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70" r:id="rId4"/>
    <p:sldId id="266" r:id="rId5"/>
    <p:sldId id="265" r:id="rId6"/>
    <p:sldId id="269" r:id="rId7"/>
    <p:sldId id="275" r:id="rId8"/>
    <p:sldId id="276" r:id="rId9"/>
    <p:sldId id="271" r:id="rId10"/>
    <p:sldId id="272" r:id="rId11"/>
    <p:sldId id="277" r:id="rId12"/>
    <p:sldId id="278" r:id="rId13"/>
    <p:sldId id="279" r:id="rId14"/>
    <p:sldId id="273" r:id="rId15"/>
    <p:sldId id="284" r:id="rId16"/>
    <p:sldId id="280" r:id="rId17"/>
    <p:sldId id="281" r:id="rId18"/>
    <p:sldId id="282" r:id="rId19"/>
    <p:sldId id="28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60"/>
  </p:normalViewPr>
  <p:slideViewPr>
    <p:cSldViewPr>
      <p:cViewPr varScale="1">
        <p:scale>
          <a:sx n="69" d="100"/>
          <a:sy n="69" d="100"/>
        </p:scale>
        <p:origin x="142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15B869-DD3D-4F9A-845E-37008CADBDA3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FD4823C-6633-4D35-A344-454BAB211EA5}">
      <dgm:prSet phldrT="[Text]"/>
      <dgm:spPr>
        <a:solidFill>
          <a:srgbClr val="993300"/>
        </a:solidFill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Recap </a:t>
          </a:r>
          <a:r>
            <a:rPr lang="en-GB" b="0" dirty="0">
              <a:solidFill>
                <a:schemeClr val="tx1"/>
              </a:solidFill>
            </a:rPr>
            <a:t>the water cycle </a:t>
          </a:r>
        </a:p>
      </dgm:t>
    </dgm:pt>
    <dgm:pt modelId="{753396D8-EBD5-4F27-9343-CF11EB016B16}" type="parTrans" cxnId="{BF268D77-CE5D-48D6-A935-336C3F557B6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9F22AE9C-4ECB-4640-92F3-A905963B57B3}" type="sibTrans" cxnId="{BF268D77-CE5D-48D6-A935-336C3F557B6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E9566A28-5ACD-4B1E-B51E-16F349058315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Compare </a:t>
          </a:r>
          <a:r>
            <a:rPr lang="en-GB" b="0" dirty="0">
              <a:solidFill>
                <a:schemeClr val="tx1"/>
              </a:solidFill>
            </a:rPr>
            <a:t>the differences between river images</a:t>
          </a:r>
        </a:p>
      </dgm:t>
    </dgm:pt>
    <dgm:pt modelId="{DDF75108-4826-4E19-BC05-2F2551D66BDE}" type="parTrans" cxnId="{8B876A7B-5612-4D63-905B-BA609B3A4568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0F68EBD7-9387-4235-80C9-0DD7D3D93741}" type="sibTrans" cxnId="{8B876A7B-5612-4D63-905B-BA609B3A4568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37802A34-3BF2-4FE0-84F3-AFEDA7E54ED3}">
      <dgm:prSet phldrT="[Text]"/>
      <dgm:spPr>
        <a:solidFill>
          <a:srgbClr val="FFC000"/>
        </a:solidFill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Analyse </a:t>
          </a:r>
          <a:r>
            <a:rPr lang="en-GB" b="0" dirty="0">
              <a:solidFill>
                <a:schemeClr val="tx1"/>
              </a:solidFill>
            </a:rPr>
            <a:t>how all rivers begin and end</a:t>
          </a:r>
        </a:p>
      </dgm:t>
    </dgm:pt>
    <dgm:pt modelId="{35410B36-DF1C-410A-A48F-714BD9E8FD79}" type="parTrans" cxnId="{207D6D4C-644A-4A0D-93DE-28C39B99DE40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EC601FC1-B93A-4869-A701-034A52409E6D}" type="sibTrans" cxnId="{207D6D4C-644A-4A0D-93DE-28C39B99DE40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4188A397-039A-4944-A31B-619A33B4E98A}" type="pres">
      <dgm:prSet presAssocID="{C915B869-DD3D-4F9A-845E-37008CADBDA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A768FF-5486-451C-8D28-3E402F996E53}" type="pres">
      <dgm:prSet presAssocID="{9FD4823C-6633-4D35-A344-454BAB211EA5}" presName="composite" presStyleCnt="0"/>
      <dgm:spPr/>
    </dgm:pt>
    <dgm:pt modelId="{310A4C49-36CF-424D-A405-8412F3B9523B}" type="pres">
      <dgm:prSet presAssocID="{9FD4823C-6633-4D35-A344-454BAB211EA5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4847FBB8-04B6-434D-9662-884FE21BE275}" type="pres">
      <dgm:prSet presAssocID="{9FD4823C-6633-4D35-A344-454BAB211EA5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8B0000-EC6F-4E30-9993-6B3473C9815C}" type="pres">
      <dgm:prSet presAssocID="{9F22AE9C-4ECB-4640-92F3-A905963B57B3}" presName="spacing" presStyleCnt="0"/>
      <dgm:spPr/>
    </dgm:pt>
    <dgm:pt modelId="{28F82717-41E5-4994-8AC1-F747FDAE1959}" type="pres">
      <dgm:prSet presAssocID="{E9566A28-5ACD-4B1E-B51E-16F349058315}" presName="composite" presStyleCnt="0"/>
      <dgm:spPr/>
    </dgm:pt>
    <dgm:pt modelId="{45B99FEE-4E56-4314-A5B0-53E34C8B0149}" type="pres">
      <dgm:prSet presAssocID="{E9566A28-5ACD-4B1E-B51E-16F349058315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45D3CAE1-118A-4ACA-B71C-FB2DF82DDC8D}" type="pres">
      <dgm:prSet presAssocID="{E9566A28-5ACD-4B1E-B51E-16F349058315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3A8ADA-AB8C-4626-A697-CD7FE5B1590B}" type="pres">
      <dgm:prSet presAssocID="{0F68EBD7-9387-4235-80C9-0DD7D3D93741}" presName="spacing" presStyleCnt="0"/>
      <dgm:spPr/>
    </dgm:pt>
    <dgm:pt modelId="{8880477E-D9C6-468A-9CAA-BFC0164CA71A}" type="pres">
      <dgm:prSet presAssocID="{37802A34-3BF2-4FE0-84F3-AFEDA7E54ED3}" presName="composite" presStyleCnt="0"/>
      <dgm:spPr/>
    </dgm:pt>
    <dgm:pt modelId="{FABDD2E3-9646-4F44-9A2D-0484455B72C9}" type="pres">
      <dgm:prSet presAssocID="{37802A34-3BF2-4FE0-84F3-AFEDA7E54ED3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09FB03FA-59C9-4B18-AB5E-CA7E06E8A7D6}" type="pres">
      <dgm:prSet presAssocID="{37802A34-3BF2-4FE0-84F3-AFEDA7E54ED3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268D77-CE5D-48D6-A935-336C3F557B63}" srcId="{C915B869-DD3D-4F9A-845E-37008CADBDA3}" destId="{9FD4823C-6633-4D35-A344-454BAB211EA5}" srcOrd="0" destOrd="0" parTransId="{753396D8-EBD5-4F27-9343-CF11EB016B16}" sibTransId="{9F22AE9C-4ECB-4640-92F3-A905963B57B3}"/>
    <dgm:cxn modelId="{A66867B8-5ECE-4D62-A730-E199E8DA823C}" type="presOf" srcId="{C915B869-DD3D-4F9A-845E-37008CADBDA3}" destId="{4188A397-039A-4944-A31B-619A33B4E98A}" srcOrd="0" destOrd="0" presId="urn:microsoft.com/office/officeart/2005/8/layout/vList3#1"/>
    <dgm:cxn modelId="{866E0436-DD57-416F-8335-70CC9966F17D}" type="presOf" srcId="{E9566A28-5ACD-4B1E-B51E-16F349058315}" destId="{45D3CAE1-118A-4ACA-B71C-FB2DF82DDC8D}" srcOrd="0" destOrd="0" presId="urn:microsoft.com/office/officeart/2005/8/layout/vList3#1"/>
    <dgm:cxn modelId="{207D6D4C-644A-4A0D-93DE-28C39B99DE40}" srcId="{C915B869-DD3D-4F9A-845E-37008CADBDA3}" destId="{37802A34-3BF2-4FE0-84F3-AFEDA7E54ED3}" srcOrd="2" destOrd="0" parTransId="{35410B36-DF1C-410A-A48F-714BD9E8FD79}" sibTransId="{EC601FC1-B93A-4869-A701-034A52409E6D}"/>
    <dgm:cxn modelId="{6452FEB4-77A1-46D3-A793-AD8A13947AF7}" type="presOf" srcId="{37802A34-3BF2-4FE0-84F3-AFEDA7E54ED3}" destId="{09FB03FA-59C9-4B18-AB5E-CA7E06E8A7D6}" srcOrd="0" destOrd="0" presId="urn:microsoft.com/office/officeart/2005/8/layout/vList3#1"/>
    <dgm:cxn modelId="{8B876A7B-5612-4D63-905B-BA609B3A4568}" srcId="{C915B869-DD3D-4F9A-845E-37008CADBDA3}" destId="{E9566A28-5ACD-4B1E-B51E-16F349058315}" srcOrd="1" destOrd="0" parTransId="{DDF75108-4826-4E19-BC05-2F2551D66BDE}" sibTransId="{0F68EBD7-9387-4235-80C9-0DD7D3D93741}"/>
    <dgm:cxn modelId="{C95D3BE4-CE6C-421D-B748-A4424BF61557}" type="presOf" srcId="{9FD4823C-6633-4D35-A344-454BAB211EA5}" destId="{4847FBB8-04B6-434D-9662-884FE21BE275}" srcOrd="0" destOrd="0" presId="urn:microsoft.com/office/officeart/2005/8/layout/vList3#1"/>
    <dgm:cxn modelId="{D5CF7D5C-E899-468E-9939-3EC1171AC769}" type="presParOf" srcId="{4188A397-039A-4944-A31B-619A33B4E98A}" destId="{30A768FF-5486-451C-8D28-3E402F996E53}" srcOrd="0" destOrd="0" presId="urn:microsoft.com/office/officeart/2005/8/layout/vList3#1"/>
    <dgm:cxn modelId="{B2C9AC79-CD3C-4233-AB81-9C5A33EEB8D0}" type="presParOf" srcId="{30A768FF-5486-451C-8D28-3E402F996E53}" destId="{310A4C49-36CF-424D-A405-8412F3B9523B}" srcOrd="0" destOrd="0" presId="urn:microsoft.com/office/officeart/2005/8/layout/vList3#1"/>
    <dgm:cxn modelId="{A542121D-2B32-4C95-8571-D972717C4D7C}" type="presParOf" srcId="{30A768FF-5486-451C-8D28-3E402F996E53}" destId="{4847FBB8-04B6-434D-9662-884FE21BE275}" srcOrd="1" destOrd="0" presId="urn:microsoft.com/office/officeart/2005/8/layout/vList3#1"/>
    <dgm:cxn modelId="{BC576EC0-14A0-455E-BCAD-B99CCAAAA4C6}" type="presParOf" srcId="{4188A397-039A-4944-A31B-619A33B4E98A}" destId="{928B0000-EC6F-4E30-9993-6B3473C9815C}" srcOrd="1" destOrd="0" presId="urn:microsoft.com/office/officeart/2005/8/layout/vList3#1"/>
    <dgm:cxn modelId="{FC402C1E-31DB-4948-8DBD-4D52EDCD52A2}" type="presParOf" srcId="{4188A397-039A-4944-A31B-619A33B4E98A}" destId="{28F82717-41E5-4994-8AC1-F747FDAE1959}" srcOrd="2" destOrd="0" presId="urn:microsoft.com/office/officeart/2005/8/layout/vList3#1"/>
    <dgm:cxn modelId="{8354BE56-CA6E-42DC-B109-E7399132C9FC}" type="presParOf" srcId="{28F82717-41E5-4994-8AC1-F747FDAE1959}" destId="{45B99FEE-4E56-4314-A5B0-53E34C8B0149}" srcOrd="0" destOrd="0" presId="urn:microsoft.com/office/officeart/2005/8/layout/vList3#1"/>
    <dgm:cxn modelId="{CD759A8C-2C81-4815-A4E3-E1514C265229}" type="presParOf" srcId="{28F82717-41E5-4994-8AC1-F747FDAE1959}" destId="{45D3CAE1-118A-4ACA-B71C-FB2DF82DDC8D}" srcOrd="1" destOrd="0" presId="urn:microsoft.com/office/officeart/2005/8/layout/vList3#1"/>
    <dgm:cxn modelId="{C9C5DD39-9E34-4E42-9DFF-2F540BF77097}" type="presParOf" srcId="{4188A397-039A-4944-A31B-619A33B4E98A}" destId="{0B3A8ADA-AB8C-4626-A697-CD7FE5B1590B}" srcOrd="3" destOrd="0" presId="urn:microsoft.com/office/officeart/2005/8/layout/vList3#1"/>
    <dgm:cxn modelId="{F5FB5367-5F32-4ECE-8B67-419B2C095059}" type="presParOf" srcId="{4188A397-039A-4944-A31B-619A33B4E98A}" destId="{8880477E-D9C6-468A-9CAA-BFC0164CA71A}" srcOrd="4" destOrd="0" presId="urn:microsoft.com/office/officeart/2005/8/layout/vList3#1"/>
    <dgm:cxn modelId="{58535670-A519-4DBD-A326-568A5F167552}" type="presParOf" srcId="{8880477E-D9C6-468A-9CAA-BFC0164CA71A}" destId="{FABDD2E3-9646-4F44-9A2D-0484455B72C9}" srcOrd="0" destOrd="0" presId="urn:microsoft.com/office/officeart/2005/8/layout/vList3#1"/>
    <dgm:cxn modelId="{D08711C8-95DB-4DDC-B0B4-D1D14F6A1C74}" type="presParOf" srcId="{8880477E-D9C6-468A-9CAA-BFC0164CA71A}" destId="{09FB03FA-59C9-4B18-AB5E-CA7E06E8A7D6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47FBB8-04B6-434D-9662-884FE21BE275}">
      <dsp:nvSpPr>
        <dsp:cNvPr id="0" name=""/>
        <dsp:cNvSpPr/>
      </dsp:nvSpPr>
      <dsp:spPr>
        <a:xfrm rot="10800000">
          <a:off x="1857694" y="15"/>
          <a:ext cx="5950233" cy="1435807"/>
        </a:xfrm>
        <a:prstGeom prst="homePlate">
          <a:avLst/>
        </a:prstGeom>
        <a:solidFill>
          <a:srgbClr val="9933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3151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b="1" kern="1200" dirty="0">
              <a:solidFill>
                <a:schemeClr val="tx1"/>
              </a:solidFill>
            </a:rPr>
            <a:t>Recap </a:t>
          </a:r>
          <a:r>
            <a:rPr lang="en-GB" sz="3100" b="0" kern="1200" dirty="0">
              <a:solidFill>
                <a:schemeClr val="tx1"/>
              </a:solidFill>
            </a:rPr>
            <a:t>the water cycle </a:t>
          </a:r>
        </a:p>
      </dsp:txBody>
      <dsp:txXfrm rot="10800000">
        <a:off x="2216646" y="15"/>
        <a:ext cx="5591281" cy="1435807"/>
      </dsp:txXfrm>
    </dsp:sp>
    <dsp:sp modelId="{310A4C49-36CF-424D-A405-8412F3B9523B}">
      <dsp:nvSpPr>
        <dsp:cNvPr id="0" name=""/>
        <dsp:cNvSpPr/>
      </dsp:nvSpPr>
      <dsp:spPr>
        <a:xfrm>
          <a:off x="1139791" y="15"/>
          <a:ext cx="1435807" cy="143580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D3CAE1-118A-4ACA-B71C-FB2DF82DDC8D}">
      <dsp:nvSpPr>
        <dsp:cNvPr id="0" name=""/>
        <dsp:cNvSpPr/>
      </dsp:nvSpPr>
      <dsp:spPr>
        <a:xfrm rot="10800000">
          <a:off x="1857694" y="1864422"/>
          <a:ext cx="5950233" cy="1435807"/>
        </a:xfrm>
        <a:prstGeom prst="homePlat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3151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b="1" kern="1200" dirty="0">
              <a:solidFill>
                <a:schemeClr val="tx1"/>
              </a:solidFill>
            </a:rPr>
            <a:t>Compare </a:t>
          </a:r>
          <a:r>
            <a:rPr lang="en-GB" sz="3100" b="0" kern="1200" dirty="0">
              <a:solidFill>
                <a:schemeClr val="tx1"/>
              </a:solidFill>
            </a:rPr>
            <a:t>the differences between river images</a:t>
          </a:r>
        </a:p>
      </dsp:txBody>
      <dsp:txXfrm rot="10800000">
        <a:off x="2216646" y="1864422"/>
        <a:ext cx="5591281" cy="1435807"/>
      </dsp:txXfrm>
    </dsp:sp>
    <dsp:sp modelId="{45B99FEE-4E56-4314-A5B0-53E34C8B0149}">
      <dsp:nvSpPr>
        <dsp:cNvPr id="0" name=""/>
        <dsp:cNvSpPr/>
      </dsp:nvSpPr>
      <dsp:spPr>
        <a:xfrm>
          <a:off x="1139791" y="1864422"/>
          <a:ext cx="1435807" cy="143580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FB03FA-59C9-4B18-AB5E-CA7E06E8A7D6}">
      <dsp:nvSpPr>
        <dsp:cNvPr id="0" name=""/>
        <dsp:cNvSpPr/>
      </dsp:nvSpPr>
      <dsp:spPr>
        <a:xfrm rot="10800000">
          <a:off x="1857694" y="3728829"/>
          <a:ext cx="5950233" cy="1435807"/>
        </a:xfrm>
        <a:prstGeom prst="homePlat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3151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b="1" kern="1200" dirty="0">
              <a:solidFill>
                <a:schemeClr val="tx1"/>
              </a:solidFill>
            </a:rPr>
            <a:t>Analyse </a:t>
          </a:r>
          <a:r>
            <a:rPr lang="en-GB" sz="3100" b="0" kern="1200" dirty="0">
              <a:solidFill>
                <a:schemeClr val="tx1"/>
              </a:solidFill>
            </a:rPr>
            <a:t>how all rivers begin and end</a:t>
          </a:r>
        </a:p>
      </dsp:txBody>
      <dsp:txXfrm rot="10800000">
        <a:off x="2216646" y="3728829"/>
        <a:ext cx="5591281" cy="1435807"/>
      </dsp:txXfrm>
    </dsp:sp>
    <dsp:sp modelId="{FABDD2E3-9646-4F44-9A2D-0484455B72C9}">
      <dsp:nvSpPr>
        <dsp:cNvPr id="0" name=""/>
        <dsp:cNvSpPr/>
      </dsp:nvSpPr>
      <dsp:spPr>
        <a:xfrm>
          <a:off x="1139791" y="3728829"/>
          <a:ext cx="1435807" cy="143580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03076-4710-4DD8-BC39-D62E2AB1B1B0}" type="datetimeFigureOut">
              <a:rPr lang="en-GB" smtClean="0"/>
              <a:pPr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0EF99-7625-4649-A04F-29E9AAD999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03076-4710-4DD8-BC39-D62E2AB1B1B0}" type="datetimeFigureOut">
              <a:rPr lang="en-GB" smtClean="0"/>
              <a:pPr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0EF99-7625-4649-A04F-29E9AAD999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03076-4710-4DD8-BC39-D62E2AB1B1B0}" type="datetimeFigureOut">
              <a:rPr lang="en-GB" smtClean="0"/>
              <a:pPr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0EF99-7625-4649-A04F-29E9AAD999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03076-4710-4DD8-BC39-D62E2AB1B1B0}" type="datetimeFigureOut">
              <a:rPr lang="en-GB" smtClean="0"/>
              <a:pPr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0EF99-7625-4649-A04F-29E9AAD999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03076-4710-4DD8-BC39-D62E2AB1B1B0}" type="datetimeFigureOut">
              <a:rPr lang="en-GB" smtClean="0"/>
              <a:pPr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0EF99-7625-4649-A04F-29E9AAD999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03076-4710-4DD8-BC39-D62E2AB1B1B0}" type="datetimeFigureOut">
              <a:rPr lang="en-GB" smtClean="0"/>
              <a:pPr/>
              <a:t>21/04/2020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0EF99-7625-4649-A04F-29E9AAD999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03076-4710-4DD8-BC39-D62E2AB1B1B0}" type="datetimeFigureOut">
              <a:rPr lang="en-GB" smtClean="0"/>
              <a:pPr/>
              <a:t>21/04/2020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0EF99-7625-4649-A04F-29E9AAD999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03076-4710-4DD8-BC39-D62E2AB1B1B0}" type="datetimeFigureOut">
              <a:rPr lang="en-GB" smtClean="0"/>
              <a:pPr/>
              <a:t>21/04/2020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0EF99-7625-4649-A04F-29E9AAD999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03076-4710-4DD8-BC39-D62E2AB1B1B0}" type="datetimeFigureOut">
              <a:rPr lang="en-GB" smtClean="0"/>
              <a:pPr/>
              <a:t>21/04/2020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0EF99-7625-4649-A04F-29E9AAD999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03076-4710-4DD8-BC39-D62E2AB1B1B0}" type="datetimeFigureOut">
              <a:rPr lang="en-GB" smtClean="0"/>
              <a:pPr/>
              <a:t>21/04/2020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0EF99-7625-4649-A04F-29E9AAD999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03076-4710-4DD8-BC39-D62E2AB1B1B0}" type="datetimeFigureOut">
              <a:rPr lang="en-GB" smtClean="0"/>
              <a:pPr/>
              <a:t>21/04/2020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0EF99-7625-4649-A04F-29E9AAD999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03076-4710-4DD8-BC39-D62E2AB1B1B0}" type="datetimeFigureOut">
              <a:rPr lang="en-GB" smtClean="0"/>
              <a:pPr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0EF99-7625-4649-A04F-29E9AAD999B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bc.co.uk/learningzone/clips/rivers-and-the-water-cycle/7238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C706D2EA-594F-47D8-8A3B-BBC8C5612C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5957681"/>
              </p:ext>
            </p:extLst>
          </p:nvPr>
        </p:nvGraphicFramePr>
        <p:xfrm>
          <a:off x="-14097" y="1443645"/>
          <a:ext cx="8947720" cy="5164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5FE0279-1E23-4090-B6A0-CE787B297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5720"/>
            <a:ext cx="8229600" cy="1143000"/>
          </a:xfrm>
        </p:spPr>
        <p:txBody>
          <a:bodyPr/>
          <a:lstStyle/>
          <a:p>
            <a:r>
              <a:rPr lang="en-GB" b="1" u="sng" dirty="0"/>
              <a:t>How are Rivers Formed?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MC90038936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916113"/>
            <a:ext cx="2471738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5" descr="j02938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352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4140200" y="115888"/>
            <a:ext cx="47529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dirty="0">
                <a:latin typeface="Comic Sans MS" panose="030F0702030302020204" pitchFamily="66" charset="0"/>
              </a:rPr>
              <a:t>1) Clouds release their</a:t>
            </a:r>
            <a:r>
              <a:rPr lang="en-GB" altLang="en-US" sz="2400" b="1" dirty="0">
                <a:latin typeface="Comic Sans MS" panose="030F0702030302020204" pitchFamily="66" charset="0"/>
              </a:rPr>
              <a:t> rain (precipitation) </a:t>
            </a:r>
            <a:r>
              <a:rPr lang="en-GB" altLang="en-US" sz="2400" dirty="0">
                <a:latin typeface="Comic Sans MS" panose="030F0702030302020204" pitchFamily="66" charset="0"/>
              </a:rPr>
              <a:t>over the hills. 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4140200" y="1089025"/>
            <a:ext cx="40322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dirty="0">
                <a:latin typeface="Comic Sans MS" panose="030F0702030302020204" pitchFamily="66" charset="0"/>
              </a:rPr>
              <a:t>2) Most of this soaks into the ground to become </a:t>
            </a:r>
            <a:r>
              <a:rPr lang="en-GB" altLang="en-US" sz="2400" b="1" dirty="0">
                <a:latin typeface="Comic Sans MS" panose="030F0702030302020204" pitchFamily="66" charset="0"/>
              </a:rPr>
              <a:t>groundwater</a:t>
            </a:r>
            <a:r>
              <a:rPr lang="en-GB" altLang="en-US" sz="2400" dirty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4140200" y="2457450"/>
            <a:ext cx="41767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dirty="0">
                <a:latin typeface="Comic Sans MS" panose="030F0702030302020204" pitchFamily="66" charset="0"/>
              </a:rPr>
              <a:t>3) Some groundwater comes to the surface to form </a:t>
            </a:r>
            <a:r>
              <a:rPr lang="en-GB" altLang="en-US" sz="2400" b="1" dirty="0">
                <a:latin typeface="Comic Sans MS" panose="030F0702030302020204" pitchFamily="66" charset="0"/>
              </a:rPr>
              <a:t>springs</a:t>
            </a:r>
            <a:r>
              <a:rPr lang="en-GB" altLang="en-US" sz="2400" dirty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4212431" y="3824782"/>
            <a:ext cx="3887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dirty="0">
                <a:latin typeface="Comic Sans MS" panose="030F0702030302020204" pitchFamily="66" charset="0"/>
              </a:rPr>
              <a:t>4) Springs join together to make </a:t>
            </a:r>
            <a:r>
              <a:rPr lang="en-GB" altLang="en-US" sz="2400" b="1" dirty="0">
                <a:latin typeface="Comic Sans MS" panose="030F0702030302020204" pitchFamily="66" charset="0"/>
              </a:rPr>
              <a:t>streams</a:t>
            </a:r>
            <a:r>
              <a:rPr lang="en-GB" altLang="en-US" sz="2400" dirty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4211638" y="4824413"/>
            <a:ext cx="417671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dirty="0">
                <a:latin typeface="Comic Sans MS" panose="030F0702030302020204" pitchFamily="66" charset="0"/>
              </a:rPr>
              <a:t>5) As the streams trickle down the hillside they join together, getting bigger as they go, until they become </a:t>
            </a:r>
            <a:r>
              <a:rPr lang="en-GB" altLang="en-US" sz="2400" b="1" dirty="0">
                <a:latin typeface="Comic Sans MS" panose="030F0702030302020204" pitchFamily="66" charset="0"/>
              </a:rPr>
              <a:t>rivers</a:t>
            </a:r>
            <a:r>
              <a:rPr lang="en-GB" altLang="en-US" sz="2400" dirty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5134" name="AutoShape 14"/>
          <p:cNvSpPr>
            <a:spLocks noChangeArrowheads="1"/>
          </p:cNvSpPr>
          <p:nvPr/>
        </p:nvSpPr>
        <p:spPr bwMode="auto">
          <a:xfrm>
            <a:off x="1258888" y="3933825"/>
            <a:ext cx="2447925" cy="1296988"/>
          </a:xfrm>
          <a:prstGeom prst="wedgeEllipseCallout">
            <a:avLst>
              <a:gd name="adj1" fmla="val -37875"/>
              <a:gd name="adj2" fmla="val 6994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000" dirty="0">
                <a:latin typeface="Comic Sans MS" panose="030F0702030302020204" pitchFamily="66" charset="0"/>
              </a:rPr>
              <a:t>Can you tell me how rivers begin</a:t>
            </a:r>
            <a:r>
              <a:rPr lang="en-GB" altLang="en-US" sz="2000" dirty="0">
                <a:solidFill>
                  <a:schemeClr val="accent2"/>
                </a:solidFill>
                <a:latin typeface="Comic Sans MS" panose="030F0702030302020204" pitchFamily="66" charset="0"/>
              </a:rPr>
              <a:t>?</a:t>
            </a:r>
            <a:r>
              <a:rPr lang="en-GB" altLang="en-US" dirty="0"/>
              <a:t> </a:t>
            </a:r>
          </a:p>
        </p:txBody>
      </p:sp>
      <p:pic>
        <p:nvPicPr>
          <p:cNvPr id="5136" name="Picture 16" descr="MC900048773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38725"/>
            <a:ext cx="1633538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54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  <p:bldP spid="5129" grpId="0"/>
      <p:bldP spid="5131" grpId="0"/>
      <p:bldP spid="5132" grpId="0"/>
      <p:bldP spid="5133" grpId="0"/>
      <p:bldP spid="51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5E4D-A4A1-4C76-9BDA-769CF67E4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b="1" dirty="0"/>
              <a:t>A Spring- </a:t>
            </a:r>
            <a:r>
              <a:rPr lang="en-GB" sz="3200" dirty="0"/>
              <a:t>The ground water being forced up to the surface high up in the hills…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559F49-3110-42C9-B6F8-4075F84258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9210"/>
            <a:ext cx="8229600" cy="4107942"/>
          </a:xfrm>
        </p:spPr>
      </p:pic>
      <p:sp>
        <p:nvSpPr>
          <p:cNvPr id="7" name="Circle: Hollow 6">
            <a:extLst>
              <a:ext uri="{FF2B5EF4-FFF2-40B4-BE49-F238E27FC236}">
                <a16:creationId xmlns:a16="http://schemas.microsoft.com/office/drawing/2014/main" id="{0A91FCD3-FE40-4CD9-9013-9A0837192DF4}"/>
              </a:ext>
            </a:extLst>
          </p:cNvPr>
          <p:cNvSpPr/>
          <p:nvPr/>
        </p:nvSpPr>
        <p:spPr>
          <a:xfrm>
            <a:off x="3564846" y="3433831"/>
            <a:ext cx="3456384" cy="3010346"/>
          </a:xfrm>
          <a:prstGeom prst="donut">
            <a:avLst>
              <a:gd name="adj" fmla="val 1098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BF37F73-DA00-4707-AF7A-53D46CEBCAC6}"/>
              </a:ext>
            </a:extLst>
          </p:cNvPr>
          <p:cNvGrpSpPr/>
          <p:nvPr/>
        </p:nvGrpSpPr>
        <p:grpSpPr>
          <a:xfrm>
            <a:off x="1035213" y="6308724"/>
            <a:ext cx="8087685" cy="501879"/>
            <a:chOff x="1857694" y="3728829"/>
            <a:chExt cx="5950233" cy="1435807"/>
          </a:xfrm>
        </p:grpSpPr>
        <p:sp>
          <p:nvSpPr>
            <p:cNvPr id="9" name="Arrow: Pentagon 8">
              <a:extLst>
                <a:ext uri="{FF2B5EF4-FFF2-40B4-BE49-F238E27FC236}">
                  <a16:creationId xmlns:a16="http://schemas.microsoft.com/office/drawing/2014/main" id="{AA566F74-5B26-4C45-A04D-2CB0A91B7747}"/>
                </a:ext>
              </a:extLst>
            </p:cNvPr>
            <p:cNvSpPr/>
            <p:nvPr/>
          </p:nvSpPr>
          <p:spPr>
            <a:xfrm rot="10800000">
              <a:off x="1857694" y="3728829"/>
              <a:ext cx="5950233" cy="1435807"/>
            </a:xfrm>
            <a:prstGeom prst="homePlate">
              <a:avLst/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Arrow: Pentagon 4">
              <a:extLst>
                <a:ext uri="{FF2B5EF4-FFF2-40B4-BE49-F238E27FC236}">
                  <a16:creationId xmlns:a16="http://schemas.microsoft.com/office/drawing/2014/main" id="{CEB14AF4-5ECA-433D-9A72-9452EC9DDDFC}"/>
                </a:ext>
              </a:extLst>
            </p:cNvPr>
            <p:cNvSpPr txBox="1"/>
            <p:nvPr/>
          </p:nvSpPr>
          <p:spPr>
            <a:xfrm rot="21600000">
              <a:off x="2216646" y="3728829"/>
              <a:ext cx="5591281" cy="14358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3151" tIns="118110" rIns="220472" bIns="118110" numCol="1" spcCol="1270" anchor="ctr" anchorCtr="0">
              <a:noAutofit/>
            </a:bodyPr>
            <a:lstStyle/>
            <a:p>
              <a:pPr marL="0" lvl="0" indent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100" b="1" kern="1200" dirty="0">
                  <a:solidFill>
                    <a:schemeClr val="tx1"/>
                  </a:solidFill>
                </a:rPr>
                <a:t>Analyse </a:t>
              </a:r>
              <a:r>
                <a:rPr lang="en-GB" sz="3100" b="0" kern="1200" dirty="0">
                  <a:solidFill>
                    <a:schemeClr val="tx1"/>
                  </a:solidFill>
                </a:rPr>
                <a:t>how all rivers begin and end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9559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82102-7905-41F7-BB27-CAC1E3257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2702"/>
            <a:ext cx="8229600" cy="1143000"/>
          </a:xfrm>
        </p:spPr>
        <p:txBody>
          <a:bodyPr>
            <a:noAutofit/>
          </a:bodyPr>
          <a:lstStyle/>
          <a:p>
            <a:r>
              <a:rPr lang="en-GB" sz="2800" b="1" dirty="0"/>
              <a:t>Streams</a:t>
            </a:r>
            <a:r>
              <a:rPr lang="en-GB" sz="2800" dirty="0"/>
              <a:t>- When spring water collects together and runs down the hillside. Streams also join together and get bigger as they go…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B90EC4-6546-4388-BEAD-2E34E3CB32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6580"/>
            <a:ext cx="2586394" cy="173099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A9638B-4050-4791-BEB5-2D8EAC727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394" y="1967972"/>
            <a:ext cx="3278183" cy="43709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5189CD-4C7B-44F8-83D1-72F05FC801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088" y="1935006"/>
            <a:ext cx="3151081" cy="472514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2CEFA03-B32D-4B92-A063-A64F9AD08139}"/>
              </a:ext>
            </a:extLst>
          </p:cNvPr>
          <p:cNvGrpSpPr/>
          <p:nvPr/>
        </p:nvGrpSpPr>
        <p:grpSpPr>
          <a:xfrm>
            <a:off x="1035213" y="6308724"/>
            <a:ext cx="8087685" cy="501879"/>
            <a:chOff x="1857694" y="3728829"/>
            <a:chExt cx="5950233" cy="1435807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C1EF8C95-18BE-4375-9E2F-552632D525EC}"/>
                </a:ext>
              </a:extLst>
            </p:cNvPr>
            <p:cNvSpPr/>
            <p:nvPr/>
          </p:nvSpPr>
          <p:spPr>
            <a:xfrm rot="10800000">
              <a:off x="1857694" y="3728829"/>
              <a:ext cx="5950233" cy="1435807"/>
            </a:xfrm>
            <a:prstGeom prst="homePlate">
              <a:avLst/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Arrow: Pentagon 4">
              <a:extLst>
                <a:ext uri="{FF2B5EF4-FFF2-40B4-BE49-F238E27FC236}">
                  <a16:creationId xmlns:a16="http://schemas.microsoft.com/office/drawing/2014/main" id="{DA22FF64-FA62-4C31-903D-BBD925DBA0EE}"/>
                </a:ext>
              </a:extLst>
            </p:cNvPr>
            <p:cNvSpPr txBox="1"/>
            <p:nvPr/>
          </p:nvSpPr>
          <p:spPr>
            <a:xfrm rot="21600000">
              <a:off x="2216646" y="3728829"/>
              <a:ext cx="5591281" cy="14358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3151" tIns="118110" rIns="220472" bIns="118110" numCol="1" spcCol="1270" anchor="ctr" anchorCtr="0">
              <a:noAutofit/>
            </a:bodyPr>
            <a:lstStyle/>
            <a:p>
              <a:pPr marL="0" lvl="0" indent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100" b="1" kern="1200" dirty="0">
                  <a:solidFill>
                    <a:schemeClr val="tx1"/>
                  </a:solidFill>
                </a:rPr>
                <a:t>Analyse </a:t>
              </a:r>
              <a:r>
                <a:rPr lang="en-GB" sz="3100" b="0" kern="1200" dirty="0">
                  <a:solidFill>
                    <a:schemeClr val="tx1"/>
                  </a:solidFill>
                </a:rPr>
                <a:t>how all rivers begin and end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9009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81C71-667F-4F91-A7DF-C8E203F36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332" y="548680"/>
            <a:ext cx="8229600" cy="1143000"/>
          </a:xfrm>
        </p:spPr>
        <p:txBody>
          <a:bodyPr>
            <a:noAutofit/>
          </a:bodyPr>
          <a:lstStyle/>
          <a:p>
            <a:r>
              <a:rPr lang="en-GB" sz="2800" b="1" dirty="0"/>
              <a:t>Rivers</a:t>
            </a:r>
            <a:r>
              <a:rPr lang="en-GB" sz="2800" dirty="0"/>
              <a:t>- When the streams join together they make a much bigger body of water called a river. Rivers travel down hill to flatter areas (in order to make their way to the sea!)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FBF0D0-EBF2-4736-8836-75028BC747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32" y="2605739"/>
            <a:ext cx="4326834" cy="324036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8DB581-7A70-47A8-A26D-DD0026B185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060848"/>
            <a:ext cx="3072369" cy="461503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0D5F8FB-E998-44DC-957D-30BC8DF09340}"/>
              </a:ext>
            </a:extLst>
          </p:cNvPr>
          <p:cNvGrpSpPr/>
          <p:nvPr/>
        </p:nvGrpSpPr>
        <p:grpSpPr>
          <a:xfrm>
            <a:off x="1035213" y="6308724"/>
            <a:ext cx="8087685" cy="501879"/>
            <a:chOff x="1857694" y="3728829"/>
            <a:chExt cx="5950233" cy="1435807"/>
          </a:xfrm>
        </p:grpSpPr>
        <p:sp>
          <p:nvSpPr>
            <p:cNvPr id="9" name="Arrow: Pentagon 8">
              <a:extLst>
                <a:ext uri="{FF2B5EF4-FFF2-40B4-BE49-F238E27FC236}">
                  <a16:creationId xmlns:a16="http://schemas.microsoft.com/office/drawing/2014/main" id="{7243A983-A722-42EC-B2B6-C4A5C1B92AFA}"/>
                </a:ext>
              </a:extLst>
            </p:cNvPr>
            <p:cNvSpPr/>
            <p:nvPr/>
          </p:nvSpPr>
          <p:spPr>
            <a:xfrm rot="10800000">
              <a:off x="1857694" y="3728829"/>
              <a:ext cx="5950233" cy="1435807"/>
            </a:xfrm>
            <a:prstGeom prst="homePlate">
              <a:avLst/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Arrow: Pentagon 4">
              <a:extLst>
                <a:ext uri="{FF2B5EF4-FFF2-40B4-BE49-F238E27FC236}">
                  <a16:creationId xmlns:a16="http://schemas.microsoft.com/office/drawing/2014/main" id="{63874852-20B6-4E0F-A37E-8F0FBE1F9765}"/>
                </a:ext>
              </a:extLst>
            </p:cNvPr>
            <p:cNvSpPr txBox="1"/>
            <p:nvPr/>
          </p:nvSpPr>
          <p:spPr>
            <a:xfrm rot="21600000">
              <a:off x="2216646" y="3728829"/>
              <a:ext cx="5591281" cy="14358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3151" tIns="118110" rIns="220472" bIns="118110" numCol="1" spcCol="1270" anchor="ctr" anchorCtr="0">
              <a:noAutofit/>
            </a:bodyPr>
            <a:lstStyle/>
            <a:p>
              <a:pPr marL="0" lvl="0" indent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100" b="1" kern="1200" dirty="0">
                  <a:solidFill>
                    <a:schemeClr val="tx1"/>
                  </a:solidFill>
                </a:rPr>
                <a:t>Analyse </a:t>
              </a:r>
              <a:r>
                <a:rPr lang="en-GB" sz="3100" b="0" kern="1200" dirty="0">
                  <a:solidFill>
                    <a:schemeClr val="tx1"/>
                  </a:solidFill>
                </a:rPr>
                <a:t>how all rivers begin and end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3604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87417"/>
            <a:ext cx="5545311" cy="45471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37102"/>
            <a:ext cx="1260822" cy="12503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46301" y="69273"/>
            <a:ext cx="1624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Precipitation </a:t>
            </a:r>
          </a:p>
        </p:txBody>
      </p:sp>
      <p:sp>
        <p:nvSpPr>
          <p:cNvPr id="8" name="Down Arrow 7"/>
          <p:cNvSpPr/>
          <p:nvPr/>
        </p:nvSpPr>
        <p:spPr>
          <a:xfrm>
            <a:off x="3851920" y="1628800"/>
            <a:ext cx="414387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392698" y="2717083"/>
            <a:ext cx="133283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Ground water</a:t>
            </a:r>
          </a:p>
        </p:txBody>
      </p:sp>
      <p:sp>
        <p:nvSpPr>
          <p:cNvPr id="10" name="Freeform 9"/>
          <p:cNvSpPr/>
          <p:nvPr/>
        </p:nvSpPr>
        <p:spPr>
          <a:xfrm>
            <a:off x="4267200" y="1759527"/>
            <a:ext cx="471864" cy="720437"/>
          </a:xfrm>
          <a:custGeom>
            <a:avLst/>
            <a:gdLst>
              <a:gd name="connsiteX0" fmla="*/ 0 w 471864"/>
              <a:gd name="connsiteY0" fmla="*/ 720437 h 720437"/>
              <a:gd name="connsiteX1" fmla="*/ 138545 w 471864"/>
              <a:gd name="connsiteY1" fmla="*/ 706582 h 720437"/>
              <a:gd name="connsiteX2" fmla="*/ 180109 w 471864"/>
              <a:gd name="connsiteY2" fmla="*/ 678873 h 720437"/>
              <a:gd name="connsiteX3" fmla="*/ 221673 w 471864"/>
              <a:gd name="connsiteY3" fmla="*/ 665018 h 720437"/>
              <a:gd name="connsiteX4" fmla="*/ 263236 w 471864"/>
              <a:gd name="connsiteY4" fmla="*/ 581891 h 720437"/>
              <a:gd name="connsiteX5" fmla="*/ 235527 w 471864"/>
              <a:gd name="connsiteY5" fmla="*/ 443346 h 720437"/>
              <a:gd name="connsiteX6" fmla="*/ 249382 w 471864"/>
              <a:gd name="connsiteY6" fmla="*/ 277091 h 720437"/>
              <a:gd name="connsiteX7" fmla="*/ 277091 w 471864"/>
              <a:gd name="connsiteY7" fmla="*/ 235528 h 720437"/>
              <a:gd name="connsiteX8" fmla="*/ 415636 w 471864"/>
              <a:gd name="connsiteY8" fmla="*/ 193964 h 720437"/>
              <a:gd name="connsiteX9" fmla="*/ 443345 w 471864"/>
              <a:gd name="connsiteY9" fmla="*/ 152400 h 720437"/>
              <a:gd name="connsiteX10" fmla="*/ 457200 w 471864"/>
              <a:gd name="connsiteY10" fmla="*/ 96982 h 720437"/>
              <a:gd name="connsiteX11" fmla="*/ 471055 w 471864"/>
              <a:gd name="connsiteY11" fmla="*/ 0 h 720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1864" h="720437">
                <a:moveTo>
                  <a:pt x="0" y="720437"/>
                </a:moveTo>
                <a:cubicBezTo>
                  <a:pt x="46182" y="715819"/>
                  <a:pt x="93322" y="717018"/>
                  <a:pt x="138545" y="706582"/>
                </a:cubicBezTo>
                <a:cubicBezTo>
                  <a:pt x="154770" y="702838"/>
                  <a:pt x="165216" y="686320"/>
                  <a:pt x="180109" y="678873"/>
                </a:cubicBezTo>
                <a:cubicBezTo>
                  <a:pt x="193171" y="672342"/>
                  <a:pt x="207818" y="669636"/>
                  <a:pt x="221673" y="665018"/>
                </a:cubicBezTo>
                <a:cubicBezTo>
                  <a:pt x="233429" y="647385"/>
                  <a:pt x="265214" y="607606"/>
                  <a:pt x="263236" y="581891"/>
                </a:cubicBezTo>
                <a:cubicBezTo>
                  <a:pt x="259624" y="534933"/>
                  <a:pt x="235527" y="443346"/>
                  <a:pt x="235527" y="443346"/>
                </a:cubicBezTo>
                <a:cubicBezTo>
                  <a:pt x="240145" y="387928"/>
                  <a:pt x="238476" y="331621"/>
                  <a:pt x="249382" y="277091"/>
                </a:cubicBezTo>
                <a:cubicBezTo>
                  <a:pt x="252648" y="260763"/>
                  <a:pt x="262971" y="244353"/>
                  <a:pt x="277091" y="235528"/>
                </a:cubicBezTo>
                <a:cubicBezTo>
                  <a:pt x="299583" y="221471"/>
                  <a:pt x="383187" y="202076"/>
                  <a:pt x="415636" y="193964"/>
                </a:cubicBezTo>
                <a:cubicBezTo>
                  <a:pt x="424872" y="180109"/>
                  <a:pt x="436786" y="167705"/>
                  <a:pt x="443345" y="152400"/>
                </a:cubicBezTo>
                <a:cubicBezTo>
                  <a:pt x="450846" y="134898"/>
                  <a:pt x="451969" y="115291"/>
                  <a:pt x="457200" y="96982"/>
                </a:cubicBezTo>
                <a:cubicBezTo>
                  <a:pt x="476897" y="28046"/>
                  <a:pt x="471055" y="82478"/>
                  <a:pt x="471055" y="0"/>
                </a:cubicBez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 10"/>
          <p:cNvSpPr/>
          <p:nvPr/>
        </p:nvSpPr>
        <p:spPr>
          <a:xfrm>
            <a:off x="4364182" y="1856509"/>
            <a:ext cx="480527" cy="817418"/>
          </a:xfrm>
          <a:custGeom>
            <a:avLst/>
            <a:gdLst>
              <a:gd name="connsiteX0" fmla="*/ 0 w 480527"/>
              <a:gd name="connsiteY0" fmla="*/ 817418 h 817418"/>
              <a:gd name="connsiteX1" fmla="*/ 166254 w 480527"/>
              <a:gd name="connsiteY1" fmla="*/ 720436 h 817418"/>
              <a:gd name="connsiteX2" fmla="*/ 277091 w 480527"/>
              <a:gd name="connsiteY2" fmla="*/ 692727 h 817418"/>
              <a:gd name="connsiteX3" fmla="*/ 318654 w 480527"/>
              <a:gd name="connsiteY3" fmla="*/ 665018 h 817418"/>
              <a:gd name="connsiteX4" fmla="*/ 401782 w 480527"/>
              <a:gd name="connsiteY4" fmla="*/ 651164 h 817418"/>
              <a:gd name="connsiteX5" fmla="*/ 457200 w 480527"/>
              <a:gd name="connsiteY5" fmla="*/ 637309 h 817418"/>
              <a:gd name="connsiteX6" fmla="*/ 457200 w 480527"/>
              <a:gd name="connsiteY6" fmla="*/ 374073 h 817418"/>
              <a:gd name="connsiteX7" fmla="*/ 429491 w 480527"/>
              <a:gd name="connsiteY7" fmla="*/ 290946 h 817418"/>
              <a:gd name="connsiteX8" fmla="*/ 443345 w 480527"/>
              <a:gd name="connsiteY8" fmla="*/ 138546 h 817418"/>
              <a:gd name="connsiteX9" fmla="*/ 457200 w 480527"/>
              <a:gd name="connsiteY9" fmla="*/ 96982 h 817418"/>
              <a:gd name="connsiteX10" fmla="*/ 443345 w 480527"/>
              <a:gd name="connsiteY10" fmla="*/ 55418 h 817418"/>
              <a:gd name="connsiteX11" fmla="*/ 429491 w 480527"/>
              <a:gd name="connsiteY11" fmla="*/ 0 h 817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0527" h="817418">
                <a:moveTo>
                  <a:pt x="0" y="817418"/>
                </a:moveTo>
                <a:cubicBezTo>
                  <a:pt x="90021" y="757405"/>
                  <a:pt x="90990" y="740963"/>
                  <a:pt x="166254" y="720436"/>
                </a:cubicBezTo>
                <a:cubicBezTo>
                  <a:pt x="202995" y="710416"/>
                  <a:pt x="277091" y="692727"/>
                  <a:pt x="277091" y="692727"/>
                </a:cubicBezTo>
                <a:cubicBezTo>
                  <a:pt x="290945" y="683491"/>
                  <a:pt x="302858" y="670283"/>
                  <a:pt x="318654" y="665018"/>
                </a:cubicBezTo>
                <a:cubicBezTo>
                  <a:pt x="345304" y="656135"/>
                  <a:pt x="374236" y="656673"/>
                  <a:pt x="401782" y="651164"/>
                </a:cubicBezTo>
                <a:cubicBezTo>
                  <a:pt x="420453" y="647430"/>
                  <a:pt x="438727" y="641927"/>
                  <a:pt x="457200" y="637309"/>
                </a:cubicBezTo>
                <a:cubicBezTo>
                  <a:pt x="492023" y="532838"/>
                  <a:pt x="484349" y="573168"/>
                  <a:pt x="457200" y="374073"/>
                </a:cubicBezTo>
                <a:cubicBezTo>
                  <a:pt x="453254" y="345133"/>
                  <a:pt x="429491" y="290946"/>
                  <a:pt x="429491" y="290946"/>
                </a:cubicBezTo>
                <a:cubicBezTo>
                  <a:pt x="434109" y="240146"/>
                  <a:pt x="436131" y="189043"/>
                  <a:pt x="443345" y="138546"/>
                </a:cubicBezTo>
                <a:cubicBezTo>
                  <a:pt x="445410" y="124089"/>
                  <a:pt x="457200" y="111586"/>
                  <a:pt x="457200" y="96982"/>
                </a:cubicBezTo>
                <a:cubicBezTo>
                  <a:pt x="457200" y="82378"/>
                  <a:pt x="447357" y="69460"/>
                  <a:pt x="443345" y="55418"/>
                </a:cubicBezTo>
                <a:cubicBezTo>
                  <a:pt x="438114" y="37109"/>
                  <a:pt x="429491" y="0"/>
                  <a:pt x="429491" y="0"/>
                </a:cubicBez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4725528" y="1523352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Springs</a:t>
            </a:r>
          </a:p>
        </p:txBody>
      </p:sp>
      <p:sp>
        <p:nvSpPr>
          <p:cNvPr id="13" name="Freeform 12"/>
          <p:cNvSpPr/>
          <p:nvPr/>
        </p:nvSpPr>
        <p:spPr>
          <a:xfrm>
            <a:off x="4835236" y="1884218"/>
            <a:ext cx="1565564" cy="1440873"/>
          </a:xfrm>
          <a:custGeom>
            <a:avLst/>
            <a:gdLst>
              <a:gd name="connsiteX0" fmla="*/ 0 w 1565564"/>
              <a:gd name="connsiteY0" fmla="*/ 0 h 1440873"/>
              <a:gd name="connsiteX1" fmla="*/ 41564 w 1565564"/>
              <a:gd name="connsiteY1" fmla="*/ 69273 h 1440873"/>
              <a:gd name="connsiteX2" fmla="*/ 83128 w 1565564"/>
              <a:gd name="connsiteY2" fmla="*/ 96982 h 1440873"/>
              <a:gd name="connsiteX3" fmla="*/ 138546 w 1565564"/>
              <a:gd name="connsiteY3" fmla="*/ 180109 h 1440873"/>
              <a:gd name="connsiteX4" fmla="*/ 166255 w 1565564"/>
              <a:gd name="connsiteY4" fmla="*/ 221673 h 1440873"/>
              <a:gd name="connsiteX5" fmla="*/ 207819 w 1565564"/>
              <a:gd name="connsiteY5" fmla="*/ 249382 h 1440873"/>
              <a:gd name="connsiteX6" fmla="*/ 277091 w 1565564"/>
              <a:gd name="connsiteY6" fmla="*/ 374073 h 1440873"/>
              <a:gd name="connsiteX7" fmla="*/ 346364 w 1565564"/>
              <a:gd name="connsiteY7" fmla="*/ 443346 h 1440873"/>
              <a:gd name="connsiteX8" fmla="*/ 387928 w 1565564"/>
              <a:gd name="connsiteY8" fmla="*/ 457200 h 1440873"/>
              <a:gd name="connsiteX9" fmla="*/ 471055 w 1565564"/>
              <a:gd name="connsiteY9" fmla="*/ 512618 h 1440873"/>
              <a:gd name="connsiteX10" fmla="*/ 512619 w 1565564"/>
              <a:gd name="connsiteY10" fmla="*/ 540327 h 1440873"/>
              <a:gd name="connsiteX11" fmla="*/ 554182 w 1565564"/>
              <a:gd name="connsiteY11" fmla="*/ 554182 h 1440873"/>
              <a:gd name="connsiteX12" fmla="*/ 623455 w 1565564"/>
              <a:gd name="connsiteY12" fmla="*/ 623455 h 1440873"/>
              <a:gd name="connsiteX13" fmla="*/ 692728 w 1565564"/>
              <a:gd name="connsiteY13" fmla="*/ 678873 h 1440873"/>
              <a:gd name="connsiteX14" fmla="*/ 748146 w 1565564"/>
              <a:gd name="connsiteY14" fmla="*/ 734291 h 1440873"/>
              <a:gd name="connsiteX15" fmla="*/ 775855 w 1565564"/>
              <a:gd name="connsiteY15" fmla="*/ 775855 h 1440873"/>
              <a:gd name="connsiteX16" fmla="*/ 872837 w 1565564"/>
              <a:gd name="connsiteY16" fmla="*/ 803564 h 1440873"/>
              <a:gd name="connsiteX17" fmla="*/ 955964 w 1565564"/>
              <a:gd name="connsiteY17" fmla="*/ 831273 h 1440873"/>
              <a:gd name="connsiteX18" fmla="*/ 997528 w 1565564"/>
              <a:gd name="connsiteY18" fmla="*/ 845127 h 1440873"/>
              <a:gd name="connsiteX19" fmla="*/ 1039091 w 1565564"/>
              <a:gd name="connsiteY19" fmla="*/ 858982 h 1440873"/>
              <a:gd name="connsiteX20" fmla="*/ 1094509 w 1565564"/>
              <a:gd name="connsiteY20" fmla="*/ 872837 h 1440873"/>
              <a:gd name="connsiteX21" fmla="*/ 1122219 w 1565564"/>
              <a:gd name="connsiteY21" fmla="*/ 900546 h 1440873"/>
              <a:gd name="connsiteX22" fmla="*/ 1149928 w 1565564"/>
              <a:gd name="connsiteY22" fmla="*/ 942109 h 1440873"/>
              <a:gd name="connsiteX23" fmla="*/ 1191491 w 1565564"/>
              <a:gd name="connsiteY23" fmla="*/ 955964 h 1440873"/>
              <a:gd name="connsiteX24" fmla="*/ 1260764 w 1565564"/>
              <a:gd name="connsiteY24" fmla="*/ 1011382 h 1440873"/>
              <a:gd name="connsiteX25" fmla="*/ 1330037 w 1565564"/>
              <a:gd name="connsiteY25" fmla="*/ 1066800 h 1440873"/>
              <a:gd name="connsiteX26" fmla="*/ 1357746 w 1565564"/>
              <a:gd name="connsiteY26" fmla="*/ 1108364 h 1440873"/>
              <a:gd name="connsiteX27" fmla="*/ 1371600 w 1565564"/>
              <a:gd name="connsiteY27" fmla="*/ 1149927 h 1440873"/>
              <a:gd name="connsiteX28" fmla="*/ 1399309 w 1565564"/>
              <a:gd name="connsiteY28" fmla="*/ 1177637 h 1440873"/>
              <a:gd name="connsiteX29" fmla="*/ 1454728 w 1565564"/>
              <a:gd name="connsiteY29" fmla="*/ 1246909 h 1440873"/>
              <a:gd name="connsiteX30" fmla="*/ 1468582 w 1565564"/>
              <a:gd name="connsiteY30" fmla="*/ 1302327 h 1440873"/>
              <a:gd name="connsiteX31" fmla="*/ 1496291 w 1565564"/>
              <a:gd name="connsiteY31" fmla="*/ 1343891 h 1440873"/>
              <a:gd name="connsiteX32" fmla="*/ 1510146 w 1565564"/>
              <a:gd name="connsiteY32" fmla="*/ 1385455 h 1440873"/>
              <a:gd name="connsiteX33" fmla="*/ 1551709 w 1565564"/>
              <a:gd name="connsiteY33" fmla="*/ 1399309 h 1440873"/>
              <a:gd name="connsiteX34" fmla="*/ 1565564 w 1565564"/>
              <a:gd name="connsiteY34" fmla="*/ 1440873 h 144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565564" h="1440873">
                <a:moveTo>
                  <a:pt x="0" y="0"/>
                </a:moveTo>
                <a:cubicBezTo>
                  <a:pt x="13855" y="23091"/>
                  <a:pt x="24039" y="48827"/>
                  <a:pt x="41564" y="69273"/>
                </a:cubicBezTo>
                <a:cubicBezTo>
                  <a:pt x="52400" y="81915"/>
                  <a:pt x="72163" y="84451"/>
                  <a:pt x="83128" y="96982"/>
                </a:cubicBezTo>
                <a:cubicBezTo>
                  <a:pt x="105058" y="122044"/>
                  <a:pt x="120073" y="152400"/>
                  <a:pt x="138546" y="180109"/>
                </a:cubicBezTo>
                <a:cubicBezTo>
                  <a:pt x="147782" y="193964"/>
                  <a:pt x="152400" y="212437"/>
                  <a:pt x="166255" y="221673"/>
                </a:cubicBezTo>
                <a:lnTo>
                  <a:pt x="207819" y="249382"/>
                </a:lnTo>
                <a:cubicBezTo>
                  <a:pt x="232204" y="322540"/>
                  <a:pt x="213572" y="278794"/>
                  <a:pt x="277091" y="374073"/>
                </a:cubicBezTo>
                <a:cubicBezTo>
                  <a:pt x="304800" y="415637"/>
                  <a:pt x="300181" y="420255"/>
                  <a:pt x="346364" y="443346"/>
                </a:cubicBezTo>
                <a:cubicBezTo>
                  <a:pt x="359426" y="449877"/>
                  <a:pt x="374073" y="452582"/>
                  <a:pt x="387928" y="457200"/>
                </a:cubicBezTo>
                <a:lnTo>
                  <a:pt x="471055" y="512618"/>
                </a:lnTo>
                <a:cubicBezTo>
                  <a:pt x="484910" y="521854"/>
                  <a:pt x="496822" y="535061"/>
                  <a:pt x="512619" y="540327"/>
                </a:cubicBezTo>
                <a:lnTo>
                  <a:pt x="554182" y="554182"/>
                </a:lnTo>
                <a:cubicBezTo>
                  <a:pt x="628070" y="665015"/>
                  <a:pt x="531094" y="531095"/>
                  <a:pt x="623455" y="623455"/>
                </a:cubicBezTo>
                <a:cubicBezTo>
                  <a:pt x="686123" y="686122"/>
                  <a:pt x="611811" y="651900"/>
                  <a:pt x="692728" y="678873"/>
                </a:cubicBezTo>
                <a:cubicBezTo>
                  <a:pt x="722955" y="769558"/>
                  <a:pt x="680972" y="680553"/>
                  <a:pt x="748146" y="734291"/>
                </a:cubicBezTo>
                <a:cubicBezTo>
                  <a:pt x="761148" y="744693"/>
                  <a:pt x="762853" y="765453"/>
                  <a:pt x="775855" y="775855"/>
                </a:cubicBezTo>
                <a:cubicBezTo>
                  <a:pt x="785164" y="783303"/>
                  <a:pt x="868858" y="802370"/>
                  <a:pt x="872837" y="803564"/>
                </a:cubicBezTo>
                <a:cubicBezTo>
                  <a:pt x="900813" y="811957"/>
                  <a:pt x="928255" y="822037"/>
                  <a:pt x="955964" y="831273"/>
                </a:cubicBezTo>
                <a:lnTo>
                  <a:pt x="997528" y="845127"/>
                </a:lnTo>
                <a:cubicBezTo>
                  <a:pt x="1011382" y="849745"/>
                  <a:pt x="1024923" y="855440"/>
                  <a:pt x="1039091" y="858982"/>
                </a:cubicBezTo>
                <a:lnTo>
                  <a:pt x="1094509" y="872837"/>
                </a:lnTo>
                <a:cubicBezTo>
                  <a:pt x="1103746" y="882073"/>
                  <a:pt x="1114059" y="890346"/>
                  <a:pt x="1122219" y="900546"/>
                </a:cubicBezTo>
                <a:cubicBezTo>
                  <a:pt x="1132621" y="913548"/>
                  <a:pt x="1136926" y="931707"/>
                  <a:pt x="1149928" y="942109"/>
                </a:cubicBezTo>
                <a:cubicBezTo>
                  <a:pt x="1161332" y="951232"/>
                  <a:pt x="1177637" y="951346"/>
                  <a:pt x="1191491" y="955964"/>
                </a:cubicBezTo>
                <a:cubicBezTo>
                  <a:pt x="1270902" y="1075080"/>
                  <a:pt x="1165162" y="934899"/>
                  <a:pt x="1260764" y="1011382"/>
                </a:cubicBezTo>
                <a:cubicBezTo>
                  <a:pt x="1350286" y="1083001"/>
                  <a:pt x="1225567" y="1031978"/>
                  <a:pt x="1330037" y="1066800"/>
                </a:cubicBezTo>
                <a:cubicBezTo>
                  <a:pt x="1339273" y="1080655"/>
                  <a:pt x="1350299" y="1093471"/>
                  <a:pt x="1357746" y="1108364"/>
                </a:cubicBezTo>
                <a:cubicBezTo>
                  <a:pt x="1364277" y="1121426"/>
                  <a:pt x="1364087" y="1137404"/>
                  <a:pt x="1371600" y="1149927"/>
                </a:cubicBezTo>
                <a:cubicBezTo>
                  <a:pt x="1378320" y="1161128"/>
                  <a:pt x="1390073" y="1168400"/>
                  <a:pt x="1399309" y="1177637"/>
                </a:cubicBezTo>
                <a:cubicBezTo>
                  <a:pt x="1444605" y="1313519"/>
                  <a:pt x="1371168" y="1121569"/>
                  <a:pt x="1454728" y="1246909"/>
                </a:cubicBezTo>
                <a:cubicBezTo>
                  <a:pt x="1465290" y="1262752"/>
                  <a:pt x="1461081" y="1284825"/>
                  <a:pt x="1468582" y="1302327"/>
                </a:cubicBezTo>
                <a:cubicBezTo>
                  <a:pt x="1475141" y="1317632"/>
                  <a:pt x="1488844" y="1328998"/>
                  <a:pt x="1496291" y="1343891"/>
                </a:cubicBezTo>
                <a:cubicBezTo>
                  <a:pt x="1502822" y="1356953"/>
                  <a:pt x="1499819" y="1375128"/>
                  <a:pt x="1510146" y="1385455"/>
                </a:cubicBezTo>
                <a:cubicBezTo>
                  <a:pt x="1520472" y="1395781"/>
                  <a:pt x="1537855" y="1394691"/>
                  <a:pt x="1551709" y="1399309"/>
                </a:cubicBezTo>
                <a:lnTo>
                  <a:pt x="1565564" y="1440873"/>
                </a:ln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744363" y="2347751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Stream</a:t>
            </a:r>
          </a:p>
        </p:txBody>
      </p:sp>
      <p:sp>
        <p:nvSpPr>
          <p:cNvPr id="15" name="Freeform 14"/>
          <p:cNvSpPr/>
          <p:nvPr/>
        </p:nvSpPr>
        <p:spPr>
          <a:xfrm>
            <a:off x="6400800" y="3297382"/>
            <a:ext cx="969818" cy="1814945"/>
          </a:xfrm>
          <a:custGeom>
            <a:avLst/>
            <a:gdLst>
              <a:gd name="connsiteX0" fmla="*/ 0 w 969818"/>
              <a:gd name="connsiteY0" fmla="*/ 0 h 1814945"/>
              <a:gd name="connsiteX1" fmla="*/ 27709 w 969818"/>
              <a:gd name="connsiteY1" fmla="*/ 69273 h 1814945"/>
              <a:gd name="connsiteX2" fmla="*/ 41564 w 969818"/>
              <a:gd name="connsiteY2" fmla="*/ 110836 h 1814945"/>
              <a:gd name="connsiteX3" fmla="*/ 55418 w 969818"/>
              <a:gd name="connsiteY3" fmla="*/ 360218 h 1814945"/>
              <a:gd name="connsiteX4" fmla="*/ 96982 w 969818"/>
              <a:gd name="connsiteY4" fmla="*/ 401782 h 1814945"/>
              <a:gd name="connsiteX5" fmla="*/ 180109 w 969818"/>
              <a:gd name="connsiteY5" fmla="*/ 457200 h 1814945"/>
              <a:gd name="connsiteX6" fmla="*/ 221673 w 969818"/>
              <a:gd name="connsiteY6" fmla="*/ 498763 h 1814945"/>
              <a:gd name="connsiteX7" fmla="*/ 263236 w 969818"/>
              <a:gd name="connsiteY7" fmla="*/ 512618 h 1814945"/>
              <a:gd name="connsiteX8" fmla="*/ 346364 w 969818"/>
              <a:gd name="connsiteY8" fmla="*/ 568036 h 1814945"/>
              <a:gd name="connsiteX9" fmla="*/ 374073 w 969818"/>
              <a:gd name="connsiteY9" fmla="*/ 609600 h 1814945"/>
              <a:gd name="connsiteX10" fmla="*/ 415636 w 969818"/>
              <a:gd name="connsiteY10" fmla="*/ 637309 h 1814945"/>
              <a:gd name="connsiteX11" fmla="*/ 443345 w 969818"/>
              <a:gd name="connsiteY11" fmla="*/ 720436 h 1814945"/>
              <a:gd name="connsiteX12" fmla="*/ 471055 w 969818"/>
              <a:gd name="connsiteY12" fmla="*/ 762000 h 1814945"/>
              <a:gd name="connsiteX13" fmla="*/ 512618 w 969818"/>
              <a:gd name="connsiteY13" fmla="*/ 831273 h 1814945"/>
              <a:gd name="connsiteX14" fmla="*/ 568036 w 969818"/>
              <a:gd name="connsiteY14" fmla="*/ 900545 h 1814945"/>
              <a:gd name="connsiteX15" fmla="*/ 609600 w 969818"/>
              <a:gd name="connsiteY15" fmla="*/ 983673 h 1814945"/>
              <a:gd name="connsiteX16" fmla="*/ 651164 w 969818"/>
              <a:gd name="connsiteY16" fmla="*/ 1066800 h 1814945"/>
              <a:gd name="connsiteX17" fmla="*/ 706582 w 969818"/>
              <a:gd name="connsiteY17" fmla="*/ 1191491 h 1814945"/>
              <a:gd name="connsiteX18" fmla="*/ 748145 w 969818"/>
              <a:gd name="connsiteY18" fmla="*/ 1330036 h 1814945"/>
              <a:gd name="connsiteX19" fmla="*/ 762000 w 969818"/>
              <a:gd name="connsiteY19" fmla="*/ 1371600 h 1814945"/>
              <a:gd name="connsiteX20" fmla="*/ 789709 w 969818"/>
              <a:gd name="connsiteY20" fmla="*/ 1482436 h 1814945"/>
              <a:gd name="connsiteX21" fmla="*/ 817418 w 969818"/>
              <a:gd name="connsiteY21" fmla="*/ 1524000 h 1814945"/>
              <a:gd name="connsiteX22" fmla="*/ 845127 w 969818"/>
              <a:gd name="connsiteY22" fmla="*/ 1579418 h 1814945"/>
              <a:gd name="connsiteX23" fmla="*/ 928255 w 969818"/>
              <a:gd name="connsiteY23" fmla="*/ 1690254 h 1814945"/>
              <a:gd name="connsiteX24" fmla="*/ 955964 w 969818"/>
              <a:gd name="connsiteY24" fmla="*/ 1773382 h 1814945"/>
              <a:gd name="connsiteX25" fmla="*/ 969818 w 969818"/>
              <a:gd name="connsiteY25" fmla="*/ 1814945 h 1814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69818" h="1814945">
                <a:moveTo>
                  <a:pt x="0" y="0"/>
                </a:moveTo>
                <a:cubicBezTo>
                  <a:pt x="9236" y="23091"/>
                  <a:pt x="18977" y="45987"/>
                  <a:pt x="27709" y="69273"/>
                </a:cubicBezTo>
                <a:cubicBezTo>
                  <a:pt x="32837" y="82947"/>
                  <a:pt x="40179" y="96298"/>
                  <a:pt x="41564" y="110836"/>
                </a:cubicBezTo>
                <a:cubicBezTo>
                  <a:pt x="49457" y="193716"/>
                  <a:pt x="39840" y="278433"/>
                  <a:pt x="55418" y="360218"/>
                </a:cubicBezTo>
                <a:cubicBezTo>
                  <a:pt x="59084" y="379465"/>
                  <a:pt x="81516" y="389753"/>
                  <a:pt x="96982" y="401782"/>
                </a:cubicBezTo>
                <a:cubicBezTo>
                  <a:pt x="123269" y="422228"/>
                  <a:pt x="156561" y="433652"/>
                  <a:pt x="180109" y="457200"/>
                </a:cubicBezTo>
                <a:cubicBezTo>
                  <a:pt x="193964" y="471054"/>
                  <a:pt x="205370" y="487895"/>
                  <a:pt x="221673" y="498763"/>
                </a:cubicBezTo>
                <a:cubicBezTo>
                  <a:pt x="233824" y="506864"/>
                  <a:pt x="250470" y="505526"/>
                  <a:pt x="263236" y="512618"/>
                </a:cubicBezTo>
                <a:cubicBezTo>
                  <a:pt x="292347" y="528791"/>
                  <a:pt x="346364" y="568036"/>
                  <a:pt x="346364" y="568036"/>
                </a:cubicBezTo>
                <a:cubicBezTo>
                  <a:pt x="355600" y="581891"/>
                  <a:pt x="362299" y="597826"/>
                  <a:pt x="374073" y="609600"/>
                </a:cubicBezTo>
                <a:cubicBezTo>
                  <a:pt x="385847" y="621374"/>
                  <a:pt x="406811" y="623189"/>
                  <a:pt x="415636" y="637309"/>
                </a:cubicBezTo>
                <a:cubicBezTo>
                  <a:pt x="431116" y="662077"/>
                  <a:pt x="427143" y="696134"/>
                  <a:pt x="443345" y="720436"/>
                </a:cubicBezTo>
                <a:lnTo>
                  <a:pt x="471055" y="762000"/>
                </a:lnTo>
                <a:cubicBezTo>
                  <a:pt x="510299" y="879733"/>
                  <a:pt x="455568" y="736189"/>
                  <a:pt x="512618" y="831273"/>
                </a:cubicBezTo>
                <a:cubicBezTo>
                  <a:pt x="557231" y="905627"/>
                  <a:pt x="485257" y="845358"/>
                  <a:pt x="568036" y="900545"/>
                </a:cubicBezTo>
                <a:cubicBezTo>
                  <a:pt x="602860" y="1005014"/>
                  <a:pt x="555886" y="876246"/>
                  <a:pt x="609600" y="983673"/>
                </a:cubicBezTo>
                <a:cubicBezTo>
                  <a:pt x="666961" y="1098394"/>
                  <a:pt x="571753" y="947682"/>
                  <a:pt x="651164" y="1066800"/>
                </a:cubicBezTo>
                <a:cubicBezTo>
                  <a:pt x="684139" y="1165724"/>
                  <a:pt x="662672" y="1125625"/>
                  <a:pt x="706582" y="1191491"/>
                </a:cubicBezTo>
                <a:cubicBezTo>
                  <a:pt x="727519" y="1275243"/>
                  <a:pt x="714415" y="1228848"/>
                  <a:pt x="748145" y="1330036"/>
                </a:cubicBezTo>
                <a:cubicBezTo>
                  <a:pt x="752763" y="1343891"/>
                  <a:pt x="759136" y="1357279"/>
                  <a:pt x="762000" y="1371600"/>
                </a:cubicBezTo>
                <a:cubicBezTo>
                  <a:pt x="767269" y="1397944"/>
                  <a:pt x="775509" y="1454037"/>
                  <a:pt x="789709" y="1482436"/>
                </a:cubicBezTo>
                <a:cubicBezTo>
                  <a:pt x="797156" y="1497329"/>
                  <a:pt x="809157" y="1509543"/>
                  <a:pt x="817418" y="1524000"/>
                </a:cubicBezTo>
                <a:cubicBezTo>
                  <a:pt x="827665" y="1541932"/>
                  <a:pt x="834501" y="1561708"/>
                  <a:pt x="845127" y="1579418"/>
                </a:cubicBezTo>
                <a:cubicBezTo>
                  <a:pt x="892126" y="1657749"/>
                  <a:pt x="883141" y="1645142"/>
                  <a:pt x="928255" y="1690254"/>
                </a:cubicBezTo>
                <a:lnTo>
                  <a:pt x="955964" y="1773382"/>
                </a:lnTo>
                <a:lnTo>
                  <a:pt x="969818" y="1814945"/>
                </a:lnTo>
              </a:path>
            </a:pathLst>
          </a:cu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/>
          <p:cNvSpPr/>
          <p:nvPr/>
        </p:nvSpPr>
        <p:spPr>
          <a:xfrm>
            <a:off x="6400800" y="3380509"/>
            <a:ext cx="955964" cy="1745673"/>
          </a:xfrm>
          <a:custGeom>
            <a:avLst/>
            <a:gdLst>
              <a:gd name="connsiteX0" fmla="*/ 0 w 955964"/>
              <a:gd name="connsiteY0" fmla="*/ 0 h 1745673"/>
              <a:gd name="connsiteX1" fmla="*/ 41564 w 955964"/>
              <a:gd name="connsiteY1" fmla="*/ 290946 h 1745673"/>
              <a:gd name="connsiteX2" fmla="*/ 69273 w 955964"/>
              <a:gd name="connsiteY2" fmla="*/ 374073 h 1745673"/>
              <a:gd name="connsiteX3" fmla="*/ 110836 w 955964"/>
              <a:gd name="connsiteY3" fmla="*/ 401782 h 1745673"/>
              <a:gd name="connsiteX4" fmla="*/ 193964 w 955964"/>
              <a:gd name="connsiteY4" fmla="*/ 429491 h 1745673"/>
              <a:gd name="connsiteX5" fmla="*/ 277091 w 955964"/>
              <a:gd name="connsiteY5" fmla="*/ 484909 h 1745673"/>
              <a:gd name="connsiteX6" fmla="*/ 360218 w 955964"/>
              <a:gd name="connsiteY6" fmla="*/ 526473 h 1745673"/>
              <a:gd name="connsiteX7" fmla="*/ 443345 w 955964"/>
              <a:gd name="connsiteY7" fmla="*/ 609600 h 1745673"/>
              <a:gd name="connsiteX8" fmla="*/ 471055 w 955964"/>
              <a:gd name="connsiteY8" fmla="*/ 637309 h 1745673"/>
              <a:gd name="connsiteX9" fmla="*/ 484909 w 955964"/>
              <a:gd name="connsiteY9" fmla="*/ 734291 h 1745673"/>
              <a:gd name="connsiteX10" fmla="*/ 526473 w 955964"/>
              <a:gd name="connsiteY10" fmla="*/ 858982 h 1745673"/>
              <a:gd name="connsiteX11" fmla="*/ 554182 w 955964"/>
              <a:gd name="connsiteY11" fmla="*/ 942109 h 1745673"/>
              <a:gd name="connsiteX12" fmla="*/ 609600 w 955964"/>
              <a:gd name="connsiteY12" fmla="*/ 1025236 h 1745673"/>
              <a:gd name="connsiteX13" fmla="*/ 637309 w 955964"/>
              <a:gd name="connsiteY13" fmla="*/ 1108364 h 1745673"/>
              <a:gd name="connsiteX14" fmla="*/ 651164 w 955964"/>
              <a:gd name="connsiteY14" fmla="*/ 1149927 h 1745673"/>
              <a:gd name="connsiteX15" fmla="*/ 692727 w 955964"/>
              <a:gd name="connsiteY15" fmla="*/ 1191491 h 1745673"/>
              <a:gd name="connsiteX16" fmla="*/ 720436 w 955964"/>
              <a:gd name="connsiteY16" fmla="*/ 1274618 h 1745673"/>
              <a:gd name="connsiteX17" fmla="*/ 762000 w 955964"/>
              <a:gd name="connsiteY17" fmla="*/ 1357746 h 1745673"/>
              <a:gd name="connsiteX18" fmla="*/ 789709 w 955964"/>
              <a:gd name="connsiteY18" fmla="*/ 1524000 h 1745673"/>
              <a:gd name="connsiteX19" fmla="*/ 817418 w 955964"/>
              <a:gd name="connsiteY19" fmla="*/ 1565564 h 1745673"/>
              <a:gd name="connsiteX20" fmla="*/ 845127 w 955964"/>
              <a:gd name="connsiteY20" fmla="*/ 1662546 h 1745673"/>
              <a:gd name="connsiteX21" fmla="*/ 886691 w 955964"/>
              <a:gd name="connsiteY21" fmla="*/ 1704109 h 1745673"/>
              <a:gd name="connsiteX22" fmla="*/ 955964 w 955964"/>
              <a:gd name="connsiteY22" fmla="*/ 1745673 h 1745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55964" h="1745673">
                <a:moveTo>
                  <a:pt x="0" y="0"/>
                </a:moveTo>
                <a:cubicBezTo>
                  <a:pt x="15798" y="236963"/>
                  <a:pt x="-8099" y="141953"/>
                  <a:pt x="41564" y="290946"/>
                </a:cubicBezTo>
                <a:cubicBezTo>
                  <a:pt x="41565" y="290948"/>
                  <a:pt x="69272" y="374072"/>
                  <a:pt x="69273" y="374073"/>
                </a:cubicBezTo>
                <a:cubicBezTo>
                  <a:pt x="83127" y="383309"/>
                  <a:pt x="95620" y="395019"/>
                  <a:pt x="110836" y="401782"/>
                </a:cubicBezTo>
                <a:cubicBezTo>
                  <a:pt x="137527" y="413645"/>
                  <a:pt x="169661" y="413289"/>
                  <a:pt x="193964" y="429491"/>
                </a:cubicBezTo>
                <a:cubicBezTo>
                  <a:pt x="221673" y="447964"/>
                  <a:pt x="245498" y="474378"/>
                  <a:pt x="277091" y="484909"/>
                </a:cubicBezTo>
                <a:cubicBezTo>
                  <a:pt x="315607" y="497748"/>
                  <a:pt x="327989" y="497825"/>
                  <a:pt x="360218" y="526473"/>
                </a:cubicBezTo>
                <a:cubicBezTo>
                  <a:pt x="389506" y="552507"/>
                  <a:pt x="415636" y="581891"/>
                  <a:pt x="443345" y="609600"/>
                </a:cubicBezTo>
                <a:lnTo>
                  <a:pt x="471055" y="637309"/>
                </a:lnTo>
                <a:cubicBezTo>
                  <a:pt x="475673" y="669636"/>
                  <a:pt x="477566" y="702472"/>
                  <a:pt x="484909" y="734291"/>
                </a:cubicBezTo>
                <a:cubicBezTo>
                  <a:pt x="484912" y="734303"/>
                  <a:pt x="519544" y="838194"/>
                  <a:pt x="526473" y="858982"/>
                </a:cubicBezTo>
                <a:cubicBezTo>
                  <a:pt x="526475" y="858987"/>
                  <a:pt x="554178" y="942104"/>
                  <a:pt x="554182" y="942109"/>
                </a:cubicBezTo>
                <a:cubicBezTo>
                  <a:pt x="572655" y="969818"/>
                  <a:pt x="599069" y="993643"/>
                  <a:pt x="609600" y="1025236"/>
                </a:cubicBezTo>
                <a:lnTo>
                  <a:pt x="637309" y="1108364"/>
                </a:lnTo>
                <a:cubicBezTo>
                  <a:pt x="641927" y="1122218"/>
                  <a:pt x="640838" y="1139600"/>
                  <a:pt x="651164" y="1149927"/>
                </a:cubicBezTo>
                <a:lnTo>
                  <a:pt x="692727" y="1191491"/>
                </a:lnTo>
                <a:cubicBezTo>
                  <a:pt x="701963" y="1219200"/>
                  <a:pt x="704235" y="1250316"/>
                  <a:pt x="720436" y="1274618"/>
                </a:cubicBezTo>
                <a:cubicBezTo>
                  <a:pt x="756246" y="1328333"/>
                  <a:pt x="742879" y="1300385"/>
                  <a:pt x="762000" y="1357746"/>
                </a:cubicBezTo>
                <a:cubicBezTo>
                  <a:pt x="766389" y="1397247"/>
                  <a:pt x="766500" y="1477581"/>
                  <a:pt x="789709" y="1524000"/>
                </a:cubicBezTo>
                <a:cubicBezTo>
                  <a:pt x="797155" y="1538893"/>
                  <a:pt x="808182" y="1551709"/>
                  <a:pt x="817418" y="1565564"/>
                </a:cubicBezTo>
                <a:cubicBezTo>
                  <a:pt x="819264" y="1572949"/>
                  <a:pt x="837179" y="1650624"/>
                  <a:pt x="845127" y="1662546"/>
                </a:cubicBezTo>
                <a:cubicBezTo>
                  <a:pt x="855995" y="1678849"/>
                  <a:pt x="871639" y="1691566"/>
                  <a:pt x="886691" y="1704109"/>
                </a:cubicBezTo>
                <a:cubicBezTo>
                  <a:pt x="911768" y="1725006"/>
                  <a:pt x="928915" y="1732148"/>
                  <a:pt x="955964" y="1745673"/>
                </a:cubicBezTo>
              </a:path>
            </a:pathLst>
          </a:cu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 16"/>
          <p:cNvSpPr/>
          <p:nvPr/>
        </p:nvSpPr>
        <p:spPr>
          <a:xfrm>
            <a:off x="6511636" y="3740727"/>
            <a:ext cx="831273" cy="1371600"/>
          </a:xfrm>
          <a:custGeom>
            <a:avLst/>
            <a:gdLst>
              <a:gd name="connsiteX0" fmla="*/ 0 w 831273"/>
              <a:gd name="connsiteY0" fmla="*/ 0 h 1371600"/>
              <a:gd name="connsiteX1" fmla="*/ 69273 w 831273"/>
              <a:gd name="connsiteY1" fmla="*/ 41564 h 1371600"/>
              <a:gd name="connsiteX2" fmla="*/ 110837 w 831273"/>
              <a:gd name="connsiteY2" fmla="*/ 55418 h 1371600"/>
              <a:gd name="connsiteX3" fmla="*/ 124691 w 831273"/>
              <a:gd name="connsiteY3" fmla="*/ 96982 h 1371600"/>
              <a:gd name="connsiteX4" fmla="*/ 166255 w 831273"/>
              <a:gd name="connsiteY4" fmla="*/ 124691 h 1371600"/>
              <a:gd name="connsiteX5" fmla="*/ 180109 w 831273"/>
              <a:gd name="connsiteY5" fmla="*/ 166255 h 1371600"/>
              <a:gd name="connsiteX6" fmla="*/ 290946 w 831273"/>
              <a:gd name="connsiteY6" fmla="*/ 263237 h 1371600"/>
              <a:gd name="connsiteX7" fmla="*/ 346364 w 831273"/>
              <a:gd name="connsiteY7" fmla="*/ 346364 h 1371600"/>
              <a:gd name="connsiteX8" fmla="*/ 401782 w 831273"/>
              <a:gd name="connsiteY8" fmla="*/ 512618 h 1371600"/>
              <a:gd name="connsiteX9" fmla="*/ 429491 w 831273"/>
              <a:gd name="connsiteY9" fmla="*/ 595746 h 1371600"/>
              <a:gd name="connsiteX10" fmla="*/ 443346 w 831273"/>
              <a:gd name="connsiteY10" fmla="*/ 637309 h 1371600"/>
              <a:gd name="connsiteX11" fmla="*/ 484909 w 831273"/>
              <a:gd name="connsiteY11" fmla="*/ 651164 h 1371600"/>
              <a:gd name="connsiteX12" fmla="*/ 512619 w 831273"/>
              <a:gd name="connsiteY12" fmla="*/ 623455 h 1371600"/>
              <a:gd name="connsiteX13" fmla="*/ 540328 w 831273"/>
              <a:gd name="connsiteY13" fmla="*/ 665018 h 1371600"/>
              <a:gd name="connsiteX14" fmla="*/ 554182 w 831273"/>
              <a:gd name="connsiteY14" fmla="*/ 748146 h 1371600"/>
              <a:gd name="connsiteX15" fmla="*/ 581891 w 831273"/>
              <a:gd name="connsiteY15" fmla="*/ 831273 h 1371600"/>
              <a:gd name="connsiteX16" fmla="*/ 609600 w 831273"/>
              <a:gd name="connsiteY16" fmla="*/ 914400 h 1371600"/>
              <a:gd name="connsiteX17" fmla="*/ 623455 w 831273"/>
              <a:gd name="connsiteY17" fmla="*/ 955964 h 1371600"/>
              <a:gd name="connsiteX18" fmla="*/ 637309 w 831273"/>
              <a:gd name="connsiteY18" fmla="*/ 997528 h 1371600"/>
              <a:gd name="connsiteX19" fmla="*/ 665019 w 831273"/>
              <a:gd name="connsiteY19" fmla="*/ 1025237 h 1371600"/>
              <a:gd name="connsiteX20" fmla="*/ 692728 w 831273"/>
              <a:gd name="connsiteY20" fmla="*/ 1108364 h 1371600"/>
              <a:gd name="connsiteX21" fmla="*/ 706582 w 831273"/>
              <a:gd name="connsiteY21" fmla="*/ 1149928 h 1371600"/>
              <a:gd name="connsiteX22" fmla="*/ 734291 w 831273"/>
              <a:gd name="connsiteY22" fmla="*/ 1191491 h 1371600"/>
              <a:gd name="connsiteX23" fmla="*/ 762000 w 831273"/>
              <a:gd name="connsiteY23" fmla="*/ 1274618 h 1371600"/>
              <a:gd name="connsiteX24" fmla="*/ 775855 w 831273"/>
              <a:gd name="connsiteY24" fmla="*/ 1330037 h 1371600"/>
              <a:gd name="connsiteX25" fmla="*/ 817419 w 831273"/>
              <a:gd name="connsiteY25" fmla="*/ 1343891 h 1371600"/>
              <a:gd name="connsiteX26" fmla="*/ 831273 w 831273"/>
              <a:gd name="connsiteY26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31273" h="1371600">
                <a:moveTo>
                  <a:pt x="0" y="0"/>
                </a:moveTo>
                <a:cubicBezTo>
                  <a:pt x="23091" y="13855"/>
                  <a:pt x="45187" y="29521"/>
                  <a:pt x="69273" y="41564"/>
                </a:cubicBezTo>
                <a:cubicBezTo>
                  <a:pt x="82335" y="48095"/>
                  <a:pt x="100510" y="45091"/>
                  <a:pt x="110837" y="55418"/>
                </a:cubicBezTo>
                <a:cubicBezTo>
                  <a:pt x="121164" y="65745"/>
                  <a:pt x="115568" y="85578"/>
                  <a:pt x="124691" y="96982"/>
                </a:cubicBezTo>
                <a:cubicBezTo>
                  <a:pt x="135093" y="109984"/>
                  <a:pt x="152400" y="115455"/>
                  <a:pt x="166255" y="124691"/>
                </a:cubicBezTo>
                <a:cubicBezTo>
                  <a:pt x="170873" y="138546"/>
                  <a:pt x="171347" y="154572"/>
                  <a:pt x="180109" y="166255"/>
                </a:cubicBezTo>
                <a:cubicBezTo>
                  <a:pt x="220632" y="220287"/>
                  <a:pt x="242874" y="231189"/>
                  <a:pt x="290946" y="263237"/>
                </a:cubicBezTo>
                <a:cubicBezTo>
                  <a:pt x="309419" y="290946"/>
                  <a:pt x="335833" y="314771"/>
                  <a:pt x="346364" y="346364"/>
                </a:cubicBezTo>
                <a:lnTo>
                  <a:pt x="401782" y="512618"/>
                </a:lnTo>
                <a:lnTo>
                  <a:pt x="429491" y="595746"/>
                </a:lnTo>
                <a:cubicBezTo>
                  <a:pt x="434109" y="609600"/>
                  <a:pt x="429492" y="632691"/>
                  <a:pt x="443346" y="637309"/>
                </a:cubicBezTo>
                <a:lnTo>
                  <a:pt x="484909" y="651164"/>
                </a:lnTo>
                <a:cubicBezTo>
                  <a:pt x="506535" y="543038"/>
                  <a:pt x="488274" y="574766"/>
                  <a:pt x="512619" y="623455"/>
                </a:cubicBezTo>
                <a:cubicBezTo>
                  <a:pt x="520066" y="638348"/>
                  <a:pt x="531092" y="651164"/>
                  <a:pt x="540328" y="665018"/>
                </a:cubicBezTo>
                <a:cubicBezTo>
                  <a:pt x="544946" y="692727"/>
                  <a:pt x="547369" y="720893"/>
                  <a:pt x="554182" y="748146"/>
                </a:cubicBezTo>
                <a:cubicBezTo>
                  <a:pt x="561266" y="776482"/>
                  <a:pt x="572655" y="803564"/>
                  <a:pt x="581891" y="831273"/>
                </a:cubicBezTo>
                <a:lnTo>
                  <a:pt x="609600" y="914400"/>
                </a:lnTo>
                <a:lnTo>
                  <a:pt x="623455" y="955964"/>
                </a:lnTo>
                <a:cubicBezTo>
                  <a:pt x="628073" y="969819"/>
                  <a:pt x="626982" y="987202"/>
                  <a:pt x="637309" y="997528"/>
                </a:cubicBezTo>
                <a:lnTo>
                  <a:pt x="665019" y="1025237"/>
                </a:lnTo>
                <a:lnTo>
                  <a:pt x="692728" y="1108364"/>
                </a:lnTo>
                <a:cubicBezTo>
                  <a:pt x="697346" y="1122219"/>
                  <a:pt x="698481" y="1137777"/>
                  <a:pt x="706582" y="1149928"/>
                </a:cubicBezTo>
                <a:cubicBezTo>
                  <a:pt x="715818" y="1163782"/>
                  <a:pt x="727528" y="1176275"/>
                  <a:pt x="734291" y="1191491"/>
                </a:cubicBezTo>
                <a:cubicBezTo>
                  <a:pt x="746153" y="1218181"/>
                  <a:pt x="754916" y="1246282"/>
                  <a:pt x="762000" y="1274618"/>
                </a:cubicBezTo>
                <a:cubicBezTo>
                  <a:pt x="766618" y="1293091"/>
                  <a:pt x="763960" y="1315168"/>
                  <a:pt x="775855" y="1330037"/>
                </a:cubicBezTo>
                <a:cubicBezTo>
                  <a:pt x="784978" y="1341441"/>
                  <a:pt x="805736" y="1335129"/>
                  <a:pt x="817419" y="1343891"/>
                </a:cubicBezTo>
                <a:cubicBezTo>
                  <a:pt x="825680" y="1350087"/>
                  <a:pt x="826655" y="1362364"/>
                  <a:pt x="831273" y="1371600"/>
                </a:cubicBez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>
            <a:off x="6442364" y="3782291"/>
            <a:ext cx="928254" cy="1468582"/>
          </a:xfrm>
          <a:custGeom>
            <a:avLst/>
            <a:gdLst>
              <a:gd name="connsiteX0" fmla="*/ 0 w 928254"/>
              <a:gd name="connsiteY0" fmla="*/ 0 h 1468582"/>
              <a:gd name="connsiteX1" fmla="*/ 69272 w 928254"/>
              <a:gd name="connsiteY1" fmla="*/ 27709 h 1468582"/>
              <a:gd name="connsiteX2" fmla="*/ 124691 w 928254"/>
              <a:gd name="connsiteY2" fmla="*/ 41564 h 1468582"/>
              <a:gd name="connsiteX3" fmla="*/ 166254 w 928254"/>
              <a:gd name="connsiteY3" fmla="*/ 55418 h 1468582"/>
              <a:gd name="connsiteX4" fmla="*/ 193963 w 928254"/>
              <a:gd name="connsiteY4" fmla="*/ 96982 h 1468582"/>
              <a:gd name="connsiteX5" fmla="*/ 235527 w 928254"/>
              <a:gd name="connsiteY5" fmla="*/ 180109 h 1468582"/>
              <a:gd name="connsiteX6" fmla="*/ 277091 w 928254"/>
              <a:gd name="connsiteY6" fmla="*/ 207818 h 1468582"/>
              <a:gd name="connsiteX7" fmla="*/ 304800 w 928254"/>
              <a:gd name="connsiteY7" fmla="*/ 290945 h 1468582"/>
              <a:gd name="connsiteX8" fmla="*/ 346363 w 928254"/>
              <a:gd name="connsiteY8" fmla="*/ 374073 h 1468582"/>
              <a:gd name="connsiteX9" fmla="*/ 429491 w 928254"/>
              <a:gd name="connsiteY9" fmla="*/ 429491 h 1468582"/>
              <a:gd name="connsiteX10" fmla="*/ 484909 w 928254"/>
              <a:gd name="connsiteY10" fmla="*/ 498764 h 1468582"/>
              <a:gd name="connsiteX11" fmla="*/ 512618 w 928254"/>
              <a:gd name="connsiteY11" fmla="*/ 540327 h 1468582"/>
              <a:gd name="connsiteX12" fmla="*/ 540327 w 928254"/>
              <a:gd name="connsiteY12" fmla="*/ 858982 h 1468582"/>
              <a:gd name="connsiteX13" fmla="*/ 568036 w 928254"/>
              <a:gd name="connsiteY13" fmla="*/ 955964 h 1468582"/>
              <a:gd name="connsiteX14" fmla="*/ 623454 w 928254"/>
              <a:gd name="connsiteY14" fmla="*/ 1039091 h 1468582"/>
              <a:gd name="connsiteX15" fmla="*/ 665018 w 928254"/>
              <a:gd name="connsiteY15" fmla="*/ 1108364 h 1468582"/>
              <a:gd name="connsiteX16" fmla="*/ 678872 w 928254"/>
              <a:gd name="connsiteY16" fmla="*/ 1149927 h 1468582"/>
              <a:gd name="connsiteX17" fmla="*/ 762000 w 928254"/>
              <a:gd name="connsiteY17" fmla="*/ 1219200 h 1468582"/>
              <a:gd name="connsiteX18" fmla="*/ 831272 w 928254"/>
              <a:gd name="connsiteY18" fmla="*/ 1274618 h 1468582"/>
              <a:gd name="connsiteX19" fmla="*/ 872836 w 928254"/>
              <a:gd name="connsiteY19" fmla="*/ 1357745 h 1468582"/>
              <a:gd name="connsiteX20" fmla="*/ 900545 w 928254"/>
              <a:gd name="connsiteY20" fmla="*/ 1399309 h 1468582"/>
              <a:gd name="connsiteX21" fmla="*/ 914400 w 928254"/>
              <a:gd name="connsiteY21" fmla="*/ 1440873 h 1468582"/>
              <a:gd name="connsiteX22" fmla="*/ 928254 w 928254"/>
              <a:gd name="connsiteY22" fmla="*/ 1468582 h 1468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28254" h="1468582">
                <a:moveTo>
                  <a:pt x="0" y="0"/>
                </a:moveTo>
                <a:cubicBezTo>
                  <a:pt x="23091" y="9236"/>
                  <a:pt x="45679" y="19845"/>
                  <a:pt x="69272" y="27709"/>
                </a:cubicBezTo>
                <a:cubicBezTo>
                  <a:pt x="87336" y="33731"/>
                  <a:pt x="106382" y="36333"/>
                  <a:pt x="124691" y="41564"/>
                </a:cubicBezTo>
                <a:cubicBezTo>
                  <a:pt x="138733" y="45576"/>
                  <a:pt x="152400" y="50800"/>
                  <a:pt x="166254" y="55418"/>
                </a:cubicBezTo>
                <a:cubicBezTo>
                  <a:pt x="175490" y="69273"/>
                  <a:pt x="186516" y="82089"/>
                  <a:pt x="193963" y="96982"/>
                </a:cubicBezTo>
                <a:cubicBezTo>
                  <a:pt x="216498" y="142052"/>
                  <a:pt x="195824" y="140406"/>
                  <a:pt x="235527" y="180109"/>
                </a:cubicBezTo>
                <a:cubicBezTo>
                  <a:pt x="247301" y="191883"/>
                  <a:pt x="263236" y="198582"/>
                  <a:pt x="277091" y="207818"/>
                </a:cubicBezTo>
                <a:lnTo>
                  <a:pt x="304800" y="290945"/>
                </a:lnTo>
                <a:cubicBezTo>
                  <a:pt x="314683" y="320594"/>
                  <a:pt x="321085" y="351955"/>
                  <a:pt x="346363" y="374073"/>
                </a:cubicBezTo>
                <a:cubicBezTo>
                  <a:pt x="371426" y="396003"/>
                  <a:pt x="429491" y="429491"/>
                  <a:pt x="429491" y="429491"/>
                </a:cubicBezTo>
                <a:cubicBezTo>
                  <a:pt x="514775" y="557416"/>
                  <a:pt x="405943" y="400056"/>
                  <a:pt x="484909" y="498764"/>
                </a:cubicBezTo>
                <a:cubicBezTo>
                  <a:pt x="495311" y="511766"/>
                  <a:pt x="503382" y="526473"/>
                  <a:pt x="512618" y="540327"/>
                </a:cubicBezTo>
                <a:cubicBezTo>
                  <a:pt x="557762" y="675766"/>
                  <a:pt x="512780" y="528415"/>
                  <a:pt x="540327" y="858982"/>
                </a:cubicBezTo>
                <a:cubicBezTo>
                  <a:pt x="541031" y="867425"/>
                  <a:pt x="560962" y="943231"/>
                  <a:pt x="568036" y="955964"/>
                </a:cubicBezTo>
                <a:cubicBezTo>
                  <a:pt x="584209" y="985075"/>
                  <a:pt x="612923" y="1007498"/>
                  <a:pt x="623454" y="1039091"/>
                </a:cubicBezTo>
                <a:cubicBezTo>
                  <a:pt x="641440" y="1093046"/>
                  <a:pt x="626983" y="1070327"/>
                  <a:pt x="665018" y="1108364"/>
                </a:cubicBezTo>
                <a:cubicBezTo>
                  <a:pt x="669636" y="1122218"/>
                  <a:pt x="670771" y="1137776"/>
                  <a:pt x="678872" y="1149927"/>
                </a:cubicBezTo>
                <a:cubicBezTo>
                  <a:pt x="700208" y="1181930"/>
                  <a:pt x="731330" y="1198754"/>
                  <a:pt x="762000" y="1219200"/>
                </a:cubicBezTo>
                <a:cubicBezTo>
                  <a:pt x="841411" y="1338318"/>
                  <a:pt x="735672" y="1198137"/>
                  <a:pt x="831272" y="1274618"/>
                </a:cubicBezTo>
                <a:cubicBezTo>
                  <a:pt x="864358" y="1301087"/>
                  <a:pt x="856104" y="1324282"/>
                  <a:pt x="872836" y="1357745"/>
                </a:cubicBezTo>
                <a:cubicBezTo>
                  <a:pt x="880283" y="1372638"/>
                  <a:pt x="893098" y="1384416"/>
                  <a:pt x="900545" y="1399309"/>
                </a:cubicBezTo>
                <a:cubicBezTo>
                  <a:pt x="907076" y="1412371"/>
                  <a:pt x="908976" y="1427313"/>
                  <a:pt x="914400" y="1440873"/>
                </a:cubicBezTo>
                <a:cubicBezTo>
                  <a:pt x="918235" y="1450461"/>
                  <a:pt x="923636" y="1459346"/>
                  <a:pt x="928254" y="1468582"/>
                </a:cubicBezTo>
              </a:path>
            </a:pathLst>
          </a:cu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 18"/>
          <p:cNvSpPr/>
          <p:nvPr/>
        </p:nvSpPr>
        <p:spPr>
          <a:xfrm>
            <a:off x="6414655" y="3657600"/>
            <a:ext cx="983672" cy="1524000"/>
          </a:xfrm>
          <a:custGeom>
            <a:avLst/>
            <a:gdLst>
              <a:gd name="connsiteX0" fmla="*/ 0 w 983672"/>
              <a:gd name="connsiteY0" fmla="*/ 0 h 1524000"/>
              <a:gd name="connsiteX1" fmla="*/ 41563 w 983672"/>
              <a:gd name="connsiteY1" fmla="*/ 193964 h 1524000"/>
              <a:gd name="connsiteX2" fmla="*/ 55418 w 983672"/>
              <a:gd name="connsiteY2" fmla="*/ 235527 h 1524000"/>
              <a:gd name="connsiteX3" fmla="*/ 96981 w 983672"/>
              <a:gd name="connsiteY3" fmla="*/ 249382 h 1524000"/>
              <a:gd name="connsiteX4" fmla="*/ 193963 w 983672"/>
              <a:gd name="connsiteY4" fmla="*/ 290945 h 1524000"/>
              <a:gd name="connsiteX5" fmla="*/ 290945 w 983672"/>
              <a:gd name="connsiteY5" fmla="*/ 332509 h 1524000"/>
              <a:gd name="connsiteX6" fmla="*/ 401781 w 983672"/>
              <a:gd name="connsiteY6" fmla="*/ 374073 h 1524000"/>
              <a:gd name="connsiteX7" fmla="*/ 415636 w 983672"/>
              <a:gd name="connsiteY7" fmla="*/ 415636 h 1524000"/>
              <a:gd name="connsiteX8" fmla="*/ 429490 w 983672"/>
              <a:gd name="connsiteY8" fmla="*/ 540327 h 1524000"/>
              <a:gd name="connsiteX9" fmla="*/ 457200 w 983672"/>
              <a:gd name="connsiteY9" fmla="*/ 568036 h 1524000"/>
              <a:gd name="connsiteX10" fmla="*/ 471054 w 983672"/>
              <a:gd name="connsiteY10" fmla="*/ 609600 h 1524000"/>
              <a:gd name="connsiteX11" fmla="*/ 498763 w 983672"/>
              <a:gd name="connsiteY11" fmla="*/ 651164 h 1524000"/>
              <a:gd name="connsiteX12" fmla="*/ 581890 w 983672"/>
              <a:gd name="connsiteY12" fmla="*/ 748145 h 1524000"/>
              <a:gd name="connsiteX13" fmla="*/ 595745 w 983672"/>
              <a:gd name="connsiteY13" fmla="*/ 789709 h 1524000"/>
              <a:gd name="connsiteX14" fmla="*/ 623454 w 983672"/>
              <a:gd name="connsiteY14" fmla="*/ 831273 h 1524000"/>
              <a:gd name="connsiteX15" fmla="*/ 651163 w 983672"/>
              <a:gd name="connsiteY15" fmla="*/ 914400 h 1524000"/>
              <a:gd name="connsiteX16" fmla="*/ 665018 w 983672"/>
              <a:gd name="connsiteY16" fmla="*/ 1094509 h 1524000"/>
              <a:gd name="connsiteX17" fmla="*/ 692727 w 983672"/>
              <a:gd name="connsiteY17" fmla="*/ 1136073 h 1524000"/>
              <a:gd name="connsiteX18" fmla="*/ 720436 w 983672"/>
              <a:gd name="connsiteY18" fmla="*/ 1219200 h 1524000"/>
              <a:gd name="connsiteX19" fmla="*/ 817418 w 983672"/>
              <a:gd name="connsiteY19" fmla="*/ 1330036 h 1524000"/>
              <a:gd name="connsiteX20" fmla="*/ 858981 w 983672"/>
              <a:gd name="connsiteY20" fmla="*/ 1413164 h 1524000"/>
              <a:gd name="connsiteX21" fmla="*/ 942109 w 983672"/>
              <a:gd name="connsiteY21" fmla="*/ 1468582 h 1524000"/>
              <a:gd name="connsiteX22" fmla="*/ 983672 w 983672"/>
              <a:gd name="connsiteY22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83672" h="1524000">
                <a:moveTo>
                  <a:pt x="0" y="0"/>
                </a:moveTo>
                <a:cubicBezTo>
                  <a:pt x="24891" y="273817"/>
                  <a:pt x="-17552" y="75736"/>
                  <a:pt x="41563" y="193964"/>
                </a:cubicBezTo>
                <a:cubicBezTo>
                  <a:pt x="48094" y="207026"/>
                  <a:pt x="45092" y="225201"/>
                  <a:pt x="55418" y="235527"/>
                </a:cubicBezTo>
                <a:cubicBezTo>
                  <a:pt x="65744" y="245853"/>
                  <a:pt x="83919" y="242851"/>
                  <a:pt x="96981" y="249382"/>
                </a:cubicBezTo>
                <a:cubicBezTo>
                  <a:pt x="209466" y="305625"/>
                  <a:pt x="59407" y="252501"/>
                  <a:pt x="193963" y="290945"/>
                </a:cubicBezTo>
                <a:cubicBezTo>
                  <a:pt x="290285" y="318465"/>
                  <a:pt x="172735" y="288180"/>
                  <a:pt x="290945" y="332509"/>
                </a:cubicBezTo>
                <a:cubicBezTo>
                  <a:pt x="441854" y="389100"/>
                  <a:pt x="247490" y="296928"/>
                  <a:pt x="401781" y="374073"/>
                </a:cubicBezTo>
                <a:cubicBezTo>
                  <a:pt x="406399" y="387927"/>
                  <a:pt x="413235" y="401231"/>
                  <a:pt x="415636" y="415636"/>
                </a:cubicBezTo>
                <a:cubicBezTo>
                  <a:pt x="422511" y="456886"/>
                  <a:pt x="418486" y="499981"/>
                  <a:pt x="429490" y="540327"/>
                </a:cubicBezTo>
                <a:cubicBezTo>
                  <a:pt x="432927" y="552929"/>
                  <a:pt x="447963" y="558800"/>
                  <a:pt x="457200" y="568036"/>
                </a:cubicBezTo>
                <a:cubicBezTo>
                  <a:pt x="461818" y="581891"/>
                  <a:pt x="464523" y="596538"/>
                  <a:pt x="471054" y="609600"/>
                </a:cubicBezTo>
                <a:cubicBezTo>
                  <a:pt x="478500" y="624493"/>
                  <a:pt x="489085" y="637614"/>
                  <a:pt x="498763" y="651164"/>
                </a:cubicBezTo>
                <a:cubicBezTo>
                  <a:pt x="543194" y="713368"/>
                  <a:pt x="531541" y="697796"/>
                  <a:pt x="581890" y="748145"/>
                </a:cubicBezTo>
                <a:cubicBezTo>
                  <a:pt x="586508" y="762000"/>
                  <a:pt x="589214" y="776647"/>
                  <a:pt x="595745" y="789709"/>
                </a:cubicBezTo>
                <a:cubicBezTo>
                  <a:pt x="603192" y="804602"/>
                  <a:pt x="616691" y="816057"/>
                  <a:pt x="623454" y="831273"/>
                </a:cubicBezTo>
                <a:cubicBezTo>
                  <a:pt x="635316" y="857963"/>
                  <a:pt x="651163" y="914400"/>
                  <a:pt x="651163" y="914400"/>
                </a:cubicBezTo>
                <a:cubicBezTo>
                  <a:pt x="655781" y="974436"/>
                  <a:pt x="653921" y="1035327"/>
                  <a:pt x="665018" y="1094509"/>
                </a:cubicBezTo>
                <a:cubicBezTo>
                  <a:pt x="668087" y="1110875"/>
                  <a:pt x="685964" y="1120857"/>
                  <a:pt x="692727" y="1136073"/>
                </a:cubicBezTo>
                <a:cubicBezTo>
                  <a:pt x="704589" y="1162763"/>
                  <a:pt x="704234" y="1194898"/>
                  <a:pt x="720436" y="1219200"/>
                </a:cubicBezTo>
                <a:cubicBezTo>
                  <a:pt x="785090" y="1316182"/>
                  <a:pt x="748145" y="1283854"/>
                  <a:pt x="817418" y="1330036"/>
                </a:cubicBezTo>
                <a:cubicBezTo>
                  <a:pt x="827300" y="1359684"/>
                  <a:pt x="833703" y="1391046"/>
                  <a:pt x="858981" y="1413164"/>
                </a:cubicBezTo>
                <a:cubicBezTo>
                  <a:pt x="884044" y="1435094"/>
                  <a:pt x="942109" y="1468582"/>
                  <a:pt x="942109" y="1468582"/>
                </a:cubicBezTo>
                <a:cubicBezTo>
                  <a:pt x="973441" y="1515579"/>
                  <a:pt x="958044" y="1498371"/>
                  <a:pt x="983672" y="1524000"/>
                </a:cubicBezTo>
              </a:path>
            </a:pathLst>
          </a:cu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7092280" y="4068679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River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342909" y="5112327"/>
            <a:ext cx="1801091" cy="69293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7834791" y="4756850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Sea/Ocean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DB17DCC-D360-475F-A994-C660C9C9D597}"/>
              </a:ext>
            </a:extLst>
          </p:cNvPr>
          <p:cNvGrpSpPr/>
          <p:nvPr/>
        </p:nvGrpSpPr>
        <p:grpSpPr>
          <a:xfrm>
            <a:off x="1035213" y="6308724"/>
            <a:ext cx="8087685" cy="501879"/>
            <a:chOff x="1857694" y="3728829"/>
            <a:chExt cx="5950233" cy="1435807"/>
          </a:xfrm>
        </p:grpSpPr>
        <p:sp>
          <p:nvSpPr>
            <p:cNvPr id="24" name="Arrow: Pentagon 23">
              <a:extLst>
                <a:ext uri="{FF2B5EF4-FFF2-40B4-BE49-F238E27FC236}">
                  <a16:creationId xmlns:a16="http://schemas.microsoft.com/office/drawing/2014/main" id="{BCBD7D45-328B-4499-A30C-00BDA6EB7CD9}"/>
                </a:ext>
              </a:extLst>
            </p:cNvPr>
            <p:cNvSpPr/>
            <p:nvPr/>
          </p:nvSpPr>
          <p:spPr>
            <a:xfrm rot="10800000">
              <a:off x="1857694" y="3728829"/>
              <a:ext cx="5950233" cy="1435807"/>
            </a:xfrm>
            <a:prstGeom prst="homePlate">
              <a:avLst/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Arrow: Pentagon 4">
              <a:extLst>
                <a:ext uri="{FF2B5EF4-FFF2-40B4-BE49-F238E27FC236}">
                  <a16:creationId xmlns:a16="http://schemas.microsoft.com/office/drawing/2014/main" id="{5C261DAF-B699-489D-BAD1-32EA8ADD482D}"/>
                </a:ext>
              </a:extLst>
            </p:cNvPr>
            <p:cNvSpPr txBox="1"/>
            <p:nvPr/>
          </p:nvSpPr>
          <p:spPr>
            <a:xfrm rot="21600000">
              <a:off x="2216646" y="3728829"/>
              <a:ext cx="5591281" cy="14358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3151" tIns="118110" rIns="220472" bIns="118110" numCol="1" spcCol="1270" anchor="ctr" anchorCtr="0">
              <a:noAutofit/>
            </a:bodyPr>
            <a:lstStyle/>
            <a:p>
              <a:pPr marL="0" lvl="0" indent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100" b="1" kern="1200" dirty="0">
                  <a:solidFill>
                    <a:schemeClr val="tx1"/>
                  </a:solidFill>
                </a:rPr>
                <a:t>Analyse </a:t>
              </a:r>
              <a:r>
                <a:rPr lang="en-GB" sz="3100" b="0" kern="1200" dirty="0">
                  <a:solidFill>
                    <a:schemeClr val="tx1"/>
                  </a:solidFill>
                </a:rPr>
                <a:t>how all rivers begin and end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9411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8B1B4704-44AD-470E-B354-DAD3808502CD}"/>
              </a:ext>
            </a:extLst>
          </p:cNvPr>
          <p:cNvSpPr/>
          <p:nvPr/>
        </p:nvSpPr>
        <p:spPr>
          <a:xfrm>
            <a:off x="503238" y="188913"/>
            <a:ext cx="8640762" cy="6048375"/>
          </a:xfrm>
          <a:prstGeom prst="cloudCallout">
            <a:avLst>
              <a:gd name="adj1" fmla="val -53107"/>
              <a:gd name="adj2" fmla="val 5582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/>
              <a:t>Now you’ve got all the knowledge you need for this lesson, have a go at the questions on the next slides to test your knowledge…</a:t>
            </a:r>
          </a:p>
          <a:p>
            <a:pPr algn="ctr">
              <a:defRPr/>
            </a:pPr>
            <a:endParaRPr lang="en-GB" sz="2000" dirty="0"/>
          </a:p>
          <a:p>
            <a:pPr algn="ctr">
              <a:defRPr/>
            </a:pPr>
            <a:r>
              <a:rPr lang="en-GB" sz="2000" dirty="0"/>
              <a:t>Write your answers down then use the answers (on the answers PPT) to check if you were right.</a:t>
            </a:r>
          </a:p>
          <a:p>
            <a:pPr algn="ctr">
              <a:defRPr/>
            </a:pPr>
            <a:endParaRPr lang="en-GB" sz="2000" dirty="0"/>
          </a:p>
          <a:p>
            <a:pPr algn="ctr">
              <a:defRPr/>
            </a:pPr>
            <a:r>
              <a:rPr lang="en-GB" sz="2000" dirty="0"/>
              <a:t>If  you got one wrong don’t worry- do as we always do and correct it! (yes- you should do this in purple pen at school, but don’t worry if you don’t have one of those, any colour will do!)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1FB9274-9814-4F4D-8F8B-F1CEAE66E89B}"/>
              </a:ext>
            </a:extLst>
          </p:cNvPr>
          <p:cNvSpPr/>
          <p:nvPr/>
        </p:nvSpPr>
        <p:spPr>
          <a:xfrm>
            <a:off x="4572000" y="5326386"/>
            <a:ext cx="4536504" cy="151189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Remember you should all do the developing and secure questions. If you are targeted S+, or you would like to challenge yourself, do those questions too!</a:t>
            </a:r>
          </a:p>
        </p:txBody>
      </p:sp>
    </p:spTree>
    <p:extLst>
      <p:ext uri="{BB962C8B-B14F-4D97-AF65-F5344CB8AC3E}">
        <p14:creationId xmlns:p14="http://schemas.microsoft.com/office/powerpoint/2010/main" val="1968152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765F68D-8FCC-4CED-9738-622309EB9BD0}"/>
              </a:ext>
            </a:extLst>
          </p:cNvPr>
          <p:cNvSpPr/>
          <p:nvPr/>
        </p:nvSpPr>
        <p:spPr>
          <a:xfrm>
            <a:off x="457200" y="333375"/>
            <a:ext cx="8229600" cy="6305964"/>
          </a:xfrm>
          <a:prstGeom prst="rect">
            <a:avLst/>
          </a:prstGeom>
          <a:ln w="76200">
            <a:solidFill>
              <a:srgbClr val="9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20483" name="Title 1">
            <a:extLst>
              <a:ext uri="{FF2B5EF4-FFF2-40B4-BE49-F238E27FC236}">
                <a16:creationId xmlns:a16="http://schemas.microsoft.com/office/drawing/2014/main" id="{E8A96220-FFC5-4E57-A513-3FEB47029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82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altLang="en-US" dirty="0"/>
              <a:t>Test your knowledge: </a:t>
            </a:r>
            <a:r>
              <a:rPr lang="en-GB" altLang="en-US" b="1" dirty="0"/>
              <a:t>Developing</a:t>
            </a:r>
          </a:p>
        </p:txBody>
      </p:sp>
      <p:sp>
        <p:nvSpPr>
          <p:cNvPr id="20484" name="Content Placeholder 2">
            <a:extLst>
              <a:ext uri="{FF2B5EF4-FFF2-40B4-BE49-F238E27FC236}">
                <a16:creationId xmlns:a16="http://schemas.microsoft.com/office/drawing/2014/main" id="{B59CC5E4-A5D9-4EF9-97E9-FDF06FE5A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406" y="2408857"/>
            <a:ext cx="6707188" cy="3346450"/>
          </a:xfrm>
        </p:spPr>
        <p:txBody>
          <a:bodyPr/>
          <a:lstStyle/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GB" altLang="en-US" dirty="0"/>
              <a:t>What are the 6 water cycle key terms?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GB" altLang="en-US" dirty="0"/>
              <a:t>Describe which part of the water cycle rivers would be found in.</a:t>
            </a:r>
          </a:p>
          <a:p>
            <a:pPr marL="0" indent="0">
              <a:buNone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5754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765F68D-8FCC-4CED-9738-622309EB9BD0}"/>
              </a:ext>
            </a:extLst>
          </p:cNvPr>
          <p:cNvSpPr/>
          <p:nvPr/>
        </p:nvSpPr>
        <p:spPr>
          <a:xfrm>
            <a:off x="457200" y="333375"/>
            <a:ext cx="8229600" cy="6048375"/>
          </a:xfrm>
          <a:prstGeom prst="rect">
            <a:avLst/>
          </a:prstGeom>
          <a:ln w="76200">
            <a:solidFill>
              <a:srgbClr val="AD8C7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21507" name="Title 1">
            <a:extLst>
              <a:ext uri="{FF2B5EF4-FFF2-40B4-BE49-F238E27FC236}">
                <a16:creationId xmlns:a16="http://schemas.microsoft.com/office/drawing/2014/main" id="{B9E5A3EF-7FFE-496F-BAC0-5594257D0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143000"/>
          </a:xfrm>
        </p:spPr>
        <p:txBody>
          <a:bodyPr>
            <a:normAutofit/>
          </a:bodyPr>
          <a:lstStyle/>
          <a:p>
            <a:r>
              <a:rPr lang="en-GB" altLang="en-US" dirty="0"/>
              <a:t>Test your knowledge: </a:t>
            </a:r>
            <a:r>
              <a:rPr lang="en-GB" altLang="en-US" b="1" dirty="0"/>
              <a:t>Secure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51B2F-2779-45C1-9E0A-1E8ED73AC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043" y="1835150"/>
            <a:ext cx="7851913" cy="417671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GB" sz="2800" dirty="0"/>
              <a:t>3) What are some adjectives to describe how a river may look at the start of it’s journey?</a:t>
            </a:r>
          </a:p>
          <a:p>
            <a:pPr marL="0" indent="0">
              <a:buNone/>
              <a:defRPr/>
            </a:pPr>
            <a:endParaRPr lang="en-GB" sz="2800" dirty="0"/>
          </a:p>
          <a:p>
            <a:pPr marL="0" indent="0">
              <a:buNone/>
              <a:defRPr/>
            </a:pPr>
            <a:r>
              <a:rPr lang="en-GB" sz="2800" dirty="0"/>
              <a:t>4) What are some adjectives to describe how a river may look further down it’s journey?</a:t>
            </a:r>
          </a:p>
          <a:p>
            <a:pPr marL="0" indent="0">
              <a:buNone/>
              <a:defRPr/>
            </a:pPr>
            <a:endParaRPr lang="en-GB" sz="2800" dirty="0"/>
          </a:p>
          <a:p>
            <a:pPr marL="0" indent="0">
              <a:buNone/>
              <a:defRPr/>
            </a:pPr>
            <a:r>
              <a:rPr lang="en-GB" sz="2800" dirty="0"/>
              <a:t>5) Explain why rivers don’t look the same all the way along from the start to the finish.</a:t>
            </a:r>
          </a:p>
        </p:txBody>
      </p:sp>
    </p:spTree>
    <p:extLst>
      <p:ext uri="{BB962C8B-B14F-4D97-AF65-F5344CB8AC3E}">
        <p14:creationId xmlns:p14="http://schemas.microsoft.com/office/powerpoint/2010/main" val="1104698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765F68D-8FCC-4CED-9738-622309EB9BD0}"/>
              </a:ext>
            </a:extLst>
          </p:cNvPr>
          <p:cNvSpPr/>
          <p:nvPr/>
        </p:nvSpPr>
        <p:spPr>
          <a:xfrm>
            <a:off x="457200" y="333375"/>
            <a:ext cx="8229600" cy="6048375"/>
          </a:xfrm>
          <a:prstGeom prst="rect">
            <a:avLst/>
          </a:prstGeom>
          <a:ln w="76200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22531" name="Title 1">
            <a:extLst>
              <a:ext uri="{FF2B5EF4-FFF2-40B4-BE49-F238E27FC236}">
                <a16:creationId xmlns:a16="http://schemas.microsoft.com/office/drawing/2014/main" id="{91A00EFC-9354-4D5B-92BA-516553C9F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1143000"/>
          </a:xfrm>
        </p:spPr>
        <p:txBody>
          <a:bodyPr>
            <a:normAutofit/>
          </a:bodyPr>
          <a:lstStyle/>
          <a:p>
            <a:r>
              <a:rPr lang="en-GB" altLang="en-US" dirty="0"/>
              <a:t>Test your knowledge: </a:t>
            </a:r>
            <a:r>
              <a:rPr lang="en-GB" altLang="en-US" b="1" dirty="0"/>
              <a:t>Secure+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51B2F-2779-45C1-9E0A-1E8ED73AC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853" y="1763713"/>
            <a:ext cx="7858538" cy="4473574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sz="2400" dirty="0"/>
              <a:t>6) Define the following key terms:</a:t>
            </a:r>
          </a:p>
          <a:p>
            <a:pPr>
              <a:defRPr/>
            </a:pPr>
            <a:r>
              <a:rPr lang="en-GB" sz="2400" dirty="0"/>
              <a:t>Springs</a:t>
            </a:r>
          </a:p>
          <a:p>
            <a:pPr>
              <a:defRPr/>
            </a:pPr>
            <a:r>
              <a:rPr lang="en-GB" sz="2400" dirty="0"/>
              <a:t>Streams</a:t>
            </a:r>
          </a:p>
          <a:p>
            <a:pPr>
              <a:defRPr/>
            </a:pPr>
            <a:r>
              <a:rPr lang="en-GB" sz="2400" dirty="0"/>
              <a:t>Rivers</a:t>
            </a:r>
          </a:p>
          <a:p>
            <a:pPr>
              <a:defRPr/>
            </a:pPr>
            <a:endParaRPr lang="en-GB" sz="2400" dirty="0"/>
          </a:p>
          <a:p>
            <a:pPr marL="0" indent="0">
              <a:buNone/>
              <a:defRPr/>
            </a:pPr>
            <a:r>
              <a:rPr lang="en-GB" sz="2400" dirty="0"/>
              <a:t>7) Draw a diagram to show how all rivers are formed</a:t>
            </a:r>
          </a:p>
          <a:p>
            <a:pPr marL="0" indent="0">
              <a:buNone/>
              <a:defRPr/>
            </a:pPr>
            <a:endParaRPr lang="en-GB" sz="2400" dirty="0"/>
          </a:p>
          <a:p>
            <a:pPr marL="0" indent="0">
              <a:buNone/>
              <a:defRPr/>
            </a:pPr>
            <a:r>
              <a:rPr lang="en-GB" sz="2400" dirty="0"/>
              <a:t>8) Now write an explanation to show you understand how and where all rivers start, how they grow, and where they end. </a:t>
            </a:r>
          </a:p>
          <a:p>
            <a:pPr>
              <a:defRPr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22300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765F68D-8FCC-4CED-9738-622309EB9BD0}"/>
              </a:ext>
            </a:extLst>
          </p:cNvPr>
          <p:cNvSpPr/>
          <p:nvPr/>
        </p:nvSpPr>
        <p:spPr>
          <a:xfrm>
            <a:off x="457200" y="333375"/>
            <a:ext cx="8229600" cy="6048375"/>
          </a:xfrm>
          <a:prstGeom prst="rect">
            <a:avLst/>
          </a:prstGeom>
          <a:ln w="76200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22531" name="Title 1">
            <a:extLst>
              <a:ext uri="{FF2B5EF4-FFF2-40B4-BE49-F238E27FC236}">
                <a16:creationId xmlns:a16="http://schemas.microsoft.com/office/drawing/2014/main" id="{91A00EFC-9354-4D5B-92BA-516553C9F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79425"/>
            <a:ext cx="8229600" cy="1143000"/>
          </a:xfrm>
        </p:spPr>
        <p:txBody>
          <a:bodyPr>
            <a:normAutofit/>
          </a:bodyPr>
          <a:lstStyle/>
          <a:p>
            <a:r>
              <a:rPr lang="en-GB" altLang="en-US" dirty="0"/>
              <a:t>Test your knowledge: </a:t>
            </a:r>
            <a:r>
              <a:rPr lang="en-GB" altLang="en-US" b="1" dirty="0"/>
              <a:t>Secure+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51B2F-2779-45C1-9E0A-1E8ED73AC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940" y="1313586"/>
            <a:ext cx="7858538" cy="4473574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GB" sz="2400" dirty="0"/>
              <a:t>STRETCH AND CHALLENGE TASK:</a:t>
            </a:r>
          </a:p>
          <a:p>
            <a:pPr>
              <a:defRPr/>
            </a:pPr>
            <a:r>
              <a:rPr lang="en-GB" sz="2000" dirty="0"/>
              <a:t>Why are rivers so important in Geography? Choose a picture and say how the picture highlights the importance of Rivers.</a:t>
            </a:r>
          </a:p>
        </p:txBody>
      </p:sp>
      <p:pic>
        <p:nvPicPr>
          <p:cNvPr id="5" name="Picture 4" descr="http://t3.gstatic.com/images?q=tbn:ANd9GcTn4JZgmt9aqBGfpqcn70dbqxtB4axZI2dF5noIEY0-RvPaAMisKQ">
            <a:extLst>
              <a:ext uri="{FF2B5EF4-FFF2-40B4-BE49-F238E27FC236}">
                <a16:creationId xmlns:a16="http://schemas.microsoft.com/office/drawing/2014/main" id="{2B005D70-831B-4DC2-AE60-3EAF80E92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8182" y="4540016"/>
            <a:ext cx="3064170" cy="2122223"/>
          </a:xfrm>
          <a:prstGeom prst="rect">
            <a:avLst/>
          </a:prstGeom>
          <a:noFill/>
        </p:spPr>
      </p:pic>
      <p:pic>
        <p:nvPicPr>
          <p:cNvPr id="6" name="Picture 2" descr="http://upload.wikimedia.org/wikipedia/commons/4/41/Farming-on-Indonesia.jpg">
            <a:extLst>
              <a:ext uri="{FF2B5EF4-FFF2-40B4-BE49-F238E27FC236}">
                <a16:creationId xmlns:a16="http://schemas.microsoft.com/office/drawing/2014/main" id="{3904EF80-B0C6-489C-911C-0D707C78D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3635" y="4575052"/>
            <a:ext cx="3248020" cy="2114277"/>
          </a:xfrm>
          <a:prstGeom prst="rect">
            <a:avLst/>
          </a:prstGeom>
          <a:noFill/>
        </p:spPr>
      </p:pic>
      <p:pic>
        <p:nvPicPr>
          <p:cNvPr id="7" name="Picture 8" descr="http://voiceofcommunities.files.wordpress.com/2011/04/northern-cameroon-washing-in-river.jpg">
            <a:extLst>
              <a:ext uri="{FF2B5EF4-FFF2-40B4-BE49-F238E27FC236}">
                <a16:creationId xmlns:a16="http://schemas.microsoft.com/office/drawing/2014/main" id="{03487A3A-0157-4C35-A5AA-6A111B0B46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t="7849"/>
          <a:stretch/>
        </p:blipFill>
        <p:spPr bwMode="auto">
          <a:xfrm>
            <a:off x="1453039" y="2530839"/>
            <a:ext cx="3118961" cy="2155624"/>
          </a:xfrm>
          <a:prstGeom prst="rect">
            <a:avLst/>
          </a:prstGeom>
          <a:noFill/>
        </p:spPr>
      </p:pic>
      <p:pic>
        <p:nvPicPr>
          <p:cNvPr id="8" name="Picture 10" descr="http://t1.gstatic.com/images?q=tbn:ANd9GcT3rTwteTvbb6hj2OZZHqE1ZQ3UOanZg6DOuFec7M7fe9JIluKL5ncMykNI_Q">
            <a:extLst>
              <a:ext uri="{FF2B5EF4-FFF2-40B4-BE49-F238E27FC236}">
                <a16:creationId xmlns:a16="http://schemas.microsoft.com/office/drawing/2014/main" id="{D0E4F16F-B8BD-4240-84BD-D5A780104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17209" y="2530839"/>
            <a:ext cx="3064170" cy="2039067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31C3197-97B7-4AEF-B466-55B0A2F8244A}"/>
              </a:ext>
            </a:extLst>
          </p:cNvPr>
          <p:cNvSpPr txBox="1"/>
          <p:nvPr/>
        </p:nvSpPr>
        <p:spPr>
          <a:xfrm>
            <a:off x="1691680" y="3946161"/>
            <a:ext cx="551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AFD1CE-9D40-408E-AF46-0E36C590DCEB}"/>
              </a:ext>
            </a:extLst>
          </p:cNvPr>
          <p:cNvSpPr txBox="1"/>
          <p:nvPr/>
        </p:nvSpPr>
        <p:spPr>
          <a:xfrm>
            <a:off x="6993077" y="3855466"/>
            <a:ext cx="551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ECD836-14E0-41DA-AFA6-BF49F864D21E}"/>
              </a:ext>
            </a:extLst>
          </p:cNvPr>
          <p:cNvSpPr txBox="1"/>
          <p:nvPr/>
        </p:nvSpPr>
        <p:spPr>
          <a:xfrm>
            <a:off x="1691679" y="5933645"/>
            <a:ext cx="551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0BA4C7-AFB1-47EB-B7E9-590D7287B248}"/>
              </a:ext>
            </a:extLst>
          </p:cNvPr>
          <p:cNvSpPr txBox="1"/>
          <p:nvPr/>
        </p:nvSpPr>
        <p:spPr>
          <a:xfrm>
            <a:off x="7105094" y="6012301"/>
            <a:ext cx="551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rgbClr val="FFFF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574995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F5EE3FC-2EB0-4145-9429-F1461DFAA3BC}"/>
              </a:ext>
            </a:extLst>
          </p:cNvPr>
          <p:cNvGrpSpPr/>
          <p:nvPr/>
        </p:nvGrpSpPr>
        <p:grpSpPr>
          <a:xfrm>
            <a:off x="2987825" y="44097"/>
            <a:ext cx="6153084" cy="717904"/>
            <a:chOff x="1857694" y="15"/>
            <a:chExt cx="5950233" cy="1435807"/>
          </a:xfrm>
        </p:grpSpPr>
        <p:sp>
          <p:nvSpPr>
            <p:cNvPr id="5" name="Arrow: Pentagon 4">
              <a:extLst>
                <a:ext uri="{FF2B5EF4-FFF2-40B4-BE49-F238E27FC236}">
                  <a16:creationId xmlns:a16="http://schemas.microsoft.com/office/drawing/2014/main" id="{C5F1605B-4027-415C-BBDF-FF170291DA4F}"/>
                </a:ext>
              </a:extLst>
            </p:cNvPr>
            <p:cNvSpPr/>
            <p:nvPr/>
          </p:nvSpPr>
          <p:spPr>
            <a:xfrm rot="10800000">
              <a:off x="1857694" y="15"/>
              <a:ext cx="5950233" cy="1435807"/>
            </a:xfrm>
            <a:prstGeom prst="homePlate">
              <a:avLst/>
            </a:prstGeom>
            <a:solidFill>
              <a:srgbClr val="9933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Arrow: Pentagon 4">
              <a:extLst>
                <a:ext uri="{FF2B5EF4-FFF2-40B4-BE49-F238E27FC236}">
                  <a16:creationId xmlns:a16="http://schemas.microsoft.com/office/drawing/2014/main" id="{F92D38E4-DDA3-4F1F-8C20-408FE7FF0952}"/>
                </a:ext>
              </a:extLst>
            </p:cNvPr>
            <p:cNvSpPr txBox="1"/>
            <p:nvPr/>
          </p:nvSpPr>
          <p:spPr>
            <a:xfrm rot="21600000">
              <a:off x="2216646" y="15"/>
              <a:ext cx="5591281" cy="14358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3151" tIns="118110" rIns="220472" bIns="118110" numCol="1" spcCol="1270" anchor="ctr" anchorCtr="0">
              <a:noAutofit/>
            </a:bodyPr>
            <a:lstStyle/>
            <a:p>
              <a:pPr marL="0" lvl="0" indent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100" b="1" kern="1200" dirty="0">
                  <a:solidFill>
                    <a:schemeClr val="tx1"/>
                  </a:solidFill>
                </a:rPr>
                <a:t>Recap </a:t>
              </a:r>
              <a:r>
                <a:rPr lang="en-GB" sz="3100" b="0" kern="1200" dirty="0">
                  <a:solidFill>
                    <a:schemeClr val="tx1"/>
                  </a:solidFill>
                </a:rPr>
                <a:t>the water cycle </a:t>
              </a:r>
            </a:p>
          </p:txBody>
        </p:sp>
      </p:grpSp>
    </p:spTree>
    <p:controls>
      <mc:AlternateContent xmlns:mc="http://schemas.openxmlformats.org/markup-compatibility/2006">
        <mc:Choice xmlns:v="urn:schemas-microsoft-com:vml" Requires="v">
          <p:control spid="17429" name="ShockwaveFlash1" r:id="rId2" imgW="7775640" imgH="6119640"/>
        </mc:Choice>
        <mc:Fallback>
          <p:control name="ShockwaveFlash1" r:id="rId2" imgW="7775640" imgH="6119640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683568" y="693223"/>
                  <a:ext cx="7776864" cy="61206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8914" name="Object 1"/>
          <p:cNvPicPr>
            <a:picLocks noChangeArrowheads="1"/>
          </p:cNvPicPr>
          <p:nvPr/>
        </p:nvPicPr>
        <p:blipFill>
          <a:blip r:embed="rId2" cstate="print"/>
          <a:srcRect t="-162" b="-2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948264" y="4509120"/>
            <a:ext cx="201622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Evaporation </a:t>
            </a:r>
          </a:p>
        </p:txBody>
      </p:sp>
      <p:sp>
        <p:nvSpPr>
          <p:cNvPr id="6" name="Rectangle 5"/>
          <p:cNvSpPr/>
          <p:nvPr/>
        </p:nvSpPr>
        <p:spPr>
          <a:xfrm>
            <a:off x="3925875" y="5589240"/>
            <a:ext cx="201622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Surface water</a:t>
            </a:r>
          </a:p>
        </p:txBody>
      </p:sp>
      <p:sp>
        <p:nvSpPr>
          <p:cNvPr id="7" name="Rectangle 6"/>
          <p:cNvSpPr/>
          <p:nvPr/>
        </p:nvSpPr>
        <p:spPr>
          <a:xfrm>
            <a:off x="4211960" y="2311765"/>
            <a:ext cx="201622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/>
              <a:t>Transpiration </a:t>
            </a:r>
            <a:endParaRPr lang="en-GB" b="1" dirty="0"/>
          </a:p>
        </p:txBody>
      </p:sp>
      <p:sp>
        <p:nvSpPr>
          <p:cNvPr id="8" name="Rectangle 7"/>
          <p:cNvSpPr/>
          <p:nvPr/>
        </p:nvSpPr>
        <p:spPr>
          <a:xfrm>
            <a:off x="755576" y="4893496"/>
            <a:ext cx="201622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Ground water</a:t>
            </a:r>
          </a:p>
        </p:txBody>
      </p:sp>
      <p:sp>
        <p:nvSpPr>
          <p:cNvPr id="9" name="Rectangle 8"/>
          <p:cNvSpPr/>
          <p:nvPr/>
        </p:nvSpPr>
        <p:spPr>
          <a:xfrm>
            <a:off x="1763688" y="2564904"/>
            <a:ext cx="165618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Precipitation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23928" y="836712"/>
            <a:ext cx="201622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Condensation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B419D9-D153-480A-AEFB-8802AB5B5E08}"/>
              </a:ext>
            </a:extLst>
          </p:cNvPr>
          <p:cNvSpPr txBox="1"/>
          <p:nvPr/>
        </p:nvSpPr>
        <p:spPr>
          <a:xfrm>
            <a:off x="410073" y="6330641"/>
            <a:ext cx="6019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Can you remember all of the key terms? Test yourself!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2B208BD-FFEF-4877-A9A3-2E6E11A6BF33}"/>
              </a:ext>
            </a:extLst>
          </p:cNvPr>
          <p:cNvGrpSpPr/>
          <p:nvPr/>
        </p:nvGrpSpPr>
        <p:grpSpPr>
          <a:xfrm>
            <a:off x="1979712" y="27212"/>
            <a:ext cx="5721037" cy="494852"/>
            <a:chOff x="1857694" y="15"/>
            <a:chExt cx="5950233" cy="1435807"/>
          </a:xfrm>
        </p:grpSpPr>
        <p:sp>
          <p:nvSpPr>
            <p:cNvPr id="13" name="Arrow: Pentagon 12">
              <a:extLst>
                <a:ext uri="{FF2B5EF4-FFF2-40B4-BE49-F238E27FC236}">
                  <a16:creationId xmlns:a16="http://schemas.microsoft.com/office/drawing/2014/main" id="{E9C87147-21F6-4CC9-A88D-A84F11744D08}"/>
                </a:ext>
              </a:extLst>
            </p:cNvPr>
            <p:cNvSpPr/>
            <p:nvPr/>
          </p:nvSpPr>
          <p:spPr>
            <a:xfrm rot="10800000">
              <a:off x="1857694" y="15"/>
              <a:ext cx="5950233" cy="1435807"/>
            </a:xfrm>
            <a:prstGeom prst="homePlate">
              <a:avLst/>
            </a:prstGeom>
            <a:solidFill>
              <a:srgbClr val="9933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Arrow: Pentagon 4">
              <a:extLst>
                <a:ext uri="{FF2B5EF4-FFF2-40B4-BE49-F238E27FC236}">
                  <a16:creationId xmlns:a16="http://schemas.microsoft.com/office/drawing/2014/main" id="{80C1C611-9440-4738-94A5-BDE48627BF3B}"/>
                </a:ext>
              </a:extLst>
            </p:cNvPr>
            <p:cNvSpPr txBox="1"/>
            <p:nvPr/>
          </p:nvSpPr>
          <p:spPr>
            <a:xfrm rot="21600000">
              <a:off x="2216646" y="15"/>
              <a:ext cx="5591281" cy="14358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3151" tIns="118110" rIns="220472" bIns="118110" numCol="1" spcCol="1270" anchor="ctr" anchorCtr="0">
              <a:noAutofit/>
            </a:bodyPr>
            <a:lstStyle/>
            <a:p>
              <a:pPr marL="0" lvl="0" indent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400" b="1" kern="1200" dirty="0">
                  <a:solidFill>
                    <a:schemeClr val="tx1"/>
                  </a:solidFill>
                </a:rPr>
                <a:t>Recap </a:t>
              </a:r>
              <a:r>
                <a:rPr lang="en-GB" sz="2400" b="0" kern="1200" dirty="0">
                  <a:solidFill>
                    <a:schemeClr val="tx1"/>
                  </a:solidFill>
                </a:rPr>
                <a:t>the water cycle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205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C65F3-5D03-44BD-A7AD-26727CD8AC84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/>
              <a:t>Rivers= Surface water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9552" y="1916832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/>
              <a:t>So, rivers make up the </a:t>
            </a:r>
            <a:r>
              <a:rPr lang="en-GB" b="1" dirty="0"/>
              <a:t>surface water </a:t>
            </a:r>
            <a:r>
              <a:rPr lang="en-GB" dirty="0"/>
              <a:t>in the water cycle because they are made up of </a:t>
            </a:r>
            <a:r>
              <a:rPr lang="en-GB" b="1" dirty="0"/>
              <a:t>water that is on top of the ground</a:t>
            </a:r>
            <a:r>
              <a:rPr lang="en-GB" dirty="0"/>
              <a:t>. </a:t>
            </a:r>
          </a:p>
          <a:p>
            <a:r>
              <a:rPr lang="en-GB" dirty="0"/>
              <a:t>They help rain water (precipitation) to make it’s way back to the seas and oceans.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40EF918-D912-4C45-B4F5-2B1034F0DD37}"/>
              </a:ext>
            </a:extLst>
          </p:cNvPr>
          <p:cNvGrpSpPr/>
          <p:nvPr/>
        </p:nvGrpSpPr>
        <p:grpSpPr>
          <a:xfrm>
            <a:off x="2990916" y="6083843"/>
            <a:ext cx="6153084" cy="717904"/>
            <a:chOff x="1857694" y="15"/>
            <a:chExt cx="5950233" cy="1435807"/>
          </a:xfrm>
        </p:grpSpPr>
        <p:sp>
          <p:nvSpPr>
            <p:cNvPr id="5" name="Arrow: Pentagon 4">
              <a:extLst>
                <a:ext uri="{FF2B5EF4-FFF2-40B4-BE49-F238E27FC236}">
                  <a16:creationId xmlns:a16="http://schemas.microsoft.com/office/drawing/2014/main" id="{2C044452-8E7B-4EAB-8F0A-B8821000F92C}"/>
                </a:ext>
              </a:extLst>
            </p:cNvPr>
            <p:cNvSpPr/>
            <p:nvPr/>
          </p:nvSpPr>
          <p:spPr>
            <a:xfrm rot="10800000">
              <a:off x="1857694" y="15"/>
              <a:ext cx="5950233" cy="1435807"/>
            </a:xfrm>
            <a:prstGeom prst="homePlate">
              <a:avLst/>
            </a:prstGeom>
            <a:solidFill>
              <a:srgbClr val="9933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Arrow: Pentagon 4">
              <a:extLst>
                <a:ext uri="{FF2B5EF4-FFF2-40B4-BE49-F238E27FC236}">
                  <a16:creationId xmlns:a16="http://schemas.microsoft.com/office/drawing/2014/main" id="{5594950B-99D2-4A2E-BEE8-37CD5F9441F2}"/>
                </a:ext>
              </a:extLst>
            </p:cNvPr>
            <p:cNvSpPr txBox="1"/>
            <p:nvPr/>
          </p:nvSpPr>
          <p:spPr>
            <a:xfrm rot="21600000">
              <a:off x="2216646" y="15"/>
              <a:ext cx="5591281" cy="14358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3151" tIns="118110" rIns="220472" bIns="118110" numCol="1" spcCol="1270" anchor="ctr" anchorCtr="0">
              <a:noAutofit/>
            </a:bodyPr>
            <a:lstStyle/>
            <a:p>
              <a:pPr marL="0" lvl="0" indent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100" b="1" kern="1200" dirty="0">
                  <a:solidFill>
                    <a:schemeClr val="tx1"/>
                  </a:solidFill>
                </a:rPr>
                <a:t>Recap </a:t>
              </a:r>
              <a:r>
                <a:rPr lang="en-GB" sz="3100" b="0" kern="1200" dirty="0">
                  <a:solidFill>
                    <a:schemeClr val="tx1"/>
                  </a:solidFill>
                </a:rPr>
                <a:t>the water cycle 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Look at the two pictures on the following slide</a:t>
            </a:r>
          </a:p>
          <a:p>
            <a:r>
              <a:rPr lang="en-GB" sz="3600" dirty="0"/>
              <a:t>Describe what the rivers look like using </a:t>
            </a:r>
            <a:r>
              <a:rPr lang="en-GB" sz="3600" b="1" dirty="0"/>
              <a:t>adjectives</a:t>
            </a:r>
            <a:endParaRPr lang="en-GB" sz="3600" dirty="0"/>
          </a:p>
          <a:p>
            <a:r>
              <a:rPr lang="en-GB" sz="3600" dirty="0"/>
              <a:t>What is the difference between the two pictures?</a:t>
            </a:r>
          </a:p>
          <a:p>
            <a:pPr>
              <a:buNone/>
            </a:pPr>
            <a:endParaRPr lang="en-GB" sz="3600" dirty="0"/>
          </a:p>
        </p:txBody>
      </p:sp>
      <p:sp>
        <p:nvSpPr>
          <p:cNvPr id="2" name="Rectangle 1"/>
          <p:cNvSpPr/>
          <p:nvPr/>
        </p:nvSpPr>
        <p:spPr>
          <a:xfrm>
            <a:off x="287524" y="5445224"/>
            <a:ext cx="8568952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/>
            <a:r>
              <a:rPr lang="en-GB" sz="2800" b="1" dirty="0">
                <a:solidFill>
                  <a:srgbClr val="FF0000"/>
                </a:solidFill>
              </a:rPr>
              <a:t>Killer Question: Can you justify (give reasons why) the rivers might look this way?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F211E91-3360-4064-8F26-AF8602C18FEF}"/>
              </a:ext>
            </a:extLst>
          </p:cNvPr>
          <p:cNvGrpSpPr/>
          <p:nvPr/>
        </p:nvGrpSpPr>
        <p:grpSpPr>
          <a:xfrm>
            <a:off x="260230" y="368698"/>
            <a:ext cx="8623539" cy="732107"/>
            <a:chOff x="1857694" y="1864422"/>
            <a:chExt cx="5950233" cy="1435807"/>
          </a:xfrm>
        </p:grpSpPr>
        <p:sp>
          <p:nvSpPr>
            <p:cNvPr id="14" name="Arrow: Pentagon 13">
              <a:extLst>
                <a:ext uri="{FF2B5EF4-FFF2-40B4-BE49-F238E27FC236}">
                  <a16:creationId xmlns:a16="http://schemas.microsoft.com/office/drawing/2014/main" id="{B1986AB8-D4D9-414B-9879-BDBB9EDB0719}"/>
                </a:ext>
              </a:extLst>
            </p:cNvPr>
            <p:cNvSpPr/>
            <p:nvPr/>
          </p:nvSpPr>
          <p:spPr>
            <a:xfrm rot="10800000">
              <a:off x="1857694" y="1864422"/>
              <a:ext cx="5950233" cy="1435807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Arrow: Pentagon 4">
              <a:extLst>
                <a:ext uri="{FF2B5EF4-FFF2-40B4-BE49-F238E27FC236}">
                  <a16:creationId xmlns:a16="http://schemas.microsoft.com/office/drawing/2014/main" id="{096E6731-88C6-4439-B31A-1ED01AE5E672}"/>
                </a:ext>
              </a:extLst>
            </p:cNvPr>
            <p:cNvSpPr txBox="1"/>
            <p:nvPr/>
          </p:nvSpPr>
          <p:spPr>
            <a:xfrm rot="21600000">
              <a:off x="2216646" y="1864422"/>
              <a:ext cx="5591281" cy="14358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3151" tIns="118110" rIns="220472" bIns="118110" numCol="1" spcCol="1270" anchor="ctr" anchorCtr="0">
              <a:noAutofit/>
            </a:bodyPr>
            <a:lstStyle/>
            <a:p>
              <a:pPr marL="0" lvl="0" indent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400" b="1" kern="1200" dirty="0">
                  <a:solidFill>
                    <a:schemeClr val="tx1"/>
                  </a:solidFill>
                </a:rPr>
                <a:t>Compare </a:t>
              </a:r>
              <a:r>
                <a:rPr lang="en-GB" sz="2400" b="0" kern="1200" dirty="0">
                  <a:solidFill>
                    <a:schemeClr val="tx1"/>
                  </a:solidFill>
                </a:rPr>
                <a:t>the differences between river images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l_fi" descr="http://s0.geograph.org.uk/geophotos/01/33/82/1338225_441a796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4667250" cy="3131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l_fi" descr="http://farm3.staticflickr.com/2722/4395468075_8b30f609ac_z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81000"/>
            <a:ext cx="3809990" cy="564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BA31F3F-7B77-43B5-AD75-D70526754585}"/>
              </a:ext>
            </a:extLst>
          </p:cNvPr>
          <p:cNvGrpSpPr/>
          <p:nvPr/>
        </p:nvGrpSpPr>
        <p:grpSpPr>
          <a:xfrm>
            <a:off x="251520" y="104605"/>
            <a:ext cx="8623539" cy="732107"/>
            <a:chOff x="1857694" y="1864422"/>
            <a:chExt cx="5950233" cy="1435807"/>
          </a:xfrm>
        </p:grpSpPr>
        <p:sp>
          <p:nvSpPr>
            <p:cNvPr id="7" name="Arrow: Pentagon 6">
              <a:extLst>
                <a:ext uri="{FF2B5EF4-FFF2-40B4-BE49-F238E27FC236}">
                  <a16:creationId xmlns:a16="http://schemas.microsoft.com/office/drawing/2014/main" id="{D9459C76-9DA1-4737-A645-149A496BA55C}"/>
                </a:ext>
              </a:extLst>
            </p:cNvPr>
            <p:cNvSpPr/>
            <p:nvPr/>
          </p:nvSpPr>
          <p:spPr>
            <a:xfrm rot="10800000">
              <a:off x="1857694" y="1864422"/>
              <a:ext cx="5950233" cy="1435807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Arrow: Pentagon 4">
              <a:extLst>
                <a:ext uri="{FF2B5EF4-FFF2-40B4-BE49-F238E27FC236}">
                  <a16:creationId xmlns:a16="http://schemas.microsoft.com/office/drawing/2014/main" id="{CC3397A3-3356-4203-AC33-E02DA5DBCC91}"/>
                </a:ext>
              </a:extLst>
            </p:cNvPr>
            <p:cNvSpPr txBox="1"/>
            <p:nvPr/>
          </p:nvSpPr>
          <p:spPr>
            <a:xfrm rot="21600000">
              <a:off x="2216646" y="1864422"/>
              <a:ext cx="5591281" cy="14358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3151" tIns="118110" rIns="220472" bIns="118110" numCol="1" spcCol="1270" anchor="ctr" anchorCtr="0">
              <a:noAutofit/>
            </a:bodyPr>
            <a:lstStyle/>
            <a:p>
              <a:pPr marL="0" lvl="0" indent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400" b="1" kern="1200" dirty="0">
                  <a:solidFill>
                    <a:schemeClr val="tx1"/>
                  </a:solidFill>
                </a:rPr>
                <a:t>Compare </a:t>
              </a:r>
              <a:r>
                <a:rPr lang="en-GB" sz="2400" b="0" kern="1200" dirty="0">
                  <a:solidFill>
                    <a:schemeClr val="tx1"/>
                  </a:solidFill>
                </a:rPr>
                <a:t>the differences between river images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6862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l_fi" descr="http://s0.geograph.org.uk/geophotos/01/33/82/1338225_441a796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4667250" cy="3131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l_fi" descr="http://farm3.staticflickr.com/2722/4395468075_8b30f609ac_z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5129" y="854450"/>
            <a:ext cx="3809990" cy="564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llout: Line 1">
            <a:extLst>
              <a:ext uri="{FF2B5EF4-FFF2-40B4-BE49-F238E27FC236}">
                <a16:creationId xmlns:a16="http://schemas.microsoft.com/office/drawing/2014/main" id="{AF5FD7EC-8340-49BB-A4CC-4B120DDA6BCF}"/>
              </a:ext>
            </a:extLst>
          </p:cNvPr>
          <p:cNvSpPr/>
          <p:nvPr/>
        </p:nvSpPr>
        <p:spPr>
          <a:xfrm>
            <a:off x="1475656" y="1268760"/>
            <a:ext cx="1728192" cy="648072"/>
          </a:xfrm>
          <a:prstGeom prst="borderCallout1">
            <a:avLst>
              <a:gd name="adj1" fmla="val 101237"/>
              <a:gd name="adj2" fmla="val 46724"/>
              <a:gd name="adj3" fmla="val 290497"/>
              <a:gd name="adj4" fmla="val 747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Wide</a:t>
            </a:r>
          </a:p>
        </p:txBody>
      </p:sp>
      <p:sp>
        <p:nvSpPr>
          <p:cNvPr id="6" name="Callout: Line 5">
            <a:extLst>
              <a:ext uri="{FF2B5EF4-FFF2-40B4-BE49-F238E27FC236}">
                <a16:creationId xmlns:a16="http://schemas.microsoft.com/office/drawing/2014/main" id="{6D523FF0-131F-4257-9FD2-D1692828F2E5}"/>
              </a:ext>
            </a:extLst>
          </p:cNvPr>
          <p:cNvSpPr/>
          <p:nvPr/>
        </p:nvSpPr>
        <p:spPr>
          <a:xfrm>
            <a:off x="208881" y="5877272"/>
            <a:ext cx="2376264" cy="648072"/>
          </a:xfrm>
          <a:prstGeom prst="borderCallout1">
            <a:avLst>
              <a:gd name="adj1" fmla="val -786"/>
              <a:gd name="adj2" fmla="val 49092"/>
              <a:gd name="adj3" fmla="val -319469"/>
              <a:gd name="adj4" fmla="val 510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Flat</a:t>
            </a:r>
          </a:p>
        </p:txBody>
      </p:sp>
      <p:sp>
        <p:nvSpPr>
          <p:cNvPr id="7" name="Callout: Line 6">
            <a:extLst>
              <a:ext uri="{FF2B5EF4-FFF2-40B4-BE49-F238E27FC236}">
                <a16:creationId xmlns:a16="http://schemas.microsoft.com/office/drawing/2014/main" id="{AF97D1C5-1369-4DEA-AE9C-85E76A8B9174}"/>
              </a:ext>
            </a:extLst>
          </p:cNvPr>
          <p:cNvSpPr/>
          <p:nvPr/>
        </p:nvSpPr>
        <p:spPr>
          <a:xfrm>
            <a:off x="2240321" y="4725144"/>
            <a:ext cx="2376264" cy="648072"/>
          </a:xfrm>
          <a:prstGeom prst="borderCallout1">
            <a:avLst>
              <a:gd name="adj1" fmla="val -786"/>
              <a:gd name="adj2" fmla="val 49092"/>
              <a:gd name="adj3" fmla="val -195740"/>
              <a:gd name="adj4" fmla="val 315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Lots of water</a:t>
            </a:r>
          </a:p>
        </p:txBody>
      </p:sp>
      <p:sp>
        <p:nvSpPr>
          <p:cNvPr id="8" name="Callout: Line 7">
            <a:extLst>
              <a:ext uri="{FF2B5EF4-FFF2-40B4-BE49-F238E27FC236}">
                <a16:creationId xmlns:a16="http://schemas.microsoft.com/office/drawing/2014/main" id="{B3F26533-CCA4-410B-843C-8AC1B7FA50FC}"/>
              </a:ext>
            </a:extLst>
          </p:cNvPr>
          <p:cNvSpPr/>
          <p:nvPr/>
        </p:nvSpPr>
        <p:spPr>
          <a:xfrm>
            <a:off x="2276832" y="116632"/>
            <a:ext cx="2376264" cy="648072"/>
          </a:xfrm>
          <a:prstGeom prst="borderCallout1">
            <a:avLst>
              <a:gd name="adj1" fmla="val 101237"/>
              <a:gd name="adj2" fmla="val 46724"/>
              <a:gd name="adj3" fmla="val 429422"/>
              <a:gd name="adj4" fmla="val 623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Grassy banks</a:t>
            </a:r>
          </a:p>
        </p:txBody>
      </p:sp>
      <p:sp>
        <p:nvSpPr>
          <p:cNvPr id="10" name="Callout: Line 9">
            <a:extLst>
              <a:ext uri="{FF2B5EF4-FFF2-40B4-BE49-F238E27FC236}">
                <a16:creationId xmlns:a16="http://schemas.microsoft.com/office/drawing/2014/main" id="{14361C36-9FAA-4D21-96DF-D226D7B94ECF}"/>
              </a:ext>
            </a:extLst>
          </p:cNvPr>
          <p:cNvSpPr/>
          <p:nvPr/>
        </p:nvSpPr>
        <p:spPr>
          <a:xfrm>
            <a:off x="5337172" y="223113"/>
            <a:ext cx="2376264" cy="648072"/>
          </a:xfrm>
          <a:prstGeom prst="borderCallout1">
            <a:avLst>
              <a:gd name="adj1" fmla="val 101237"/>
              <a:gd name="adj2" fmla="val 46724"/>
              <a:gd name="adj3" fmla="val 305692"/>
              <a:gd name="adj4" fmla="val 35076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Hilly</a:t>
            </a:r>
          </a:p>
        </p:txBody>
      </p:sp>
      <p:sp>
        <p:nvSpPr>
          <p:cNvPr id="11" name="Callout: Line 10">
            <a:extLst>
              <a:ext uri="{FF2B5EF4-FFF2-40B4-BE49-F238E27FC236}">
                <a16:creationId xmlns:a16="http://schemas.microsoft.com/office/drawing/2014/main" id="{0A352F07-F06C-4556-947F-A49F2802618E}"/>
              </a:ext>
            </a:extLst>
          </p:cNvPr>
          <p:cNvSpPr/>
          <p:nvPr/>
        </p:nvSpPr>
        <p:spPr>
          <a:xfrm>
            <a:off x="3833818" y="5679514"/>
            <a:ext cx="2376264" cy="648072"/>
          </a:xfrm>
          <a:prstGeom prst="borderCallout1">
            <a:avLst>
              <a:gd name="adj1" fmla="val -2956"/>
              <a:gd name="adj2" fmla="val 47908"/>
              <a:gd name="adj3" fmla="val -265202"/>
              <a:gd name="adj4" fmla="val 120918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Narrow</a:t>
            </a:r>
          </a:p>
        </p:txBody>
      </p:sp>
      <p:sp>
        <p:nvSpPr>
          <p:cNvPr id="12" name="Callout: Line 11">
            <a:extLst>
              <a:ext uri="{FF2B5EF4-FFF2-40B4-BE49-F238E27FC236}">
                <a16:creationId xmlns:a16="http://schemas.microsoft.com/office/drawing/2014/main" id="{95F001FC-C7B6-45ED-9BED-981326322178}"/>
              </a:ext>
            </a:extLst>
          </p:cNvPr>
          <p:cNvSpPr/>
          <p:nvPr/>
        </p:nvSpPr>
        <p:spPr>
          <a:xfrm>
            <a:off x="6525304" y="5747308"/>
            <a:ext cx="2376264" cy="648072"/>
          </a:xfrm>
          <a:prstGeom prst="borderCallout1">
            <a:avLst>
              <a:gd name="adj1" fmla="val -7298"/>
              <a:gd name="adj2" fmla="val 50276"/>
              <a:gd name="adj3" fmla="val -276055"/>
              <a:gd name="adj4" fmla="val 71781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Rocky</a:t>
            </a:r>
          </a:p>
        </p:txBody>
      </p:sp>
      <p:sp>
        <p:nvSpPr>
          <p:cNvPr id="13" name="Callout: Line 12">
            <a:extLst>
              <a:ext uri="{FF2B5EF4-FFF2-40B4-BE49-F238E27FC236}">
                <a16:creationId xmlns:a16="http://schemas.microsoft.com/office/drawing/2014/main" id="{E6E022CA-B2B3-4766-8073-25257A2A85DD}"/>
              </a:ext>
            </a:extLst>
          </p:cNvPr>
          <p:cNvSpPr/>
          <p:nvPr/>
        </p:nvSpPr>
        <p:spPr>
          <a:xfrm>
            <a:off x="6516216" y="1160748"/>
            <a:ext cx="2376264" cy="648072"/>
          </a:xfrm>
          <a:prstGeom prst="borderCallout1">
            <a:avLst>
              <a:gd name="adj1" fmla="val 101237"/>
              <a:gd name="adj2" fmla="val 46724"/>
              <a:gd name="adj3" fmla="val 355618"/>
              <a:gd name="adj4" fmla="val 64085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Much less water</a:t>
            </a:r>
          </a:p>
        </p:txBody>
      </p:sp>
    </p:spTree>
    <p:extLst>
      <p:ext uri="{BB962C8B-B14F-4D97-AF65-F5344CB8AC3E}">
        <p14:creationId xmlns:p14="http://schemas.microsoft.com/office/powerpoint/2010/main" val="653128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l_fi" descr="http://s0.geograph.org.uk/geophotos/01/33/82/1338225_441a796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853" y="1484784"/>
            <a:ext cx="432048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l_fi" descr="http://farm3.staticflickr.com/2722/4395468075_8b30f609ac_z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700899"/>
            <a:ext cx="3384376" cy="4548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774410F-0EDA-42ED-8B19-A5239F1A382A}"/>
              </a:ext>
            </a:extLst>
          </p:cNvPr>
          <p:cNvSpPr/>
          <p:nvPr/>
        </p:nvSpPr>
        <p:spPr>
          <a:xfrm>
            <a:off x="343069" y="131802"/>
            <a:ext cx="8568952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/>
            <a:r>
              <a:rPr lang="en-GB" sz="2800" b="1" dirty="0">
                <a:solidFill>
                  <a:srgbClr val="FF0000"/>
                </a:solidFill>
              </a:rPr>
              <a:t>Killer Question: Can you justify (give reasons why) the rivers might look this way?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A24BB3-262D-4A3C-93F7-FBB675EB71FD}"/>
              </a:ext>
            </a:extLst>
          </p:cNvPr>
          <p:cNvSpPr txBox="1"/>
          <p:nvPr/>
        </p:nvSpPr>
        <p:spPr>
          <a:xfrm>
            <a:off x="241444" y="3818914"/>
            <a:ext cx="483461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two pictures are both of rivers but they show rivers at completely different stages. The picture on the right is the very start of a river, whereas the picture on the left is much further down the river. A river will look very different at the start compared the end. Imagine it like a baby- it’s very small at the start without much water in it, by the end it’s had plenty of time to grow and get much, much bigger and faster!</a:t>
            </a:r>
          </a:p>
        </p:txBody>
      </p:sp>
    </p:spTree>
    <p:extLst>
      <p:ext uri="{BB962C8B-B14F-4D97-AF65-F5344CB8AC3E}">
        <p14:creationId xmlns:p14="http://schemas.microsoft.com/office/powerpoint/2010/main" val="1238513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229600" cy="2015926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GB" altLang="en-US" dirty="0"/>
              <a:t>Watch this short clip:</a:t>
            </a:r>
            <a:endParaRPr lang="en-GB" altLang="en-US" dirty="0">
              <a:solidFill>
                <a:srgbClr val="3333FF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GB" altLang="en-US" sz="4600" b="1" dirty="0">
              <a:solidFill>
                <a:srgbClr val="3333FF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GB" altLang="en-US" sz="3100" b="1" dirty="0">
                <a:solidFill>
                  <a:schemeClr val="hlink"/>
                </a:solidFill>
                <a:hlinkClick r:id="rId2"/>
              </a:rPr>
              <a:t>BBC - Learning Zone Class Clips - Rivers and the water cycle - Geography Video</a:t>
            </a:r>
            <a:endParaRPr lang="en-GB" altLang="en-US" sz="3100" b="1" dirty="0">
              <a:solidFill>
                <a:schemeClr val="hlin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6582" y="4653136"/>
            <a:ext cx="7993062" cy="12954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>
                <a:solidFill>
                  <a:srgbClr val="FF0000"/>
                </a:solidFill>
              </a:rPr>
              <a:t>After watching the clip, try to explain in your own words how a river is formed.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3690F65-49CE-4053-A116-9984B2942A94}"/>
              </a:ext>
            </a:extLst>
          </p:cNvPr>
          <p:cNvGrpSpPr/>
          <p:nvPr/>
        </p:nvGrpSpPr>
        <p:grpSpPr>
          <a:xfrm>
            <a:off x="395920" y="550512"/>
            <a:ext cx="8374385" cy="717904"/>
            <a:chOff x="1857694" y="3728829"/>
            <a:chExt cx="5950233" cy="1435807"/>
          </a:xfrm>
        </p:grpSpPr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5D1CE5D3-8950-40C2-9D80-4FA88E3214E4}"/>
                </a:ext>
              </a:extLst>
            </p:cNvPr>
            <p:cNvSpPr/>
            <p:nvPr/>
          </p:nvSpPr>
          <p:spPr>
            <a:xfrm rot="10800000">
              <a:off x="1857694" y="3728829"/>
              <a:ext cx="5950233" cy="1435807"/>
            </a:xfrm>
            <a:prstGeom prst="homePlate">
              <a:avLst/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Arrow: Pentagon 4">
              <a:extLst>
                <a:ext uri="{FF2B5EF4-FFF2-40B4-BE49-F238E27FC236}">
                  <a16:creationId xmlns:a16="http://schemas.microsoft.com/office/drawing/2014/main" id="{A6E9549D-1DB5-4C3A-B2DC-009F1426E3E2}"/>
                </a:ext>
              </a:extLst>
            </p:cNvPr>
            <p:cNvSpPr txBox="1"/>
            <p:nvPr/>
          </p:nvSpPr>
          <p:spPr>
            <a:xfrm rot="21600000">
              <a:off x="2216646" y="3728829"/>
              <a:ext cx="5591281" cy="14358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3151" tIns="118110" rIns="220472" bIns="118110" numCol="1" spcCol="1270" anchor="ctr" anchorCtr="0">
              <a:noAutofit/>
            </a:bodyPr>
            <a:lstStyle/>
            <a:p>
              <a:pPr marL="0" lvl="0" indent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100" b="1" kern="1200" dirty="0">
                  <a:solidFill>
                    <a:schemeClr val="tx1"/>
                  </a:solidFill>
                </a:rPr>
                <a:t>Analyse </a:t>
              </a:r>
              <a:r>
                <a:rPr lang="en-GB" sz="3100" b="0" kern="1200" dirty="0">
                  <a:solidFill>
                    <a:schemeClr val="tx1"/>
                  </a:solidFill>
                </a:rPr>
                <a:t>how all rivers begin and end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1527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Jo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1122</TotalTime>
  <Words>820</Words>
  <Application>Microsoft Office PowerPoint</Application>
  <PresentationFormat>On-screen Show (4:3)</PresentationFormat>
  <Paragraphs>90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Comic Sans MS</vt:lpstr>
      <vt:lpstr>Office Theme</vt:lpstr>
      <vt:lpstr>How are Rivers Formed?</vt:lpstr>
      <vt:lpstr>PowerPoint Presentation</vt:lpstr>
      <vt:lpstr>PowerPoint Presentation</vt:lpstr>
      <vt:lpstr>Rivers= Surface water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Spring- The ground water being forced up to the surface high up in the hills… </vt:lpstr>
      <vt:lpstr>Streams- When spring water collects together and runs down the hillside. Streams also join together and get bigger as they go…</vt:lpstr>
      <vt:lpstr>Rivers- When the streams join together they make a much bigger body of water called a river. Rivers travel down hill to flatter areas (in order to make their way to the sea!)</vt:lpstr>
      <vt:lpstr>PowerPoint Presentation</vt:lpstr>
      <vt:lpstr>PowerPoint Presentation</vt:lpstr>
      <vt:lpstr>Test your knowledge: Developing</vt:lpstr>
      <vt:lpstr>Test your knowledge: Secure</vt:lpstr>
      <vt:lpstr>Test your knowledge: Secure+</vt:lpstr>
      <vt:lpstr>Test your knowledge: Secure+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</dc:title>
  <dc:creator>Inspiron</dc:creator>
  <cp:lastModifiedBy>J Hyland</cp:lastModifiedBy>
  <cp:revision>50</cp:revision>
  <dcterms:created xsi:type="dcterms:W3CDTF">2012-03-20T11:56:51Z</dcterms:created>
  <dcterms:modified xsi:type="dcterms:W3CDTF">2020-04-21T12:27:09Z</dcterms:modified>
</cp:coreProperties>
</file>