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0" r:id="rId2"/>
    <p:sldId id="281" r:id="rId3"/>
    <p:sldId id="284" r:id="rId4"/>
    <p:sldId id="282" r:id="rId5"/>
    <p:sldId id="285" r:id="rId6"/>
    <p:sldId id="283" r:id="rId7"/>
    <p:sldId id="286" r:id="rId8"/>
    <p:sldId id="287" r:id="rId9"/>
    <p:sldId id="288"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8A7757-DFEA-4151-9A90-1F3DD046BE8D}" type="datetimeFigureOut">
              <a:rPr lang="en-GB" smtClean="0"/>
              <a:t>21/04/2020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1781252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8A7757-DFEA-4151-9A90-1F3DD046BE8D}" type="datetimeFigureOut">
              <a:rPr lang="en-GB" smtClean="0"/>
              <a:t>21/04/2020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1990732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8A7757-DFEA-4151-9A90-1F3DD046BE8D}" type="datetimeFigureOut">
              <a:rPr lang="en-GB" smtClean="0"/>
              <a:t>21/04/2020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1399278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8A7757-DFEA-4151-9A90-1F3DD046BE8D}" type="datetimeFigureOut">
              <a:rPr lang="en-GB" smtClean="0"/>
              <a:t>21/04/2020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3896150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28A7757-DFEA-4151-9A90-1F3DD046BE8D}" type="datetimeFigureOut">
              <a:rPr lang="en-GB" smtClean="0"/>
              <a:t>21/04/2020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242358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8A7757-DFEA-4151-9A90-1F3DD046BE8D}" type="datetimeFigureOut">
              <a:rPr lang="en-GB" smtClean="0"/>
              <a:t>21/04/2020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3692881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8A7757-DFEA-4151-9A90-1F3DD046BE8D}" type="datetimeFigureOut">
              <a:rPr lang="en-GB" smtClean="0"/>
              <a:t>21/04/2020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2926349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28A7757-DFEA-4151-9A90-1F3DD046BE8D}" type="datetimeFigureOut">
              <a:rPr lang="en-GB" smtClean="0"/>
              <a:t>21/04/2020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2701789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8A7757-DFEA-4151-9A90-1F3DD046BE8D}" type="datetimeFigureOut">
              <a:rPr lang="en-GB" smtClean="0"/>
              <a:t>21/04/2020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441949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8A7757-DFEA-4151-9A90-1F3DD046BE8D}" type="datetimeFigureOut">
              <a:rPr lang="en-GB" smtClean="0"/>
              <a:t>21/04/2020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3313113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8A7757-DFEA-4151-9A90-1F3DD046BE8D}" type="datetimeFigureOut">
              <a:rPr lang="en-GB" smtClean="0"/>
              <a:t>21/04/2020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580D54-B06A-469C-B004-AD58E8ED1125}" type="slidenum">
              <a:rPr lang="en-GB" smtClean="0"/>
              <a:t>‹#›</a:t>
            </a:fld>
            <a:endParaRPr lang="en-GB"/>
          </a:p>
        </p:txBody>
      </p:sp>
    </p:spTree>
    <p:extLst>
      <p:ext uri="{BB962C8B-B14F-4D97-AF65-F5344CB8AC3E}">
        <p14:creationId xmlns:p14="http://schemas.microsoft.com/office/powerpoint/2010/main" val="725386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8A7757-DFEA-4151-9A90-1F3DD046BE8D}" type="datetimeFigureOut">
              <a:rPr lang="en-GB" smtClean="0"/>
              <a:t>21/04/2020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580D54-B06A-469C-B004-AD58E8ED1125}" type="slidenum">
              <a:rPr lang="en-GB" smtClean="0"/>
              <a:t>‹#›</a:t>
            </a:fld>
            <a:endParaRPr lang="en-GB"/>
          </a:p>
        </p:txBody>
      </p:sp>
    </p:spTree>
    <p:extLst>
      <p:ext uri="{BB962C8B-B14F-4D97-AF65-F5344CB8AC3E}">
        <p14:creationId xmlns:p14="http://schemas.microsoft.com/office/powerpoint/2010/main" val="3988018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305964"/>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0483" name="Title 1">
            <a:extLst>
              <a:ext uri="{FF2B5EF4-FFF2-40B4-BE49-F238E27FC236}">
                <a16:creationId xmlns:a16="http://schemas.microsoft.com/office/drawing/2014/main" id="{E8A96220-FFC5-4E57-A513-3FEB47029E13}"/>
              </a:ext>
            </a:extLst>
          </p:cNvPr>
          <p:cNvSpPr>
            <a:spLocks noGrp="1"/>
          </p:cNvSpPr>
          <p:nvPr>
            <p:ph type="title"/>
          </p:nvPr>
        </p:nvSpPr>
        <p:spPr>
          <a:xfrm>
            <a:off x="457200" y="381825"/>
            <a:ext cx="8229600" cy="1143000"/>
          </a:xfrm>
        </p:spPr>
        <p:txBody>
          <a:bodyPr>
            <a:normAutofit fontScale="90000"/>
          </a:bodyPr>
          <a:lstStyle/>
          <a:p>
            <a:r>
              <a:rPr lang="en-GB" altLang="en-US" dirty="0"/>
              <a:t>Test your knowledge: </a:t>
            </a:r>
            <a:r>
              <a:rPr lang="en-GB" altLang="en-US" b="1" dirty="0"/>
              <a:t>Developing</a:t>
            </a:r>
          </a:p>
        </p:txBody>
      </p:sp>
      <p:sp>
        <p:nvSpPr>
          <p:cNvPr id="20484" name="Content Placeholder 2">
            <a:extLst>
              <a:ext uri="{FF2B5EF4-FFF2-40B4-BE49-F238E27FC236}">
                <a16:creationId xmlns:a16="http://schemas.microsoft.com/office/drawing/2014/main" id="{B59CC5E4-A5D9-4EF9-97E9-FDF06FE5A6D2}"/>
              </a:ext>
            </a:extLst>
          </p:cNvPr>
          <p:cNvSpPr>
            <a:spLocks noGrp="1"/>
          </p:cNvSpPr>
          <p:nvPr>
            <p:ph idx="1"/>
          </p:nvPr>
        </p:nvSpPr>
        <p:spPr>
          <a:xfrm>
            <a:off x="834887" y="1573275"/>
            <a:ext cx="7434469" cy="4469716"/>
          </a:xfrm>
        </p:spPr>
        <p:txBody>
          <a:bodyPr>
            <a:normAutofit lnSpcReduction="10000"/>
          </a:bodyPr>
          <a:lstStyle/>
          <a:p>
            <a:pPr marL="514350" indent="-514350">
              <a:buFont typeface="Arial" panose="020B0604020202020204" pitchFamily="34" charset="0"/>
              <a:buAutoNum type="arabicParenR"/>
            </a:pPr>
            <a:r>
              <a:rPr lang="en-GB" altLang="en-US" dirty="0"/>
              <a:t>What are the 6 water cycle key terms?</a:t>
            </a:r>
          </a:p>
          <a:p>
            <a:pPr marL="0" indent="0">
              <a:buNone/>
            </a:pPr>
            <a:r>
              <a:rPr lang="en-GB" altLang="en-US" dirty="0">
                <a:solidFill>
                  <a:srgbClr val="7030A0"/>
                </a:solidFill>
              </a:rPr>
              <a:t>Evaporation, Condensation, Transpiration, Precipitation, Ground Water, Surface Water </a:t>
            </a:r>
          </a:p>
          <a:p>
            <a:pPr marL="0" indent="0">
              <a:buNone/>
            </a:pPr>
            <a:r>
              <a:rPr lang="en-GB" altLang="en-US" dirty="0"/>
              <a:t>2) Describe which part of the water cycle rivers would be found in.</a:t>
            </a:r>
          </a:p>
          <a:p>
            <a:pPr marL="0" indent="0">
              <a:buNone/>
            </a:pPr>
            <a:r>
              <a:rPr lang="en-GB" dirty="0">
                <a:solidFill>
                  <a:srgbClr val="7030A0"/>
                </a:solidFill>
              </a:rPr>
              <a:t>Rivers make up the </a:t>
            </a:r>
            <a:r>
              <a:rPr lang="en-GB" b="1" dirty="0">
                <a:solidFill>
                  <a:srgbClr val="7030A0"/>
                </a:solidFill>
              </a:rPr>
              <a:t>surface water </a:t>
            </a:r>
            <a:r>
              <a:rPr lang="en-GB" dirty="0">
                <a:solidFill>
                  <a:srgbClr val="7030A0"/>
                </a:solidFill>
              </a:rPr>
              <a:t>in the water cycle because they are made up of </a:t>
            </a:r>
            <a:r>
              <a:rPr lang="en-GB" b="1" dirty="0">
                <a:solidFill>
                  <a:srgbClr val="7030A0"/>
                </a:solidFill>
              </a:rPr>
              <a:t>water that is on top of the ground</a:t>
            </a:r>
            <a:r>
              <a:rPr lang="en-GB" dirty="0">
                <a:solidFill>
                  <a:srgbClr val="7030A0"/>
                </a:solidFill>
              </a:rPr>
              <a:t>. They help rain water (precipitation) to make it’s way back to the seas and oceans. </a:t>
            </a:r>
          </a:p>
          <a:p>
            <a:pPr marL="0" indent="0">
              <a:buNone/>
            </a:pPr>
            <a:endParaRPr lang="en-GB" altLang="en-US" dirty="0"/>
          </a:p>
          <a:p>
            <a:pPr marL="0" indent="0">
              <a:buNone/>
            </a:pPr>
            <a:endParaRPr lang="en-GB" altLang="en-US" dirty="0"/>
          </a:p>
        </p:txBody>
      </p:sp>
    </p:spTree>
    <p:extLst>
      <p:ext uri="{BB962C8B-B14F-4D97-AF65-F5344CB8AC3E}">
        <p14:creationId xmlns:p14="http://schemas.microsoft.com/office/powerpoint/2010/main" val="35575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1507" name="Title 1">
            <a:extLst>
              <a:ext uri="{FF2B5EF4-FFF2-40B4-BE49-F238E27FC236}">
                <a16:creationId xmlns:a16="http://schemas.microsoft.com/office/drawing/2014/main" id="{B9E5A3EF-7FFE-496F-BAC0-5594257D0288}"/>
              </a:ext>
            </a:extLst>
          </p:cNvPr>
          <p:cNvSpPr>
            <a:spLocks noGrp="1"/>
          </p:cNvSpPr>
          <p:nvPr>
            <p:ph type="title"/>
          </p:nvPr>
        </p:nvSpPr>
        <p:spPr>
          <a:xfrm>
            <a:off x="457200" y="476250"/>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46043" y="1619251"/>
            <a:ext cx="7851913" cy="4569514"/>
          </a:xfrm>
        </p:spPr>
        <p:txBody>
          <a:bodyPr>
            <a:normAutofit fontScale="77500" lnSpcReduction="20000"/>
          </a:bodyPr>
          <a:lstStyle/>
          <a:p>
            <a:pPr marL="0" indent="0">
              <a:buNone/>
              <a:defRPr/>
            </a:pPr>
            <a:r>
              <a:rPr lang="en-GB" sz="2800" dirty="0"/>
              <a:t>3) What are some adjectives to describe how a river may look at the start of it’s journey?</a:t>
            </a:r>
          </a:p>
          <a:p>
            <a:pPr marL="0" indent="0">
              <a:buNone/>
              <a:defRPr/>
            </a:pPr>
            <a:r>
              <a:rPr lang="en-GB" sz="2800" dirty="0">
                <a:solidFill>
                  <a:srgbClr val="7030A0"/>
                </a:solidFill>
              </a:rPr>
              <a:t>Hilly, rocky, narrow, less water</a:t>
            </a:r>
            <a:endParaRPr lang="en-GB" sz="2800" dirty="0"/>
          </a:p>
          <a:p>
            <a:pPr marL="0" indent="0">
              <a:buNone/>
              <a:defRPr/>
            </a:pPr>
            <a:r>
              <a:rPr lang="en-GB" sz="2800" dirty="0"/>
              <a:t>4) What are some adjectives to describe how a river may look further down it’s journey?</a:t>
            </a:r>
          </a:p>
          <a:p>
            <a:pPr marL="0" indent="0">
              <a:buNone/>
              <a:defRPr/>
            </a:pPr>
            <a:r>
              <a:rPr lang="en-GB" sz="2800" dirty="0">
                <a:solidFill>
                  <a:srgbClr val="7030A0"/>
                </a:solidFill>
              </a:rPr>
              <a:t>Wide, grassy</a:t>
            </a:r>
            <a:r>
              <a:rPr lang="en-GB" sz="2800">
                <a:solidFill>
                  <a:srgbClr val="7030A0"/>
                </a:solidFill>
              </a:rPr>
              <a:t>, flatter, </a:t>
            </a:r>
            <a:r>
              <a:rPr lang="en-GB" sz="2800" dirty="0">
                <a:solidFill>
                  <a:srgbClr val="7030A0"/>
                </a:solidFill>
              </a:rPr>
              <a:t>more water</a:t>
            </a:r>
          </a:p>
          <a:p>
            <a:pPr marL="0" indent="0">
              <a:buNone/>
              <a:defRPr/>
            </a:pPr>
            <a:endParaRPr lang="en-GB" sz="2800" dirty="0">
              <a:solidFill>
                <a:srgbClr val="7030A0"/>
              </a:solidFill>
            </a:endParaRPr>
          </a:p>
          <a:p>
            <a:pPr marL="0" indent="0">
              <a:buNone/>
              <a:defRPr/>
            </a:pPr>
            <a:r>
              <a:rPr lang="en-GB" sz="2800" dirty="0"/>
              <a:t>5) Explain why rivers don’t look the same all the way along from the start to the finish.</a:t>
            </a:r>
          </a:p>
          <a:p>
            <a:pPr marL="0" indent="0">
              <a:buNone/>
              <a:defRPr/>
            </a:pPr>
            <a:r>
              <a:rPr lang="en-GB" dirty="0">
                <a:solidFill>
                  <a:srgbClr val="7030A0"/>
                </a:solidFill>
              </a:rPr>
              <a:t>The way a river looks changes depending on what stage it is in (the beginning, middle or end. A river will look very different at the start compared the end. Imagine it like a baby- it’s very small at the start without much water in it, by the end it’s had plenty of time to grow and get much, much bigger, stronger and faster!</a:t>
            </a:r>
            <a:endParaRPr lang="en-GB" sz="2800" dirty="0">
              <a:solidFill>
                <a:srgbClr val="7030A0"/>
              </a:solidFill>
            </a:endParaRPr>
          </a:p>
        </p:txBody>
      </p:sp>
    </p:spTree>
    <p:extLst>
      <p:ext uri="{BB962C8B-B14F-4D97-AF65-F5344CB8AC3E}">
        <p14:creationId xmlns:p14="http://schemas.microsoft.com/office/powerpoint/2010/main" val="1104698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22853" y="1763713"/>
            <a:ext cx="7858538" cy="4473574"/>
          </a:xfrm>
        </p:spPr>
        <p:txBody>
          <a:bodyPr>
            <a:normAutofit/>
          </a:bodyPr>
          <a:lstStyle/>
          <a:p>
            <a:pPr marL="0" indent="0">
              <a:buFont typeface="Arial" panose="020B0604020202020204" pitchFamily="34" charset="0"/>
              <a:buNone/>
              <a:defRPr/>
            </a:pPr>
            <a:r>
              <a:rPr lang="en-GB" sz="2400" dirty="0"/>
              <a:t>6) Define the following key terms:</a:t>
            </a:r>
          </a:p>
          <a:p>
            <a:pPr>
              <a:defRPr/>
            </a:pPr>
            <a:r>
              <a:rPr lang="en-GB" sz="2400" dirty="0"/>
              <a:t>Springs- </a:t>
            </a:r>
            <a:r>
              <a:rPr lang="en-GB" sz="2400" dirty="0">
                <a:solidFill>
                  <a:srgbClr val="7030A0"/>
                </a:solidFill>
              </a:rPr>
              <a:t>The ground water being forced up to the surface high up in the hills</a:t>
            </a:r>
          </a:p>
          <a:p>
            <a:pPr>
              <a:defRPr/>
            </a:pPr>
            <a:r>
              <a:rPr lang="en-GB" sz="2400" dirty="0"/>
              <a:t>Streams- </a:t>
            </a:r>
            <a:r>
              <a:rPr lang="en-GB" sz="2400" dirty="0">
                <a:solidFill>
                  <a:srgbClr val="7030A0"/>
                </a:solidFill>
              </a:rPr>
              <a:t>When spring water collects together and runs down the hillside. Streams also join together and get bigger as they go</a:t>
            </a:r>
          </a:p>
          <a:p>
            <a:pPr>
              <a:defRPr/>
            </a:pPr>
            <a:r>
              <a:rPr lang="en-GB" sz="2400" dirty="0"/>
              <a:t>Rivers- </a:t>
            </a:r>
            <a:r>
              <a:rPr lang="en-GB" sz="2400" dirty="0">
                <a:solidFill>
                  <a:srgbClr val="7030A0"/>
                </a:solidFill>
              </a:rPr>
              <a:t>When the streams join together they make a much bigger body of water called a river. Rivers travel down hill to flatter areas (in order to make their way to the sea!)</a:t>
            </a:r>
          </a:p>
          <a:p>
            <a:pPr>
              <a:defRPr/>
            </a:pPr>
            <a:endParaRPr lang="en-GB" sz="2400" dirty="0"/>
          </a:p>
          <a:p>
            <a:pPr>
              <a:defRPr/>
            </a:pPr>
            <a:endParaRPr lang="en-GB" sz="2400" dirty="0"/>
          </a:p>
        </p:txBody>
      </p:sp>
    </p:spTree>
    <p:extLst>
      <p:ext uri="{BB962C8B-B14F-4D97-AF65-F5344CB8AC3E}">
        <p14:creationId xmlns:p14="http://schemas.microsoft.com/office/powerpoint/2010/main" val="227657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22853" y="1763713"/>
            <a:ext cx="7858538" cy="4473574"/>
          </a:xfrm>
        </p:spPr>
        <p:txBody>
          <a:bodyPr>
            <a:normAutofit/>
          </a:bodyPr>
          <a:lstStyle/>
          <a:p>
            <a:pPr marL="0" indent="0">
              <a:buNone/>
              <a:defRPr/>
            </a:pPr>
            <a:r>
              <a:rPr lang="en-GB" sz="2400" dirty="0"/>
              <a:t>7) Draw a diagram to show how all rivers are formed</a:t>
            </a:r>
          </a:p>
          <a:p>
            <a:pPr marL="0" indent="0">
              <a:buNone/>
              <a:defRPr/>
            </a:pPr>
            <a:endParaRPr lang="en-GB" sz="2400" dirty="0"/>
          </a:p>
          <a:p>
            <a:pPr marL="0" indent="0">
              <a:buNone/>
              <a:defRPr/>
            </a:pPr>
            <a:endParaRPr lang="en-GB" sz="2400" dirty="0"/>
          </a:p>
        </p:txBody>
      </p:sp>
      <p:pic>
        <p:nvPicPr>
          <p:cNvPr id="2" name="Picture 1">
            <a:extLst>
              <a:ext uri="{FF2B5EF4-FFF2-40B4-BE49-F238E27FC236}">
                <a16:creationId xmlns:a16="http://schemas.microsoft.com/office/drawing/2014/main" id="{66D80569-8570-4BED-82CA-4B2D3FD4A0D4}"/>
              </a:ext>
            </a:extLst>
          </p:cNvPr>
          <p:cNvPicPr>
            <a:picLocks noChangeAspect="1"/>
          </p:cNvPicPr>
          <p:nvPr/>
        </p:nvPicPr>
        <p:blipFill rotWithShape="1">
          <a:blip r:embed="rId2"/>
          <a:srcRect l="42898" t="22168" r="18985" b="22612"/>
          <a:stretch/>
        </p:blipFill>
        <p:spPr>
          <a:xfrm>
            <a:off x="2146851" y="2286656"/>
            <a:ext cx="4903306" cy="3993808"/>
          </a:xfrm>
          <a:prstGeom prst="rect">
            <a:avLst/>
          </a:prstGeom>
        </p:spPr>
      </p:pic>
    </p:spTree>
    <p:extLst>
      <p:ext uri="{BB962C8B-B14F-4D97-AF65-F5344CB8AC3E}">
        <p14:creationId xmlns:p14="http://schemas.microsoft.com/office/powerpoint/2010/main" val="3922300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22853" y="1763713"/>
            <a:ext cx="7858538" cy="4473574"/>
          </a:xfrm>
        </p:spPr>
        <p:txBody>
          <a:bodyPr>
            <a:normAutofit lnSpcReduction="10000"/>
          </a:bodyPr>
          <a:lstStyle/>
          <a:p>
            <a:pPr marL="0" indent="0">
              <a:buNone/>
              <a:defRPr/>
            </a:pPr>
            <a:r>
              <a:rPr lang="en-GB" sz="2400" dirty="0"/>
              <a:t>8) Now write an explanation to show you understand how and where all rivers start, how they grow, and where they end. </a:t>
            </a:r>
          </a:p>
          <a:p>
            <a:pPr marL="0" indent="0">
              <a:buNone/>
              <a:defRPr/>
            </a:pPr>
            <a:r>
              <a:rPr lang="en-GB" sz="2400" dirty="0">
                <a:solidFill>
                  <a:srgbClr val="7030A0"/>
                </a:solidFill>
              </a:rPr>
              <a:t>All rivers start when clouds burst and their rain (precipitation) falls on the hills. This means all rivers start high up in hills and mountains. Most of the water soaks into the ground, making ground water. Eventually, some ground water will reach the surface and start flowing out making a spring. These small springs flow down the hill and join together to make streams. The streams get bigger and bigger as they join together until they are big enough to be called a river. The river will then continue to travel downwards until it reaches the sea or ocean.  </a:t>
            </a:r>
          </a:p>
          <a:p>
            <a:pPr>
              <a:defRPr/>
            </a:pPr>
            <a:endParaRPr lang="en-GB" sz="2400" dirty="0"/>
          </a:p>
        </p:txBody>
      </p:sp>
    </p:spTree>
    <p:extLst>
      <p:ext uri="{BB962C8B-B14F-4D97-AF65-F5344CB8AC3E}">
        <p14:creationId xmlns:p14="http://schemas.microsoft.com/office/powerpoint/2010/main" val="4004798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379425"/>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587940" y="1313585"/>
            <a:ext cx="7858538" cy="5068165"/>
          </a:xfrm>
        </p:spPr>
        <p:txBody>
          <a:bodyPr>
            <a:normAutofit fontScale="92500" lnSpcReduction="10000"/>
          </a:bodyPr>
          <a:lstStyle/>
          <a:p>
            <a:pPr marL="0" indent="0">
              <a:buNone/>
              <a:defRPr/>
            </a:pPr>
            <a:r>
              <a:rPr lang="en-GB" sz="2400" dirty="0"/>
              <a:t>STRETCH AND CHALLENGE TASK:</a:t>
            </a:r>
          </a:p>
          <a:p>
            <a:pPr>
              <a:defRPr/>
            </a:pPr>
            <a:r>
              <a:rPr lang="en-GB" sz="2000" dirty="0"/>
              <a:t>Why are rivers so important in Geography? Choose a picture and say how the picture highlights the importance of Rivers.</a:t>
            </a:r>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r>
              <a:rPr lang="en-GB" sz="2000" dirty="0">
                <a:solidFill>
                  <a:srgbClr val="7030A0"/>
                </a:solidFill>
              </a:rPr>
              <a:t>This picture shows how some people (particularly in poorer countries where they don’t have access to clean water from their own taps) will use rivers for essential day to day tasks such as washing themselves, washing their clothes and washing their pots and pans! </a:t>
            </a:r>
          </a:p>
        </p:txBody>
      </p:sp>
      <p:pic>
        <p:nvPicPr>
          <p:cNvPr id="7" name="Picture 8" descr="http://voiceofcommunities.files.wordpress.com/2011/04/northern-cameroon-washing-in-river.jpg">
            <a:extLst>
              <a:ext uri="{FF2B5EF4-FFF2-40B4-BE49-F238E27FC236}">
                <a16:creationId xmlns:a16="http://schemas.microsoft.com/office/drawing/2014/main" id="{03487A3A-0157-4C35-A5AA-6A111B0B4699}"/>
              </a:ext>
            </a:extLst>
          </p:cNvPr>
          <p:cNvPicPr>
            <a:picLocks noChangeAspect="1" noChangeArrowheads="1"/>
          </p:cNvPicPr>
          <p:nvPr/>
        </p:nvPicPr>
        <p:blipFill rotWithShape="1">
          <a:blip r:embed="rId2" cstate="print"/>
          <a:srcRect t="7849"/>
          <a:stretch/>
        </p:blipFill>
        <p:spPr bwMode="auto">
          <a:xfrm>
            <a:off x="1453039" y="2530839"/>
            <a:ext cx="3118961" cy="2155624"/>
          </a:xfrm>
          <a:prstGeom prst="rect">
            <a:avLst/>
          </a:prstGeom>
          <a:noFill/>
        </p:spPr>
      </p:pic>
      <p:sp>
        <p:nvSpPr>
          <p:cNvPr id="9" name="TextBox 8">
            <a:extLst>
              <a:ext uri="{FF2B5EF4-FFF2-40B4-BE49-F238E27FC236}">
                <a16:creationId xmlns:a16="http://schemas.microsoft.com/office/drawing/2014/main" id="{531C3197-97B7-4AEF-B466-55B0A2F8244A}"/>
              </a:ext>
            </a:extLst>
          </p:cNvPr>
          <p:cNvSpPr txBox="1"/>
          <p:nvPr/>
        </p:nvSpPr>
        <p:spPr>
          <a:xfrm>
            <a:off x="1691680" y="3946161"/>
            <a:ext cx="551551" cy="830997"/>
          </a:xfrm>
          <a:prstGeom prst="rect">
            <a:avLst/>
          </a:prstGeom>
          <a:noFill/>
        </p:spPr>
        <p:txBody>
          <a:bodyPr wrap="square" rtlCol="0">
            <a:spAutoFit/>
          </a:bodyPr>
          <a:lstStyle/>
          <a:p>
            <a:r>
              <a:rPr lang="en-GB" sz="4800" dirty="0">
                <a:solidFill>
                  <a:srgbClr val="FFFF00"/>
                </a:solidFill>
              </a:rPr>
              <a:t>A</a:t>
            </a:r>
          </a:p>
        </p:txBody>
      </p:sp>
    </p:spTree>
    <p:extLst>
      <p:ext uri="{BB962C8B-B14F-4D97-AF65-F5344CB8AC3E}">
        <p14:creationId xmlns:p14="http://schemas.microsoft.com/office/powerpoint/2010/main" val="357499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379425"/>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587940" y="1313585"/>
            <a:ext cx="7858538" cy="5068165"/>
          </a:xfrm>
        </p:spPr>
        <p:txBody>
          <a:bodyPr>
            <a:normAutofit/>
          </a:bodyPr>
          <a:lstStyle/>
          <a:p>
            <a:pPr marL="0" indent="0">
              <a:buNone/>
              <a:defRPr/>
            </a:pPr>
            <a:r>
              <a:rPr lang="en-GB" sz="2400" dirty="0"/>
              <a:t>STRETCH AND CHALLENGE TASK:</a:t>
            </a:r>
          </a:p>
          <a:p>
            <a:pPr>
              <a:defRPr/>
            </a:pPr>
            <a:r>
              <a:rPr lang="en-GB" sz="2000" dirty="0"/>
              <a:t>Why are rivers so important in Geography? Choose a picture and say how the picture highlights the importance of Rivers.</a:t>
            </a:r>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r>
              <a:rPr lang="en-GB" sz="2000" dirty="0">
                <a:solidFill>
                  <a:srgbClr val="7030A0"/>
                </a:solidFill>
              </a:rPr>
              <a:t>This picture shows how rivers are important because they are used to transport goods all over the world! Anything could be in those containers such as cars, toys, clothes etc. </a:t>
            </a:r>
          </a:p>
        </p:txBody>
      </p:sp>
      <p:pic>
        <p:nvPicPr>
          <p:cNvPr id="8" name="Picture 10" descr="http://t1.gstatic.com/images?q=tbn:ANd9GcT3rTwteTvbb6hj2OZZHqE1ZQ3UOanZg6DOuFec7M7fe9JIluKL5ncMykNI_Q">
            <a:extLst>
              <a:ext uri="{FF2B5EF4-FFF2-40B4-BE49-F238E27FC236}">
                <a16:creationId xmlns:a16="http://schemas.microsoft.com/office/drawing/2014/main" id="{497A00E1-17AA-4039-A0D2-B4C731C008A9}"/>
              </a:ext>
            </a:extLst>
          </p:cNvPr>
          <p:cNvPicPr>
            <a:picLocks noChangeAspect="1" noChangeArrowheads="1"/>
          </p:cNvPicPr>
          <p:nvPr/>
        </p:nvPicPr>
        <p:blipFill>
          <a:blip r:embed="rId2" cstate="print"/>
          <a:srcRect/>
          <a:stretch>
            <a:fillRect/>
          </a:stretch>
        </p:blipFill>
        <p:spPr bwMode="auto">
          <a:xfrm>
            <a:off x="1507830" y="2456585"/>
            <a:ext cx="3064170" cy="2039067"/>
          </a:xfrm>
          <a:prstGeom prst="rect">
            <a:avLst/>
          </a:prstGeom>
          <a:noFill/>
        </p:spPr>
      </p:pic>
      <p:sp>
        <p:nvSpPr>
          <p:cNvPr id="10" name="TextBox 9">
            <a:extLst>
              <a:ext uri="{FF2B5EF4-FFF2-40B4-BE49-F238E27FC236}">
                <a16:creationId xmlns:a16="http://schemas.microsoft.com/office/drawing/2014/main" id="{7DF400DD-5563-43DA-BCD1-B3E1EADEF8E6}"/>
              </a:ext>
            </a:extLst>
          </p:cNvPr>
          <p:cNvSpPr txBox="1"/>
          <p:nvPr/>
        </p:nvSpPr>
        <p:spPr>
          <a:xfrm>
            <a:off x="3983698" y="3781212"/>
            <a:ext cx="551551" cy="830997"/>
          </a:xfrm>
          <a:prstGeom prst="rect">
            <a:avLst/>
          </a:prstGeom>
          <a:noFill/>
        </p:spPr>
        <p:txBody>
          <a:bodyPr wrap="square" rtlCol="0">
            <a:spAutoFit/>
          </a:bodyPr>
          <a:lstStyle/>
          <a:p>
            <a:r>
              <a:rPr lang="en-GB" sz="4800" dirty="0">
                <a:solidFill>
                  <a:srgbClr val="FFFF00"/>
                </a:solidFill>
              </a:rPr>
              <a:t>B</a:t>
            </a:r>
          </a:p>
        </p:txBody>
      </p:sp>
    </p:spTree>
    <p:extLst>
      <p:ext uri="{BB962C8B-B14F-4D97-AF65-F5344CB8AC3E}">
        <p14:creationId xmlns:p14="http://schemas.microsoft.com/office/powerpoint/2010/main" val="676230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379425"/>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587940" y="1313585"/>
            <a:ext cx="7858538" cy="5068165"/>
          </a:xfrm>
        </p:spPr>
        <p:txBody>
          <a:bodyPr>
            <a:normAutofit fontScale="92500" lnSpcReduction="20000"/>
          </a:bodyPr>
          <a:lstStyle/>
          <a:p>
            <a:pPr marL="0" indent="0">
              <a:buNone/>
              <a:defRPr/>
            </a:pPr>
            <a:r>
              <a:rPr lang="en-GB" sz="2400" dirty="0"/>
              <a:t>STRETCH AND CHALLENGE TASK:</a:t>
            </a:r>
          </a:p>
          <a:p>
            <a:pPr>
              <a:defRPr/>
            </a:pPr>
            <a:r>
              <a:rPr lang="en-GB" sz="2000" dirty="0"/>
              <a:t>Why are rivers so important in Geography? Choose a picture and say how the picture highlights the importance of Rivers.</a:t>
            </a:r>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r>
              <a:rPr lang="en-GB" sz="2000" dirty="0">
                <a:solidFill>
                  <a:srgbClr val="7030A0"/>
                </a:solidFill>
              </a:rPr>
              <a:t>This picture shows how rivers are important because people used them for recreational activities and hobbies. For example, the man in the picture is fishing, but they can also be used for fun things such as kayaking, canoeing, swimming, rafting and so on. </a:t>
            </a:r>
          </a:p>
          <a:p>
            <a:pPr>
              <a:defRPr/>
            </a:pPr>
            <a:r>
              <a:rPr lang="en-GB" sz="2000" dirty="0">
                <a:solidFill>
                  <a:srgbClr val="7030A0"/>
                </a:solidFill>
              </a:rPr>
              <a:t>Don’t forget, the fish he catches can also be used to eat! In poorer countries, some people only eat if they manage to catch their food!</a:t>
            </a:r>
          </a:p>
        </p:txBody>
      </p:sp>
      <p:pic>
        <p:nvPicPr>
          <p:cNvPr id="11" name="Picture 10" descr="http://t3.gstatic.com/images?q=tbn:ANd9GcTn4JZgmt9aqBGfpqcn70dbqxtB4axZI2dF5noIEY0-RvPaAMisKQ">
            <a:extLst>
              <a:ext uri="{FF2B5EF4-FFF2-40B4-BE49-F238E27FC236}">
                <a16:creationId xmlns:a16="http://schemas.microsoft.com/office/drawing/2014/main" id="{1DBA98AC-98C1-4FF4-8B5F-D3FAC4FA810F}"/>
              </a:ext>
            </a:extLst>
          </p:cNvPr>
          <p:cNvPicPr>
            <a:picLocks noChangeAspect="1" noChangeArrowheads="1"/>
          </p:cNvPicPr>
          <p:nvPr/>
        </p:nvPicPr>
        <p:blipFill>
          <a:blip r:embed="rId2" cstate="print"/>
          <a:srcRect/>
          <a:stretch>
            <a:fillRect/>
          </a:stretch>
        </p:blipFill>
        <p:spPr bwMode="auto">
          <a:xfrm>
            <a:off x="1507830" y="2260642"/>
            <a:ext cx="3064170" cy="2122223"/>
          </a:xfrm>
          <a:prstGeom prst="rect">
            <a:avLst/>
          </a:prstGeom>
          <a:noFill/>
        </p:spPr>
      </p:pic>
      <p:sp>
        <p:nvSpPr>
          <p:cNvPr id="12" name="TextBox 11">
            <a:extLst>
              <a:ext uri="{FF2B5EF4-FFF2-40B4-BE49-F238E27FC236}">
                <a16:creationId xmlns:a16="http://schemas.microsoft.com/office/drawing/2014/main" id="{53E57D08-69D4-4260-AAA9-DD0756A3B459}"/>
              </a:ext>
            </a:extLst>
          </p:cNvPr>
          <p:cNvSpPr txBox="1"/>
          <p:nvPr/>
        </p:nvSpPr>
        <p:spPr>
          <a:xfrm>
            <a:off x="1781327" y="3654271"/>
            <a:ext cx="551551" cy="830997"/>
          </a:xfrm>
          <a:prstGeom prst="rect">
            <a:avLst/>
          </a:prstGeom>
          <a:noFill/>
        </p:spPr>
        <p:txBody>
          <a:bodyPr wrap="square" rtlCol="0">
            <a:spAutoFit/>
          </a:bodyPr>
          <a:lstStyle/>
          <a:p>
            <a:r>
              <a:rPr lang="en-GB" sz="4800" dirty="0">
                <a:solidFill>
                  <a:srgbClr val="FFFF00"/>
                </a:solidFill>
              </a:rPr>
              <a:t>C</a:t>
            </a:r>
          </a:p>
        </p:txBody>
      </p:sp>
    </p:spTree>
    <p:extLst>
      <p:ext uri="{BB962C8B-B14F-4D97-AF65-F5344CB8AC3E}">
        <p14:creationId xmlns:p14="http://schemas.microsoft.com/office/powerpoint/2010/main" val="11063411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379425"/>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587940" y="1313585"/>
            <a:ext cx="7858538" cy="5068165"/>
          </a:xfrm>
        </p:spPr>
        <p:txBody>
          <a:bodyPr>
            <a:normAutofit fontScale="92500" lnSpcReduction="10000"/>
          </a:bodyPr>
          <a:lstStyle/>
          <a:p>
            <a:pPr marL="0" indent="0">
              <a:buNone/>
              <a:defRPr/>
            </a:pPr>
            <a:r>
              <a:rPr lang="en-GB" sz="2400" dirty="0"/>
              <a:t>STRETCH AND CHALLENGE TASK:</a:t>
            </a:r>
          </a:p>
          <a:p>
            <a:pPr>
              <a:defRPr/>
            </a:pPr>
            <a:r>
              <a:rPr lang="en-GB" sz="2000" dirty="0"/>
              <a:t>Why are rivers so important in Geography? Choose a picture and say how the picture highlights the importance of Rivers.</a:t>
            </a:r>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endParaRPr lang="en-GB" sz="2000" dirty="0"/>
          </a:p>
          <a:p>
            <a:pPr>
              <a:defRPr/>
            </a:pPr>
            <a:r>
              <a:rPr lang="en-GB" sz="2000" dirty="0">
                <a:solidFill>
                  <a:srgbClr val="7030A0"/>
                </a:solidFill>
              </a:rPr>
              <a:t>This picture was the most difficult, but you should be able to see a lot of water on the land the farmer is harvesting. That water has come from when a river has flooded. Most the time we think of floods as bad things but actually, sometimes they can be positive because they can water crops and leave behind lots of important nutrients that help crops to grow </a:t>
            </a:r>
            <a:r>
              <a:rPr lang="en-GB" sz="2000">
                <a:solidFill>
                  <a:srgbClr val="7030A0"/>
                </a:solidFill>
              </a:rPr>
              <a:t>much better! </a:t>
            </a:r>
            <a:endParaRPr lang="en-GB" sz="2000" dirty="0">
              <a:solidFill>
                <a:srgbClr val="7030A0"/>
              </a:solidFill>
            </a:endParaRPr>
          </a:p>
        </p:txBody>
      </p:sp>
      <p:pic>
        <p:nvPicPr>
          <p:cNvPr id="9" name="Picture 2" descr="http://upload.wikimedia.org/wikipedia/commons/4/41/Farming-on-Indonesia.jpg">
            <a:extLst>
              <a:ext uri="{FF2B5EF4-FFF2-40B4-BE49-F238E27FC236}">
                <a16:creationId xmlns:a16="http://schemas.microsoft.com/office/drawing/2014/main" id="{2D982E53-32A1-4535-9BD7-695CF50A81C5}"/>
              </a:ext>
            </a:extLst>
          </p:cNvPr>
          <p:cNvPicPr>
            <a:picLocks noChangeAspect="1" noChangeArrowheads="1"/>
          </p:cNvPicPr>
          <p:nvPr/>
        </p:nvPicPr>
        <p:blipFill>
          <a:blip r:embed="rId2" cstate="print"/>
          <a:srcRect/>
          <a:stretch>
            <a:fillRect/>
          </a:stretch>
        </p:blipFill>
        <p:spPr bwMode="auto">
          <a:xfrm>
            <a:off x="1323980" y="2255921"/>
            <a:ext cx="3248020" cy="2114277"/>
          </a:xfrm>
          <a:prstGeom prst="rect">
            <a:avLst/>
          </a:prstGeom>
          <a:noFill/>
        </p:spPr>
      </p:pic>
      <p:sp>
        <p:nvSpPr>
          <p:cNvPr id="10" name="TextBox 9">
            <a:extLst>
              <a:ext uri="{FF2B5EF4-FFF2-40B4-BE49-F238E27FC236}">
                <a16:creationId xmlns:a16="http://schemas.microsoft.com/office/drawing/2014/main" id="{D9A8A529-BE8D-43A6-8A53-DFCD45EABD42}"/>
              </a:ext>
            </a:extLst>
          </p:cNvPr>
          <p:cNvSpPr txBox="1"/>
          <p:nvPr/>
        </p:nvSpPr>
        <p:spPr>
          <a:xfrm>
            <a:off x="3925439" y="3693170"/>
            <a:ext cx="551551" cy="830997"/>
          </a:xfrm>
          <a:prstGeom prst="rect">
            <a:avLst/>
          </a:prstGeom>
          <a:noFill/>
        </p:spPr>
        <p:txBody>
          <a:bodyPr wrap="square" rtlCol="0">
            <a:spAutoFit/>
          </a:bodyPr>
          <a:lstStyle/>
          <a:p>
            <a:r>
              <a:rPr lang="en-GB" sz="4800" dirty="0">
                <a:solidFill>
                  <a:srgbClr val="FFFF00"/>
                </a:solidFill>
              </a:rPr>
              <a:t>D</a:t>
            </a:r>
          </a:p>
        </p:txBody>
      </p:sp>
    </p:spTree>
    <p:extLst>
      <p:ext uri="{BB962C8B-B14F-4D97-AF65-F5344CB8AC3E}">
        <p14:creationId xmlns:p14="http://schemas.microsoft.com/office/powerpoint/2010/main" val="22191657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Jo">
      <a:majorFont>
        <a:latin typeface="Comic Sans MS"/>
        <a:ea typeface=""/>
        <a:cs typeface=""/>
      </a:majorFont>
      <a:minorFont>
        <a:latin typeface="Comic Sans M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TotalTime>
  <Words>856</Words>
  <Application>Microsoft Office PowerPoint</Application>
  <PresentationFormat>On-screen Show (4:3)</PresentationFormat>
  <Paragraphs>72</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Comic Sans MS</vt:lpstr>
      <vt:lpstr>Office Theme</vt:lpstr>
      <vt:lpstr>Test your knowledge: Developing</vt:lpstr>
      <vt:lpstr>Test your knowledge: Secure</vt:lpstr>
      <vt:lpstr>Test your knowledge: Secure+</vt:lpstr>
      <vt:lpstr>Test your knowledge: Secure+</vt:lpstr>
      <vt:lpstr>Test your knowledge: Secure+</vt:lpstr>
      <vt:lpstr>Test your knowledge: Secure+</vt:lpstr>
      <vt:lpstr>Test your knowledge: Secure+</vt:lpstr>
      <vt:lpstr>Test your knowledge: Secure+</vt:lpstr>
      <vt:lpstr>Test your knowledge: Secure+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 Developing</dc:title>
  <dc:creator>R.Stevenson</dc:creator>
  <cp:lastModifiedBy>J Hyland</cp:lastModifiedBy>
  <cp:revision>4</cp:revision>
  <dcterms:created xsi:type="dcterms:W3CDTF">2020-04-20T11:15:20Z</dcterms:created>
  <dcterms:modified xsi:type="dcterms:W3CDTF">2020-04-21T12:28:01Z</dcterms:modified>
</cp:coreProperties>
</file>