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2" r:id="rId4"/>
    <p:sldId id="266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4660"/>
  </p:normalViewPr>
  <p:slideViewPr>
    <p:cSldViewPr>
      <p:cViewPr>
        <p:scale>
          <a:sx n="70" d="100"/>
          <a:sy n="70" d="100"/>
        </p:scale>
        <p:origin x="-196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CC36B-EB1A-474E-B1A1-C86FEAE3345D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B8D5E-4FBB-44F9-B16E-2DA7E24C5A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85306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B8D5E-4FBB-44F9-B16E-2DA7E24C5A6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ECEF7-6CB8-4423-9D50-1135B09E0654}" type="datetimeFigureOut">
              <a:rPr lang="en-GB" smtClean="0"/>
              <a:pPr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23B41-0FA7-45D7-A5DC-E6F7CF95B43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03200" y="1057275"/>
            <a:ext cx="2159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Are you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Level 3?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362200" y="1057275"/>
            <a:ext cx="2159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Are you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Level 4?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521200" y="1057275"/>
            <a:ext cx="2159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Are you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Level 5?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680200" y="1057275"/>
            <a:ext cx="21590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Are you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Level 6?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362200" y="1400175"/>
            <a:ext cx="2159000" cy="514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design and make a product to match the specific needs of the user. By collecting and using information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362200" y="1914525"/>
            <a:ext cx="2159000" cy="428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draw and label to show more than 1 idea. By thinking about what the user needs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362200" y="2343150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produce a step-by-step plan of making. By being aware of the limits of what I can make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2362200" y="2943225"/>
            <a:ext cx="21590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choose what tools and materials I need based on their qualities and my knowledge of them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2362200" y="3629025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make changes as I am working to improve my work. To improve quality and finish and function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362200" y="4229100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make a quality product that has some good finishes. And can fulfil the function it was made for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362200" y="4829175"/>
            <a:ext cx="2159000" cy="514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know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what has worked well and what has not and what I should do to make things better next time 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4521200" y="1400175"/>
            <a:ext cx="2159000" cy="514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use a range of information (Such as books and the internet) to design and make my work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4521200" y="1914525"/>
            <a:ext cx="2159000" cy="428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improve my designs by discussion, modelling and drawing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4521200" y="2343150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understand how some materials will suit the job better than others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(e.g. smart materials, resistant materials, compliant materials)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4521200" y="2943225"/>
            <a:ext cx="21590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choose and use a range of tools, materials, equipment, components and processes carefully and produce a mostly finished product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4521200" y="3629025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evaluate my work as it develops and change it as making techniques develop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4521200" y="4229100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test and evaluate my product by understanding the different situations it may be used in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4521200" y="4829175"/>
            <a:ext cx="2159000" cy="514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evaluate the product and the research to help my designs in the future 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6680200" y="1400175"/>
            <a:ext cx="2159000" cy="514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use a range of information and show I understand the function and shape of existing similar products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6680200" y="1914525"/>
            <a:ext cx="2159000" cy="428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draw ideas, and models to test my design thinking 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6680200" y="2343150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ask peoples opinion about my design and develop a specification for an idea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6680200" y="2943225"/>
            <a:ext cx="21590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choose a range of tools, materials, equipment, components and processes precisely to produce a high quality product that must be finished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6680200" y="3629025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check my work as it develops and change it as techniques develop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6680200" y="4229100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test if my product works as it should and if my use of research and judgement was correct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6680200" y="4829175"/>
            <a:ext cx="2159000" cy="514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identify ways of improving my product whilst it is in use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203200" y="1400175"/>
            <a:ext cx="2159000" cy="514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design and understand more than 1 idea to match the needs of the users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203200" y="1914525"/>
            <a:ext cx="2159000" cy="428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plan when I will complete different parts of the project so I know I can finish my project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203200" y="2343150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tell teachers and other people, by writing, drawing and modelling about my design ideas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203200" y="2943225"/>
            <a:ext cx="21590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choose the right tools, equipment materials and methods for designing and making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203200" y="3629025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with some accuracy use tools and equipment to cut and shape materials and put together separate pieces of work to make a whole product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203200" y="4229100"/>
            <a:ext cx="2159000" cy="600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can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show in my designing, making and final product that I have thought about what I am doing and improved my final product by doing this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203200" y="4829175"/>
            <a:ext cx="2159000" cy="514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/>
          </a:p>
        </p:txBody>
      </p:sp>
      <p:grpSp>
        <p:nvGrpSpPr>
          <p:cNvPr id="59" name="Group 58"/>
          <p:cNvGrpSpPr/>
          <p:nvPr/>
        </p:nvGrpSpPr>
        <p:grpSpPr>
          <a:xfrm>
            <a:off x="778934" y="5429250"/>
            <a:ext cx="1871133" cy="1371600"/>
            <a:chOff x="584200" y="7239000"/>
            <a:chExt cx="1403350" cy="1828800"/>
          </a:xfrm>
        </p:grpSpPr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584200" y="8610600"/>
              <a:ext cx="14033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584200" y="8382000"/>
              <a:ext cx="14033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584200" y="8153400"/>
              <a:ext cx="14033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584200" y="7924800"/>
              <a:ext cx="14033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584200" y="7467600"/>
              <a:ext cx="1403350" cy="457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05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EFFORT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05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(Tally your effort)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584200" y="7239000"/>
              <a:ext cx="14033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Year 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584200" y="8839200"/>
              <a:ext cx="14033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U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225800" y="5429250"/>
            <a:ext cx="1295400" cy="1200150"/>
            <a:chOff x="2419350" y="7239000"/>
            <a:chExt cx="971550" cy="1600200"/>
          </a:xfrm>
        </p:grpSpPr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2419350" y="7239000"/>
              <a:ext cx="9715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Year 8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2419350" y="7467600"/>
              <a:ext cx="9715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LEVEL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2419350" y="7696200"/>
              <a:ext cx="9715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6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2419350" y="7924800"/>
              <a:ext cx="9715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2419350" y="8153400"/>
              <a:ext cx="9715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2419350" y="8382000"/>
              <a:ext cx="9715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8" name="Rectangle 50"/>
            <p:cNvSpPr>
              <a:spLocks noChangeArrowheads="1"/>
            </p:cNvSpPr>
            <p:nvPr/>
          </p:nvSpPr>
          <p:spPr bwMode="auto">
            <a:xfrm>
              <a:off x="2419350" y="8610600"/>
              <a:ext cx="971550" cy="228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600"/>
            </a:p>
          </p:txBody>
        </p:sp>
      </p:grpSp>
      <p:sp>
        <p:nvSpPr>
          <p:cNvPr id="2099" name="Rectangle 51"/>
          <p:cNvSpPr>
            <a:spLocks noChangeArrowheads="1"/>
          </p:cNvSpPr>
          <p:nvPr/>
        </p:nvSpPr>
        <p:spPr bwMode="auto">
          <a:xfrm>
            <a:off x="6206067" y="5657850"/>
            <a:ext cx="719667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/>
          </a:p>
        </p:txBody>
      </p:sp>
      <p:sp>
        <p:nvSpPr>
          <p:cNvPr id="2100" name="Rectangle 52"/>
          <p:cNvSpPr>
            <a:spLocks noChangeArrowheads="1"/>
          </p:cNvSpPr>
          <p:nvPr/>
        </p:nvSpPr>
        <p:spPr bwMode="auto">
          <a:xfrm>
            <a:off x="7081661" y="5657850"/>
            <a:ext cx="719667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/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6172200" y="5486400"/>
            <a:ext cx="21590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05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LEVEL       EFFORT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5384800" y="6087666"/>
            <a:ext cx="3310467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This is my overall grade for this module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04800" y="361950"/>
            <a:ext cx="21884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CAN I IMPROVE MY GRADE?</a:t>
            </a:r>
            <a:endParaRPr lang="en-GB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083426" y="305686"/>
            <a:ext cx="943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Ks3 Target</a:t>
            </a:r>
            <a:endParaRPr lang="en-GB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400801" y="305686"/>
            <a:ext cx="748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</a:t>
            </a:r>
            <a:endParaRPr lang="en-GB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304800" y="533399"/>
            <a:ext cx="4673600" cy="575905"/>
            <a:chOff x="304800" y="1981200"/>
            <a:chExt cx="4343400" cy="767873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381000" y="2286000"/>
              <a:ext cx="4267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81000" y="2602468"/>
              <a:ext cx="4267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04800" y="1981200"/>
              <a:ext cx="316125" cy="4514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1.</a:t>
              </a:r>
              <a:endParaRPr lang="en-GB" sz="16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26405" y="2297668"/>
              <a:ext cx="316125" cy="4514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2</a:t>
              </a:r>
              <a:r>
                <a:rPr lang="en-US" sz="1600" dirty="0" smtClean="0"/>
                <a:t>.</a:t>
              </a:r>
              <a:endParaRPr lang="en-GB" sz="1600" dirty="0"/>
            </a:p>
          </p:txBody>
        </p:sp>
      </p:grpSp>
      <p:sp>
        <p:nvSpPr>
          <p:cNvPr id="85" name="Rounded Rectangle 84"/>
          <p:cNvSpPr/>
          <p:nvPr/>
        </p:nvSpPr>
        <p:spPr>
          <a:xfrm>
            <a:off x="5357535" y="534286"/>
            <a:ext cx="777359" cy="4372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86" name="Rounded Rectangle 85"/>
          <p:cNvSpPr/>
          <p:nvPr/>
        </p:nvSpPr>
        <p:spPr>
          <a:xfrm>
            <a:off x="6523419" y="534286"/>
            <a:ext cx="777359" cy="4372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87" name="TextBox 86"/>
          <p:cNvSpPr txBox="1"/>
          <p:nvPr/>
        </p:nvSpPr>
        <p:spPr>
          <a:xfrm>
            <a:off x="1778826" y="99967"/>
            <a:ext cx="4761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What Level am I in Design and Technology?</a:t>
            </a:r>
            <a:endParaRPr lang="en-GB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721600" y="305686"/>
            <a:ext cx="474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</a:t>
            </a:r>
            <a:endParaRPr lang="en-GB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7641019" y="534286"/>
            <a:ext cx="777359" cy="4372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93" name="Rectangle 92"/>
          <p:cNvSpPr/>
          <p:nvPr/>
        </p:nvSpPr>
        <p:spPr>
          <a:xfrm>
            <a:off x="101600" y="114300"/>
            <a:ext cx="8839200" cy="668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534400" cy="645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74549" y="130314"/>
            <a:ext cx="85186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Stencil" pitchFamily="82" charset="0"/>
              </a:rPr>
              <a:t>PERSPECTIVE DRAWING MIND MAP</a:t>
            </a:r>
            <a:endParaRPr lang="en-GB" sz="4000" dirty="0">
              <a:latin typeface="Stencil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534400" cy="645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" name="Group 28"/>
          <p:cNvGrpSpPr/>
          <p:nvPr/>
        </p:nvGrpSpPr>
        <p:grpSpPr>
          <a:xfrm>
            <a:off x="533400" y="1066801"/>
            <a:ext cx="3406510" cy="3276600"/>
            <a:chOff x="609601" y="857250"/>
            <a:chExt cx="5543713" cy="3118339"/>
          </a:xfrm>
        </p:grpSpPr>
        <p:sp>
          <p:nvSpPr>
            <p:cNvPr id="16387" name="Oval 3"/>
            <p:cNvSpPr>
              <a:spLocks noChangeArrowheads="1"/>
            </p:cNvSpPr>
            <p:nvPr/>
          </p:nvSpPr>
          <p:spPr bwMode="auto">
            <a:xfrm>
              <a:off x="609601" y="857250"/>
              <a:ext cx="5543713" cy="3118339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>
              <a:off x="609601" y="2416419"/>
              <a:ext cx="55437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 flipV="1">
              <a:off x="2032000" y="1085850"/>
              <a:ext cx="2743200" cy="268605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04" name="Line 20"/>
            <p:cNvSpPr>
              <a:spLocks noChangeShapeType="1"/>
            </p:cNvSpPr>
            <p:nvPr/>
          </p:nvSpPr>
          <p:spPr bwMode="auto">
            <a:xfrm flipH="1" flipV="1">
              <a:off x="1828798" y="1143000"/>
              <a:ext cx="3149601" cy="25717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85800" y="420469"/>
            <a:ext cx="3507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tencil" pitchFamily="82" charset="0"/>
              </a:rPr>
              <a:t>Color theory</a:t>
            </a:r>
            <a:endParaRPr lang="en-GB" sz="3600" dirty="0">
              <a:latin typeface="Stencil" pitchFamily="82" charset="0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457200" y="4556760"/>
          <a:ext cx="36576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</a:tblGrid>
              <a:tr h="23812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 err="1" smtClean="0">
                          <a:solidFill>
                            <a:schemeClr val="tx1"/>
                          </a:solidFill>
                        </a:rPr>
                        <a:t>Colour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wheel </a:t>
                      </a:r>
                      <a:r>
                        <a:rPr lang="en-US" sz="1100" baseline="0" dirty="0" err="1" smtClean="0">
                          <a:solidFill>
                            <a:schemeClr val="tx1"/>
                          </a:solidFill>
                        </a:rPr>
                        <a:t>colours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in order: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4.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5.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6.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Primary </a:t>
                      </a:r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Colours</a:t>
                      </a:r>
                      <a:endParaRPr lang="en-GB" sz="11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Secondary </a:t>
                      </a:r>
                      <a:r>
                        <a:rPr lang="en-US" sz="11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Colours</a:t>
                      </a:r>
                      <a:endParaRPr lang="en-GB" sz="11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2" name="Rounded Rectangle 31"/>
          <p:cNvSpPr/>
          <p:nvPr/>
        </p:nvSpPr>
        <p:spPr>
          <a:xfrm>
            <a:off x="6183767" y="3352800"/>
            <a:ext cx="1160973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7602027" y="3352800"/>
            <a:ext cx="1160973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183767" y="5128217"/>
            <a:ext cx="1160973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602027" y="5128217"/>
            <a:ext cx="1160973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/>
          <p:cNvSpPr/>
          <p:nvPr/>
        </p:nvSpPr>
        <p:spPr>
          <a:xfrm>
            <a:off x="6183767" y="1676400"/>
            <a:ext cx="1160973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/>
          <p:cNvSpPr/>
          <p:nvPr/>
        </p:nvSpPr>
        <p:spPr>
          <a:xfrm>
            <a:off x="7602027" y="1676400"/>
            <a:ext cx="1160973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4724400" y="3352800"/>
            <a:ext cx="1160974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4724400" y="5128217"/>
            <a:ext cx="1160974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4724400" y="1676400"/>
            <a:ext cx="1160974" cy="11071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4419600" y="228600"/>
            <a:ext cx="4345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Stencil" pitchFamily="82" charset="0"/>
              </a:rPr>
              <a:t>Rendering and textures</a:t>
            </a:r>
            <a:endParaRPr lang="en-GB" sz="3600" dirty="0">
              <a:latin typeface="Stencil" pitchFamily="8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821063" y="2743200"/>
            <a:ext cx="9701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Block </a:t>
            </a:r>
            <a:r>
              <a:rPr lang="en-US" sz="1200" dirty="0" err="1" smtClean="0"/>
              <a:t>Colour</a:t>
            </a:r>
            <a:endParaRPr lang="en-GB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4836073" y="6200001"/>
            <a:ext cx="937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Light source</a:t>
            </a:r>
            <a:endParaRPr lang="en-GB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4927944" y="1371600"/>
            <a:ext cx="689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Pencil</a:t>
            </a:r>
            <a:endParaRPr lang="en-GB" sz="16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6109766" y="1371600"/>
            <a:ext cx="13283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Pencil Crayon</a:t>
            </a:r>
            <a:endParaRPr lang="en-GB" sz="16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7717381" y="1371600"/>
            <a:ext cx="8170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Texture</a:t>
            </a:r>
            <a:endParaRPr lang="en-GB" sz="16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4996419" y="4419600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Shade</a:t>
            </a:r>
            <a:endParaRPr lang="en-GB" sz="1200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44196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279185" y="2743200"/>
            <a:ext cx="9701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Block </a:t>
            </a:r>
            <a:r>
              <a:rPr lang="en-US" sz="1200" dirty="0" err="1" smtClean="0"/>
              <a:t>Colour</a:t>
            </a:r>
            <a:endParaRPr lang="en-GB" sz="1200" dirty="0"/>
          </a:p>
        </p:txBody>
      </p:sp>
      <p:sp>
        <p:nvSpPr>
          <p:cNvPr id="64" name="TextBox 63"/>
          <p:cNvSpPr txBox="1"/>
          <p:nvPr/>
        </p:nvSpPr>
        <p:spPr>
          <a:xfrm>
            <a:off x="6295439" y="6200001"/>
            <a:ext cx="937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Light source</a:t>
            </a:r>
            <a:endParaRPr lang="en-GB" sz="1200" dirty="0"/>
          </a:p>
        </p:txBody>
      </p:sp>
      <p:sp>
        <p:nvSpPr>
          <p:cNvPr id="65" name="TextBox 64"/>
          <p:cNvSpPr txBox="1"/>
          <p:nvPr/>
        </p:nvSpPr>
        <p:spPr>
          <a:xfrm>
            <a:off x="6481163" y="4419600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Shade</a:t>
            </a:r>
            <a:endParaRPr lang="en-GB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7889869" y="2743200"/>
            <a:ext cx="585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Plastic</a:t>
            </a:r>
            <a:endParaRPr lang="en-GB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7907181" y="6200001"/>
            <a:ext cx="5506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Metal</a:t>
            </a:r>
            <a:endParaRPr lang="en-GB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7903462" y="4419600"/>
            <a:ext cx="558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Wood</a:t>
            </a:r>
            <a:endParaRPr lang="en-GB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2085812" y="20690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GB" dirty="0"/>
          </a:p>
        </p:txBody>
      </p:sp>
      <p:sp>
        <p:nvSpPr>
          <p:cNvPr id="71" name="TextBox 70"/>
          <p:cNvSpPr txBox="1"/>
          <p:nvPr/>
        </p:nvSpPr>
        <p:spPr>
          <a:xfrm>
            <a:off x="2441514" y="229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GB" dirty="0"/>
          </a:p>
        </p:txBody>
      </p:sp>
      <p:sp>
        <p:nvSpPr>
          <p:cNvPr id="72" name="TextBox 71"/>
          <p:cNvSpPr txBox="1"/>
          <p:nvPr/>
        </p:nvSpPr>
        <p:spPr>
          <a:xfrm>
            <a:off x="2438400" y="2667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GB" dirty="0"/>
          </a:p>
        </p:txBody>
      </p:sp>
      <p:sp>
        <p:nvSpPr>
          <p:cNvPr id="73" name="TextBox 72"/>
          <p:cNvSpPr txBox="1"/>
          <p:nvPr/>
        </p:nvSpPr>
        <p:spPr>
          <a:xfrm>
            <a:off x="2085812" y="2895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1755714" y="2754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GB" dirty="0"/>
          </a:p>
        </p:txBody>
      </p:sp>
      <p:sp>
        <p:nvSpPr>
          <p:cNvPr id="75" name="TextBox 74"/>
          <p:cNvSpPr txBox="1"/>
          <p:nvPr/>
        </p:nvSpPr>
        <p:spPr>
          <a:xfrm>
            <a:off x="1676400" y="228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8534400" cy="645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74549" y="130314"/>
            <a:ext cx="79880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Stencil" pitchFamily="82" charset="0"/>
              </a:rPr>
              <a:t>1 point PERSPECTIVE DRAWING</a:t>
            </a:r>
            <a:endParaRPr lang="en-GB" sz="4000" dirty="0">
              <a:latin typeface="Stencil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2641600" y="314325"/>
            <a:ext cx="32512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GB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latin typeface="Arial Black"/>
              </a:rPr>
              <a:t>Evaluation</a:t>
            </a:r>
            <a:endParaRPr lang="en-GB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/>
              <a:latin typeface="Arial Black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28600"/>
            <a:ext cx="8534400" cy="645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06400" y="971773"/>
            <a:ext cx="8229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Try to answer the questions below fully and include some of the following terminology to demonstrate that you understand the meanings of the words. </a:t>
            </a:r>
            <a:r>
              <a:rPr lang="en-GB" sz="1200" b="1" dirty="0"/>
              <a:t>Primary colours, Three dimensional, Scoring, Harmonious colours, Font, A net or development, Contrast, Perspective, Isometric, Elevation, Project, Horizontal, Vertical etc.</a:t>
            </a:r>
            <a:endParaRPr lang="en-GB" sz="1200" dirty="0"/>
          </a:p>
          <a:p>
            <a:r>
              <a:rPr lang="en-GB" sz="1200" b="1" dirty="0"/>
              <a:t> </a:t>
            </a:r>
            <a:endParaRPr lang="en-GB" sz="1200" dirty="0"/>
          </a:p>
          <a:p>
            <a:r>
              <a:rPr lang="en-GB" sz="1200" dirty="0"/>
              <a:t>1. Have you enjoyed this module and which parts have you enjoyed the most?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  </a:t>
            </a:r>
          </a:p>
          <a:p>
            <a:r>
              <a:rPr lang="en-GB" sz="1200" dirty="0"/>
              <a:t>2. Which drawing techniques were you most successful with?</a:t>
            </a:r>
          </a:p>
          <a:p>
            <a:r>
              <a:rPr lang="en-GB" sz="1200" dirty="0"/>
              <a:t> </a:t>
            </a:r>
          </a:p>
          <a:p>
            <a:endParaRPr lang="en-GB" sz="1200" dirty="0"/>
          </a:p>
          <a:p>
            <a:r>
              <a:rPr lang="en-GB" sz="1200" dirty="0"/>
              <a:t>  </a:t>
            </a:r>
          </a:p>
          <a:p>
            <a:r>
              <a:rPr lang="en-GB" sz="1200" dirty="0"/>
              <a:t>3.Why are there different drawing techniques?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4.What were the main steps in producing a one point perspective drawing of a room?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5.Describe briefly the bedroom which you created?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6.What improvements would you make to your bedroom design if you had more time?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7.What differences were there between your bedroom design ideas and your actual 3D bedroom prototype? 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r>
              <a:rPr lang="en-GB" sz="1200" dirty="0"/>
              <a:t> </a:t>
            </a:r>
          </a:p>
          <a:p>
            <a:endParaRPr lang="en-GB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719</Words>
  <Application>Microsoft Office PowerPoint</Application>
  <PresentationFormat>On-screen Show (4:3)</PresentationFormat>
  <Paragraphs>129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RM plc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Barbara</cp:lastModifiedBy>
  <cp:revision>8</cp:revision>
  <dcterms:created xsi:type="dcterms:W3CDTF">2011-10-21T10:11:34Z</dcterms:created>
  <dcterms:modified xsi:type="dcterms:W3CDTF">2020-03-16T19:24:25Z</dcterms:modified>
</cp:coreProperties>
</file>