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73" r:id="rId5"/>
    <p:sldId id="274" r:id="rId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3767DC5-B888-4ACA-9F37-09A26D428A11}" type="datetimeFigureOut">
              <a:rPr lang="en-GB" smtClean="0"/>
              <a:t>01/04/2020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98B0EE7-F83B-42C7-A956-4A7A6178F218}" type="slidenum">
              <a:rPr lang="en-GB" smtClean="0"/>
              <a:t>‹#›</a:t>
            </a:fld>
            <a:endParaRPr lang="en-GB"/>
          </a:p>
        </p:txBody>
      </p:sp>
    </p:spTree>
    <p:extLst>
      <p:ext uri="{BB962C8B-B14F-4D97-AF65-F5344CB8AC3E}">
        <p14:creationId xmlns:p14="http://schemas.microsoft.com/office/powerpoint/2010/main" val="116272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290CE8-6BA5-4B1A-8897-BA3EE6CB8A06}"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90909-C469-499E-9C5B-64DE63917800}" type="slidenum">
              <a:rPr lang="en-GB" smtClean="0"/>
              <a:t>‹#›</a:t>
            </a:fld>
            <a:endParaRPr lang="en-GB"/>
          </a:p>
        </p:txBody>
      </p:sp>
    </p:spTree>
    <p:extLst>
      <p:ext uri="{BB962C8B-B14F-4D97-AF65-F5344CB8AC3E}">
        <p14:creationId xmlns:p14="http://schemas.microsoft.com/office/powerpoint/2010/main" val="425747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290CE8-6BA5-4B1A-8897-BA3EE6CB8A06}"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90909-C469-499E-9C5B-64DE63917800}" type="slidenum">
              <a:rPr lang="en-GB" smtClean="0"/>
              <a:t>‹#›</a:t>
            </a:fld>
            <a:endParaRPr lang="en-GB"/>
          </a:p>
        </p:txBody>
      </p:sp>
    </p:spTree>
    <p:extLst>
      <p:ext uri="{BB962C8B-B14F-4D97-AF65-F5344CB8AC3E}">
        <p14:creationId xmlns:p14="http://schemas.microsoft.com/office/powerpoint/2010/main" val="342990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290CE8-6BA5-4B1A-8897-BA3EE6CB8A06}"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90909-C469-499E-9C5B-64DE63917800}" type="slidenum">
              <a:rPr lang="en-GB" smtClean="0"/>
              <a:t>‹#›</a:t>
            </a:fld>
            <a:endParaRPr lang="en-GB"/>
          </a:p>
        </p:txBody>
      </p:sp>
    </p:spTree>
    <p:extLst>
      <p:ext uri="{BB962C8B-B14F-4D97-AF65-F5344CB8AC3E}">
        <p14:creationId xmlns:p14="http://schemas.microsoft.com/office/powerpoint/2010/main" val="106401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290CE8-6BA5-4B1A-8897-BA3EE6CB8A06}"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90909-C469-499E-9C5B-64DE63917800}" type="slidenum">
              <a:rPr lang="en-GB" smtClean="0"/>
              <a:t>‹#›</a:t>
            </a:fld>
            <a:endParaRPr lang="en-GB"/>
          </a:p>
        </p:txBody>
      </p:sp>
    </p:spTree>
    <p:extLst>
      <p:ext uri="{BB962C8B-B14F-4D97-AF65-F5344CB8AC3E}">
        <p14:creationId xmlns:p14="http://schemas.microsoft.com/office/powerpoint/2010/main" val="89050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290CE8-6BA5-4B1A-8897-BA3EE6CB8A06}"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90909-C469-499E-9C5B-64DE63917800}" type="slidenum">
              <a:rPr lang="en-GB" smtClean="0"/>
              <a:t>‹#›</a:t>
            </a:fld>
            <a:endParaRPr lang="en-GB"/>
          </a:p>
        </p:txBody>
      </p:sp>
    </p:spTree>
    <p:extLst>
      <p:ext uri="{BB962C8B-B14F-4D97-AF65-F5344CB8AC3E}">
        <p14:creationId xmlns:p14="http://schemas.microsoft.com/office/powerpoint/2010/main" val="244185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290CE8-6BA5-4B1A-8897-BA3EE6CB8A06}"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090909-C469-499E-9C5B-64DE63917800}" type="slidenum">
              <a:rPr lang="en-GB" smtClean="0"/>
              <a:t>‹#›</a:t>
            </a:fld>
            <a:endParaRPr lang="en-GB"/>
          </a:p>
        </p:txBody>
      </p:sp>
    </p:spTree>
    <p:extLst>
      <p:ext uri="{BB962C8B-B14F-4D97-AF65-F5344CB8AC3E}">
        <p14:creationId xmlns:p14="http://schemas.microsoft.com/office/powerpoint/2010/main" val="38469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290CE8-6BA5-4B1A-8897-BA3EE6CB8A06}" type="datetimeFigureOut">
              <a:rPr lang="en-GB" smtClean="0"/>
              <a:t>01/04/2020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090909-C469-499E-9C5B-64DE63917800}" type="slidenum">
              <a:rPr lang="en-GB" smtClean="0"/>
              <a:t>‹#›</a:t>
            </a:fld>
            <a:endParaRPr lang="en-GB"/>
          </a:p>
        </p:txBody>
      </p:sp>
    </p:spTree>
    <p:extLst>
      <p:ext uri="{BB962C8B-B14F-4D97-AF65-F5344CB8AC3E}">
        <p14:creationId xmlns:p14="http://schemas.microsoft.com/office/powerpoint/2010/main" val="175048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290CE8-6BA5-4B1A-8897-BA3EE6CB8A06}" type="datetimeFigureOut">
              <a:rPr lang="en-GB" smtClean="0"/>
              <a:t>01/04/2020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090909-C469-499E-9C5B-64DE63917800}" type="slidenum">
              <a:rPr lang="en-GB" smtClean="0"/>
              <a:t>‹#›</a:t>
            </a:fld>
            <a:endParaRPr lang="en-GB"/>
          </a:p>
        </p:txBody>
      </p:sp>
    </p:spTree>
    <p:extLst>
      <p:ext uri="{BB962C8B-B14F-4D97-AF65-F5344CB8AC3E}">
        <p14:creationId xmlns:p14="http://schemas.microsoft.com/office/powerpoint/2010/main" val="143140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90CE8-6BA5-4B1A-8897-BA3EE6CB8A06}" type="datetimeFigureOut">
              <a:rPr lang="en-GB" smtClean="0"/>
              <a:t>01/04/2020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090909-C469-499E-9C5B-64DE63917800}" type="slidenum">
              <a:rPr lang="en-GB" smtClean="0"/>
              <a:t>‹#›</a:t>
            </a:fld>
            <a:endParaRPr lang="en-GB"/>
          </a:p>
        </p:txBody>
      </p:sp>
    </p:spTree>
    <p:extLst>
      <p:ext uri="{BB962C8B-B14F-4D97-AF65-F5344CB8AC3E}">
        <p14:creationId xmlns:p14="http://schemas.microsoft.com/office/powerpoint/2010/main" val="36637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290CE8-6BA5-4B1A-8897-BA3EE6CB8A06}"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090909-C469-499E-9C5B-64DE63917800}" type="slidenum">
              <a:rPr lang="en-GB" smtClean="0"/>
              <a:t>‹#›</a:t>
            </a:fld>
            <a:endParaRPr lang="en-GB"/>
          </a:p>
        </p:txBody>
      </p:sp>
    </p:spTree>
    <p:extLst>
      <p:ext uri="{BB962C8B-B14F-4D97-AF65-F5344CB8AC3E}">
        <p14:creationId xmlns:p14="http://schemas.microsoft.com/office/powerpoint/2010/main" val="2093796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290CE8-6BA5-4B1A-8897-BA3EE6CB8A06}"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090909-C469-499E-9C5B-64DE63917800}" type="slidenum">
              <a:rPr lang="en-GB" smtClean="0"/>
              <a:t>‹#›</a:t>
            </a:fld>
            <a:endParaRPr lang="en-GB"/>
          </a:p>
        </p:txBody>
      </p:sp>
    </p:spTree>
    <p:extLst>
      <p:ext uri="{BB962C8B-B14F-4D97-AF65-F5344CB8AC3E}">
        <p14:creationId xmlns:p14="http://schemas.microsoft.com/office/powerpoint/2010/main" val="326919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90CE8-6BA5-4B1A-8897-BA3EE6CB8A06}" type="datetimeFigureOut">
              <a:rPr lang="en-GB" smtClean="0"/>
              <a:t>01/04/2020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90909-C469-499E-9C5B-64DE63917800}" type="slidenum">
              <a:rPr lang="en-GB" smtClean="0"/>
              <a:t>‹#›</a:t>
            </a:fld>
            <a:endParaRPr lang="en-GB"/>
          </a:p>
        </p:txBody>
      </p:sp>
    </p:spTree>
    <p:extLst>
      <p:ext uri="{BB962C8B-B14F-4D97-AF65-F5344CB8AC3E}">
        <p14:creationId xmlns:p14="http://schemas.microsoft.com/office/powerpoint/2010/main" val="3557631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1C279-27A7-4837-8AB6-F46AD3968512}"/>
              </a:ext>
            </a:extLst>
          </p:cNvPr>
          <p:cNvPicPr>
            <a:picLocks noChangeAspect="1"/>
          </p:cNvPicPr>
          <p:nvPr/>
        </p:nvPicPr>
        <p:blipFill>
          <a:blip r:embed="rId2"/>
          <a:stretch>
            <a:fillRect/>
          </a:stretch>
        </p:blipFill>
        <p:spPr>
          <a:xfrm>
            <a:off x="0" y="0"/>
            <a:ext cx="9144000" cy="6858000"/>
          </a:xfrm>
          <a:prstGeom prst="rect">
            <a:avLst/>
          </a:prstGeom>
        </p:spPr>
      </p:pic>
      <p:graphicFrame>
        <p:nvGraphicFramePr>
          <p:cNvPr id="2" name="Table 2">
            <a:extLst>
              <a:ext uri="{FF2B5EF4-FFF2-40B4-BE49-F238E27FC236}">
                <a16:creationId xmlns:a16="http://schemas.microsoft.com/office/drawing/2014/main" id="{4EAF49E0-9059-416B-9EDB-F9B72EEA341E}"/>
              </a:ext>
            </a:extLst>
          </p:cNvPr>
          <p:cNvGraphicFramePr>
            <a:graphicFrameLocks noGrp="1"/>
          </p:cNvGraphicFramePr>
          <p:nvPr>
            <p:extLst>
              <p:ext uri="{D42A27DB-BD31-4B8C-83A1-F6EECF244321}">
                <p14:modId xmlns:p14="http://schemas.microsoft.com/office/powerpoint/2010/main" val="3144172105"/>
              </p:ext>
            </p:extLst>
          </p:nvPr>
        </p:nvGraphicFramePr>
        <p:xfrm>
          <a:off x="251520" y="476672"/>
          <a:ext cx="8784976" cy="5367652"/>
        </p:xfrm>
        <a:graphic>
          <a:graphicData uri="http://schemas.openxmlformats.org/drawingml/2006/table">
            <a:tbl>
              <a:tblPr firstRow="1" bandRow="1">
                <a:tableStyleId>{00A15C55-8517-42AA-B614-E9B94910E393}</a:tableStyleId>
              </a:tblPr>
              <a:tblGrid>
                <a:gridCol w="1363186">
                  <a:extLst>
                    <a:ext uri="{9D8B030D-6E8A-4147-A177-3AD203B41FA5}">
                      <a16:colId xmlns:a16="http://schemas.microsoft.com/office/drawing/2014/main" val="986841390"/>
                    </a:ext>
                  </a:extLst>
                </a:gridCol>
                <a:gridCol w="6588733">
                  <a:extLst>
                    <a:ext uri="{9D8B030D-6E8A-4147-A177-3AD203B41FA5}">
                      <a16:colId xmlns:a16="http://schemas.microsoft.com/office/drawing/2014/main" val="714686636"/>
                    </a:ext>
                  </a:extLst>
                </a:gridCol>
                <a:gridCol w="833057">
                  <a:extLst>
                    <a:ext uri="{9D8B030D-6E8A-4147-A177-3AD203B41FA5}">
                      <a16:colId xmlns:a16="http://schemas.microsoft.com/office/drawing/2014/main" val="2251746610"/>
                    </a:ext>
                  </a:extLst>
                </a:gridCol>
              </a:tblGrid>
              <a:tr h="396044">
                <a:tc>
                  <a:txBody>
                    <a:bodyPr/>
                    <a:lstStyle/>
                    <a:p>
                      <a:r>
                        <a:rPr lang="en-GB" sz="1200" dirty="0">
                          <a:latin typeface="Ink Free" panose="03080402000500000000" pitchFamily="66" charset="0"/>
                        </a:rPr>
                        <a:t>Week beginning</a:t>
                      </a:r>
                    </a:p>
                  </a:txBody>
                  <a:tcPr/>
                </a:tc>
                <a:tc>
                  <a:txBody>
                    <a:bodyPr/>
                    <a:lstStyle/>
                    <a:p>
                      <a:pPr algn="ctr"/>
                      <a:r>
                        <a:rPr lang="en-GB" sz="3200" dirty="0">
                          <a:latin typeface="Jokerman" panose="04090605060D06020702" pitchFamily="82" charset="0"/>
                        </a:rPr>
                        <a:t>Task</a:t>
                      </a:r>
                      <a:r>
                        <a:rPr lang="en-GB" dirty="0"/>
                        <a:t> </a:t>
                      </a:r>
                    </a:p>
                  </a:txBody>
                  <a:tcPr/>
                </a:tc>
                <a:tc>
                  <a:txBody>
                    <a:bodyPr/>
                    <a:lstStyle/>
                    <a:p>
                      <a:r>
                        <a:rPr lang="en-GB" sz="1200" dirty="0">
                          <a:latin typeface="Ink Free" panose="03080402000500000000" pitchFamily="66" charset="0"/>
                        </a:rPr>
                        <a:t>Completed </a:t>
                      </a:r>
                    </a:p>
                  </a:txBody>
                  <a:tcPr/>
                </a:tc>
                <a:extLst>
                  <a:ext uri="{0D108BD9-81ED-4DB2-BD59-A6C34878D82A}">
                    <a16:rowId xmlns:a16="http://schemas.microsoft.com/office/drawing/2014/main" val="644561198"/>
                  </a:ext>
                </a:extLst>
              </a:tr>
              <a:tr h="612068">
                <a:tc>
                  <a:txBody>
                    <a:bodyPr/>
                    <a:lstStyle/>
                    <a:p>
                      <a:r>
                        <a:rPr lang="en-GB" dirty="0"/>
                        <a:t>20</a:t>
                      </a:r>
                      <a:r>
                        <a:rPr lang="en-GB" baseline="30000" dirty="0"/>
                        <a:t>th</a:t>
                      </a:r>
                      <a:r>
                        <a:rPr lang="en-GB" dirty="0"/>
                        <a:t>  April</a:t>
                      </a:r>
                    </a:p>
                  </a:txBody>
                  <a:tcPr/>
                </a:tc>
                <a:tc>
                  <a:txBody>
                    <a:bodyPr/>
                    <a:lstStyle/>
                    <a:p>
                      <a:r>
                        <a:rPr lang="en-GB" sz="1200" dirty="0">
                          <a:latin typeface="Comic Sans MS" panose="030F0702030302020204" pitchFamily="66" charset="0"/>
                        </a:rPr>
                        <a:t>Decide upon your sketch book  -  you may have an old one at home you could use, you could make one form a very old hardbacked book like the ones you see in the art rom, you maybe able to ask who ever goes shopping for the week to see if the supermarket has a CHEAP one. Obviously you cant not and MUST not go out and buy one specifically. You could collect a range of bases to use , from normal paper to old used envelopes, old wallpaper, foil, brown paper. Whatever you have  - this is NOT A TASK TO WORRY ABOUT if you cant out your hand on the resources you would really like . A piece of newspaper for each task will be more than acceptable</a:t>
                      </a:r>
                    </a:p>
                  </a:txBody>
                  <a:tcPr/>
                </a:tc>
                <a:tc>
                  <a:txBody>
                    <a:bodyPr/>
                    <a:lstStyle/>
                    <a:p>
                      <a:endParaRPr lang="en-GB" dirty="0"/>
                    </a:p>
                  </a:txBody>
                  <a:tcPr/>
                </a:tc>
                <a:extLst>
                  <a:ext uri="{0D108BD9-81ED-4DB2-BD59-A6C34878D82A}">
                    <a16:rowId xmlns:a16="http://schemas.microsoft.com/office/drawing/2014/main" val="1647493322"/>
                  </a:ext>
                </a:extLst>
              </a:tr>
              <a:tr h="612068">
                <a:tc>
                  <a:txBody>
                    <a:bodyPr/>
                    <a:lstStyle/>
                    <a:p>
                      <a:r>
                        <a:rPr lang="en-GB" dirty="0"/>
                        <a:t>27</a:t>
                      </a:r>
                      <a:r>
                        <a:rPr lang="en-GB" baseline="30000" dirty="0"/>
                        <a:t>th</a:t>
                      </a:r>
                      <a:r>
                        <a:rPr lang="en-GB" dirty="0"/>
                        <a:t> April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omic Sans MS" panose="030F0702030302020204" pitchFamily="66" charset="0"/>
                        </a:rPr>
                        <a:t>Research the artist Natalie spencer. Gather as much information about her as you can , think about your presentation of the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omic Sans MS" panose="030F0702030302020204" pitchFamily="66" charset="0"/>
                        </a:rPr>
                        <a:t>Take a double page spread at least to cover information about 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omic Sans MS" panose="030F0702030302020204" pitchFamily="66" charset="0"/>
                        </a:rPr>
                        <a:t>http://www.nataliespencerdesign.co.uk/surface-pattern-designs.html/</a:t>
                      </a:r>
                    </a:p>
                    <a:p>
                      <a:endParaRPr lang="en-GB" dirty="0">
                        <a:latin typeface="Comic Sans MS" panose="030F0702030302020204" pitchFamily="66" charset="0"/>
                      </a:endParaRPr>
                    </a:p>
                  </a:txBody>
                  <a:tcPr/>
                </a:tc>
                <a:tc>
                  <a:txBody>
                    <a:bodyPr/>
                    <a:lstStyle/>
                    <a:p>
                      <a:endParaRPr lang="en-GB"/>
                    </a:p>
                  </a:txBody>
                  <a:tcPr/>
                </a:tc>
                <a:extLst>
                  <a:ext uri="{0D108BD9-81ED-4DB2-BD59-A6C34878D82A}">
                    <a16:rowId xmlns:a16="http://schemas.microsoft.com/office/drawing/2014/main" val="3539031316"/>
                  </a:ext>
                </a:extLst>
              </a:tr>
              <a:tr h="701744">
                <a:tc>
                  <a:txBody>
                    <a:bodyPr/>
                    <a:lstStyle/>
                    <a:p>
                      <a:r>
                        <a:rPr lang="en-GB" dirty="0"/>
                        <a:t>4</a:t>
                      </a:r>
                      <a:r>
                        <a:rPr lang="en-GB" baseline="30000" dirty="0"/>
                        <a:t>th</a:t>
                      </a:r>
                      <a:r>
                        <a:rPr lang="en-GB" dirty="0"/>
                        <a:t> May</a:t>
                      </a:r>
                    </a:p>
                  </a:txBody>
                  <a:tcPr/>
                </a:tc>
                <a:tc>
                  <a:txBody>
                    <a:bodyPr/>
                    <a:lstStyle/>
                    <a:p>
                      <a:r>
                        <a:rPr lang="en-GB" sz="1200" dirty="0">
                          <a:latin typeface="Comic Sans MS" panose="030F0702030302020204" pitchFamily="66" charset="0"/>
                        </a:rPr>
                        <a:t>Draw out in biro on an interesting base either some cell images that you have found or one that I have placed on the PPT. Begin to arrange these in you sketch book   - look at the PPT for sketch book ideas  - think about your layout and composition</a:t>
                      </a:r>
                    </a:p>
                  </a:txBody>
                  <a:tcPr/>
                </a:tc>
                <a:tc>
                  <a:txBody>
                    <a:bodyPr/>
                    <a:lstStyle/>
                    <a:p>
                      <a:endParaRPr lang="en-GB"/>
                    </a:p>
                  </a:txBody>
                  <a:tcPr/>
                </a:tc>
                <a:extLst>
                  <a:ext uri="{0D108BD9-81ED-4DB2-BD59-A6C34878D82A}">
                    <a16:rowId xmlns:a16="http://schemas.microsoft.com/office/drawing/2014/main" val="3406979804"/>
                  </a:ext>
                </a:extLst>
              </a:tr>
              <a:tr h="612068">
                <a:tc>
                  <a:txBody>
                    <a:bodyPr/>
                    <a:lstStyle/>
                    <a:p>
                      <a:r>
                        <a:rPr lang="en-GB" dirty="0"/>
                        <a:t>11</a:t>
                      </a:r>
                      <a:r>
                        <a:rPr lang="en-GB" baseline="30000" dirty="0"/>
                        <a:t>th</a:t>
                      </a:r>
                      <a:r>
                        <a:rPr lang="en-GB" dirty="0"/>
                        <a:t> May</a:t>
                      </a:r>
                    </a:p>
                  </a:txBody>
                  <a:tcPr/>
                </a:tc>
                <a:tc>
                  <a:txBody>
                    <a:bodyPr/>
                    <a:lstStyle/>
                    <a:p>
                      <a:r>
                        <a:rPr lang="en-GB" sz="1200" dirty="0">
                          <a:latin typeface="Comic Sans MS" panose="030F0702030302020204" pitchFamily="66" charset="0"/>
                        </a:rPr>
                        <a:t>Create a </a:t>
                      </a:r>
                      <a:r>
                        <a:rPr lang="en-GB" sz="1200" dirty="0" err="1">
                          <a:latin typeface="Comic Sans MS" panose="030F0702030302020204" pitchFamily="66" charset="0"/>
                        </a:rPr>
                        <a:t>wordle</a:t>
                      </a:r>
                      <a:r>
                        <a:rPr lang="en-GB" sz="1200" dirty="0">
                          <a:latin typeface="Comic Sans MS" panose="030F0702030302020204" pitchFamily="66" charset="0"/>
                        </a:rPr>
                        <a:t> all about cells and Natalie Spencer  - cut out letters from a magazine and use a mixture of your own pen work and glued in letters, vary your font and size of letter</a:t>
                      </a:r>
                    </a:p>
                  </a:txBody>
                  <a:tcPr/>
                </a:tc>
                <a:tc>
                  <a:txBody>
                    <a:bodyPr/>
                    <a:lstStyle/>
                    <a:p>
                      <a:endParaRPr lang="en-GB"/>
                    </a:p>
                  </a:txBody>
                  <a:tcPr/>
                </a:tc>
                <a:extLst>
                  <a:ext uri="{0D108BD9-81ED-4DB2-BD59-A6C34878D82A}">
                    <a16:rowId xmlns:a16="http://schemas.microsoft.com/office/drawing/2014/main" val="478256455"/>
                  </a:ext>
                </a:extLst>
              </a:tr>
              <a:tr h="612068">
                <a:tc>
                  <a:txBody>
                    <a:bodyPr/>
                    <a:lstStyle/>
                    <a:p>
                      <a:r>
                        <a:rPr lang="en-GB" dirty="0"/>
                        <a:t>18</a:t>
                      </a:r>
                      <a:r>
                        <a:rPr lang="en-GB" baseline="30000" dirty="0"/>
                        <a:t>th</a:t>
                      </a:r>
                      <a:r>
                        <a:rPr lang="en-GB" dirty="0"/>
                        <a:t> May</a:t>
                      </a:r>
                    </a:p>
                  </a:txBody>
                  <a:tcPr/>
                </a:tc>
                <a:tc>
                  <a:txBody>
                    <a:bodyPr/>
                    <a:lstStyle/>
                    <a:p>
                      <a:r>
                        <a:rPr lang="en-GB" sz="1200" dirty="0">
                          <a:latin typeface="Comic Sans MS" panose="030F0702030302020204" pitchFamily="66" charset="0"/>
                        </a:rPr>
                        <a:t>Have a look at the possible ideas PPT  - complete one of these </a:t>
                      </a:r>
                    </a:p>
                    <a:p>
                      <a:r>
                        <a:rPr lang="en-GB" sz="1200" dirty="0">
                          <a:latin typeface="Comic Sans MS" panose="030F0702030302020204" pitchFamily="66" charset="0"/>
                        </a:rPr>
                        <a:t>Organise and arrange I your sketch book  - again refer to the sketch book PPT for ideas   - consider your presentation.</a:t>
                      </a:r>
                    </a:p>
                  </a:txBody>
                  <a:tcPr/>
                </a:tc>
                <a:tc>
                  <a:txBody>
                    <a:bodyPr/>
                    <a:lstStyle/>
                    <a:p>
                      <a:endParaRPr lang="en-GB" dirty="0"/>
                    </a:p>
                  </a:txBody>
                  <a:tcPr/>
                </a:tc>
                <a:extLst>
                  <a:ext uri="{0D108BD9-81ED-4DB2-BD59-A6C34878D82A}">
                    <a16:rowId xmlns:a16="http://schemas.microsoft.com/office/drawing/2014/main" val="1961521065"/>
                  </a:ext>
                </a:extLst>
              </a:tr>
            </a:tbl>
          </a:graphicData>
        </a:graphic>
      </p:graphicFrame>
    </p:spTree>
    <p:extLst>
      <p:ext uri="{BB962C8B-B14F-4D97-AF65-F5344CB8AC3E}">
        <p14:creationId xmlns:p14="http://schemas.microsoft.com/office/powerpoint/2010/main" val="25284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9A63BD-4F53-4521-B758-E0EBAC5F1409}"/>
              </a:ext>
            </a:extLst>
          </p:cNvPr>
          <p:cNvPicPr>
            <a:picLocks noChangeAspect="1"/>
          </p:cNvPicPr>
          <p:nvPr/>
        </p:nvPicPr>
        <p:blipFill>
          <a:blip r:embed="rId2"/>
          <a:stretch>
            <a:fillRect/>
          </a:stretch>
        </p:blipFill>
        <p:spPr>
          <a:xfrm>
            <a:off x="0" y="0"/>
            <a:ext cx="9144000" cy="6857999"/>
          </a:xfrm>
          <a:prstGeom prst="rect">
            <a:avLst/>
          </a:prstGeom>
        </p:spPr>
      </p:pic>
      <p:graphicFrame>
        <p:nvGraphicFramePr>
          <p:cNvPr id="2" name="Table 1">
            <a:extLst>
              <a:ext uri="{FF2B5EF4-FFF2-40B4-BE49-F238E27FC236}">
                <a16:creationId xmlns:a16="http://schemas.microsoft.com/office/drawing/2014/main" id="{D02A1640-8C75-462E-BDE2-11BFF199B584}"/>
              </a:ext>
            </a:extLst>
          </p:cNvPr>
          <p:cNvGraphicFramePr>
            <a:graphicFrameLocks noGrp="1"/>
          </p:cNvGraphicFramePr>
          <p:nvPr>
            <p:extLst>
              <p:ext uri="{D42A27DB-BD31-4B8C-83A1-F6EECF244321}">
                <p14:modId xmlns:p14="http://schemas.microsoft.com/office/powerpoint/2010/main" val="715249723"/>
              </p:ext>
            </p:extLst>
          </p:nvPr>
        </p:nvGraphicFramePr>
        <p:xfrm>
          <a:off x="395536" y="764704"/>
          <a:ext cx="8352927" cy="5040561"/>
        </p:xfrm>
        <a:graphic>
          <a:graphicData uri="http://schemas.openxmlformats.org/drawingml/2006/table">
            <a:tbl>
              <a:tblPr firstRow="1" bandRow="1">
                <a:tableStyleId>{00A15C55-8517-42AA-B614-E9B94910E393}</a:tableStyleId>
              </a:tblPr>
              <a:tblGrid>
                <a:gridCol w="1296144">
                  <a:extLst>
                    <a:ext uri="{9D8B030D-6E8A-4147-A177-3AD203B41FA5}">
                      <a16:colId xmlns:a16="http://schemas.microsoft.com/office/drawing/2014/main" val="545102150"/>
                    </a:ext>
                  </a:extLst>
                </a:gridCol>
                <a:gridCol w="6120680">
                  <a:extLst>
                    <a:ext uri="{9D8B030D-6E8A-4147-A177-3AD203B41FA5}">
                      <a16:colId xmlns:a16="http://schemas.microsoft.com/office/drawing/2014/main" val="1759202115"/>
                    </a:ext>
                  </a:extLst>
                </a:gridCol>
                <a:gridCol w="936103">
                  <a:extLst>
                    <a:ext uri="{9D8B030D-6E8A-4147-A177-3AD203B41FA5}">
                      <a16:colId xmlns:a16="http://schemas.microsoft.com/office/drawing/2014/main" val="3446308463"/>
                    </a:ext>
                  </a:extLst>
                </a:gridCol>
              </a:tblGrid>
              <a:tr h="669609">
                <a:tc>
                  <a:txBody>
                    <a:bodyPr/>
                    <a:lstStyle/>
                    <a:p>
                      <a:r>
                        <a:rPr lang="en-GB" sz="1200" dirty="0">
                          <a:latin typeface="Ink Free" panose="03080402000500000000" pitchFamily="66" charset="0"/>
                        </a:rPr>
                        <a:t>Week beginning</a:t>
                      </a:r>
                    </a:p>
                  </a:txBody>
                  <a:tcPr/>
                </a:tc>
                <a:tc>
                  <a:txBody>
                    <a:bodyPr/>
                    <a:lstStyle/>
                    <a:p>
                      <a:pPr algn="ctr"/>
                      <a:r>
                        <a:rPr lang="en-GB" sz="3200" dirty="0">
                          <a:latin typeface="Jokerman" panose="04090605060D06020702" pitchFamily="82" charset="0"/>
                        </a:rPr>
                        <a:t>Task</a:t>
                      </a:r>
                      <a:r>
                        <a:rPr lang="en-GB" dirty="0"/>
                        <a:t> </a:t>
                      </a:r>
                    </a:p>
                  </a:txBody>
                  <a:tcPr/>
                </a:tc>
                <a:tc>
                  <a:txBody>
                    <a:bodyPr/>
                    <a:lstStyle/>
                    <a:p>
                      <a:r>
                        <a:rPr lang="en-GB" sz="1200" dirty="0">
                          <a:latin typeface="Ink Free" panose="03080402000500000000" pitchFamily="66" charset="0"/>
                        </a:rPr>
                        <a:t>Completed </a:t>
                      </a:r>
                    </a:p>
                  </a:txBody>
                  <a:tcPr/>
                </a:tc>
                <a:extLst>
                  <a:ext uri="{0D108BD9-81ED-4DB2-BD59-A6C34878D82A}">
                    <a16:rowId xmlns:a16="http://schemas.microsoft.com/office/drawing/2014/main" val="1888094414"/>
                  </a:ext>
                </a:extLst>
              </a:tr>
              <a:tr h="669609">
                <a:tc>
                  <a:txBody>
                    <a:bodyPr/>
                    <a:lstStyle/>
                    <a:p>
                      <a:r>
                        <a:rPr lang="en-GB" dirty="0"/>
                        <a:t>1</a:t>
                      </a:r>
                      <a:r>
                        <a:rPr lang="en-GB" baseline="30000" dirty="0"/>
                        <a:t>st</a:t>
                      </a:r>
                      <a:r>
                        <a:rPr lang="en-GB" dirty="0"/>
                        <a:t> June</a:t>
                      </a:r>
                    </a:p>
                  </a:txBody>
                  <a:tcPr/>
                </a:tc>
                <a:tc>
                  <a:txBody>
                    <a:bodyPr/>
                    <a:lstStyle/>
                    <a:p>
                      <a:r>
                        <a:rPr lang="en-GB" sz="1200" dirty="0">
                          <a:latin typeface="Comic Sans MS" panose="030F0702030302020204" pitchFamily="66" charset="0"/>
                        </a:rPr>
                        <a:t>Copy some of the patterns that Natalie Spencer creates  - use coloured crayon and black biro or fine liner </a:t>
                      </a:r>
                    </a:p>
                  </a:txBody>
                  <a:tcPr/>
                </a:tc>
                <a:tc>
                  <a:txBody>
                    <a:bodyPr/>
                    <a:lstStyle/>
                    <a:p>
                      <a:endParaRPr lang="en-GB" dirty="0"/>
                    </a:p>
                  </a:txBody>
                  <a:tcPr/>
                </a:tc>
                <a:extLst>
                  <a:ext uri="{0D108BD9-81ED-4DB2-BD59-A6C34878D82A}">
                    <a16:rowId xmlns:a16="http://schemas.microsoft.com/office/drawing/2014/main" val="3429438775"/>
                  </a:ext>
                </a:extLst>
              </a:tr>
              <a:tr h="1100399">
                <a:tc>
                  <a:txBody>
                    <a:bodyPr/>
                    <a:lstStyle/>
                    <a:p>
                      <a:r>
                        <a:rPr lang="en-GB" dirty="0"/>
                        <a:t>8</a:t>
                      </a:r>
                      <a:r>
                        <a:rPr lang="en-GB" baseline="30000" dirty="0"/>
                        <a:t>th</a:t>
                      </a:r>
                      <a:r>
                        <a:rPr lang="en-GB" dirty="0"/>
                        <a:t> June</a:t>
                      </a:r>
                    </a:p>
                  </a:txBody>
                  <a:tcPr/>
                </a:tc>
                <a:tc>
                  <a:txBody>
                    <a:bodyPr/>
                    <a:lstStyle/>
                    <a:p>
                      <a:r>
                        <a:rPr lang="en-GB" sz="1200" dirty="0">
                          <a:latin typeface="Comic Sans MS" panose="030F0702030302020204" pitchFamily="66" charset="0"/>
                        </a:rPr>
                        <a:t>Use one cell image  -on one page draw out a variety of the cells in a variety of sizes, make an use a view finder if it helps  , both zoomed in enlarged images and normal sized images ,and tiny images too – vary our media , think about texture .</a:t>
                      </a:r>
                    </a:p>
                    <a:p>
                      <a:r>
                        <a:rPr lang="en-GB" sz="1200" dirty="0">
                          <a:latin typeface="Comic Sans MS" panose="030F0702030302020204" pitchFamily="66" charset="0"/>
                        </a:rPr>
                        <a:t>Annotate your work wen you arrange it in your sketch book . For the start of each sentence start with a letter cur out from a magazine.</a:t>
                      </a:r>
                    </a:p>
                  </a:txBody>
                  <a:tcPr/>
                </a:tc>
                <a:tc>
                  <a:txBody>
                    <a:bodyPr/>
                    <a:lstStyle/>
                    <a:p>
                      <a:endParaRPr lang="en-GB"/>
                    </a:p>
                  </a:txBody>
                  <a:tcPr/>
                </a:tc>
                <a:extLst>
                  <a:ext uri="{0D108BD9-81ED-4DB2-BD59-A6C34878D82A}">
                    <a16:rowId xmlns:a16="http://schemas.microsoft.com/office/drawing/2014/main" val="488905831"/>
                  </a:ext>
                </a:extLst>
              </a:tr>
              <a:tr h="900327">
                <a:tc>
                  <a:txBody>
                    <a:bodyPr/>
                    <a:lstStyle/>
                    <a:p>
                      <a:r>
                        <a:rPr lang="en-GB" dirty="0"/>
                        <a:t>15</a:t>
                      </a:r>
                      <a:r>
                        <a:rPr lang="en-GB" baseline="30000" dirty="0"/>
                        <a:t>th</a:t>
                      </a:r>
                      <a:r>
                        <a:rPr lang="en-GB" dirty="0"/>
                        <a:t> June</a:t>
                      </a:r>
                    </a:p>
                  </a:txBody>
                  <a:tcPr/>
                </a:tc>
                <a:tc>
                  <a:txBody>
                    <a:bodyPr/>
                    <a:lstStyle/>
                    <a:p>
                      <a:r>
                        <a:rPr lang="en-GB" sz="1200" dirty="0">
                          <a:latin typeface="Comic Sans MS" panose="030F0702030302020204" pitchFamily="66" charset="0"/>
                        </a:rPr>
                        <a:t>Have a look at the possible ideas PPT  - complete one of these </a:t>
                      </a:r>
                    </a:p>
                    <a:p>
                      <a:r>
                        <a:rPr lang="en-GB" sz="1200" dirty="0">
                          <a:latin typeface="Comic Sans MS" panose="030F0702030302020204" pitchFamily="66" charset="0"/>
                        </a:rPr>
                        <a:t>Organise and arrange in your sketch book  - again refer to the sketch book PPT for ideas   - consider your presentation.</a:t>
                      </a:r>
                    </a:p>
                    <a:p>
                      <a:endParaRPr lang="en-GB" sz="1200" dirty="0">
                        <a:latin typeface="Comic Sans MS" panose="030F0702030302020204" pitchFamily="66" charset="0"/>
                      </a:endParaRPr>
                    </a:p>
                  </a:txBody>
                  <a:tcPr/>
                </a:tc>
                <a:tc>
                  <a:txBody>
                    <a:bodyPr/>
                    <a:lstStyle/>
                    <a:p>
                      <a:endParaRPr lang="en-GB" dirty="0"/>
                    </a:p>
                  </a:txBody>
                  <a:tcPr/>
                </a:tc>
                <a:extLst>
                  <a:ext uri="{0D108BD9-81ED-4DB2-BD59-A6C34878D82A}">
                    <a16:rowId xmlns:a16="http://schemas.microsoft.com/office/drawing/2014/main" val="248941075"/>
                  </a:ext>
                </a:extLst>
              </a:tr>
              <a:tr h="700254">
                <a:tc>
                  <a:txBody>
                    <a:bodyPr/>
                    <a:lstStyle/>
                    <a:p>
                      <a:r>
                        <a:rPr lang="en-GB" dirty="0"/>
                        <a:t>22</a:t>
                      </a:r>
                      <a:r>
                        <a:rPr lang="en-GB" baseline="30000" dirty="0"/>
                        <a:t>nd</a:t>
                      </a:r>
                      <a:r>
                        <a:rPr lang="en-GB" dirty="0"/>
                        <a:t> June</a:t>
                      </a:r>
                    </a:p>
                  </a:txBody>
                  <a:tcPr/>
                </a:tc>
                <a:tc>
                  <a:txBody>
                    <a:bodyPr/>
                    <a:lstStyle/>
                    <a:p>
                      <a:r>
                        <a:rPr lang="en-GB" sz="1200" dirty="0">
                          <a:latin typeface="Comic Sans MS" panose="030F0702030302020204" pitchFamily="66" charset="0"/>
                        </a:rPr>
                        <a:t>Create a cell like pattern entirely from ripped papers, cut nothing draw nothing. Once your base of paper is created and glued down  draw on the top the intricate cell details in biro or </a:t>
                      </a:r>
                      <a:r>
                        <a:rPr lang="en-GB" sz="1200" dirty="0" err="1">
                          <a:latin typeface="Comic Sans MS" panose="030F0702030302020204" pitchFamily="66" charset="0"/>
                        </a:rPr>
                        <a:t>fineliner</a:t>
                      </a:r>
                      <a:r>
                        <a:rPr lang="en-GB" sz="1200" dirty="0">
                          <a:latin typeface="Comic Sans MS" panose="030F0702030302020204" pitchFamily="66" charset="0"/>
                        </a:rPr>
                        <a:t>.</a:t>
                      </a:r>
                    </a:p>
                  </a:txBody>
                  <a:tcPr/>
                </a:tc>
                <a:tc>
                  <a:txBody>
                    <a:bodyPr/>
                    <a:lstStyle/>
                    <a:p>
                      <a:endParaRPr lang="en-GB" dirty="0"/>
                    </a:p>
                  </a:txBody>
                  <a:tcPr/>
                </a:tc>
                <a:extLst>
                  <a:ext uri="{0D108BD9-81ED-4DB2-BD59-A6C34878D82A}">
                    <a16:rowId xmlns:a16="http://schemas.microsoft.com/office/drawing/2014/main" val="2222957837"/>
                  </a:ext>
                </a:extLst>
              </a:tr>
              <a:tr h="1000363">
                <a:tc>
                  <a:txBody>
                    <a:bodyPr/>
                    <a:lstStyle/>
                    <a:p>
                      <a:r>
                        <a:rPr lang="en-GB" dirty="0"/>
                        <a:t>29</a:t>
                      </a:r>
                      <a:r>
                        <a:rPr lang="en-GB" baseline="30000" dirty="0"/>
                        <a:t>th</a:t>
                      </a:r>
                      <a:r>
                        <a:rPr lang="en-GB" dirty="0"/>
                        <a:t> June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omic Sans MS" panose="030F0702030302020204" pitchFamily="66" charset="0"/>
                        </a:rPr>
                        <a:t>Consider different outcomes that you could create with a cell pattern design that you have been looking at  - sketch out what they could be ? Or list them ? Cushion, bed covers, textiles ideas, bathroom tiles, wrapping paper etc </a:t>
                      </a:r>
                      <a:r>
                        <a:rPr lang="en-GB" sz="1200" dirty="0" err="1">
                          <a:latin typeface="Comic Sans MS" panose="030F0702030302020204" pitchFamily="66" charset="0"/>
                        </a:rPr>
                        <a:t>etc</a:t>
                      </a:r>
                      <a:r>
                        <a:rPr lang="en-GB" sz="1200" dirty="0">
                          <a:latin typeface="Comic Sans MS" panose="030F0702030302020204" pitchFamily="66" charset="0"/>
                        </a:rPr>
                        <a:t>  </a:t>
                      </a:r>
                    </a:p>
                    <a:p>
                      <a:endParaRPr lang="en-GB" dirty="0"/>
                    </a:p>
                  </a:txBody>
                  <a:tcPr/>
                </a:tc>
                <a:tc>
                  <a:txBody>
                    <a:bodyPr/>
                    <a:lstStyle/>
                    <a:p>
                      <a:endParaRPr lang="en-GB" dirty="0"/>
                    </a:p>
                  </a:txBody>
                  <a:tcPr/>
                </a:tc>
                <a:extLst>
                  <a:ext uri="{0D108BD9-81ED-4DB2-BD59-A6C34878D82A}">
                    <a16:rowId xmlns:a16="http://schemas.microsoft.com/office/drawing/2014/main" val="2512490969"/>
                  </a:ext>
                </a:extLst>
              </a:tr>
            </a:tbl>
          </a:graphicData>
        </a:graphic>
      </p:graphicFrame>
    </p:spTree>
    <p:extLst>
      <p:ext uri="{BB962C8B-B14F-4D97-AF65-F5344CB8AC3E}">
        <p14:creationId xmlns:p14="http://schemas.microsoft.com/office/powerpoint/2010/main" val="3499704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16983587B56248A17EF399599E5C7A" ma:contentTypeVersion="8" ma:contentTypeDescription="Create a new document." ma:contentTypeScope="" ma:versionID="cee321d9524f5b6555d4e45ecf3250b7">
  <xsd:schema xmlns:xsd="http://www.w3.org/2001/XMLSchema" xmlns:xs="http://www.w3.org/2001/XMLSchema" xmlns:p="http://schemas.microsoft.com/office/2006/metadata/properties" xmlns:ns2="a9224e65-5bdc-4b80-8e41-73900d1d6f25" xmlns:ns3="e0c6d059-c41d-4166-a2db-1d9338e2dc27" targetNamespace="http://schemas.microsoft.com/office/2006/metadata/properties" ma:root="true" ma:fieldsID="5286bc59757fdd05a5481832b30fc9a1" ns2:_="" ns3:_="">
    <xsd:import namespace="a9224e65-5bdc-4b80-8e41-73900d1d6f25"/>
    <xsd:import namespace="e0c6d059-c41d-4166-a2db-1d9338e2dc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24e65-5bdc-4b80-8e41-73900d1d6f2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c6d059-c41d-4166-a2db-1d9338e2dc2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6EFBD4-A5E2-494F-8A74-13AECE308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24e65-5bdc-4b80-8e41-73900d1d6f25"/>
    <ds:schemaRef ds:uri="e0c6d059-c41d-4166-a2db-1d9338e2dc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45E925-FEC7-4E24-AE1F-4706D7CCB8FA}">
  <ds:schemaRefs>
    <ds:schemaRef ds:uri="http://purl.org/dc/terms/"/>
    <ds:schemaRef ds:uri="e0c6d059-c41d-4166-a2db-1d9338e2dc2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a9224e65-5bdc-4b80-8e41-73900d1d6f25"/>
    <ds:schemaRef ds:uri="http://www.w3.org/XML/1998/namespace"/>
    <ds:schemaRef ds:uri="http://purl.org/dc/dcmitype/"/>
  </ds:schemaRefs>
</ds:datastoreItem>
</file>

<file path=customXml/itemProps3.xml><?xml version="1.0" encoding="utf-8"?>
<ds:datastoreItem xmlns:ds="http://schemas.openxmlformats.org/officeDocument/2006/customXml" ds:itemID="{2CAD6C38-404C-494D-9519-F754A9BDE7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1836</TotalTime>
  <Words>556</Words>
  <Application>Microsoft Office PowerPoint</Application>
  <PresentationFormat>On-screen Show (4:3)</PresentationFormat>
  <Paragraphs>32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Comic Sans MS</vt:lpstr>
      <vt:lpstr>Ink Free</vt:lpstr>
      <vt:lpstr>Jokerman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Ona</dc:creator>
  <cp:lastModifiedBy>Mr B McKeown</cp:lastModifiedBy>
  <cp:revision>74</cp:revision>
  <cp:lastPrinted>2017-01-31T18:31:43Z</cp:lastPrinted>
  <dcterms:created xsi:type="dcterms:W3CDTF">2017-01-29T10:52:18Z</dcterms:created>
  <dcterms:modified xsi:type="dcterms:W3CDTF">2020-04-01T20:44:19Z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0x010100C216983587B56248A17EF399599E5C7A</vt:lpwstr>
  </property>
</Properties>
</file>