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9CABCF2-D8D4-41F1-A249-ADD6FDBE3BE5}">
  <a:tblStyle styleId="{F9CABCF2-D8D4-41F1-A249-ADD6FDBE3BE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4 Content" type="fourObj">
  <p:cSld name="FOUR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6.jpg"/><Relationship Id="rId6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762000" y="381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mic Sans MS"/>
              <a:buNone/>
            </a:pPr>
            <a:r>
              <a:rPr b="0" i="0" lang="en-US" sz="6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Ojos y pelo</a:t>
            </a:r>
            <a:endParaRPr/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1371600" y="2209800"/>
            <a:ext cx="6477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LO: Describing eyes and hair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DEV: Recognise some  eyes colours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SEC: Can recognise some eyes’ and hair colours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SEC+: Can describe a person’s hair and eyes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los ojos negros o verdes?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2057400" y="4495800"/>
            <a:ext cx="6096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los ojos negros</a:t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34826" l="0" r="0" t="20996"/>
          <a:stretch/>
        </p:blipFill>
        <p:spPr>
          <a:xfrm>
            <a:off x="152400" y="1295400"/>
            <a:ext cx="8856662" cy="28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7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pelo……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191000" y="1066800"/>
            <a:ext cx="4191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castaño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rubio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negro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pelirrojo</a:t>
            </a:r>
            <a:endParaRPr/>
          </a:p>
        </p:txBody>
      </p:sp>
      <p:pic>
        <p:nvPicPr>
          <p:cNvPr descr="brownhair"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838200"/>
            <a:ext cx="2438400" cy="149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ndhair" id="175" name="Google Shape;17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2286000"/>
            <a:ext cx="2438400" cy="149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hair" id="176" name="Google Shape;17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600" y="3810000"/>
            <a:ext cx="2438400" cy="14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800" y="5334000"/>
            <a:ext cx="2343150" cy="135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el pelo negro o castaño?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2057400" y="4495800"/>
            <a:ext cx="5029200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 </a:t>
            </a: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castaño</a:t>
            </a:r>
            <a:endParaRPr/>
          </a:p>
        </p:txBody>
      </p:sp>
      <p:pic>
        <p:nvPicPr>
          <p:cNvPr descr="brownhair" id="184" name="Google Shape;18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447800"/>
            <a:ext cx="449580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el pelo rubio o castaño?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2362200" y="4343400"/>
            <a:ext cx="5029200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 </a:t>
            </a:r>
            <a:r>
              <a:rPr b="1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rubio</a:t>
            </a:r>
            <a:endParaRPr/>
          </a:p>
        </p:txBody>
      </p:sp>
      <p:pic>
        <p:nvPicPr>
          <p:cNvPr descr="blondhair" id="191" name="Google Shape;191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371600"/>
            <a:ext cx="4267200" cy="2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el pelo negro o rubio?</a:t>
            </a:r>
            <a:endParaRPr/>
          </a:p>
        </p:txBody>
      </p:sp>
      <p:sp>
        <p:nvSpPr>
          <p:cNvPr id="197" name="Google Shape;197;p28"/>
          <p:cNvSpPr txBox="1"/>
          <p:nvPr>
            <p:ph idx="1" type="body"/>
          </p:nvPr>
        </p:nvSpPr>
        <p:spPr>
          <a:xfrm>
            <a:off x="2362200" y="4724400"/>
            <a:ext cx="4419600" cy="124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 </a:t>
            </a: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negro</a:t>
            </a:r>
            <a:endParaRPr/>
          </a:p>
        </p:txBody>
      </p:sp>
      <p:pic>
        <p:nvPicPr>
          <p:cNvPr descr="blackhair" id="198" name="Google Shape;198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524000"/>
            <a:ext cx="4276725" cy="261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el pelo pelirrojo o rubio?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2362200" y="4724400"/>
            <a:ext cx="5029200" cy="124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 </a:t>
            </a:r>
            <a:r>
              <a:rPr b="1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pelirrojo</a:t>
            </a: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752600"/>
            <a:ext cx="3925887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idx="1" type="body"/>
          </p:nvPr>
        </p:nvSpPr>
        <p:spPr>
          <a:xfrm>
            <a:off x="4114800" y="1600200"/>
            <a:ext cx="4572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los ojos negros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y el pelo castaño</a:t>
            </a:r>
            <a:endParaRPr/>
          </a:p>
        </p:txBody>
      </p:sp>
      <p:pic>
        <p:nvPicPr>
          <p:cNvPr descr="istockphoto_257301_sporty_young_girl" id="211" name="Google Shape;211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524000"/>
            <a:ext cx="2393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4191000" y="1600200"/>
            <a:ext cx="4495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los ojos azules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y el pelo pelirrojo</a:t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905000"/>
            <a:ext cx="314801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los ojos …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4114800" y="1447800"/>
            <a:ext cx="63785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verdes</a:t>
            </a:r>
            <a:endParaRPr/>
          </a:p>
        </p:txBody>
      </p:sp>
      <p:pic>
        <p:nvPicPr>
          <p:cNvPr descr="eyes" id="224" name="Google Shape;2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19200"/>
            <a:ext cx="3200400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photo_148003_blue_eyes" id="225" name="Google Shape;2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662" y="2743200"/>
            <a:ext cx="3165475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4267200" y="2971800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azules</a:t>
            </a:r>
            <a:endParaRPr/>
          </a:p>
        </p:txBody>
      </p:sp>
      <p:pic>
        <p:nvPicPr>
          <p:cNvPr descr="Image result for ojos negros" id="227" name="Google Shape;22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0" y="4116387"/>
            <a:ext cx="3213100" cy="1141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4338637" y="4343400"/>
            <a:ext cx="17573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negros</a:t>
            </a:r>
            <a:endParaRPr/>
          </a:p>
        </p:txBody>
      </p:sp>
      <p:pic>
        <p:nvPicPr>
          <p:cNvPr descr="Image result for ojos marrones" id="229" name="Google Shape;22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200" y="5334000"/>
            <a:ext cx="3124200" cy="9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4338637" y="5432425"/>
            <a:ext cx="2209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marrones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/>
          <p:nvPr>
            <p:ph type="title"/>
          </p:nvPr>
        </p:nvSpPr>
        <p:spPr>
          <a:xfrm>
            <a:off x="457200" y="274637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pelo……</a:t>
            </a:r>
            <a:endParaRPr/>
          </a:p>
        </p:txBody>
      </p:sp>
      <p:sp>
        <p:nvSpPr>
          <p:cNvPr id="236" name="Google Shape;236;p33"/>
          <p:cNvSpPr txBox="1"/>
          <p:nvPr>
            <p:ph idx="1" type="body"/>
          </p:nvPr>
        </p:nvSpPr>
        <p:spPr>
          <a:xfrm>
            <a:off x="4191000" y="1066800"/>
            <a:ext cx="4191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castaño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rubio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negro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pelirrojo</a:t>
            </a:r>
            <a:endParaRPr/>
          </a:p>
        </p:txBody>
      </p:sp>
      <p:pic>
        <p:nvPicPr>
          <p:cNvPr descr="brownhair" id="237" name="Google Shape;23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838200"/>
            <a:ext cx="2438400" cy="1492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ndhair" id="238" name="Google Shape;2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2286000"/>
            <a:ext cx="2438400" cy="149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hair" id="239" name="Google Shape;2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600" y="3810000"/>
            <a:ext cx="2438400" cy="149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800" y="5334000"/>
            <a:ext cx="2343150" cy="135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omic Sans MS"/>
              <a:buNone/>
            </a:pPr>
            <a:r>
              <a:rPr b="0" i="0" lang="en-US" sz="4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Starter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39700" lvl="0" marL="3429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in MWB what colours you can remember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457200" y="274637"/>
            <a:ext cx="81534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¿Quién es quién?</a:t>
            </a:r>
            <a:endParaRPr/>
          </a:p>
        </p:txBody>
      </p:sp>
      <p:graphicFrame>
        <p:nvGraphicFramePr>
          <p:cNvPr id="246" name="Google Shape;246;p34"/>
          <p:cNvGraphicFramePr/>
          <p:nvPr/>
        </p:nvGraphicFramePr>
        <p:xfrm>
          <a:off x="152400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{F9CABCF2-D8D4-41F1-A249-ADD6FDBE3BE5}</a:tableStyleId>
              </a:tblPr>
              <a:tblGrid>
                <a:gridCol w="2997200"/>
                <a:gridCol w="2997200"/>
                <a:gridCol w="2997200"/>
              </a:tblGrid>
              <a:tr h="289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5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9607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b="894" l="9999" r="27498" t="-2679"/>
          <a:stretch/>
        </p:blipFill>
        <p:spPr>
          <a:xfrm>
            <a:off x="6019800" y="3714750"/>
            <a:ext cx="31242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10000"/>
            <a:ext cx="3124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4200" y="3810000"/>
            <a:ext cx="2971800" cy="29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0400" y="914400"/>
            <a:ext cx="2895600" cy="285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971550"/>
            <a:ext cx="30480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990600"/>
            <a:ext cx="3124200" cy="277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457200" y="274637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pelo…</a:t>
            </a:r>
            <a:endParaRPr/>
          </a:p>
        </p:txBody>
      </p:sp>
      <p:pic>
        <p:nvPicPr>
          <p:cNvPr id="258" name="Google Shape;258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057400"/>
            <a:ext cx="3700462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990600" y="1371600"/>
            <a:ext cx="2590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corto</a:t>
            </a:r>
            <a:endParaRPr/>
          </a:p>
        </p:txBody>
      </p:sp>
      <p:pic>
        <p:nvPicPr>
          <p:cNvPr id="260" name="Google Shape;26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2057400"/>
            <a:ext cx="3352800" cy="457993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>
            <a:off x="6019800" y="1371600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2133600" y="762000"/>
            <a:ext cx="4956175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Soy calvo</a:t>
            </a:r>
            <a:endParaRPr/>
          </a:p>
        </p:txBody>
      </p:sp>
      <p:pic>
        <p:nvPicPr>
          <p:cNvPr id="267" name="Google Shape;267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1600200"/>
            <a:ext cx="3228975" cy="387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idx="1" type="body"/>
          </p:nvPr>
        </p:nvSpPr>
        <p:spPr>
          <a:xfrm>
            <a:off x="468312" y="549275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pecas</a:t>
            </a:r>
            <a:endParaRPr/>
          </a:p>
        </p:txBody>
      </p:sp>
      <p:pic>
        <p:nvPicPr>
          <p:cNvPr id="273" name="Google Shape;273;p3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362200"/>
            <a:ext cx="3848100" cy="3124200"/>
          </a:xfrm>
          <a:prstGeom prst="rect">
            <a:avLst/>
          </a:prstGeom>
          <a:noFill/>
          <a:ln cap="flat" cmpd="sng" w="28575">
            <a:solidFill>
              <a:srgbClr val="3C8C9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4643437" y="549275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1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Llevo gafas</a:t>
            </a:r>
            <a:endParaRPr/>
          </a:p>
        </p:txBody>
      </p:sp>
      <p:pic>
        <p:nvPicPr>
          <p:cNvPr id="275" name="Google Shape;275;p3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2362200"/>
            <a:ext cx="373062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304800" y="91440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barba</a:t>
            </a:r>
            <a:endParaRPr/>
          </a:p>
        </p:txBody>
      </p:sp>
      <p:pic>
        <p:nvPicPr>
          <p:cNvPr id="281" name="Google Shape;281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" y="2174875"/>
            <a:ext cx="3983037" cy="395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>
            <p:ph idx="1" type="body"/>
          </p:nvPr>
        </p:nvSpPr>
        <p:spPr>
          <a:xfrm>
            <a:off x="4495800" y="9144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1" i="0" lang="en-US" sz="4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bigote</a:t>
            </a:r>
            <a:endParaRPr/>
          </a:p>
        </p:txBody>
      </p:sp>
      <p:pic>
        <p:nvPicPr>
          <p:cNvPr id="283" name="Google Shape;283;p3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8287" y="2174875"/>
            <a:ext cx="3414712" cy="395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ll" id="288" name="Google Shape;28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88925"/>
            <a:ext cx="4360862" cy="65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/>
          <p:nvPr/>
        </p:nvSpPr>
        <p:spPr>
          <a:xfrm>
            <a:off x="3505200" y="28575"/>
            <a:ext cx="2711450" cy="1176337"/>
          </a:xfrm>
          <a:prstGeom prst="wedgeRoundRectCallout">
            <a:avLst>
              <a:gd fmla="val -5844" name="adj1"/>
              <a:gd fmla="val 21743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Soy alt</a:t>
            </a:r>
            <a:r>
              <a:rPr b="0" i="0" lang="en-US" sz="36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/>
          </a:p>
        </p:txBody>
      </p:sp>
      <p:sp>
        <p:nvSpPr>
          <p:cNvPr id="290" name="Google Shape;290;p39"/>
          <p:cNvSpPr/>
          <p:nvPr/>
        </p:nvSpPr>
        <p:spPr>
          <a:xfrm>
            <a:off x="5029200" y="1600200"/>
            <a:ext cx="2057400" cy="990600"/>
          </a:xfrm>
          <a:prstGeom prst="wedgeRectCallout">
            <a:avLst>
              <a:gd fmla="val 1571" name="adj1"/>
              <a:gd fmla="val 29245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mic Sans MS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Soy baj</a:t>
            </a:r>
            <a:r>
              <a:rPr b="0" i="0" lang="en-US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 txBox="1"/>
          <p:nvPr/>
        </p:nvSpPr>
        <p:spPr>
          <a:xfrm>
            <a:off x="2590800" y="504825"/>
            <a:ext cx="28956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Soy…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/>
        </p:nvSpPr>
        <p:spPr>
          <a:xfrm>
            <a:off x="2362200" y="457200"/>
            <a:ext cx="4724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¿Soy alta o baja?</a:t>
            </a:r>
            <a:endParaRPr/>
          </a:p>
        </p:txBody>
      </p:sp>
      <p:pic>
        <p:nvPicPr>
          <p:cNvPr descr="tall" id="302" name="Google Shape;302;p41"/>
          <p:cNvPicPr preferRelativeResize="0"/>
          <p:nvPr/>
        </p:nvPicPr>
        <p:blipFill rotWithShape="1">
          <a:blip r:embed="rId3">
            <a:alphaModFix/>
          </a:blip>
          <a:srcRect b="0" l="0" r="64724" t="0"/>
          <a:stretch/>
        </p:blipFill>
        <p:spPr>
          <a:xfrm>
            <a:off x="762000" y="288925"/>
            <a:ext cx="1538287" cy="65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1"/>
          <p:cNvSpPr txBox="1"/>
          <p:nvPr/>
        </p:nvSpPr>
        <p:spPr>
          <a:xfrm>
            <a:off x="3505200" y="2819400"/>
            <a:ext cx="4191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Soy alta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/>
        </p:nvSpPr>
        <p:spPr>
          <a:xfrm>
            <a:off x="1066800" y="381000"/>
            <a:ext cx="6477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¿Soy delgado o gordo?</a:t>
            </a:r>
            <a:endParaRPr/>
          </a:p>
        </p:txBody>
      </p:sp>
      <p:pic>
        <p:nvPicPr>
          <p:cNvPr id="309" name="Google Shape;309;p42"/>
          <p:cNvPicPr preferRelativeResize="0"/>
          <p:nvPr/>
        </p:nvPicPr>
        <p:blipFill rotWithShape="1">
          <a:blip r:embed="rId3">
            <a:alphaModFix/>
          </a:blip>
          <a:srcRect b="822" l="50411" r="7988" t="31866"/>
          <a:stretch/>
        </p:blipFill>
        <p:spPr>
          <a:xfrm>
            <a:off x="3276600" y="1236662"/>
            <a:ext cx="3876675" cy="47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/>
          <p:nvPr/>
        </p:nvSpPr>
        <p:spPr>
          <a:xfrm>
            <a:off x="533400" y="2819400"/>
            <a:ext cx="2209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Soy gordo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/>
          <p:nvPr/>
        </p:nvSpPr>
        <p:spPr>
          <a:xfrm>
            <a:off x="1524000" y="609600"/>
            <a:ext cx="6019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barba o bigote?</a:t>
            </a:r>
            <a:endParaRPr/>
          </a:p>
        </p:txBody>
      </p:sp>
      <p:pic>
        <p:nvPicPr>
          <p:cNvPr id="316" name="Google Shape;31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524000"/>
            <a:ext cx="4224337" cy="48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3"/>
          <p:cNvSpPr txBox="1"/>
          <p:nvPr/>
        </p:nvSpPr>
        <p:spPr>
          <a:xfrm>
            <a:off x="5562600" y="2209800"/>
            <a:ext cx="2895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bigote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9062"/>
            <a:ext cx="8686800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762000" y="5257800"/>
            <a:ext cx="1746250" cy="7080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2590800" y="5334000"/>
            <a:ext cx="5040312" cy="6461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 ojos .........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5362779" y="5157192"/>
            <a:ext cx="230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FBFD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DDFBFD"/>
                </a:solidFill>
                <a:latin typeface="Arial"/>
                <a:ea typeface="Arial"/>
                <a:cs typeface="Arial"/>
                <a:sym typeface="Arial"/>
              </a:rPr>
              <a:t>azules</a:t>
            </a:r>
            <a:endParaRPr b="1" i="0" sz="5400" u="none" cap="none" strike="noStrike">
              <a:solidFill>
                <a:srgbClr val="DDFBF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"/>
          <p:cNvSpPr txBox="1"/>
          <p:nvPr/>
        </p:nvSpPr>
        <p:spPr>
          <a:xfrm>
            <a:off x="1524000" y="304800"/>
            <a:ext cx="6553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el pelo largo o corto?</a:t>
            </a:r>
            <a:endParaRPr/>
          </a:p>
        </p:txBody>
      </p:sp>
      <p:pic>
        <p:nvPicPr>
          <p:cNvPr id="323" name="Google Shape;32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371600"/>
            <a:ext cx="3352800" cy="45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4"/>
          <p:cNvSpPr txBox="1"/>
          <p:nvPr/>
        </p:nvSpPr>
        <p:spPr>
          <a:xfrm>
            <a:off x="5410200" y="2362200"/>
            <a:ext cx="37338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el pelo largo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9" name="Google Shape;329;p45"/>
          <p:cNvGraphicFramePr/>
          <p:nvPr/>
        </p:nvGraphicFramePr>
        <p:xfrm>
          <a:off x="838200" y="1357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{F9CABCF2-D8D4-41F1-A249-ADD6FDBE3BE5}</a:tableStyleId>
              </a:tblPr>
              <a:tblGrid>
                <a:gridCol w="2133600"/>
                <a:gridCol w="2133600"/>
                <a:gridCol w="1943100"/>
                <a:gridCol w="1409700"/>
              </a:tblGrid>
              <a:tr h="22637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rgbClr val="FF0000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Tengo</a:t>
                      </a:r>
                      <a:endParaRPr b="0" i="0" sz="36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el pelo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castaño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rubio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negro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7.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pelirrojo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.liso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9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.rizado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4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los ojos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10.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azules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11.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verdes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rgbClr val="FF0000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12.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marrones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330" name="Google Shape;330;p45"/>
          <p:cNvSpPr txBox="1"/>
          <p:nvPr/>
        </p:nvSpPr>
        <p:spPr>
          <a:xfrm>
            <a:off x="1306512" y="5386387"/>
            <a:ext cx="6846887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and= 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SENTENCE ABOUT YOUR HAIR AND EYES</a:t>
            </a:r>
            <a:endParaRPr/>
          </a:p>
        </p:txBody>
      </p:sp>
      <p:sp>
        <p:nvSpPr>
          <p:cNvPr id="331" name="Google Shape;331;p45"/>
          <p:cNvSpPr txBox="1"/>
          <p:nvPr/>
        </p:nvSpPr>
        <p:spPr>
          <a:xfrm>
            <a:off x="2209800" y="228600"/>
            <a:ext cx="54102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Building blocks to describe hair and eyes (SECURE)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46"/>
          <p:cNvGraphicFramePr/>
          <p:nvPr/>
        </p:nvGraphicFramePr>
        <p:xfrm>
          <a:off x="381000" y="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{F9CABCF2-D8D4-41F1-A249-ADD6FDBE3BE5}</a:tableStyleId>
              </a:tblPr>
              <a:tblGrid>
                <a:gridCol w="3271825"/>
                <a:gridCol w="1657350"/>
                <a:gridCol w="1843075"/>
                <a:gridCol w="1381125"/>
              </a:tblGrid>
              <a:tr h="16970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Tengo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 have got)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Tiene</a:t>
                      </a: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(he/she has got)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 pelo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rubio</a:t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moreno</a:t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castaño</a:t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pelirrojo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corto</a:t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largo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8625">
                <a:tc v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pecas</a:t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barba</a:t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bigote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91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omic Sans MS"/>
                        <a:buNone/>
                      </a:pPr>
                      <a:r>
                        <a:rPr b="0" i="0" lang="en-US" sz="32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Soy  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(I am)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Es   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(She/he is)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calvo</a:t>
                      </a:r>
                      <a:endParaRPr b="0" i="0" sz="2400" u="none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alto/bajo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gordo/delgado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52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Llevo 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(I wear)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mic Sans MS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Lleva 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(She/he wears)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omic Sans MS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gafas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2D050"/>
            </a:gs>
            <a:gs pos="74000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7"/>
          <p:cNvSpPr txBox="1"/>
          <p:nvPr/>
        </p:nvSpPr>
        <p:spPr>
          <a:xfrm>
            <a:off x="1371600" y="2133600"/>
            <a:ext cx="5410200" cy="442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 llamo ___  . Tengo __ años. Soy ___ y _____. Llevo gafas. Tengo los ojos ______ y el pelo ____ y ____.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describe other members of your family?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Eg Mi madre se llama…. Tiene….anos. Es…….y………..Tiene…. </a:t>
            </a:r>
            <a:endParaRPr/>
          </a:p>
        </p:txBody>
      </p:sp>
      <p:sp>
        <p:nvSpPr>
          <p:cNvPr id="342" name="Google Shape;342;p47"/>
          <p:cNvSpPr txBox="1"/>
          <p:nvPr/>
        </p:nvSpPr>
        <p:spPr>
          <a:xfrm>
            <a:off x="1219200" y="533400"/>
            <a:ext cx="6172200" cy="1077912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rgbClr val="E0F1F2"/>
              </a:gs>
              <a:gs pos="83000">
                <a:srgbClr val="E0F1F2"/>
              </a:gs>
              <a:gs pos="100000">
                <a:srgbClr val="EBF6F7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b="0" i="0" lang="en-US" sz="3200" u="sng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yourself following the model:</a:t>
            </a:r>
            <a:endParaRPr/>
          </a:p>
        </p:txBody>
      </p:sp>
      <p:sp>
        <p:nvSpPr>
          <p:cNvPr id="343" name="Google Shape;343;p47"/>
          <p:cNvSpPr txBox="1"/>
          <p:nvPr/>
        </p:nvSpPr>
        <p:spPr>
          <a:xfrm>
            <a:off x="3119437" y="2093912"/>
            <a:ext cx="9175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Ana</a:t>
            </a:r>
            <a:endParaRPr/>
          </a:p>
        </p:txBody>
      </p:sp>
      <p:sp>
        <p:nvSpPr>
          <p:cNvPr id="344" name="Google Shape;344;p47"/>
          <p:cNvSpPr txBox="1"/>
          <p:nvPr/>
        </p:nvSpPr>
        <p:spPr>
          <a:xfrm>
            <a:off x="5257800" y="2133600"/>
            <a:ext cx="6096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endParaRPr/>
          </a:p>
        </p:txBody>
      </p:sp>
      <p:sp>
        <p:nvSpPr>
          <p:cNvPr id="345" name="Google Shape;345;p47"/>
          <p:cNvSpPr txBox="1"/>
          <p:nvPr/>
        </p:nvSpPr>
        <p:spPr>
          <a:xfrm>
            <a:off x="2209800" y="2609850"/>
            <a:ext cx="762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alta</a:t>
            </a:r>
            <a:endParaRPr/>
          </a:p>
        </p:txBody>
      </p:sp>
      <p:sp>
        <p:nvSpPr>
          <p:cNvPr id="346" name="Google Shape;346;p47"/>
          <p:cNvSpPr txBox="1"/>
          <p:nvPr/>
        </p:nvSpPr>
        <p:spPr>
          <a:xfrm>
            <a:off x="3276600" y="2609850"/>
            <a:ext cx="1295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delgada</a:t>
            </a:r>
            <a:endParaRPr/>
          </a:p>
        </p:txBody>
      </p:sp>
      <p:sp>
        <p:nvSpPr>
          <p:cNvPr id="347" name="Google Shape;347;p47"/>
          <p:cNvSpPr txBox="1"/>
          <p:nvPr/>
        </p:nvSpPr>
        <p:spPr>
          <a:xfrm>
            <a:off x="4305300" y="3101975"/>
            <a:ext cx="16764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marrones </a:t>
            </a:r>
            <a:endParaRPr/>
          </a:p>
        </p:txBody>
      </p:sp>
      <p:sp>
        <p:nvSpPr>
          <p:cNvPr id="348" name="Google Shape;348;p47"/>
          <p:cNvSpPr txBox="1"/>
          <p:nvPr/>
        </p:nvSpPr>
        <p:spPr>
          <a:xfrm>
            <a:off x="2182812" y="3505200"/>
            <a:ext cx="9858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rubio</a:t>
            </a:r>
            <a:endParaRPr/>
          </a:p>
        </p:txBody>
      </p:sp>
      <p:sp>
        <p:nvSpPr>
          <p:cNvPr id="349" name="Google Shape;349;p47"/>
          <p:cNvSpPr txBox="1"/>
          <p:nvPr/>
        </p:nvSpPr>
        <p:spPr>
          <a:xfrm>
            <a:off x="3505200" y="3514725"/>
            <a:ext cx="1143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largo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3837"/>
            <a:ext cx="8991600" cy="6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609600" y="5715000"/>
            <a:ext cx="1822450" cy="7080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2590800" y="5715000"/>
            <a:ext cx="6019800" cy="7080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 ojos .....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5181600" y="5562600"/>
            <a:ext cx="333937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663300"/>
                </a:solidFill>
                <a:latin typeface="Arial"/>
                <a:ea typeface="Arial"/>
                <a:cs typeface="Arial"/>
                <a:sym typeface="Arial"/>
              </a:rPr>
              <a:t>marrones</a:t>
            </a:r>
            <a:endParaRPr b="1" i="0" sz="5400" u="none" cap="none" strike="noStrike">
              <a:solidFill>
                <a:srgbClr val="66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28600"/>
            <a:ext cx="85344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609600" y="5300662"/>
            <a:ext cx="1676400" cy="7080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2438400" y="5334000"/>
            <a:ext cx="5040312" cy="6461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 ojos ..........</a:t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5108155" y="5157192"/>
            <a:ext cx="241604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verdes</a:t>
            </a:r>
            <a:endParaRPr b="1" i="0" sz="5400" u="none" cap="none" strike="noStrik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88912"/>
            <a:ext cx="8856662" cy="6516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533400" y="5181600"/>
            <a:ext cx="1871662" cy="7080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2514600" y="5257800"/>
            <a:ext cx="5040312" cy="64611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 ojos ........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5008515" y="5085184"/>
            <a:ext cx="249299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negros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mic Sans MS"/>
              <a:buNone/>
            </a:pPr>
            <a:r>
              <a:rPr b="0" i="0" lang="en-US" sz="40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los ojos azules o verdes?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2362200" y="3810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los ojos verdes</a:t>
            </a:r>
            <a:endParaRPr/>
          </a:p>
        </p:txBody>
      </p:sp>
      <p:pic>
        <p:nvPicPr>
          <p:cNvPr descr="eyes"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1752600"/>
            <a:ext cx="3200400" cy="14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los ojos azules o marrones?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2057400" y="4495800"/>
            <a:ext cx="6096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los ojos </a:t>
            </a:r>
            <a:r>
              <a:rPr b="1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azules</a:t>
            </a:r>
            <a:endParaRPr/>
          </a:p>
        </p:txBody>
      </p:sp>
      <p:pic>
        <p:nvPicPr>
          <p:cNvPr descr="istockphoto_148003_blue_eyes" id="153" name="Google Shape;153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524000"/>
            <a:ext cx="3505200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CFDFE"/>
            </a:gs>
            <a:gs pos="50000">
              <a:srgbClr val="92D050"/>
            </a:gs>
            <a:gs pos="83000">
              <a:srgbClr val="E0F1F2"/>
            </a:gs>
            <a:gs pos="100000">
              <a:srgbClr val="EBF6F7"/>
            </a:gs>
          </a:gsLst>
          <a:lin ang="5400000" scaled="0"/>
        </a:gra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mic Sans MS"/>
              <a:buNone/>
            </a:pPr>
            <a:r>
              <a:rPr b="0" i="0" lang="en-US" sz="360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¿Tengo los ojos verdes o marrones?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990600" y="5029200"/>
            <a:ext cx="7010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Tengo los ojos </a:t>
            </a:r>
            <a:r>
              <a:rPr b="1" i="0" lang="en-US" sz="44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marrones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38919" l="0" r="0" t="16757"/>
          <a:stretch/>
        </p:blipFill>
        <p:spPr>
          <a:xfrm>
            <a:off x="685800" y="1524000"/>
            <a:ext cx="8077200" cy="304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