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70" r:id="rId3"/>
    <p:sldMasterId id="2147483671" r:id="rId4"/>
  </p:sldMasterIdLst>
  <p:notesMasterIdLst>
    <p:notesMasterId r:id="rId5"/>
  </p:notesMasterIdLst>
  <p:sldIdLst>
    <p:sldId id="256" r:id="rId6"/>
    <p:sldId id="257" r:id="rId7"/>
    <p:sldId id="258" r:id="rId8"/>
    <p:sldId id="259" r:id="rId9"/>
    <p:sldId id="260" r:id="rId10"/>
    <p:sldId id="261" r:id="rId1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11" Type="http://schemas.openxmlformats.org/officeDocument/2006/relationships/slide" Target="slides/slide6.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7" name="Shape 187"/>
        <p:cNvGrpSpPr/>
        <p:nvPr/>
      </p:nvGrpSpPr>
      <p:grpSpPr>
        <a:xfrm>
          <a:off x="0" y="0"/>
          <a:ext cx="0" cy="0"/>
          <a:chOff x="0" y="0"/>
          <a:chExt cx="0" cy="0"/>
        </a:xfrm>
      </p:grpSpPr>
      <p:sp>
        <p:nvSpPr>
          <p:cNvPr id="188" name="Google Shape;18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0" name="Shape 230"/>
        <p:cNvGrpSpPr/>
        <p:nvPr/>
      </p:nvGrpSpPr>
      <p:grpSpPr>
        <a:xfrm>
          <a:off x="0" y="0"/>
          <a:ext cx="0" cy="0"/>
          <a:chOff x="0" y="0"/>
          <a:chExt cx="0" cy="0"/>
        </a:xfrm>
      </p:grpSpPr>
      <p:sp>
        <p:nvSpPr>
          <p:cNvPr id="231" name="Google Shape;23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86" name="Shape 86"/>
        <p:cNvGrpSpPr/>
        <p:nvPr/>
      </p:nvGrpSpPr>
      <p:grpSpPr>
        <a:xfrm>
          <a:off x="0" y="0"/>
          <a:ext cx="0" cy="0"/>
          <a:chOff x="0" y="0"/>
          <a:chExt cx="0" cy="0"/>
        </a:xfrm>
      </p:grpSpPr>
      <p:sp>
        <p:nvSpPr>
          <p:cNvPr id="87" name="Google Shape;87;p14"/>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4"/>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9" name="Google Shape;89;p1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92" name="Shape 92"/>
        <p:cNvGrpSpPr/>
        <p:nvPr/>
      </p:nvGrpSpPr>
      <p:grpSpPr>
        <a:xfrm>
          <a:off x="0" y="0"/>
          <a:ext cx="0" cy="0"/>
          <a:chOff x="0" y="0"/>
          <a:chExt cx="0" cy="0"/>
        </a:xfrm>
      </p:grpSpPr>
      <p:sp>
        <p:nvSpPr>
          <p:cNvPr id="93" name="Google Shape;93;p1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1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98" name="Shape 98"/>
        <p:cNvGrpSpPr/>
        <p:nvPr/>
      </p:nvGrpSpPr>
      <p:grpSpPr>
        <a:xfrm>
          <a:off x="0" y="0"/>
          <a:ext cx="0" cy="0"/>
          <a:chOff x="0" y="0"/>
          <a:chExt cx="0" cy="0"/>
        </a:xfrm>
      </p:grpSpPr>
      <p:sp>
        <p:nvSpPr>
          <p:cNvPr id="99" name="Google Shape;99;p1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0" name="Google Shape;100;p1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01" name="Google Shape;101;p1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04" name="Shape 104"/>
        <p:cNvGrpSpPr/>
        <p:nvPr/>
      </p:nvGrpSpPr>
      <p:grpSpPr>
        <a:xfrm>
          <a:off x="0" y="0"/>
          <a:ext cx="0" cy="0"/>
          <a:chOff x="0" y="0"/>
          <a:chExt cx="0" cy="0"/>
        </a:xfrm>
      </p:grpSpPr>
      <p:sp>
        <p:nvSpPr>
          <p:cNvPr id="105" name="Google Shape;105;p1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1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7" name="Google Shape;107;p1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1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11" name="Shape 111"/>
        <p:cNvGrpSpPr/>
        <p:nvPr/>
      </p:nvGrpSpPr>
      <p:grpSpPr>
        <a:xfrm>
          <a:off x="0" y="0"/>
          <a:ext cx="0" cy="0"/>
          <a:chOff x="0" y="0"/>
          <a:chExt cx="0" cy="0"/>
        </a:xfrm>
      </p:grpSpPr>
      <p:sp>
        <p:nvSpPr>
          <p:cNvPr id="112" name="Google Shape;112;p18"/>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1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4" name="Google Shape;114;p1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1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6" name="Google Shape;116;p1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7" name="Google Shape;117;p1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1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20" name="Shape 120"/>
        <p:cNvGrpSpPr/>
        <p:nvPr/>
      </p:nvGrpSpPr>
      <p:grpSpPr>
        <a:xfrm>
          <a:off x="0" y="0"/>
          <a:ext cx="0" cy="0"/>
          <a:chOff x="0" y="0"/>
          <a:chExt cx="0" cy="0"/>
        </a:xfrm>
      </p:grpSpPr>
      <p:sp>
        <p:nvSpPr>
          <p:cNvPr id="121" name="Google Shape;121;p1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2" name="Google Shape;122;p1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1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1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5" name="Shape 125"/>
        <p:cNvGrpSpPr/>
        <p:nvPr/>
      </p:nvGrpSpPr>
      <p:grpSpPr>
        <a:xfrm>
          <a:off x="0" y="0"/>
          <a:ext cx="0" cy="0"/>
          <a:chOff x="0" y="0"/>
          <a:chExt cx="0" cy="0"/>
        </a:xfrm>
      </p:grpSpPr>
      <p:sp>
        <p:nvSpPr>
          <p:cNvPr id="126" name="Google Shape;126;p2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129" name="Shape 129"/>
        <p:cNvGrpSpPr/>
        <p:nvPr/>
      </p:nvGrpSpPr>
      <p:grpSpPr>
        <a:xfrm>
          <a:off x="0" y="0"/>
          <a:ext cx="0" cy="0"/>
          <a:chOff x="0" y="0"/>
          <a:chExt cx="0" cy="0"/>
        </a:xfrm>
      </p:grpSpPr>
      <p:sp>
        <p:nvSpPr>
          <p:cNvPr id="130" name="Google Shape;130;p2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1" name="Google Shape;131;p21"/>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32" name="Google Shape;132;p21"/>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33" name="Google Shape;133;p2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36" name="Shape 136"/>
        <p:cNvGrpSpPr/>
        <p:nvPr/>
      </p:nvGrpSpPr>
      <p:grpSpPr>
        <a:xfrm>
          <a:off x="0" y="0"/>
          <a:ext cx="0" cy="0"/>
          <a:chOff x="0" y="0"/>
          <a:chExt cx="0" cy="0"/>
        </a:xfrm>
      </p:grpSpPr>
      <p:sp>
        <p:nvSpPr>
          <p:cNvPr id="137" name="Google Shape;137;p22"/>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8" name="Google Shape;138;p22"/>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39" name="Google Shape;139;p22"/>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0" name="Google Shape;140;p2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2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2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43" name="Shape 143"/>
        <p:cNvGrpSpPr/>
        <p:nvPr/>
      </p:nvGrpSpPr>
      <p:grpSpPr>
        <a:xfrm>
          <a:off x="0" y="0"/>
          <a:ext cx="0" cy="0"/>
          <a:chOff x="0" y="0"/>
          <a:chExt cx="0" cy="0"/>
        </a:xfrm>
      </p:grpSpPr>
      <p:sp>
        <p:nvSpPr>
          <p:cNvPr id="144" name="Google Shape;144;p2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5" name="Google Shape;145;p23"/>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6" name="Google Shape;146;p2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2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2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49" name="Shape 149"/>
        <p:cNvGrpSpPr/>
        <p:nvPr/>
      </p:nvGrpSpPr>
      <p:grpSpPr>
        <a:xfrm>
          <a:off x="0" y="0"/>
          <a:ext cx="0" cy="0"/>
          <a:chOff x="0" y="0"/>
          <a:chExt cx="0" cy="0"/>
        </a:xfrm>
      </p:grpSpPr>
      <p:sp>
        <p:nvSpPr>
          <p:cNvPr id="150" name="Google Shape;150;p24"/>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2" name="Google Shape;152;p2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2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2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mic Sans M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mic Sans M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mic Sans M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mic Sans M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omic Sans MS"/>
                <a:ea typeface="Comic Sans MS"/>
                <a:cs typeface="Comic Sans MS"/>
                <a:sym typeface="Comic Sans MS"/>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omic Sans MS"/>
                <a:ea typeface="Comic Sans MS"/>
                <a:cs typeface="Comic Sans MS"/>
                <a:sym typeface="Comic Sans MS"/>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omic Sans MS"/>
                <a:ea typeface="Comic Sans MS"/>
                <a:cs typeface="Comic Sans MS"/>
                <a:sym typeface="Comic Sans MS"/>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9pPr>
          </a:lstStyle>
          <a:p/>
        </p:txBody>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mic Sans MS"/>
              <a:buNone/>
              <a:defRPr b="0" i="0" sz="4400" u="none" cap="none" strike="noStrike">
                <a:solidFill>
                  <a:schemeClr val="dk1"/>
                </a:solidFill>
                <a:latin typeface="Comic Sans MS"/>
                <a:ea typeface="Comic Sans MS"/>
                <a:cs typeface="Comic Sans MS"/>
                <a:sym typeface="Comic Sans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omic Sans MS"/>
                <a:ea typeface="Comic Sans MS"/>
                <a:cs typeface="Comic Sans MS"/>
                <a:sym typeface="Comic Sans MS"/>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omic Sans MS"/>
                <a:ea typeface="Comic Sans MS"/>
                <a:cs typeface="Comic Sans MS"/>
                <a:sym typeface="Comic Sans MS"/>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omic Sans MS"/>
                <a:ea typeface="Comic Sans MS"/>
                <a:cs typeface="Comic Sans MS"/>
                <a:sym typeface="Comic Sans MS"/>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2pPr>
            <a:lvl3pPr lvl="2"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3pPr>
            <a:lvl4pPr lvl="3"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4pPr>
            <a:lvl5pPr lvl="4"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5pPr>
            <a:lvl6pPr lvl="5"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6pPr>
            <a:lvl7pPr lvl="6"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7pPr>
            <a:lvl8pPr lvl="7"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8pPr>
            <a:lvl9pPr lvl="8"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2pPr>
            <a:lvl3pPr lvl="2"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3pPr>
            <a:lvl4pPr lvl="3"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4pPr>
            <a:lvl5pPr lvl="4"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5pPr>
            <a:lvl6pPr lvl="5"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6pPr>
            <a:lvl7pPr lvl="6"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7pPr>
            <a:lvl8pPr lvl="7"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8pPr>
            <a:lvl9pPr lvl="8"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omic Sans MS"/>
                <a:ea typeface="Comic Sans MS"/>
                <a:cs typeface="Comic Sans MS"/>
                <a:sym typeface="Comic Sans MS"/>
              </a:defRPr>
            </a:lvl1pPr>
            <a:lvl2pPr indent="0" lvl="1" marL="0" marR="0" rtl="0" algn="r">
              <a:spcBef>
                <a:spcPts val="0"/>
              </a:spcBef>
              <a:buNone/>
              <a:defRPr b="0" i="0" sz="1200" u="none" cap="none" strike="noStrike">
                <a:solidFill>
                  <a:srgbClr val="888888"/>
                </a:solidFill>
                <a:latin typeface="Comic Sans MS"/>
                <a:ea typeface="Comic Sans MS"/>
                <a:cs typeface="Comic Sans MS"/>
                <a:sym typeface="Comic Sans MS"/>
              </a:defRPr>
            </a:lvl2pPr>
            <a:lvl3pPr indent="0" lvl="2" marL="0" marR="0" rtl="0" algn="r">
              <a:spcBef>
                <a:spcPts val="0"/>
              </a:spcBef>
              <a:buNone/>
              <a:defRPr b="0" i="0" sz="1200" u="none" cap="none" strike="noStrike">
                <a:solidFill>
                  <a:srgbClr val="888888"/>
                </a:solidFill>
                <a:latin typeface="Comic Sans MS"/>
                <a:ea typeface="Comic Sans MS"/>
                <a:cs typeface="Comic Sans MS"/>
                <a:sym typeface="Comic Sans MS"/>
              </a:defRPr>
            </a:lvl3pPr>
            <a:lvl4pPr indent="0" lvl="3" marL="0" marR="0" rtl="0" algn="r">
              <a:spcBef>
                <a:spcPts val="0"/>
              </a:spcBef>
              <a:buNone/>
              <a:defRPr b="0" i="0" sz="1200" u="none" cap="none" strike="noStrike">
                <a:solidFill>
                  <a:srgbClr val="888888"/>
                </a:solidFill>
                <a:latin typeface="Comic Sans MS"/>
                <a:ea typeface="Comic Sans MS"/>
                <a:cs typeface="Comic Sans MS"/>
                <a:sym typeface="Comic Sans MS"/>
              </a:defRPr>
            </a:lvl4pPr>
            <a:lvl5pPr indent="0" lvl="4" marL="0" marR="0" rtl="0" algn="r">
              <a:spcBef>
                <a:spcPts val="0"/>
              </a:spcBef>
              <a:buNone/>
              <a:defRPr b="0" i="0" sz="1200" u="none" cap="none" strike="noStrike">
                <a:solidFill>
                  <a:srgbClr val="888888"/>
                </a:solidFill>
                <a:latin typeface="Comic Sans MS"/>
                <a:ea typeface="Comic Sans MS"/>
                <a:cs typeface="Comic Sans MS"/>
                <a:sym typeface="Comic Sans MS"/>
              </a:defRPr>
            </a:lvl5pPr>
            <a:lvl6pPr indent="0" lvl="5" marL="0" marR="0" rtl="0" algn="r">
              <a:spcBef>
                <a:spcPts val="0"/>
              </a:spcBef>
              <a:buNone/>
              <a:defRPr b="0" i="0" sz="1200" u="none" cap="none" strike="noStrike">
                <a:solidFill>
                  <a:srgbClr val="888888"/>
                </a:solidFill>
                <a:latin typeface="Comic Sans MS"/>
                <a:ea typeface="Comic Sans MS"/>
                <a:cs typeface="Comic Sans MS"/>
                <a:sym typeface="Comic Sans MS"/>
              </a:defRPr>
            </a:lvl6pPr>
            <a:lvl7pPr indent="0" lvl="6" marL="0" marR="0" rtl="0" algn="r">
              <a:spcBef>
                <a:spcPts val="0"/>
              </a:spcBef>
              <a:buNone/>
              <a:defRPr b="0" i="0" sz="1200" u="none" cap="none" strike="noStrike">
                <a:solidFill>
                  <a:srgbClr val="888888"/>
                </a:solidFill>
                <a:latin typeface="Comic Sans MS"/>
                <a:ea typeface="Comic Sans MS"/>
                <a:cs typeface="Comic Sans MS"/>
                <a:sym typeface="Comic Sans MS"/>
              </a:defRPr>
            </a:lvl7pPr>
            <a:lvl8pPr indent="0" lvl="7" marL="0" marR="0" rtl="0" algn="r">
              <a:spcBef>
                <a:spcPts val="0"/>
              </a:spcBef>
              <a:buNone/>
              <a:defRPr b="0" i="0" sz="1200" u="none" cap="none" strike="noStrike">
                <a:solidFill>
                  <a:srgbClr val="888888"/>
                </a:solidFill>
                <a:latin typeface="Comic Sans MS"/>
                <a:ea typeface="Comic Sans MS"/>
                <a:cs typeface="Comic Sans MS"/>
                <a:sym typeface="Comic Sans MS"/>
              </a:defRPr>
            </a:lvl8pPr>
            <a:lvl9pPr indent="0" lvl="8" marL="0" marR="0" rtl="0" algn="r">
              <a:spcBef>
                <a:spcPts val="0"/>
              </a:spcBef>
              <a:buNone/>
              <a:defRPr b="0" i="0" sz="1200" u="none" cap="none" strike="noStrike">
                <a:solidFill>
                  <a:srgbClr val="888888"/>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Google Shape;82;p1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3" name="Google Shape;83;p1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Google Shape;84;p1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Google Shape;85;p1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7.jpg"/><Relationship Id="rId6" Type="http://schemas.openxmlformats.org/officeDocument/2006/relationships/image" Target="../media/image9.png"/><Relationship Id="rId7"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25"/>
          <p:cNvSpPr/>
          <p:nvPr/>
        </p:nvSpPr>
        <p:spPr>
          <a:xfrm>
            <a:off x="457200" y="333375"/>
            <a:ext cx="8229600" cy="6305964"/>
          </a:xfrm>
          <a:prstGeom prst="rect">
            <a:avLst/>
          </a:prstGeom>
          <a:solidFill>
            <a:schemeClr val="lt1"/>
          </a:solidFill>
          <a:ln cap="flat" cmpd="sng" w="76200">
            <a:solidFill>
              <a:srgbClr val="9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omic Sans MS"/>
              <a:buNone/>
            </a:pPr>
            <a:r>
              <a:t/>
            </a:r>
            <a:endParaRPr b="0" i="0" sz="1800" u="none" cap="none" strike="noStrike">
              <a:solidFill>
                <a:srgbClr val="000000"/>
              </a:solidFill>
              <a:latin typeface="Comic Sans MS"/>
              <a:ea typeface="Comic Sans MS"/>
              <a:cs typeface="Comic Sans MS"/>
              <a:sym typeface="Comic Sans MS"/>
            </a:endParaRPr>
          </a:p>
        </p:txBody>
      </p:sp>
      <p:sp>
        <p:nvSpPr>
          <p:cNvPr id="160" name="Google Shape;160;p25"/>
          <p:cNvSpPr txBox="1"/>
          <p:nvPr>
            <p:ph type="title"/>
          </p:nvPr>
        </p:nvSpPr>
        <p:spPr>
          <a:xfrm>
            <a:off x="457200" y="38182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omic Sans MS"/>
              <a:buNone/>
            </a:pPr>
            <a:r>
              <a:rPr lang="en-GB" sz="3959"/>
              <a:t>Test your knowledge: </a:t>
            </a:r>
            <a:r>
              <a:rPr b="1" lang="en-GB" sz="3959"/>
              <a:t>Developing</a:t>
            </a:r>
            <a:endParaRPr/>
          </a:p>
        </p:txBody>
      </p:sp>
      <p:sp>
        <p:nvSpPr>
          <p:cNvPr id="161" name="Google Shape;161;p25"/>
          <p:cNvSpPr txBox="1"/>
          <p:nvPr>
            <p:ph idx="1" type="body"/>
          </p:nvPr>
        </p:nvSpPr>
        <p:spPr>
          <a:xfrm>
            <a:off x="1115616" y="1524825"/>
            <a:ext cx="7350256" cy="5162964"/>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2400"/>
              <a:buAutoNum type="arabicParenR"/>
            </a:pPr>
            <a:r>
              <a:rPr lang="en-GB" sz="2400"/>
              <a:t>Draw a diagram to show </a:t>
            </a:r>
            <a:r>
              <a:rPr b="1" lang="en-GB" sz="2400"/>
              <a:t>the structure of a wave</a:t>
            </a:r>
            <a:r>
              <a:rPr lang="en-GB" sz="2400"/>
              <a:t> using all of the appropriate key terminology</a:t>
            </a:r>
            <a:endParaRPr/>
          </a:p>
          <a:p>
            <a:pPr indent="0" lvl="0" marL="0" rtl="0" algn="l">
              <a:spcBef>
                <a:spcPts val="480"/>
              </a:spcBef>
              <a:spcAft>
                <a:spcPts val="0"/>
              </a:spcAft>
              <a:buClr>
                <a:schemeClr val="dk1"/>
              </a:buClr>
              <a:buSzPts val="2400"/>
              <a:buNone/>
            </a:pPr>
            <a:r>
              <a:t/>
            </a:r>
            <a:endParaRPr sz="2400"/>
          </a:p>
          <a:p>
            <a:pPr indent="0" lvl="0" marL="0" rtl="0" algn="l">
              <a:spcBef>
                <a:spcPts val="480"/>
              </a:spcBef>
              <a:spcAft>
                <a:spcPts val="0"/>
              </a:spcAft>
              <a:buClr>
                <a:schemeClr val="dk1"/>
              </a:buClr>
              <a:buSzPts val="2400"/>
              <a:buNone/>
            </a:pPr>
            <a:r>
              <a:t/>
            </a:r>
            <a:endParaRPr sz="2400"/>
          </a:p>
        </p:txBody>
      </p:sp>
      <p:pic>
        <p:nvPicPr>
          <p:cNvPr descr="See the source image" id="162" name="Google Shape;162;p25"/>
          <p:cNvPicPr preferRelativeResize="0"/>
          <p:nvPr/>
        </p:nvPicPr>
        <p:blipFill rotWithShape="1">
          <a:blip r:embed="rId3">
            <a:alphaModFix/>
          </a:blip>
          <a:srcRect b="0" l="0" r="0" t="0"/>
          <a:stretch/>
        </p:blipFill>
        <p:spPr>
          <a:xfrm>
            <a:off x="2233849" y="2752084"/>
            <a:ext cx="4485003" cy="377254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Google Shape;167;p26"/>
          <p:cNvSpPr/>
          <p:nvPr/>
        </p:nvSpPr>
        <p:spPr>
          <a:xfrm>
            <a:off x="457200" y="333375"/>
            <a:ext cx="8229600" cy="6305964"/>
          </a:xfrm>
          <a:prstGeom prst="rect">
            <a:avLst/>
          </a:prstGeom>
          <a:solidFill>
            <a:schemeClr val="lt1"/>
          </a:solidFill>
          <a:ln cap="flat" cmpd="sng" w="76200">
            <a:solidFill>
              <a:srgbClr val="9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omic Sans MS"/>
              <a:buNone/>
            </a:pPr>
            <a:r>
              <a:t/>
            </a:r>
            <a:endParaRPr b="0" i="0" sz="1800" u="none" cap="none" strike="noStrike">
              <a:solidFill>
                <a:srgbClr val="000000"/>
              </a:solidFill>
              <a:latin typeface="Comic Sans MS"/>
              <a:ea typeface="Comic Sans MS"/>
              <a:cs typeface="Comic Sans MS"/>
              <a:sym typeface="Comic Sans MS"/>
            </a:endParaRPr>
          </a:p>
        </p:txBody>
      </p:sp>
      <p:sp>
        <p:nvSpPr>
          <p:cNvPr id="168" name="Google Shape;168;p26"/>
          <p:cNvSpPr txBox="1"/>
          <p:nvPr>
            <p:ph type="title"/>
          </p:nvPr>
        </p:nvSpPr>
        <p:spPr>
          <a:xfrm>
            <a:off x="457200" y="38182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omic Sans MS"/>
              <a:buNone/>
            </a:pPr>
            <a:r>
              <a:rPr lang="en-GB" sz="3959"/>
              <a:t>Test your knowledge: </a:t>
            </a:r>
            <a:r>
              <a:rPr b="1" lang="en-GB" sz="3959"/>
              <a:t>Developing</a:t>
            </a:r>
            <a:endParaRPr/>
          </a:p>
        </p:txBody>
      </p:sp>
      <p:sp>
        <p:nvSpPr>
          <p:cNvPr id="169" name="Google Shape;169;p26"/>
          <p:cNvSpPr txBox="1"/>
          <p:nvPr>
            <p:ph idx="1" type="body"/>
          </p:nvPr>
        </p:nvSpPr>
        <p:spPr>
          <a:xfrm>
            <a:off x="1115616" y="1524825"/>
            <a:ext cx="7350256" cy="516296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400"/>
              <a:buNone/>
            </a:pPr>
            <a:r>
              <a:rPr lang="en-GB" sz="2400"/>
              <a:t>2) What causes waves? </a:t>
            </a:r>
            <a:r>
              <a:rPr lang="en-GB" sz="2400">
                <a:solidFill>
                  <a:srgbClr val="7030A0"/>
                </a:solidFill>
              </a:rPr>
              <a:t>The wind</a:t>
            </a:r>
            <a:endParaRPr/>
          </a:p>
          <a:p>
            <a:pPr indent="0" lvl="0" marL="0" rtl="0" algn="l">
              <a:spcBef>
                <a:spcPts val="480"/>
              </a:spcBef>
              <a:spcAft>
                <a:spcPts val="0"/>
              </a:spcAft>
              <a:buClr>
                <a:schemeClr val="dk1"/>
              </a:buClr>
              <a:buSzPts val="2400"/>
              <a:buNone/>
            </a:pPr>
            <a:r>
              <a:rPr lang="en-GB" sz="2400"/>
              <a:t>3) Which 3 things affect the size and power of a wave? </a:t>
            </a:r>
            <a:endParaRPr/>
          </a:p>
          <a:p>
            <a:pPr indent="-361950" lvl="0" marL="514350" rtl="0" algn="l">
              <a:spcBef>
                <a:spcPts val="480"/>
              </a:spcBef>
              <a:spcAft>
                <a:spcPts val="0"/>
              </a:spcAft>
              <a:buClr>
                <a:schemeClr val="dk1"/>
              </a:buClr>
              <a:buSzPts val="2400"/>
              <a:buNone/>
            </a:pPr>
            <a:r>
              <a:t/>
            </a:r>
            <a:endParaRPr sz="2400"/>
          </a:p>
          <a:p>
            <a:pPr indent="-361950" lvl="0" marL="514350" rtl="0" algn="l">
              <a:spcBef>
                <a:spcPts val="480"/>
              </a:spcBef>
              <a:spcAft>
                <a:spcPts val="0"/>
              </a:spcAft>
              <a:buClr>
                <a:schemeClr val="dk1"/>
              </a:buClr>
              <a:buSzPts val="2400"/>
              <a:buNone/>
            </a:pPr>
            <a:r>
              <a:t/>
            </a:r>
            <a:endParaRPr sz="2400"/>
          </a:p>
          <a:p>
            <a:pPr indent="0" lvl="0" marL="0" rtl="0" algn="l">
              <a:spcBef>
                <a:spcPts val="480"/>
              </a:spcBef>
              <a:spcAft>
                <a:spcPts val="0"/>
              </a:spcAft>
              <a:buClr>
                <a:schemeClr val="dk1"/>
              </a:buClr>
              <a:buSzPts val="2400"/>
              <a:buNone/>
            </a:pPr>
            <a:r>
              <a:t/>
            </a:r>
            <a:endParaRPr sz="2400"/>
          </a:p>
          <a:p>
            <a:pPr indent="0" lvl="0" marL="0" rtl="0" algn="l">
              <a:spcBef>
                <a:spcPts val="480"/>
              </a:spcBef>
              <a:spcAft>
                <a:spcPts val="0"/>
              </a:spcAft>
              <a:buClr>
                <a:schemeClr val="dk1"/>
              </a:buClr>
              <a:buSzPts val="2400"/>
              <a:buNone/>
            </a:pPr>
            <a:r>
              <a:t/>
            </a:r>
            <a:endParaRPr sz="2400">
              <a:solidFill>
                <a:srgbClr val="7030A0"/>
              </a:solidFill>
            </a:endParaRPr>
          </a:p>
          <a:p>
            <a:pPr indent="0" lvl="0" marL="0" rtl="0" algn="l">
              <a:spcBef>
                <a:spcPts val="480"/>
              </a:spcBef>
              <a:spcAft>
                <a:spcPts val="0"/>
              </a:spcAft>
              <a:buClr>
                <a:schemeClr val="dk1"/>
              </a:buClr>
              <a:buSzPts val="2400"/>
              <a:buNone/>
            </a:pPr>
            <a:r>
              <a:t/>
            </a:r>
            <a:endParaRPr sz="2400"/>
          </a:p>
        </p:txBody>
      </p:sp>
      <p:sp>
        <p:nvSpPr>
          <p:cNvPr id="170" name="Google Shape;170;p26"/>
          <p:cNvSpPr txBox="1"/>
          <p:nvPr/>
        </p:nvSpPr>
        <p:spPr>
          <a:xfrm>
            <a:off x="457201" y="2826849"/>
            <a:ext cx="2801574" cy="3770263"/>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7030A0"/>
                </a:solidFill>
                <a:latin typeface="Comic Sans MS"/>
                <a:ea typeface="Comic Sans MS"/>
                <a:cs typeface="Comic Sans MS"/>
                <a:sym typeface="Comic Sans MS"/>
              </a:rPr>
              <a:t>The </a:t>
            </a:r>
            <a:r>
              <a:rPr b="1" i="0" lang="en-GB" sz="1800" u="none" cap="none" strike="noStrike">
                <a:solidFill>
                  <a:srgbClr val="7030A0"/>
                </a:solidFill>
                <a:latin typeface="Comic Sans MS"/>
                <a:ea typeface="Comic Sans MS"/>
                <a:cs typeface="Comic Sans MS"/>
                <a:sym typeface="Comic Sans MS"/>
              </a:rPr>
              <a:t>fetch</a:t>
            </a:r>
            <a:endParaRPr/>
          </a:p>
          <a:p>
            <a:pPr indent="0" lvl="0" marL="0" marR="0" rtl="0" algn="ctr">
              <a:spcBef>
                <a:spcPts val="900"/>
              </a:spcBef>
              <a:spcAft>
                <a:spcPts val="0"/>
              </a:spcAft>
              <a:buNone/>
            </a:pPr>
            <a:r>
              <a:t/>
            </a:r>
            <a:endParaRPr b="1" i="0" sz="1800" u="none" cap="none" strike="noStrike">
              <a:solidFill>
                <a:srgbClr val="7030A0"/>
              </a:solidFill>
              <a:latin typeface="Comic Sans MS"/>
              <a:ea typeface="Comic Sans MS"/>
              <a:cs typeface="Comic Sans MS"/>
              <a:sym typeface="Comic Sans MS"/>
            </a:endParaRPr>
          </a:p>
          <a:p>
            <a:pPr indent="0" lvl="0" marL="0" marR="0" rtl="0" algn="ctr">
              <a:spcBef>
                <a:spcPts val="900"/>
              </a:spcBef>
              <a:spcAft>
                <a:spcPts val="0"/>
              </a:spcAft>
              <a:buNone/>
            </a:pPr>
            <a:r>
              <a:t/>
            </a:r>
            <a:endParaRPr b="1" i="0" sz="1800" u="none" cap="none" strike="noStrike">
              <a:solidFill>
                <a:srgbClr val="7030A0"/>
              </a:solidFill>
              <a:latin typeface="Comic Sans MS"/>
              <a:ea typeface="Comic Sans MS"/>
              <a:cs typeface="Comic Sans MS"/>
              <a:sym typeface="Comic Sans MS"/>
            </a:endParaRPr>
          </a:p>
          <a:p>
            <a:pPr indent="0" lvl="0" marL="0" marR="0" rtl="0" algn="ctr">
              <a:spcBef>
                <a:spcPts val="900"/>
              </a:spcBef>
              <a:spcAft>
                <a:spcPts val="0"/>
              </a:spcAft>
              <a:buNone/>
            </a:pPr>
            <a:r>
              <a:t/>
            </a:r>
            <a:endParaRPr b="1" i="0" sz="1800" u="none" cap="none" strike="noStrike">
              <a:solidFill>
                <a:srgbClr val="7030A0"/>
              </a:solidFill>
              <a:latin typeface="Comic Sans MS"/>
              <a:ea typeface="Comic Sans MS"/>
              <a:cs typeface="Comic Sans MS"/>
              <a:sym typeface="Comic Sans MS"/>
            </a:endParaRPr>
          </a:p>
          <a:p>
            <a:pPr indent="0" lvl="0" marL="0" marR="0" rtl="0" algn="ctr">
              <a:spcBef>
                <a:spcPts val="700"/>
              </a:spcBef>
              <a:spcAft>
                <a:spcPts val="0"/>
              </a:spcAft>
              <a:buNone/>
            </a:pPr>
            <a:r>
              <a:rPr b="0" i="0" lang="en-GB" sz="1400" u="none" cap="none" strike="noStrike">
                <a:solidFill>
                  <a:srgbClr val="7030A0"/>
                </a:solidFill>
                <a:latin typeface="Comic Sans MS"/>
                <a:ea typeface="Comic Sans MS"/>
                <a:cs typeface="Comic Sans MS"/>
                <a:sym typeface="Comic Sans MS"/>
              </a:rPr>
              <a:t>A River     vs.     An Ocean</a:t>
            </a:r>
            <a:endParaRPr/>
          </a:p>
          <a:p>
            <a:pPr indent="0" lvl="0" marL="0" marR="0" rtl="0" algn="l">
              <a:spcBef>
                <a:spcPts val="700"/>
              </a:spcBef>
              <a:spcAft>
                <a:spcPts val="0"/>
              </a:spcAft>
              <a:buNone/>
            </a:pPr>
            <a:r>
              <a:rPr b="0" i="0" lang="en-GB" sz="1400" u="none" cap="none" strike="noStrike">
                <a:solidFill>
                  <a:srgbClr val="7030A0"/>
                </a:solidFill>
                <a:latin typeface="Comic Sans MS"/>
                <a:ea typeface="Comic Sans MS"/>
                <a:cs typeface="Comic Sans MS"/>
                <a:sym typeface="Comic Sans MS"/>
              </a:rPr>
              <a:t>A small fetch means the wind only has a small amount of water to travel over (like a river) so waves will be very small. A big fetch is when there is lots of water for the wind to disturb so it builds up big waves. </a:t>
            </a:r>
            <a:endParaRPr/>
          </a:p>
        </p:txBody>
      </p:sp>
      <p:sp>
        <p:nvSpPr>
          <p:cNvPr id="171" name="Google Shape;171;p26"/>
          <p:cNvSpPr txBox="1"/>
          <p:nvPr/>
        </p:nvSpPr>
        <p:spPr>
          <a:xfrm>
            <a:off x="3263359" y="2826849"/>
            <a:ext cx="2621868" cy="3524042"/>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7030A0"/>
                </a:solidFill>
                <a:latin typeface="Comic Sans MS"/>
                <a:ea typeface="Comic Sans MS"/>
                <a:cs typeface="Comic Sans MS"/>
                <a:sym typeface="Comic Sans MS"/>
              </a:rPr>
              <a:t>The </a:t>
            </a:r>
            <a:r>
              <a:rPr b="1" i="0" lang="en-GB" sz="1800" u="none" cap="none" strike="noStrike">
                <a:solidFill>
                  <a:srgbClr val="7030A0"/>
                </a:solidFill>
                <a:latin typeface="Comic Sans MS"/>
                <a:ea typeface="Comic Sans MS"/>
                <a:cs typeface="Comic Sans MS"/>
                <a:sym typeface="Comic Sans MS"/>
              </a:rPr>
              <a:t>strength</a:t>
            </a:r>
            <a:r>
              <a:rPr b="0" i="0" lang="en-GB" sz="1800" u="none" cap="none" strike="noStrike">
                <a:solidFill>
                  <a:srgbClr val="7030A0"/>
                </a:solidFill>
                <a:latin typeface="Comic Sans MS"/>
                <a:ea typeface="Comic Sans MS"/>
                <a:cs typeface="Comic Sans MS"/>
                <a:sym typeface="Comic Sans MS"/>
              </a:rPr>
              <a:t> of the wind</a:t>
            </a:r>
            <a:endParaRPr/>
          </a:p>
          <a:p>
            <a:pPr indent="0" lvl="0" marL="0" marR="0" rtl="0" algn="ctr">
              <a:spcBef>
                <a:spcPts val="900"/>
              </a:spcBef>
              <a:spcAft>
                <a:spcPts val="0"/>
              </a:spcAft>
              <a:buNone/>
            </a:pPr>
            <a:r>
              <a:t/>
            </a:r>
            <a:endParaRPr b="0" i="0" sz="1800" u="none" cap="none" strike="noStrike">
              <a:solidFill>
                <a:schemeClr val="dk1"/>
              </a:solidFill>
              <a:latin typeface="Comic Sans MS"/>
              <a:ea typeface="Comic Sans MS"/>
              <a:cs typeface="Comic Sans MS"/>
              <a:sym typeface="Comic Sans MS"/>
            </a:endParaRPr>
          </a:p>
          <a:p>
            <a:pPr indent="0" lvl="0" marL="0" marR="0" rtl="0" algn="ctr">
              <a:spcBef>
                <a:spcPts val="900"/>
              </a:spcBef>
              <a:spcAft>
                <a:spcPts val="0"/>
              </a:spcAft>
              <a:buNone/>
            </a:pPr>
            <a:r>
              <a:t/>
            </a:r>
            <a:endParaRPr b="0" i="0" sz="1800" u="none" cap="none" strike="noStrike">
              <a:solidFill>
                <a:schemeClr val="dk1"/>
              </a:solidFill>
              <a:latin typeface="Comic Sans MS"/>
              <a:ea typeface="Comic Sans MS"/>
              <a:cs typeface="Comic Sans MS"/>
              <a:sym typeface="Comic Sans MS"/>
            </a:endParaRPr>
          </a:p>
          <a:p>
            <a:pPr indent="0" lvl="0" marL="0" marR="0" rtl="0" algn="l">
              <a:spcBef>
                <a:spcPts val="700"/>
              </a:spcBef>
              <a:spcAft>
                <a:spcPts val="0"/>
              </a:spcAft>
              <a:buNone/>
            </a:pPr>
            <a:r>
              <a:rPr b="0" i="0" lang="en-GB" sz="1400" u="none" cap="none" strike="noStrike">
                <a:solidFill>
                  <a:srgbClr val="7030A0"/>
                </a:solidFill>
                <a:latin typeface="Comic Sans MS"/>
                <a:ea typeface="Comic Sans MS"/>
                <a:cs typeface="Comic Sans MS"/>
                <a:sym typeface="Comic Sans MS"/>
              </a:rPr>
              <a:t>The stronger the wind, the more power it has to disturb the surface of the water in order to build up big, powerful waves. If the wind is weak, it doesn’t have the strength to disturb the water, so only small, gentle waves are created. </a:t>
            </a:r>
            <a:endParaRPr/>
          </a:p>
        </p:txBody>
      </p:sp>
      <p:sp>
        <p:nvSpPr>
          <p:cNvPr id="172" name="Google Shape;172;p26"/>
          <p:cNvSpPr txBox="1"/>
          <p:nvPr/>
        </p:nvSpPr>
        <p:spPr>
          <a:xfrm>
            <a:off x="5867294" y="2826849"/>
            <a:ext cx="2667000" cy="3724096"/>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7030A0"/>
                </a:solidFill>
                <a:latin typeface="Comic Sans MS"/>
                <a:ea typeface="Comic Sans MS"/>
                <a:cs typeface="Comic Sans MS"/>
                <a:sym typeface="Comic Sans MS"/>
              </a:rPr>
              <a:t>The </a:t>
            </a:r>
            <a:r>
              <a:rPr b="1" i="0" lang="en-GB" sz="1800" u="none" cap="none" strike="noStrike">
                <a:solidFill>
                  <a:srgbClr val="7030A0"/>
                </a:solidFill>
                <a:latin typeface="Comic Sans MS"/>
                <a:ea typeface="Comic Sans MS"/>
                <a:cs typeface="Comic Sans MS"/>
                <a:sym typeface="Comic Sans MS"/>
              </a:rPr>
              <a:t>length of time </a:t>
            </a:r>
            <a:r>
              <a:rPr b="0" i="0" lang="en-GB" sz="1800" u="none" cap="none" strike="noStrike">
                <a:solidFill>
                  <a:srgbClr val="7030A0"/>
                </a:solidFill>
                <a:latin typeface="Comic Sans MS"/>
                <a:ea typeface="Comic Sans MS"/>
                <a:cs typeface="Comic Sans MS"/>
                <a:sym typeface="Comic Sans MS"/>
              </a:rPr>
              <a:t>the wind blows for</a:t>
            </a:r>
            <a:endParaRPr/>
          </a:p>
          <a:p>
            <a:pPr indent="0" lvl="0" marL="0" marR="0" rtl="0" algn="ctr">
              <a:spcBef>
                <a:spcPts val="900"/>
              </a:spcBef>
              <a:spcAft>
                <a:spcPts val="0"/>
              </a:spcAft>
              <a:buNone/>
            </a:pPr>
            <a:r>
              <a:t/>
            </a:r>
            <a:endParaRPr b="0" i="0" sz="1800" u="none" cap="none" strike="noStrike">
              <a:solidFill>
                <a:schemeClr val="dk1"/>
              </a:solidFill>
              <a:latin typeface="Comic Sans MS"/>
              <a:ea typeface="Comic Sans MS"/>
              <a:cs typeface="Comic Sans MS"/>
              <a:sym typeface="Comic Sans MS"/>
            </a:endParaRPr>
          </a:p>
          <a:p>
            <a:pPr indent="0" lvl="0" marL="0" marR="0" rtl="0" algn="ctr">
              <a:spcBef>
                <a:spcPts val="900"/>
              </a:spcBef>
              <a:spcAft>
                <a:spcPts val="0"/>
              </a:spcAft>
              <a:buNone/>
            </a:pPr>
            <a:r>
              <a:t/>
            </a:r>
            <a:endParaRPr b="0" i="0" sz="1800" u="none" cap="none" strike="noStrike">
              <a:solidFill>
                <a:schemeClr val="dk1"/>
              </a:solidFill>
              <a:latin typeface="Comic Sans MS"/>
              <a:ea typeface="Comic Sans MS"/>
              <a:cs typeface="Comic Sans MS"/>
              <a:sym typeface="Comic Sans MS"/>
            </a:endParaRPr>
          </a:p>
          <a:p>
            <a:pPr indent="0" lvl="0" marL="0" marR="0" rtl="0" algn="ctr">
              <a:spcBef>
                <a:spcPts val="900"/>
              </a:spcBef>
              <a:spcAft>
                <a:spcPts val="0"/>
              </a:spcAft>
              <a:buNone/>
            </a:pPr>
            <a:r>
              <a:t/>
            </a:r>
            <a:endParaRPr b="0" i="0" sz="1800" u="none" cap="none" strike="noStrike">
              <a:solidFill>
                <a:schemeClr val="dk1"/>
              </a:solidFill>
              <a:latin typeface="Comic Sans MS"/>
              <a:ea typeface="Comic Sans MS"/>
              <a:cs typeface="Comic Sans MS"/>
              <a:sym typeface="Comic Sans MS"/>
            </a:endParaRPr>
          </a:p>
          <a:p>
            <a:pPr indent="0" lvl="0" marL="0" marR="0" rtl="0" algn="l">
              <a:spcBef>
                <a:spcPts val="700"/>
              </a:spcBef>
              <a:spcAft>
                <a:spcPts val="0"/>
              </a:spcAft>
              <a:buNone/>
            </a:pPr>
            <a:r>
              <a:rPr b="0" i="0" lang="en-GB" sz="1400" u="none" cap="none" strike="noStrike">
                <a:solidFill>
                  <a:srgbClr val="7030A0"/>
                </a:solidFill>
                <a:latin typeface="Comic Sans MS"/>
                <a:ea typeface="Comic Sans MS"/>
                <a:cs typeface="Comic Sans MS"/>
                <a:sym typeface="Comic Sans MS"/>
              </a:rPr>
              <a:t>The longer the wind blows for the more time it has to build waves up, making them get bigger and bigger. If the wind only blows for a short amount of time, it only has time to build relatively short waves. </a:t>
            </a:r>
            <a:endParaRPr/>
          </a:p>
        </p:txBody>
      </p:sp>
      <p:pic>
        <p:nvPicPr>
          <p:cNvPr descr="C:\Users\j.hyland\AppData\Local\Microsoft\Windows\Temporary Internet Files\Content.IE5\B2SQQHW3\1442325409[1].png" id="173" name="Google Shape;173;p26"/>
          <p:cNvPicPr preferRelativeResize="0"/>
          <p:nvPr/>
        </p:nvPicPr>
        <p:blipFill rotWithShape="1">
          <a:blip r:embed="rId3">
            <a:alphaModFix/>
          </a:blip>
          <a:srcRect b="0" l="0" r="0" t="0"/>
          <a:stretch/>
        </p:blipFill>
        <p:spPr>
          <a:xfrm>
            <a:off x="3408487" y="3580506"/>
            <a:ext cx="1351007" cy="521263"/>
          </a:xfrm>
          <a:prstGeom prst="rect">
            <a:avLst/>
          </a:prstGeom>
          <a:noFill/>
          <a:ln>
            <a:noFill/>
          </a:ln>
        </p:spPr>
      </p:pic>
      <p:pic>
        <p:nvPicPr>
          <p:cNvPr descr="C:\Users\j.hyland\AppData\Local\Microsoft\Windows\Temporary Internet Files\Content.IE5\C15HWLFQ\wind-lineart[1].png" id="174" name="Google Shape;174;p26"/>
          <p:cNvPicPr preferRelativeResize="0"/>
          <p:nvPr/>
        </p:nvPicPr>
        <p:blipFill rotWithShape="1">
          <a:blip r:embed="rId4">
            <a:alphaModFix/>
          </a:blip>
          <a:srcRect b="0" l="0" r="0" t="0"/>
          <a:stretch/>
        </p:blipFill>
        <p:spPr>
          <a:xfrm>
            <a:off x="4699590" y="3331968"/>
            <a:ext cx="1125733" cy="1084925"/>
          </a:xfrm>
          <a:prstGeom prst="rect">
            <a:avLst/>
          </a:prstGeom>
          <a:noFill/>
          <a:ln>
            <a:noFill/>
          </a:ln>
        </p:spPr>
      </p:pic>
      <p:pic>
        <p:nvPicPr>
          <p:cNvPr id="175" name="Google Shape;175;p26"/>
          <p:cNvPicPr preferRelativeResize="0"/>
          <p:nvPr/>
        </p:nvPicPr>
        <p:blipFill rotWithShape="1">
          <a:blip r:embed="rId5">
            <a:alphaModFix/>
          </a:blip>
          <a:srcRect b="0" l="0" r="0" t="0"/>
          <a:stretch/>
        </p:blipFill>
        <p:spPr>
          <a:xfrm>
            <a:off x="545979" y="3353961"/>
            <a:ext cx="1166212" cy="825678"/>
          </a:xfrm>
          <a:prstGeom prst="rect">
            <a:avLst/>
          </a:prstGeom>
          <a:noFill/>
          <a:ln>
            <a:noFill/>
          </a:ln>
        </p:spPr>
      </p:pic>
      <p:pic>
        <p:nvPicPr>
          <p:cNvPr id="176" name="Google Shape;176;p26"/>
          <p:cNvPicPr preferRelativeResize="0"/>
          <p:nvPr/>
        </p:nvPicPr>
        <p:blipFill rotWithShape="1">
          <a:blip r:embed="rId6">
            <a:alphaModFix/>
          </a:blip>
          <a:srcRect b="0" l="0" r="0" t="0"/>
          <a:stretch/>
        </p:blipFill>
        <p:spPr>
          <a:xfrm>
            <a:off x="1800968" y="3353961"/>
            <a:ext cx="1336985" cy="926976"/>
          </a:xfrm>
          <a:prstGeom prst="rect">
            <a:avLst/>
          </a:prstGeom>
          <a:noFill/>
          <a:ln>
            <a:noFill/>
          </a:ln>
        </p:spPr>
      </p:pic>
      <p:pic>
        <p:nvPicPr>
          <p:cNvPr descr="C:\Users\j.hyland\AppData\Local\Microsoft\Windows\Temporary Internet Files\Content.IE5\C15HWLFQ\wind-lineart[1].png" id="177" name="Google Shape;177;p26"/>
          <p:cNvPicPr preferRelativeResize="0"/>
          <p:nvPr/>
        </p:nvPicPr>
        <p:blipFill rotWithShape="1">
          <a:blip r:embed="rId4">
            <a:alphaModFix/>
          </a:blip>
          <a:srcRect b="0" l="0" r="0" t="0"/>
          <a:stretch/>
        </p:blipFill>
        <p:spPr>
          <a:xfrm>
            <a:off x="5973472" y="3480625"/>
            <a:ext cx="1125733" cy="1084925"/>
          </a:xfrm>
          <a:prstGeom prst="rect">
            <a:avLst/>
          </a:prstGeom>
          <a:noFill/>
          <a:ln>
            <a:noFill/>
          </a:ln>
        </p:spPr>
      </p:pic>
      <p:pic>
        <p:nvPicPr>
          <p:cNvPr id="178" name="Google Shape;178;p26"/>
          <p:cNvPicPr preferRelativeResize="0"/>
          <p:nvPr/>
        </p:nvPicPr>
        <p:blipFill rotWithShape="1">
          <a:blip r:embed="rId7">
            <a:alphaModFix/>
          </a:blip>
          <a:srcRect b="0" l="0" r="0" t="0"/>
          <a:stretch/>
        </p:blipFill>
        <p:spPr>
          <a:xfrm>
            <a:off x="7321458" y="3513308"/>
            <a:ext cx="978987" cy="90402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27"/>
          <p:cNvSpPr/>
          <p:nvPr/>
        </p:nvSpPr>
        <p:spPr>
          <a:xfrm>
            <a:off x="457200" y="333375"/>
            <a:ext cx="8229600" cy="6305964"/>
          </a:xfrm>
          <a:prstGeom prst="rect">
            <a:avLst/>
          </a:prstGeom>
          <a:solidFill>
            <a:schemeClr val="lt1"/>
          </a:solidFill>
          <a:ln cap="flat" cmpd="sng" w="76200">
            <a:solidFill>
              <a:srgbClr val="9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omic Sans MS"/>
              <a:ea typeface="Comic Sans MS"/>
              <a:cs typeface="Comic Sans MS"/>
              <a:sym typeface="Comic Sans MS"/>
            </a:endParaRPr>
          </a:p>
        </p:txBody>
      </p:sp>
      <p:sp>
        <p:nvSpPr>
          <p:cNvPr id="184" name="Google Shape;184;p27"/>
          <p:cNvSpPr txBox="1"/>
          <p:nvPr>
            <p:ph type="title"/>
          </p:nvPr>
        </p:nvSpPr>
        <p:spPr>
          <a:xfrm>
            <a:off x="457200" y="38182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omic Sans MS"/>
              <a:buNone/>
            </a:pPr>
            <a:r>
              <a:rPr lang="en-GB" sz="3959"/>
              <a:t>Test your knowledge: </a:t>
            </a:r>
            <a:r>
              <a:rPr b="1" lang="en-GB" sz="3959"/>
              <a:t>Developing</a:t>
            </a:r>
            <a:endParaRPr/>
          </a:p>
        </p:txBody>
      </p:sp>
      <p:sp>
        <p:nvSpPr>
          <p:cNvPr id="185" name="Google Shape;185;p27"/>
          <p:cNvSpPr txBox="1"/>
          <p:nvPr>
            <p:ph idx="1" type="body"/>
          </p:nvPr>
        </p:nvSpPr>
        <p:spPr>
          <a:xfrm>
            <a:off x="728870" y="1573275"/>
            <a:ext cx="7737002" cy="51145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400"/>
              <a:buNone/>
            </a:pPr>
            <a:r>
              <a:t/>
            </a:r>
            <a:endParaRPr sz="2400"/>
          </a:p>
          <a:p>
            <a:pPr indent="-514350" lvl="0" marL="514350" rtl="0" algn="l">
              <a:spcBef>
                <a:spcPts val="480"/>
              </a:spcBef>
              <a:spcAft>
                <a:spcPts val="0"/>
              </a:spcAft>
              <a:buClr>
                <a:schemeClr val="dk1"/>
              </a:buClr>
              <a:buSzPts val="2400"/>
              <a:buAutoNum type="arabicParenR"/>
            </a:pPr>
            <a:r>
              <a:rPr lang="en-GB" sz="2400"/>
              <a:t>Draw a diagram to show what the key terms ‘swash’ and ‘backwash’ mean</a:t>
            </a:r>
            <a:endParaRPr/>
          </a:p>
          <a:p>
            <a:pPr indent="0" lvl="0" marL="0" rtl="0" algn="l">
              <a:spcBef>
                <a:spcPts val="480"/>
              </a:spcBef>
              <a:spcAft>
                <a:spcPts val="0"/>
              </a:spcAft>
              <a:buClr>
                <a:schemeClr val="dk1"/>
              </a:buClr>
              <a:buSzPts val="2400"/>
              <a:buNone/>
            </a:pPr>
            <a:r>
              <a:t/>
            </a:r>
            <a:endParaRPr sz="2400"/>
          </a:p>
          <a:p>
            <a:pPr indent="0" lvl="0" marL="0" rtl="0" algn="l">
              <a:spcBef>
                <a:spcPts val="480"/>
              </a:spcBef>
              <a:spcAft>
                <a:spcPts val="0"/>
              </a:spcAft>
              <a:buClr>
                <a:schemeClr val="dk1"/>
              </a:buClr>
              <a:buSzPts val="2400"/>
              <a:buNone/>
            </a:pPr>
            <a:r>
              <a:t/>
            </a:r>
            <a:endParaRPr sz="2400"/>
          </a:p>
        </p:txBody>
      </p:sp>
      <p:pic>
        <p:nvPicPr>
          <p:cNvPr id="186" name="Google Shape;186;p27"/>
          <p:cNvPicPr preferRelativeResize="0"/>
          <p:nvPr/>
        </p:nvPicPr>
        <p:blipFill rotWithShape="1">
          <a:blip r:embed="rId3">
            <a:alphaModFix/>
          </a:blip>
          <a:srcRect b="36885" l="0" r="20278" t="12192"/>
          <a:stretch/>
        </p:blipFill>
        <p:spPr>
          <a:xfrm>
            <a:off x="799425" y="3081551"/>
            <a:ext cx="7545150" cy="22031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Google Shape;191;p28"/>
          <p:cNvSpPr/>
          <p:nvPr/>
        </p:nvSpPr>
        <p:spPr>
          <a:xfrm>
            <a:off x="457200" y="333375"/>
            <a:ext cx="8229600" cy="6048375"/>
          </a:xfrm>
          <a:prstGeom prst="rect">
            <a:avLst/>
          </a:prstGeom>
          <a:solidFill>
            <a:schemeClr val="lt1"/>
          </a:solidFill>
          <a:ln cap="flat" cmpd="sng" w="76200">
            <a:solidFill>
              <a:srgbClr val="AD8C7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omic Sans MS"/>
              <a:buNone/>
            </a:pPr>
            <a:r>
              <a:t/>
            </a:r>
            <a:endParaRPr b="0" i="0" sz="1800" u="none" cap="none" strike="noStrike">
              <a:solidFill>
                <a:srgbClr val="000000"/>
              </a:solidFill>
              <a:latin typeface="Comic Sans MS"/>
              <a:ea typeface="Comic Sans MS"/>
              <a:cs typeface="Comic Sans MS"/>
              <a:sym typeface="Comic Sans MS"/>
            </a:endParaRPr>
          </a:p>
        </p:txBody>
      </p:sp>
      <p:sp>
        <p:nvSpPr>
          <p:cNvPr id="192" name="Google Shape;192;p28"/>
          <p:cNvSpPr txBox="1"/>
          <p:nvPr>
            <p:ph type="title"/>
          </p:nvPr>
        </p:nvSpPr>
        <p:spPr>
          <a:xfrm>
            <a:off x="457200" y="33337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omic Sans MS"/>
              <a:buNone/>
            </a:pPr>
            <a:r>
              <a:rPr lang="en-GB"/>
              <a:t>Test your knowledge: </a:t>
            </a:r>
            <a:r>
              <a:rPr b="1" lang="en-GB"/>
              <a:t>Secure</a:t>
            </a:r>
            <a:endParaRPr/>
          </a:p>
        </p:txBody>
      </p:sp>
      <p:sp>
        <p:nvSpPr>
          <p:cNvPr id="193" name="Google Shape;193;p28"/>
          <p:cNvSpPr txBox="1"/>
          <p:nvPr>
            <p:ph idx="1" type="body"/>
          </p:nvPr>
        </p:nvSpPr>
        <p:spPr>
          <a:xfrm>
            <a:off x="610235" y="1262212"/>
            <a:ext cx="7851913" cy="323093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400"/>
              <a:buNone/>
            </a:pPr>
            <a:r>
              <a:rPr lang="en-GB" sz="2400"/>
              <a:t>5) Draw a diagram to show a ‘constructive wave’.</a:t>
            </a:r>
            <a:endParaRPr/>
          </a:p>
          <a:p>
            <a:pPr indent="0" lvl="0" marL="0" rtl="0" algn="l">
              <a:spcBef>
                <a:spcPts val="480"/>
              </a:spcBef>
              <a:spcAft>
                <a:spcPts val="0"/>
              </a:spcAft>
              <a:buClr>
                <a:schemeClr val="dk1"/>
              </a:buClr>
              <a:buSzPts val="2400"/>
              <a:buNone/>
            </a:pPr>
            <a:r>
              <a:t/>
            </a:r>
            <a:endParaRPr sz="2400"/>
          </a:p>
        </p:txBody>
      </p:sp>
      <p:pic>
        <p:nvPicPr>
          <p:cNvPr descr="Screen Shot 2014-04-14 at 17.55.13.png" id="194" name="Google Shape;194;p28"/>
          <p:cNvPicPr preferRelativeResize="0"/>
          <p:nvPr/>
        </p:nvPicPr>
        <p:blipFill rotWithShape="1">
          <a:blip r:embed="rId3">
            <a:alphaModFix/>
          </a:blip>
          <a:srcRect b="0" l="0" r="0" t="0"/>
          <a:stretch/>
        </p:blipFill>
        <p:spPr>
          <a:xfrm>
            <a:off x="83887" y="1734679"/>
            <a:ext cx="8225226" cy="5217889"/>
          </a:xfrm>
          <a:prstGeom prst="rect">
            <a:avLst/>
          </a:prstGeom>
          <a:noFill/>
          <a:ln>
            <a:noFill/>
          </a:ln>
        </p:spPr>
      </p:pic>
      <p:sp>
        <p:nvSpPr>
          <p:cNvPr id="195" name="Google Shape;195;p28"/>
          <p:cNvSpPr/>
          <p:nvPr/>
        </p:nvSpPr>
        <p:spPr>
          <a:xfrm rot="-1866993">
            <a:off x="5920299" y="3277871"/>
            <a:ext cx="2069122" cy="1382713"/>
          </a:xfrm>
          <a:prstGeom prst="rightArrow">
            <a:avLst>
              <a:gd fmla="val 50000" name="adj1"/>
              <a:gd fmla="val 50000" name="adj2"/>
            </a:avLst>
          </a:prstGeom>
          <a:solidFill>
            <a:srgbClr val="00FFFF"/>
          </a:solidFill>
          <a:ln cap="flat" cmpd="sng" w="9525">
            <a:solidFill>
              <a:srgbClr val="000000"/>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196" name="Google Shape;196;p28"/>
          <p:cNvSpPr/>
          <p:nvPr/>
        </p:nvSpPr>
        <p:spPr>
          <a:xfrm rot="8928462">
            <a:off x="5990743" y="4400260"/>
            <a:ext cx="1557645" cy="572504"/>
          </a:xfrm>
          <a:prstGeom prst="rightArrow">
            <a:avLst>
              <a:gd fmla="val 50000" name="adj1"/>
              <a:gd fmla="val 50000" name="adj2"/>
            </a:avLst>
          </a:prstGeom>
          <a:solidFill>
            <a:schemeClr val="dk1"/>
          </a:solidFill>
          <a:ln cap="flat" cmpd="sng" w="9525">
            <a:solidFill>
              <a:srgbClr val="00FF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197" name="Google Shape;197;p28"/>
          <p:cNvSpPr/>
          <p:nvPr/>
        </p:nvSpPr>
        <p:spPr>
          <a:xfrm>
            <a:off x="815299" y="4505978"/>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59935" y="1399"/>
                </a:moveTo>
                <a:lnTo>
                  <a:pt x="20254" y="-10266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These waves are much more calm and gentle</a:t>
            </a:r>
            <a:endParaRPr/>
          </a:p>
        </p:txBody>
      </p:sp>
      <p:sp>
        <p:nvSpPr>
          <p:cNvPr id="198" name="Google Shape;198;p28"/>
          <p:cNvSpPr/>
          <p:nvPr/>
        </p:nvSpPr>
        <p:spPr>
          <a:xfrm>
            <a:off x="6575939" y="5052858"/>
            <a:ext cx="2166798" cy="1899710"/>
          </a:xfrm>
          <a:custGeom>
            <a:rect b="b" l="l" r="r" t="t"/>
            <a:pathLst>
              <a:path extrusionOk="0" h="120000" w="120000">
                <a:moveTo>
                  <a:pt x="0" y="0"/>
                </a:moveTo>
                <a:lnTo>
                  <a:pt x="120000" y="0"/>
                </a:lnTo>
                <a:lnTo>
                  <a:pt x="120000" y="120000"/>
                </a:lnTo>
                <a:lnTo>
                  <a:pt x="0" y="120000"/>
                </a:lnTo>
                <a:close/>
              </a:path>
              <a:path extrusionOk="0" fill="none" h="120000" w="120000">
                <a:moveTo>
                  <a:pt x="70732" y="-938"/>
                </a:moveTo>
                <a:lnTo>
                  <a:pt x="37348" y="-3223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The backwash is very weak as the wave used up all of it’s energy in the swash (this means the backwash doesn’t have the energy to take any sand away from the beach with it.</a:t>
            </a:r>
            <a:endParaRPr/>
          </a:p>
        </p:txBody>
      </p:sp>
      <p:sp>
        <p:nvSpPr>
          <p:cNvPr id="199" name="Google Shape;199;p28"/>
          <p:cNvSpPr/>
          <p:nvPr/>
        </p:nvSpPr>
        <p:spPr>
          <a:xfrm>
            <a:off x="2399476" y="2454424"/>
            <a:ext cx="2918018" cy="1364648"/>
          </a:xfrm>
          <a:custGeom>
            <a:rect b="b" l="l" r="r" t="t"/>
            <a:pathLst>
              <a:path extrusionOk="0" h="120000" w="120000">
                <a:moveTo>
                  <a:pt x="0" y="0"/>
                </a:moveTo>
                <a:lnTo>
                  <a:pt x="120000" y="0"/>
                </a:lnTo>
                <a:lnTo>
                  <a:pt x="120000" y="120000"/>
                </a:lnTo>
                <a:lnTo>
                  <a:pt x="0" y="120000"/>
                </a:lnTo>
                <a:close/>
              </a:path>
              <a:path extrusionOk="0" fill="none" h="120000" w="120000">
                <a:moveTo>
                  <a:pt x="120667" y="59767"/>
                </a:moveTo>
                <a:lnTo>
                  <a:pt x="186566" y="97706"/>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All of the energy in this wave is used in it’s swash. This means that the wave pushes lots of sand on to the beach</a:t>
            </a:r>
            <a:endParaRPr/>
          </a:p>
        </p:txBody>
      </p:sp>
      <p:sp>
        <p:nvSpPr>
          <p:cNvPr id="200" name="Google Shape;200;p28"/>
          <p:cNvSpPr/>
          <p:nvPr/>
        </p:nvSpPr>
        <p:spPr>
          <a:xfrm flipH="1">
            <a:off x="7906918" y="3966272"/>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1" name="Google Shape;201;p28"/>
          <p:cNvSpPr/>
          <p:nvPr/>
        </p:nvSpPr>
        <p:spPr>
          <a:xfrm flipH="1">
            <a:off x="7732389" y="414855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2" name="Google Shape;202;p28"/>
          <p:cNvSpPr/>
          <p:nvPr/>
        </p:nvSpPr>
        <p:spPr>
          <a:xfrm flipH="1">
            <a:off x="7844496" y="372261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3" name="Google Shape;203;p28"/>
          <p:cNvSpPr/>
          <p:nvPr/>
        </p:nvSpPr>
        <p:spPr>
          <a:xfrm flipH="1">
            <a:off x="8102978" y="3794619"/>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4" name="Google Shape;204;p28"/>
          <p:cNvSpPr/>
          <p:nvPr/>
        </p:nvSpPr>
        <p:spPr>
          <a:xfrm flipH="1">
            <a:off x="8391009" y="372261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5" name="Google Shape;205;p28"/>
          <p:cNvSpPr/>
          <p:nvPr/>
        </p:nvSpPr>
        <p:spPr>
          <a:xfrm flipH="1">
            <a:off x="8076607" y="4166498"/>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6" name="Google Shape;206;p28"/>
          <p:cNvSpPr/>
          <p:nvPr/>
        </p:nvSpPr>
        <p:spPr>
          <a:xfrm flipH="1">
            <a:off x="8280811" y="4048910"/>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07" name="Google Shape;207;p28"/>
          <p:cNvSpPr/>
          <p:nvPr/>
        </p:nvSpPr>
        <p:spPr>
          <a:xfrm>
            <a:off x="7058028" y="1742639"/>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59935" y="123138"/>
                </a:moveTo>
                <a:lnTo>
                  <a:pt x="80986" y="252812"/>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Extra sand being pushed onto the beach.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29"/>
          <p:cNvSpPr/>
          <p:nvPr/>
        </p:nvSpPr>
        <p:spPr>
          <a:xfrm>
            <a:off x="457200" y="333375"/>
            <a:ext cx="8229600" cy="6048375"/>
          </a:xfrm>
          <a:prstGeom prst="rect">
            <a:avLst/>
          </a:prstGeom>
          <a:solidFill>
            <a:schemeClr val="lt1"/>
          </a:solidFill>
          <a:ln cap="flat" cmpd="sng" w="76200">
            <a:solidFill>
              <a:srgbClr val="AD8C7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omic Sans MS"/>
              <a:ea typeface="Comic Sans MS"/>
              <a:cs typeface="Comic Sans MS"/>
              <a:sym typeface="Comic Sans MS"/>
            </a:endParaRPr>
          </a:p>
        </p:txBody>
      </p:sp>
      <p:sp>
        <p:nvSpPr>
          <p:cNvPr id="213" name="Google Shape;213;p29"/>
          <p:cNvSpPr txBox="1"/>
          <p:nvPr>
            <p:ph type="title"/>
          </p:nvPr>
        </p:nvSpPr>
        <p:spPr>
          <a:xfrm>
            <a:off x="457200" y="33337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omic Sans MS"/>
              <a:buNone/>
            </a:pPr>
            <a:r>
              <a:rPr lang="en-GB"/>
              <a:t>Test your knowledge: </a:t>
            </a:r>
            <a:r>
              <a:rPr b="1" lang="en-GB"/>
              <a:t>Secure</a:t>
            </a:r>
            <a:endParaRPr/>
          </a:p>
        </p:txBody>
      </p:sp>
      <p:sp>
        <p:nvSpPr>
          <p:cNvPr id="214" name="Google Shape;214;p29"/>
          <p:cNvSpPr txBox="1"/>
          <p:nvPr>
            <p:ph idx="1" type="body"/>
          </p:nvPr>
        </p:nvSpPr>
        <p:spPr>
          <a:xfrm>
            <a:off x="742122" y="1266273"/>
            <a:ext cx="7851913" cy="323093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400"/>
              <a:buNone/>
            </a:pPr>
            <a:r>
              <a:rPr lang="en-GB" sz="2400"/>
              <a:t>6) Draw a diagram to show a ‘destructive wave’.</a:t>
            </a:r>
            <a:endParaRPr/>
          </a:p>
          <a:p>
            <a:pPr indent="0" lvl="0" marL="0" rtl="0" algn="l">
              <a:spcBef>
                <a:spcPts val="480"/>
              </a:spcBef>
              <a:spcAft>
                <a:spcPts val="0"/>
              </a:spcAft>
              <a:buClr>
                <a:schemeClr val="dk1"/>
              </a:buClr>
              <a:buSzPts val="2400"/>
              <a:buNone/>
            </a:pPr>
            <a:r>
              <a:t/>
            </a:r>
            <a:endParaRPr sz="2400"/>
          </a:p>
        </p:txBody>
      </p:sp>
      <p:pic>
        <p:nvPicPr>
          <p:cNvPr descr="Screen Shot 2014-04-14 at 17.55.22.png" id="215" name="Google Shape;215;p29"/>
          <p:cNvPicPr preferRelativeResize="0"/>
          <p:nvPr/>
        </p:nvPicPr>
        <p:blipFill rotWithShape="1">
          <a:blip r:embed="rId3">
            <a:alphaModFix/>
          </a:blip>
          <a:srcRect b="0" l="0" r="0" t="0"/>
          <a:stretch/>
        </p:blipFill>
        <p:spPr>
          <a:xfrm>
            <a:off x="302549" y="2005112"/>
            <a:ext cx="8291486" cy="4852888"/>
          </a:xfrm>
          <a:prstGeom prst="rect">
            <a:avLst/>
          </a:prstGeom>
          <a:noFill/>
          <a:ln>
            <a:noFill/>
          </a:ln>
        </p:spPr>
      </p:pic>
      <p:sp>
        <p:nvSpPr>
          <p:cNvPr id="216" name="Google Shape;216;p29"/>
          <p:cNvSpPr/>
          <p:nvPr/>
        </p:nvSpPr>
        <p:spPr>
          <a:xfrm rot="-1433613">
            <a:off x="5918915" y="4877255"/>
            <a:ext cx="2376400" cy="320627"/>
          </a:xfrm>
          <a:prstGeom prst="rightArrow">
            <a:avLst>
              <a:gd fmla="val 50000" name="adj1"/>
              <a:gd fmla="val 50000" name="adj2"/>
            </a:avLst>
          </a:prstGeom>
          <a:solidFill>
            <a:srgbClr val="00FFFF"/>
          </a:solidFill>
          <a:ln cap="flat" cmpd="sng" w="9525">
            <a:solidFill>
              <a:srgbClr val="000000"/>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17" name="Google Shape;217;p29"/>
          <p:cNvSpPr/>
          <p:nvPr/>
        </p:nvSpPr>
        <p:spPr>
          <a:xfrm rot="9261398">
            <a:off x="5294409" y="4931829"/>
            <a:ext cx="3173758" cy="1979092"/>
          </a:xfrm>
          <a:prstGeom prst="rightArrow">
            <a:avLst>
              <a:gd fmla="val 50000" name="adj1"/>
              <a:gd fmla="val 50000" name="adj2"/>
            </a:avLst>
          </a:prstGeom>
          <a:solidFill>
            <a:schemeClr val="dk1"/>
          </a:solidFill>
          <a:ln cap="flat" cmpd="sng" w="9525">
            <a:solidFill>
              <a:srgbClr val="00FF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18" name="Google Shape;218;p29"/>
          <p:cNvSpPr/>
          <p:nvPr/>
        </p:nvSpPr>
        <p:spPr>
          <a:xfrm>
            <a:off x="639720" y="2249488"/>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78525" y="134320"/>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These waves are much more powerful.</a:t>
            </a:r>
            <a:endParaRPr/>
          </a:p>
        </p:txBody>
      </p:sp>
      <p:sp>
        <p:nvSpPr>
          <p:cNvPr id="219" name="Google Shape;219;p29"/>
          <p:cNvSpPr/>
          <p:nvPr/>
        </p:nvSpPr>
        <p:spPr>
          <a:xfrm>
            <a:off x="3618816" y="1734158"/>
            <a:ext cx="3717648" cy="1495051"/>
          </a:xfrm>
          <a:custGeom>
            <a:rect b="b" l="l" r="r" t="t"/>
            <a:pathLst>
              <a:path extrusionOk="0" h="120000" w="120000">
                <a:moveTo>
                  <a:pt x="0" y="0"/>
                </a:moveTo>
                <a:lnTo>
                  <a:pt x="120000" y="0"/>
                </a:lnTo>
                <a:lnTo>
                  <a:pt x="120000" y="120000"/>
                </a:lnTo>
                <a:lnTo>
                  <a:pt x="0" y="120000"/>
                </a:lnTo>
                <a:close/>
              </a:path>
              <a:path extrusionOk="0" fill="none" h="120000" w="120000">
                <a:moveTo>
                  <a:pt x="60602" y="124600"/>
                </a:moveTo>
                <a:lnTo>
                  <a:pt x="116470" y="170306"/>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The violent wave crashes down onto the beach with force. It does not travel very far up the beach, it slams down and then wants to go back out to sea. This means the swash is relatively small (so no sand is pushed on to the beach)</a:t>
            </a:r>
            <a:endParaRPr/>
          </a:p>
        </p:txBody>
      </p:sp>
      <p:sp>
        <p:nvSpPr>
          <p:cNvPr id="220" name="Google Shape;220;p29"/>
          <p:cNvSpPr/>
          <p:nvPr/>
        </p:nvSpPr>
        <p:spPr>
          <a:xfrm flipH="1">
            <a:off x="5282967" y="560975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1" name="Google Shape;221;p29"/>
          <p:cNvSpPr/>
          <p:nvPr/>
        </p:nvSpPr>
        <p:spPr>
          <a:xfrm flipH="1">
            <a:off x="5289929" y="5930854"/>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2" name="Google Shape;222;p29"/>
          <p:cNvSpPr/>
          <p:nvPr/>
        </p:nvSpPr>
        <p:spPr>
          <a:xfrm flipH="1">
            <a:off x="5196750" y="629192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3" name="Google Shape;223;p29"/>
          <p:cNvSpPr/>
          <p:nvPr/>
        </p:nvSpPr>
        <p:spPr>
          <a:xfrm flipH="1">
            <a:off x="4441253" y="628934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4" name="Google Shape;224;p29"/>
          <p:cNvSpPr/>
          <p:nvPr/>
        </p:nvSpPr>
        <p:spPr>
          <a:xfrm flipH="1">
            <a:off x="4683817" y="606799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5" name="Google Shape;225;p29"/>
          <p:cNvSpPr/>
          <p:nvPr/>
        </p:nvSpPr>
        <p:spPr>
          <a:xfrm flipH="1">
            <a:off x="4836217" y="622039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6" name="Google Shape;226;p29"/>
          <p:cNvSpPr/>
          <p:nvPr/>
        </p:nvSpPr>
        <p:spPr>
          <a:xfrm flipH="1">
            <a:off x="4988617" y="637279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7" name="Google Shape;227;p29"/>
          <p:cNvSpPr/>
          <p:nvPr/>
        </p:nvSpPr>
        <p:spPr>
          <a:xfrm flipH="1">
            <a:off x="4419626" y="597626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mic Sans MS"/>
              <a:ea typeface="Comic Sans MS"/>
              <a:cs typeface="Comic Sans MS"/>
              <a:sym typeface="Comic Sans MS"/>
            </a:endParaRPr>
          </a:p>
        </p:txBody>
      </p:sp>
      <p:sp>
        <p:nvSpPr>
          <p:cNvPr id="228" name="Google Shape;228;p29"/>
          <p:cNvSpPr/>
          <p:nvPr/>
        </p:nvSpPr>
        <p:spPr>
          <a:xfrm>
            <a:off x="927752" y="4049688"/>
            <a:ext cx="3237185" cy="1242905"/>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80413" y="142481"/>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As the wave didn’t use much energy in it’s swash, it uses all of it’s power in it’s massive backwash. This means it scoops lots of sand away from the beach and back into the sea. </a:t>
            </a:r>
            <a:endParaRPr/>
          </a:p>
        </p:txBody>
      </p:sp>
      <p:sp>
        <p:nvSpPr>
          <p:cNvPr id="229" name="Google Shape;229;p29"/>
          <p:cNvSpPr/>
          <p:nvPr/>
        </p:nvSpPr>
        <p:spPr>
          <a:xfrm>
            <a:off x="2119688" y="5623211"/>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61041" y="5478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400" u="none" cap="none" strike="noStrike">
                <a:solidFill>
                  <a:srgbClr val="7030A0"/>
                </a:solidFill>
                <a:latin typeface="Comic Sans MS"/>
                <a:ea typeface="Comic Sans MS"/>
                <a:cs typeface="Comic Sans MS"/>
                <a:sym typeface="Comic Sans MS"/>
              </a:rPr>
              <a:t>Sand being moved away from the beach, making it smaller.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3" name="Shape 233"/>
        <p:cNvGrpSpPr/>
        <p:nvPr/>
      </p:nvGrpSpPr>
      <p:grpSpPr>
        <a:xfrm>
          <a:off x="0" y="0"/>
          <a:ext cx="0" cy="0"/>
          <a:chOff x="0" y="0"/>
          <a:chExt cx="0" cy="0"/>
        </a:xfrm>
      </p:grpSpPr>
      <p:sp>
        <p:nvSpPr>
          <p:cNvPr id="234" name="Google Shape;234;p30"/>
          <p:cNvSpPr/>
          <p:nvPr/>
        </p:nvSpPr>
        <p:spPr>
          <a:xfrm>
            <a:off x="457200" y="333375"/>
            <a:ext cx="8229600" cy="6048375"/>
          </a:xfrm>
          <a:prstGeom prst="rect">
            <a:avLst/>
          </a:prstGeom>
          <a:solidFill>
            <a:schemeClr val="lt1"/>
          </a:solidFill>
          <a:ln cap="flat" cmpd="sng" w="762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omic Sans MS"/>
              <a:buNone/>
            </a:pPr>
            <a:r>
              <a:t/>
            </a:r>
            <a:endParaRPr b="0" i="0" sz="1800" u="none" cap="none" strike="noStrike">
              <a:solidFill>
                <a:srgbClr val="000000"/>
              </a:solidFill>
              <a:latin typeface="Comic Sans MS"/>
              <a:ea typeface="Comic Sans MS"/>
              <a:cs typeface="Comic Sans MS"/>
              <a:sym typeface="Comic Sans MS"/>
            </a:endParaRPr>
          </a:p>
        </p:txBody>
      </p:sp>
      <p:sp>
        <p:nvSpPr>
          <p:cNvPr id="235" name="Google Shape;235;p30"/>
          <p:cNvSpPr txBox="1"/>
          <p:nvPr>
            <p:ph type="title"/>
          </p:nvPr>
        </p:nvSpPr>
        <p:spPr>
          <a:xfrm>
            <a:off x="457200" y="6207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omic Sans MS"/>
              <a:buNone/>
            </a:pPr>
            <a:r>
              <a:rPr lang="en-GB"/>
              <a:t>Test your knowledge: </a:t>
            </a:r>
            <a:r>
              <a:rPr b="1" lang="en-GB"/>
              <a:t>Secure+</a:t>
            </a:r>
            <a:endParaRPr/>
          </a:p>
        </p:txBody>
      </p:sp>
      <p:sp>
        <p:nvSpPr>
          <p:cNvPr id="236" name="Google Shape;236;p30"/>
          <p:cNvSpPr txBox="1"/>
          <p:nvPr>
            <p:ph idx="1" type="body"/>
          </p:nvPr>
        </p:nvSpPr>
        <p:spPr>
          <a:xfrm>
            <a:off x="827087" y="1669774"/>
            <a:ext cx="7760321" cy="4567513"/>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960"/>
              <a:buNone/>
            </a:pPr>
            <a:r>
              <a:rPr lang="en-GB" sz="1960"/>
              <a:t>7) How would a constructive wave effect a beach? What would it do to the beach and why?</a:t>
            </a:r>
            <a:endParaRPr/>
          </a:p>
          <a:p>
            <a:pPr indent="0" lvl="0" marL="0" rtl="0" algn="l">
              <a:lnSpc>
                <a:spcPct val="80000"/>
              </a:lnSpc>
              <a:spcBef>
                <a:spcPts val="392"/>
              </a:spcBef>
              <a:spcAft>
                <a:spcPts val="0"/>
              </a:spcAft>
              <a:buClr>
                <a:srgbClr val="7030A0"/>
              </a:buClr>
              <a:buSzPts val="1960"/>
              <a:buNone/>
            </a:pPr>
            <a:r>
              <a:rPr lang="en-GB" sz="1960">
                <a:solidFill>
                  <a:srgbClr val="7030A0"/>
                </a:solidFill>
              </a:rPr>
              <a:t>Constructive waves help to build up the beach by putting more sand on them making them bigger. They do this by using all their energy in the swash which pushes sand onto the beach. They have no energy left to take the sand away so the beach continues to grow. </a:t>
            </a:r>
            <a:endParaRPr/>
          </a:p>
          <a:p>
            <a:pPr indent="0" lvl="0" marL="0" rtl="0" algn="l">
              <a:lnSpc>
                <a:spcPct val="80000"/>
              </a:lnSpc>
              <a:spcBef>
                <a:spcPts val="392"/>
              </a:spcBef>
              <a:spcAft>
                <a:spcPts val="0"/>
              </a:spcAft>
              <a:buClr>
                <a:schemeClr val="dk1"/>
              </a:buClr>
              <a:buSzPts val="1960"/>
              <a:buNone/>
            </a:pPr>
            <a:r>
              <a:t/>
            </a:r>
            <a:endParaRPr sz="1960"/>
          </a:p>
          <a:p>
            <a:pPr indent="0" lvl="0" marL="0" rtl="0" algn="l">
              <a:lnSpc>
                <a:spcPct val="80000"/>
              </a:lnSpc>
              <a:spcBef>
                <a:spcPts val="392"/>
              </a:spcBef>
              <a:spcAft>
                <a:spcPts val="0"/>
              </a:spcAft>
              <a:buClr>
                <a:schemeClr val="dk1"/>
              </a:buClr>
              <a:buSzPts val="1960"/>
              <a:buNone/>
            </a:pPr>
            <a:r>
              <a:rPr lang="en-GB" sz="1960"/>
              <a:t>8) How would a destructive wave effect a beach? What would it do to the beach and why?</a:t>
            </a:r>
            <a:endParaRPr/>
          </a:p>
          <a:p>
            <a:pPr indent="0" lvl="0" marL="0" rtl="0" algn="l">
              <a:lnSpc>
                <a:spcPct val="80000"/>
              </a:lnSpc>
              <a:spcBef>
                <a:spcPts val="392"/>
              </a:spcBef>
              <a:spcAft>
                <a:spcPts val="0"/>
              </a:spcAft>
              <a:buClr>
                <a:srgbClr val="7030A0"/>
              </a:buClr>
              <a:buSzPts val="1960"/>
              <a:buNone/>
            </a:pPr>
            <a:r>
              <a:rPr lang="en-GB" sz="1960">
                <a:solidFill>
                  <a:srgbClr val="7030A0"/>
                </a:solidFill>
              </a:rPr>
              <a:t>Destructive waves destroy the beach by using their powerful energy to take sand away from the beach and take it back to the sea. They have a very small swash so no sand is taken on to the beach, so they use all of their energy in their backwash which means they pull the sand off the beach (making it smaller). If this continues to happen the beach will get smaller and smaller. </a:t>
            </a:r>
            <a:endParaRPr/>
          </a:p>
          <a:p>
            <a:pPr indent="-218440" lvl="0" marL="342900" rtl="0" algn="l">
              <a:lnSpc>
                <a:spcPct val="80000"/>
              </a:lnSpc>
              <a:spcBef>
                <a:spcPts val="392"/>
              </a:spcBef>
              <a:spcAft>
                <a:spcPts val="0"/>
              </a:spcAft>
              <a:buClr>
                <a:schemeClr val="dk1"/>
              </a:buClr>
              <a:buSzPts val="1960"/>
              <a:buNone/>
            </a:pPr>
            <a:r>
              <a:t/>
            </a:r>
            <a:endParaRPr sz="1960"/>
          </a:p>
          <a:p>
            <a:pPr indent="-218440" lvl="0" marL="342900" rtl="0" algn="l">
              <a:lnSpc>
                <a:spcPct val="80000"/>
              </a:lnSpc>
              <a:spcBef>
                <a:spcPts val="392"/>
              </a:spcBef>
              <a:spcAft>
                <a:spcPts val="0"/>
              </a:spcAft>
              <a:buClr>
                <a:schemeClr val="dk1"/>
              </a:buClr>
              <a:buSzPts val="1960"/>
              <a:buNone/>
            </a:pPr>
            <a:r>
              <a:t/>
            </a:r>
            <a:endParaRPr sz="196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