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embeddedFontLst>
    <p:embeddedFont>
      <p:font typeface="Bell MT"/>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regular.fntdata"/><Relationship Id="rId11" Type="http://schemas.openxmlformats.org/officeDocument/2006/relationships/slide" Target="slides/slide6.xml"/><Relationship Id="rId22" Type="http://schemas.openxmlformats.org/officeDocument/2006/relationships/font" Target="fonts/BellMT-italic.fntdata"/><Relationship Id="rId10" Type="http://schemas.openxmlformats.org/officeDocument/2006/relationships/slide" Target="slides/slide5.xml"/><Relationship Id="rId21" Type="http://schemas.openxmlformats.org/officeDocument/2006/relationships/font" Target="fonts/BellMT-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BellMT-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1" name="Shape 221"/>
        <p:cNvGrpSpPr/>
        <p:nvPr/>
      </p:nvGrpSpPr>
      <p:grpSpPr>
        <a:xfrm>
          <a:off x="0" y="0"/>
          <a:ext cx="0" cy="0"/>
          <a:chOff x="0" y="0"/>
          <a:chExt cx="0" cy="0"/>
        </a:xfrm>
      </p:grpSpPr>
      <p:sp>
        <p:nvSpPr>
          <p:cNvPr id="222" name="Google Shape;22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9" name="Shape 169"/>
        <p:cNvGrpSpPr/>
        <p:nvPr/>
      </p:nvGrpSpPr>
      <p:grpSpPr>
        <a:xfrm>
          <a:off x="0" y="0"/>
          <a:ext cx="0" cy="0"/>
          <a:chOff x="0" y="0"/>
          <a:chExt cx="0" cy="0"/>
        </a:xfrm>
      </p:grpSpPr>
      <p:sp>
        <p:nvSpPr>
          <p:cNvPr id="170" name="Google Shape;17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0" name="Google Shape;20;p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1" name="Google Shape;21;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4" name="Shape 24"/>
        <p:cNvGrpSpPr/>
        <p:nvPr/>
      </p:nvGrpSpPr>
      <p:grpSpPr>
        <a:xfrm>
          <a:off x="0" y="0"/>
          <a:ext cx="0" cy="0"/>
          <a:chOff x="0" y="0"/>
          <a:chExt cx="0" cy="0"/>
        </a:xfrm>
      </p:grpSpPr>
      <p:sp>
        <p:nvSpPr>
          <p:cNvPr id="25" name="Google Shape;25;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8" name="Shape 28"/>
        <p:cNvGrpSpPr/>
        <p:nvPr/>
      </p:nvGrpSpPr>
      <p:grpSpPr>
        <a:xfrm>
          <a:off x="0" y="0"/>
          <a:ext cx="0" cy="0"/>
          <a:chOff x="0" y="0"/>
          <a:chExt cx="0" cy="0"/>
        </a:xfrm>
      </p:grpSpPr>
      <p:sp>
        <p:nvSpPr>
          <p:cNvPr id="29" name="Google Shape;29;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33" name="Shape 33"/>
        <p:cNvGrpSpPr/>
        <p:nvPr/>
      </p:nvGrpSpPr>
      <p:grpSpPr>
        <a:xfrm>
          <a:off x="0" y="0"/>
          <a:ext cx="0" cy="0"/>
          <a:chOff x="0" y="0"/>
          <a:chExt cx="0" cy="0"/>
        </a:xfrm>
      </p:grpSpPr>
      <p:sp>
        <p:nvSpPr>
          <p:cNvPr id="34" name="Google Shape;34;p6"/>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36" name="Google Shape;3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9" name="Shape 39"/>
        <p:cNvGrpSpPr/>
        <p:nvPr/>
      </p:nvGrpSpPr>
      <p:grpSpPr>
        <a:xfrm>
          <a:off x="0" y="0"/>
          <a:ext cx="0" cy="0"/>
          <a:chOff x="0" y="0"/>
          <a:chExt cx="0" cy="0"/>
        </a:xfrm>
      </p:grpSpPr>
      <p:sp>
        <p:nvSpPr>
          <p:cNvPr id="40" name="Google Shape;40;p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mic Sans M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42" name="Google Shape;42;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5" name="Shape 45"/>
        <p:cNvGrpSpPr/>
        <p:nvPr/>
      </p:nvGrpSpPr>
      <p:grpSpPr>
        <a:xfrm>
          <a:off x="0" y="0"/>
          <a:ext cx="0" cy="0"/>
          <a:chOff x="0" y="0"/>
          <a:chExt cx="0" cy="0"/>
        </a:xfrm>
      </p:grpSpPr>
      <p:sp>
        <p:nvSpPr>
          <p:cNvPr id="46" name="Google Shape;46;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mic Sans M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8" name="Google Shape;48;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9" name="Google Shape;49;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0" name="Google Shape;50;p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mic Sans M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mic Sans M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omic Sans MS"/>
                <a:ea typeface="Comic Sans MS"/>
                <a:cs typeface="Comic Sans MS"/>
                <a:sym typeface="Comic Sans MS"/>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omic Sans MS"/>
                <a:ea typeface="Comic Sans MS"/>
                <a:cs typeface="Comic Sans MS"/>
                <a:sym typeface="Comic Sans MS"/>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omic Sans MS"/>
                <a:ea typeface="Comic Sans MS"/>
                <a:cs typeface="Comic Sans MS"/>
                <a:sym typeface="Comic Sans MS"/>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omic Sans MS"/>
                <a:ea typeface="Comic Sans MS"/>
                <a:cs typeface="Comic Sans MS"/>
                <a:sym typeface="Comic Sans MS"/>
              </a:defRPr>
            </a:lvl9pPr>
          </a:lstStyle>
          <a:p/>
        </p:txBody>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mic Sans MS"/>
              <a:buNone/>
              <a:defRPr b="0" i="0" sz="4400" u="none" cap="none" strike="noStrike">
                <a:solidFill>
                  <a:schemeClr val="dk1"/>
                </a:solidFill>
                <a:latin typeface="Comic Sans MS"/>
                <a:ea typeface="Comic Sans MS"/>
                <a:cs typeface="Comic Sans MS"/>
                <a:sym typeface="Comic Sans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omic Sans MS"/>
                <a:ea typeface="Comic Sans MS"/>
                <a:cs typeface="Comic Sans MS"/>
                <a:sym typeface="Comic Sans MS"/>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omic Sans MS"/>
                <a:ea typeface="Comic Sans MS"/>
                <a:cs typeface="Comic Sans MS"/>
                <a:sym typeface="Comic Sans MS"/>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omic Sans MS"/>
                <a:ea typeface="Comic Sans MS"/>
                <a:cs typeface="Comic Sans MS"/>
                <a:sym typeface="Comic Sans MS"/>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omic Sans MS"/>
                <a:ea typeface="Comic Sans MS"/>
                <a:cs typeface="Comic Sans MS"/>
                <a:sym typeface="Comic Sans MS"/>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2pPr>
            <a:lvl3pPr lvl="2"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3pPr>
            <a:lvl4pPr lvl="3"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4pPr>
            <a:lvl5pPr lvl="4"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5pPr>
            <a:lvl6pPr lvl="5"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6pPr>
            <a:lvl7pPr lvl="6"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7pPr>
            <a:lvl8pPr lvl="7"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8pPr>
            <a:lvl9pPr lvl="8"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2pPr>
            <a:lvl3pPr lvl="2"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3pPr>
            <a:lvl4pPr lvl="3"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4pPr>
            <a:lvl5pPr lvl="4"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5pPr>
            <a:lvl6pPr lvl="5"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6pPr>
            <a:lvl7pPr lvl="6"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7pPr>
            <a:lvl8pPr lvl="7"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8pPr>
            <a:lvl9pPr lvl="8" marR="0" rtl="0" algn="l">
              <a:spcBef>
                <a:spcPts val="0"/>
              </a:spcBef>
              <a:spcAft>
                <a:spcPts val="0"/>
              </a:spcAft>
              <a:buSzPts val="1400"/>
              <a:buNone/>
              <a:defRPr b="0" i="0" sz="1800" u="none" cap="none" strike="noStrike">
                <a:solidFill>
                  <a:schemeClr val="dk1"/>
                </a:solidFill>
                <a:latin typeface="Comic Sans MS"/>
                <a:ea typeface="Comic Sans MS"/>
                <a:cs typeface="Comic Sans MS"/>
                <a:sym typeface="Comic Sans MS"/>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omic Sans MS"/>
                <a:ea typeface="Comic Sans MS"/>
                <a:cs typeface="Comic Sans MS"/>
                <a:sym typeface="Comic Sans MS"/>
              </a:defRPr>
            </a:lvl1pPr>
            <a:lvl2pPr indent="0" lvl="1" marL="0" marR="0" rtl="0" algn="r">
              <a:spcBef>
                <a:spcPts val="0"/>
              </a:spcBef>
              <a:buNone/>
              <a:defRPr b="0" i="0" sz="1200" u="none" cap="none" strike="noStrike">
                <a:solidFill>
                  <a:srgbClr val="888888"/>
                </a:solidFill>
                <a:latin typeface="Comic Sans MS"/>
                <a:ea typeface="Comic Sans MS"/>
                <a:cs typeface="Comic Sans MS"/>
                <a:sym typeface="Comic Sans MS"/>
              </a:defRPr>
            </a:lvl2pPr>
            <a:lvl3pPr indent="0" lvl="2" marL="0" marR="0" rtl="0" algn="r">
              <a:spcBef>
                <a:spcPts val="0"/>
              </a:spcBef>
              <a:buNone/>
              <a:defRPr b="0" i="0" sz="1200" u="none" cap="none" strike="noStrike">
                <a:solidFill>
                  <a:srgbClr val="888888"/>
                </a:solidFill>
                <a:latin typeface="Comic Sans MS"/>
                <a:ea typeface="Comic Sans MS"/>
                <a:cs typeface="Comic Sans MS"/>
                <a:sym typeface="Comic Sans MS"/>
              </a:defRPr>
            </a:lvl3pPr>
            <a:lvl4pPr indent="0" lvl="3" marL="0" marR="0" rtl="0" algn="r">
              <a:spcBef>
                <a:spcPts val="0"/>
              </a:spcBef>
              <a:buNone/>
              <a:defRPr b="0" i="0" sz="1200" u="none" cap="none" strike="noStrike">
                <a:solidFill>
                  <a:srgbClr val="888888"/>
                </a:solidFill>
                <a:latin typeface="Comic Sans MS"/>
                <a:ea typeface="Comic Sans MS"/>
                <a:cs typeface="Comic Sans MS"/>
                <a:sym typeface="Comic Sans MS"/>
              </a:defRPr>
            </a:lvl4pPr>
            <a:lvl5pPr indent="0" lvl="4" marL="0" marR="0" rtl="0" algn="r">
              <a:spcBef>
                <a:spcPts val="0"/>
              </a:spcBef>
              <a:buNone/>
              <a:defRPr b="0" i="0" sz="1200" u="none" cap="none" strike="noStrike">
                <a:solidFill>
                  <a:srgbClr val="888888"/>
                </a:solidFill>
                <a:latin typeface="Comic Sans MS"/>
                <a:ea typeface="Comic Sans MS"/>
                <a:cs typeface="Comic Sans MS"/>
                <a:sym typeface="Comic Sans MS"/>
              </a:defRPr>
            </a:lvl5pPr>
            <a:lvl6pPr indent="0" lvl="5" marL="0" marR="0" rtl="0" algn="r">
              <a:spcBef>
                <a:spcPts val="0"/>
              </a:spcBef>
              <a:buNone/>
              <a:defRPr b="0" i="0" sz="1200" u="none" cap="none" strike="noStrike">
                <a:solidFill>
                  <a:srgbClr val="888888"/>
                </a:solidFill>
                <a:latin typeface="Comic Sans MS"/>
                <a:ea typeface="Comic Sans MS"/>
                <a:cs typeface="Comic Sans MS"/>
                <a:sym typeface="Comic Sans MS"/>
              </a:defRPr>
            </a:lvl6pPr>
            <a:lvl7pPr indent="0" lvl="6" marL="0" marR="0" rtl="0" algn="r">
              <a:spcBef>
                <a:spcPts val="0"/>
              </a:spcBef>
              <a:buNone/>
              <a:defRPr b="0" i="0" sz="1200" u="none" cap="none" strike="noStrike">
                <a:solidFill>
                  <a:srgbClr val="888888"/>
                </a:solidFill>
                <a:latin typeface="Comic Sans MS"/>
                <a:ea typeface="Comic Sans MS"/>
                <a:cs typeface="Comic Sans MS"/>
                <a:sym typeface="Comic Sans MS"/>
              </a:defRPr>
            </a:lvl7pPr>
            <a:lvl8pPr indent="0" lvl="7" marL="0" marR="0" rtl="0" algn="r">
              <a:spcBef>
                <a:spcPts val="0"/>
              </a:spcBef>
              <a:buNone/>
              <a:defRPr b="0" i="0" sz="1200" u="none" cap="none" strike="noStrike">
                <a:solidFill>
                  <a:srgbClr val="888888"/>
                </a:solidFill>
                <a:latin typeface="Comic Sans MS"/>
                <a:ea typeface="Comic Sans MS"/>
                <a:cs typeface="Comic Sans MS"/>
                <a:sym typeface="Comic Sans MS"/>
              </a:defRPr>
            </a:lvl8pPr>
            <a:lvl9pPr indent="0" lvl="8" marL="0" marR="0" rtl="0" algn="r">
              <a:spcBef>
                <a:spcPts val="0"/>
              </a:spcBef>
              <a:buNone/>
              <a:defRPr b="0" i="0" sz="1200" u="none" cap="none" strike="noStrike">
                <a:solidFill>
                  <a:srgbClr val="888888"/>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7.png"/><Relationship Id="rId5"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8.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3"/>
          <p:cNvSpPr txBox="1"/>
          <p:nvPr>
            <p:ph idx="10" type="dt"/>
          </p:nvPr>
        </p:nvSpPr>
        <p:spPr>
          <a:xfrm>
            <a:off x="4462463" y="260350"/>
            <a:ext cx="4699000" cy="3651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GB" sz="2400" u="sng" cap="none" strike="noStrike">
                <a:solidFill>
                  <a:schemeClr val="dk1"/>
                </a:solidFill>
                <a:latin typeface="Comic Sans MS"/>
                <a:ea typeface="Comic Sans MS"/>
                <a:cs typeface="Comic Sans MS"/>
                <a:sym typeface="Comic Sans MS"/>
              </a:rPr>
              <a:t>Wednesday, April 1, 2020</a:t>
            </a:r>
            <a:endParaRPr b="1" i="0" sz="2400" u="sng" cap="none" strike="noStrike">
              <a:solidFill>
                <a:schemeClr val="dk1"/>
              </a:solidFill>
              <a:latin typeface="Comic Sans MS"/>
              <a:ea typeface="Comic Sans MS"/>
              <a:cs typeface="Comic Sans MS"/>
              <a:sym typeface="Comic Sans MS"/>
            </a:endParaRPr>
          </a:p>
        </p:txBody>
      </p:sp>
      <p:sp>
        <p:nvSpPr>
          <p:cNvPr id="85" name="Google Shape;85;p13"/>
          <p:cNvSpPr/>
          <p:nvPr/>
        </p:nvSpPr>
        <p:spPr>
          <a:xfrm>
            <a:off x="0" y="836712"/>
            <a:ext cx="914400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5400" u="sng" cap="none" strike="noStrike">
                <a:solidFill>
                  <a:srgbClr val="3366FF"/>
                </a:solidFill>
                <a:latin typeface="Comic Sans MS"/>
                <a:ea typeface="Comic Sans MS"/>
                <a:cs typeface="Comic Sans MS"/>
                <a:sym typeface="Comic Sans MS"/>
              </a:rPr>
              <a:t>What are waves like?</a:t>
            </a:r>
            <a:endParaRPr/>
          </a:p>
        </p:txBody>
      </p:sp>
      <p:grpSp>
        <p:nvGrpSpPr>
          <p:cNvPr id="86" name="Google Shape;86;p13"/>
          <p:cNvGrpSpPr/>
          <p:nvPr/>
        </p:nvGrpSpPr>
        <p:grpSpPr>
          <a:xfrm>
            <a:off x="1163189" y="1917223"/>
            <a:ext cx="6638109" cy="4868377"/>
            <a:chOff x="1163189" y="391"/>
            <a:chExt cx="6638109" cy="4868377"/>
          </a:xfrm>
        </p:grpSpPr>
        <p:sp>
          <p:nvSpPr>
            <p:cNvPr id="87" name="Google Shape;87;p13"/>
            <p:cNvSpPr/>
            <p:nvPr/>
          </p:nvSpPr>
          <p:spPr>
            <a:xfrm rot="10800000">
              <a:off x="1839914" y="391"/>
              <a:ext cx="5961384" cy="1353449"/>
            </a:xfrm>
            <a:prstGeom prst="homePlate">
              <a:avLst>
                <a:gd fmla="val 50000" name="adj"/>
              </a:avLst>
            </a:prstGeom>
            <a:solidFill>
              <a:srgbClr val="99330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3"/>
            <p:cNvSpPr txBox="1"/>
            <p:nvPr/>
          </p:nvSpPr>
          <p:spPr>
            <a:xfrm>
              <a:off x="2178276" y="391"/>
              <a:ext cx="5623022" cy="1353449"/>
            </a:xfrm>
            <a:prstGeom prst="rect">
              <a:avLst/>
            </a:prstGeom>
            <a:noFill/>
            <a:ln>
              <a:noFill/>
            </a:ln>
          </p:spPr>
          <p:txBody>
            <a:bodyPr anchorCtr="0" anchor="ctr" bIns="99050" lIns="596825" spcFirstLastPara="1" rIns="184900" wrap="square" tIns="99050">
              <a:noAutofit/>
            </a:bodyPr>
            <a:lstStyle/>
            <a:p>
              <a:pPr indent="0" lvl="0" marL="0" marR="0" rtl="0" algn="ctr">
                <a:lnSpc>
                  <a:spcPct val="90000"/>
                </a:lnSpc>
                <a:spcBef>
                  <a:spcPts val="0"/>
                </a:spcBef>
                <a:spcAft>
                  <a:spcPts val="0"/>
                </a:spcAft>
                <a:buNone/>
              </a:pPr>
              <a:r>
                <a:rPr b="1" i="0" lang="en-GB" sz="2600" u="none" cap="none" strike="noStrike">
                  <a:solidFill>
                    <a:schemeClr val="dk1"/>
                  </a:solidFill>
                  <a:latin typeface="Comic Sans MS"/>
                  <a:ea typeface="Comic Sans MS"/>
                  <a:cs typeface="Comic Sans MS"/>
                  <a:sym typeface="Comic Sans MS"/>
                </a:rPr>
                <a:t>Identify </a:t>
              </a:r>
              <a:r>
                <a:rPr b="0" i="0" lang="en-GB" sz="2600" u="none" cap="none" strike="noStrike">
                  <a:solidFill>
                    <a:schemeClr val="dk1"/>
                  </a:solidFill>
                  <a:latin typeface="Comic Sans MS"/>
                  <a:ea typeface="Comic Sans MS"/>
                  <a:cs typeface="Comic Sans MS"/>
                  <a:sym typeface="Comic Sans MS"/>
                </a:rPr>
                <a:t>key words associated with the structure of a wave</a:t>
              </a:r>
              <a:endParaRPr/>
            </a:p>
          </p:txBody>
        </p:sp>
        <p:sp>
          <p:nvSpPr>
            <p:cNvPr id="89" name="Google Shape;89;p13"/>
            <p:cNvSpPr/>
            <p:nvPr/>
          </p:nvSpPr>
          <p:spPr>
            <a:xfrm>
              <a:off x="1163189" y="391"/>
              <a:ext cx="1353449" cy="1353449"/>
            </a:xfrm>
            <a:prstGeom prst="ellipse">
              <a:avLst/>
            </a:prstGeom>
            <a:blipFill rotWithShape="1">
              <a:blip r:embed="rId3">
                <a:alphaModFix/>
              </a:blip>
              <a:stretch>
                <a:fillRect b="-9999" l="0" r="0" t="-9999"/>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rot="10800000">
              <a:off x="1839914" y="1757855"/>
              <a:ext cx="5961384" cy="1353449"/>
            </a:xfrm>
            <a:prstGeom prst="homePlate">
              <a:avLst>
                <a:gd fmla="val 50000" name="adj"/>
              </a:avLst>
            </a:prstGeom>
            <a:solidFill>
              <a:srgbClr val="A5A5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txBox="1"/>
            <p:nvPr/>
          </p:nvSpPr>
          <p:spPr>
            <a:xfrm>
              <a:off x="2178276" y="1757855"/>
              <a:ext cx="5623022" cy="1353449"/>
            </a:xfrm>
            <a:prstGeom prst="rect">
              <a:avLst/>
            </a:prstGeom>
            <a:noFill/>
            <a:ln>
              <a:noFill/>
            </a:ln>
          </p:spPr>
          <p:txBody>
            <a:bodyPr anchorCtr="0" anchor="ctr" bIns="99050" lIns="596825" spcFirstLastPara="1" rIns="184900" wrap="square" tIns="99050">
              <a:noAutofit/>
            </a:bodyPr>
            <a:lstStyle/>
            <a:p>
              <a:pPr indent="0" lvl="0" marL="0" marR="0" rtl="0" algn="ctr">
                <a:lnSpc>
                  <a:spcPct val="90000"/>
                </a:lnSpc>
                <a:spcBef>
                  <a:spcPts val="0"/>
                </a:spcBef>
                <a:spcAft>
                  <a:spcPts val="0"/>
                </a:spcAft>
                <a:buNone/>
              </a:pPr>
              <a:r>
                <a:rPr b="1" i="0" lang="en-GB" sz="2600" u="none" cap="none" strike="noStrike">
                  <a:solidFill>
                    <a:schemeClr val="dk1"/>
                  </a:solidFill>
                  <a:latin typeface="Comic Sans MS"/>
                  <a:ea typeface="Comic Sans MS"/>
                  <a:cs typeface="Comic Sans MS"/>
                  <a:sym typeface="Comic Sans MS"/>
                </a:rPr>
                <a:t>Understand</a:t>
              </a:r>
              <a:r>
                <a:rPr b="0" i="0" lang="en-GB" sz="2600" u="none" cap="none" strike="noStrike">
                  <a:solidFill>
                    <a:schemeClr val="dk1"/>
                  </a:solidFill>
                  <a:latin typeface="Comic Sans MS"/>
                  <a:ea typeface="Comic Sans MS"/>
                  <a:cs typeface="Comic Sans MS"/>
                  <a:sym typeface="Comic Sans MS"/>
                </a:rPr>
                <a:t> and </a:t>
              </a:r>
              <a:r>
                <a:rPr b="1" i="0" lang="en-GB" sz="2600" u="none" cap="none" strike="noStrike">
                  <a:solidFill>
                    <a:schemeClr val="dk1"/>
                  </a:solidFill>
                  <a:latin typeface="Comic Sans MS"/>
                  <a:ea typeface="Comic Sans MS"/>
                  <a:cs typeface="Comic Sans MS"/>
                  <a:sym typeface="Comic Sans MS"/>
                </a:rPr>
                <a:t>describe</a:t>
              </a:r>
              <a:r>
                <a:rPr b="0" i="0" lang="en-GB" sz="2600" u="none" cap="none" strike="noStrike">
                  <a:solidFill>
                    <a:schemeClr val="dk1"/>
                  </a:solidFill>
                  <a:latin typeface="Comic Sans MS"/>
                  <a:ea typeface="Comic Sans MS"/>
                  <a:cs typeface="Comic Sans MS"/>
                  <a:sym typeface="Comic Sans MS"/>
                </a:rPr>
                <a:t> the two different types of wave</a:t>
              </a:r>
              <a:endParaRPr/>
            </a:p>
          </p:txBody>
        </p:sp>
        <p:sp>
          <p:nvSpPr>
            <p:cNvPr id="92" name="Google Shape;92;p13"/>
            <p:cNvSpPr/>
            <p:nvPr/>
          </p:nvSpPr>
          <p:spPr>
            <a:xfrm>
              <a:off x="1163189" y="1757855"/>
              <a:ext cx="1353449" cy="1353449"/>
            </a:xfrm>
            <a:prstGeom prst="ellipse">
              <a:avLst/>
            </a:prstGeom>
            <a:blipFill rotWithShape="1">
              <a:blip r:embed="rId4">
                <a:alphaModFix/>
              </a:blip>
              <a:stretch>
                <a:fillRect b="-9999" l="0" r="0" t="-9999"/>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p:nvPr/>
          </p:nvSpPr>
          <p:spPr>
            <a:xfrm rot="10800000">
              <a:off x="1839914" y="3515319"/>
              <a:ext cx="5961384" cy="1353449"/>
            </a:xfrm>
            <a:prstGeom prst="homePlate">
              <a:avLst>
                <a:gd fmla="val 50000" name="adj"/>
              </a:avLst>
            </a:prstGeom>
            <a:solidFill>
              <a:srgbClr val="FFC00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3"/>
            <p:cNvSpPr txBox="1"/>
            <p:nvPr/>
          </p:nvSpPr>
          <p:spPr>
            <a:xfrm>
              <a:off x="2178276" y="3515319"/>
              <a:ext cx="5623022" cy="1353449"/>
            </a:xfrm>
            <a:prstGeom prst="rect">
              <a:avLst/>
            </a:prstGeom>
            <a:noFill/>
            <a:ln>
              <a:noFill/>
            </a:ln>
          </p:spPr>
          <p:txBody>
            <a:bodyPr anchorCtr="0" anchor="ctr" bIns="99050" lIns="596825" spcFirstLastPara="1" rIns="184900" wrap="square" tIns="99050">
              <a:noAutofit/>
            </a:bodyPr>
            <a:lstStyle/>
            <a:p>
              <a:pPr indent="0" lvl="0" marL="0" marR="0" rtl="0" algn="ctr">
                <a:lnSpc>
                  <a:spcPct val="90000"/>
                </a:lnSpc>
                <a:spcBef>
                  <a:spcPts val="0"/>
                </a:spcBef>
                <a:spcAft>
                  <a:spcPts val="0"/>
                </a:spcAft>
                <a:buNone/>
              </a:pPr>
              <a:r>
                <a:rPr b="1" i="0" lang="en-GB" sz="2600" u="none" cap="none" strike="noStrike">
                  <a:solidFill>
                    <a:schemeClr val="dk1"/>
                  </a:solidFill>
                  <a:latin typeface="Comic Sans MS"/>
                  <a:ea typeface="Comic Sans MS"/>
                  <a:cs typeface="Comic Sans MS"/>
                  <a:sym typeface="Comic Sans MS"/>
                </a:rPr>
                <a:t>Analyse </a:t>
              </a:r>
              <a:r>
                <a:rPr b="0" i="0" lang="en-GB" sz="2600" u="none" cap="none" strike="noStrike">
                  <a:solidFill>
                    <a:schemeClr val="dk1"/>
                  </a:solidFill>
                  <a:latin typeface="Comic Sans MS"/>
                  <a:ea typeface="Comic Sans MS"/>
                  <a:cs typeface="Comic Sans MS"/>
                  <a:sym typeface="Comic Sans MS"/>
                </a:rPr>
                <a:t>the effects each type of wave causes</a:t>
              </a:r>
              <a:endParaRPr/>
            </a:p>
          </p:txBody>
        </p:sp>
        <p:sp>
          <p:nvSpPr>
            <p:cNvPr id="95" name="Google Shape;95;p13"/>
            <p:cNvSpPr/>
            <p:nvPr/>
          </p:nvSpPr>
          <p:spPr>
            <a:xfrm>
              <a:off x="1163189" y="3515319"/>
              <a:ext cx="1353449" cy="1353449"/>
            </a:xfrm>
            <a:prstGeom prst="ellipse">
              <a:avLst/>
            </a:prstGeom>
            <a:blipFill rotWithShape="1">
              <a:blip r:embed="rId5">
                <a:alphaModFix/>
              </a:blip>
              <a:stretch>
                <a:fillRect b="-11997" l="0" r="0" t="-11999"/>
              </a:stretch>
            </a:blip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Google Shape;179;p22"/>
          <p:cNvSpPr txBox="1"/>
          <p:nvPr/>
        </p:nvSpPr>
        <p:spPr>
          <a:xfrm>
            <a:off x="-6350" y="0"/>
            <a:ext cx="9150350" cy="830263"/>
          </a:xfrm>
          <a:prstGeom prst="rect">
            <a:avLst/>
          </a:prstGeom>
          <a:solidFill>
            <a:srgbClr val="17365D"/>
          </a:solidFill>
          <a:ln cap="flat" cmpd="sng" w="9525">
            <a:solidFill>
              <a:srgbClr val="00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2400">
                <a:solidFill>
                  <a:schemeClr val="lt1"/>
                </a:solidFill>
                <a:latin typeface="Comic Sans MS"/>
                <a:ea typeface="Comic Sans MS"/>
                <a:cs typeface="Comic Sans MS"/>
                <a:sym typeface="Comic Sans MS"/>
              </a:rPr>
              <a:t>Destructive waves do the opposite, they have more energy and use it to erode (or destroy) the coast. </a:t>
            </a:r>
            <a:endParaRPr/>
          </a:p>
        </p:txBody>
      </p:sp>
      <p:pic>
        <p:nvPicPr>
          <p:cNvPr descr="Screen Shot 2014-04-14 at 17.55.22.png" id="180" name="Google Shape;180;p22"/>
          <p:cNvPicPr preferRelativeResize="0"/>
          <p:nvPr/>
        </p:nvPicPr>
        <p:blipFill rotWithShape="1">
          <a:blip r:embed="rId3">
            <a:alphaModFix/>
          </a:blip>
          <a:srcRect b="0" l="0" r="0" t="0"/>
          <a:stretch/>
        </p:blipFill>
        <p:spPr>
          <a:xfrm>
            <a:off x="706437" y="1168400"/>
            <a:ext cx="8291486" cy="4852888"/>
          </a:xfrm>
          <a:prstGeom prst="rect">
            <a:avLst/>
          </a:prstGeom>
          <a:noFill/>
          <a:ln>
            <a:noFill/>
          </a:ln>
        </p:spPr>
      </p:pic>
      <p:sp>
        <p:nvSpPr>
          <p:cNvPr id="181" name="Google Shape;181;p22"/>
          <p:cNvSpPr/>
          <p:nvPr/>
        </p:nvSpPr>
        <p:spPr>
          <a:xfrm rot="-1433613">
            <a:off x="6322803" y="4040543"/>
            <a:ext cx="2376400" cy="320627"/>
          </a:xfrm>
          <a:prstGeom prst="rightArrow">
            <a:avLst>
              <a:gd fmla="val 50000" name="adj1"/>
              <a:gd fmla="val 50000" name="adj2"/>
            </a:avLst>
          </a:prstGeom>
          <a:solidFill>
            <a:srgbClr val="00FFFF"/>
          </a:solidFill>
          <a:ln cap="flat" cmpd="sng" w="9525">
            <a:solidFill>
              <a:srgbClr val="000000"/>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2" name="Google Shape;182;p22"/>
          <p:cNvSpPr/>
          <p:nvPr/>
        </p:nvSpPr>
        <p:spPr>
          <a:xfrm rot="9261398">
            <a:off x="5698297" y="4095117"/>
            <a:ext cx="3173758" cy="1979092"/>
          </a:xfrm>
          <a:prstGeom prst="rightArrow">
            <a:avLst>
              <a:gd fmla="val 50000" name="adj1"/>
              <a:gd fmla="val 50000" name="adj2"/>
            </a:avLst>
          </a:prstGeom>
          <a:solidFill>
            <a:schemeClr val="dk1"/>
          </a:solidFill>
          <a:ln cap="flat" cmpd="sng" w="9525">
            <a:solidFill>
              <a:srgbClr val="00FF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3" name="Google Shape;183;p22"/>
          <p:cNvSpPr/>
          <p:nvPr/>
        </p:nvSpPr>
        <p:spPr>
          <a:xfrm>
            <a:off x="1043608" y="1412776"/>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78525" y="134320"/>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These waves are much more powerful.</a:t>
            </a:r>
            <a:endParaRPr/>
          </a:p>
        </p:txBody>
      </p:sp>
      <p:sp>
        <p:nvSpPr>
          <p:cNvPr id="184" name="Google Shape;184;p22"/>
          <p:cNvSpPr/>
          <p:nvPr/>
        </p:nvSpPr>
        <p:spPr>
          <a:xfrm>
            <a:off x="4022704" y="897446"/>
            <a:ext cx="3717648" cy="1495051"/>
          </a:xfrm>
          <a:custGeom>
            <a:rect b="b" l="l" r="r" t="t"/>
            <a:pathLst>
              <a:path extrusionOk="0" h="120000" w="120000">
                <a:moveTo>
                  <a:pt x="0" y="0"/>
                </a:moveTo>
                <a:lnTo>
                  <a:pt x="120000" y="0"/>
                </a:lnTo>
                <a:lnTo>
                  <a:pt x="120000" y="120000"/>
                </a:lnTo>
                <a:lnTo>
                  <a:pt x="0" y="120000"/>
                </a:lnTo>
                <a:close/>
              </a:path>
              <a:path extrusionOk="0" fill="none" h="120000" w="120000">
                <a:moveTo>
                  <a:pt x="60602" y="124600"/>
                </a:moveTo>
                <a:lnTo>
                  <a:pt x="116470" y="170306"/>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The violent wave crashes down onto the beach with force. It does not travel very far up the beach, it slams down and then wants to go back out to sea. This means the swash is relatively small (so no sand is pushed on to the beach)</a:t>
            </a:r>
            <a:endParaRPr/>
          </a:p>
        </p:txBody>
      </p:sp>
      <p:sp>
        <p:nvSpPr>
          <p:cNvPr id="185" name="Google Shape;185;p22"/>
          <p:cNvSpPr/>
          <p:nvPr/>
        </p:nvSpPr>
        <p:spPr>
          <a:xfrm flipH="1">
            <a:off x="5426352" y="5087267"/>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6" name="Google Shape;186;p22"/>
          <p:cNvSpPr/>
          <p:nvPr/>
        </p:nvSpPr>
        <p:spPr>
          <a:xfrm flipH="1">
            <a:off x="5686855" y="4773039"/>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7" name="Google Shape;187;p22"/>
          <p:cNvSpPr/>
          <p:nvPr/>
        </p:nvSpPr>
        <p:spPr>
          <a:xfrm flipH="1">
            <a:off x="5693817" y="5094142"/>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8" name="Google Shape;188;p22"/>
          <p:cNvSpPr/>
          <p:nvPr/>
        </p:nvSpPr>
        <p:spPr>
          <a:xfrm flipH="1">
            <a:off x="5600638" y="5455209"/>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89" name="Google Shape;189;p22"/>
          <p:cNvSpPr/>
          <p:nvPr/>
        </p:nvSpPr>
        <p:spPr>
          <a:xfrm flipH="1">
            <a:off x="4845141" y="5452633"/>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0" name="Google Shape;190;p22"/>
          <p:cNvSpPr/>
          <p:nvPr/>
        </p:nvSpPr>
        <p:spPr>
          <a:xfrm flipH="1">
            <a:off x="5087705" y="5231283"/>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1" name="Google Shape;191;p22"/>
          <p:cNvSpPr/>
          <p:nvPr/>
        </p:nvSpPr>
        <p:spPr>
          <a:xfrm flipH="1">
            <a:off x="5240105" y="5383683"/>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2" name="Google Shape;192;p22"/>
          <p:cNvSpPr/>
          <p:nvPr/>
        </p:nvSpPr>
        <p:spPr>
          <a:xfrm flipH="1">
            <a:off x="5114825" y="491705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3" name="Google Shape;193;p22"/>
          <p:cNvSpPr/>
          <p:nvPr/>
        </p:nvSpPr>
        <p:spPr>
          <a:xfrm flipH="1">
            <a:off x="5392505" y="5536083"/>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4" name="Google Shape;194;p22"/>
          <p:cNvSpPr/>
          <p:nvPr/>
        </p:nvSpPr>
        <p:spPr>
          <a:xfrm flipH="1">
            <a:off x="4823514" y="5139549"/>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95" name="Google Shape;195;p22"/>
          <p:cNvSpPr/>
          <p:nvPr/>
        </p:nvSpPr>
        <p:spPr>
          <a:xfrm>
            <a:off x="1331640" y="3212976"/>
            <a:ext cx="3237185" cy="1242905"/>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80413" y="142481"/>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As the wave didn’t use much energy in it’s swash, it uses all of it’s power in it’s massive backwash. This means it scoops lots of sand away from the beach and back into the sea. </a:t>
            </a:r>
            <a:endParaRPr/>
          </a:p>
        </p:txBody>
      </p:sp>
      <p:sp>
        <p:nvSpPr>
          <p:cNvPr id="196" name="Google Shape;196;p22"/>
          <p:cNvSpPr/>
          <p:nvPr/>
        </p:nvSpPr>
        <p:spPr>
          <a:xfrm>
            <a:off x="2523576" y="4786499"/>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118828" y="61457"/>
                </a:moveTo>
                <a:lnTo>
                  <a:pt x="161041" y="5478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Sand being moved away from the beach, making it smaller.</a:t>
            </a:r>
            <a:endParaRPr/>
          </a:p>
        </p:txBody>
      </p:sp>
      <p:sp>
        <p:nvSpPr>
          <p:cNvPr id="197" name="Google Shape;197;p22"/>
          <p:cNvSpPr/>
          <p:nvPr/>
        </p:nvSpPr>
        <p:spPr>
          <a:xfrm>
            <a:off x="179511" y="5877272"/>
            <a:ext cx="5904687" cy="830263"/>
          </a:xfrm>
          <a:prstGeom prst="rect">
            <a:avLst/>
          </a:prstGeom>
          <a:solidFill>
            <a:srgbClr val="FFCC66"/>
          </a:solidFill>
          <a:ln cap="flat" cmpd="sng" w="9525">
            <a:solidFill>
              <a:srgbClr val="BD4B48"/>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chemeClr val="dk1"/>
                </a:solidFill>
                <a:latin typeface="Comic Sans MS"/>
                <a:ea typeface="Comic Sans MS"/>
                <a:cs typeface="Comic Sans MS"/>
                <a:sym typeface="Comic Sans MS"/>
              </a:rPr>
              <a:t>So, destructive waves destroy the beach by using their powerful energy to take sand away from the beach and take it back to the sea.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Google Shape;202;p23"/>
          <p:cNvSpPr/>
          <p:nvPr/>
        </p:nvSpPr>
        <p:spPr>
          <a:xfrm>
            <a:off x="503238" y="188913"/>
            <a:ext cx="8640762" cy="6048375"/>
          </a:xfrm>
          <a:prstGeom prst="cloudCallout">
            <a:avLst>
              <a:gd fmla="val -53107" name="adj1"/>
              <a:gd fmla="val 55820" name="adj2"/>
            </a:avLst>
          </a:prstGeom>
          <a:gradFill>
            <a:gsLst>
              <a:gs pos="0">
                <a:srgbClr val="FFA09D"/>
              </a:gs>
              <a:gs pos="35000">
                <a:srgbClr val="FFBCBC"/>
              </a:gs>
              <a:gs pos="100000">
                <a:srgbClr val="FFE2E2"/>
              </a:gs>
            </a:gsLst>
            <a:lin ang="16200000" scaled="0"/>
          </a:gradFill>
          <a:ln cap="flat" cmpd="sng" w="9525">
            <a:solidFill>
              <a:srgbClr val="BD4B48"/>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2000">
                <a:solidFill>
                  <a:schemeClr val="dk1"/>
                </a:solidFill>
                <a:latin typeface="Comic Sans MS"/>
                <a:ea typeface="Comic Sans MS"/>
                <a:cs typeface="Comic Sans MS"/>
                <a:sym typeface="Comic Sans MS"/>
              </a:rPr>
              <a:t>Now you’ve got all the knowledge you need for this lesson, have a go at the questions on the next slides to test your knowledge…</a:t>
            </a:r>
            <a:endParaRPr/>
          </a:p>
          <a:p>
            <a:pPr indent="0" lvl="0" marL="0" marR="0" rtl="0" algn="ctr">
              <a:spcBef>
                <a:spcPts val="0"/>
              </a:spcBef>
              <a:spcAft>
                <a:spcPts val="0"/>
              </a:spcAft>
              <a:buNone/>
            </a:pPr>
            <a:r>
              <a:t/>
            </a:r>
            <a:endParaRPr sz="2000">
              <a:solidFill>
                <a:schemeClr val="dk1"/>
              </a:solidFill>
              <a:latin typeface="Comic Sans MS"/>
              <a:ea typeface="Comic Sans MS"/>
              <a:cs typeface="Comic Sans MS"/>
              <a:sym typeface="Comic Sans MS"/>
            </a:endParaRPr>
          </a:p>
          <a:p>
            <a:pPr indent="0" lvl="0" marL="0" marR="0" rtl="0" algn="ctr">
              <a:spcBef>
                <a:spcPts val="0"/>
              </a:spcBef>
              <a:spcAft>
                <a:spcPts val="0"/>
              </a:spcAft>
              <a:buNone/>
            </a:pPr>
            <a:r>
              <a:rPr lang="en-GB" sz="2000">
                <a:solidFill>
                  <a:schemeClr val="dk1"/>
                </a:solidFill>
                <a:latin typeface="Comic Sans MS"/>
                <a:ea typeface="Comic Sans MS"/>
                <a:cs typeface="Comic Sans MS"/>
                <a:sym typeface="Comic Sans MS"/>
              </a:rPr>
              <a:t>Write your answers down then use the answers (on the answers PPT) to check if you were right.</a:t>
            </a:r>
            <a:endParaRPr/>
          </a:p>
          <a:p>
            <a:pPr indent="0" lvl="0" marL="0" marR="0" rtl="0" algn="ctr">
              <a:spcBef>
                <a:spcPts val="0"/>
              </a:spcBef>
              <a:spcAft>
                <a:spcPts val="0"/>
              </a:spcAft>
              <a:buNone/>
            </a:pPr>
            <a:r>
              <a:t/>
            </a:r>
            <a:endParaRPr sz="2000">
              <a:solidFill>
                <a:schemeClr val="dk1"/>
              </a:solidFill>
              <a:latin typeface="Comic Sans MS"/>
              <a:ea typeface="Comic Sans MS"/>
              <a:cs typeface="Comic Sans MS"/>
              <a:sym typeface="Comic Sans MS"/>
            </a:endParaRPr>
          </a:p>
          <a:p>
            <a:pPr indent="0" lvl="0" marL="0" marR="0" rtl="0" algn="ctr">
              <a:spcBef>
                <a:spcPts val="0"/>
              </a:spcBef>
              <a:spcAft>
                <a:spcPts val="0"/>
              </a:spcAft>
              <a:buNone/>
            </a:pPr>
            <a:r>
              <a:rPr lang="en-GB" sz="2000">
                <a:solidFill>
                  <a:schemeClr val="dk1"/>
                </a:solidFill>
                <a:latin typeface="Comic Sans MS"/>
                <a:ea typeface="Comic Sans MS"/>
                <a:cs typeface="Comic Sans MS"/>
                <a:sym typeface="Comic Sans MS"/>
              </a:rPr>
              <a:t>If  you got one wrong don’t worry- do as we always do and correct it! (yes- you should do this in purple pen at school, but don’t worry if you don’t have one of those, any colour will do!)</a:t>
            </a:r>
            <a:endParaRPr/>
          </a:p>
        </p:txBody>
      </p:sp>
      <p:sp>
        <p:nvSpPr>
          <p:cNvPr id="203" name="Google Shape;203;p23"/>
          <p:cNvSpPr/>
          <p:nvPr/>
        </p:nvSpPr>
        <p:spPr>
          <a:xfrm>
            <a:off x="4572000" y="5326386"/>
            <a:ext cx="4536504" cy="1511895"/>
          </a:xfrm>
          <a:prstGeom prst="roundRect">
            <a:avLst>
              <a:gd fmla="val 16667" name="adj"/>
            </a:avLst>
          </a:prstGeom>
          <a:gradFill>
            <a:gsLst>
              <a:gs pos="0">
                <a:srgbClr val="BABABA"/>
              </a:gs>
              <a:gs pos="35000">
                <a:srgbClr val="CFCFCF"/>
              </a:gs>
              <a:gs pos="100000">
                <a:srgbClr val="EDEDED"/>
              </a:gs>
            </a:gsLst>
            <a:lin ang="16200000" scaled="0"/>
          </a:gradFill>
          <a:ln cap="flat" cmpd="sng" w="9525">
            <a:solidFill>
              <a:schemeClr val="dk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chemeClr val="dk1"/>
                </a:solidFill>
                <a:latin typeface="Comic Sans MS"/>
                <a:ea typeface="Comic Sans MS"/>
                <a:cs typeface="Comic Sans MS"/>
                <a:sym typeface="Comic Sans MS"/>
              </a:rPr>
              <a:t>Remember you should all do the developing and secure questions. If you are targeted S+, or you would like to challenge yourself, do those questions too!</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24"/>
          <p:cNvSpPr/>
          <p:nvPr/>
        </p:nvSpPr>
        <p:spPr>
          <a:xfrm>
            <a:off x="457200" y="333375"/>
            <a:ext cx="8229600" cy="6305964"/>
          </a:xfrm>
          <a:prstGeom prst="rect">
            <a:avLst/>
          </a:prstGeom>
          <a:solidFill>
            <a:schemeClr val="lt1"/>
          </a:solidFill>
          <a:ln cap="flat" cmpd="sng" w="76200">
            <a:solidFill>
              <a:srgbClr val="9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mic Sans MS"/>
              <a:ea typeface="Comic Sans MS"/>
              <a:cs typeface="Comic Sans MS"/>
              <a:sym typeface="Comic Sans MS"/>
            </a:endParaRPr>
          </a:p>
        </p:txBody>
      </p:sp>
      <p:sp>
        <p:nvSpPr>
          <p:cNvPr id="209" name="Google Shape;209;p24"/>
          <p:cNvSpPr txBox="1"/>
          <p:nvPr>
            <p:ph type="title"/>
          </p:nvPr>
        </p:nvSpPr>
        <p:spPr>
          <a:xfrm>
            <a:off x="457200" y="381825"/>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omic Sans MS"/>
              <a:buNone/>
            </a:pPr>
            <a:r>
              <a:rPr lang="en-GB" sz="3959"/>
              <a:t>Test your knowledge: </a:t>
            </a:r>
            <a:r>
              <a:rPr b="1" lang="en-GB" sz="3959"/>
              <a:t>Developing</a:t>
            </a:r>
            <a:endParaRPr/>
          </a:p>
        </p:txBody>
      </p:sp>
      <p:sp>
        <p:nvSpPr>
          <p:cNvPr id="210" name="Google Shape;210;p24"/>
          <p:cNvSpPr txBox="1"/>
          <p:nvPr>
            <p:ph idx="1" type="body"/>
          </p:nvPr>
        </p:nvSpPr>
        <p:spPr>
          <a:xfrm>
            <a:off x="1115616" y="1524825"/>
            <a:ext cx="7350256" cy="5162964"/>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2400"/>
              <a:buAutoNum type="arabicParenR"/>
            </a:pPr>
            <a:r>
              <a:rPr lang="en-GB" sz="2400"/>
              <a:t>Draw a diagram to show </a:t>
            </a:r>
            <a:r>
              <a:rPr b="1" lang="en-GB" sz="2400"/>
              <a:t>the structure of a wave</a:t>
            </a:r>
            <a:r>
              <a:rPr lang="en-GB" sz="2400"/>
              <a:t> using all of the appropriate key terminology</a:t>
            </a:r>
            <a:endParaRPr/>
          </a:p>
          <a:p>
            <a:pPr indent="-514350" lvl="0" marL="514350" rtl="0" algn="l">
              <a:spcBef>
                <a:spcPts val="480"/>
              </a:spcBef>
              <a:spcAft>
                <a:spcPts val="0"/>
              </a:spcAft>
              <a:buClr>
                <a:schemeClr val="dk1"/>
              </a:buClr>
              <a:buSzPts val="2400"/>
              <a:buAutoNum type="arabicParenR"/>
            </a:pPr>
            <a:r>
              <a:rPr lang="en-GB" sz="2400"/>
              <a:t>What causes waves?</a:t>
            </a:r>
            <a:endParaRPr/>
          </a:p>
          <a:p>
            <a:pPr indent="-514350" lvl="0" marL="514350" rtl="0" algn="l">
              <a:spcBef>
                <a:spcPts val="480"/>
              </a:spcBef>
              <a:spcAft>
                <a:spcPts val="0"/>
              </a:spcAft>
              <a:buClr>
                <a:schemeClr val="dk1"/>
              </a:buClr>
              <a:buSzPts val="2400"/>
              <a:buAutoNum type="arabicParenR"/>
            </a:pPr>
            <a:r>
              <a:rPr lang="en-GB" sz="2400"/>
              <a:t> Which 3 things affect the size and power of a wave? (use the success criteria below to structure your answer):</a:t>
            </a:r>
            <a:endParaRPr/>
          </a:p>
          <a:p>
            <a:pPr indent="-361950" lvl="0" marL="514350" rtl="0" algn="l">
              <a:spcBef>
                <a:spcPts val="480"/>
              </a:spcBef>
              <a:spcAft>
                <a:spcPts val="0"/>
              </a:spcAft>
              <a:buClr>
                <a:schemeClr val="dk1"/>
              </a:buClr>
              <a:buSzPts val="2400"/>
              <a:buNone/>
            </a:pPr>
            <a:r>
              <a:t/>
            </a:r>
            <a:endParaRPr sz="2400"/>
          </a:p>
          <a:p>
            <a:pPr indent="-361950" lvl="0" marL="514350" rtl="0" algn="l">
              <a:spcBef>
                <a:spcPts val="480"/>
              </a:spcBef>
              <a:spcAft>
                <a:spcPts val="0"/>
              </a:spcAft>
              <a:buClr>
                <a:schemeClr val="dk1"/>
              </a:buClr>
              <a:buSzPts val="2400"/>
              <a:buNone/>
            </a:pPr>
            <a:r>
              <a:t/>
            </a:r>
            <a:endParaRPr sz="2400"/>
          </a:p>
          <a:p>
            <a:pPr indent="-361950" lvl="0" marL="514350" rtl="0" algn="l">
              <a:spcBef>
                <a:spcPts val="480"/>
              </a:spcBef>
              <a:spcAft>
                <a:spcPts val="0"/>
              </a:spcAft>
              <a:buClr>
                <a:schemeClr val="dk1"/>
              </a:buClr>
              <a:buSzPts val="2400"/>
              <a:buNone/>
            </a:pPr>
            <a:r>
              <a:t/>
            </a:r>
            <a:endParaRPr sz="2400"/>
          </a:p>
          <a:p>
            <a:pPr indent="-514350" lvl="0" marL="514350" rtl="0" algn="l">
              <a:spcBef>
                <a:spcPts val="480"/>
              </a:spcBef>
              <a:spcAft>
                <a:spcPts val="0"/>
              </a:spcAft>
              <a:buClr>
                <a:schemeClr val="dk1"/>
              </a:buClr>
              <a:buSzPts val="2400"/>
              <a:buAutoNum type="arabicParenR"/>
            </a:pPr>
            <a:r>
              <a:rPr lang="en-GB" sz="2400"/>
              <a:t>Draw a diagram to show what the key terms ‘swash’ and ‘backwash’ mean</a:t>
            </a:r>
            <a:endParaRPr/>
          </a:p>
          <a:p>
            <a:pPr indent="0" lvl="0" marL="0" rtl="0" algn="l">
              <a:spcBef>
                <a:spcPts val="480"/>
              </a:spcBef>
              <a:spcAft>
                <a:spcPts val="0"/>
              </a:spcAft>
              <a:buClr>
                <a:schemeClr val="dk1"/>
              </a:buClr>
              <a:buSzPts val="2400"/>
              <a:buNone/>
            </a:pPr>
            <a:r>
              <a:t/>
            </a:r>
            <a:endParaRPr sz="2400"/>
          </a:p>
          <a:p>
            <a:pPr indent="0" lvl="0" marL="0" rtl="0" algn="l">
              <a:spcBef>
                <a:spcPts val="480"/>
              </a:spcBef>
              <a:spcAft>
                <a:spcPts val="0"/>
              </a:spcAft>
              <a:buClr>
                <a:schemeClr val="dk1"/>
              </a:buClr>
              <a:buSzPts val="2400"/>
              <a:buNone/>
            </a:pPr>
            <a:r>
              <a:t/>
            </a:r>
            <a:endParaRPr sz="2400"/>
          </a:p>
        </p:txBody>
      </p:sp>
      <p:sp>
        <p:nvSpPr>
          <p:cNvPr id="211" name="Google Shape;211;p24"/>
          <p:cNvSpPr/>
          <p:nvPr/>
        </p:nvSpPr>
        <p:spPr>
          <a:xfrm>
            <a:off x="977585" y="4260791"/>
            <a:ext cx="2376487" cy="1295400"/>
          </a:xfrm>
          <a:prstGeom prst="roundRect">
            <a:avLst>
              <a:gd fmla="val 16667" name="adj"/>
            </a:avLst>
          </a:prstGeom>
          <a:solidFill>
            <a:srgbClr val="974806">
              <a:alpha val="81568"/>
            </a:srgbClr>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rgbClr val="000000"/>
                </a:solidFill>
                <a:latin typeface="Comic Sans MS"/>
                <a:ea typeface="Comic Sans MS"/>
                <a:cs typeface="Comic Sans MS"/>
                <a:sym typeface="Comic Sans MS"/>
              </a:rPr>
              <a:t>You  can identify the three factors that affect waves.</a:t>
            </a:r>
            <a:endParaRPr/>
          </a:p>
        </p:txBody>
      </p:sp>
      <p:sp>
        <p:nvSpPr>
          <p:cNvPr id="212" name="Google Shape;212;p24"/>
          <p:cNvSpPr/>
          <p:nvPr/>
        </p:nvSpPr>
        <p:spPr>
          <a:xfrm>
            <a:off x="3492103" y="4274868"/>
            <a:ext cx="2376214" cy="1295400"/>
          </a:xfrm>
          <a:prstGeom prst="roundRect">
            <a:avLst>
              <a:gd fmla="val 16667" name="adj"/>
            </a:avLst>
          </a:prstGeom>
          <a:solidFill>
            <a:srgbClr val="7F7F7F"/>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rgbClr val="000000"/>
                </a:solidFill>
                <a:latin typeface="Comic Sans MS"/>
                <a:ea typeface="Comic Sans MS"/>
                <a:cs typeface="Comic Sans MS"/>
                <a:sym typeface="Comic Sans MS"/>
              </a:rPr>
              <a:t>You  can draw an image/diagram for each factor.</a:t>
            </a:r>
            <a:endParaRPr/>
          </a:p>
        </p:txBody>
      </p:sp>
      <p:sp>
        <p:nvSpPr>
          <p:cNvPr id="213" name="Google Shape;213;p24"/>
          <p:cNvSpPr/>
          <p:nvPr/>
        </p:nvSpPr>
        <p:spPr>
          <a:xfrm>
            <a:off x="6018196" y="4293096"/>
            <a:ext cx="2447676" cy="1295400"/>
          </a:xfrm>
          <a:prstGeom prst="roundRect">
            <a:avLst>
              <a:gd fmla="val 16667" name="adj"/>
            </a:avLst>
          </a:prstGeom>
          <a:solidFill>
            <a:srgbClr val="FFC000"/>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rgbClr val="000000"/>
                </a:solidFill>
                <a:latin typeface="Comic Sans MS"/>
                <a:ea typeface="Comic Sans MS"/>
                <a:cs typeface="Comic Sans MS"/>
                <a:sym typeface="Comic Sans MS"/>
              </a:rPr>
              <a:t>You  can explain how it makes the wave stronger or weaker.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25"/>
          <p:cNvSpPr/>
          <p:nvPr/>
        </p:nvSpPr>
        <p:spPr>
          <a:xfrm>
            <a:off x="457200" y="333375"/>
            <a:ext cx="8229600" cy="6048375"/>
          </a:xfrm>
          <a:prstGeom prst="rect">
            <a:avLst/>
          </a:prstGeom>
          <a:solidFill>
            <a:schemeClr val="lt1"/>
          </a:solidFill>
          <a:ln cap="flat" cmpd="sng" w="76200">
            <a:solidFill>
              <a:srgbClr val="AD8C7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mic Sans MS"/>
              <a:ea typeface="Comic Sans MS"/>
              <a:cs typeface="Comic Sans MS"/>
              <a:sym typeface="Comic Sans MS"/>
            </a:endParaRPr>
          </a:p>
        </p:txBody>
      </p:sp>
      <p:sp>
        <p:nvSpPr>
          <p:cNvPr id="219" name="Google Shape;219;p25"/>
          <p:cNvSpPr txBox="1"/>
          <p:nvPr>
            <p:ph type="title"/>
          </p:nvPr>
        </p:nvSpPr>
        <p:spPr>
          <a:xfrm>
            <a:off x="457200" y="69215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omic Sans MS"/>
              <a:buNone/>
            </a:pPr>
            <a:r>
              <a:rPr lang="en-GB"/>
              <a:t>Test your knowledge: </a:t>
            </a:r>
            <a:r>
              <a:rPr b="1" lang="en-GB"/>
              <a:t>Secure</a:t>
            </a:r>
            <a:endParaRPr/>
          </a:p>
        </p:txBody>
      </p:sp>
      <p:sp>
        <p:nvSpPr>
          <p:cNvPr id="220" name="Google Shape;220;p25"/>
          <p:cNvSpPr txBox="1"/>
          <p:nvPr>
            <p:ph idx="1" type="body"/>
          </p:nvPr>
        </p:nvSpPr>
        <p:spPr>
          <a:xfrm>
            <a:off x="834887" y="2193925"/>
            <a:ext cx="7851913" cy="323093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200"/>
              <a:buNone/>
            </a:pPr>
            <a:r>
              <a:rPr lang="en-GB"/>
              <a:t>5) Draw a diagram to show a ‘constructive wave’.</a:t>
            </a:r>
            <a:endParaRPr/>
          </a:p>
          <a:p>
            <a:pPr indent="0" lvl="0" marL="0" rtl="0" algn="l">
              <a:spcBef>
                <a:spcPts val="640"/>
              </a:spcBef>
              <a:spcAft>
                <a:spcPts val="0"/>
              </a:spcAft>
              <a:buClr>
                <a:schemeClr val="dk1"/>
              </a:buClr>
              <a:buSzPts val="3200"/>
              <a:buNone/>
            </a:pPr>
            <a:r>
              <a:rPr lang="en-GB"/>
              <a:t>6) Draw a diagram to show a ‘destructive wave’.</a:t>
            </a:r>
            <a:endParaRPr/>
          </a:p>
          <a:p>
            <a:pPr indent="0" lvl="0" marL="0" rtl="0" algn="l">
              <a:spcBef>
                <a:spcPts val="640"/>
              </a:spcBef>
              <a:spcAft>
                <a:spcPts val="0"/>
              </a:spcAft>
              <a:buClr>
                <a:schemeClr val="dk1"/>
              </a:buClr>
              <a:buSzPts val="32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4" name="Shape 224"/>
        <p:cNvGrpSpPr/>
        <p:nvPr/>
      </p:nvGrpSpPr>
      <p:grpSpPr>
        <a:xfrm>
          <a:off x="0" y="0"/>
          <a:ext cx="0" cy="0"/>
          <a:chOff x="0" y="0"/>
          <a:chExt cx="0" cy="0"/>
        </a:xfrm>
      </p:grpSpPr>
      <p:sp>
        <p:nvSpPr>
          <p:cNvPr id="225" name="Google Shape;225;p26"/>
          <p:cNvSpPr/>
          <p:nvPr/>
        </p:nvSpPr>
        <p:spPr>
          <a:xfrm>
            <a:off x="457200" y="333375"/>
            <a:ext cx="8229600" cy="6048375"/>
          </a:xfrm>
          <a:prstGeom prst="rect">
            <a:avLst/>
          </a:prstGeom>
          <a:solidFill>
            <a:schemeClr val="lt1"/>
          </a:solidFill>
          <a:ln cap="flat" cmpd="sng" w="762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mic Sans MS"/>
              <a:ea typeface="Comic Sans MS"/>
              <a:cs typeface="Comic Sans MS"/>
              <a:sym typeface="Comic Sans MS"/>
            </a:endParaRPr>
          </a:p>
        </p:txBody>
      </p:sp>
      <p:sp>
        <p:nvSpPr>
          <p:cNvPr id="226" name="Google Shape;226;p26"/>
          <p:cNvSpPr txBox="1"/>
          <p:nvPr>
            <p:ph type="title"/>
          </p:nvPr>
        </p:nvSpPr>
        <p:spPr>
          <a:xfrm>
            <a:off x="457200" y="6207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omic Sans MS"/>
              <a:buNone/>
            </a:pPr>
            <a:r>
              <a:rPr lang="en-GB"/>
              <a:t>Test your knowledge: </a:t>
            </a:r>
            <a:r>
              <a:rPr b="1" lang="en-GB"/>
              <a:t>Secure+</a:t>
            </a:r>
            <a:endParaRPr/>
          </a:p>
        </p:txBody>
      </p:sp>
      <p:sp>
        <p:nvSpPr>
          <p:cNvPr id="227" name="Google Shape;227;p26"/>
          <p:cNvSpPr txBox="1"/>
          <p:nvPr>
            <p:ph idx="1" type="body"/>
          </p:nvPr>
        </p:nvSpPr>
        <p:spPr>
          <a:xfrm>
            <a:off x="827088" y="1916113"/>
            <a:ext cx="7283450" cy="37052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GB" sz="2800"/>
              <a:t>7) How would a constructive wave effect a beach? What would it do to the beach and why?</a:t>
            </a:r>
            <a:endParaRPr/>
          </a:p>
          <a:p>
            <a:pPr indent="0" lvl="0" marL="0" rtl="0" algn="l">
              <a:spcBef>
                <a:spcPts val="560"/>
              </a:spcBef>
              <a:spcAft>
                <a:spcPts val="0"/>
              </a:spcAft>
              <a:buClr>
                <a:schemeClr val="dk1"/>
              </a:buClr>
              <a:buSzPts val="2800"/>
              <a:buNone/>
            </a:pPr>
            <a:r>
              <a:t/>
            </a:r>
            <a:endParaRPr sz="2800"/>
          </a:p>
          <a:p>
            <a:pPr indent="0" lvl="0" marL="0" rtl="0" algn="l">
              <a:spcBef>
                <a:spcPts val="560"/>
              </a:spcBef>
              <a:spcAft>
                <a:spcPts val="0"/>
              </a:spcAft>
              <a:buClr>
                <a:schemeClr val="dk1"/>
              </a:buClr>
              <a:buSzPts val="2800"/>
              <a:buNone/>
            </a:pPr>
            <a:r>
              <a:rPr lang="en-GB" sz="2800"/>
              <a:t>8) How would a destructive wave effect a beach? What would it do to the beach and why?</a:t>
            </a:r>
            <a:endParaRPr/>
          </a:p>
          <a:p>
            <a:pPr indent="-165100" lvl="0" marL="342900" rtl="0" algn="l">
              <a:spcBef>
                <a:spcPts val="560"/>
              </a:spcBef>
              <a:spcAft>
                <a:spcPts val="0"/>
              </a:spcAft>
              <a:buClr>
                <a:schemeClr val="dk1"/>
              </a:buClr>
              <a:buSzPts val="2800"/>
              <a:buNone/>
            </a:pPr>
            <a:r>
              <a:t/>
            </a:r>
            <a:endParaRPr sz="2800"/>
          </a:p>
          <a:p>
            <a:pPr indent="-165100" lvl="0" marL="342900" rtl="0" algn="l">
              <a:spcBef>
                <a:spcPts val="560"/>
              </a:spcBef>
              <a:spcAft>
                <a:spcPts val="0"/>
              </a:spcAft>
              <a:buClr>
                <a:schemeClr val="dk1"/>
              </a:buClr>
              <a:buSzPts val="2800"/>
              <a:buNone/>
            </a:pPr>
            <a:r>
              <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pic>
        <p:nvPicPr>
          <p:cNvPr descr="Sun-Kissed%20Waves,%20Kauai,%20Hawaii" id="100" name="Google Shape;100;p14"/>
          <p:cNvPicPr preferRelativeResize="0"/>
          <p:nvPr/>
        </p:nvPicPr>
        <p:blipFill rotWithShape="1">
          <a:blip r:embed="rId3">
            <a:alphaModFix/>
          </a:blip>
          <a:srcRect b="0" l="0" r="0" t="0"/>
          <a:stretch/>
        </p:blipFill>
        <p:spPr>
          <a:xfrm>
            <a:off x="323850" y="1125538"/>
            <a:ext cx="4319588" cy="4175125"/>
          </a:xfrm>
          <a:prstGeom prst="rect">
            <a:avLst/>
          </a:prstGeom>
          <a:noFill/>
          <a:ln>
            <a:noFill/>
          </a:ln>
        </p:spPr>
      </p:pic>
      <p:pic>
        <p:nvPicPr>
          <p:cNvPr descr="waves" id="101" name="Google Shape;101;p14"/>
          <p:cNvPicPr preferRelativeResize="0"/>
          <p:nvPr/>
        </p:nvPicPr>
        <p:blipFill rotWithShape="1">
          <a:blip r:embed="rId4">
            <a:alphaModFix/>
          </a:blip>
          <a:srcRect b="0" l="0" r="0" t="0"/>
          <a:stretch/>
        </p:blipFill>
        <p:spPr>
          <a:xfrm>
            <a:off x="4643438" y="1125538"/>
            <a:ext cx="4176712" cy="4175125"/>
          </a:xfrm>
          <a:prstGeom prst="rect">
            <a:avLst/>
          </a:prstGeom>
          <a:noFill/>
          <a:ln>
            <a:noFill/>
          </a:ln>
        </p:spPr>
      </p:pic>
      <p:sp>
        <p:nvSpPr>
          <p:cNvPr id="102" name="Google Shape;102;p14"/>
          <p:cNvSpPr/>
          <p:nvPr/>
        </p:nvSpPr>
        <p:spPr>
          <a:xfrm>
            <a:off x="396875" y="1268413"/>
            <a:ext cx="576263" cy="360362"/>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Comic Sans MS"/>
                <a:ea typeface="Comic Sans MS"/>
                <a:cs typeface="Comic Sans MS"/>
                <a:sym typeface="Comic Sans MS"/>
              </a:rPr>
              <a:t>A</a:t>
            </a:r>
            <a:endParaRPr/>
          </a:p>
        </p:txBody>
      </p:sp>
      <p:sp>
        <p:nvSpPr>
          <p:cNvPr id="103" name="Google Shape;103;p14"/>
          <p:cNvSpPr/>
          <p:nvPr/>
        </p:nvSpPr>
        <p:spPr>
          <a:xfrm>
            <a:off x="4859338" y="1268413"/>
            <a:ext cx="576262" cy="360362"/>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Comic Sans MS"/>
                <a:ea typeface="Comic Sans MS"/>
                <a:cs typeface="Comic Sans MS"/>
                <a:sym typeface="Comic Sans MS"/>
              </a:rPr>
              <a:t>B</a:t>
            </a:r>
            <a:endParaRPr/>
          </a:p>
        </p:txBody>
      </p:sp>
      <p:sp>
        <p:nvSpPr>
          <p:cNvPr id="104" name="Google Shape;104;p14"/>
          <p:cNvSpPr/>
          <p:nvPr/>
        </p:nvSpPr>
        <p:spPr>
          <a:xfrm>
            <a:off x="0" y="188640"/>
            <a:ext cx="2483768"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2800" u="none" cap="none" strike="noStrike">
                <a:solidFill>
                  <a:srgbClr val="3366FF"/>
                </a:solidFill>
                <a:latin typeface="Comic Sans MS"/>
                <a:ea typeface="Comic Sans MS"/>
                <a:cs typeface="Comic Sans MS"/>
                <a:sym typeface="Comic Sans MS"/>
              </a:rPr>
              <a:t>Starter </a:t>
            </a:r>
            <a:endParaRPr/>
          </a:p>
        </p:txBody>
      </p:sp>
      <p:sp>
        <p:nvSpPr>
          <p:cNvPr id="105" name="Google Shape;105;p14"/>
          <p:cNvSpPr/>
          <p:nvPr/>
        </p:nvSpPr>
        <p:spPr>
          <a:xfrm>
            <a:off x="2700338" y="188913"/>
            <a:ext cx="6048375" cy="719137"/>
          </a:xfrm>
          <a:prstGeom prst="roundRect">
            <a:avLst>
              <a:gd fmla="val 16667" name="adj"/>
            </a:avLst>
          </a:prstGeom>
          <a:gradFill>
            <a:gsLst>
              <a:gs pos="0">
                <a:srgbClr val="3A7CCB"/>
              </a:gs>
              <a:gs pos="20000">
                <a:srgbClr val="3C7BC7"/>
              </a:gs>
              <a:gs pos="100000">
                <a:srgbClr val="2C5D98"/>
              </a:gs>
            </a:gsLst>
            <a:lin ang="5400000" scaled="0"/>
          </a:gradFill>
          <a:ln cap="flat" cmpd="sng" w="9525">
            <a:solidFill>
              <a:srgbClr val="4A7EBB"/>
            </a:solidFill>
            <a:prstDash val="solid"/>
            <a:round/>
            <a:headEnd len="sm" w="sm" type="none"/>
            <a:tailEnd len="sm" w="sm" type="none"/>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Bell MT"/>
                <a:ea typeface="Bell MT"/>
                <a:cs typeface="Bell MT"/>
                <a:sym typeface="Bell MT"/>
              </a:rPr>
              <a:t>Spot the difference between the two pictures! </a:t>
            </a:r>
            <a:endParaRPr/>
          </a:p>
          <a:p>
            <a:pPr indent="0" lvl="0" marL="0" marR="0" rtl="0" algn="ctr">
              <a:spcBef>
                <a:spcPts val="0"/>
              </a:spcBef>
              <a:spcAft>
                <a:spcPts val="0"/>
              </a:spcAft>
              <a:buNone/>
            </a:pPr>
            <a:r>
              <a:rPr b="0" i="0" lang="en-GB" sz="1800" u="none" cap="none" strike="noStrike">
                <a:solidFill>
                  <a:schemeClr val="lt1"/>
                </a:solidFill>
                <a:latin typeface="Bell MT"/>
                <a:ea typeface="Bell MT"/>
                <a:cs typeface="Bell MT"/>
                <a:sym typeface="Bell MT"/>
              </a:rPr>
              <a:t>But </a:t>
            </a:r>
            <a:r>
              <a:rPr b="1" i="0" lang="en-GB" sz="1800" u="sng" cap="none" strike="noStrike">
                <a:solidFill>
                  <a:schemeClr val="lt1"/>
                </a:solidFill>
                <a:latin typeface="Bell MT"/>
                <a:ea typeface="Bell MT"/>
                <a:cs typeface="Bell MT"/>
                <a:sym typeface="Bell MT"/>
              </a:rPr>
              <a:t>why</a:t>
            </a:r>
            <a:r>
              <a:rPr b="0" i="0" lang="en-GB" sz="1800" u="none" cap="none" strike="noStrike">
                <a:solidFill>
                  <a:schemeClr val="lt1"/>
                </a:solidFill>
                <a:latin typeface="Bell MT"/>
                <a:ea typeface="Bell MT"/>
                <a:cs typeface="Bell MT"/>
                <a:sym typeface="Bell MT"/>
              </a:rPr>
              <a:t> is there a difference?</a:t>
            </a:r>
            <a:endParaRPr/>
          </a:p>
        </p:txBody>
      </p:sp>
      <p:sp>
        <p:nvSpPr>
          <p:cNvPr id="106" name="Google Shape;106;p14"/>
          <p:cNvSpPr/>
          <p:nvPr/>
        </p:nvSpPr>
        <p:spPr>
          <a:xfrm>
            <a:off x="900113" y="5445125"/>
            <a:ext cx="1943100" cy="1295400"/>
          </a:xfrm>
          <a:prstGeom prst="roundRect">
            <a:avLst>
              <a:gd fmla="val 16667" name="adj"/>
            </a:avLst>
          </a:prstGeom>
          <a:solidFill>
            <a:srgbClr val="974806"/>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000000"/>
                </a:solidFill>
                <a:latin typeface="Bell MT"/>
                <a:ea typeface="Bell MT"/>
                <a:cs typeface="Bell MT"/>
                <a:sym typeface="Bell MT"/>
              </a:rPr>
              <a:t>You  can describe </a:t>
            </a:r>
            <a:r>
              <a:rPr b="1" i="0" lang="en-GB" sz="1800" u="sng" cap="none" strike="noStrike">
                <a:solidFill>
                  <a:srgbClr val="000000"/>
                </a:solidFill>
                <a:latin typeface="Bell MT"/>
                <a:ea typeface="Bell MT"/>
                <a:cs typeface="Bell MT"/>
                <a:sym typeface="Bell MT"/>
              </a:rPr>
              <a:t>two </a:t>
            </a:r>
            <a:r>
              <a:rPr b="0" i="0" lang="en-GB" sz="1800" u="none" cap="none" strike="noStrike">
                <a:solidFill>
                  <a:srgbClr val="000000"/>
                </a:solidFill>
                <a:latin typeface="Bell MT"/>
                <a:ea typeface="Bell MT"/>
                <a:cs typeface="Bell MT"/>
                <a:sym typeface="Bell MT"/>
              </a:rPr>
              <a:t>differences between the photos.</a:t>
            </a:r>
            <a:endParaRPr/>
          </a:p>
        </p:txBody>
      </p:sp>
      <p:sp>
        <p:nvSpPr>
          <p:cNvPr id="107" name="Google Shape;107;p14"/>
          <p:cNvSpPr/>
          <p:nvPr/>
        </p:nvSpPr>
        <p:spPr>
          <a:xfrm>
            <a:off x="3563938" y="5445125"/>
            <a:ext cx="1944687" cy="1295400"/>
          </a:xfrm>
          <a:prstGeom prst="roundRect">
            <a:avLst>
              <a:gd fmla="val 16667" name="adj"/>
            </a:avLst>
          </a:prstGeom>
          <a:solidFill>
            <a:srgbClr val="7F7F7F"/>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000000"/>
                </a:solidFill>
                <a:latin typeface="Bell MT"/>
                <a:ea typeface="Bell MT"/>
                <a:cs typeface="Bell MT"/>
                <a:sym typeface="Bell MT"/>
              </a:rPr>
              <a:t>You  can suggest </a:t>
            </a:r>
            <a:r>
              <a:rPr b="1" i="0" lang="en-GB" sz="1800" u="sng" cap="none" strike="noStrike">
                <a:solidFill>
                  <a:srgbClr val="000000"/>
                </a:solidFill>
                <a:latin typeface="Bell MT"/>
                <a:ea typeface="Bell MT"/>
                <a:cs typeface="Bell MT"/>
                <a:sym typeface="Bell MT"/>
              </a:rPr>
              <a:t>one </a:t>
            </a:r>
            <a:r>
              <a:rPr b="0" i="0" lang="en-GB" sz="1800" u="none" cap="none" strike="noStrike">
                <a:solidFill>
                  <a:srgbClr val="000000"/>
                </a:solidFill>
                <a:latin typeface="Bell MT"/>
                <a:ea typeface="Bell MT"/>
                <a:cs typeface="Bell MT"/>
                <a:sym typeface="Bell MT"/>
              </a:rPr>
              <a:t>reason for the differences.</a:t>
            </a:r>
            <a:endParaRPr/>
          </a:p>
        </p:txBody>
      </p:sp>
      <p:sp>
        <p:nvSpPr>
          <p:cNvPr id="108" name="Google Shape;108;p14"/>
          <p:cNvSpPr/>
          <p:nvPr/>
        </p:nvSpPr>
        <p:spPr>
          <a:xfrm>
            <a:off x="6300788" y="5445125"/>
            <a:ext cx="1943100" cy="1295400"/>
          </a:xfrm>
          <a:prstGeom prst="roundRect">
            <a:avLst>
              <a:gd fmla="val 16667" name="adj"/>
            </a:avLst>
          </a:prstGeom>
          <a:solidFill>
            <a:srgbClr val="FFC000"/>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rgbClr val="000000"/>
                </a:solidFill>
                <a:latin typeface="Bell MT"/>
                <a:ea typeface="Bell MT"/>
                <a:cs typeface="Bell MT"/>
                <a:sym typeface="Bell MT"/>
              </a:rPr>
              <a:t>You  can suggest </a:t>
            </a:r>
            <a:r>
              <a:rPr b="1" i="0" lang="en-GB" sz="1800" u="sng" cap="none" strike="noStrike">
                <a:solidFill>
                  <a:srgbClr val="000000"/>
                </a:solidFill>
                <a:latin typeface="Bell MT"/>
                <a:ea typeface="Bell MT"/>
                <a:cs typeface="Bell MT"/>
                <a:sym typeface="Bell MT"/>
              </a:rPr>
              <a:t>two</a:t>
            </a:r>
            <a:r>
              <a:rPr b="0" i="0" lang="en-GB" sz="1800" u="none" cap="none" strike="noStrike">
                <a:solidFill>
                  <a:srgbClr val="000000"/>
                </a:solidFill>
                <a:latin typeface="Bell MT"/>
                <a:ea typeface="Bell MT"/>
                <a:cs typeface="Bell MT"/>
                <a:sym typeface="Bell MT"/>
              </a:rPr>
              <a:t> reasons for the differences.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pic>
        <p:nvPicPr>
          <p:cNvPr descr="See the source image" id="113" name="Google Shape;113;p15"/>
          <p:cNvPicPr preferRelativeResize="0"/>
          <p:nvPr/>
        </p:nvPicPr>
        <p:blipFill rotWithShape="1">
          <a:blip r:embed="rId3">
            <a:alphaModFix/>
          </a:blip>
          <a:srcRect b="0" l="0" r="0" t="0"/>
          <a:stretch/>
        </p:blipFill>
        <p:spPr>
          <a:xfrm>
            <a:off x="1664005" y="1895097"/>
            <a:ext cx="5815989" cy="4892094"/>
          </a:xfrm>
          <a:prstGeom prst="rect">
            <a:avLst/>
          </a:prstGeom>
          <a:noFill/>
          <a:ln>
            <a:noFill/>
          </a:ln>
        </p:spPr>
      </p:pic>
      <p:grpSp>
        <p:nvGrpSpPr>
          <p:cNvPr id="114" name="Google Shape;114;p15"/>
          <p:cNvGrpSpPr/>
          <p:nvPr/>
        </p:nvGrpSpPr>
        <p:grpSpPr>
          <a:xfrm>
            <a:off x="611559" y="160261"/>
            <a:ext cx="8409656" cy="460427"/>
            <a:chOff x="1839914" y="391"/>
            <a:chExt cx="5961384" cy="1353449"/>
          </a:xfrm>
        </p:grpSpPr>
        <p:sp>
          <p:nvSpPr>
            <p:cNvPr id="115" name="Google Shape;115;p15"/>
            <p:cNvSpPr/>
            <p:nvPr/>
          </p:nvSpPr>
          <p:spPr>
            <a:xfrm rot="10800000">
              <a:off x="1839914" y="391"/>
              <a:ext cx="5961384" cy="1353449"/>
            </a:xfrm>
            <a:prstGeom prst="homePlate">
              <a:avLst>
                <a:gd fmla="val 50000" name="adj"/>
              </a:avLst>
            </a:prstGeom>
            <a:solidFill>
              <a:srgbClr val="99330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5"/>
            <p:cNvSpPr txBox="1"/>
            <p:nvPr/>
          </p:nvSpPr>
          <p:spPr>
            <a:xfrm>
              <a:off x="2178276" y="391"/>
              <a:ext cx="5623022" cy="1353449"/>
            </a:xfrm>
            <a:prstGeom prst="rect">
              <a:avLst/>
            </a:prstGeom>
            <a:noFill/>
            <a:ln>
              <a:noFill/>
            </a:ln>
          </p:spPr>
          <p:txBody>
            <a:bodyPr anchorCtr="0" anchor="ctr" bIns="91425" lIns="596825" spcFirstLastPara="1" rIns="170675" wrap="square" tIns="91425">
              <a:noAutofit/>
            </a:bodyPr>
            <a:lstStyle/>
            <a:p>
              <a:pPr indent="0" lvl="0" marL="0" marR="0" rtl="0" algn="ctr">
                <a:lnSpc>
                  <a:spcPct val="90000"/>
                </a:lnSpc>
                <a:spcBef>
                  <a:spcPts val="0"/>
                </a:spcBef>
                <a:spcAft>
                  <a:spcPts val="0"/>
                </a:spcAft>
                <a:buClr>
                  <a:schemeClr val="dk1"/>
                </a:buClr>
                <a:buSzPts val="2000"/>
                <a:buFont typeface="Comic Sans MS"/>
                <a:buNone/>
              </a:pPr>
              <a:r>
                <a:rPr b="1" i="0" lang="en-GB" sz="2000" u="none" cap="none" strike="noStrike">
                  <a:solidFill>
                    <a:schemeClr val="dk1"/>
                  </a:solidFill>
                  <a:latin typeface="Comic Sans MS"/>
                  <a:ea typeface="Comic Sans MS"/>
                  <a:cs typeface="Comic Sans MS"/>
                  <a:sym typeface="Comic Sans MS"/>
                </a:rPr>
                <a:t>Identify </a:t>
              </a:r>
              <a:r>
                <a:rPr b="0" i="0" lang="en-GB" sz="2000" u="none" cap="none" strike="noStrike">
                  <a:solidFill>
                    <a:schemeClr val="dk1"/>
                  </a:solidFill>
                  <a:latin typeface="Comic Sans MS"/>
                  <a:ea typeface="Comic Sans MS"/>
                  <a:cs typeface="Comic Sans MS"/>
                  <a:sym typeface="Comic Sans MS"/>
                </a:rPr>
                <a:t>key words associated with the structure of a wave</a:t>
              </a:r>
              <a:endParaRPr/>
            </a:p>
          </p:txBody>
        </p:sp>
      </p:grpSp>
      <p:sp>
        <p:nvSpPr>
          <p:cNvPr id="117" name="Google Shape;117;p15"/>
          <p:cNvSpPr txBox="1"/>
          <p:nvPr/>
        </p:nvSpPr>
        <p:spPr>
          <a:xfrm>
            <a:off x="2489537" y="1020450"/>
            <a:ext cx="416492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GB" sz="2400" u="sng" cap="none" strike="noStrike">
                <a:solidFill>
                  <a:schemeClr val="dk1"/>
                </a:solidFill>
                <a:latin typeface="Comic Sans MS"/>
                <a:ea typeface="Comic Sans MS"/>
                <a:cs typeface="Comic Sans MS"/>
                <a:sym typeface="Comic Sans MS"/>
              </a:rPr>
              <a:t>The Structure of a Wave: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16"/>
          <p:cNvSpPr txBox="1"/>
          <p:nvPr>
            <p:ph idx="1" type="body"/>
          </p:nvPr>
        </p:nvSpPr>
        <p:spPr>
          <a:xfrm>
            <a:off x="162550" y="764704"/>
            <a:ext cx="8785225" cy="5832648"/>
          </a:xfrm>
          <a:prstGeom prst="rect">
            <a:avLst/>
          </a:prstGeom>
          <a:noFill/>
          <a:ln>
            <a:noFill/>
          </a:ln>
        </p:spPr>
        <p:txBody>
          <a:bodyPr anchorCtr="0" anchor="t" bIns="45700" lIns="91425" spcFirstLastPara="1" rIns="91425" wrap="square" tIns="45700">
            <a:noAutofit/>
          </a:bodyPr>
          <a:lstStyle/>
          <a:p>
            <a:pPr indent="-342900" lvl="0" marL="342900" rtl="0" algn="l">
              <a:lnSpc>
                <a:spcPct val="70000"/>
              </a:lnSpc>
              <a:spcBef>
                <a:spcPts val="0"/>
              </a:spcBef>
              <a:spcAft>
                <a:spcPts val="0"/>
              </a:spcAft>
              <a:buClr>
                <a:srgbClr val="3366FF"/>
              </a:buClr>
              <a:buSzPts val="2960"/>
              <a:buFont typeface="Comic Sans MS"/>
              <a:buNone/>
            </a:pPr>
            <a:r>
              <a:rPr lang="en-GB" sz="2960">
                <a:solidFill>
                  <a:srgbClr val="3366FF"/>
                </a:solidFill>
              </a:rPr>
              <a:t>The waves are caused by the </a:t>
            </a:r>
            <a:r>
              <a:rPr b="1" lang="en-GB" sz="2960">
                <a:solidFill>
                  <a:srgbClr val="FF0066"/>
                </a:solidFill>
              </a:rPr>
              <a:t>wind</a:t>
            </a:r>
            <a:r>
              <a:rPr lang="en-GB" sz="2960">
                <a:solidFill>
                  <a:srgbClr val="3366FF"/>
                </a:solidFill>
              </a:rPr>
              <a:t> dragging </a:t>
            </a:r>
            <a:endParaRPr/>
          </a:p>
          <a:p>
            <a:pPr indent="-342900" lvl="0" marL="342900" rtl="0" algn="l">
              <a:lnSpc>
                <a:spcPct val="70000"/>
              </a:lnSpc>
              <a:spcBef>
                <a:spcPts val="592"/>
              </a:spcBef>
              <a:spcAft>
                <a:spcPts val="0"/>
              </a:spcAft>
              <a:buClr>
                <a:srgbClr val="3366FF"/>
              </a:buClr>
              <a:buSzPts val="2960"/>
              <a:buFont typeface="Comic Sans MS"/>
              <a:buNone/>
            </a:pPr>
            <a:r>
              <a:rPr lang="en-GB" sz="2960">
                <a:solidFill>
                  <a:srgbClr val="3366FF"/>
                </a:solidFill>
              </a:rPr>
              <a:t>over the </a:t>
            </a:r>
            <a:r>
              <a:rPr b="1" lang="en-GB" sz="2960">
                <a:solidFill>
                  <a:srgbClr val="3366FF"/>
                </a:solidFill>
              </a:rPr>
              <a:t>surface of the water</a:t>
            </a:r>
            <a:r>
              <a:rPr lang="en-GB" sz="2960">
                <a:solidFill>
                  <a:srgbClr val="3366FF"/>
                </a:solidFill>
              </a:rPr>
              <a:t>. </a:t>
            </a:r>
            <a:endParaRPr/>
          </a:p>
          <a:p>
            <a:pPr indent="-342900" lvl="0" marL="342900" rtl="0" algn="l">
              <a:lnSpc>
                <a:spcPct val="70000"/>
              </a:lnSpc>
              <a:spcBef>
                <a:spcPts val="592"/>
              </a:spcBef>
              <a:spcAft>
                <a:spcPts val="0"/>
              </a:spcAft>
              <a:buClr>
                <a:schemeClr val="dk1"/>
              </a:buClr>
              <a:buSzPts val="2960"/>
              <a:buFont typeface="Comic Sans MS"/>
              <a:buNone/>
            </a:pPr>
            <a:r>
              <a:t/>
            </a:r>
            <a:endParaRPr sz="2960">
              <a:solidFill>
                <a:srgbClr val="3366FF"/>
              </a:solidFill>
            </a:endParaRPr>
          </a:p>
          <a:p>
            <a:pPr indent="-342900" lvl="0" marL="342900" rtl="0" algn="l">
              <a:lnSpc>
                <a:spcPct val="70000"/>
              </a:lnSpc>
              <a:spcBef>
                <a:spcPts val="518"/>
              </a:spcBef>
              <a:spcAft>
                <a:spcPts val="0"/>
              </a:spcAft>
              <a:buClr>
                <a:srgbClr val="3366FF"/>
              </a:buClr>
              <a:buSzPts val="2590"/>
              <a:buFont typeface="Comic Sans MS"/>
              <a:buNone/>
            </a:pPr>
            <a:r>
              <a:rPr lang="en-GB" sz="2590">
                <a:solidFill>
                  <a:srgbClr val="3366FF"/>
                </a:solidFill>
              </a:rPr>
              <a:t>The </a:t>
            </a:r>
            <a:r>
              <a:rPr b="1" lang="en-GB" sz="2590">
                <a:solidFill>
                  <a:srgbClr val="3366FF"/>
                </a:solidFill>
              </a:rPr>
              <a:t>size and power</a:t>
            </a:r>
            <a:r>
              <a:rPr lang="en-GB" sz="2590">
                <a:solidFill>
                  <a:srgbClr val="3366FF"/>
                </a:solidFill>
              </a:rPr>
              <a:t> of the waves are influenced by …</a:t>
            </a:r>
            <a:endParaRPr/>
          </a:p>
          <a:p>
            <a:pPr indent="-342900" lvl="0" marL="342900" rtl="0" algn="l">
              <a:lnSpc>
                <a:spcPct val="70000"/>
              </a:lnSpc>
              <a:spcBef>
                <a:spcPts val="518"/>
              </a:spcBef>
              <a:spcAft>
                <a:spcPts val="0"/>
              </a:spcAft>
              <a:buClr>
                <a:schemeClr val="dk1"/>
              </a:buClr>
              <a:buSzPts val="2590"/>
              <a:buFont typeface="Comic Sans MS"/>
              <a:buNone/>
            </a:pPr>
            <a:r>
              <a:t/>
            </a:r>
            <a:endParaRPr sz="2590"/>
          </a:p>
          <a:p>
            <a:pPr indent="-342900" lvl="0" marL="342900" rtl="0" algn="l">
              <a:lnSpc>
                <a:spcPct val="70000"/>
              </a:lnSpc>
              <a:spcBef>
                <a:spcPts val="518"/>
              </a:spcBef>
              <a:spcAft>
                <a:spcPts val="0"/>
              </a:spcAft>
              <a:buClr>
                <a:schemeClr val="dk1"/>
              </a:buClr>
              <a:buSzPts val="2590"/>
              <a:buChar char="•"/>
            </a:pPr>
            <a:r>
              <a:rPr lang="en-GB" sz="2590"/>
              <a:t>The </a:t>
            </a:r>
            <a:r>
              <a:rPr b="1" lang="en-GB" sz="2590">
                <a:solidFill>
                  <a:srgbClr val="FF0000"/>
                </a:solidFill>
              </a:rPr>
              <a:t>FETCH</a:t>
            </a:r>
            <a:r>
              <a:rPr b="1" lang="en-GB" sz="2590"/>
              <a:t> </a:t>
            </a:r>
            <a:r>
              <a:rPr lang="en-GB" sz="2590"/>
              <a:t>(amount of water the wind blows over). If there is a bigger expanse of water, the wind has more time to come into contact with the water and build up much bigger waves)</a:t>
            </a:r>
            <a:endParaRPr/>
          </a:p>
          <a:p>
            <a:pPr indent="-342900" lvl="0" marL="342900" rtl="0" algn="l">
              <a:lnSpc>
                <a:spcPct val="70000"/>
              </a:lnSpc>
              <a:spcBef>
                <a:spcPts val="518"/>
              </a:spcBef>
              <a:spcAft>
                <a:spcPts val="0"/>
              </a:spcAft>
              <a:buClr>
                <a:schemeClr val="dk1"/>
              </a:buClr>
              <a:buSzPts val="2590"/>
              <a:buFont typeface="Comic Sans MS"/>
              <a:buNone/>
            </a:pPr>
            <a:r>
              <a:t/>
            </a:r>
            <a:endParaRPr sz="2590"/>
          </a:p>
          <a:p>
            <a:pPr indent="-342900" lvl="0" marL="342900" rtl="0" algn="l">
              <a:lnSpc>
                <a:spcPct val="70000"/>
              </a:lnSpc>
              <a:spcBef>
                <a:spcPts val="518"/>
              </a:spcBef>
              <a:spcAft>
                <a:spcPts val="0"/>
              </a:spcAft>
              <a:buClr>
                <a:schemeClr val="dk1"/>
              </a:buClr>
              <a:buSzPts val="2590"/>
              <a:buChar char="•"/>
            </a:pPr>
            <a:r>
              <a:rPr lang="en-GB" sz="2590"/>
              <a:t>The </a:t>
            </a:r>
            <a:r>
              <a:rPr b="1" lang="en-GB" sz="2590">
                <a:solidFill>
                  <a:srgbClr val="FF0000"/>
                </a:solidFill>
              </a:rPr>
              <a:t>STRENGTH OF THE WIND</a:t>
            </a:r>
            <a:r>
              <a:rPr b="1" lang="en-GB" sz="2590"/>
              <a:t>.</a:t>
            </a:r>
            <a:r>
              <a:rPr lang="en-GB" sz="2590"/>
              <a:t> The stronger the wind, the more it will disturb the water creating bigger waves</a:t>
            </a:r>
            <a:endParaRPr/>
          </a:p>
          <a:p>
            <a:pPr indent="-342900" lvl="0" marL="342900" rtl="0" algn="l">
              <a:lnSpc>
                <a:spcPct val="70000"/>
              </a:lnSpc>
              <a:spcBef>
                <a:spcPts val="518"/>
              </a:spcBef>
              <a:spcAft>
                <a:spcPts val="0"/>
              </a:spcAft>
              <a:buClr>
                <a:schemeClr val="dk1"/>
              </a:buClr>
              <a:buSzPts val="2590"/>
              <a:buFont typeface="Comic Sans MS"/>
              <a:buNone/>
            </a:pPr>
            <a:r>
              <a:t/>
            </a:r>
            <a:endParaRPr sz="2590"/>
          </a:p>
          <a:p>
            <a:pPr indent="-342900" lvl="0" marL="342900" rtl="0" algn="l">
              <a:lnSpc>
                <a:spcPct val="70000"/>
              </a:lnSpc>
              <a:spcBef>
                <a:spcPts val="518"/>
              </a:spcBef>
              <a:spcAft>
                <a:spcPts val="0"/>
              </a:spcAft>
              <a:buClr>
                <a:schemeClr val="dk1"/>
              </a:buClr>
              <a:buSzPts val="2590"/>
              <a:buChar char="•"/>
            </a:pPr>
            <a:r>
              <a:rPr lang="en-GB" sz="2590"/>
              <a:t>The </a:t>
            </a:r>
            <a:r>
              <a:rPr b="1" lang="en-GB" sz="2590">
                <a:solidFill>
                  <a:srgbClr val="FF0000"/>
                </a:solidFill>
              </a:rPr>
              <a:t>LENGTH OF TIME </a:t>
            </a:r>
            <a:r>
              <a:rPr lang="en-GB" sz="2590"/>
              <a:t>the wind blows for. The longer the wind blows for, the more time it has to build bigger waves</a:t>
            </a:r>
            <a:endParaRPr b="1" sz="2590">
              <a:solidFill>
                <a:srgbClr val="FF0000"/>
              </a:solidFill>
            </a:endParaRPr>
          </a:p>
        </p:txBody>
      </p:sp>
      <p:grpSp>
        <p:nvGrpSpPr>
          <p:cNvPr id="123" name="Google Shape;123;p16"/>
          <p:cNvGrpSpPr/>
          <p:nvPr/>
        </p:nvGrpSpPr>
        <p:grpSpPr>
          <a:xfrm>
            <a:off x="611559" y="160261"/>
            <a:ext cx="8409656" cy="460427"/>
            <a:chOff x="1839914" y="391"/>
            <a:chExt cx="5961384" cy="1353449"/>
          </a:xfrm>
        </p:grpSpPr>
        <p:sp>
          <p:nvSpPr>
            <p:cNvPr id="124" name="Google Shape;124;p16"/>
            <p:cNvSpPr/>
            <p:nvPr/>
          </p:nvSpPr>
          <p:spPr>
            <a:xfrm rot="10800000">
              <a:off x="1839914" y="391"/>
              <a:ext cx="5961384" cy="1353449"/>
            </a:xfrm>
            <a:prstGeom prst="homePlate">
              <a:avLst>
                <a:gd fmla="val 50000" name="adj"/>
              </a:avLst>
            </a:prstGeom>
            <a:solidFill>
              <a:srgbClr val="99330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6"/>
            <p:cNvSpPr txBox="1"/>
            <p:nvPr/>
          </p:nvSpPr>
          <p:spPr>
            <a:xfrm>
              <a:off x="2178276" y="391"/>
              <a:ext cx="5623022" cy="1353449"/>
            </a:xfrm>
            <a:prstGeom prst="rect">
              <a:avLst/>
            </a:prstGeom>
            <a:noFill/>
            <a:ln>
              <a:noFill/>
            </a:ln>
          </p:spPr>
          <p:txBody>
            <a:bodyPr anchorCtr="0" anchor="ctr" bIns="91425" lIns="596825" spcFirstLastPara="1" rIns="170675" wrap="square" tIns="91425">
              <a:noAutofit/>
            </a:bodyPr>
            <a:lstStyle/>
            <a:p>
              <a:pPr indent="0" lvl="0" marL="0" marR="0" rtl="0" algn="ctr">
                <a:lnSpc>
                  <a:spcPct val="90000"/>
                </a:lnSpc>
                <a:spcBef>
                  <a:spcPts val="0"/>
                </a:spcBef>
                <a:spcAft>
                  <a:spcPts val="0"/>
                </a:spcAft>
                <a:buClr>
                  <a:schemeClr val="dk1"/>
                </a:buClr>
                <a:buSzPts val="2000"/>
                <a:buFont typeface="Comic Sans MS"/>
                <a:buNone/>
              </a:pPr>
              <a:r>
                <a:rPr b="1" lang="en-GB" sz="2000">
                  <a:solidFill>
                    <a:schemeClr val="dk1"/>
                  </a:solidFill>
                  <a:latin typeface="Comic Sans MS"/>
                  <a:ea typeface="Comic Sans MS"/>
                  <a:cs typeface="Comic Sans MS"/>
                  <a:sym typeface="Comic Sans MS"/>
                </a:rPr>
                <a:t>Identify </a:t>
              </a:r>
              <a:r>
                <a:rPr b="0" lang="en-GB" sz="2000">
                  <a:solidFill>
                    <a:schemeClr val="dk1"/>
                  </a:solidFill>
                  <a:latin typeface="Comic Sans MS"/>
                  <a:ea typeface="Comic Sans MS"/>
                  <a:cs typeface="Comic Sans MS"/>
                  <a:sym typeface="Comic Sans MS"/>
                </a:rPr>
                <a:t>key words associated with the structure of a wave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17"/>
          <p:cNvSpPr/>
          <p:nvPr/>
        </p:nvSpPr>
        <p:spPr>
          <a:xfrm>
            <a:off x="827584" y="980728"/>
            <a:ext cx="7272808" cy="4680519"/>
          </a:xfrm>
          <a:prstGeom prst="wedgeRoundRectCallout">
            <a:avLst>
              <a:gd fmla="val -20833" name="adj1"/>
              <a:gd fmla="val 62500" name="adj2"/>
              <a:gd fmla="val 0" name="adj3"/>
            </a:avLst>
          </a:prstGeom>
          <a:gradFill>
            <a:gsLst>
              <a:gs pos="0">
                <a:srgbClr val="C8B2E9"/>
              </a:gs>
              <a:gs pos="35000">
                <a:srgbClr val="D6CAED"/>
              </a:gs>
              <a:gs pos="100000">
                <a:srgbClr val="EFE8FA"/>
              </a:gs>
            </a:gsLst>
            <a:lin ang="16200000" scaled="0"/>
          </a:gradFill>
          <a:ln cap="flat" cmpd="sng" w="9525">
            <a:solidFill>
              <a:srgbClr val="7C5F9F"/>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571500" lvl="0" marL="571500" marR="0" rtl="0" algn="l">
              <a:spcBef>
                <a:spcPts val="0"/>
              </a:spcBef>
              <a:spcAft>
                <a:spcPts val="0"/>
              </a:spcAft>
              <a:buClr>
                <a:schemeClr val="dk1"/>
              </a:buClr>
              <a:buSzPts val="3600"/>
              <a:buFont typeface="Arial"/>
              <a:buChar char="•"/>
            </a:pPr>
            <a:r>
              <a:rPr lang="en-GB" sz="3600">
                <a:solidFill>
                  <a:schemeClr val="dk1"/>
                </a:solidFill>
                <a:latin typeface="Comic Sans MS"/>
                <a:ea typeface="Comic Sans MS"/>
                <a:cs typeface="Comic Sans MS"/>
                <a:sym typeface="Comic Sans MS"/>
              </a:rPr>
              <a:t>So, what happens when waves meet the land?</a:t>
            </a:r>
            <a:endParaRPr/>
          </a:p>
          <a:p>
            <a:pPr indent="-571500" lvl="0" marL="571500" marR="0" rtl="0" algn="l">
              <a:spcBef>
                <a:spcPts val="0"/>
              </a:spcBef>
              <a:spcAft>
                <a:spcPts val="0"/>
              </a:spcAft>
              <a:buClr>
                <a:schemeClr val="dk1"/>
              </a:buClr>
              <a:buSzPts val="3600"/>
              <a:buFont typeface="Arial"/>
              <a:buChar char="•"/>
            </a:pPr>
            <a:r>
              <a:rPr lang="en-GB" sz="3600">
                <a:solidFill>
                  <a:schemeClr val="dk1"/>
                </a:solidFill>
                <a:latin typeface="Comic Sans MS"/>
                <a:ea typeface="Comic Sans MS"/>
                <a:cs typeface="Comic Sans MS"/>
                <a:sym typeface="Comic Sans MS"/>
              </a:rPr>
              <a:t>What did you notice when you were at the beach?</a:t>
            </a:r>
            <a:endParaRPr/>
          </a:p>
          <a:p>
            <a:pPr indent="-571500" lvl="0" marL="571500" marR="0" rtl="0" algn="l">
              <a:spcBef>
                <a:spcPts val="0"/>
              </a:spcBef>
              <a:spcAft>
                <a:spcPts val="0"/>
              </a:spcAft>
              <a:buClr>
                <a:schemeClr val="dk1"/>
              </a:buClr>
              <a:buSzPts val="3600"/>
              <a:buFont typeface="Arial"/>
              <a:buChar char="•"/>
            </a:pPr>
            <a:r>
              <a:rPr lang="en-GB" sz="3600">
                <a:solidFill>
                  <a:schemeClr val="dk1"/>
                </a:solidFill>
                <a:latin typeface="Comic Sans MS"/>
                <a:ea typeface="Comic Sans MS"/>
                <a:cs typeface="Comic Sans MS"/>
                <a:sym typeface="Comic Sans MS"/>
              </a:rPr>
              <a:t>How did the water move?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18"/>
          <p:cNvSpPr txBox="1"/>
          <p:nvPr>
            <p:ph idx="1" type="body"/>
          </p:nvPr>
        </p:nvSpPr>
        <p:spPr>
          <a:xfrm>
            <a:off x="250066" y="908720"/>
            <a:ext cx="4418012" cy="5328592"/>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FF0000"/>
              </a:buClr>
              <a:buSzPts val="2960"/>
              <a:buFont typeface="Comic Sans MS"/>
              <a:buNone/>
            </a:pPr>
            <a:r>
              <a:rPr b="1" lang="en-GB" sz="2960" u="sng">
                <a:solidFill>
                  <a:srgbClr val="FF0000"/>
                </a:solidFill>
              </a:rPr>
              <a:t>SWASH</a:t>
            </a:r>
            <a:endParaRPr/>
          </a:p>
          <a:p>
            <a:pPr indent="-342900" lvl="0" marL="342900" rtl="0" algn="l">
              <a:lnSpc>
                <a:spcPct val="90000"/>
              </a:lnSpc>
              <a:spcBef>
                <a:spcPts val="592"/>
              </a:spcBef>
              <a:spcAft>
                <a:spcPts val="0"/>
              </a:spcAft>
              <a:buClr>
                <a:schemeClr val="dk1"/>
              </a:buClr>
              <a:buSzPts val="2960"/>
              <a:buFont typeface="Comic Sans MS"/>
              <a:buNone/>
            </a:pPr>
            <a:r>
              <a:rPr b="1" lang="en-GB" sz="2960"/>
              <a:t>	The wave pushes up the beach (always at a slight angle). This is called the swash.</a:t>
            </a:r>
            <a:endParaRPr/>
          </a:p>
          <a:p>
            <a:pPr indent="-342900" lvl="0" marL="342900" rtl="0" algn="l">
              <a:lnSpc>
                <a:spcPct val="90000"/>
              </a:lnSpc>
              <a:spcBef>
                <a:spcPts val="592"/>
              </a:spcBef>
              <a:spcAft>
                <a:spcPts val="0"/>
              </a:spcAft>
              <a:buClr>
                <a:schemeClr val="dk1"/>
              </a:buClr>
              <a:buSzPts val="2960"/>
              <a:buFont typeface="Comic Sans MS"/>
              <a:buNone/>
            </a:pPr>
            <a:r>
              <a:t/>
            </a:r>
            <a:endParaRPr b="1" sz="2960"/>
          </a:p>
          <a:p>
            <a:pPr indent="-342900" lvl="0" marL="342900" rtl="0" algn="l">
              <a:lnSpc>
                <a:spcPct val="90000"/>
              </a:lnSpc>
              <a:spcBef>
                <a:spcPts val="592"/>
              </a:spcBef>
              <a:spcAft>
                <a:spcPts val="0"/>
              </a:spcAft>
              <a:buClr>
                <a:srgbClr val="FF0000"/>
              </a:buClr>
              <a:buSzPts val="2960"/>
              <a:buFont typeface="Comic Sans MS"/>
              <a:buNone/>
            </a:pPr>
            <a:r>
              <a:rPr b="1" lang="en-GB" sz="2960" u="sng">
                <a:solidFill>
                  <a:srgbClr val="FF0000"/>
                </a:solidFill>
              </a:rPr>
              <a:t>BACKWASH</a:t>
            </a:r>
            <a:endParaRPr/>
          </a:p>
          <a:p>
            <a:pPr indent="-342900" lvl="0" marL="342900" rtl="0" algn="l">
              <a:lnSpc>
                <a:spcPct val="90000"/>
              </a:lnSpc>
              <a:spcBef>
                <a:spcPts val="592"/>
              </a:spcBef>
              <a:spcAft>
                <a:spcPts val="0"/>
              </a:spcAft>
              <a:buClr>
                <a:schemeClr val="dk1"/>
              </a:buClr>
              <a:buSzPts val="2960"/>
              <a:buFont typeface="Comic Sans MS"/>
              <a:buNone/>
            </a:pPr>
            <a:r>
              <a:rPr b="1" lang="en-GB" sz="2960"/>
              <a:t>	The water then rolls back down the beach and back to the sea.</a:t>
            </a:r>
            <a:endParaRPr/>
          </a:p>
        </p:txBody>
      </p:sp>
      <p:pic>
        <p:nvPicPr>
          <p:cNvPr descr="BEACH AND SEA" id="136" name="Google Shape;136;p18"/>
          <p:cNvPicPr preferRelativeResize="0"/>
          <p:nvPr/>
        </p:nvPicPr>
        <p:blipFill rotWithShape="1">
          <a:blip r:embed="rId3">
            <a:alphaModFix/>
          </a:blip>
          <a:srcRect b="0" l="0" r="0" t="0"/>
          <a:stretch/>
        </p:blipFill>
        <p:spPr>
          <a:xfrm>
            <a:off x="4808538" y="341313"/>
            <a:ext cx="4114800" cy="5472112"/>
          </a:xfrm>
          <a:prstGeom prst="rect">
            <a:avLst/>
          </a:prstGeom>
          <a:noFill/>
          <a:ln>
            <a:noFill/>
          </a:ln>
        </p:spPr>
      </p:pic>
      <p:sp>
        <p:nvSpPr>
          <p:cNvPr id="137" name="Google Shape;137;p18"/>
          <p:cNvSpPr/>
          <p:nvPr/>
        </p:nvSpPr>
        <p:spPr>
          <a:xfrm>
            <a:off x="4833940" y="4143427"/>
            <a:ext cx="1258678" cy="523220"/>
          </a:xfrm>
          <a:prstGeom prst="rect">
            <a:avLst/>
          </a:prstGeom>
          <a:solidFill>
            <a:schemeClr val="lt1"/>
          </a:solidFill>
          <a:ln cap="flat" cmpd="sng" w="9525">
            <a:solidFill>
              <a:srgbClr val="FF66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b="1" lang="en-GB" sz="2800">
                <a:solidFill>
                  <a:srgbClr val="000066"/>
                </a:solidFill>
                <a:latin typeface="Comic Sans MS"/>
                <a:ea typeface="Comic Sans MS"/>
                <a:cs typeface="Comic Sans MS"/>
                <a:sym typeface="Comic Sans MS"/>
              </a:rPr>
              <a:t>Swash</a:t>
            </a:r>
            <a:endParaRPr/>
          </a:p>
        </p:txBody>
      </p:sp>
      <p:sp>
        <p:nvSpPr>
          <p:cNvPr id="138" name="Google Shape;138;p18"/>
          <p:cNvSpPr/>
          <p:nvPr/>
        </p:nvSpPr>
        <p:spPr>
          <a:xfrm>
            <a:off x="6504518" y="4149080"/>
            <a:ext cx="1813317" cy="523220"/>
          </a:xfrm>
          <a:prstGeom prst="rect">
            <a:avLst/>
          </a:prstGeom>
          <a:solidFill>
            <a:schemeClr val="lt1"/>
          </a:solidFill>
          <a:ln cap="flat" cmpd="sng" w="9525">
            <a:solidFill>
              <a:srgbClr val="FF66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b="1" lang="en-GB" sz="2800">
                <a:solidFill>
                  <a:srgbClr val="000066"/>
                </a:solidFill>
                <a:latin typeface="Comic Sans MS"/>
                <a:ea typeface="Comic Sans MS"/>
                <a:cs typeface="Comic Sans MS"/>
                <a:sym typeface="Comic Sans MS"/>
              </a:rPr>
              <a:t>Backwash</a:t>
            </a:r>
            <a:endParaRPr/>
          </a:p>
        </p:txBody>
      </p:sp>
      <p:cxnSp>
        <p:nvCxnSpPr>
          <p:cNvPr id="139" name="Google Shape;139;p18"/>
          <p:cNvCxnSpPr/>
          <p:nvPr/>
        </p:nvCxnSpPr>
        <p:spPr>
          <a:xfrm flipH="1" rot="10800000">
            <a:off x="5486400" y="2078038"/>
            <a:ext cx="1030288" cy="1981200"/>
          </a:xfrm>
          <a:prstGeom prst="straightConnector1">
            <a:avLst/>
          </a:prstGeom>
          <a:noFill/>
          <a:ln cap="flat" cmpd="sng" w="57150">
            <a:solidFill>
              <a:srgbClr val="0000FF"/>
            </a:solidFill>
            <a:prstDash val="solid"/>
            <a:round/>
            <a:headEnd len="med" w="med" type="none"/>
            <a:tailEnd len="med" w="med" type="triangle"/>
          </a:ln>
        </p:spPr>
      </p:cxnSp>
      <p:cxnSp>
        <p:nvCxnSpPr>
          <p:cNvPr id="140" name="Google Shape;140;p18"/>
          <p:cNvCxnSpPr/>
          <p:nvPr/>
        </p:nvCxnSpPr>
        <p:spPr>
          <a:xfrm>
            <a:off x="7020272" y="2162227"/>
            <a:ext cx="0" cy="1981200"/>
          </a:xfrm>
          <a:prstGeom prst="straightConnector1">
            <a:avLst/>
          </a:prstGeom>
          <a:noFill/>
          <a:ln cap="flat" cmpd="sng" w="57150">
            <a:solidFill>
              <a:srgbClr val="0000FF"/>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9"/>
                                        </p:tgtEl>
                                        <p:attrNameLst>
                                          <p:attrName>style.visibility</p:attrName>
                                        </p:attrNameLst>
                                      </p:cBhvr>
                                      <p:to>
                                        <p:strVal val="visible"/>
                                      </p:to>
                                    </p:set>
                                    <p:anim calcmode="lin" valueType="num">
                                      <p:cBhvr additive="base">
                                        <p:cTn dur="500"/>
                                        <p:tgtEl>
                                          <p:spTgt spid="13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140"/>
                                        </p:tgtEl>
                                        <p:attrNameLst>
                                          <p:attrName>style.visibility</p:attrName>
                                        </p:attrNameLst>
                                      </p:cBhvr>
                                      <p:to>
                                        <p:strVal val="visible"/>
                                      </p:to>
                                    </p:set>
                                    <p:anim calcmode="lin" valueType="num">
                                      <p:cBhvr additive="base">
                                        <p:cTn dur="500"/>
                                        <p:tgtEl>
                                          <p:spTgt spid="14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19"/>
          <p:cNvSpPr/>
          <p:nvPr/>
        </p:nvSpPr>
        <p:spPr>
          <a:xfrm>
            <a:off x="179512" y="274638"/>
            <a:ext cx="8712968" cy="6106690"/>
          </a:xfrm>
          <a:prstGeom prst="rect">
            <a:avLst/>
          </a:prstGeom>
        </p:spPr>
        <p:txBody>
          <a:bodyPr>
            <a:prstTxWarp prst="textPlain"/>
          </a:bodyPr>
          <a:lstStyle/>
          <a:p>
            <a:pPr lvl="0" algn="ctr"/>
            <a: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t>There are two different types of wave… </a:t>
            </a:r>
            <a:b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br>
            <a: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t/>
            </a:r>
            <a:b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br>
            <a: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t>Constructive</a:t>
            </a:r>
            <a:b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br>
            <a: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t/>
            </a:r>
            <a:b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br>
            <a:r>
              <a:rPr b="0" i="0">
                <a:ln cap="flat" cmpd="sng" w="12700">
                  <a:solidFill>
                    <a:schemeClr val="dk1"/>
                  </a:solidFill>
                  <a:prstDash val="solid"/>
                  <a:round/>
                  <a:headEnd len="sm" w="sm" type="none"/>
                  <a:tailEnd len="sm" w="sm" type="none"/>
                </a:ln>
                <a:gradFill>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0"/>
                </a:gradFill>
                <a:latin typeface="Comic Sans MS"/>
              </a:rPr>
              <a:t>Destructive</a:t>
            </a:r>
          </a:p>
        </p:txBody>
      </p:sp>
      <p:sp>
        <p:nvSpPr>
          <p:cNvPr id="146" name="Google Shape;146;p19"/>
          <p:cNvSpPr/>
          <p:nvPr/>
        </p:nvSpPr>
        <p:spPr>
          <a:xfrm>
            <a:off x="6156325" y="1700213"/>
            <a:ext cx="2592388" cy="2665412"/>
          </a:xfrm>
          <a:prstGeom prst="wedgeEllipseCallout">
            <a:avLst>
              <a:gd fmla="val -63386" name="adj1"/>
              <a:gd fmla="val 63590" name="adj2"/>
            </a:avLst>
          </a:prstGeom>
          <a:solidFill>
            <a:srgbClr val="FFC000"/>
          </a:solidFill>
          <a:ln cap="flat" cmpd="sng" w="25400">
            <a:solidFill>
              <a:srgbClr val="8C3A3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2000">
                <a:solidFill>
                  <a:schemeClr val="dk1"/>
                </a:solidFill>
                <a:latin typeface="Comic Sans MS"/>
                <a:ea typeface="Comic Sans MS"/>
                <a:cs typeface="Comic Sans MS"/>
                <a:sym typeface="Comic Sans MS"/>
              </a:rPr>
              <a:t>Think about these two words. What does this tell us about the waves?</a:t>
            </a:r>
            <a:endParaRPr/>
          </a:p>
        </p:txBody>
      </p:sp>
      <p:pic>
        <p:nvPicPr>
          <p:cNvPr descr="C:\Users\j.hyland\AppData\Local\Microsoft\Windows\Temporary Internet Files\Content.IE5\XULEMG4M\Construction_Worker_09[1].jpg" id="147" name="Google Shape;147;p19"/>
          <p:cNvPicPr preferRelativeResize="0"/>
          <p:nvPr/>
        </p:nvPicPr>
        <p:blipFill rotWithShape="1">
          <a:blip r:embed="rId3">
            <a:alphaModFix/>
          </a:blip>
          <a:srcRect b="0" l="0" r="0" t="0"/>
          <a:stretch/>
        </p:blipFill>
        <p:spPr>
          <a:xfrm>
            <a:off x="971550" y="2403475"/>
            <a:ext cx="1395413" cy="1879600"/>
          </a:xfrm>
          <a:prstGeom prst="rect">
            <a:avLst/>
          </a:prstGeom>
          <a:noFill/>
          <a:ln>
            <a:noFill/>
          </a:ln>
        </p:spPr>
      </p:pic>
      <p:pic>
        <p:nvPicPr>
          <p:cNvPr descr="C:\Users\j.hyland\AppData\Local\Microsoft\Windows\Temporary Internet Files\Content.IE5\RKM2D6ZK\broken_chain_iv[1].jpg" id="148" name="Google Shape;148;p19"/>
          <p:cNvPicPr preferRelativeResize="0"/>
          <p:nvPr/>
        </p:nvPicPr>
        <p:blipFill rotWithShape="1">
          <a:blip r:embed="rId4">
            <a:alphaModFix/>
          </a:blip>
          <a:srcRect b="0" l="0" r="0" t="0"/>
          <a:stretch/>
        </p:blipFill>
        <p:spPr>
          <a:xfrm>
            <a:off x="966788" y="5013325"/>
            <a:ext cx="1992312" cy="149383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Google Shape;153;p20"/>
          <p:cNvSpPr txBox="1"/>
          <p:nvPr/>
        </p:nvSpPr>
        <p:spPr>
          <a:xfrm>
            <a:off x="-6350" y="0"/>
            <a:ext cx="9150350" cy="830263"/>
          </a:xfrm>
          <a:prstGeom prst="rect">
            <a:avLst/>
          </a:prstGeom>
          <a:solidFill>
            <a:srgbClr val="17365D"/>
          </a:solidFill>
          <a:ln cap="flat" cmpd="sng" w="9525">
            <a:solidFill>
              <a:srgbClr val="00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2400">
                <a:solidFill>
                  <a:schemeClr val="lt1"/>
                </a:solidFill>
                <a:latin typeface="Comic Sans MS"/>
                <a:ea typeface="Comic Sans MS"/>
                <a:cs typeface="Comic Sans MS"/>
                <a:sym typeface="Comic Sans MS"/>
              </a:rPr>
              <a:t>Let’s start with constructive waves.</a:t>
            </a:r>
            <a:endParaRPr/>
          </a:p>
          <a:p>
            <a:pPr indent="0" lvl="0" marL="0" marR="0" rtl="0" algn="ctr">
              <a:spcBef>
                <a:spcPts val="0"/>
              </a:spcBef>
              <a:spcAft>
                <a:spcPts val="0"/>
              </a:spcAft>
              <a:buNone/>
            </a:pPr>
            <a:r>
              <a:rPr b="1" lang="en-GB" sz="2400">
                <a:solidFill>
                  <a:schemeClr val="lt1"/>
                </a:solidFill>
                <a:latin typeface="Comic Sans MS"/>
                <a:ea typeface="Comic Sans MS"/>
                <a:cs typeface="Comic Sans MS"/>
                <a:sym typeface="Comic Sans MS"/>
              </a:rPr>
              <a:t> They build up (or construct) the beach.</a:t>
            </a:r>
            <a:endParaRPr/>
          </a:p>
        </p:txBody>
      </p:sp>
      <p:pic>
        <p:nvPicPr>
          <p:cNvPr descr="Screen Shot 2014-04-14 at 17.55.13.png" id="154" name="Google Shape;154;p20"/>
          <p:cNvPicPr preferRelativeResize="0"/>
          <p:nvPr/>
        </p:nvPicPr>
        <p:blipFill rotWithShape="1">
          <a:blip r:embed="rId3">
            <a:alphaModFix/>
          </a:blip>
          <a:srcRect b="0" l="0" r="0" t="0"/>
          <a:stretch/>
        </p:blipFill>
        <p:spPr>
          <a:xfrm>
            <a:off x="456212" y="1125079"/>
            <a:ext cx="8225226" cy="5217889"/>
          </a:xfrm>
          <a:prstGeom prst="rect">
            <a:avLst/>
          </a:prstGeom>
          <a:noFill/>
          <a:ln>
            <a:noFill/>
          </a:ln>
        </p:spPr>
      </p:pic>
      <p:sp>
        <p:nvSpPr>
          <p:cNvPr id="155" name="Google Shape;155;p20"/>
          <p:cNvSpPr/>
          <p:nvPr/>
        </p:nvSpPr>
        <p:spPr>
          <a:xfrm rot="-1866993">
            <a:off x="6292624" y="2668271"/>
            <a:ext cx="2069122" cy="1382713"/>
          </a:xfrm>
          <a:prstGeom prst="rightArrow">
            <a:avLst>
              <a:gd fmla="val 50000" name="adj1"/>
              <a:gd fmla="val 50000" name="adj2"/>
            </a:avLst>
          </a:prstGeom>
          <a:solidFill>
            <a:srgbClr val="00FFFF"/>
          </a:solidFill>
          <a:ln cap="flat" cmpd="sng" w="9525">
            <a:solidFill>
              <a:srgbClr val="000000"/>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56" name="Google Shape;156;p20"/>
          <p:cNvSpPr/>
          <p:nvPr/>
        </p:nvSpPr>
        <p:spPr>
          <a:xfrm rot="8928462">
            <a:off x="6363068" y="3790660"/>
            <a:ext cx="1557645" cy="572504"/>
          </a:xfrm>
          <a:prstGeom prst="rightArrow">
            <a:avLst>
              <a:gd fmla="val 50000" name="adj1"/>
              <a:gd fmla="val 50000" name="adj2"/>
            </a:avLst>
          </a:prstGeom>
          <a:solidFill>
            <a:schemeClr val="dk1"/>
          </a:solidFill>
          <a:ln cap="flat" cmpd="sng" w="9525">
            <a:solidFill>
              <a:srgbClr val="00FF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57" name="Google Shape;157;p20"/>
          <p:cNvSpPr/>
          <p:nvPr/>
        </p:nvSpPr>
        <p:spPr>
          <a:xfrm>
            <a:off x="1187624" y="3896378"/>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59935" y="1399"/>
                </a:moveTo>
                <a:lnTo>
                  <a:pt x="20254" y="-10266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These waves are much more calm and gentle</a:t>
            </a:r>
            <a:endParaRPr/>
          </a:p>
        </p:txBody>
      </p:sp>
      <p:sp>
        <p:nvSpPr>
          <p:cNvPr id="158" name="Google Shape;158;p20"/>
          <p:cNvSpPr/>
          <p:nvPr/>
        </p:nvSpPr>
        <p:spPr>
          <a:xfrm>
            <a:off x="6948264" y="4443258"/>
            <a:ext cx="2166798" cy="1899710"/>
          </a:xfrm>
          <a:custGeom>
            <a:rect b="b" l="l" r="r" t="t"/>
            <a:pathLst>
              <a:path extrusionOk="0" h="120000" w="120000">
                <a:moveTo>
                  <a:pt x="0" y="0"/>
                </a:moveTo>
                <a:lnTo>
                  <a:pt x="120000" y="0"/>
                </a:lnTo>
                <a:lnTo>
                  <a:pt x="120000" y="120000"/>
                </a:lnTo>
                <a:lnTo>
                  <a:pt x="0" y="120000"/>
                </a:lnTo>
                <a:close/>
              </a:path>
              <a:path extrusionOk="0" fill="none" h="120000" w="120000">
                <a:moveTo>
                  <a:pt x="70732" y="-938"/>
                </a:moveTo>
                <a:lnTo>
                  <a:pt x="37348" y="-32234"/>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The backwash is very weak as the wave used up all of it’s energy in the swash (this means the backwash doesn’t have the energy to take any sand away from the beach with it.</a:t>
            </a:r>
            <a:endParaRPr/>
          </a:p>
        </p:txBody>
      </p:sp>
      <p:sp>
        <p:nvSpPr>
          <p:cNvPr id="159" name="Google Shape;159;p20"/>
          <p:cNvSpPr/>
          <p:nvPr/>
        </p:nvSpPr>
        <p:spPr>
          <a:xfrm>
            <a:off x="2771801" y="1844824"/>
            <a:ext cx="2918018" cy="1364648"/>
          </a:xfrm>
          <a:custGeom>
            <a:rect b="b" l="l" r="r" t="t"/>
            <a:pathLst>
              <a:path extrusionOk="0" h="120000" w="120000">
                <a:moveTo>
                  <a:pt x="0" y="0"/>
                </a:moveTo>
                <a:lnTo>
                  <a:pt x="120000" y="0"/>
                </a:lnTo>
                <a:lnTo>
                  <a:pt x="120000" y="120000"/>
                </a:lnTo>
                <a:lnTo>
                  <a:pt x="0" y="120000"/>
                </a:lnTo>
                <a:close/>
              </a:path>
              <a:path extrusionOk="0" fill="none" h="120000" w="120000">
                <a:moveTo>
                  <a:pt x="120667" y="59767"/>
                </a:moveTo>
                <a:lnTo>
                  <a:pt x="186566" y="97706"/>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All of the energy in this wave is used in it’s swash. This means that the wave pushes lots of sand on to the beach</a:t>
            </a:r>
            <a:endParaRPr/>
          </a:p>
        </p:txBody>
      </p:sp>
      <p:sp>
        <p:nvSpPr>
          <p:cNvPr id="160" name="Google Shape;160;p20"/>
          <p:cNvSpPr/>
          <p:nvPr/>
        </p:nvSpPr>
        <p:spPr>
          <a:xfrm>
            <a:off x="179511" y="5877272"/>
            <a:ext cx="5904687" cy="830263"/>
          </a:xfrm>
          <a:prstGeom prst="rect">
            <a:avLst/>
          </a:prstGeom>
          <a:solidFill>
            <a:srgbClr val="FFCC66"/>
          </a:solidFill>
          <a:ln cap="flat" cmpd="sng" w="9525">
            <a:solidFill>
              <a:srgbClr val="BD4B48"/>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chemeClr val="dk1"/>
                </a:solidFill>
                <a:latin typeface="Comic Sans MS"/>
                <a:ea typeface="Comic Sans MS"/>
                <a:cs typeface="Comic Sans MS"/>
                <a:sym typeface="Comic Sans MS"/>
              </a:rPr>
              <a:t>So, constructive waves help to build up the beach by putting more sand on them making them bigger. They have no energy left to take the sand away…</a:t>
            </a:r>
            <a:endParaRPr/>
          </a:p>
        </p:txBody>
      </p:sp>
      <p:sp>
        <p:nvSpPr>
          <p:cNvPr id="161" name="Google Shape;161;p20"/>
          <p:cNvSpPr/>
          <p:nvPr/>
        </p:nvSpPr>
        <p:spPr>
          <a:xfrm flipH="1">
            <a:off x="8279243" y="3356672"/>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2" name="Google Shape;162;p20"/>
          <p:cNvSpPr/>
          <p:nvPr/>
        </p:nvSpPr>
        <p:spPr>
          <a:xfrm flipH="1">
            <a:off x="8104714" y="3538955"/>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3" name="Google Shape;163;p20"/>
          <p:cNvSpPr/>
          <p:nvPr/>
        </p:nvSpPr>
        <p:spPr>
          <a:xfrm flipH="1">
            <a:off x="8216821" y="311301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4" name="Google Shape;164;p20"/>
          <p:cNvSpPr/>
          <p:nvPr/>
        </p:nvSpPr>
        <p:spPr>
          <a:xfrm flipH="1">
            <a:off x="8475303" y="3185019"/>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5" name="Google Shape;165;p20"/>
          <p:cNvSpPr/>
          <p:nvPr/>
        </p:nvSpPr>
        <p:spPr>
          <a:xfrm flipH="1">
            <a:off x="8763334" y="3113011"/>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6" name="Google Shape;166;p20"/>
          <p:cNvSpPr/>
          <p:nvPr/>
        </p:nvSpPr>
        <p:spPr>
          <a:xfrm flipH="1">
            <a:off x="8448932" y="3556898"/>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7" name="Google Shape;167;p20"/>
          <p:cNvSpPr/>
          <p:nvPr/>
        </p:nvSpPr>
        <p:spPr>
          <a:xfrm flipH="1">
            <a:off x="8653136" y="3439310"/>
            <a:ext cx="189735" cy="144016"/>
          </a:xfrm>
          <a:prstGeom prst="ellipse">
            <a:avLst/>
          </a:prstGeom>
          <a:solidFill>
            <a:srgbClr val="FFCC66"/>
          </a:solidFill>
          <a:ln cap="flat" cmpd="sng" w="25400">
            <a:solidFill>
              <a:srgbClr val="FFCC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mic Sans MS"/>
              <a:ea typeface="Comic Sans MS"/>
              <a:cs typeface="Comic Sans MS"/>
              <a:sym typeface="Comic Sans MS"/>
            </a:endParaRPr>
          </a:p>
        </p:txBody>
      </p:sp>
      <p:sp>
        <p:nvSpPr>
          <p:cNvPr id="168" name="Google Shape;168;p20"/>
          <p:cNvSpPr/>
          <p:nvPr/>
        </p:nvSpPr>
        <p:spPr>
          <a:xfrm>
            <a:off x="7447592" y="1036773"/>
            <a:ext cx="1728192" cy="979721"/>
          </a:xfrm>
          <a:custGeom>
            <a:rect b="b" l="l" r="r" t="t"/>
            <a:pathLst>
              <a:path extrusionOk="0" h="120000" w="120000">
                <a:moveTo>
                  <a:pt x="0" y="0"/>
                </a:moveTo>
                <a:lnTo>
                  <a:pt x="120000" y="0"/>
                </a:lnTo>
                <a:lnTo>
                  <a:pt x="120000" y="120000"/>
                </a:lnTo>
                <a:lnTo>
                  <a:pt x="0" y="120000"/>
                </a:lnTo>
                <a:close/>
              </a:path>
              <a:path extrusionOk="0" fill="none" h="120000" w="120000">
                <a:moveTo>
                  <a:pt x="59935" y="123138"/>
                </a:moveTo>
                <a:lnTo>
                  <a:pt x="80986" y="252812"/>
                </a:lnTo>
              </a:path>
            </a:pathLst>
          </a:cu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400">
                <a:solidFill>
                  <a:schemeClr val="dk1"/>
                </a:solidFill>
                <a:latin typeface="Comic Sans MS"/>
                <a:ea typeface="Comic Sans MS"/>
                <a:cs typeface="Comic Sans MS"/>
                <a:sym typeface="Comic Sans MS"/>
              </a:rPr>
              <a:t>Extra sand being pushed onto the beach.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2" name="Shape 172"/>
        <p:cNvGrpSpPr/>
        <p:nvPr/>
      </p:nvGrpSpPr>
      <p:grpSpPr>
        <a:xfrm>
          <a:off x="0" y="0"/>
          <a:ext cx="0" cy="0"/>
          <a:chOff x="0" y="0"/>
          <a:chExt cx="0" cy="0"/>
        </a:xfrm>
      </p:grpSpPr>
      <p:sp>
        <p:nvSpPr>
          <p:cNvPr id="173" name="Google Shape;173;p21"/>
          <p:cNvSpPr/>
          <p:nvPr/>
        </p:nvSpPr>
        <p:spPr>
          <a:xfrm>
            <a:off x="1403648" y="1052736"/>
            <a:ext cx="6336704" cy="4392488"/>
          </a:xfrm>
          <a:prstGeom prst="wedgeEllipseCallout">
            <a:avLst>
              <a:gd fmla="val -49693" name="adj1"/>
              <a:gd fmla="val 65299" name="adj2"/>
            </a:avLst>
          </a:prstGeom>
          <a:solidFill>
            <a:srgbClr val="FFC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Comic Sans MS"/>
                <a:ea typeface="Comic Sans MS"/>
                <a:cs typeface="Comic Sans MS"/>
                <a:sym typeface="Comic Sans MS"/>
              </a:rPr>
              <a:t>What do you think the diagram for a destructive wave will look like?</a:t>
            </a:r>
            <a:endParaRPr/>
          </a:p>
          <a:p>
            <a:pPr indent="0" lvl="0" marL="0" marR="0" rtl="0" algn="ctr">
              <a:spcBef>
                <a:spcPts val="0"/>
              </a:spcBef>
              <a:spcAft>
                <a:spcPts val="0"/>
              </a:spcAft>
              <a:buNone/>
            </a:pPr>
            <a:r>
              <a:t/>
            </a:r>
            <a:endParaRPr sz="2400">
              <a:solidFill>
                <a:schemeClr val="dk1"/>
              </a:solidFill>
              <a:latin typeface="Comic Sans MS"/>
              <a:ea typeface="Comic Sans MS"/>
              <a:cs typeface="Comic Sans MS"/>
              <a:sym typeface="Comic Sans MS"/>
            </a:endParaRPr>
          </a:p>
          <a:p>
            <a:pPr indent="0" lvl="0" marL="0" marR="0" rtl="0" algn="ctr">
              <a:spcBef>
                <a:spcPts val="0"/>
              </a:spcBef>
              <a:spcAft>
                <a:spcPts val="0"/>
              </a:spcAft>
              <a:buNone/>
            </a:pPr>
            <a:r>
              <a:rPr lang="en-GB" sz="2400">
                <a:solidFill>
                  <a:schemeClr val="dk1"/>
                </a:solidFill>
                <a:latin typeface="Comic Sans MS"/>
                <a:ea typeface="Comic Sans MS"/>
                <a:cs typeface="Comic Sans MS"/>
                <a:sym typeface="Comic Sans MS"/>
              </a:rPr>
              <a:t>What will the waves be like?</a:t>
            </a:r>
            <a:endParaRPr/>
          </a:p>
          <a:p>
            <a:pPr indent="0" lvl="0" marL="0" marR="0" rtl="0" algn="ctr">
              <a:spcBef>
                <a:spcPts val="0"/>
              </a:spcBef>
              <a:spcAft>
                <a:spcPts val="0"/>
              </a:spcAft>
              <a:buNone/>
            </a:pPr>
            <a:r>
              <a:rPr lang="en-GB" sz="2400">
                <a:solidFill>
                  <a:schemeClr val="dk1"/>
                </a:solidFill>
                <a:latin typeface="Comic Sans MS"/>
                <a:ea typeface="Comic Sans MS"/>
                <a:cs typeface="Comic Sans MS"/>
                <a:sym typeface="Comic Sans MS"/>
              </a:rPr>
              <a:t>What will the swash be like?</a:t>
            </a:r>
            <a:endParaRPr/>
          </a:p>
          <a:p>
            <a:pPr indent="0" lvl="0" marL="0" marR="0" rtl="0" algn="ctr">
              <a:spcBef>
                <a:spcPts val="0"/>
              </a:spcBef>
              <a:spcAft>
                <a:spcPts val="0"/>
              </a:spcAft>
              <a:buNone/>
            </a:pPr>
            <a:r>
              <a:rPr lang="en-GB" sz="2400">
                <a:solidFill>
                  <a:schemeClr val="dk1"/>
                </a:solidFill>
                <a:latin typeface="Comic Sans MS"/>
                <a:ea typeface="Comic Sans MS"/>
                <a:cs typeface="Comic Sans MS"/>
                <a:sym typeface="Comic Sans MS"/>
              </a:rPr>
              <a:t>What will the backwash be like?</a:t>
            </a:r>
            <a:endParaRPr/>
          </a:p>
        </p:txBody>
      </p:sp>
      <p:sp>
        <p:nvSpPr>
          <p:cNvPr id="174" name="Google Shape;174;p21"/>
          <p:cNvSpPr/>
          <p:nvPr/>
        </p:nvSpPr>
        <p:spPr>
          <a:xfrm>
            <a:off x="395536" y="260648"/>
            <a:ext cx="3312368" cy="792088"/>
          </a:xfrm>
          <a:prstGeom prst="rect">
            <a:avLst/>
          </a:prstGeom>
          <a:gradFill>
            <a:gsLst>
              <a:gs pos="0">
                <a:srgbClr val="FFA09D"/>
              </a:gs>
              <a:gs pos="35000">
                <a:srgbClr val="FFBCBC"/>
              </a:gs>
              <a:gs pos="100000">
                <a:srgbClr val="FFE2E2"/>
              </a:gs>
            </a:gsLst>
            <a:lin ang="16200000" scaled="0"/>
          </a:gradFill>
          <a:ln cap="flat" cmpd="sng" w="9525">
            <a:solidFill>
              <a:srgbClr val="BD4B48"/>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lang="en-GB" sz="2800">
                <a:solidFill>
                  <a:schemeClr val="dk1"/>
                </a:solidFill>
                <a:latin typeface="Comic Sans MS"/>
                <a:ea typeface="Comic Sans MS"/>
                <a:cs typeface="Comic Sans MS"/>
                <a:sym typeface="Comic Sans MS"/>
              </a:rPr>
              <a:t>Killer Questions: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