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77" r:id="rId4"/>
    <p:sldId id="274" r:id="rId5"/>
    <p:sldId id="257" r:id="rId6"/>
    <p:sldId id="266" r:id="rId7"/>
    <p:sldId id="282" r:id="rId8"/>
    <p:sldId id="259" r:id="rId9"/>
    <p:sldId id="280" r:id="rId10"/>
    <p:sldId id="283" r:id="rId11"/>
    <p:sldId id="267" r:id="rId12"/>
    <p:sldId id="269" r:id="rId13"/>
    <p:sldId id="276" r:id="rId14"/>
    <p:sldId id="272" r:id="rId15"/>
    <p:sldId id="271" r:id="rId16"/>
    <p:sldId id="268" r:id="rId17"/>
    <p:sldId id="278" r:id="rId18"/>
    <p:sldId id="284" r:id="rId19"/>
  </p:sldIdLst>
  <p:sldSz cx="6858000" cy="9144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94660"/>
  </p:normalViewPr>
  <p:slideViewPr>
    <p:cSldViewPr>
      <p:cViewPr varScale="1">
        <p:scale>
          <a:sx n="52" d="100"/>
          <a:sy n="52" d="100"/>
        </p:scale>
        <p:origin x="2310" y="8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0"/>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3FB4AE9-30C4-4F7C-AE7E-331C20614671}" type="datetimeFigureOut">
              <a:rPr lang="en-GB" smtClean="0"/>
              <a:t>31/03/2020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0D23D-3AE8-4236-9699-8DC8C2911026}" type="slidenum">
              <a:rPr lang="en-GB" smtClean="0"/>
              <a:t>‹#›</a:t>
            </a:fld>
            <a:endParaRPr lang="en-GB"/>
          </a:p>
        </p:txBody>
      </p:sp>
    </p:spTree>
    <p:extLst>
      <p:ext uri="{BB962C8B-B14F-4D97-AF65-F5344CB8AC3E}">
        <p14:creationId xmlns:p14="http://schemas.microsoft.com/office/powerpoint/2010/main" val="3186458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FB4AE9-30C4-4F7C-AE7E-331C20614671}" type="datetimeFigureOut">
              <a:rPr lang="en-GB" smtClean="0"/>
              <a:t>31/03/2020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0D23D-3AE8-4236-9699-8DC8C2911026}" type="slidenum">
              <a:rPr lang="en-GB" smtClean="0"/>
              <a:t>‹#›</a:t>
            </a:fld>
            <a:endParaRPr lang="en-GB"/>
          </a:p>
        </p:txBody>
      </p:sp>
    </p:spTree>
    <p:extLst>
      <p:ext uri="{BB962C8B-B14F-4D97-AF65-F5344CB8AC3E}">
        <p14:creationId xmlns:p14="http://schemas.microsoft.com/office/powerpoint/2010/main" val="1441285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7"/>
            <a:ext cx="1543050" cy="780203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42900" y="366187"/>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FB4AE9-30C4-4F7C-AE7E-331C20614671}" type="datetimeFigureOut">
              <a:rPr lang="en-GB" smtClean="0"/>
              <a:t>31/03/2020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0D23D-3AE8-4236-9699-8DC8C2911026}" type="slidenum">
              <a:rPr lang="en-GB" smtClean="0"/>
              <a:t>‹#›</a:t>
            </a:fld>
            <a:endParaRPr lang="en-GB"/>
          </a:p>
        </p:txBody>
      </p:sp>
    </p:spTree>
    <p:extLst>
      <p:ext uri="{BB962C8B-B14F-4D97-AF65-F5344CB8AC3E}">
        <p14:creationId xmlns:p14="http://schemas.microsoft.com/office/powerpoint/2010/main" val="416806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FB4AE9-30C4-4F7C-AE7E-331C20614671}" type="datetimeFigureOut">
              <a:rPr lang="en-GB" smtClean="0"/>
              <a:t>31/03/2020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0D23D-3AE8-4236-9699-8DC8C2911026}" type="slidenum">
              <a:rPr lang="en-GB" smtClean="0"/>
              <a:t>‹#›</a:t>
            </a:fld>
            <a:endParaRPr lang="en-GB"/>
          </a:p>
        </p:txBody>
      </p:sp>
    </p:spTree>
    <p:extLst>
      <p:ext uri="{BB962C8B-B14F-4D97-AF65-F5344CB8AC3E}">
        <p14:creationId xmlns:p14="http://schemas.microsoft.com/office/powerpoint/2010/main" val="127676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FB4AE9-30C4-4F7C-AE7E-331C20614671}" type="datetimeFigureOut">
              <a:rPr lang="en-GB" smtClean="0"/>
              <a:t>31/03/2020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E0D23D-3AE8-4236-9699-8DC8C2911026}" type="slidenum">
              <a:rPr lang="en-GB" smtClean="0"/>
              <a:t>‹#›</a:t>
            </a:fld>
            <a:endParaRPr lang="en-GB"/>
          </a:p>
        </p:txBody>
      </p:sp>
    </p:spTree>
    <p:extLst>
      <p:ext uri="{BB962C8B-B14F-4D97-AF65-F5344CB8AC3E}">
        <p14:creationId xmlns:p14="http://schemas.microsoft.com/office/powerpoint/2010/main" val="282887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4290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48615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3FB4AE9-30C4-4F7C-AE7E-331C20614671}" type="datetimeFigureOut">
              <a:rPr lang="en-GB" smtClean="0"/>
              <a:t>31/03/2020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E0D23D-3AE8-4236-9699-8DC8C2911026}" type="slidenum">
              <a:rPr lang="en-GB" smtClean="0"/>
              <a:t>‹#›</a:t>
            </a:fld>
            <a:endParaRPr lang="en-GB"/>
          </a:p>
        </p:txBody>
      </p:sp>
    </p:spTree>
    <p:extLst>
      <p:ext uri="{BB962C8B-B14F-4D97-AF65-F5344CB8AC3E}">
        <p14:creationId xmlns:p14="http://schemas.microsoft.com/office/powerpoint/2010/main" val="222807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3FB4AE9-30C4-4F7C-AE7E-331C20614671}" type="datetimeFigureOut">
              <a:rPr lang="en-GB" smtClean="0"/>
              <a:t>31/03/2020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4E0D23D-3AE8-4236-9699-8DC8C2911026}" type="slidenum">
              <a:rPr lang="en-GB" smtClean="0"/>
              <a:t>‹#›</a:t>
            </a:fld>
            <a:endParaRPr lang="en-GB"/>
          </a:p>
        </p:txBody>
      </p:sp>
    </p:spTree>
    <p:extLst>
      <p:ext uri="{BB962C8B-B14F-4D97-AF65-F5344CB8AC3E}">
        <p14:creationId xmlns:p14="http://schemas.microsoft.com/office/powerpoint/2010/main" val="3110689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3FB4AE9-30C4-4F7C-AE7E-331C20614671}" type="datetimeFigureOut">
              <a:rPr lang="en-GB" smtClean="0"/>
              <a:t>31/03/2020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4E0D23D-3AE8-4236-9699-8DC8C2911026}" type="slidenum">
              <a:rPr lang="en-GB" smtClean="0"/>
              <a:t>‹#›</a:t>
            </a:fld>
            <a:endParaRPr lang="en-GB"/>
          </a:p>
        </p:txBody>
      </p:sp>
    </p:spTree>
    <p:extLst>
      <p:ext uri="{BB962C8B-B14F-4D97-AF65-F5344CB8AC3E}">
        <p14:creationId xmlns:p14="http://schemas.microsoft.com/office/powerpoint/2010/main" val="3905131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FB4AE9-30C4-4F7C-AE7E-331C20614671}" type="datetimeFigureOut">
              <a:rPr lang="en-GB" smtClean="0"/>
              <a:t>31/03/2020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4E0D23D-3AE8-4236-9699-8DC8C2911026}" type="slidenum">
              <a:rPr lang="en-GB" smtClean="0"/>
              <a:t>‹#›</a:t>
            </a:fld>
            <a:endParaRPr lang="en-GB"/>
          </a:p>
        </p:txBody>
      </p:sp>
    </p:spTree>
    <p:extLst>
      <p:ext uri="{BB962C8B-B14F-4D97-AF65-F5344CB8AC3E}">
        <p14:creationId xmlns:p14="http://schemas.microsoft.com/office/powerpoint/2010/main" val="4054305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2"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FB4AE9-30C4-4F7C-AE7E-331C20614671}" type="datetimeFigureOut">
              <a:rPr lang="en-GB" smtClean="0"/>
              <a:t>31/03/2020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E0D23D-3AE8-4236-9699-8DC8C2911026}" type="slidenum">
              <a:rPr lang="en-GB" smtClean="0"/>
              <a:t>‹#›</a:t>
            </a:fld>
            <a:endParaRPr lang="en-GB"/>
          </a:p>
        </p:txBody>
      </p:sp>
    </p:spTree>
    <p:extLst>
      <p:ext uri="{BB962C8B-B14F-4D97-AF65-F5344CB8AC3E}">
        <p14:creationId xmlns:p14="http://schemas.microsoft.com/office/powerpoint/2010/main" val="2022381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1"/>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FB4AE9-30C4-4F7C-AE7E-331C20614671}" type="datetimeFigureOut">
              <a:rPr lang="en-GB" smtClean="0"/>
              <a:t>31/03/2020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4E0D23D-3AE8-4236-9699-8DC8C2911026}" type="slidenum">
              <a:rPr lang="en-GB" smtClean="0"/>
              <a:t>‹#›</a:t>
            </a:fld>
            <a:endParaRPr lang="en-GB"/>
          </a:p>
        </p:txBody>
      </p:sp>
    </p:spTree>
    <p:extLst>
      <p:ext uri="{BB962C8B-B14F-4D97-AF65-F5344CB8AC3E}">
        <p14:creationId xmlns:p14="http://schemas.microsoft.com/office/powerpoint/2010/main" val="4153829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43FB4AE9-30C4-4F7C-AE7E-331C20614671}" type="datetimeFigureOut">
              <a:rPr lang="en-GB" smtClean="0"/>
              <a:t>31/03/2020</a:t>
            </a:fld>
            <a:endParaRPr lang="en-GB"/>
          </a:p>
        </p:txBody>
      </p:sp>
      <p:sp>
        <p:nvSpPr>
          <p:cNvPr id="5" name="Footer Placeholder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24E0D23D-3AE8-4236-9699-8DC8C2911026}" type="slidenum">
              <a:rPr lang="en-GB" smtClean="0"/>
              <a:t>‹#›</a:t>
            </a:fld>
            <a:endParaRPr lang="en-GB"/>
          </a:p>
        </p:txBody>
      </p:sp>
    </p:spTree>
    <p:extLst>
      <p:ext uri="{BB962C8B-B14F-4D97-AF65-F5344CB8AC3E}">
        <p14:creationId xmlns:p14="http://schemas.microsoft.com/office/powerpoint/2010/main" val="1601062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642" y="179512"/>
            <a:ext cx="6552729" cy="1152128"/>
          </a:xfrm>
        </p:spPr>
        <p:txBody>
          <a:bodyPr>
            <a:normAutofit fontScale="90000"/>
          </a:bodyPr>
          <a:lstStyle/>
          <a:p>
            <a:pPr algn="l"/>
            <a:r>
              <a:rPr lang="en-GB" dirty="0">
                <a:latin typeface="Algerian" panose="04020705040A02060702" pitchFamily="82" charset="0"/>
              </a:rPr>
              <a:t>KS3 ART &amp; DESIGN</a:t>
            </a:r>
            <a:br>
              <a:rPr lang="en-GB" dirty="0">
                <a:latin typeface="Algerian" panose="04020705040A02060702" pitchFamily="82" charset="0"/>
              </a:rPr>
            </a:br>
            <a:r>
              <a:rPr lang="en-GB" dirty="0">
                <a:latin typeface="Algerian" panose="04020705040A02060702" pitchFamily="82" charset="0"/>
              </a:rPr>
              <a:t>  Year 7</a:t>
            </a:r>
          </a:p>
        </p:txBody>
      </p:sp>
      <p:sp>
        <p:nvSpPr>
          <p:cNvPr id="3" name="Subtitle 2"/>
          <p:cNvSpPr>
            <a:spLocks noGrp="1"/>
          </p:cNvSpPr>
          <p:nvPr>
            <p:ph type="subTitle" idx="1"/>
          </p:nvPr>
        </p:nvSpPr>
        <p:spPr>
          <a:xfrm>
            <a:off x="3263414" y="4928415"/>
            <a:ext cx="3981433" cy="702965"/>
          </a:xfrm>
        </p:spPr>
        <p:txBody>
          <a:bodyPr>
            <a:normAutofit/>
          </a:bodyPr>
          <a:lstStyle/>
          <a:p>
            <a:r>
              <a:rPr lang="en-GB" sz="2800" b="1" u="sng" dirty="0" err="1">
                <a:solidFill>
                  <a:schemeClr val="tx2">
                    <a:lumMod val="75000"/>
                  </a:schemeClr>
                </a:solidFill>
                <a:latin typeface="Comic Sans MS" panose="030F0702030302020204" pitchFamily="66" charset="0"/>
              </a:rPr>
              <a:t>Hundertwasser</a:t>
            </a:r>
            <a:endParaRPr lang="en-GB" sz="2800" b="1" u="sng" dirty="0">
              <a:solidFill>
                <a:schemeClr val="tx2">
                  <a:lumMod val="75000"/>
                </a:schemeClr>
              </a:solidFill>
              <a:latin typeface="Comic Sans MS" panose="030F0702030302020204" pitchFamily="66" charset="0"/>
            </a:endParaRPr>
          </a:p>
        </p:txBody>
      </p:sp>
      <p:sp>
        <p:nvSpPr>
          <p:cNvPr id="4" name="Rectangle 3"/>
          <p:cNvSpPr/>
          <p:nvPr/>
        </p:nvSpPr>
        <p:spPr>
          <a:xfrm>
            <a:off x="131644" y="179512"/>
            <a:ext cx="6552728" cy="8784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69534" y="7327702"/>
            <a:ext cx="6125974" cy="14209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ln w="57150">
                <a:solidFill>
                  <a:schemeClr val="tx1"/>
                </a:solidFill>
              </a:ln>
            </a:endParaRPr>
          </a:p>
        </p:txBody>
      </p:sp>
      <p:sp>
        <p:nvSpPr>
          <p:cNvPr id="7" name="Rectangle 6"/>
          <p:cNvSpPr/>
          <p:nvPr/>
        </p:nvSpPr>
        <p:spPr>
          <a:xfrm>
            <a:off x="345020" y="7238831"/>
            <a:ext cx="6125972" cy="1477328"/>
          </a:xfrm>
          <a:prstGeom prst="rect">
            <a:avLst/>
          </a:prstGeom>
        </p:spPr>
        <p:txBody>
          <a:bodyPr wrap="square">
            <a:spAutoFit/>
          </a:bodyPr>
          <a:lstStyle/>
          <a:p>
            <a:endParaRPr lang="en-GB" dirty="0"/>
          </a:p>
          <a:p>
            <a:r>
              <a:rPr lang="en-GB" dirty="0"/>
              <a:t>Name_______________________________________________</a:t>
            </a:r>
          </a:p>
          <a:p>
            <a:endParaRPr lang="en-GB" dirty="0"/>
          </a:p>
          <a:p>
            <a:r>
              <a:rPr lang="en-GB" dirty="0"/>
              <a:t>Group______________________________________________</a:t>
            </a:r>
          </a:p>
          <a:p>
            <a:endParaRPr lang="en-GB" dirty="0"/>
          </a:p>
        </p:txBody>
      </p:sp>
      <p:pic>
        <p:nvPicPr>
          <p:cNvPr id="8" name="Picture 4" descr="http://2.bp.blogspot.com/-DDsSXQnlm3E/Tspwte_X0wI/AAAAAAAAA1k/bm-Yn6JyFKk/s640/hundertwasser-friedensreich-arche-no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90" y="1944895"/>
            <a:ext cx="3707539" cy="523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upload.wikimedia.org/wikipedia/commons/thumb/b/b3/Hundertwasser_nz_1998_hg.jpg/235px-Hundertwasser_nz_1998_h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5723" y="1107911"/>
            <a:ext cx="2642438" cy="264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279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32FA2-8ADC-40D4-96E9-56AB411A8885}"/>
              </a:ext>
            </a:extLst>
          </p:cNvPr>
          <p:cNvPicPr>
            <a:picLocks noChangeAspect="1"/>
          </p:cNvPicPr>
          <p:nvPr/>
        </p:nvPicPr>
        <p:blipFill rotWithShape="1">
          <a:blip r:embed="rId2"/>
          <a:srcRect b="6580"/>
          <a:stretch/>
        </p:blipFill>
        <p:spPr>
          <a:xfrm>
            <a:off x="131669" y="3131840"/>
            <a:ext cx="6594662" cy="4752528"/>
          </a:xfrm>
          <a:prstGeom prst="rect">
            <a:avLst/>
          </a:prstGeom>
          <a:ln>
            <a:solidFill>
              <a:schemeClr val="tx1"/>
            </a:solidFill>
          </a:ln>
        </p:spPr>
      </p:pic>
      <p:sp>
        <p:nvSpPr>
          <p:cNvPr id="4" name="Rectangle 3">
            <a:extLst>
              <a:ext uri="{FF2B5EF4-FFF2-40B4-BE49-F238E27FC236}">
                <a16:creationId xmlns:a16="http://schemas.microsoft.com/office/drawing/2014/main" id="{0BFF7E89-0E3A-431C-A058-CE7136C28BA9}"/>
              </a:ext>
            </a:extLst>
          </p:cNvPr>
          <p:cNvSpPr/>
          <p:nvPr/>
        </p:nvSpPr>
        <p:spPr>
          <a:xfrm>
            <a:off x="332656" y="394995"/>
            <a:ext cx="4968552" cy="1200329"/>
          </a:xfrm>
          <a:prstGeom prst="rect">
            <a:avLst/>
          </a:prstGeom>
        </p:spPr>
        <p:txBody>
          <a:bodyPr wrap="square">
            <a:spAutoFit/>
          </a:bodyPr>
          <a:lstStyle/>
          <a:p>
            <a:r>
              <a:rPr lang="en-GB" sz="3600" dirty="0">
                <a:latin typeface="Algerian" panose="04020705040A02060702" pitchFamily="82" charset="0"/>
              </a:rPr>
              <a:t>TASK 2 (b) </a:t>
            </a:r>
            <a:br>
              <a:rPr lang="en-GB" sz="3600" dirty="0">
                <a:latin typeface="Algerian" panose="04020705040A02060702" pitchFamily="82" charset="0"/>
              </a:rPr>
            </a:br>
            <a:r>
              <a:rPr lang="en-GB" sz="3600" dirty="0">
                <a:latin typeface="Algerian" panose="04020705040A02060702" pitchFamily="82" charset="0"/>
              </a:rPr>
              <a:t>Lollipop Trees</a:t>
            </a:r>
            <a:endParaRPr lang="en-GB" sz="3600" dirty="0"/>
          </a:p>
        </p:txBody>
      </p:sp>
      <p:pic>
        <p:nvPicPr>
          <p:cNvPr id="5" name="Picture 2">
            <a:extLst>
              <a:ext uri="{FF2B5EF4-FFF2-40B4-BE49-F238E27FC236}">
                <a16:creationId xmlns:a16="http://schemas.microsoft.com/office/drawing/2014/main" id="{9714F549-96C1-4282-BEB8-6D1F34F0B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5104" y="127178"/>
            <a:ext cx="2160240" cy="209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E778190-AC78-4D1A-B267-C628C06495BF}"/>
              </a:ext>
            </a:extLst>
          </p:cNvPr>
          <p:cNvSpPr txBox="1"/>
          <p:nvPr/>
        </p:nvSpPr>
        <p:spPr>
          <a:xfrm>
            <a:off x="332656" y="1570519"/>
            <a:ext cx="3744416" cy="1015663"/>
          </a:xfrm>
          <a:prstGeom prst="rect">
            <a:avLst/>
          </a:prstGeom>
          <a:noFill/>
        </p:spPr>
        <p:txBody>
          <a:bodyPr wrap="square" rtlCol="0">
            <a:spAutoFit/>
          </a:bodyPr>
          <a:lstStyle/>
          <a:p>
            <a:r>
              <a:rPr lang="en-GB" dirty="0"/>
              <a:t> </a:t>
            </a:r>
            <a:r>
              <a:rPr lang="en-GB" sz="1200" dirty="0"/>
              <a:t>Add a patterned background like </a:t>
            </a:r>
            <a:r>
              <a:rPr lang="en-GB" sz="1200" dirty="0">
                <a:latin typeface="Comic Sans MS" panose="030F0702030302020204" pitchFamily="66" charset="0"/>
              </a:rPr>
              <a:t>Hundertwasser did to the basic shapes here Add full colour to your work in whatever media you have at a home. </a:t>
            </a:r>
          </a:p>
          <a:p>
            <a:endParaRPr lang="en-GB" dirty="0"/>
          </a:p>
        </p:txBody>
      </p:sp>
    </p:spTree>
    <p:extLst>
      <p:ext uri="{BB962C8B-B14F-4D97-AF65-F5344CB8AC3E}">
        <p14:creationId xmlns:p14="http://schemas.microsoft.com/office/powerpoint/2010/main" val="588843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DE02D-D94E-48B9-A8A7-8B990C1F9D37}"/>
              </a:ext>
            </a:extLst>
          </p:cNvPr>
          <p:cNvSpPr>
            <a:spLocks noGrp="1"/>
          </p:cNvSpPr>
          <p:nvPr>
            <p:ph type="title"/>
          </p:nvPr>
        </p:nvSpPr>
        <p:spPr>
          <a:xfrm>
            <a:off x="342900" y="323528"/>
            <a:ext cx="6172200" cy="1800200"/>
          </a:xfrm>
        </p:spPr>
        <p:txBody>
          <a:bodyPr>
            <a:normAutofit fontScale="90000"/>
          </a:bodyPr>
          <a:lstStyle/>
          <a:p>
            <a:r>
              <a:rPr lang="en-GB" dirty="0">
                <a:latin typeface="Algerian" panose="04020705040A02060702" pitchFamily="82" charset="0"/>
              </a:rPr>
              <a:t>Task 3 + 4 +5</a:t>
            </a:r>
            <a:br>
              <a:rPr lang="en-GB" dirty="0">
                <a:latin typeface="Algerian" panose="04020705040A02060702" pitchFamily="82" charset="0"/>
              </a:rPr>
            </a:br>
            <a:r>
              <a:rPr lang="en-GB" dirty="0">
                <a:latin typeface="Algerian" panose="04020705040A02060702" pitchFamily="82" charset="0"/>
              </a:rPr>
              <a:t>Portrait</a:t>
            </a:r>
            <a:br>
              <a:rPr lang="en-GB" dirty="0">
                <a:latin typeface="Algerian" panose="04020705040A02060702" pitchFamily="82" charset="0"/>
              </a:rPr>
            </a:br>
            <a:r>
              <a:rPr lang="en-US" altLang="en-US" dirty="0">
                <a:latin typeface="Comic Sans MS" panose="030F0702030302020204" pitchFamily="66" charset="0"/>
              </a:rPr>
              <a:t/>
            </a:r>
            <a:br>
              <a:rPr lang="en-US" altLang="en-US" dirty="0">
                <a:latin typeface="Comic Sans MS" panose="030F0702030302020204" pitchFamily="66" charset="0"/>
              </a:rPr>
            </a:br>
            <a:r>
              <a:rPr lang="en-GB" dirty="0">
                <a:latin typeface="Algerian" panose="04020705040A02060702" pitchFamily="82" charset="0"/>
              </a:rPr>
              <a:t> </a:t>
            </a:r>
            <a:endParaRPr lang="en-GB" dirty="0"/>
          </a:p>
        </p:txBody>
      </p:sp>
      <p:pic>
        <p:nvPicPr>
          <p:cNvPr id="4" name="Picture 5" descr="Hundertwasser 1">
            <a:extLst>
              <a:ext uri="{FF2B5EF4-FFF2-40B4-BE49-F238E27FC236}">
                <a16:creationId xmlns:a16="http://schemas.microsoft.com/office/drawing/2014/main" id="{B630C19B-F50F-4898-B2FE-1C9495FC22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003" r="4495" b="8948"/>
          <a:stretch>
            <a:fillRect/>
          </a:stretch>
        </p:blipFill>
        <p:spPr>
          <a:xfrm>
            <a:off x="24476" y="3280048"/>
            <a:ext cx="6869342" cy="4680520"/>
          </a:xfrm>
          <a:prstGeom prst="rect">
            <a:avLst/>
          </a:prstGeom>
          <a:noFill/>
        </p:spPr>
      </p:pic>
      <p:sp>
        <p:nvSpPr>
          <p:cNvPr id="7" name="TextBox 6">
            <a:extLst>
              <a:ext uri="{FF2B5EF4-FFF2-40B4-BE49-F238E27FC236}">
                <a16:creationId xmlns:a16="http://schemas.microsoft.com/office/drawing/2014/main" id="{0B561532-4C10-468B-9DD6-2309A30FF4A6}"/>
              </a:ext>
            </a:extLst>
          </p:cNvPr>
          <p:cNvSpPr txBox="1"/>
          <p:nvPr/>
        </p:nvSpPr>
        <p:spPr>
          <a:xfrm>
            <a:off x="342900" y="1403648"/>
            <a:ext cx="6326460" cy="1477328"/>
          </a:xfrm>
          <a:prstGeom prst="rect">
            <a:avLst/>
          </a:prstGeom>
          <a:noFill/>
        </p:spPr>
        <p:txBody>
          <a:bodyPr wrap="square" rtlCol="0">
            <a:spAutoFit/>
          </a:bodyPr>
          <a:lstStyle/>
          <a:p>
            <a:r>
              <a:rPr lang="en-US" altLang="en-US" dirty="0">
                <a:latin typeface="Comic Sans MS" panose="030F0702030302020204" pitchFamily="66" charset="0"/>
              </a:rPr>
              <a:t>On the next few pages there are some examples of his work. You are going to try and create a piece of work in his style. Have a look at following pages and see what you think. Do you like this style of drawing a portrait? Explain why . Discuss this with someone ta home</a:t>
            </a:r>
            <a:endParaRPr lang="en-GB" dirty="0"/>
          </a:p>
        </p:txBody>
      </p:sp>
    </p:spTree>
    <p:extLst>
      <p:ext uri="{BB962C8B-B14F-4D97-AF65-F5344CB8AC3E}">
        <p14:creationId xmlns:p14="http://schemas.microsoft.com/office/powerpoint/2010/main" val="1782228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undertwasser 2">
            <a:extLst>
              <a:ext uri="{FF2B5EF4-FFF2-40B4-BE49-F238E27FC236}">
                <a16:creationId xmlns:a16="http://schemas.microsoft.com/office/drawing/2014/main" id="{DBC5115A-097C-41BE-B29A-27DAE5099E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225" b="4259"/>
          <a:stretch>
            <a:fillRect/>
          </a:stretch>
        </p:blipFill>
        <p:spPr>
          <a:xfrm>
            <a:off x="243070" y="359532"/>
            <a:ext cx="6371859" cy="8424936"/>
          </a:xfrm>
          <a:noFill/>
        </p:spPr>
      </p:pic>
    </p:spTree>
    <p:extLst>
      <p:ext uri="{BB962C8B-B14F-4D97-AF65-F5344CB8AC3E}">
        <p14:creationId xmlns:p14="http://schemas.microsoft.com/office/powerpoint/2010/main" val="940693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60A8BC0-C7AC-4BC8-BA96-255F373E8289}"/>
              </a:ext>
            </a:extLst>
          </p:cNvPr>
          <p:cNvPicPr>
            <a:picLocks noGrp="1" noChangeAspect="1"/>
          </p:cNvPicPr>
          <p:nvPr>
            <p:ph idx="1"/>
          </p:nvPr>
        </p:nvPicPr>
        <p:blipFill>
          <a:blip r:embed="rId2"/>
          <a:stretch>
            <a:fillRect/>
          </a:stretch>
        </p:blipFill>
        <p:spPr>
          <a:xfrm>
            <a:off x="116632" y="2339752"/>
            <a:ext cx="6423369" cy="4536504"/>
          </a:xfrm>
          <a:prstGeom prst="rect">
            <a:avLst/>
          </a:prstGeom>
        </p:spPr>
      </p:pic>
    </p:spTree>
    <p:extLst>
      <p:ext uri="{BB962C8B-B14F-4D97-AF65-F5344CB8AC3E}">
        <p14:creationId xmlns:p14="http://schemas.microsoft.com/office/powerpoint/2010/main" val="455952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undertwasser 8">
            <a:extLst>
              <a:ext uri="{FF2B5EF4-FFF2-40B4-BE49-F238E27FC236}">
                <a16:creationId xmlns:a16="http://schemas.microsoft.com/office/drawing/2014/main" id="{D99F5E2F-4918-4027-82DA-C2AA696AD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98" t="41512" r="4756" b="3152"/>
          <a:stretch/>
        </p:blipFill>
        <p:spPr bwMode="auto">
          <a:xfrm>
            <a:off x="188640" y="899592"/>
            <a:ext cx="6447717" cy="72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041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undertwasser 7">
            <a:extLst>
              <a:ext uri="{FF2B5EF4-FFF2-40B4-BE49-F238E27FC236}">
                <a16:creationId xmlns:a16="http://schemas.microsoft.com/office/drawing/2014/main" id="{6B2FD914-D2B6-4878-BFB5-72A5885D9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954" t="2225" b="3012"/>
          <a:stretch>
            <a:fillRect/>
          </a:stretch>
        </p:blipFill>
        <p:spPr>
          <a:xfrm>
            <a:off x="764704" y="80596"/>
            <a:ext cx="5568394" cy="8982807"/>
          </a:xfrm>
          <a:prstGeom prst="rect">
            <a:avLst/>
          </a:prstGeom>
          <a:noFill/>
        </p:spPr>
      </p:pic>
    </p:spTree>
    <p:extLst>
      <p:ext uri="{BB962C8B-B14F-4D97-AF65-F5344CB8AC3E}">
        <p14:creationId xmlns:p14="http://schemas.microsoft.com/office/powerpoint/2010/main" val="2120456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E6F457-9FE0-436D-BE58-41D8F64D356F}"/>
              </a:ext>
            </a:extLst>
          </p:cNvPr>
          <p:cNvSpPr/>
          <p:nvPr/>
        </p:nvSpPr>
        <p:spPr>
          <a:xfrm>
            <a:off x="305272" y="1590636"/>
            <a:ext cx="3843807" cy="7332567"/>
          </a:xfrm>
          <a:prstGeom prst="rect">
            <a:avLst/>
          </a:prstGeom>
        </p:spPr>
        <p:txBody>
          <a:bodyPr vert="horz" lIns="91440" tIns="45720" rIns="91440" bIns="45720" rtlCol="0" anchor="t">
            <a:normAutofit fontScale="92500" lnSpcReduction="20000"/>
          </a:bodyPr>
          <a:lstStyle/>
          <a:p>
            <a:pPr defTabSz="685800">
              <a:lnSpc>
                <a:spcPct val="90000"/>
              </a:lnSpc>
              <a:spcAft>
                <a:spcPts val="600"/>
              </a:spcAft>
            </a:pPr>
            <a:r>
              <a:rPr lang="en-US" altLang="en-US" b="1" i="1" u="sng" dirty="0">
                <a:latin typeface="Comic Sans MS" panose="030F0702030302020204" pitchFamily="66" charset="0"/>
              </a:rPr>
              <a:t>Task 3 </a:t>
            </a:r>
            <a:r>
              <a:rPr lang="en-US" altLang="en-US" dirty="0">
                <a:latin typeface="Comic Sans MS" panose="030F0702030302020204" pitchFamily="66" charset="0"/>
              </a:rPr>
              <a:t>(one lesson/ task)</a:t>
            </a:r>
          </a:p>
          <a:p>
            <a:pPr indent="-171450" defTabSz="685800">
              <a:lnSpc>
                <a:spcPct val="90000"/>
              </a:lnSpc>
              <a:spcAft>
                <a:spcPts val="600"/>
              </a:spcAft>
              <a:buFont typeface="Arial" panose="020B0604020202020204" pitchFamily="34" charset="0"/>
              <a:buChar char="•"/>
            </a:pPr>
            <a:r>
              <a:rPr lang="en-US" altLang="en-US" dirty="0">
                <a:latin typeface="Comic Sans MS" panose="030F0702030302020204" pitchFamily="66" charset="0"/>
              </a:rPr>
              <a:t> Draw a self portrait or ask a family member to sit so that you can draw them . If you are unsure of the proportions of a face then please see the worksheet on the next page . </a:t>
            </a:r>
          </a:p>
          <a:p>
            <a:pPr indent="-171450" defTabSz="685800">
              <a:lnSpc>
                <a:spcPct val="90000"/>
              </a:lnSpc>
              <a:spcAft>
                <a:spcPts val="600"/>
              </a:spcAft>
              <a:buFont typeface="Arial" panose="020B0604020202020204" pitchFamily="34" charset="0"/>
              <a:buChar char="•"/>
            </a:pPr>
            <a:endParaRPr lang="en-US" altLang="en-US" dirty="0">
              <a:latin typeface="Comic Sans MS" panose="030F0702030302020204" pitchFamily="66" charset="0"/>
            </a:endParaRPr>
          </a:p>
          <a:p>
            <a:pPr defTabSz="685800">
              <a:lnSpc>
                <a:spcPct val="90000"/>
              </a:lnSpc>
              <a:spcAft>
                <a:spcPts val="600"/>
              </a:spcAft>
            </a:pPr>
            <a:r>
              <a:rPr lang="en-US" altLang="en-US" b="1" i="1" u="sng" dirty="0">
                <a:latin typeface="Comic Sans MS" panose="030F0702030302020204" pitchFamily="66" charset="0"/>
              </a:rPr>
              <a:t>Task 4 </a:t>
            </a:r>
            <a:r>
              <a:rPr lang="en-US" altLang="en-US" dirty="0">
                <a:latin typeface="Comic Sans MS" panose="030F0702030302020204" pitchFamily="66" charset="0"/>
              </a:rPr>
              <a:t>(one lesson/ task)</a:t>
            </a:r>
          </a:p>
          <a:p>
            <a:pPr indent="-171450" defTabSz="685800">
              <a:lnSpc>
                <a:spcPct val="90000"/>
              </a:lnSpc>
              <a:spcAft>
                <a:spcPts val="600"/>
              </a:spcAft>
              <a:buFont typeface="Arial" panose="020B0604020202020204" pitchFamily="34" charset="0"/>
              <a:buChar char="•"/>
            </a:pPr>
            <a:r>
              <a:rPr lang="en-US" altLang="en-US" dirty="0">
                <a:latin typeface="Comic Sans MS" panose="030F0702030302020204" pitchFamily="66" charset="0"/>
              </a:rPr>
              <a:t> Trace through your face on to tracing paper if you have some – or greaseproof paper form the kitchen</a:t>
            </a:r>
          </a:p>
          <a:p>
            <a:pPr indent="-171450" defTabSz="685800">
              <a:lnSpc>
                <a:spcPct val="90000"/>
              </a:lnSpc>
              <a:spcAft>
                <a:spcPts val="600"/>
              </a:spcAft>
              <a:buFont typeface="Arial" panose="020B0604020202020204" pitchFamily="34" charset="0"/>
              <a:buChar char="•"/>
            </a:pPr>
            <a:r>
              <a:rPr lang="en-US" altLang="en-US" dirty="0">
                <a:latin typeface="Comic Sans MS" panose="030F0702030302020204" pitchFamily="66" charset="0"/>
              </a:rPr>
              <a:t>Flip image and draw on to A3 paper or any larger paper you have  - you can glue two or four smaller ones together if you like  - or use the back of some spare wallpaper etc. You can decide </a:t>
            </a:r>
          </a:p>
          <a:p>
            <a:pPr indent="-171450" defTabSz="685800">
              <a:lnSpc>
                <a:spcPct val="90000"/>
              </a:lnSpc>
              <a:spcAft>
                <a:spcPts val="600"/>
              </a:spcAft>
              <a:buFont typeface="Arial" panose="020B0604020202020204" pitchFamily="34" charset="0"/>
              <a:buChar char="•"/>
            </a:pPr>
            <a:r>
              <a:rPr lang="en-US" altLang="en-US" dirty="0">
                <a:latin typeface="Comic Sans MS" panose="030F0702030302020204" pitchFamily="66" charset="0"/>
              </a:rPr>
              <a:t>Add in abstract patterns and shapes (like on the opposite image or any that you have seen on his work) on the next few pages there are some examples of what your final outcome may look like. Have a look at these to give you some inspiration </a:t>
            </a:r>
          </a:p>
          <a:p>
            <a:pPr indent="-171450" defTabSz="685800">
              <a:lnSpc>
                <a:spcPct val="90000"/>
              </a:lnSpc>
              <a:spcAft>
                <a:spcPts val="600"/>
              </a:spcAft>
              <a:buFont typeface="Arial" panose="020B0604020202020204" pitchFamily="34" charset="0"/>
              <a:buChar char="•"/>
            </a:pPr>
            <a:r>
              <a:rPr lang="en-US" altLang="en-US" dirty="0">
                <a:latin typeface="Comic Sans MS" panose="030F0702030302020204" pitchFamily="66" charset="0"/>
              </a:rPr>
              <a:t>Remember- Draw lightly to make mistakes easy to rub out </a:t>
            </a:r>
          </a:p>
          <a:p>
            <a:pPr defTabSz="685800">
              <a:lnSpc>
                <a:spcPct val="90000"/>
              </a:lnSpc>
              <a:spcAft>
                <a:spcPts val="600"/>
              </a:spcAft>
            </a:pPr>
            <a:endParaRPr lang="en-US" altLang="en-US" b="1" i="1" u="sng" dirty="0">
              <a:latin typeface="Comic Sans MS" panose="030F0702030302020204" pitchFamily="66" charset="0"/>
            </a:endParaRPr>
          </a:p>
          <a:p>
            <a:pPr defTabSz="685800">
              <a:lnSpc>
                <a:spcPct val="90000"/>
              </a:lnSpc>
              <a:spcAft>
                <a:spcPts val="600"/>
              </a:spcAft>
            </a:pPr>
            <a:r>
              <a:rPr lang="en-US" altLang="en-US" b="1" i="1" u="sng" dirty="0">
                <a:latin typeface="Comic Sans MS" panose="030F0702030302020204" pitchFamily="66" charset="0"/>
              </a:rPr>
              <a:t>Task 5 </a:t>
            </a:r>
            <a:r>
              <a:rPr lang="en-US" altLang="en-US" dirty="0">
                <a:latin typeface="Comic Sans MS" panose="030F0702030302020204" pitchFamily="66" charset="0"/>
              </a:rPr>
              <a:t>(one lesson/ task)</a:t>
            </a:r>
          </a:p>
          <a:p>
            <a:pPr indent="-171450" defTabSz="685800">
              <a:lnSpc>
                <a:spcPct val="90000"/>
              </a:lnSpc>
              <a:spcAft>
                <a:spcPts val="600"/>
              </a:spcAft>
              <a:buFont typeface="Arial" panose="020B0604020202020204" pitchFamily="34" charset="0"/>
              <a:buChar char="•"/>
            </a:pPr>
            <a:r>
              <a:rPr lang="en-US" altLang="en-US" dirty="0">
                <a:latin typeface="Comic Sans MS" panose="030F0702030302020204" pitchFamily="66" charset="0"/>
              </a:rPr>
              <a:t>Add full </a:t>
            </a:r>
            <a:r>
              <a:rPr lang="en-US" altLang="en-US" dirty="0" err="1">
                <a:latin typeface="Comic Sans MS" panose="030F0702030302020204" pitchFamily="66" charset="0"/>
              </a:rPr>
              <a:t>colour</a:t>
            </a:r>
            <a:r>
              <a:rPr lang="en-US" altLang="en-US" dirty="0">
                <a:latin typeface="Comic Sans MS" panose="030F0702030302020204" pitchFamily="66" charset="0"/>
              </a:rPr>
              <a:t> to your work in whatever media you have available at home  - try and use the </a:t>
            </a:r>
            <a:r>
              <a:rPr lang="en-US" altLang="en-US" dirty="0" err="1">
                <a:latin typeface="Comic Sans MS" panose="030F0702030302020204" pitchFamily="66" charset="0"/>
              </a:rPr>
              <a:t>colours</a:t>
            </a:r>
            <a:r>
              <a:rPr lang="en-US" altLang="en-US" dirty="0">
                <a:latin typeface="Comic Sans MS" panose="030F0702030302020204" pitchFamily="66" charset="0"/>
              </a:rPr>
              <a:t> that he would have selected.</a:t>
            </a:r>
          </a:p>
        </p:txBody>
      </p:sp>
      <p:pic>
        <p:nvPicPr>
          <p:cNvPr id="6" name="il_fi">
            <a:extLst>
              <a:ext uri="{FF2B5EF4-FFF2-40B4-BE49-F238E27FC236}">
                <a16:creationId xmlns:a16="http://schemas.microsoft.com/office/drawing/2014/main" id="{D5843AE2-64D7-4B8F-B5BA-2E91C25BA308}"/>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21805" r="39897"/>
          <a:stretch/>
        </p:blipFill>
        <p:spPr>
          <a:xfrm>
            <a:off x="4149080" y="10"/>
            <a:ext cx="2708920" cy="9143990"/>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7" name="Rectangle 6">
            <a:extLst>
              <a:ext uri="{FF2B5EF4-FFF2-40B4-BE49-F238E27FC236}">
                <a16:creationId xmlns:a16="http://schemas.microsoft.com/office/drawing/2014/main" id="{050B0A9A-1A5C-4201-ACA0-9A6DD9D66046}"/>
              </a:ext>
            </a:extLst>
          </p:cNvPr>
          <p:cNvSpPr/>
          <p:nvPr/>
        </p:nvSpPr>
        <p:spPr>
          <a:xfrm>
            <a:off x="270570" y="144086"/>
            <a:ext cx="3843807" cy="1323439"/>
          </a:xfrm>
          <a:prstGeom prst="rect">
            <a:avLst/>
          </a:prstGeom>
        </p:spPr>
        <p:txBody>
          <a:bodyPr wrap="square">
            <a:spAutoFit/>
          </a:bodyPr>
          <a:lstStyle/>
          <a:p>
            <a:r>
              <a:rPr lang="en-GB" sz="4000" dirty="0">
                <a:latin typeface="Algerian" panose="04020705040A02060702" pitchFamily="82" charset="0"/>
              </a:rPr>
              <a:t>Task 3 + 4+ 5 </a:t>
            </a:r>
          </a:p>
          <a:p>
            <a:r>
              <a:rPr lang="en-GB" sz="4000" dirty="0">
                <a:latin typeface="Algerian" panose="04020705040A02060702" pitchFamily="82" charset="0"/>
              </a:rPr>
              <a:t>Portrait </a:t>
            </a:r>
            <a:endParaRPr lang="en-GB" sz="4000" dirty="0"/>
          </a:p>
        </p:txBody>
      </p:sp>
    </p:spTree>
    <p:extLst>
      <p:ext uri="{BB962C8B-B14F-4D97-AF65-F5344CB8AC3E}">
        <p14:creationId xmlns:p14="http://schemas.microsoft.com/office/powerpoint/2010/main" val="935779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CAEE64E-6981-4B05-8587-AE26C7E500A2}"/>
              </a:ext>
            </a:extLst>
          </p:cNvPr>
          <p:cNvPicPr>
            <a:picLocks noGrp="1" noChangeAspect="1"/>
          </p:cNvPicPr>
          <p:nvPr>
            <p:ph idx="1"/>
          </p:nvPr>
        </p:nvPicPr>
        <p:blipFill>
          <a:blip r:embed="rId2"/>
          <a:stretch>
            <a:fillRect/>
          </a:stretch>
        </p:blipFill>
        <p:spPr>
          <a:xfrm>
            <a:off x="128836" y="32420"/>
            <a:ext cx="6540524" cy="9111580"/>
          </a:xfrm>
          <a:prstGeom prst="rect">
            <a:avLst/>
          </a:prstGeom>
        </p:spPr>
      </p:pic>
    </p:spTree>
    <p:extLst>
      <p:ext uri="{BB962C8B-B14F-4D97-AF65-F5344CB8AC3E}">
        <p14:creationId xmlns:p14="http://schemas.microsoft.com/office/powerpoint/2010/main" val="4256352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undertwasser 5">
            <a:extLst>
              <a:ext uri="{FF2B5EF4-FFF2-40B4-BE49-F238E27FC236}">
                <a16:creationId xmlns:a16="http://schemas.microsoft.com/office/drawing/2014/main" id="{78564264-D53F-4BFF-A2FF-E6B82E244E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790" r="18719" b="4694"/>
          <a:stretch>
            <a:fillRect/>
          </a:stretch>
        </p:blipFill>
        <p:spPr>
          <a:xfrm>
            <a:off x="536151" y="1403648"/>
            <a:ext cx="3186611" cy="5184576"/>
          </a:xfrm>
          <a:prstGeom prst="rect">
            <a:avLst/>
          </a:prstGeom>
          <a:noFill/>
        </p:spPr>
      </p:pic>
      <p:sp>
        <p:nvSpPr>
          <p:cNvPr id="5" name="Rectangle 4">
            <a:extLst>
              <a:ext uri="{FF2B5EF4-FFF2-40B4-BE49-F238E27FC236}">
                <a16:creationId xmlns:a16="http://schemas.microsoft.com/office/drawing/2014/main" id="{EC464B11-16CF-4CDD-94C3-A43B56A9925D}"/>
              </a:ext>
            </a:extLst>
          </p:cNvPr>
          <p:cNvSpPr/>
          <p:nvPr/>
        </p:nvSpPr>
        <p:spPr>
          <a:xfrm>
            <a:off x="3861048" y="1907704"/>
            <a:ext cx="2808312" cy="5139869"/>
          </a:xfrm>
          <a:prstGeom prst="rect">
            <a:avLst/>
          </a:prstGeom>
        </p:spPr>
        <p:txBody>
          <a:bodyPr wrap="square">
            <a:spAutoFit/>
          </a:bodyPr>
          <a:lstStyle/>
          <a:p>
            <a:pPr>
              <a:spcBef>
                <a:spcPct val="50000"/>
              </a:spcBef>
            </a:pPr>
            <a:r>
              <a:rPr lang="en-GB" altLang="en-US" sz="1600" dirty="0">
                <a:latin typeface="Comic Sans MS" panose="030F0702030302020204" pitchFamily="66" charset="0"/>
              </a:rPr>
              <a:t>There are 6 faces.</a:t>
            </a:r>
          </a:p>
          <a:p>
            <a:pPr>
              <a:spcBef>
                <a:spcPct val="50000"/>
              </a:spcBef>
            </a:pPr>
            <a:r>
              <a:rPr lang="en-GB" altLang="en-US" sz="1600" dirty="0">
                <a:latin typeface="Comic Sans MS" panose="030F0702030302020204" pitchFamily="66" charset="0"/>
              </a:rPr>
              <a:t>Can you see  the ones which are profile and front view.? See if you can label them on here.</a:t>
            </a:r>
          </a:p>
          <a:p>
            <a:pPr>
              <a:spcBef>
                <a:spcPct val="50000"/>
              </a:spcBef>
            </a:pPr>
            <a:endParaRPr lang="en-GB" altLang="en-US" sz="1600" dirty="0">
              <a:latin typeface="Comic Sans MS" panose="030F0702030302020204" pitchFamily="66" charset="0"/>
            </a:endParaRPr>
          </a:p>
          <a:p>
            <a:pPr>
              <a:spcBef>
                <a:spcPct val="50000"/>
              </a:spcBef>
            </a:pPr>
            <a:endParaRPr lang="en-GB" altLang="en-US" sz="1600" dirty="0">
              <a:latin typeface="Comic Sans MS" panose="030F0702030302020204" pitchFamily="66" charset="0"/>
            </a:endParaRPr>
          </a:p>
          <a:p>
            <a:pPr>
              <a:spcBef>
                <a:spcPct val="50000"/>
              </a:spcBef>
            </a:pPr>
            <a:endParaRPr lang="en-US" altLang="en-US" sz="1600" dirty="0">
              <a:latin typeface="Comic Sans MS" panose="030F0702030302020204" pitchFamily="66" charset="0"/>
            </a:endParaRPr>
          </a:p>
          <a:p>
            <a:pPr>
              <a:spcBef>
                <a:spcPct val="50000"/>
              </a:spcBef>
            </a:pPr>
            <a:endParaRPr lang="en-US" altLang="en-US" sz="1600" dirty="0">
              <a:latin typeface="Comic Sans MS" panose="030F0702030302020204" pitchFamily="66" charset="0"/>
            </a:endParaRPr>
          </a:p>
          <a:p>
            <a:pPr>
              <a:spcBef>
                <a:spcPct val="50000"/>
              </a:spcBef>
            </a:pPr>
            <a:endParaRPr lang="en-US" altLang="en-US" sz="1600" dirty="0">
              <a:latin typeface="Comic Sans MS" panose="030F0702030302020204" pitchFamily="66" charset="0"/>
            </a:endParaRPr>
          </a:p>
          <a:p>
            <a:pPr>
              <a:spcBef>
                <a:spcPct val="50000"/>
              </a:spcBef>
            </a:pPr>
            <a:endParaRPr lang="en-US" altLang="en-US" sz="1600" dirty="0">
              <a:latin typeface="Comic Sans MS" panose="030F0702030302020204" pitchFamily="66" charset="0"/>
            </a:endParaRPr>
          </a:p>
          <a:p>
            <a:pPr>
              <a:spcBef>
                <a:spcPct val="50000"/>
              </a:spcBef>
            </a:pPr>
            <a:endParaRPr lang="en-US" altLang="en-US" sz="1600" dirty="0">
              <a:latin typeface="Comic Sans MS" panose="030F0702030302020204" pitchFamily="66" charset="0"/>
            </a:endParaRPr>
          </a:p>
          <a:p>
            <a:pPr>
              <a:spcBef>
                <a:spcPct val="50000"/>
              </a:spcBef>
            </a:pPr>
            <a:endParaRPr lang="en-US" altLang="en-US" sz="1600" dirty="0">
              <a:latin typeface="Comic Sans MS" panose="030F0702030302020204" pitchFamily="66" charset="0"/>
            </a:endParaRPr>
          </a:p>
          <a:p>
            <a:pPr>
              <a:spcBef>
                <a:spcPct val="50000"/>
              </a:spcBef>
            </a:pPr>
            <a:endParaRPr lang="en-US" altLang="en-US" sz="1600" dirty="0">
              <a:latin typeface="Comic Sans MS" panose="030F0702030302020204" pitchFamily="66" charset="0"/>
            </a:endParaRPr>
          </a:p>
          <a:p>
            <a:pPr>
              <a:spcBef>
                <a:spcPct val="50000"/>
              </a:spcBef>
            </a:pPr>
            <a:endParaRPr lang="en-US" altLang="en-US" sz="1600" dirty="0">
              <a:latin typeface="Comic Sans MS" panose="030F0702030302020204" pitchFamily="66" charset="0"/>
            </a:endParaRPr>
          </a:p>
        </p:txBody>
      </p:sp>
      <p:sp>
        <p:nvSpPr>
          <p:cNvPr id="6" name="Rectangle 5">
            <a:extLst>
              <a:ext uri="{FF2B5EF4-FFF2-40B4-BE49-F238E27FC236}">
                <a16:creationId xmlns:a16="http://schemas.microsoft.com/office/drawing/2014/main" id="{A6A72E31-320C-46CF-A65A-0E86E457C9CD}"/>
              </a:ext>
            </a:extLst>
          </p:cNvPr>
          <p:cNvSpPr/>
          <p:nvPr/>
        </p:nvSpPr>
        <p:spPr>
          <a:xfrm>
            <a:off x="260648" y="467544"/>
            <a:ext cx="6408712" cy="707886"/>
          </a:xfrm>
          <a:prstGeom prst="rect">
            <a:avLst/>
          </a:prstGeom>
        </p:spPr>
        <p:txBody>
          <a:bodyPr wrap="square">
            <a:spAutoFit/>
          </a:bodyPr>
          <a:lstStyle/>
          <a:p>
            <a:r>
              <a:rPr lang="en-GB" sz="4000" dirty="0">
                <a:latin typeface="Algerian" panose="04020705040A02060702" pitchFamily="82" charset="0"/>
              </a:rPr>
              <a:t>Task 6     Portrait </a:t>
            </a:r>
            <a:endParaRPr lang="en-GB" sz="4000" dirty="0"/>
          </a:p>
        </p:txBody>
      </p:sp>
      <p:sp>
        <p:nvSpPr>
          <p:cNvPr id="7" name="TextBox 6">
            <a:extLst>
              <a:ext uri="{FF2B5EF4-FFF2-40B4-BE49-F238E27FC236}">
                <a16:creationId xmlns:a16="http://schemas.microsoft.com/office/drawing/2014/main" id="{02F30159-1191-40DE-8D45-C13BF8ED6C92}"/>
              </a:ext>
            </a:extLst>
          </p:cNvPr>
          <p:cNvSpPr txBox="1"/>
          <p:nvPr/>
        </p:nvSpPr>
        <p:spPr>
          <a:xfrm>
            <a:off x="260648" y="6588224"/>
            <a:ext cx="6192688" cy="2585323"/>
          </a:xfrm>
          <a:prstGeom prst="rect">
            <a:avLst/>
          </a:prstGeom>
          <a:noFill/>
        </p:spPr>
        <p:txBody>
          <a:bodyPr wrap="square" rtlCol="0">
            <a:spAutoFit/>
          </a:bodyPr>
          <a:lstStyle/>
          <a:p>
            <a:r>
              <a:rPr lang="en-GB" b="1" i="1" u="sng" dirty="0"/>
              <a:t>TASK 6 </a:t>
            </a:r>
          </a:p>
          <a:p>
            <a:r>
              <a:rPr lang="en-GB" dirty="0"/>
              <a:t>Use your original portrait from the previous task.</a:t>
            </a:r>
          </a:p>
          <a:p>
            <a:r>
              <a:rPr lang="en-GB" dirty="0"/>
              <a:t>Try to create a series of your portraits overlapping like this in a variety of profiles. </a:t>
            </a:r>
          </a:p>
          <a:p>
            <a:r>
              <a:rPr lang="en-GB" dirty="0"/>
              <a:t>Need help :  Trace your original portrait and complete 3 front views overlapping </a:t>
            </a:r>
          </a:p>
          <a:p>
            <a:r>
              <a:rPr lang="en-GB" dirty="0"/>
              <a:t>Challenge : Do not trace your portrait , draw free hand and complete at least 6 overlapping views</a:t>
            </a:r>
          </a:p>
          <a:p>
            <a:r>
              <a:rPr lang="en-GB" b="1" i="1" u="sng" dirty="0"/>
              <a:t>* Do this is black pen only  *</a:t>
            </a:r>
          </a:p>
        </p:txBody>
      </p:sp>
    </p:spTree>
    <p:extLst>
      <p:ext uri="{BB962C8B-B14F-4D97-AF65-F5344CB8AC3E}">
        <p14:creationId xmlns:p14="http://schemas.microsoft.com/office/powerpoint/2010/main" val="101893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14DD07-38C8-498C-8035-E492403F28D1}"/>
              </a:ext>
            </a:extLst>
          </p:cNvPr>
          <p:cNvPicPr>
            <a:picLocks noChangeAspect="1"/>
          </p:cNvPicPr>
          <p:nvPr/>
        </p:nvPicPr>
        <p:blipFill rotWithShape="1">
          <a:blip r:embed="rId2"/>
          <a:srcRect l="15329" r="6551" b="-1"/>
          <a:stretch/>
        </p:blipFill>
        <p:spPr>
          <a:xfrm>
            <a:off x="-20960" y="2339752"/>
            <a:ext cx="6857980" cy="6254988"/>
          </a:xfrm>
          <a:prstGeom prst="rect">
            <a:avLst/>
          </a:prstGeom>
        </p:spPr>
      </p:pic>
      <p:sp>
        <p:nvSpPr>
          <p:cNvPr id="7" name="Rectangle 6">
            <a:extLst>
              <a:ext uri="{FF2B5EF4-FFF2-40B4-BE49-F238E27FC236}">
                <a16:creationId xmlns:a16="http://schemas.microsoft.com/office/drawing/2014/main" id="{52681D69-C795-4425-A88C-E9F2C5B0814E}"/>
              </a:ext>
            </a:extLst>
          </p:cNvPr>
          <p:cNvSpPr/>
          <p:nvPr/>
        </p:nvSpPr>
        <p:spPr>
          <a:xfrm>
            <a:off x="-754742" y="179512"/>
            <a:ext cx="8325544" cy="1754326"/>
          </a:xfrm>
          <a:prstGeom prst="rect">
            <a:avLst/>
          </a:prstGeom>
        </p:spPr>
        <p:txBody>
          <a:bodyPr wrap="square">
            <a:spAutoFit/>
          </a:bodyPr>
          <a:lstStyle/>
          <a:p>
            <a:pPr algn="ctr"/>
            <a:r>
              <a:rPr lang="en-GB" sz="3600" b="1" dirty="0">
                <a:latin typeface="Algerian" panose="04020705040A02060702" pitchFamily="82" charset="0"/>
              </a:rPr>
              <a:t>EXAMPLES OF</a:t>
            </a:r>
          </a:p>
          <a:p>
            <a:pPr algn="ctr"/>
            <a:r>
              <a:rPr lang="en-GB" sz="3600" b="1" dirty="0">
                <a:latin typeface="Algerian" panose="04020705040A02060702" pitchFamily="82" charset="0"/>
              </a:rPr>
              <a:t> </a:t>
            </a:r>
            <a:r>
              <a:rPr lang="en-US" sz="3600" b="1" dirty="0" err="1">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anose="04020705040A02060702" pitchFamily="82" charset="0"/>
              </a:rPr>
              <a:t>Hundertwasser’S</a:t>
            </a:r>
            <a:r>
              <a:rPr lang="en-US" sz="36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anose="04020705040A02060702" pitchFamily="82" charset="0"/>
              </a:rPr>
              <a:t>   </a:t>
            </a:r>
          </a:p>
          <a:p>
            <a:pPr algn="ctr"/>
            <a:r>
              <a:rPr lang="en-GB" sz="3600" b="1" dirty="0">
                <a:latin typeface="Algerian" panose="04020705040A02060702" pitchFamily="82" charset="0"/>
              </a:rPr>
              <a:t>WORK </a:t>
            </a:r>
          </a:p>
        </p:txBody>
      </p:sp>
    </p:spTree>
    <p:extLst>
      <p:ext uri="{BB962C8B-B14F-4D97-AF65-F5344CB8AC3E}">
        <p14:creationId xmlns:p14="http://schemas.microsoft.com/office/powerpoint/2010/main" val="2638516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undertwasser 4">
            <a:extLst>
              <a:ext uri="{FF2B5EF4-FFF2-40B4-BE49-F238E27FC236}">
                <a16:creationId xmlns:a16="http://schemas.microsoft.com/office/drawing/2014/main" id="{25470D50-6B27-423C-8C82-7716FC2C2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699"/>
          <a:stretch>
            <a:fillRect/>
          </a:stretch>
        </p:blipFill>
        <p:spPr>
          <a:xfrm>
            <a:off x="980728" y="413792"/>
            <a:ext cx="5194000" cy="8316416"/>
          </a:xfrm>
          <a:prstGeom prst="rect">
            <a:avLst/>
          </a:prstGeom>
          <a:noFill/>
        </p:spPr>
      </p:pic>
    </p:spTree>
    <p:extLst>
      <p:ext uri="{BB962C8B-B14F-4D97-AF65-F5344CB8AC3E}">
        <p14:creationId xmlns:p14="http://schemas.microsoft.com/office/powerpoint/2010/main" val="1330852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36739E5-8173-4DEA-B255-18D0413FFAF0}"/>
              </a:ext>
            </a:extLst>
          </p:cNvPr>
          <p:cNvPicPr>
            <a:picLocks noGrp="1" noChangeAspect="1"/>
          </p:cNvPicPr>
          <p:nvPr>
            <p:ph idx="1"/>
          </p:nvPr>
        </p:nvPicPr>
        <p:blipFill>
          <a:blip r:embed="rId2"/>
          <a:stretch>
            <a:fillRect/>
          </a:stretch>
        </p:blipFill>
        <p:spPr>
          <a:xfrm>
            <a:off x="711898" y="467544"/>
            <a:ext cx="4716953" cy="4649568"/>
          </a:xfrm>
          <a:prstGeom prst="rect">
            <a:avLst/>
          </a:prstGeom>
        </p:spPr>
      </p:pic>
      <p:pic>
        <p:nvPicPr>
          <p:cNvPr id="5" name="Content Placeholder 3">
            <a:extLst>
              <a:ext uri="{FF2B5EF4-FFF2-40B4-BE49-F238E27FC236}">
                <a16:creationId xmlns:a16="http://schemas.microsoft.com/office/drawing/2014/main" id="{F7002A26-0C7D-474D-A27F-5AB28B437691}"/>
              </a:ext>
            </a:extLst>
          </p:cNvPr>
          <p:cNvPicPr>
            <a:picLocks noChangeAspect="1"/>
          </p:cNvPicPr>
          <p:nvPr/>
        </p:nvPicPr>
        <p:blipFill>
          <a:blip r:embed="rId3"/>
          <a:stretch>
            <a:fillRect/>
          </a:stretch>
        </p:blipFill>
        <p:spPr>
          <a:xfrm>
            <a:off x="332656" y="4932040"/>
            <a:ext cx="5813446" cy="3963714"/>
          </a:xfrm>
          <a:prstGeom prst="rect">
            <a:avLst/>
          </a:prstGeom>
        </p:spPr>
      </p:pic>
    </p:spTree>
    <p:extLst>
      <p:ext uri="{BB962C8B-B14F-4D97-AF65-F5344CB8AC3E}">
        <p14:creationId xmlns:p14="http://schemas.microsoft.com/office/powerpoint/2010/main" val="992350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3955" y="1799558"/>
            <a:ext cx="6552728" cy="69489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99236" y="208915"/>
            <a:ext cx="6185183" cy="1323439"/>
          </a:xfrm>
          <a:prstGeom prst="rect">
            <a:avLst/>
          </a:prstGeom>
          <a:noFill/>
        </p:spPr>
        <p:txBody>
          <a:bodyPr wrap="square" lIns="91440" tIns="45720" rIns="91440" bIns="45720">
            <a:spAutoFit/>
          </a:bodyPr>
          <a:lstStyle/>
          <a:p>
            <a:pPr algn="ctr"/>
            <a:r>
              <a:rPr lang="en-US" sz="4000" b="1" cap="none" spc="0" dirty="0" err="1">
                <a:ln w="12700">
                  <a:solidFill>
                    <a:schemeClr val="tx1"/>
                  </a:solidFill>
                  <a:prstDash val="solid"/>
                </a:ln>
                <a:solidFill>
                  <a:schemeClr val="bg1">
                    <a:lumMod val="95000"/>
                  </a:schemeClr>
                </a:solidFill>
                <a:effectLst>
                  <a:outerShdw blurRad="41275" dist="20320" dir="1800000" algn="tl" rotWithShape="0">
                    <a:srgbClr val="000000">
                      <a:alpha val="40000"/>
                    </a:srgbClr>
                  </a:outerShdw>
                </a:effectLst>
                <a:latin typeface="Algerian" panose="04020705040A02060702" pitchFamily="82" charset="0"/>
              </a:rPr>
              <a:t>Frederich</a:t>
            </a:r>
            <a:r>
              <a:rPr lang="en-US"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anose="04020705040A02060702" pitchFamily="82" charset="0"/>
              </a:rPr>
              <a:t> </a:t>
            </a:r>
            <a:r>
              <a:rPr lang="en-US" sz="4000" b="1" cap="none" spc="0" dirty="0" err="1">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anose="04020705040A02060702" pitchFamily="82" charset="0"/>
              </a:rPr>
              <a:t>Hundertwasser</a:t>
            </a:r>
            <a:endParaRPr lang="en-US" sz="4000" b="1" cap="none" spc="0"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anose="04020705040A02060702" pitchFamily="82" charset="0"/>
            </a:endParaRPr>
          </a:p>
        </p:txBody>
      </p:sp>
      <p:sp>
        <p:nvSpPr>
          <p:cNvPr id="8" name="Rectangle 7"/>
          <p:cNvSpPr/>
          <p:nvPr/>
        </p:nvSpPr>
        <p:spPr>
          <a:xfrm>
            <a:off x="151317" y="1801180"/>
            <a:ext cx="6302019" cy="2308324"/>
          </a:xfrm>
          <a:prstGeom prst="rect">
            <a:avLst/>
          </a:prstGeom>
        </p:spPr>
        <p:txBody>
          <a:bodyPr wrap="square">
            <a:spAutoFit/>
          </a:bodyPr>
          <a:lstStyle/>
          <a:p>
            <a:pPr>
              <a:buClr>
                <a:schemeClr val="accent5"/>
              </a:buClr>
              <a:defRPr/>
            </a:pPr>
            <a:r>
              <a:rPr lang="en-GB" sz="1400" dirty="0">
                <a:latin typeface="Comic Sans MS" panose="030F0702030302020204" pitchFamily="66" charset="0"/>
              </a:rPr>
              <a:t>Friedrich </a:t>
            </a:r>
            <a:r>
              <a:rPr lang="en-GB" sz="1400" dirty="0" err="1">
                <a:latin typeface="Comic Sans MS" panose="030F0702030302020204" pitchFamily="66" charset="0"/>
              </a:rPr>
              <a:t>Hundertwasser</a:t>
            </a:r>
            <a:r>
              <a:rPr lang="en-GB" sz="1400" dirty="0">
                <a:latin typeface="Comic Sans MS" panose="030F0702030302020204" pitchFamily="66" charset="0"/>
              </a:rPr>
              <a:t> was born in 1928 in Vienna.</a:t>
            </a:r>
          </a:p>
          <a:p>
            <a:pPr>
              <a:buClr>
                <a:schemeClr val="accent5"/>
              </a:buClr>
              <a:defRPr/>
            </a:pPr>
            <a:r>
              <a:rPr lang="en-GB" sz="1400" dirty="0">
                <a:latin typeface="Comic Sans MS" panose="030F0702030302020204" pitchFamily="66" charset="0"/>
              </a:rPr>
              <a:t>He died in 2000 on his way from New Zealand to Europe on board the Queen Elizabeth 2.</a:t>
            </a:r>
          </a:p>
          <a:p>
            <a:pPr>
              <a:buClr>
                <a:schemeClr val="accent5"/>
              </a:buClr>
              <a:defRPr/>
            </a:pPr>
            <a:r>
              <a:rPr lang="en-GB" sz="1400" dirty="0" err="1">
                <a:latin typeface="Comic Sans MS" panose="030F0702030302020204" pitchFamily="66" charset="0"/>
              </a:rPr>
              <a:t>Hundertwasser</a:t>
            </a:r>
            <a:r>
              <a:rPr lang="en-GB" sz="1400" dirty="0">
                <a:latin typeface="Comic Sans MS" panose="030F0702030302020204" pitchFamily="66" charset="0"/>
              </a:rPr>
              <a:t> was a Painter, architect, ecologist and visionary.</a:t>
            </a:r>
          </a:p>
          <a:p>
            <a:pPr>
              <a:buClr>
                <a:schemeClr val="accent5"/>
              </a:buClr>
              <a:defRPr/>
            </a:pPr>
            <a:r>
              <a:rPr lang="en-GB" sz="1400" dirty="0" err="1">
                <a:latin typeface="Comic Sans MS" panose="030F0702030302020204" pitchFamily="66" charset="0"/>
              </a:rPr>
              <a:t>Hundertwasser</a:t>
            </a:r>
            <a:r>
              <a:rPr lang="en-GB" sz="1400" dirty="0">
                <a:latin typeface="Comic Sans MS" panose="030F0702030302020204" pitchFamily="66" charset="0"/>
              </a:rPr>
              <a:t> once said, “ Beauty is Panacea”. </a:t>
            </a:r>
          </a:p>
          <a:p>
            <a:pPr>
              <a:buClr>
                <a:schemeClr val="accent5"/>
              </a:buClr>
              <a:defRPr/>
            </a:pPr>
            <a:r>
              <a:rPr lang="en-GB" sz="1400" dirty="0">
                <a:latin typeface="Comic Sans MS" panose="030F0702030302020204" pitchFamily="66" charset="0"/>
              </a:rPr>
              <a:t>Which means a remedy for all diseases, evils, or difficulties.</a:t>
            </a:r>
          </a:p>
          <a:p>
            <a:pPr>
              <a:buClr>
                <a:schemeClr val="accent5"/>
              </a:buClr>
              <a:defRPr/>
            </a:pPr>
            <a:r>
              <a:rPr lang="en-GB" sz="1400" dirty="0">
                <a:latin typeface="Comic Sans MS" panose="030F0702030302020204" pitchFamily="66" charset="0"/>
              </a:rPr>
              <a:t>What do you think he meant by that?</a:t>
            </a:r>
          </a:p>
          <a:p>
            <a:pPr>
              <a:buClr>
                <a:schemeClr val="accent5"/>
              </a:buClr>
              <a:defRPr/>
            </a:pPr>
            <a:r>
              <a:rPr lang="en-GB" sz="1400" dirty="0">
                <a:latin typeface="Comic Sans MS" panose="030F0702030302020204" pitchFamily="66" charset="0"/>
              </a:rPr>
              <a:t>…………………………………………………………………………………………………………………………………………………………………………………………………………………………………………………………………………</a:t>
            </a:r>
          </a:p>
          <a:p>
            <a:pPr>
              <a:buClr>
                <a:schemeClr val="accent5"/>
              </a:buClr>
              <a:defRPr/>
            </a:pPr>
            <a:endParaRPr lang="en-GB" dirty="0"/>
          </a:p>
        </p:txBody>
      </p:sp>
      <p:sp>
        <p:nvSpPr>
          <p:cNvPr id="9" name="Rectangle 8"/>
          <p:cNvSpPr/>
          <p:nvPr/>
        </p:nvSpPr>
        <p:spPr>
          <a:xfrm>
            <a:off x="189401" y="7044505"/>
            <a:ext cx="3429000" cy="1600438"/>
          </a:xfrm>
          <a:prstGeom prst="rect">
            <a:avLst/>
          </a:prstGeom>
        </p:spPr>
        <p:txBody>
          <a:bodyPr>
            <a:spAutoFit/>
          </a:bodyPr>
          <a:lstStyle/>
          <a:p>
            <a:r>
              <a:rPr lang="en-GB" sz="1400" dirty="0">
                <a:latin typeface="Comic Sans MS" panose="030F0702030302020204" pitchFamily="66" charset="0"/>
              </a:rPr>
              <a:t>Hundertwasser liked bright colours with a dark areas/ backgrounds. What are your favourite colours?</a:t>
            </a:r>
          </a:p>
          <a:p>
            <a:r>
              <a:rPr lang="en-GB" sz="1400" dirty="0"/>
              <a:t>……………………………………………………………………………………………………………………………………………………………………………………………………………………………………………………………………………………</a:t>
            </a:r>
          </a:p>
        </p:txBody>
      </p:sp>
      <p:pic>
        <p:nvPicPr>
          <p:cNvPr id="11" name="Picture 2" descr="http://www.dailyartfixx.com/wp-content/uploads/2009/12/city-view-friedensreich-hundertwass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2955" y="6717850"/>
            <a:ext cx="2657652" cy="192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2.bp.blogspot.com/-33D1EsdNH_o/TzF9I7orXII/AAAAAAAAAq0/LTi1I2p9bnM/s1600/hundertwasser-friedensreich-pavilions-und-bungalo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80" y="4067944"/>
            <a:ext cx="2458413" cy="244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155419" y="4170228"/>
            <a:ext cx="3429000" cy="1015663"/>
          </a:xfrm>
          <a:prstGeom prst="rect">
            <a:avLst/>
          </a:prstGeom>
        </p:spPr>
        <p:txBody>
          <a:bodyPr>
            <a:spAutoFit/>
          </a:bodyPr>
          <a:lstStyle/>
          <a:p>
            <a:r>
              <a:rPr lang="en-GB" sz="1400" dirty="0" err="1">
                <a:latin typeface="Comic Sans MS" panose="030F0702030302020204" pitchFamily="66" charset="0"/>
              </a:rPr>
              <a:t>Hundertwasser</a:t>
            </a:r>
            <a:r>
              <a:rPr lang="en-GB" sz="1400" dirty="0">
                <a:latin typeface="Comic Sans MS" panose="030F0702030302020204" pitchFamily="66" charset="0"/>
              </a:rPr>
              <a:t> noted that there are no straight lines in nature and many of his paintings depicted spirals  which he saw everywhere</a:t>
            </a:r>
            <a:r>
              <a:rPr lang="en-GB" dirty="0"/>
              <a:t>.</a:t>
            </a:r>
          </a:p>
        </p:txBody>
      </p:sp>
      <p:sp>
        <p:nvSpPr>
          <p:cNvPr id="13" name="Rectangle 12"/>
          <p:cNvSpPr/>
          <p:nvPr/>
        </p:nvSpPr>
        <p:spPr>
          <a:xfrm>
            <a:off x="3162993" y="5362115"/>
            <a:ext cx="3429000" cy="584775"/>
          </a:xfrm>
          <a:prstGeom prst="rect">
            <a:avLst/>
          </a:prstGeom>
        </p:spPr>
        <p:txBody>
          <a:bodyPr>
            <a:spAutoFit/>
          </a:bodyPr>
          <a:lstStyle/>
          <a:p>
            <a:r>
              <a:rPr lang="en-GB" sz="1600" dirty="0">
                <a:latin typeface="Comic Sans MS" panose="030F0702030302020204" pitchFamily="66" charset="0"/>
              </a:rPr>
              <a:t>List 3 things in nature which have spirals.</a:t>
            </a:r>
          </a:p>
        </p:txBody>
      </p:sp>
      <p:sp>
        <p:nvSpPr>
          <p:cNvPr id="14" name="TextBox 13"/>
          <p:cNvSpPr txBox="1"/>
          <p:nvPr/>
        </p:nvSpPr>
        <p:spPr>
          <a:xfrm>
            <a:off x="3155419" y="5760442"/>
            <a:ext cx="3297917" cy="923330"/>
          </a:xfrm>
          <a:prstGeom prst="rect">
            <a:avLst/>
          </a:prstGeom>
          <a:noFill/>
        </p:spPr>
        <p:txBody>
          <a:bodyPr wrap="square" rtlCol="0">
            <a:spAutoFit/>
          </a:bodyPr>
          <a:lstStyle/>
          <a:p>
            <a:r>
              <a:rPr lang="en-GB" dirty="0"/>
              <a:t>_________________________________________________________________________________</a:t>
            </a:r>
          </a:p>
        </p:txBody>
      </p:sp>
    </p:spTree>
    <p:extLst>
      <p:ext uri="{BB962C8B-B14F-4D97-AF65-F5344CB8AC3E}">
        <p14:creationId xmlns:p14="http://schemas.microsoft.com/office/powerpoint/2010/main" val="1451329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een Town by Friedensreich Hundertwasser">
            <a:extLst>
              <a:ext uri="{FF2B5EF4-FFF2-40B4-BE49-F238E27FC236}">
                <a16:creationId xmlns:a16="http://schemas.microsoft.com/office/drawing/2014/main" id="{C38F5614-54BD-4C35-A14D-333936DAE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647" y="4572000"/>
            <a:ext cx="6637971" cy="43469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38BFF8-B36C-4DAD-8035-1819DFC2FC45}"/>
              </a:ext>
            </a:extLst>
          </p:cNvPr>
          <p:cNvPicPr>
            <a:picLocks noChangeAspect="1"/>
          </p:cNvPicPr>
          <p:nvPr/>
        </p:nvPicPr>
        <p:blipFill>
          <a:blip r:embed="rId3"/>
          <a:stretch>
            <a:fillRect/>
          </a:stretch>
        </p:blipFill>
        <p:spPr>
          <a:xfrm>
            <a:off x="2564904" y="493898"/>
            <a:ext cx="4171204" cy="3963212"/>
          </a:xfrm>
          <a:prstGeom prst="rect">
            <a:avLst/>
          </a:prstGeom>
        </p:spPr>
      </p:pic>
      <p:pic>
        <p:nvPicPr>
          <p:cNvPr id="4" name="Content Placeholder 3">
            <a:extLst>
              <a:ext uri="{FF2B5EF4-FFF2-40B4-BE49-F238E27FC236}">
                <a16:creationId xmlns:a16="http://schemas.microsoft.com/office/drawing/2014/main" id="{F8BEC6A4-7728-4F41-8716-8575B6FF6874}"/>
              </a:ext>
            </a:extLst>
          </p:cNvPr>
          <p:cNvPicPr>
            <a:picLocks noGrp="1" noChangeAspect="1"/>
          </p:cNvPicPr>
          <p:nvPr>
            <p:ph idx="1"/>
          </p:nvPr>
        </p:nvPicPr>
        <p:blipFill>
          <a:blip r:embed="rId4"/>
          <a:stretch>
            <a:fillRect/>
          </a:stretch>
        </p:blipFill>
        <p:spPr>
          <a:xfrm>
            <a:off x="404664" y="899592"/>
            <a:ext cx="2550113" cy="3151825"/>
          </a:xfrm>
          <a:prstGeom prst="rect">
            <a:avLst/>
          </a:prstGeom>
        </p:spPr>
      </p:pic>
    </p:spTree>
    <p:extLst>
      <p:ext uri="{BB962C8B-B14F-4D97-AF65-F5344CB8AC3E}">
        <p14:creationId xmlns:p14="http://schemas.microsoft.com/office/powerpoint/2010/main" val="397128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6C2FE7-EEA4-47C7-9660-484F86F14D41}"/>
              </a:ext>
            </a:extLst>
          </p:cNvPr>
          <p:cNvPicPr>
            <a:picLocks noChangeAspect="1"/>
          </p:cNvPicPr>
          <p:nvPr/>
        </p:nvPicPr>
        <p:blipFill rotWithShape="1">
          <a:blip r:embed="rId2"/>
          <a:srcRect b="3706"/>
          <a:stretch/>
        </p:blipFill>
        <p:spPr>
          <a:xfrm>
            <a:off x="20538" y="1536191"/>
            <a:ext cx="6858000" cy="7637153"/>
          </a:xfrm>
          <a:prstGeom prst="rect">
            <a:avLst/>
          </a:prstGeom>
        </p:spPr>
      </p:pic>
      <p:sp>
        <p:nvSpPr>
          <p:cNvPr id="5" name="Rectangle 4">
            <a:extLst>
              <a:ext uri="{FF2B5EF4-FFF2-40B4-BE49-F238E27FC236}">
                <a16:creationId xmlns:a16="http://schemas.microsoft.com/office/drawing/2014/main" id="{007B2D74-B5C1-4B1C-82E0-C5AC2C200005}"/>
              </a:ext>
            </a:extLst>
          </p:cNvPr>
          <p:cNvSpPr/>
          <p:nvPr/>
        </p:nvSpPr>
        <p:spPr>
          <a:xfrm>
            <a:off x="281186" y="179512"/>
            <a:ext cx="6336704" cy="1569660"/>
          </a:xfrm>
          <a:prstGeom prst="rect">
            <a:avLst/>
          </a:prstGeom>
        </p:spPr>
        <p:txBody>
          <a:bodyPr wrap="square">
            <a:spAutoFit/>
          </a:bodyPr>
          <a:lstStyle/>
          <a:p>
            <a:r>
              <a:rPr lang="en-GB" sz="3200" dirty="0">
                <a:latin typeface="Algerian" panose="04020705040A02060702" pitchFamily="82" charset="0"/>
              </a:rPr>
              <a:t>TASK 1</a:t>
            </a:r>
          </a:p>
          <a:p>
            <a:r>
              <a:rPr lang="en-GB" sz="1600" dirty="0">
                <a:latin typeface="Comic Sans MS" panose="030F0702030302020204" pitchFamily="66" charset="0"/>
              </a:rPr>
              <a:t>Lets start off simple – add colour with whatever media you have at home  to bring this Hundertwasser piece of work to life. Add bright colour and patterns like he did. </a:t>
            </a:r>
          </a:p>
          <a:p>
            <a:r>
              <a:rPr lang="en-GB" sz="1600" dirty="0">
                <a:latin typeface="Comic Sans MS" panose="030F0702030302020204" pitchFamily="66" charset="0"/>
              </a:rPr>
              <a:t>Challenge : sketch it out yourself onto a different base </a:t>
            </a:r>
          </a:p>
        </p:txBody>
      </p:sp>
    </p:spTree>
    <p:extLst>
      <p:ext uri="{BB962C8B-B14F-4D97-AF65-F5344CB8AC3E}">
        <p14:creationId xmlns:p14="http://schemas.microsoft.com/office/powerpoint/2010/main" val="304728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338" y="491411"/>
            <a:ext cx="5750396" cy="965456"/>
          </a:xfrm>
        </p:spPr>
        <p:txBody>
          <a:bodyPr>
            <a:normAutofit fontScale="90000"/>
          </a:bodyPr>
          <a:lstStyle/>
          <a:p>
            <a:r>
              <a:rPr lang="en-GB" dirty="0">
                <a:latin typeface="Algerian" panose="04020705040A02060702" pitchFamily="82" charset="0"/>
              </a:rPr>
              <a:t>TASK 2 (a) </a:t>
            </a:r>
            <a:br>
              <a:rPr lang="en-GB" dirty="0">
                <a:latin typeface="Algerian" panose="04020705040A02060702" pitchFamily="82" charset="0"/>
              </a:rPr>
            </a:br>
            <a:r>
              <a:rPr lang="en-GB" dirty="0">
                <a:latin typeface="Algerian" panose="04020705040A02060702" pitchFamily="82" charset="0"/>
              </a:rPr>
              <a:t>Lollipop Trees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104" y="127178"/>
            <a:ext cx="2160240" cy="209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6496" y="2406126"/>
            <a:ext cx="6163901" cy="1384995"/>
          </a:xfrm>
          <a:prstGeom prst="rect">
            <a:avLst/>
          </a:prstGeom>
        </p:spPr>
        <p:txBody>
          <a:bodyPr wrap="square">
            <a:spAutoFit/>
          </a:bodyPr>
          <a:lstStyle/>
          <a:p>
            <a:pPr>
              <a:buClr>
                <a:schemeClr val="accent5"/>
              </a:buClr>
              <a:defRPr/>
            </a:pPr>
            <a:r>
              <a:rPr lang="en-GB" sz="1400" dirty="0">
                <a:latin typeface="Comic Sans MS" panose="030F0702030302020204" pitchFamily="66" charset="0"/>
              </a:rPr>
              <a:t>Have a look at the images on the last page .Hundertwasser often depicted trees like lollipops.</a:t>
            </a:r>
          </a:p>
          <a:p>
            <a:pPr>
              <a:buClr>
                <a:schemeClr val="accent5"/>
              </a:buClr>
              <a:defRPr/>
            </a:pPr>
            <a:r>
              <a:rPr lang="en-GB" sz="1400" dirty="0">
                <a:latin typeface="Comic Sans MS" panose="030F0702030302020204" pitchFamily="66" charset="0"/>
              </a:rPr>
              <a:t>Look out of your window or when you take your daily walk  - what simple shapes could trees be represented as? Find three different shapes and draw them here. – add full colour  - create the patterns on them that Hundertwasser would have done </a:t>
            </a:r>
          </a:p>
        </p:txBody>
      </p:sp>
      <p:sp>
        <p:nvSpPr>
          <p:cNvPr id="6" name="Rectangle 5"/>
          <p:cNvSpPr/>
          <p:nvPr/>
        </p:nvSpPr>
        <p:spPr>
          <a:xfrm>
            <a:off x="188640" y="2339752"/>
            <a:ext cx="6480720" cy="64807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CA10655-5990-43DA-90C4-3F57FCA8BBA7}"/>
              </a:ext>
            </a:extLst>
          </p:cNvPr>
          <p:cNvSpPr txBox="1"/>
          <p:nvPr/>
        </p:nvSpPr>
        <p:spPr>
          <a:xfrm>
            <a:off x="377603" y="3791121"/>
            <a:ext cx="2232248" cy="2448272"/>
          </a:xfrm>
          <a:prstGeom prst="rect">
            <a:avLst/>
          </a:prstGeom>
          <a:noFill/>
          <a:ln>
            <a:solidFill>
              <a:schemeClr val="tx1"/>
            </a:solidFill>
          </a:ln>
        </p:spPr>
        <p:txBody>
          <a:bodyPr wrap="square" rtlCol="0">
            <a:spAutoFit/>
          </a:bodyPr>
          <a:lstStyle/>
          <a:p>
            <a:endParaRPr lang="en-GB" dirty="0"/>
          </a:p>
        </p:txBody>
      </p:sp>
      <p:sp>
        <p:nvSpPr>
          <p:cNvPr id="7" name="TextBox 6">
            <a:extLst>
              <a:ext uri="{FF2B5EF4-FFF2-40B4-BE49-F238E27FC236}">
                <a16:creationId xmlns:a16="http://schemas.microsoft.com/office/drawing/2014/main" id="{B7C83D2A-4C47-477A-A2EC-DCED2F8DE0DE}"/>
              </a:ext>
            </a:extLst>
          </p:cNvPr>
          <p:cNvSpPr txBox="1"/>
          <p:nvPr/>
        </p:nvSpPr>
        <p:spPr>
          <a:xfrm>
            <a:off x="2282322" y="6351351"/>
            <a:ext cx="2232248" cy="2448272"/>
          </a:xfrm>
          <a:prstGeom prst="rect">
            <a:avLst/>
          </a:prstGeom>
          <a:noFill/>
          <a:ln>
            <a:solidFill>
              <a:schemeClr val="tx1"/>
            </a:solidFill>
          </a:ln>
        </p:spPr>
        <p:txBody>
          <a:bodyPr wrap="square" rtlCol="0">
            <a:spAutoFit/>
          </a:bodyPr>
          <a:lstStyle/>
          <a:p>
            <a:endParaRPr lang="en-GB" dirty="0"/>
          </a:p>
        </p:txBody>
      </p:sp>
      <p:sp>
        <p:nvSpPr>
          <p:cNvPr id="8" name="TextBox 7">
            <a:extLst>
              <a:ext uri="{FF2B5EF4-FFF2-40B4-BE49-F238E27FC236}">
                <a16:creationId xmlns:a16="http://schemas.microsoft.com/office/drawing/2014/main" id="{18986147-FD81-45E9-9A72-548D667DE387}"/>
              </a:ext>
            </a:extLst>
          </p:cNvPr>
          <p:cNvSpPr txBox="1"/>
          <p:nvPr/>
        </p:nvSpPr>
        <p:spPr>
          <a:xfrm>
            <a:off x="4265267" y="3791121"/>
            <a:ext cx="2232248" cy="2448272"/>
          </a:xfrm>
          <a:prstGeom prst="rect">
            <a:avLst/>
          </a:prstGeom>
          <a:noFill/>
          <a:ln>
            <a:solidFill>
              <a:schemeClr val="tx1"/>
            </a:solidFill>
          </a:ln>
        </p:spPr>
        <p:txBody>
          <a:bodyPr wrap="square" rtlCol="0">
            <a:spAutoFit/>
          </a:bodyPr>
          <a:lstStyle/>
          <a:p>
            <a:endParaRPr lang="en-GB" dirty="0"/>
          </a:p>
        </p:txBody>
      </p:sp>
    </p:spTree>
    <p:extLst>
      <p:ext uri="{BB962C8B-B14F-4D97-AF65-F5344CB8AC3E}">
        <p14:creationId xmlns:p14="http://schemas.microsoft.com/office/powerpoint/2010/main" val="1311504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31D518-5C07-4DD8-9886-C44E92AAE339}"/>
              </a:ext>
            </a:extLst>
          </p:cNvPr>
          <p:cNvSpPr/>
          <p:nvPr/>
        </p:nvSpPr>
        <p:spPr>
          <a:xfrm>
            <a:off x="188640" y="127178"/>
            <a:ext cx="5832648" cy="1200329"/>
          </a:xfrm>
          <a:prstGeom prst="rect">
            <a:avLst/>
          </a:prstGeom>
        </p:spPr>
        <p:txBody>
          <a:bodyPr wrap="square">
            <a:spAutoFit/>
          </a:bodyPr>
          <a:lstStyle/>
          <a:p>
            <a:r>
              <a:rPr lang="en-GB" sz="3600" dirty="0">
                <a:latin typeface="Algerian" panose="04020705040A02060702" pitchFamily="82" charset="0"/>
              </a:rPr>
              <a:t>TASK 2 (b) </a:t>
            </a:r>
            <a:br>
              <a:rPr lang="en-GB" sz="3600" dirty="0">
                <a:latin typeface="Algerian" panose="04020705040A02060702" pitchFamily="82" charset="0"/>
              </a:rPr>
            </a:br>
            <a:r>
              <a:rPr lang="en-GB" sz="3600" dirty="0">
                <a:latin typeface="Algerian" panose="04020705040A02060702" pitchFamily="82" charset="0"/>
              </a:rPr>
              <a:t>Lollipop Trees</a:t>
            </a:r>
            <a:endParaRPr lang="en-GB" sz="3600" dirty="0"/>
          </a:p>
        </p:txBody>
      </p:sp>
      <p:pic>
        <p:nvPicPr>
          <p:cNvPr id="6" name="Picture 2">
            <a:extLst>
              <a:ext uri="{FF2B5EF4-FFF2-40B4-BE49-F238E27FC236}">
                <a16:creationId xmlns:a16="http://schemas.microsoft.com/office/drawing/2014/main" id="{E383ADDE-DBCD-405D-94C0-061568322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104" y="127178"/>
            <a:ext cx="2160240" cy="209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752A2CB-BDB4-4A30-A95B-C477B3814B9A}"/>
              </a:ext>
            </a:extLst>
          </p:cNvPr>
          <p:cNvSpPr/>
          <p:nvPr/>
        </p:nvSpPr>
        <p:spPr>
          <a:xfrm>
            <a:off x="188640" y="2339752"/>
            <a:ext cx="6480720" cy="64807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807B11E-12DE-4609-84CE-D932429BCB04}"/>
              </a:ext>
            </a:extLst>
          </p:cNvPr>
          <p:cNvSpPr txBox="1"/>
          <p:nvPr/>
        </p:nvSpPr>
        <p:spPr>
          <a:xfrm>
            <a:off x="188640" y="1208201"/>
            <a:ext cx="4392488" cy="1200329"/>
          </a:xfrm>
          <a:prstGeom prst="rect">
            <a:avLst/>
          </a:prstGeom>
          <a:noFill/>
        </p:spPr>
        <p:txBody>
          <a:bodyPr wrap="square" rtlCol="0">
            <a:spAutoFit/>
          </a:bodyPr>
          <a:lstStyle/>
          <a:p>
            <a:r>
              <a:rPr lang="en-GB" sz="1200" dirty="0"/>
              <a:t>Select one of the tree shapes from your last page. Repeat it any times at different heights. Add a patterned background like </a:t>
            </a:r>
            <a:r>
              <a:rPr lang="en-GB" sz="1200" dirty="0">
                <a:latin typeface="Comic Sans MS" panose="030F0702030302020204" pitchFamily="66" charset="0"/>
              </a:rPr>
              <a:t>Hundertwasser did. Add full colour to your work in whatever media you have at a home. </a:t>
            </a:r>
          </a:p>
          <a:p>
            <a:r>
              <a:rPr lang="en-GB" sz="1200" dirty="0">
                <a:latin typeface="Comic Sans MS" panose="030F0702030302020204" pitchFamily="66" charset="0"/>
              </a:rPr>
              <a:t>Need help ? Use the next page </a:t>
            </a:r>
          </a:p>
          <a:p>
            <a:r>
              <a:rPr lang="en-GB" sz="1200" dirty="0">
                <a:latin typeface="Comic Sans MS" panose="030F0702030302020204" pitchFamily="66" charset="0"/>
              </a:rPr>
              <a:t>Challenge ; See below </a:t>
            </a:r>
            <a:endParaRPr lang="en-GB" sz="1200" dirty="0"/>
          </a:p>
        </p:txBody>
      </p:sp>
      <p:sp>
        <p:nvSpPr>
          <p:cNvPr id="9" name="TextBox 8">
            <a:extLst>
              <a:ext uri="{FF2B5EF4-FFF2-40B4-BE49-F238E27FC236}">
                <a16:creationId xmlns:a16="http://schemas.microsoft.com/office/drawing/2014/main" id="{16AE08DE-3768-415C-A1CF-C56DBB225AA9}"/>
              </a:ext>
            </a:extLst>
          </p:cNvPr>
          <p:cNvSpPr txBox="1"/>
          <p:nvPr/>
        </p:nvSpPr>
        <p:spPr>
          <a:xfrm>
            <a:off x="192088" y="8220308"/>
            <a:ext cx="6120680" cy="646331"/>
          </a:xfrm>
          <a:prstGeom prst="rect">
            <a:avLst/>
          </a:prstGeom>
          <a:noFill/>
        </p:spPr>
        <p:txBody>
          <a:bodyPr wrap="square" rtlCol="0">
            <a:spAutoFit/>
          </a:bodyPr>
          <a:lstStyle/>
          <a:p>
            <a:r>
              <a:rPr lang="en-GB" sz="1200" dirty="0">
                <a:latin typeface="Comic Sans MS" panose="030F0702030302020204" pitchFamily="66" charset="0"/>
              </a:rPr>
              <a:t>Challenge :After you have sketched out your design could you add some cardboard relief or create the trees in a different media like wool or string ? See what resources do have laying around at home?</a:t>
            </a:r>
          </a:p>
        </p:txBody>
      </p:sp>
    </p:spTree>
    <p:extLst>
      <p:ext uri="{BB962C8B-B14F-4D97-AF65-F5344CB8AC3E}">
        <p14:creationId xmlns:p14="http://schemas.microsoft.com/office/powerpoint/2010/main" val="15795168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776</Words>
  <Application>Microsoft Office PowerPoint</Application>
  <PresentationFormat>On-screen Show (4:3)</PresentationFormat>
  <Paragraphs>67</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Algerian</vt:lpstr>
      <vt:lpstr>Arial</vt:lpstr>
      <vt:lpstr>Calibri</vt:lpstr>
      <vt:lpstr>Comic Sans MS</vt:lpstr>
      <vt:lpstr>Office Theme</vt:lpstr>
      <vt:lpstr>KS3 ART &amp; DESIGN   Year 7</vt:lpstr>
      <vt:lpstr>PowerPoint Presentation</vt:lpstr>
      <vt:lpstr>PowerPoint Presentation</vt:lpstr>
      <vt:lpstr>PowerPoint Presentation</vt:lpstr>
      <vt:lpstr>PowerPoint Presentation</vt:lpstr>
      <vt:lpstr>PowerPoint Presentation</vt:lpstr>
      <vt:lpstr>PowerPoint Presentation</vt:lpstr>
      <vt:lpstr>TASK 2 (a)  Lollipop Trees</vt:lpstr>
      <vt:lpstr>PowerPoint Presentation</vt:lpstr>
      <vt:lpstr>PowerPoint Presentation</vt:lpstr>
      <vt:lpstr>Task 3 + 4 +5 Portrait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KS3 ART &amp; DESIGN   Year 7</dc:title>
  <dc:creator>Mr B McKeown</dc:creator>
  <cp:lastModifiedBy>Staff 21</cp:lastModifiedBy>
  <cp:revision>2</cp:revision>
  <dcterms:created xsi:type="dcterms:W3CDTF">2020-03-30T20:31:46Z</dcterms:created>
  <dcterms:modified xsi:type="dcterms:W3CDTF">2020-03-31T15:11:06Z</dcterms:modified>
</cp:coreProperties>
</file>