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02" r:id="rId3"/>
    <p:sldId id="303" r:id="rId4"/>
    <p:sldId id="306" r:id="rId5"/>
    <p:sldId id="30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027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64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8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642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568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774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350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561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1234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085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7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900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2061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710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24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4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673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26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13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76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82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0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9A2A7-E546-44BE-9149-0521B87133F8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37779-47E5-448C-A30C-753CB4F867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041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DDAA-0D69-44AB-A448-F7E6DF748008}" type="datetimeFigureOut">
              <a:rPr lang="en-GB" smtClean="0"/>
              <a:pPr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BF812-C483-488F-9EA2-2E57C4EB49D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4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endario-di-santi-patroni-e-citta-d-italia.com/Sardinia.html" TargetMode="External"/><Relationship Id="rId2" Type="http://schemas.openxmlformats.org/officeDocument/2006/relationships/hyperlink" Target="http://www.calendario-di-santi-patroni-e-citta-d-italia.com/en_Abruzzi.html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endario-di-santi-patroni-e-citta-d-italia.com/Sardinia.html" TargetMode="External"/><Relationship Id="rId2" Type="http://schemas.openxmlformats.org/officeDocument/2006/relationships/hyperlink" Target="http://www.calendario-di-santi-patroni-e-citta-d-italia.com/en_Abruzzi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305964"/>
          </a:xfrm>
          <a:prstGeom prst="rect">
            <a:avLst/>
          </a:prstGeom>
          <a:ln w="76200">
            <a:solidFill>
              <a:srgbClr val="9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0483" name="Title 1">
            <a:extLst>
              <a:ext uri="{FF2B5EF4-FFF2-40B4-BE49-F238E27FC236}">
                <a16:creationId xmlns:a16="http://schemas.microsoft.com/office/drawing/2014/main" id="{E8A96220-FFC5-4E57-A513-3FEB47029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8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Developing</a:t>
            </a:r>
          </a:p>
        </p:txBody>
      </p:sp>
      <p:sp>
        <p:nvSpPr>
          <p:cNvPr id="20484" name="Content Placeholder 2">
            <a:extLst>
              <a:ext uri="{FF2B5EF4-FFF2-40B4-BE49-F238E27FC236}">
                <a16:creationId xmlns:a16="http://schemas.microsoft.com/office/drawing/2014/main" id="{B59CC5E4-A5D9-4EF9-97E9-FDF06FE5A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406" y="2132856"/>
            <a:ext cx="6707188" cy="393664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GB" dirty="0"/>
              <a:t>Which continent is Italy in?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Europe</a:t>
            </a:r>
          </a:p>
          <a:p>
            <a:pPr marL="0" indent="0">
              <a:buNone/>
            </a:pPr>
            <a:r>
              <a:rPr lang="en-GB" dirty="0"/>
              <a:t>2) Name the 4 countries which border Italy. 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France, Switzerland, Austria and Slovenia</a:t>
            </a:r>
          </a:p>
          <a:p>
            <a:pPr marL="0" indent="0">
              <a:buNone/>
            </a:pPr>
            <a:r>
              <a:rPr lang="en-GB" dirty="0"/>
              <a:t>3) What it is Italy shaped like?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A high heeled boot (kicking a ball)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575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AD8C7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1507" name="Title 1">
            <a:extLst>
              <a:ext uri="{FF2B5EF4-FFF2-40B4-BE49-F238E27FC236}">
                <a16:creationId xmlns:a16="http://schemas.microsoft.com/office/drawing/2014/main" id="{B9E5A3EF-7FFE-496F-BAC0-5594257D0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Secure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B2F-2779-45C1-9E0A-1E8ED73A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" y="2780928"/>
            <a:ext cx="7851913" cy="32309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4) Describe the difference between a political and a physical map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>
                <a:solidFill>
                  <a:srgbClr val="7030A0"/>
                </a:solidFill>
              </a:rPr>
              <a:t>The difference between a physical and political map is the type of information they give us. A political map shows us human features such as the names of countries, regions and cities. Whereas, a physical map shows us natural things like the height of the land, mountain ranges, mountains, seas and rivers.</a:t>
            </a:r>
          </a:p>
        </p:txBody>
      </p:sp>
    </p:spTree>
    <p:extLst>
      <p:ext uri="{BB962C8B-B14F-4D97-AF65-F5344CB8AC3E}">
        <p14:creationId xmlns:p14="http://schemas.microsoft.com/office/powerpoint/2010/main" val="110469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2531" name="Title 1">
            <a:extLst>
              <a:ext uri="{FF2B5EF4-FFF2-40B4-BE49-F238E27FC236}">
                <a16:creationId xmlns:a16="http://schemas.microsoft.com/office/drawing/2014/main" id="{91A00EFC-9354-4D5B-92BA-516553C9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Secure+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B2F-2779-45C1-9E0A-1E8ED73A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916113"/>
            <a:ext cx="7283450" cy="4219644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GB" sz="3200" dirty="0"/>
              <a:t>5)</a:t>
            </a:r>
            <a:r>
              <a:rPr lang="en-GB" dirty="0"/>
              <a:t> Name </a:t>
            </a:r>
            <a:r>
              <a:rPr lang="en-GB" b="1" dirty="0"/>
              <a:t>two mountain ranges</a:t>
            </a:r>
            <a:r>
              <a:rPr lang="en-GB" dirty="0"/>
              <a:t> in Italy</a:t>
            </a:r>
          </a:p>
          <a:p>
            <a:pPr marL="0" lvl="0" indent="0">
              <a:buNone/>
            </a:pPr>
            <a:r>
              <a:rPr lang="en-GB" dirty="0">
                <a:solidFill>
                  <a:srgbClr val="7030A0"/>
                </a:solidFill>
              </a:rPr>
              <a:t>Alps and Apennines </a:t>
            </a:r>
          </a:p>
          <a:p>
            <a:pPr marL="0" lvl="0" indent="0">
              <a:buNone/>
            </a:pPr>
            <a:r>
              <a:rPr lang="en-GB" dirty="0"/>
              <a:t>6) Name </a:t>
            </a:r>
            <a:r>
              <a:rPr lang="en-GB" b="1" dirty="0"/>
              <a:t>one river</a:t>
            </a:r>
            <a:r>
              <a:rPr lang="en-GB" dirty="0"/>
              <a:t> in Italy</a:t>
            </a:r>
          </a:p>
          <a:p>
            <a:pPr marL="0" lvl="0" indent="0">
              <a:buNone/>
            </a:pPr>
            <a:r>
              <a:rPr lang="en-GB" dirty="0">
                <a:solidFill>
                  <a:srgbClr val="7030A0"/>
                </a:solidFill>
              </a:rPr>
              <a:t>Po, Tiber, Arno, Reno, Adige, Piave, </a:t>
            </a:r>
            <a:r>
              <a:rPr lang="en-GB" dirty="0" err="1">
                <a:solidFill>
                  <a:srgbClr val="7030A0"/>
                </a:solidFill>
              </a:rPr>
              <a:t>Volturno</a:t>
            </a:r>
            <a:endParaRPr lang="en-GB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r>
              <a:rPr lang="en-GB" dirty="0"/>
              <a:t>7) Name </a:t>
            </a:r>
            <a:r>
              <a:rPr lang="en-GB" b="1" dirty="0"/>
              <a:t>two seas</a:t>
            </a:r>
            <a:r>
              <a:rPr lang="en-GB" dirty="0"/>
              <a:t> surrounding Italy</a:t>
            </a:r>
          </a:p>
          <a:p>
            <a:pPr marL="0" lvl="0" indent="0">
              <a:buNone/>
            </a:pPr>
            <a:r>
              <a:rPr lang="en-GB" dirty="0">
                <a:solidFill>
                  <a:srgbClr val="7030A0"/>
                </a:solidFill>
              </a:rPr>
              <a:t>Ligurian Sea, Tyrrhenian Sea, Ionian Sea and Adriatic Sea </a:t>
            </a:r>
          </a:p>
          <a:p>
            <a:pPr marL="0" lvl="0" indent="0">
              <a:buNone/>
            </a:pPr>
            <a:r>
              <a:rPr lang="en-GB" dirty="0"/>
              <a:t>8) Name </a:t>
            </a:r>
            <a:r>
              <a:rPr lang="en-GB" b="1" dirty="0"/>
              <a:t>one mountain</a:t>
            </a:r>
            <a:r>
              <a:rPr lang="en-GB" dirty="0"/>
              <a:t> in Italy</a:t>
            </a:r>
          </a:p>
          <a:p>
            <a:pPr marL="0" lvl="0" indent="0">
              <a:buNone/>
            </a:pPr>
            <a:r>
              <a:rPr lang="en-GB" dirty="0">
                <a:solidFill>
                  <a:srgbClr val="7030A0"/>
                </a:solidFill>
              </a:rPr>
              <a:t>Mount Etna, Mount Blanc (or there was also </a:t>
            </a:r>
            <a:r>
              <a:rPr lang="en-GB" dirty="0" err="1">
                <a:solidFill>
                  <a:srgbClr val="7030A0"/>
                </a:solidFill>
              </a:rPr>
              <a:t>Marmalada</a:t>
            </a:r>
            <a:r>
              <a:rPr lang="en-GB" dirty="0">
                <a:solidFill>
                  <a:srgbClr val="7030A0"/>
                </a:solidFill>
              </a:rPr>
              <a:t>, Gran Paradiso, Vesuvius, Punta la Marmora, </a:t>
            </a:r>
            <a:r>
              <a:rPr lang="en-GB" dirty="0" err="1">
                <a:solidFill>
                  <a:srgbClr val="7030A0"/>
                </a:solidFill>
              </a:rPr>
              <a:t>Dolcedormi</a:t>
            </a:r>
            <a:r>
              <a:rPr lang="en-GB" dirty="0">
                <a:solidFill>
                  <a:srgbClr val="7030A0"/>
                </a:solidFill>
              </a:rPr>
              <a:t>, Stromboli, </a:t>
            </a:r>
            <a:r>
              <a:rPr lang="en-GB" dirty="0" err="1">
                <a:solidFill>
                  <a:srgbClr val="7030A0"/>
                </a:solidFill>
              </a:rPr>
              <a:t>Pizzo</a:t>
            </a:r>
            <a:r>
              <a:rPr lang="en-GB" dirty="0">
                <a:solidFill>
                  <a:srgbClr val="7030A0"/>
                </a:solidFill>
              </a:rPr>
              <a:t> Carbonara)</a:t>
            </a:r>
          </a:p>
          <a:p>
            <a:pPr marL="0" lvl="0" indent="0"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3200" dirty="0"/>
              <a:t> </a:t>
            </a:r>
          </a:p>
          <a:p>
            <a:pPr>
              <a:defRPr/>
            </a:pPr>
            <a:endParaRPr lang="en-GB" sz="3200" dirty="0"/>
          </a:p>
          <a:p>
            <a:pPr>
              <a:defRPr/>
            </a:pPr>
            <a:endParaRPr lang="en-GB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0427A8-8E30-4ED5-AF6B-18F53DD4F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95061" y="1306494"/>
            <a:ext cx="1437894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  <a:hlinkClick r:id="rId2"/>
              </a:rPr>
              <a:t>Abruzzo (The Abruzzi)</a:t>
            </a: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Basilicata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Calabria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Campania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Emilia-Romagna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Friuli-Venezia Giulia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Lazio (Latium)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Liguria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Lombardia (Lombardy)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Marche (</a:t>
            </a: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The Marches)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Molise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Piemonte (Piedmont)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Puglia (Apulia)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  <a:hlinkClick r:id="rId3"/>
              </a:rPr>
              <a:t>Sardegna (Sardinia)</a:t>
            </a: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Sicilia (Sicily)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Toscana (Tuscany)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Trentino-Alto Adige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Umbria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Valle d’Aosta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9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Verdana" panose="020B0604030504040204" pitchFamily="34" charset="0"/>
              </a:rPr>
              <a:t>Veneto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44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65F68D-8FCC-4CED-9738-622309EB9BD0}"/>
              </a:ext>
            </a:extLst>
          </p:cNvPr>
          <p:cNvSpPr/>
          <p:nvPr/>
        </p:nvSpPr>
        <p:spPr>
          <a:xfrm>
            <a:off x="457200" y="333375"/>
            <a:ext cx="8229600" cy="6048375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2531" name="Title 1">
            <a:extLst>
              <a:ext uri="{FF2B5EF4-FFF2-40B4-BE49-F238E27FC236}">
                <a16:creationId xmlns:a16="http://schemas.microsoft.com/office/drawing/2014/main" id="{91A00EFC-9354-4D5B-92BA-516553C9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dirty="0"/>
              <a:t>Test your knowledge: </a:t>
            </a:r>
            <a:r>
              <a:rPr lang="en-GB" altLang="en-US" b="1" dirty="0"/>
              <a:t>Secure+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51B2F-2779-45C1-9E0A-1E8ED73AC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916113"/>
            <a:ext cx="7283450" cy="42196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2400" dirty="0"/>
              <a:t>9) Name </a:t>
            </a:r>
            <a:r>
              <a:rPr lang="en-GB" sz="2400" b="1" dirty="0"/>
              <a:t>3 regions</a:t>
            </a:r>
            <a:r>
              <a:rPr lang="en-GB" sz="2400" dirty="0"/>
              <a:t> of Italy</a:t>
            </a:r>
          </a:p>
          <a:p>
            <a:pPr marL="0" lvl="0" indent="0">
              <a:buNone/>
            </a:pPr>
            <a:endParaRPr lang="en-GB" sz="2400" dirty="0"/>
          </a:p>
          <a:p>
            <a:pPr marL="0" lvl="0" indent="0">
              <a:buNone/>
            </a:pPr>
            <a:endParaRPr lang="en-GB" sz="2400" dirty="0"/>
          </a:p>
          <a:p>
            <a:pPr marL="0" lvl="0" indent="0">
              <a:buNone/>
            </a:pPr>
            <a:endParaRPr lang="en-GB" sz="2400" dirty="0"/>
          </a:p>
          <a:p>
            <a:pPr marL="0" lvl="0" indent="0">
              <a:buNone/>
            </a:pPr>
            <a:endParaRPr lang="en-GB" sz="2400" dirty="0"/>
          </a:p>
          <a:p>
            <a:pPr marL="0" lv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10) Name </a:t>
            </a:r>
            <a:r>
              <a:rPr lang="en-GB" sz="2400" b="1" dirty="0"/>
              <a:t>one of Italy’s islands</a:t>
            </a:r>
            <a:endParaRPr lang="en-GB" sz="2400" dirty="0"/>
          </a:p>
          <a:p>
            <a:pPr marL="0" lvl="0" indent="0">
              <a:buNone/>
            </a:pPr>
            <a:r>
              <a:rPr lang="en-GB" sz="2400" dirty="0">
                <a:solidFill>
                  <a:srgbClr val="7030A0"/>
                </a:solidFill>
              </a:rPr>
              <a:t>Sardinia or Sicily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dirty="0"/>
              <a:t> </a:t>
            </a:r>
          </a:p>
          <a:p>
            <a:pPr>
              <a:defRPr/>
            </a:pPr>
            <a:endParaRPr lang="en-GB" sz="2400" dirty="0"/>
          </a:p>
          <a:p>
            <a:pPr>
              <a:defRPr/>
            </a:pPr>
            <a:endParaRPr lang="en-GB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0427A8-8E30-4ED5-AF6B-18F53DD4F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818" y="1538271"/>
            <a:ext cx="2398851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  <a:hlinkClick r:id="rId2"/>
              </a:rPr>
              <a:t>Abruzzo (The Abruzzi)</a:t>
            </a: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Basilicata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Calabria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Campania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Emilia-Romagna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Friuli-Venezia Giulia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Lazio (Latium)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Liguria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Lombardia (Lombardy)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Marche (</a:t>
            </a: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The Marches)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Molise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Piemonte (Piedmont)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Puglia (Apulia)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  <a:hlinkClick r:id="rId3"/>
              </a:rPr>
              <a:t>Sardegna (Sardinia)</a:t>
            </a: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Sicilia (Sicily)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Toscana (Tuscany)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Trentino-Alto Adige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Umbria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Valle d’Aosta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en-US" sz="1200" b="0" i="0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+mj-lt"/>
              </a:rPr>
              <a:t>Veneto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449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343</Words>
  <Application>Microsoft Office PowerPoint</Application>
  <PresentationFormat>On-screen Show (4:3)</PresentationFormat>
  <Paragraphs>74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Verdana</vt:lpstr>
      <vt:lpstr>Office Theme</vt:lpstr>
      <vt:lpstr>1_Office Theme</vt:lpstr>
      <vt:lpstr>Test your knowledge: Developing</vt:lpstr>
      <vt:lpstr>Test your knowledge: Secure</vt:lpstr>
      <vt:lpstr>Test your knowledge: Secure+</vt:lpstr>
      <vt:lpstr>Test your knowledge: Secure+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your knowledge: Developing</dc:title>
  <dc:creator>R.Stevenson</dc:creator>
  <cp:lastModifiedBy>R.Stevenson</cp:lastModifiedBy>
  <cp:revision>2</cp:revision>
  <dcterms:created xsi:type="dcterms:W3CDTF">2020-03-30T14:23:14Z</dcterms:created>
  <dcterms:modified xsi:type="dcterms:W3CDTF">2020-03-30T14:41:31Z</dcterms:modified>
</cp:coreProperties>
</file>