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6" r:id="rId2"/>
    <p:sldId id="267" r:id="rId3"/>
    <p:sldId id="268" r:id="rId4"/>
    <p:sldId id="269" r:id="rId5"/>
    <p:sldId id="271" r:id="rId6"/>
    <p:sldId id="279" r:id="rId7"/>
    <p:sldId id="280" r:id="rId8"/>
    <p:sldId id="277" r:id="rId9"/>
    <p:sldId id="278" r:id="rId10"/>
    <p:sldId id="294" r:id="rId11"/>
    <p:sldId id="293" r:id="rId12"/>
    <p:sldId id="281" r:id="rId13"/>
    <p:sldId id="289" r:id="rId14"/>
    <p:sldId id="285" r:id="rId15"/>
    <p:sldId id="295" r:id="rId16"/>
    <p:sldId id="286" r:id="rId17"/>
    <p:sldId id="296" r:id="rId18"/>
    <p:sldId id="287" r:id="rId19"/>
    <p:sldId id="297" r:id="rId20"/>
    <p:sldId id="290" r:id="rId21"/>
    <p:sldId id="298" r:id="rId22"/>
    <p:sldId id="291" r:id="rId23"/>
    <p:sldId id="299" r:id="rId24"/>
    <p:sldId id="301" r:id="rId25"/>
    <p:sldId id="302" r:id="rId26"/>
    <p:sldId id="303" r:id="rId27"/>
    <p:sldId id="305"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5B869-DD3D-4F9A-845E-37008CADBDA3}"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GB"/>
        </a:p>
      </dgm:t>
    </dgm:pt>
    <dgm:pt modelId="{9FD4823C-6633-4D35-A344-454BAB211EA5}">
      <dgm:prSet phldrT="[Text]"/>
      <dgm:spPr>
        <a:solidFill>
          <a:srgbClr val="993300"/>
        </a:solidFill>
      </dgm:spPr>
      <dgm:t>
        <a:bodyPr/>
        <a:lstStyle/>
        <a:p>
          <a:r>
            <a:rPr lang="en-GB" b="1" dirty="0">
              <a:solidFill>
                <a:schemeClr val="tx1"/>
              </a:solidFill>
            </a:rPr>
            <a:t>Identify</a:t>
          </a:r>
          <a:r>
            <a:rPr lang="en-GB" dirty="0">
              <a:solidFill>
                <a:schemeClr val="tx1"/>
              </a:solidFill>
            </a:rPr>
            <a:t> where Italy is</a:t>
          </a:r>
        </a:p>
      </dgm:t>
    </dgm:pt>
    <dgm:pt modelId="{753396D8-EBD5-4F27-9343-CF11EB016B16}" type="parTrans" cxnId="{BF268D77-CE5D-48D6-A935-336C3F557B63}">
      <dgm:prSet/>
      <dgm:spPr/>
      <dgm:t>
        <a:bodyPr/>
        <a:lstStyle/>
        <a:p>
          <a:endParaRPr lang="en-GB">
            <a:solidFill>
              <a:schemeClr val="tx1"/>
            </a:solidFill>
          </a:endParaRPr>
        </a:p>
      </dgm:t>
    </dgm:pt>
    <dgm:pt modelId="{9F22AE9C-4ECB-4640-92F3-A905963B57B3}" type="sibTrans" cxnId="{BF268D77-CE5D-48D6-A935-336C3F557B63}">
      <dgm:prSet/>
      <dgm:spPr/>
      <dgm:t>
        <a:bodyPr/>
        <a:lstStyle/>
        <a:p>
          <a:endParaRPr lang="en-GB">
            <a:solidFill>
              <a:schemeClr val="tx1"/>
            </a:solidFill>
          </a:endParaRPr>
        </a:p>
      </dgm:t>
    </dgm:pt>
    <dgm:pt modelId="{E9566A28-5ACD-4B1E-B51E-16F349058315}">
      <dgm:prSet phldrT="[Text]"/>
      <dgm:spPr>
        <a:solidFill>
          <a:schemeClr val="bg1">
            <a:lumMod val="65000"/>
          </a:schemeClr>
        </a:solidFill>
      </dgm:spPr>
      <dgm:t>
        <a:bodyPr/>
        <a:lstStyle/>
        <a:p>
          <a:r>
            <a:rPr lang="en-GB" b="1" dirty="0">
              <a:solidFill>
                <a:schemeClr val="tx1"/>
              </a:solidFill>
            </a:rPr>
            <a:t>Understand </a:t>
          </a:r>
          <a:r>
            <a:rPr lang="en-GB" b="0" dirty="0">
              <a:solidFill>
                <a:schemeClr val="tx1"/>
              </a:solidFill>
            </a:rPr>
            <a:t>the difference between a political and a physical map</a:t>
          </a:r>
        </a:p>
      </dgm:t>
    </dgm:pt>
    <dgm:pt modelId="{DDF75108-4826-4E19-BC05-2F2551D66BDE}" type="parTrans" cxnId="{8B876A7B-5612-4D63-905B-BA609B3A4568}">
      <dgm:prSet/>
      <dgm:spPr/>
      <dgm:t>
        <a:bodyPr/>
        <a:lstStyle/>
        <a:p>
          <a:endParaRPr lang="en-GB">
            <a:solidFill>
              <a:schemeClr val="tx1"/>
            </a:solidFill>
          </a:endParaRPr>
        </a:p>
      </dgm:t>
    </dgm:pt>
    <dgm:pt modelId="{0F68EBD7-9387-4235-80C9-0DD7D3D93741}" type="sibTrans" cxnId="{8B876A7B-5612-4D63-905B-BA609B3A4568}">
      <dgm:prSet/>
      <dgm:spPr/>
      <dgm:t>
        <a:bodyPr/>
        <a:lstStyle/>
        <a:p>
          <a:endParaRPr lang="en-GB">
            <a:solidFill>
              <a:schemeClr val="tx1"/>
            </a:solidFill>
          </a:endParaRPr>
        </a:p>
      </dgm:t>
    </dgm:pt>
    <dgm:pt modelId="{37802A34-3BF2-4FE0-84F3-AFEDA7E54ED3}">
      <dgm:prSet phldrT="[Text]"/>
      <dgm:spPr>
        <a:solidFill>
          <a:srgbClr val="FFC000"/>
        </a:solidFill>
      </dgm:spPr>
      <dgm:t>
        <a:bodyPr/>
        <a:lstStyle/>
        <a:p>
          <a:r>
            <a:rPr lang="en-GB" b="1" dirty="0">
              <a:solidFill>
                <a:schemeClr val="tx1"/>
              </a:solidFill>
            </a:rPr>
            <a:t>Use different maps to investigate </a:t>
          </a:r>
          <a:r>
            <a:rPr lang="en-GB" b="0" dirty="0">
              <a:solidFill>
                <a:schemeClr val="tx1"/>
              </a:solidFill>
            </a:rPr>
            <a:t>key features in Italy</a:t>
          </a:r>
        </a:p>
      </dgm:t>
    </dgm:pt>
    <dgm:pt modelId="{35410B36-DF1C-410A-A48F-714BD9E8FD79}" type="parTrans" cxnId="{207D6D4C-644A-4A0D-93DE-28C39B99DE40}">
      <dgm:prSet/>
      <dgm:spPr/>
      <dgm:t>
        <a:bodyPr/>
        <a:lstStyle/>
        <a:p>
          <a:endParaRPr lang="en-GB">
            <a:solidFill>
              <a:schemeClr val="tx1"/>
            </a:solidFill>
          </a:endParaRPr>
        </a:p>
      </dgm:t>
    </dgm:pt>
    <dgm:pt modelId="{EC601FC1-B93A-4869-A701-034A52409E6D}" type="sibTrans" cxnId="{207D6D4C-644A-4A0D-93DE-28C39B99DE40}">
      <dgm:prSet/>
      <dgm:spPr/>
      <dgm:t>
        <a:bodyPr/>
        <a:lstStyle/>
        <a:p>
          <a:endParaRPr lang="en-GB">
            <a:solidFill>
              <a:schemeClr val="tx1"/>
            </a:solidFill>
          </a:endParaRPr>
        </a:p>
      </dgm:t>
    </dgm:pt>
    <dgm:pt modelId="{4188A397-039A-4944-A31B-619A33B4E98A}" type="pres">
      <dgm:prSet presAssocID="{C915B869-DD3D-4F9A-845E-37008CADBDA3}" presName="linearFlow" presStyleCnt="0">
        <dgm:presLayoutVars>
          <dgm:dir/>
          <dgm:resizeHandles val="exact"/>
        </dgm:presLayoutVars>
      </dgm:prSet>
      <dgm:spPr/>
    </dgm:pt>
    <dgm:pt modelId="{30A768FF-5486-451C-8D28-3E402F996E53}" type="pres">
      <dgm:prSet presAssocID="{9FD4823C-6633-4D35-A344-454BAB211EA5}" presName="composite" presStyleCnt="0"/>
      <dgm:spPr/>
    </dgm:pt>
    <dgm:pt modelId="{310A4C49-36CF-424D-A405-8412F3B9523B}" type="pres">
      <dgm:prSet presAssocID="{9FD4823C-6633-4D35-A344-454BAB211EA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4847FBB8-04B6-434D-9662-884FE21BE275}" type="pres">
      <dgm:prSet presAssocID="{9FD4823C-6633-4D35-A344-454BAB211EA5}" presName="txShp" presStyleLbl="node1" presStyleIdx="0" presStyleCnt="3">
        <dgm:presLayoutVars>
          <dgm:bulletEnabled val="1"/>
        </dgm:presLayoutVars>
      </dgm:prSet>
      <dgm:spPr/>
    </dgm:pt>
    <dgm:pt modelId="{928B0000-EC6F-4E30-9993-6B3473C9815C}" type="pres">
      <dgm:prSet presAssocID="{9F22AE9C-4ECB-4640-92F3-A905963B57B3}" presName="spacing" presStyleCnt="0"/>
      <dgm:spPr/>
    </dgm:pt>
    <dgm:pt modelId="{28F82717-41E5-4994-8AC1-F747FDAE1959}" type="pres">
      <dgm:prSet presAssocID="{E9566A28-5ACD-4B1E-B51E-16F349058315}" presName="composite" presStyleCnt="0"/>
      <dgm:spPr/>
    </dgm:pt>
    <dgm:pt modelId="{45B99FEE-4E56-4314-A5B0-53E34C8B0149}" type="pres">
      <dgm:prSet presAssocID="{E9566A28-5ACD-4B1E-B51E-16F349058315}"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45D3CAE1-118A-4ACA-B71C-FB2DF82DDC8D}" type="pres">
      <dgm:prSet presAssocID="{E9566A28-5ACD-4B1E-B51E-16F349058315}" presName="txShp" presStyleLbl="node1" presStyleIdx="1" presStyleCnt="3">
        <dgm:presLayoutVars>
          <dgm:bulletEnabled val="1"/>
        </dgm:presLayoutVars>
      </dgm:prSet>
      <dgm:spPr/>
    </dgm:pt>
    <dgm:pt modelId="{0B3A8ADA-AB8C-4626-A697-CD7FE5B1590B}" type="pres">
      <dgm:prSet presAssocID="{0F68EBD7-9387-4235-80C9-0DD7D3D93741}" presName="spacing" presStyleCnt="0"/>
      <dgm:spPr/>
    </dgm:pt>
    <dgm:pt modelId="{8880477E-D9C6-468A-9CAA-BFC0164CA71A}" type="pres">
      <dgm:prSet presAssocID="{37802A34-3BF2-4FE0-84F3-AFEDA7E54ED3}" presName="composite" presStyleCnt="0"/>
      <dgm:spPr/>
    </dgm:pt>
    <dgm:pt modelId="{FABDD2E3-9646-4F44-9A2D-0484455B72C9}" type="pres">
      <dgm:prSet presAssocID="{37802A34-3BF2-4FE0-84F3-AFEDA7E54ED3}"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pt>
    <dgm:pt modelId="{09FB03FA-59C9-4B18-AB5E-CA7E06E8A7D6}" type="pres">
      <dgm:prSet presAssocID="{37802A34-3BF2-4FE0-84F3-AFEDA7E54ED3}" presName="txShp" presStyleLbl="node1" presStyleIdx="2" presStyleCnt="3">
        <dgm:presLayoutVars>
          <dgm:bulletEnabled val="1"/>
        </dgm:presLayoutVars>
      </dgm:prSet>
      <dgm:spPr/>
    </dgm:pt>
  </dgm:ptLst>
  <dgm:cxnLst>
    <dgm:cxn modelId="{C2245424-88B1-49C3-88C0-3939BA110AE3}" type="presOf" srcId="{37802A34-3BF2-4FE0-84F3-AFEDA7E54ED3}" destId="{09FB03FA-59C9-4B18-AB5E-CA7E06E8A7D6}" srcOrd="0" destOrd="0" presId="urn:microsoft.com/office/officeart/2005/8/layout/vList3#1"/>
    <dgm:cxn modelId="{AEBB5745-A6F9-4262-83E6-ECE62B51CCA4}" type="presOf" srcId="{9FD4823C-6633-4D35-A344-454BAB211EA5}" destId="{4847FBB8-04B6-434D-9662-884FE21BE275}" srcOrd="0" destOrd="0" presId="urn:microsoft.com/office/officeart/2005/8/layout/vList3#1"/>
    <dgm:cxn modelId="{207D6D4C-644A-4A0D-93DE-28C39B99DE40}" srcId="{C915B869-DD3D-4F9A-845E-37008CADBDA3}" destId="{37802A34-3BF2-4FE0-84F3-AFEDA7E54ED3}" srcOrd="2" destOrd="0" parTransId="{35410B36-DF1C-410A-A48F-714BD9E8FD79}" sibTransId="{EC601FC1-B93A-4869-A701-034A52409E6D}"/>
    <dgm:cxn modelId="{BF268D77-CE5D-48D6-A935-336C3F557B63}" srcId="{C915B869-DD3D-4F9A-845E-37008CADBDA3}" destId="{9FD4823C-6633-4D35-A344-454BAB211EA5}" srcOrd="0" destOrd="0" parTransId="{753396D8-EBD5-4F27-9343-CF11EB016B16}" sibTransId="{9F22AE9C-4ECB-4640-92F3-A905963B57B3}"/>
    <dgm:cxn modelId="{8B876A7B-5612-4D63-905B-BA609B3A4568}" srcId="{C915B869-DD3D-4F9A-845E-37008CADBDA3}" destId="{E9566A28-5ACD-4B1E-B51E-16F349058315}" srcOrd="1" destOrd="0" parTransId="{DDF75108-4826-4E19-BC05-2F2551D66BDE}" sibTransId="{0F68EBD7-9387-4235-80C9-0DD7D3D93741}"/>
    <dgm:cxn modelId="{50866691-2EBB-4614-A5F8-EAC3E3598735}" type="presOf" srcId="{E9566A28-5ACD-4B1E-B51E-16F349058315}" destId="{45D3CAE1-118A-4ACA-B71C-FB2DF82DDC8D}" srcOrd="0" destOrd="0" presId="urn:microsoft.com/office/officeart/2005/8/layout/vList3#1"/>
    <dgm:cxn modelId="{CB1285F6-61C9-48E4-B396-6C0BCD2BAF8F}" type="presOf" srcId="{C915B869-DD3D-4F9A-845E-37008CADBDA3}" destId="{4188A397-039A-4944-A31B-619A33B4E98A}" srcOrd="0" destOrd="0" presId="urn:microsoft.com/office/officeart/2005/8/layout/vList3#1"/>
    <dgm:cxn modelId="{525DC9E8-5250-4519-8495-27B9FE472EA2}" type="presParOf" srcId="{4188A397-039A-4944-A31B-619A33B4E98A}" destId="{30A768FF-5486-451C-8D28-3E402F996E53}" srcOrd="0" destOrd="0" presId="urn:microsoft.com/office/officeart/2005/8/layout/vList3#1"/>
    <dgm:cxn modelId="{C20A5717-8761-4D6F-9A53-020C462D500B}" type="presParOf" srcId="{30A768FF-5486-451C-8D28-3E402F996E53}" destId="{310A4C49-36CF-424D-A405-8412F3B9523B}" srcOrd="0" destOrd="0" presId="urn:microsoft.com/office/officeart/2005/8/layout/vList3#1"/>
    <dgm:cxn modelId="{A716F4DC-ADD4-4130-81F9-25584CA8CE97}" type="presParOf" srcId="{30A768FF-5486-451C-8D28-3E402F996E53}" destId="{4847FBB8-04B6-434D-9662-884FE21BE275}" srcOrd="1" destOrd="0" presId="urn:microsoft.com/office/officeart/2005/8/layout/vList3#1"/>
    <dgm:cxn modelId="{E224F567-1F99-4FE5-B896-526E74515343}" type="presParOf" srcId="{4188A397-039A-4944-A31B-619A33B4E98A}" destId="{928B0000-EC6F-4E30-9993-6B3473C9815C}" srcOrd="1" destOrd="0" presId="urn:microsoft.com/office/officeart/2005/8/layout/vList3#1"/>
    <dgm:cxn modelId="{06236039-66DE-4118-9774-FAE3D50A7B2B}" type="presParOf" srcId="{4188A397-039A-4944-A31B-619A33B4E98A}" destId="{28F82717-41E5-4994-8AC1-F747FDAE1959}" srcOrd="2" destOrd="0" presId="urn:microsoft.com/office/officeart/2005/8/layout/vList3#1"/>
    <dgm:cxn modelId="{7D30D6B1-4F15-41F5-B0FF-7E9A2C7786AD}" type="presParOf" srcId="{28F82717-41E5-4994-8AC1-F747FDAE1959}" destId="{45B99FEE-4E56-4314-A5B0-53E34C8B0149}" srcOrd="0" destOrd="0" presId="urn:microsoft.com/office/officeart/2005/8/layout/vList3#1"/>
    <dgm:cxn modelId="{3311B714-5076-42A8-89C7-9ED38AF26A9C}" type="presParOf" srcId="{28F82717-41E5-4994-8AC1-F747FDAE1959}" destId="{45D3CAE1-118A-4ACA-B71C-FB2DF82DDC8D}" srcOrd="1" destOrd="0" presId="urn:microsoft.com/office/officeart/2005/8/layout/vList3#1"/>
    <dgm:cxn modelId="{A97C81EE-F553-4AE6-A730-9F10C97A8625}" type="presParOf" srcId="{4188A397-039A-4944-A31B-619A33B4E98A}" destId="{0B3A8ADA-AB8C-4626-A697-CD7FE5B1590B}" srcOrd="3" destOrd="0" presId="urn:microsoft.com/office/officeart/2005/8/layout/vList3#1"/>
    <dgm:cxn modelId="{24976F76-9A7D-4541-8551-51C00C7BB2EB}" type="presParOf" srcId="{4188A397-039A-4944-A31B-619A33B4E98A}" destId="{8880477E-D9C6-468A-9CAA-BFC0164CA71A}" srcOrd="4" destOrd="0" presId="urn:microsoft.com/office/officeart/2005/8/layout/vList3#1"/>
    <dgm:cxn modelId="{ED33F36F-B5D0-4728-927A-CBD2321B811C}" type="presParOf" srcId="{8880477E-D9C6-468A-9CAA-BFC0164CA71A}" destId="{FABDD2E3-9646-4F44-9A2D-0484455B72C9}" srcOrd="0" destOrd="0" presId="urn:microsoft.com/office/officeart/2005/8/layout/vList3#1"/>
    <dgm:cxn modelId="{0FAFD79A-8C55-4ED9-B7A3-BE1D1587962A}" type="presParOf" srcId="{8880477E-D9C6-468A-9CAA-BFC0164CA71A}" destId="{09FB03FA-59C9-4B18-AB5E-CA7E06E8A7D6}"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7FBB8-04B6-434D-9662-884FE21BE275}">
      <dsp:nvSpPr>
        <dsp:cNvPr id="0" name=""/>
        <dsp:cNvSpPr/>
      </dsp:nvSpPr>
      <dsp:spPr>
        <a:xfrm rot="10800000">
          <a:off x="1692784" y="1710"/>
          <a:ext cx="5472684" cy="1257304"/>
        </a:xfrm>
        <a:prstGeom prst="homePlate">
          <a:avLst/>
        </a:prstGeom>
        <a:solidFill>
          <a:srgbClr val="99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83820" rIns="156464"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Identify</a:t>
          </a:r>
          <a:r>
            <a:rPr lang="en-GB" sz="2200" kern="1200" dirty="0">
              <a:solidFill>
                <a:schemeClr val="tx1"/>
              </a:solidFill>
            </a:rPr>
            <a:t> where Italy is</a:t>
          </a:r>
        </a:p>
      </dsp:txBody>
      <dsp:txXfrm rot="10800000">
        <a:off x="2007110" y="1710"/>
        <a:ext cx="5158358" cy="1257304"/>
      </dsp:txXfrm>
    </dsp:sp>
    <dsp:sp modelId="{310A4C49-36CF-424D-A405-8412F3B9523B}">
      <dsp:nvSpPr>
        <dsp:cNvPr id="0" name=""/>
        <dsp:cNvSpPr/>
      </dsp:nvSpPr>
      <dsp:spPr>
        <a:xfrm>
          <a:off x="1064131" y="1710"/>
          <a:ext cx="1257304" cy="125730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D3CAE1-118A-4ACA-B71C-FB2DF82DDC8D}">
      <dsp:nvSpPr>
        <dsp:cNvPr id="0" name=""/>
        <dsp:cNvSpPr/>
      </dsp:nvSpPr>
      <dsp:spPr>
        <a:xfrm rot="10800000">
          <a:off x="1692784" y="1634329"/>
          <a:ext cx="5472684" cy="1257304"/>
        </a:xfrm>
        <a:prstGeom prst="homePlat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83820" rIns="156464"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Understand </a:t>
          </a:r>
          <a:r>
            <a:rPr lang="en-GB" sz="2200" b="0" kern="1200" dirty="0">
              <a:solidFill>
                <a:schemeClr val="tx1"/>
              </a:solidFill>
            </a:rPr>
            <a:t>the difference between a political and a physical map</a:t>
          </a:r>
        </a:p>
      </dsp:txBody>
      <dsp:txXfrm rot="10800000">
        <a:off x="2007110" y="1634329"/>
        <a:ext cx="5158358" cy="1257304"/>
      </dsp:txXfrm>
    </dsp:sp>
    <dsp:sp modelId="{45B99FEE-4E56-4314-A5B0-53E34C8B0149}">
      <dsp:nvSpPr>
        <dsp:cNvPr id="0" name=""/>
        <dsp:cNvSpPr/>
      </dsp:nvSpPr>
      <dsp:spPr>
        <a:xfrm>
          <a:off x="1064131" y="1634329"/>
          <a:ext cx="1257304" cy="125730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FB03FA-59C9-4B18-AB5E-CA7E06E8A7D6}">
      <dsp:nvSpPr>
        <dsp:cNvPr id="0" name=""/>
        <dsp:cNvSpPr/>
      </dsp:nvSpPr>
      <dsp:spPr>
        <a:xfrm rot="10800000">
          <a:off x="1692784" y="3266948"/>
          <a:ext cx="5472684" cy="1257304"/>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83820" rIns="156464"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Use different maps to investigate </a:t>
          </a:r>
          <a:r>
            <a:rPr lang="en-GB" sz="2200" b="0" kern="1200" dirty="0">
              <a:solidFill>
                <a:schemeClr val="tx1"/>
              </a:solidFill>
            </a:rPr>
            <a:t>key features in Italy</a:t>
          </a:r>
        </a:p>
      </dsp:txBody>
      <dsp:txXfrm rot="10800000">
        <a:off x="2007110" y="3266948"/>
        <a:ext cx="5158358" cy="1257304"/>
      </dsp:txXfrm>
    </dsp:sp>
    <dsp:sp modelId="{FABDD2E3-9646-4F44-9A2D-0484455B72C9}">
      <dsp:nvSpPr>
        <dsp:cNvPr id="0" name=""/>
        <dsp:cNvSpPr/>
      </dsp:nvSpPr>
      <dsp:spPr>
        <a:xfrm>
          <a:off x="1064131" y="3266948"/>
          <a:ext cx="1257304" cy="125730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C6BDA0C-88F7-4136-BCA9-29D5E91FBB59}" type="datetimeFigureOut">
              <a:rPr lang="en-GB" smtClean="0"/>
              <a:pPr/>
              <a:t>30/03/2020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390AAD4-1EC7-439E-A4D6-9DC953C4E920}" type="slidenum">
              <a:rPr lang="en-GB" smtClean="0"/>
              <a:pPr/>
              <a:t>‹#›</a:t>
            </a:fld>
            <a:endParaRPr lang="en-GB"/>
          </a:p>
        </p:txBody>
      </p:sp>
    </p:spTree>
    <p:extLst>
      <p:ext uri="{BB962C8B-B14F-4D97-AF65-F5344CB8AC3E}">
        <p14:creationId xmlns:p14="http://schemas.microsoft.com/office/powerpoint/2010/main" val="299561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398228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296642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424256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27437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351205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74998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415811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117610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415507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815136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36DDAA-0D69-44AB-A448-F7E6DF748008}" type="datetimeFigureOut">
              <a:rPr lang="en-GB" smtClean="0"/>
              <a:pPr/>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2BF812-C483-488F-9EA2-2E57C4EB49D3}" type="slidenum">
              <a:rPr lang="en-GB" smtClean="0"/>
              <a:pPr/>
              <a:t>‹#›</a:t>
            </a:fld>
            <a:endParaRPr lang="en-GB"/>
          </a:p>
        </p:txBody>
      </p:sp>
    </p:spTree>
    <p:extLst>
      <p:ext uri="{BB962C8B-B14F-4D97-AF65-F5344CB8AC3E}">
        <p14:creationId xmlns:p14="http://schemas.microsoft.com/office/powerpoint/2010/main" val="422598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6DDAA-0D69-44AB-A448-F7E6DF748008}" type="datetimeFigureOut">
              <a:rPr lang="en-GB" smtClean="0"/>
              <a:pPr/>
              <a:t>30/03/2020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BF812-C483-488F-9EA2-2E57C4EB49D3}" type="slidenum">
              <a:rPr lang="en-GB" smtClean="0"/>
              <a:pPr/>
              <a:t>‹#›</a:t>
            </a:fld>
            <a:endParaRPr lang="en-GB"/>
          </a:p>
        </p:txBody>
      </p:sp>
    </p:spTree>
    <p:extLst>
      <p:ext uri="{BB962C8B-B14F-4D97-AF65-F5344CB8AC3E}">
        <p14:creationId xmlns:p14="http://schemas.microsoft.com/office/powerpoint/2010/main" val="2293361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b="1" u="sng" dirty="0"/>
              <a:t>Where is Italy?</a:t>
            </a:r>
          </a:p>
        </p:txBody>
      </p:sp>
      <p:graphicFrame>
        <p:nvGraphicFramePr>
          <p:cNvPr id="4" name="Content Placeholder 7">
            <a:extLst>
              <a:ext uri="{FF2B5EF4-FFF2-40B4-BE49-F238E27FC236}">
                <a16:creationId xmlns:a16="http://schemas.microsoft.com/office/drawing/2014/main" id="{C706D2EA-594F-47D8-8A3B-BBC8C5612C8B}"/>
              </a:ext>
            </a:extLst>
          </p:cNvPr>
          <p:cNvGraphicFramePr>
            <a:graphicFrameLocks noGrp="1"/>
          </p:cNvGraphicFramePr>
          <p:nvPr>
            <p:ph idx="1"/>
            <p:extLst>
              <p:ext uri="{D42A27DB-BD31-4B8C-83A1-F6EECF244321}">
                <p14:modId xmlns:p14="http://schemas.microsoft.com/office/powerpoint/2010/main" val="419698906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849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B84C27-FC1E-462A-8907-5FEEDAC03B86}"/>
              </a:ext>
            </a:extLst>
          </p:cNvPr>
          <p:cNvSpPr>
            <a:spLocks noGrp="1"/>
          </p:cNvSpPr>
          <p:nvPr>
            <p:ph idx="1"/>
          </p:nvPr>
        </p:nvSpPr>
        <p:spPr>
          <a:xfrm>
            <a:off x="5004048" y="2013761"/>
            <a:ext cx="4032448" cy="4844239"/>
          </a:xfrm>
        </p:spPr>
        <p:txBody>
          <a:bodyPr>
            <a:normAutofit fontScale="77500" lnSpcReduction="20000"/>
          </a:bodyPr>
          <a:lstStyle/>
          <a:p>
            <a:pPr marL="0" indent="0">
              <a:buNone/>
            </a:pPr>
            <a:r>
              <a:rPr lang="en-GB" sz="2800" dirty="0"/>
              <a:t>This is a </a:t>
            </a:r>
            <a:r>
              <a:rPr lang="en-GB" sz="2800" b="1" dirty="0"/>
              <a:t>physical map</a:t>
            </a:r>
            <a:r>
              <a:rPr lang="en-GB" sz="2800" dirty="0"/>
              <a:t>.</a:t>
            </a:r>
          </a:p>
          <a:p>
            <a:pPr marL="0" indent="0">
              <a:buNone/>
            </a:pPr>
            <a:r>
              <a:rPr lang="en-GB" sz="2800" dirty="0"/>
              <a:t>A physical map tends to show the physical (natural) features of places. This includes features such as the height of the land (shown by the different colours), the names of seas, the name and location of rivers (the blue lines with a name in italic on top) and the names of some mountain ranges written in large words over the mountain range) and some mountains inside them (usually start with the word mount). </a:t>
            </a:r>
          </a:p>
        </p:txBody>
      </p:sp>
      <p:grpSp>
        <p:nvGrpSpPr>
          <p:cNvPr id="4" name="Group 3">
            <a:extLst>
              <a:ext uri="{FF2B5EF4-FFF2-40B4-BE49-F238E27FC236}">
                <a16:creationId xmlns:a16="http://schemas.microsoft.com/office/drawing/2014/main" id="{79CCB4AF-E2C5-4F33-9F1B-0D0D2A252176}"/>
              </a:ext>
            </a:extLst>
          </p:cNvPr>
          <p:cNvGrpSpPr/>
          <p:nvPr/>
        </p:nvGrpSpPr>
        <p:grpSpPr>
          <a:xfrm>
            <a:off x="3347864" y="103185"/>
            <a:ext cx="5472684" cy="1257304"/>
            <a:chOff x="1692784" y="1634329"/>
            <a:chExt cx="5472684" cy="1257304"/>
          </a:xfrm>
        </p:grpSpPr>
        <p:sp>
          <p:nvSpPr>
            <p:cNvPr id="5" name="Arrow: Pentagon 4">
              <a:extLst>
                <a:ext uri="{FF2B5EF4-FFF2-40B4-BE49-F238E27FC236}">
                  <a16:creationId xmlns:a16="http://schemas.microsoft.com/office/drawing/2014/main" id="{4AA63B9E-F8E3-4AE4-96C1-2BA28C188914}"/>
                </a:ext>
              </a:extLst>
            </p:cNvPr>
            <p:cNvSpPr/>
            <p:nvPr/>
          </p:nvSpPr>
          <p:spPr>
            <a:xfrm rot="10800000">
              <a:off x="1692784" y="1634329"/>
              <a:ext cx="5472684" cy="1257304"/>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Arrow: Pentagon 4">
              <a:extLst>
                <a:ext uri="{FF2B5EF4-FFF2-40B4-BE49-F238E27FC236}">
                  <a16:creationId xmlns:a16="http://schemas.microsoft.com/office/drawing/2014/main" id="{F8AEDEC5-42DB-45A6-A099-78FC688B47EA}"/>
                </a:ext>
              </a:extLst>
            </p:cNvPr>
            <p:cNvSpPr txBox="1"/>
            <p:nvPr/>
          </p:nvSpPr>
          <p:spPr>
            <a:xfrm rot="21600000">
              <a:off x="2007110" y="1634329"/>
              <a:ext cx="5158358" cy="1257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4436" tIns="83820" rIns="156464"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Understand </a:t>
              </a:r>
              <a:r>
                <a:rPr lang="en-GB" sz="2200" b="0" kern="1200" dirty="0">
                  <a:solidFill>
                    <a:schemeClr val="tx1"/>
                  </a:solidFill>
                </a:rPr>
                <a:t>the difference between a political and a physical map</a:t>
              </a:r>
            </a:p>
          </p:txBody>
        </p:sp>
      </p:grpSp>
      <p:pic>
        <p:nvPicPr>
          <p:cNvPr id="9" name="Picture 8">
            <a:extLst>
              <a:ext uri="{FF2B5EF4-FFF2-40B4-BE49-F238E27FC236}">
                <a16:creationId xmlns:a16="http://schemas.microsoft.com/office/drawing/2014/main" id="{D1FC4490-1D16-494D-B015-C13264057E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29" y="1360489"/>
            <a:ext cx="4748681" cy="5497511"/>
          </a:xfrm>
          <a:prstGeom prst="rect">
            <a:avLst/>
          </a:prstGeom>
        </p:spPr>
      </p:pic>
    </p:spTree>
    <p:extLst>
      <p:ext uri="{BB962C8B-B14F-4D97-AF65-F5344CB8AC3E}">
        <p14:creationId xmlns:p14="http://schemas.microsoft.com/office/powerpoint/2010/main" val="4286368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B84C27-FC1E-462A-8907-5FEEDAC03B86}"/>
              </a:ext>
            </a:extLst>
          </p:cNvPr>
          <p:cNvSpPr>
            <a:spLocks noGrp="1"/>
          </p:cNvSpPr>
          <p:nvPr>
            <p:ph idx="1"/>
          </p:nvPr>
        </p:nvSpPr>
        <p:spPr>
          <a:xfrm>
            <a:off x="5004048" y="2013761"/>
            <a:ext cx="4032448" cy="4511583"/>
          </a:xfrm>
        </p:spPr>
        <p:txBody>
          <a:bodyPr>
            <a:normAutofit fontScale="92500" lnSpcReduction="10000"/>
          </a:bodyPr>
          <a:lstStyle/>
          <a:p>
            <a:pPr marL="0" indent="0">
              <a:buNone/>
            </a:pPr>
            <a:r>
              <a:rPr lang="en-GB" sz="2800" dirty="0"/>
              <a:t>This is a </a:t>
            </a:r>
            <a:r>
              <a:rPr lang="en-GB" sz="2800" b="1" dirty="0"/>
              <a:t>political map</a:t>
            </a:r>
            <a:r>
              <a:rPr lang="en-GB" sz="2800" dirty="0"/>
              <a:t>.</a:t>
            </a:r>
          </a:p>
          <a:p>
            <a:pPr marL="0" indent="0">
              <a:buNone/>
            </a:pPr>
            <a:r>
              <a:rPr lang="en-GB" sz="2800" dirty="0"/>
              <a:t>A political map tends to show the human (man made) features of places. This includes features such as the names of countries, boundaries between countries, the regions of countries (the coloured sections with bold writing) and major cities. </a:t>
            </a:r>
          </a:p>
        </p:txBody>
      </p:sp>
      <p:grpSp>
        <p:nvGrpSpPr>
          <p:cNvPr id="4" name="Group 3">
            <a:extLst>
              <a:ext uri="{FF2B5EF4-FFF2-40B4-BE49-F238E27FC236}">
                <a16:creationId xmlns:a16="http://schemas.microsoft.com/office/drawing/2014/main" id="{79CCB4AF-E2C5-4F33-9F1B-0D0D2A252176}"/>
              </a:ext>
            </a:extLst>
          </p:cNvPr>
          <p:cNvGrpSpPr/>
          <p:nvPr/>
        </p:nvGrpSpPr>
        <p:grpSpPr>
          <a:xfrm>
            <a:off x="3347864" y="103185"/>
            <a:ext cx="5472684" cy="1257304"/>
            <a:chOff x="1692784" y="1634329"/>
            <a:chExt cx="5472684" cy="1257304"/>
          </a:xfrm>
        </p:grpSpPr>
        <p:sp>
          <p:nvSpPr>
            <p:cNvPr id="5" name="Arrow: Pentagon 4">
              <a:extLst>
                <a:ext uri="{FF2B5EF4-FFF2-40B4-BE49-F238E27FC236}">
                  <a16:creationId xmlns:a16="http://schemas.microsoft.com/office/drawing/2014/main" id="{4AA63B9E-F8E3-4AE4-96C1-2BA28C188914}"/>
                </a:ext>
              </a:extLst>
            </p:cNvPr>
            <p:cNvSpPr/>
            <p:nvPr/>
          </p:nvSpPr>
          <p:spPr>
            <a:xfrm rot="10800000">
              <a:off x="1692784" y="1634329"/>
              <a:ext cx="5472684" cy="1257304"/>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Arrow: Pentagon 4">
              <a:extLst>
                <a:ext uri="{FF2B5EF4-FFF2-40B4-BE49-F238E27FC236}">
                  <a16:creationId xmlns:a16="http://schemas.microsoft.com/office/drawing/2014/main" id="{F8AEDEC5-42DB-45A6-A099-78FC688B47EA}"/>
                </a:ext>
              </a:extLst>
            </p:cNvPr>
            <p:cNvSpPr txBox="1"/>
            <p:nvPr/>
          </p:nvSpPr>
          <p:spPr>
            <a:xfrm rot="21600000">
              <a:off x="2007110" y="1634329"/>
              <a:ext cx="5158358" cy="1257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4436" tIns="83820" rIns="156464"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Understand </a:t>
              </a:r>
              <a:r>
                <a:rPr lang="en-GB" sz="2200" b="0" kern="1200" dirty="0">
                  <a:solidFill>
                    <a:schemeClr val="tx1"/>
                  </a:solidFill>
                </a:rPr>
                <a:t>the difference between a political and a physical map</a:t>
              </a:r>
            </a:p>
          </p:txBody>
        </p:sp>
      </p:grpSp>
      <p:pic>
        <p:nvPicPr>
          <p:cNvPr id="8" name="Picture 7" descr="http://media-cache-ec0.pinimg.com/736x/0d/75/ba/0d75bacc0d3fba3d5916e3b83713b15d.jpg">
            <a:extLst>
              <a:ext uri="{FF2B5EF4-FFF2-40B4-BE49-F238E27FC236}">
                <a16:creationId xmlns:a16="http://schemas.microsoft.com/office/drawing/2014/main" id="{9C329B09-B453-47C9-BE40-88139B34AB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565904"/>
            <a:ext cx="4176464" cy="5156301"/>
          </a:xfrm>
          <a:prstGeom prst="rect">
            <a:avLst/>
          </a:prstGeom>
          <a:noFill/>
          <a:ln>
            <a:noFill/>
          </a:ln>
        </p:spPr>
      </p:pic>
    </p:spTree>
    <p:extLst>
      <p:ext uri="{BB962C8B-B14F-4D97-AF65-F5344CB8AC3E}">
        <p14:creationId xmlns:p14="http://schemas.microsoft.com/office/powerpoint/2010/main" val="682108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484784"/>
            <a:ext cx="6696744" cy="36724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4800" dirty="0"/>
              <a:t>Complete the questions on worksheet 2 by investigating the maps!</a:t>
            </a:r>
          </a:p>
        </p:txBody>
      </p:sp>
      <p:grpSp>
        <p:nvGrpSpPr>
          <p:cNvPr id="3" name="Group 2"/>
          <p:cNvGrpSpPr/>
          <p:nvPr/>
        </p:nvGrpSpPr>
        <p:grpSpPr>
          <a:xfrm>
            <a:off x="1835658" y="6203274"/>
            <a:ext cx="7308342" cy="628652"/>
            <a:chOff x="1692784" y="3266948"/>
            <a:chExt cx="5472684" cy="1257304"/>
          </a:xfrm>
        </p:grpSpPr>
        <p:sp>
          <p:nvSpPr>
            <p:cNvPr id="4" name="Pentagon 3"/>
            <p:cNvSpPr/>
            <p:nvPr/>
          </p:nvSpPr>
          <p:spPr>
            <a:xfrm rot="10800000">
              <a:off x="1692784" y="3266948"/>
              <a:ext cx="5472684" cy="1257304"/>
            </a:xfrm>
            <a:prstGeom prst="homePlat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Pentagon 4"/>
            <p:cNvSpPr/>
            <p:nvPr/>
          </p:nvSpPr>
          <p:spPr>
            <a:xfrm>
              <a:off x="2007110" y="3266948"/>
              <a:ext cx="5158358" cy="1257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4436" tIns="83820" rIns="156464" bIns="83820" numCol="1" spcCol="1270" anchor="ctr" anchorCtr="0">
              <a:noAutofit/>
            </a:bodyPr>
            <a:lstStyle/>
            <a:p>
              <a:pPr lvl="0" algn="ctr" defTabSz="977900">
                <a:lnSpc>
                  <a:spcPct val="90000"/>
                </a:lnSpc>
                <a:spcBef>
                  <a:spcPct val="0"/>
                </a:spcBef>
                <a:spcAft>
                  <a:spcPct val="35000"/>
                </a:spcAft>
              </a:pPr>
              <a:r>
                <a:rPr lang="en-GB" sz="2200" b="1" kern="1200" dirty="0">
                  <a:solidFill>
                    <a:schemeClr val="tx1"/>
                  </a:solidFill>
                </a:rPr>
                <a:t>Use different maps to investigate </a:t>
              </a:r>
              <a:r>
                <a:rPr lang="en-GB" sz="2200" b="0" kern="1200" dirty="0">
                  <a:solidFill>
                    <a:schemeClr val="tx1"/>
                  </a:solidFill>
                </a:rPr>
                <a:t>key features in Italy</a:t>
              </a:r>
            </a:p>
          </p:txBody>
        </p:sp>
      </p:grpSp>
    </p:spTree>
    <p:extLst>
      <p:ext uri="{BB962C8B-B14F-4D97-AF65-F5344CB8AC3E}">
        <p14:creationId xmlns:p14="http://schemas.microsoft.com/office/powerpoint/2010/main" val="363251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59632" y="980728"/>
            <a:ext cx="6912768" cy="45365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4800" dirty="0"/>
              <a:t>Are the following features likely to be found on a Political or Physical map?</a:t>
            </a:r>
          </a:p>
        </p:txBody>
      </p:sp>
    </p:spTree>
    <p:extLst>
      <p:ext uri="{BB962C8B-B14F-4D97-AF65-F5344CB8AC3E}">
        <p14:creationId xmlns:p14="http://schemas.microsoft.com/office/powerpoint/2010/main" val="292165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Political or Physical?</a:t>
            </a:r>
          </a:p>
        </p:txBody>
      </p:sp>
      <p:sp>
        <p:nvSpPr>
          <p:cNvPr id="3" name="Content Placeholder 2"/>
          <p:cNvSpPr>
            <a:spLocks noGrp="1"/>
          </p:cNvSpPr>
          <p:nvPr>
            <p:ph idx="1"/>
          </p:nvPr>
        </p:nvSpPr>
        <p:spPr/>
        <p:txBody>
          <a:bodyPr/>
          <a:lstStyle/>
          <a:p>
            <a:r>
              <a:rPr lang="en-GB" dirty="0"/>
              <a:t>If you wanted to find Venice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420888"/>
            <a:ext cx="6552728" cy="409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987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CE37A9-B3B8-456C-B974-CAB4E5005872}"/>
              </a:ext>
            </a:extLst>
          </p:cNvPr>
          <p:cNvSpPr/>
          <p:nvPr/>
        </p:nvSpPr>
        <p:spPr>
          <a:xfrm>
            <a:off x="715817" y="260648"/>
            <a:ext cx="7712368" cy="1569660"/>
          </a:xfrm>
          <a:prstGeom prst="rect">
            <a:avLst/>
          </a:prstGeom>
          <a:noFill/>
        </p:spPr>
        <p:txBody>
          <a:bodyPr wrap="non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rPr>
              <a:t>Political Map</a:t>
            </a:r>
          </a:p>
        </p:txBody>
      </p:sp>
      <p:sp>
        <p:nvSpPr>
          <p:cNvPr id="5" name="Rectangle 4">
            <a:extLst>
              <a:ext uri="{FF2B5EF4-FFF2-40B4-BE49-F238E27FC236}">
                <a16:creationId xmlns:a16="http://schemas.microsoft.com/office/drawing/2014/main" id="{19C1F0D1-54D6-48DF-8484-FEDB2F5F18DE}"/>
              </a:ext>
            </a:extLst>
          </p:cNvPr>
          <p:cNvSpPr/>
          <p:nvPr/>
        </p:nvSpPr>
        <p:spPr>
          <a:xfrm>
            <a:off x="724672" y="2241738"/>
            <a:ext cx="7825481" cy="3785652"/>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Venice is </a:t>
            </a:r>
            <a:r>
              <a:rPr lang="en-US" sz="4800" b="1" dirty="0">
                <a:ln w="0"/>
                <a:effectLst>
                  <a:outerShdw blurRad="38100" dist="19050" dir="2700000" algn="tl" rotWithShape="0">
                    <a:schemeClr val="dk1">
                      <a:alpha val="40000"/>
                    </a:schemeClr>
                  </a:outerShdw>
                </a:effectLst>
              </a:rPr>
              <a:t>a city</a:t>
            </a:r>
            <a:r>
              <a:rPr lang="en-US" sz="4800" dirty="0">
                <a:ln w="0"/>
                <a:effectLst>
                  <a:outerShdw blurRad="38100" dist="19050" dir="2700000" algn="tl" rotWithShape="0">
                    <a:schemeClr val="dk1">
                      <a:alpha val="40000"/>
                    </a:schemeClr>
                  </a:outerShdw>
                </a:effectLst>
              </a:rPr>
              <a:t>, which is a human (manmade) feature so it would make most sense to use a political map.</a:t>
            </a:r>
            <a:endParaRPr lang="en-US" sz="4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7788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Political or Physical?</a:t>
            </a:r>
          </a:p>
        </p:txBody>
      </p:sp>
      <p:sp>
        <p:nvSpPr>
          <p:cNvPr id="3" name="Content Placeholder 2"/>
          <p:cNvSpPr>
            <a:spLocks noGrp="1"/>
          </p:cNvSpPr>
          <p:nvPr>
            <p:ph idx="1"/>
          </p:nvPr>
        </p:nvSpPr>
        <p:spPr/>
        <p:txBody>
          <a:bodyPr/>
          <a:lstStyle/>
          <a:p>
            <a:r>
              <a:rPr lang="en-GB" dirty="0"/>
              <a:t>If you wanted to find The Alps?</a:t>
            </a:r>
          </a:p>
        </p:txBody>
      </p:sp>
      <p:pic>
        <p:nvPicPr>
          <p:cNvPr id="2050" name="Picture 2" descr="Image result for the al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348880"/>
            <a:ext cx="5472608"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629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CE37A9-B3B8-456C-B974-CAB4E5005872}"/>
              </a:ext>
            </a:extLst>
          </p:cNvPr>
          <p:cNvSpPr/>
          <p:nvPr/>
        </p:nvSpPr>
        <p:spPr>
          <a:xfrm>
            <a:off x="674141" y="260648"/>
            <a:ext cx="7795724" cy="1569660"/>
          </a:xfrm>
          <a:prstGeom prst="rect">
            <a:avLst/>
          </a:prstGeom>
          <a:noFill/>
        </p:spPr>
        <p:txBody>
          <a:bodyPr wrap="non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rPr>
              <a:t>Physical Map</a:t>
            </a:r>
          </a:p>
        </p:txBody>
      </p:sp>
      <p:sp>
        <p:nvSpPr>
          <p:cNvPr id="5" name="Rectangle 4">
            <a:extLst>
              <a:ext uri="{FF2B5EF4-FFF2-40B4-BE49-F238E27FC236}">
                <a16:creationId xmlns:a16="http://schemas.microsoft.com/office/drawing/2014/main" id="{19C1F0D1-54D6-48DF-8484-FEDB2F5F18DE}"/>
              </a:ext>
            </a:extLst>
          </p:cNvPr>
          <p:cNvSpPr/>
          <p:nvPr/>
        </p:nvSpPr>
        <p:spPr>
          <a:xfrm>
            <a:off x="724672" y="2241738"/>
            <a:ext cx="7825481" cy="3785652"/>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The Alps are a mountain range, which is a physical (natural) feature so it would make most sense to use a physical map.</a:t>
            </a:r>
            <a:endParaRPr lang="en-US" sz="4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12290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Political or Physical?</a:t>
            </a:r>
          </a:p>
        </p:txBody>
      </p:sp>
      <p:sp>
        <p:nvSpPr>
          <p:cNvPr id="3" name="Content Placeholder 2"/>
          <p:cNvSpPr>
            <a:spLocks noGrp="1"/>
          </p:cNvSpPr>
          <p:nvPr>
            <p:ph idx="1"/>
          </p:nvPr>
        </p:nvSpPr>
        <p:spPr/>
        <p:txBody>
          <a:bodyPr/>
          <a:lstStyle/>
          <a:p>
            <a:r>
              <a:rPr lang="en-GB" dirty="0"/>
              <a:t>If you wanted to find The River Po?</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1" y="2420888"/>
            <a:ext cx="5380373"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143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CE37A9-B3B8-456C-B974-CAB4E5005872}"/>
              </a:ext>
            </a:extLst>
          </p:cNvPr>
          <p:cNvSpPr/>
          <p:nvPr/>
        </p:nvSpPr>
        <p:spPr>
          <a:xfrm>
            <a:off x="674141" y="260648"/>
            <a:ext cx="7795724" cy="1569660"/>
          </a:xfrm>
          <a:prstGeom prst="rect">
            <a:avLst/>
          </a:prstGeom>
          <a:noFill/>
        </p:spPr>
        <p:txBody>
          <a:bodyPr wrap="non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rPr>
              <a:t>Physical Map</a:t>
            </a:r>
          </a:p>
        </p:txBody>
      </p:sp>
      <p:sp>
        <p:nvSpPr>
          <p:cNvPr id="5" name="Rectangle 4">
            <a:extLst>
              <a:ext uri="{FF2B5EF4-FFF2-40B4-BE49-F238E27FC236}">
                <a16:creationId xmlns:a16="http://schemas.microsoft.com/office/drawing/2014/main" id="{19C1F0D1-54D6-48DF-8484-FEDB2F5F18DE}"/>
              </a:ext>
            </a:extLst>
          </p:cNvPr>
          <p:cNvSpPr/>
          <p:nvPr/>
        </p:nvSpPr>
        <p:spPr>
          <a:xfrm>
            <a:off x="724672" y="2241738"/>
            <a:ext cx="7825481" cy="3785652"/>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The Po is a river in Italy, which is a physical (natural) feature so it would make most sense to use a physical map.</a:t>
            </a:r>
            <a:endParaRPr lang="en-US" sz="4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28117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Where is Italy? </a:t>
            </a:r>
            <a:br>
              <a:rPr lang="en-GB" dirty="0"/>
            </a:br>
            <a:r>
              <a:rPr lang="en-GB" dirty="0"/>
              <a:t>Which continent?</a:t>
            </a:r>
          </a:p>
        </p:txBody>
      </p:sp>
      <p:pic>
        <p:nvPicPr>
          <p:cNvPr id="10242"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35580"/>
            <a:ext cx="8688965" cy="518457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0" y="6381328"/>
            <a:ext cx="5472684" cy="476672"/>
            <a:chOff x="1692784" y="1710"/>
            <a:chExt cx="5472684" cy="1257304"/>
          </a:xfrm>
        </p:grpSpPr>
        <p:sp>
          <p:nvSpPr>
            <p:cNvPr id="6" name="Pentagon 5"/>
            <p:cNvSpPr/>
            <p:nvPr/>
          </p:nvSpPr>
          <p:spPr>
            <a:xfrm rot="10800000">
              <a:off x="1692784" y="1710"/>
              <a:ext cx="5472684" cy="1257304"/>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p:nvPr/>
          </p:nvSpPr>
          <p:spPr>
            <a:xfrm rot="21600000">
              <a:off x="2007110" y="1710"/>
              <a:ext cx="5158358" cy="1257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4436" tIns="83820" rIns="156464" bIns="83820" numCol="1" spcCol="1270" anchor="ctr" anchorCtr="0">
              <a:noAutofit/>
            </a:bodyPr>
            <a:lstStyle/>
            <a:p>
              <a:pPr lvl="0" algn="ctr" defTabSz="977900">
                <a:lnSpc>
                  <a:spcPct val="90000"/>
                </a:lnSpc>
                <a:spcBef>
                  <a:spcPct val="0"/>
                </a:spcBef>
                <a:spcAft>
                  <a:spcPct val="35000"/>
                </a:spcAft>
              </a:pPr>
              <a:r>
                <a:rPr lang="en-GB" sz="2000" b="1" kern="1200" dirty="0">
                  <a:solidFill>
                    <a:schemeClr val="tx1"/>
                  </a:solidFill>
                </a:rPr>
                <a:t>Identify</a:t>
              </a:r>
              <a:r>
                <a:rPr lang="en-GB" sz="2000" kern="1200" dirty="0">
                  <a:solidFill>
                    <a:schemeClr val="tx1"/>
                  </a:solidFill>
                </a:rPr>
                <a:t> where Italy is</a:t>
              </a:r>
            </a:p>
          </p:txBody>
        </p:sp>
      </p:grpSp>
      <p:sp>
        <p:nvSpPr>
          <p:cNvPr id="4" name="Circle: Hollow 3">
            <a:extLst>
              <a:ext uri="{FF2B5EF4-FFF2-40B4-BE49-F238E27FC236}">
                <a16:creationId xmlns:a16="http://schemas.microsoft.com/office/drawing/2014/main" id="{F7B67C70-183F-42A6-8923-AE2AA11AC340}"/>
              </a:ext>
            </a:extLst>
          </p:cNvPr>
          <p:cNvSpPr/>
          <p:nvPr/>
        </p:nvSpPr>
        <p:spPr>
          <a:xfrm>
            <a:off x="3995936" y="1916832"/>
            <a:ext cx="2160240" cy="1872208"/>
          </a:xfrm>
          <a:prstGeom prst="donut">
            <a:avLst>
              <a:gd name="adj" fmla="val 757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02359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Political or Physical?</a:t>
            </a:r>
          </a:p>
        </p:txBody>
      </p:sp>
      <p:sp>
        <p:nvSpPr>
          <p:cNvPr id="3" name="Content Placeholder 2"/>
          <p:cNvSpPr>
            <a:spLocks noGrp="1"/>
          </p:cNvSpPr>
          <p:nvPr>
            <p:ph idx="1"/>
          </p:nvPr>
        </p:nvSpPr>
        <p:spPr/>
        <p:txBody>
          <a:bodyPr/>
          <a:lstStyle/>
          <a:p>
            <a:r>
              <a:rPr lang="en-GB" dirty="0"/>
              <a:t>If you wanted to find Rome?</a:t>
            </a:r>
          </a:p>
        </p:txBody>
      </p:sp>
      <p:pic>
        <p:nvPicPr>
          <p:cNvPr id="4098" name="Picture 2" descr="Image result for the collosseum ro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7205" y="2996952"/>
            <a:ext cx="5508608"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013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CE37A9-B3B8-456C-B974-CAB4E5005872}"/>
              </a:ext>
            </a:extLst>
          </p:cNvPr>
          <p:cNvSpPr/>
          <p:nvPr/>
        </p:nvSpPr>
        <p:spPr>
          <a:xfrm>
            <a:off x="715817" y="260648"/>
            <a:ext cx="7712368" cy="1569660"/>
          </a:xfrm>
          <a:prstGeom prst="rect">
            <a:avLst/>
          </a:prstGeom>
          <a:noFill/>
        </p:spPr>
        <p:txBody>
          <a:bodyPr wrap="non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rPr>
              <a:t>Political Map</a:t>
            </a:r>
          </a:p>
        </p:txBody>
      </p:sp>
      <p:sp>
        <p:nvSpPr>
          <p:cNvPr id="5" name="Rectangle 4">
            <a:extLst>
              <a:ext uri="{FF2B5EF4-FFF2-40B4-BE49-F238E27FC236}">
                <a16:creationId xmlns:a16="http://schemas.microsoft.com/office/drawing/2014/main" id="{19C1F0D1-54D6-48DF-8484-FEDB2F5F18DE}"/>
              </a:ext>
            </a:extLst>
          </p:cNvPr>
          <p:cNvSpPr/>
          <p:nvPr/>
        </p:nvSpPr>
        <p:spPr>
          <a:xfrm>
            <a:off x="724672" y="2241738"/>
            <a:ext cx="7825481" cy="3785652"/>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Rome is </a:t>
            </a:r>
            <a:r>
              <a:rPr lang="en-US" sz="4800" b="1" dirty="0">
                <a:ln w="0"/>
                <a:effectLst>
                  <a:outerShdw blurRad="38100" dist="19050" dir="2700000" algn="tl" rotWithShape="0">
                    <a:schemeClr val="dk1">
                      <a:alpha val="40000"/>
                    </a:schemeClr>
                  </a:outerShdw>
                </a:effectLst>
              </a:rPr>
              <a:t>the capital city</a:t>
            </a:r>
            <a:r>
              <a:rPr lang="en-US" sz="4800" dirty="0">
                <a:ln w="0"/>
                <a:effectLst>
                  <a:outerShdw blurRad="38100" dist="19050" dir="2700000" algn="tl" rotWithShape="0">
                    <a:schemeClr val="dk1">
                      <a:alpha val="40000"/>
                    </a:schemeClr>
                  </a:outerShdw>
                </a:effectLst>
              </a:rPr>
              <a:t>, which is a human (manmade) feature so it would make most sense to use a political map.</a:t>
            </a:r>
            <a:endParaRPr lang="en-US" sz="4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68992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85" y="633526"/>
            <a:ext cx="8229600" cy="1143000"/>
          </a:xfrm>
        </p:spPr>
        <p:txBody>
          <a:bodyPr/>
          <a:lstStyle/>
          <a:p>
            <a:r>
              <a:rPr lang="en-GB" dirty="0"/>
              <a:t>Political or Physical?</a:t>
            </a:r>
          </a:p>
        </p:txBody>
      </p:sp>
      <p:sp>
        <p:nvSpPr>
          <p:cNvPr id="3" name="Content Placeholder 2"/>
          <p:cNvSpPr>
            <a:spLocks noGrp="1"/>
          </p:cNvSpPr>
          <p:nvPr>
            <p:ph idx="1"/>
          </p:nvPr>
        </p:nvSpPr>
        <p:spPr/>
        <p:txBody>
          <a:bodyPr/>
          <a:lstStyle/>
          <a:p>
            <a:r>
              <a:rPr lang="en-GB" dirty="0"/>
              <a:t>If you wanted to find this city, but you didn’t know what it was called?</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780928"/>
            <a:ext cx="5631369" cy="380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0C5865FA-D8BF-460B-BF6A-E122199D04EF}"/>
              </a:ext>
            </a:extLst>
          </p:cNvPr>
          <p:cNvSpPr/>
          <p:nvPr/>
        </p:nvSpPr>
        <p:spPr>
          <a:xfrm>
            <a:off x="971600" y="260648"/>
            <a:ext cx="7128792" cy="4711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Killer question alert!</a:t>
            </a:r>
          </a:p>
        </p:txBody>
      </p:sp>
    </p:spTree>
    <p:extLst>
      <p:ext uri="{BB962C8B-B14F-4D97-AF65-F5344CB8AC3E}">
        <p14:creationId xmlns:p14="http://schemas.microsoft.com/office/powerpoint/2010/main" val="412051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CE37A9-B3B8-456C-B974-CAB4E5005872}"/>
              </a:ext>
            </a:extLst>
          </p:cNvPr>
          <p:cNvSpPr/>
          <p:nvPr/>
        </p:nvSpPr>
        <p:spPr>
          <a:xfrm>
            <a:off x="1619672" y="116632"/>
            <a:ext cx="6235938" cy="2308324"/>
          </a:xfrm>
          <a:prstGeom prst="rect">
            <a:avLst/>
          </a:prstGeom>
          <a:noFill/>
        </p:spPr>
        <p:txBody>
          <a:bodyPr wrap="squar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Political AND Physical Map</a:t>
            </a:r>
          </a:p>
        </p:txBody>
      </p:sp>
      <p:sp>
        <p:nvSpPr>
          <p:cNvPr id="5" name="Rectangle 4">
            <a:extLst>
              <a:ext uri="{FF2B5EF4-FFF2-40B4-BE49-F238E27FC236}">
                <a16:creationId xmlns:a16="http://schemas.microsoft.com/office/drawing/2014/main" id="{19C1F0D1-54D6-48DF-8484-FEDB2F5F18DE}"/>
              </a:ext>
            </a:extLst>
          </p:cNvPr>
          <p:cNvSpPr/>
          <p:nvPr/>
        </p:nvSpPr>
        <p:spPr>
          <a:xfrm>
            <a:off x="824900" y="2780928"/>
            <a:ext cx="7825481" cy="3539430"/>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rPr>
              <a:t>In the background of the picture you can see a mountain range, so you would need to use a physical map to find out where they are. You would then need to use a political map to find the names of the cities which are near to the mountain ranges!</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49545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8B1B4704-44AD-470E-B354-DAD3808502CD}"/>
              </a:ext>
            </a:extLst>
          </p:cNvPr>
          <p:cNvSpPr/>
          <p:nvPr/>
        </p:nvSpPr>
        <p:spPr>
          <a:xfrm>
            <a:off x="503238" y="188913"/>
            <a:ext cx="8640762" cy="6048375"/>
          </a:xfrm>
          <a:prstGeom prst="cloudCallout">
            <a:avLst>
              <a:gd name="adj1" fmla="val -53107"/>
              <a:gd name="adj2" fmla="val 55820"/>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sz="2000" dirty="0"/>
              <a:t>Now you’ve got all the knowledge you need for this lesson, have a go at the questions on the next slides to test your knowledge…</a:t>
            </a:r>
          </a:p>
          <a:p>
            <a:pPr algn="ctr">
              <a:defRPr/>
            </a:pPr>
            <a:endParaRPr lang="en-GB" sz="2000" dirty="0"/>
          </a:p>
          <a:p>
            <a:pPr algn="ctr">
              <a:defRPr/>
            </a:pPr>
            <a:r>
              <a:rPr lang="en-GB" sz="2000" dirty="0"/>
              <a:t>Write your answers down then use the answers (on the answers PPT) to check if you were right.</a:t>
            </a:r>
          </a:p>
          <a:p>
            <a:pPr algn="ctr">
              <a:defRPr/>
            </a:pPr>
            <a:endParaRPr lang="en-GB" sz="2000" dirty="0"/>
          </a:p>
          <a:p>
            <a:pPr algn="ctr">
              <a:defRPr/>
            </a:pPr>
            <a:r>
              <a:rPr lang="en-GB" sz="2000" dirty="0"/>
              <a:t>If  you got one wrong don’t worry- do as we always do and correct it! (yes- you should do this in purple pen at school, but don’t worry if you don’t have one of those, any colour will do!)</a:t>
            </a:r>
          </a:p>
        </p:txBody>
      </p:sp>
      <p:sp>
        <p:nvSpPr>
          <p:cNvPr id="3" name="Rectangle: Rounded Corners 2">
            <a:extLst>
              <a:ext uri="{FF2B5EF4-FFF2-40B4-BE49-F238E27FC236}">
                <a16:creationId xmlns:a16="http://schemas.microsoft.com/office/drawing/2014/main" id="{E1FB9274-9814-4F4D-8F8B-F1CEAE66E89B}"/>
              </a:ext>
            </a:extLst>
          </p:cNvPr>
          <p:cNvSpPr/>
          <p:nvPr/>
        </p:nvSpPr>
        <p:spPr>
          <a:xfrm>
            <a:off x="4572000" y="5326386"/>
            <a:ext cx="4536504" cy="151189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a:t>Remember you should all do the developing and secure questions. If you are targeted S+, or you would like to challenge yourself, do those questions too!</a:t>
            </a:r>
          </a:p>
        </p:txBody>
      </p:sp>
    </p:spTree>
    <p:extLst>
      <p:ext uri="{BB962C8B-B14F-4D97-AF65-F5344CB8AC3E}">
        <p14:creationId xmlns:p14="http://schemas.microsoft.com/office/powerpoint/2010/main" val="1968152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5F68D-8FCC-4CED-9738-622309EB9BD0}"/>
              </a:ext>
            </a:extLst>
          </p:cNvPr>
          <p:cNvSpPr/>
          <p:nvPr/>
        </p:nvSpPr>
        <p:spPr>
          <a:xfrm>
            <a:off x="457200" y="333375"/>
            <a:ext cx="8229600" cy="6305964"/>
          </a:xfrm>
          <a:prstGeom prst="rect">
            <a:avLst/>
          </a:prstGeom>
          <a:ln w="76200">
            <a:solidFill>
              <a:srgbClr val="9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GB"/>
          </a:p>
        </p:txBody>
      </p:sp>
      <p:sp>
        <p:nvSpPr>
          <p:cNvPr id="20483" name="Title 1">
            <a:extLst>
              <a:ext uri="{FF2B5EF4-FFF2-40B4-BE49-F238E27FC236}">
                <a16:creationId xmlns:a16="http://schemas.microsoft.com/office/drawing/2014/main" id="{E8A96220-FFC5-4E57-A513-3FEB47029E13}"/>
              </a:ext>
            </a:extLst>
          </p:cNvPr>
          <p:cNvSpPr>
            <a:spLocks noGrp="1"/>
          </p:cNvSpPr>
          <p:nvPr>
            <p:ph type="title"/>
          </p:nvPr>
        </p:nvSpPr>
        <p:spPr>
          <a:xfrm>
            <a:off x="457200" y="381825"/>
            <a:ext cx="8229600" cy="1143000"/>
          </a:xfrm>
        </p:spPr>
        <p:txBody>
          <a:bodyPr>
            <a:normAutofit fontScale="90000"/>
          </a:bodyPr>
          <a:lstStyle/>
          <a:p>
            <a:r>
              <a:rPr lang="en-GB" altLang="en-US" dirty="0"/>
              <a:t>Test your knowledge: </a:t>
            </a:r>
            <a:r>
              <a:rPr lang="en-GB" altLang="en-US" b="1" dirty="0"/>
              <a:t>Developing</a:t>
            </a:r>
          </a:p>
        </p:txBody>
      </p:sp>
      <p:sp>
        <p:nvSpPr>
          <p:cNvPr id="20484" name="Content Placeholder 2">
            <a:extLst>
              <a:ext uri="{FF2B5EF4-FFF2-40B4-BE49-F238E27FC236}">
                <a16:creationId xmlns:a16="http://schemas.microsoft.com/office/drawing/2014/main" id="{B59CC5E4-A5D9-4EF9-97E9-FDF06FE5A6D2}"/>
              </a:ext>
            </a:extLst>
          </p:cNvPr>
          <p:cNvSpPr>
            <a:spLocks noGrp="1"/>
          </p:cNvSpPr>
          <p:nvPr>
            <p:ph idx="1"/>
          </p:nvPr>
        </p:nvSpPr>
        <p:spPr>
          <a:xfrm>
            <a:off x="1218406" y="2132856"/>
            <a:ext cx="6707188" cy="3346450"/>
          </a:xfrm>
        </p:spPr>
        <p:txBody>
          <a:bodyPr/>
          <a:lstStyle/>
          <a:p>
            <a:pPr marL="514350" indent="-514350">
              <a:buAutoNum type="arabicParenR"/>
            </a:pPr>
            <a:r>
              <a:rPr lang="en-GB" dirty="0"/>
              <a:t>Which continent is Italy in?</a:t>
            </a:r>
          </a:p>
          <a:p>
            <a:pPr marL="514350" indent="-514350">
              <a:buAutoNum type="arabicParenR"/>
            </a:pPr>
            <a:r>
              <a:rPr lang="en-GB" dirty="0"/>
              <a:t>Name the 4 countries which border Italy</a:t>
            </a:r>
          </a:p>
          <a:p>
            <a:pPr marL="514350" indent="-514350">
              <a:buAutoNum type="arabicParenR"/>
            </a:pPr>
            <a:r>
              <a:rPr lang="en-GB" dirty="0"/>
              <a:t>What it is Italy shaped like?</a:t>
            </a:r>
          </a:p>
          <a:p>
            <a:pPr marL="0" indent="0">
              <a:buNone/>
            </a:pPr>
            <a:endParaRPr lang="en-GB" altLang="en-US" dirty="0"/>
          </a:p>
          <a:p>
            <a:pPr marL="0" indent="0">
              <a:buNone/>
            </a:pPr>
            <a:endParaRPr lang="en-GB" altLang="en-US" dirty="0"/>
          </a:p>
        </p:txBody>
      </p:sp>
    </p:spTree>
    <p:extLst>
      <p:ext uri="{BB962C8B-B14F-4D97-AF65-F5344CB8AC3E}">
        <p14:creationId xmlns:p14="http://schemas.microsoft.com/office/powerpoint/2010/main" val="355754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5F68D-8FCC-4CED-9738-622309EB9BD0}"/>
              </a:ext>
            </a:extLst>
          </p:cNvPr>
          <p:cNvSpPr/>
          <p:nvPr/>
        </p:nvSpPr>
        <p:spPr>
          <a:xfrm>
            <a:off x="457200" y="333375"/>
            <a:ext cx="8229600" cy="6048375"/>
          </a:xfrm>
          <a:prstGeom prst="rect">
            <a:avLst/>
          </a:prstGeom>
          <a:ln w="76200">
            <a:solidFill>
              <a:srgbClr val="AD8C74"/>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GB"/>
          </a:p>
        </p:txBody>
      </p:sp>
      <p:sp>
        <p:nvSpPr>
          <p:cNvPr id="21507" name="Title 1">
            <a:extLst>
              <a:ext uri="{FF2B5EF4-FFF2-40B4-BE49-F238E27FC236}">
                <a16:creationId xmlns:a16="http://schemas.microsoft.com/office/drawing/2014/main" id="{B9E5A3EF-7FFE-496F-BAC0-5594257D0288}"/>
              </a:ext>
            </a:extLst>
          </p:cNvPr>
          <p:cNvSpPr>
            <a:spLocks noGrp="1"/>
          </p:cNvSpPr>
          <p:nvPr>
            <p:ph type="title"/>
          </p:nvPr>
        </p:nvSpPr>
        <p:spPr>
          <a:xfrm>
            <a:off x="457200" y="692150"/>
            <a:ext cx="8229600" cy="1143000"/>
          </a:xfrm>
        </p:spPr>
        <p:txBody>
          <a:bodyPr>
            <a:normAutofit/>
          </a:bodyPr>
          <a:lstStyle/>
          <a:p>
            <a:r>
              <a:rPr lang="en-GB" altLang="en-US" dirty="0"/>
              <a:t>Test your knowledge: </a:t>
            </a:r>
            <a:r>
              <a:rPr lang="en-GB" altLang="en-US" b="1" dirty="0"/>
              <a:t>Secure</a:t>
            </a:r>
          </a:p>
        </p:txBody>
      </p:sp>
      <p:sp>
        <p:nvSpPr>
          <p:cNvPr id="3" name="Content Placeholder 2">
            <a:extLst>
              <a:ext uri="{FF2B5EF4-FFF2-40B4-BE49-F238E27FC236}">
                <a16:creationId xmlns:a16="http://schemas.microsoft.com/office/drawing/2014/main" id="{CDE51B2F-2779-45C1-9E0A-1E8ED73AC620}"/>
              </a:ext>
            </a:extLst>
          </p:cNvPr>
          <p:cNvSpPr>
            <a:spLocks noGrp="1"/>
          </p:cNvSpPr>
          <p:nvPr>
            <p:ph idx="1"/>
          </p:nvPr>
        </p:nvSpPr>
        <p:spPr>
          <a:xfrm>
            <a:off x="646043" y="2780928"/>
            <a:ext cx="7851913" cy="3230934"/>
          </a:xfrm>
        </p:spPr>
        <p:txBody>
          <a:bodyPr>
            <a:normAutofit/>
          </a:bodyPr>
          <a:lstStyle/>
          <a:p>
            <a:pPr marL="0" indent="0">
              <a:buNone/>
            </a:pPr>
            <a:r>
              <a:rPr lang="en-GB" dirty="0"/>
              <a:t>4) Describe the difference between a political and a physical map</a:t>
            </a:r>
            <a:endParaRPr lang="en-GB" sz="2400" dirty="0"/>
          </a:p>
        </p:txBody>
      </p:sp>
    </p:spTree>
    <p:extLst>
      <p:ext uri="{BB962C8B-B14F-4D97-AF65-F5344CB8AC3E}">
        <p14:creationId xmlns:p14="http://schemas.microsoft.com/office/powerpoint/2010/main" val="1104698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5F68D-8FCC-4CED-9738-622309EB9BD0}"/>
              </a:ext>
            </a:extLst>
          </p:cNvPr>
          <p:cNvSpPr/>
          <p:nvPr/>
        </p:nvSpPr>
        <p:spPr>
          <a:xfrm>
            <a:off x="457200" y="333375"/>
            <a:ext cx="8229600" cy="6048375"/>
          </a:xfrm>
          <a:prstGeom prst="rect">
            <a:avLst/>
          </a:prstGeom>
          <a:ln w="76200">
            <a:solidFill>
              <a:srgbClr val="FFC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GB"/>
          </a:p>
        </p:txBody>
      </p:sp>
      <p:sp>
        <p:nvSpPr>
          <p:cNvPr id="22531" name="Title 1">
            <a:extLst>
              <a:ext uri="{FF2B5EF4-FFF2-40B4-BE49-F238E27FC236}">
                <a16:creationId xmlns:a16="http://schemas.microsoft.com/office/drawing/2014/main" id="{91A00EFC-9354-4D5B-92BA-516553C9FA02}"/>
              </a:ext>
            </a:extLst>
          </p:cNvPr>
          <p:cNvSpPr>
            <a:spLocks noGrp="1"/>
          </p:cNvSpPr>
          <p:nvPr>
            <p:ph type="title"/>
          </p:nvPr>
        </p:nvSpPr>
        <p:spPr>
          <a:xfrm>
            <a:off x="457200" y="620713"/>
            <a:ext cx="8229600" cy="1143000"/>
          </a:xfrm>
        </p:spPr>
        <p:txBody>
          <a:bodyPr>
            <a:normAutofit/>
          </a:bodyPr>
          <a:lstStyle/>
          <a:p>
            <a:r>
              <a:rPr lang="en-GB" altLang="en-US" dirty="0"/>
              <a:t>Test your knowledge: </a:t>
            </a:r>
            <a:r>
              <a:rPr lang="en-GB" altLang="en-US" b="1" dirty="0"/>
              <a:t>Secure+</a:t>
            </a:r>
          </a:p>
        </p:txBody>
      </p:sp>
      <p:sp>
        <p:nvSpPr>
          <p:cNvPr id="3" name="Content Placeholder 2">
            <a:extLst>
              <a:ext uri="{FF2B5EF4-FFF2-40B4-BE49-F238E27FC236}">
                <a16:creationId xmlns:a16="http://schemas.microsoft.com/office/drawing/2014/main" id="{CDE51B2F-2779-45C1-9E0A-1E8ED73AC620}"/>
              </a:ext>
            </a:extLst>
          </p:cNvPr>
          <p:cNvSpPr>
            <a:spLocks noGrp="1"/>
          </p:cNvSpPr>
          <p:nvPr>
            <p:ph idx="1"/>
          </p:nvPr>
        </p:nvSpPr>
        <p:spPr>
          <a:xfrm>
            <a:off x="827088" y="1916113"/>
            <a:ext cx="7283450" cy="3705225"/>
          </a:xfrm>
        </p:spPr>
        <p:txBody>
          <a:bodyPr>
            <a:normAutofit fontScale="92500" lnSpcReduction="20000"/>
          </a:bodyPr>
          <a:lstStyle/>
          <a:p>
            <a:pPr marL="0" lvl="0" indent="0">
              <a:buNone/>
            </a:pPr>
            <a:r>
              <a:rPr lang="en-GB" sz="3200" dirty="0"/>
              <a:t>5)</a:t>
            </a:r>
            <a:r>
              <a:rPr lang="en-GB" dirty="0"/>
              <a:t> Name </a:t>
            </a:r>
            <a:r>
              <a:rPr lang="en-GB" b="1" dirty="0"/>
              <a:t>two mountain ranges</a:t>
            </a:r>
            <a:r>
              <a:rPr lang="en-GB" dirty="0"/>
              <a:t> in Italy</a:t>
            </a:r>
          </a:p>
          <a:p>
            <a:pPr marL="0" lvl="0" indent="0">
              <a:buNone/>
            </a:pPr>
            <a:r>
              <a:rPr lang="en-GB" dirty="0"/>
              <a:t>6) Name </a:t>
            </a:r>
            <a:r>
              <a:rPr lang="en-GB" b="1" dirty="0"/>
              <a:t>one river</a:t>
            </a:r>
            <a:r>
              <a:rPr lang="en-GB" dirty="0"/>
              <a:t> in Italy</a:t>
            </a:r>
          </a:p>
          <a:p>
            <a:pPr marL="0" lvl="0" indent="0">
              <a:buNone/>
            </a:pPr>
            <a:r>
              <a:rPr lang="en-GB" dirty="0"/>
              <a:t>7) Name </a:t>
            </a:r>
            <a:r>
              <a:rPr lang="en-GB" b="1" dirty="0"/>
              <a:t>two seas</a:t>
            </a:r>
            <a:r>
              <a:rPr lang="en-GB" dirty="0"/>
              <a:t> surrounding Italy</a:t>
            </a:r>
          </a:p>
          <a:p>
            <a:pPr marL="0" lvl="0" indent="0">
              <a:buNone/>
            </a:pPr>
            <a:r>
              <a:rPr lang="en-GB" dirty="0"/>
              <a:t>8) Name </a:t>
            </a:r>
            <a:r>
              <a:rPr lang="en-GB" b="1" dirty="0"/>
              <a:t>one mountain</a:t>
            </a:r>
            <a:r>
              <a:rPr lang="en-GB" dirty="0"/>
              <a:t> in Italy</a:t>
            </a:r>
          </a:p>
          <a:p>
            <a:pPr marL="0" lvl="0" indent="0">
              <a:buNone/>
            </a:pPr>
            <a:r>
              <a:rPr lang="en-GB" dirty="0"/>
              <a:t>9) Name </a:t>
            </a:r>
            <a:r>
              <a:rPr lang="en-GB" b="1" dirty="0"/>
              <a:t>3 regions</a:t>
            </a:r>
            <a:r>
              <a:rPr lang="en-GB" dirty="0"/>
              <a:t> of Italy</a:t>
            </a:r>
          </a:p>
          <a:p>
            <a:pPr marL="0" indent="0">
              <a:buNone/>
            </a:pPr>
            <a:r>
              <a:rPr lang="en-GB" dirty="0"/>
              <a:t>10) Name </a:t>
            </a:r>
            <a:r>
              <a:rPr lang="en-GB" b="1" dirty="0"/>
              <a:t>one of Italy’s islands</a:t>
            </a:r>
            <a:endParaRPr lang="en-GB" dirty="0"/>
          </a:p>
          <a:p>
            <a:pPr marL="0" lvl="0" indent="0">
              <a:buNone/>
            </a:pPr>
            <a:endParaRPr lang="en-GB" dirty="0"/>
          </a:p>
          <a:p>
            <a:pPr marL="0" indent="0">
              <a:buFont typeface="Arial" panose="020B0604020202020204" pitchFamily="34" charset="0"/>
              <a:buNone/>
              <a:defRPr/>
            </a:pPr>
            <a:r>
              <a:rPr lang="en-GB" sz="3200" dirty="0"/>
              <a:t> </a:t>
            </a:r>
          </a:p>
          <a:p>
            <a:pPr>
              <a:defRPr/>
            </a:pPr>
            <a:endParaRPr lang="en-GB" sz="3200" dirty="0"/>
          </a:p>
          <a:p>
            <a:pPr>
              <a:defRPr/>
            </a:pPr>
            <a:endParaRPr lang="en-GB" sz="3200" dirty="0"/>
          </a:p>
        </p:txBody>
      </p:sp>
    </p:spTree>
    <p:extLst>
      <p:ext uri="{BB962C8B-B14F-4D97-AF65-F5344CB8AC3E}">
        <p14:creationId xmlns:p14="http://schemas.microsoft.com/office/powerpoint/2010/main" val="341449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909" y="197768"/>
            <a:ext cx="8229600" cy="1143000"/>
          </a:xfrm>
        </p:spPr>
        <p:txBody>
          <a:bodyPr>
            <a:normAutofit/>
          </a:bodyPr>
          <a:lstStyle/>
          <a:p>
            <a:r>
              <a:rPr lang="en-GB" dirty="0"/>
              <a:t>Where in </a:t>
            </a:r>
            <a:r>
              <a:rPr lang="en-GB" b="1" dirty="0"/>
              <a:t>Europe</a:t>
            </a:r>
            <a:r>
              <a:rPr lang="en-GB" dirty="0"/>
              <a:t> is Italy?</a:t>
            </a:r>
          </a:p>
        </p:txBody>
      </p:sp>
      <p:pic>
        <p:nvPicPr>
          <p:cNvPr id="5" name="Picture 2" descr="http://geology.com/world/europe-map.gif"/>
          <p:cNvPicPr>
            <a:picLocks noChangeAspect="1" noChangeArrowheads="1"/>
          </p:cNvPicPr>
          <p:nvPr/>
        </p:nvPicPr>
        <p:blipFill rotWithShape="1">
          <a:blip r:embed="rId2" cstate="print"/>
          <a:srcRect r="11770" b="15745"/>
          <a:stretch/>
        </p:blipFill>
        <p:spPr bwMode="auto">
          <a:xfrm>
            <a:off x="755576" y="1130584"/>
            <a:ext cx="7344816" cy="5694624"/>
          </a:xfrm>
          <a:prstGeom prst="rect">
            <a:avLst/>
          </a:prstGeom>
          <a:noFill/>
          <a:ln w="9525">
            <a:noFill/>
            <a:miter lim="800000"/>
            <a:headEnd/>
            <a:tailEnd/>
          </a:ln>
        </p:spPr>
      </p:pic>
      <p:grpSp>
        <p:nvGrpSpPr>
          <p:cNvPr id="6" name="Group 5"/>
          <p:cNvGrpSpPr/>
          <p:nvPr/>
        </p:nvGrpSpPr>
        <p:grpSpPr>
          <a:xfrm>
            <a:off x="3671316" y="0"/>
            <a:ext cx="5472684" cy="476672"/>
            <a:chOff x="1692784" y="1710"/>
            <a:chExt cx="5472684" cy="1257304"/>
          </a:xfrm>
        </p:grpSpPr>
        <p:sp>
          <p:nvSpPr>
            <p:cNvPr id="7" name="Pentagon 6"/>
            <p:cNvSpPr/>
            <p:nvPr/>
          </p:nvSpPr>
          <p:spPr>
            <a:xfrm rot="10800000">
              <a:off x="1692784" y="1710"/>
              <a:ext cx="5472684" cy="1257304"/>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entagon 4"/>
            <p:cNvSpPr/>
            <p:nvPr/>
          </p:nvSpPr>
          <p:spPr>
            <a:xfrm rot="21600000">
              <a:off x="2007110" y="1710"/>
              <a:ext cx="5158358" cy="1257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4436" tIns="83820" rIns="156464" bIns="83820" numCol="1" spcCol="1270" anchor="ctr" anchorCtr="0">
              <a:noAutofit/>
            </a:bodyPr>
            <a:lstStyle/>
            <a:p>
              <a:pPr lvl="0" algn="ctr" defTabSz="977900">
                <a:lnSpc>
                  <a:spcPct val="90000"/>
                </a:lnSpc>
                <a:spcBef>
                  <a:spcPct val="0"/>
                </a:spcBef>
                <a:spcAft>
                  <a:spcPct val="35000"/>
                </a:spcAft>
              </a:pPr>
              <a:r>
                <a:rPr lang="en-GB" sz="2000" b="1" kern="1200" dirty="0">
                  <a:solidFill>
                    <a:schemeClr val="tx1"/>
                  </a:solidFill>
                </a:rPr>
                <a:t>Identify</a:t>
              </a:r>
              <a:r>
                <a:rPr lang="en-GB" sz="2000" kern="1200" dirty="0">
                  <a:solidFill>
                    <a:schemeClr val="tx1"/>
                  </a:solidFill>
                </a:rPr>
                <a:t> where Italy is</a:t>
              </a:r>
            </a:p>
          </p:txBody>
        </p:sp>
      </p:grpSp>
      <p:sp>
        <p:nvSpPr>
          <p:cNvPr id="3" name="Arrow: Left 2">
            <a:extLst>
              <a:ext uri="{FF2B5EF4-FFF2-40B4-BE49-F238E27FC236}">
                <a16:creationId xmlns:a16="http://schemas.microsoft.com/office/drawing/2014/main" id="{4A80BAF5-A658-4F35-85D0-BF07BBD02C4E}"/>
              </a:ext>
            </a:extLst>
          </p:cNvPr>
          <p:cNvSpPr/>
          <p:nvPr/>
        </p:nvSpPr>
        <p:spPr>
          <a:xfrm>
            <a:off x="5004048" y="5877272"/>
            <a:ext cx="2592288" cy="78296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471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ee the source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657" t="32493" r="42703"/>
          <a:stretch/>
        </p:blipFill>
        <p:spPr bwMode="auto">
          <a:xfrm>
            <a:off x="13185" y="116632"/>
            <a:ext cx="6457958" cy="67413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671316" y="6381328"/>
            <a:ext cx="5472684" cy="476672"/>
            <a:chOff x="1692784" y="1710"/>
            <a:chExt cx="5472684" cy="1257304"/>
          </a:xfrm>
        </p:grpSpPr>
        <p:sp>
          <p:nvSpPr>
            <p:cNvPr id="6" name="Pentagon 5"/>
            <p:cNvSpPr/>
            <p:nvPr/>
          </p:nvSpPr>
          <p:spPr>
            <a:xfrm rot="10800000">
              <a:off x="1692784" y="1710"/>
              <a:ext cx="5472684" cy="1257304"/>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p:nvPr/>
          </p:nvSpPr>
          <p:spPr>
            <a:xfrm rot="21600000">
              <a:off x="2007110" y="1710"/>
              <a:ext cx="5158358" cy="1257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4436" tIns="83820" rIns="156464" bIns="83820" numCol="1" spcCol="1270" anchor="ctr" anchorCtr="0">
              <a:noAutofit/>
            </a:bodyPr>
            <a:lstStyle/>
            <a:p>
              <a:pPr lvl="0" algn="ctr" defTabSz="977900">
                <a:lnSpc>
                  <a:spcPct val="90000"/>
                </a:lnSpc>
                <a:spcBef>
                  <a:spcPct val="0"/>
                </a:spcBef>
                <a:spcAft>
                  <a:spcPct val="35000"/>
                </a:spcAft>
              </a:pPr>
              <a:r>
                <a:rPr lang="en-GB" sz="2000" b="1" kern="1200" dirty="0">
                  <a:solidFill>
                    <a:schemeClr val="tx1"/>
                  </a:solidFill>
                </a:rPr>
                <a:t>Identify</a:t>
              </a:r>
              <a:r>
                <a:rPr lang="en-GB" sz="2000" kern="1200" dirty="0">
                  <a:solidFill>
                    <a:schemeClr val="tx1"/>
                  </a:solidFill>
                </a:rPr>
                <a:t> where Italy is</a:t>
              </a:r>
            </a:p>
          </p:txBody>
        </p:sp>
      </p:grpSp>
      <p:sp>
        <p:nvSpPr>
          <p:cNvPr id="2" name="TextBox 1"/>
          <p:cNvSpPr txBox="1"/>
          <p:nvPr/>
        </p:nvSpPr>
        <p:spPr>
          <a:xfrm>
            <a:off x="6589645" y="489411"/>
            <a:ext cx="2541169" cy="4524315"/>
          </a:xfrm>
          <a:prstGeom prst="rect">
            <a:avLst/>
          </a:prstGeom>
          <a:noFill/>
        </p:spPr>
        <p:txBody>
          <a:bodyPr wrap="square" rtlCol="0">
            <a:spAutoFit/>
          </a:bodyPr>
          <a:lstStyle/>
          <a:p>
            <a:pPr algn="ctr"/>
            <a:r>
              <a:rPr lang="en-GB" sz="3200" dirty="0"/>
              <a:t>Which countries border Italy? This means they must be touching it. There are 4.</a:t>
            </a:r>
          </a:p>
        </p:txBody>
      </p:sp>
    </p:spTree>
    <p:extLst>
      <p:ext uri="{BB962C8B-B14F-4D97-AF65-F5344CB8AC3E}">
        <p14:creationId xmlns:p14="http://schemas.microsoft.com/office/powerpoint/2010/main" val="335233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99" y="1814034"/>
            <a:ext cx="8569201" cy="5048250"/>
          </a:xfrm>
        </p:spPr>
        <p:txBody>
          <a:bodyPr rtlCol="0">
            <a:normAutofit fontScale="92500" lnSpcReduction="10000"/>
          </a:bodyPr>
          <a:lstStyle/>
          <a:p>
            <a:pPr algn="ctr" fontAlgn="auto">
              <a:spcAft>
                <a:spcPts val="0"/>
              </a:spcAft>
              <a:buFont typeface="Arial" pitchFamily="34" charset="0"/>
              <a:buChar char="•"/>
              <a:defRPr/>
            </a:pPr>
            <a:endParaRPr lang="en-US" sz="2800" dirty="0">
              <a:latin typeface="Comic Sans MS" pitchFamily="66" charset="0"/>
            </a:endParaRPr>
          </a:p>
          <a:p>
            <a:pPr algn="ctr" fontAlgn="auto">
              <a:spcAft>
                <a:spcPts val="0"/>
              </a:spcAft>
              <a:buFont typeface="Arial" pitchFamily="34" charset="0"/>
              <a:buChar char="•"/>
              <a:defRPr/>
            </a:pPr>
            <a:endParaRPr lang="en-US" sz="2800" dirty="0">
              <a:latin typeface="Comic Sans MS" pitchFamily="66" charset="0"/>
            </a:endParaRPr>
          </a:p>
          <a:p>
            <a:pPr algn="ctr" fontAlgn="auto">
              <a:spcAft>
                <a:spcPts val="0"/>
              </a:spcAft>
              <a:buFont typeface="Arial" pitchFamily="34" charset="0"/>
              <a:buChar char="•"/>
              <a:defRPr/>
            </a:pPr>
            <a:endParaRPr lang="en-US" sz="2800" dirty="0">
              <a:latin typeface="Comic Sans MS" pitchFamily="66" charset="0"/>
            </a:endParaRPr>
          </a:p>
          <a:p>
            <a:pPr algn="ctr" fontAlgn="auto">
              <a:spcAft>
                <a:spcPts val="0"/>
              </a:spcAft>
              <a:buFont typeface="Arial" pitchFamily="34" charset="0"/>
              <a:buChar char="•"/>
              <a:defRPr/>
            </a:pPr>
            <a:endParaRPr lang="en-US" sz="2800" dirty="0">
              <a:latin typeface="Comic Sans MS" pitchFamily="66" charset="0"/>
            </a:endParaRPr>
          </a:p>
          <a:p>
            <a:pPr algn="ctr" fontAlgn="auto">
              <a:spcAft>
                <a:spcPts val="0"/>
              </a:spcAft>
              <a:buFont typeface="Arial" pitchFamily="34" charset="0"/>
              <a:buChar char="•"/>
              <a:defRPr/>
            </a:pPr>
            <a:endParaRPr lang="en-US" sz="2800" dirty="0">
              <a:latin typeface="Comic Sans MS" pitchFamily="66" charset="0"/>
            </a:endParaRPr>
          </a:p>
          <a:p>
            <a:pPr algn="ctr" fontAlgn="auto">
              <a:spcAft>
                <a:spcPts val="0"/>
              </a:spcAft>
              <a:buFont typeface="Arial" pitchFamily="34" charset="0"/>
              <a:buChar char="•"/>
              <a:defRPr/>
            </a:pPr>
            <a:endParaRPr lang="en-IE" sz="2800" dirty="0">
              <a:latin typeface="Comic Sans MS" pitchFamily="66" charset="0"/>
            </a:endParaRPr>
          </a:p>
          <a:p>
            <a:pPr algn="ctr" fontAlgn="auto">
              <a:spcAft>
                <a:spcPts val="0"/>
              </a:spcAft>
              <a:buFont typeface="Arial" pitchFamily="34" charset="0"/>
              <a:buChar char="•"/>
              <a:defRPr/>
            </a:pPr>
            <a:endParaRPr lang="en-US" sz="2800" dirty="0">
              <a:latin typeface="Comic Sans MS" pitchFamily="66" charset="0"/>
            </a:endParaRPr>
          </a:p>
          <a:p>
            <a:pPr algn="ctr" fontAlgn="auto">
              <a:spcAft>
                <a:spcPts val="0"/>
              </a:spcAft>
              <a:buFont typeface="Arial" pitchFamily="34" charset="0"/>
              <a:buChar char="•"/>
              <a:defRPr/>
            </a:pPr>
            <a:endParaRPr lang="en-US" sz="2800" dirty="0">
              <a:latin typeface="Comic Sans MS" pitchFamily="66" charset="0"/>
            </a:endParaRPr>
          </a:p>
          <a:p>
            <a:pPr algn="ctr" fontAlgn="auto">
              <a:spcAft>
                <a:spcPts val="0"/>
              </a:spcAft>
              <a:buFont typeface="Arial" pitchFamily="34" charset="0"/>
              <a:buChar char="•"/>
              <a:defRPr/>
            </a:pPr>
            <a:r>
              <a:rPr lang="en-US" sz="2800" dirty="0">
                <a:latin typeface="Comic Sans MS" pitchFamily="66" charset="0"/>
              </a:rPr>
              <a:t>Italy is easy to recognise on any world map, as the </a:t>
            </a:r>
            <a:r>
              <a:rPr lang="en-US" sz="2800" b="1" dirty="0">
                <a:latin typeface="Comic Sans MS" pitchFamily="66" charset="0"/>
              </a:rPr>
              <a:t>country is shaped like a high-heeled boot</a:t>
            </a:r>
            <a:r>
              <a:rPr lang="en-US" sz="2800" dirty="0">
                <a:latin typeface="Comic Sans MS" pitchFamily="66" charset="0"/>
              </a:rPr>
              <a:t>, as you can see on the map above. It looks like the boot is kicking a ball, which is the Italian island of Sicily</a:t>
            </a:r>
          </a:p>
        </p:txBody>
      </p:sp>
      <p:pic>
        <p:nvPicPr>
          <p:cNvPr id="15363" name="Picture 2" descr="http://0.tqn.com/d/goeurope/1/0/O/t/1/italy-cities-map.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26628" y="332656"/>
            <a:ext cx="3889375" cy="5048250"/>
          </a:xfrm>
          <a:prstGeom prst="rect">
            <a:avLst/>
          </a:prstGeom>
          <a:noFill/>
          <a:ln w="9525">
            <a:noFill/>
            <a:miter lim="800000"/>
            <a:headEnd/>
            <a:tailEnd/>
          </a:ln>
        </p:spPr>
      </p:pic>
      <p:grpSp>
        <p:nvGrpSpPr>
          <p:cNvPr id="5" name="Group 4"/>
          <p:cNvGrpSpPr/>
          <p:nvPr/>
        </p:nvGrpSpPr>
        <p:grpSpPr>
          <a:xfrm>
            <a:off x="3671316" y="0"/>
            <a:ext cx="5472684" cy="476672"/>
            <a:chOff x="1692784" y="1710"/>
            <a:chExt cx="5472684" cy="1257304"/>
          </a:xfrm>
        </p:grpSpPr>
        <p:sp>
          <p:nvSpPr>
            <p:cNvPr id="6" name="Pentagon 5"/>
            <p:cNvSpPr/>
            <p:nvPr/>
          </p:nvSpPr>
          <p:spPr>
            <a:xfrm rot="10800000">
              <a:off x="1692784" y="1710"/>
              <a:ext cx="5472684" cy="1257304"/>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p:nvPr/>
          </p:nvSpPr>
          <p:spPr>
            <a:xfrm rot="21600000">
              <a:off x="2007110" y="1710"/>
              <a:ext cx="5158358" cy="1257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4436" tIns="83820" rIns="156464" bIns="83820" numCol="1" spcCol="1270" anchor="ctr" anchorCtr="0">
              <a:noAutofit/>
            </a:bodyPr>
            <a:lstStyle/>
            <a:p>
              <a:pPr lvl="0" algn="ctr" defTabSz="977900">
                <a:lnSpc>
                  <a:spcPct val="90000"/>
                </a:lnSpc>
                <a:spcBef>
                  <a:spcPct val="0"/>
                </a:spcBef>
                <a:spcAft>
                  <a:spcPct val="35000"/>
                </a:spcAft>
              </a:pPr>
              <a:r>
                <a:rPr lang="en-GB" sz="2000" b="1" kern="1200" dirty="0">
                  <a:solidFill>
                    <a:schemeClr val="tx1"/>
                  </a:solidFill>
                </a:rPr>
                <a:t>Identify</a:t>
              </a:r>
              <a:r>
                <a:rPr lang="en-GB" sz="2000" kern="1200" dirty="0">
                  <a:solidFill>
                    <a:schemeClr val="tx1"/>
                  </a:solidFill>
                </a:rPr>
                <a:t> where Italy is</a:t>
              </a:r>
            </a:p>
          </p:txBody>
        </p:sp>
      </p:grpSp>
    </p:spTree>
    <p:extLst>
      <p:ext uri="{BB962C8B-B14F-4D97-AF65-F5344CB8AC3E}">
        <p14:creationId xmlns:p14="http://schemas.microsoft.com/office/powerpoint/2010/main" val="326168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908720"/>
            <a:ext cx="6696744" cy="41044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4000" dirty="0"/>
              <a:t>Complete the questions on worksheet 1 by investigating the map!</a:t>
            </a:r>
          </a:p>
          <a:p>
            <a:pPr algn="ctr"/>
            <a:endParaRPr lang="en-GB" sz="4000" dirty="0"/>
          </a:p>
          <a:p>
            <a:pPr algn="ctr"/>
            <a:r>
              <a:rPr lang="en-GB" sz="4000" dirty="0"/>
              <a:t>Don’t forget to use the key to help you…</a:t>
            </a:r>
          </a:p>
        </p:txBody>
      </p:sp>
      <p:grpSp>
        <p:nvGrpSpPr>
          <p:cNvPr id="5" name="Group 4"/>
          <p:cNvGrpSpPr/>
          <p:nvPr/>
        </p:nvGrpSpPr>
        <p:grpSpPr>
          <a:xfrm>
            <a:off x="1835658" y="6203274"/>
            <a:ext cx="7308342" cy="628652"/>
            <a:chOff x="1692784" y="3266948"/>
            <a:chExt cx="5472684" cy="1257304"/>
          </a:xfrm>
        </p:grpSpPr>
        <p:sp>
          <p:nvSpPr>
            <p:cNvPr id="6" name="Pentagon 5"/>
            <p:cNvSpPr/>
            <p:nvPr/>
          </p:nvSpPr>
          <p:spPr>
            <a:xfrm rot="10800000">
              <a:off x="1692784" y="3266948"/>
              <a:ext cx="5472684" cy="1257304"/>
            </a:xfrm>
            <a:prstGeom prst="homePlat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p:nvPr/>
          </p:nvSpPr>
          <p:spPr>
            <a:xfrm>
              <a:off x="2007110" y="3266948"/>
              <a:ext cx="5158358" cy="1257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4436" tIns="83820" rIns="156464" bIns="83820" numCol="1" spcCol="1270" anchor="ctr" anchorCtr="0">
              <a:noAutofit/>
            </a:bodyPr>
            <a:lstStyle/>
            <a:p>
              <a:pPr lvl="0" algn="ctr" defTabSz="977900">
                <a:lnSpc>
                  <a:spcPct val="90000"/>
                </a:lnSpc>
                <a:spcBef>
                  <a:spcPct val="0"/>
                </a:spcBef>
                <a:spcAft>
                  <a:spcPct val="35000"/>
                </a:spcAft>
              </a:pPr>
              <a:r>
                <a:rPr lang="en-GB" sz="2200" b="1" kern="1200" dirty="0">
                  <a:solidFill>
                    <a:schemeClr val="tx1"/>
                  </a:solidFill>
                </a:rPr>
                <a:t>Use different maps to investigate </a:t>
              </a:r>
              <a:r>
                <a:rPr lang="en-GB" sz="2200" b="0" kern="1200" dirty="0">
                  <a:solidFill>
                    <a:schemeClr val="tx1"/>
                  </a:solidFill>
                </a:rPr>
                <a:t>key features in Italy</a:t>
              </a:r>
            </a:p>
          </p:txBody>
        </p:sp>
      </p:grpSp>
    </p:spTree>
    <p:extLst>
      <p:ext uri="{BB962C8B-B14F-4D97-AF65-F5344CB8AC3E}">
        <p14:creationId xmlns:p14="http://schemas.microsoft.com/office/powerpoint/2010/main" val="233145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1403648" y="980728"/>
            <a:ext cx="6552728" cy="4680520"/>
          </a:xfrm>
          <a:prstGeom prst="wedgeEllipseCallout">
            <a:avLst>
              <a:gd name="adj1" fmla="val -40320"/>
              <a:gd name="adj2" fmla="val 6516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Challenge:</a:t>
            </a:r>
          </a:p>
          <a:p>
            <a:pPr algn="ctr"/>
            <a:endParaRPr lang="en-GB" sz="3600" dirty="0">
              <a:solidFill>
                <a:schemeClr val="tx1"/>
              </a:solidFill>
            </a:endParaRPr>
          </a:p>
          <a:p>
            <a:pPr algn="ctr"/>
            <a:r>
              <a:rPr lang="en-GB" sz="3600" dirty="0">
                <a:solidFill>
                  <a:schemeClr val="tx1"/>
                </a:solidFill>
              </a:rPr>
              <a:t>What is the difference between the maps on the next two slides?</a:t>
            </a:r>
          </a:p>
        </p:txBody>
      </p:sp>
    </p:spTree>
    <p:extLst>
      <p:ext uri="{BB962C8B-B14F-4D97-AF65-F5344CB8AC3E}">
        <p14:creationId xmlns:p14="http://schemas.microsoft.com/office/powerpoint/2010/main" val="152729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9FA327-8188-4583-8B16-07AAA0722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0"/>
            <a:ext cx="5904656" cy="6835774"/>
          </a:xfrm>
          <a:prstGeom prst="rect">
            <a:avLst/>
          </a:prstGeom>
        </p:spPr>
      </p:pic>
    </p:spTree>
    <p:extLst>
      <p:ext uri="{BB962C8B-B14F-4D97-AF65-F5344CB8AC3E}">
        <p14:creationId xmlns:p14="http://schemas.microsoft.com/office/powerpoint/2010/main" val="3452377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media-cache-ec0.pinimg.com/736x/0d/75/ba/0d75bacc0d3fba3d5916e3b83713b15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0057"/>
            <a:ext cx="6905026" cy="6887166"/>
          </a:xfrm>
          <a:prstGeom prst="rect">
            <a:avLst/>
          </a:prstGeom>
          <a:noFill/>
          <a:ln>
            <a:noFill/>
          </a:ln>
        </p:spPr>
      </p:pic>
    </p:spTree>
    <p:extLst>
      <p:ext uri="{BB962C8B-B14F-4D97-AF65-F5344CB8AC3E}">
        <p14:creationId xmlns:p14="http://schemas.microsoft.com/office/powerpoint/2010/main" val="278284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814</Words>
  <Application>Microsoft Office PowerPoint</Application>
  <PresentationFormat>On-screen Show (4:3)</PresentationFormat>
  <Paragraphs>78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Comic Sans MS</vt:lpstr>
      <vt:lpstr>Office Theme</vt:lpstr>
      <vt:lpstr>Where is Italy?</vt:lpstr>
      <vt:lpstr>Where is Italy?  Which continent?</vt:lpstr>
      <vt:lpstr>Where in Europe is Italy?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Political or Physical?</vt:lpstr>
      <vt:lpstr>PowerPoint Presentation</vt:lpstr>
      <vt:lpstr>Political or Physical?</vt:lpstr>
      <vt:lpstr>PowerPoint Presentation</vt:lpstr>
      <vt:lpstr>Political or Physical?</vt:lpstr>
      <vt:lpstr>PowerPoint Presentation</vt:lpstr>
      <vt:lpstr>Political or Physical?</vt:lpstr>
      <vt:lpstr>PowerPoint Presentation</vt:lpstr>
      <vt:lpstr>Political or Physical?</vt:lpstr>
      <vt:lpstr>PowerPoint Presentation</vt:lpstr>
      <vt:lpstr>PowerPoint Presentation</vt:lpstr>
      <vt:lpstr>Test your knowledge: Developing</vt:lpstr>
      <vt:lpstr>Test your knowledge: Secure</vt:lpstr>
      <vt:lpstr>Test your knowledge: Secure+</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I typed our new topic into google the following 10 images came up.  See if you can tell me what our new topic will be after looking at all of the pictures!</dc:title>
  <dc:creator>j.hyland</dc:creator>
  <cp:lastModifiedBy>R.Stevenson</cp:lastModifiedBy>
  <cp:revision>19</cp:revision>
  <cp:lastPrinted>2018-05-17T09:43:04Z</cp:lastPrinted>
  <dcterms:created xsi:type="dcterms:W3CDTF">2018-05-14T13:31:25Z</dcterms:created>
  <dcterms:modified xsi:type="dcterms:W3CDTF">2020-03-30T14:22:56Z</dcterms:modified>
</cp:coreProperties>
</file>