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86" r:id="rId3"/>
    <p:sldId id="288" r:id="rId4"/>
    <p:sldId id="293" r:id="rId5"/>
    <p:sldId id="291" r:id="rId6"/>
    <p:sldId id="290" r:id="rId7"/>
    <p:sldId id="29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263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8000FF"/>
    <a:srgbClr val="008080"/>
    <a:srgbClr val="FFCC66"/>
    <a:srgbClr val="408000"/>
    <a:srgbClr val="EDEDED"/>
    <a:srgbClr val="FF8000"/>
    <a:srgbClr val="FF0080"/>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0" autoAdjust="0"/>
  </p:normalViewPr>
  <p:slideViewPr>
    <p:cSldViewPr snapToGrid="0" snapToObjects="1" showGuides="1">
      <p:cViewPr varScale="1">
        <p:scale>
          <a:sx n="61" d="100"/>
          <a:sy n="61" d="100"/>
        </p:scale>
        <p:origin x="1656" y="60"/>
      </p:cViewPr>
      <p:guideLst>
        <p:guide orient="horz" pos="2132"/>
        <p:guide pos="263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322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F57BF9-54F3-4F28-AE95-DFA851CA5C9F}" type="datetimeFigureOut">
              <a:rPr lang="en-GB" smtClean="0"/>
              <a:pPr/>
              <a:t>01/04/2020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2AF34-FE30-4C52-A666-2DBE6C2E53B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221D4-03D2-485C-9769-3111FC1C610A}" type="datetimeFigureOut">
              <a:rPr lang="en-GB" smtClean="0"/>
              <a:pPr/>
              <a:t>01/04/2020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B0A06-2E9F-4B26-AFCF-935E0B238ED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7B0A06-2E9F-4B26-AFCF-935E0B238EDA}"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7B0A06-2E9F-4B26-AFCF-935E0B238ED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Early bicycle. Engraving of Denis Johnson's Hobby Horse of 1819 being ridden by his son John Johnson. As pedalling and gears had not yet been invented, this early bicycle was propelled by pushing on the ground with the feet. Social etiquette decreed that bicycles were 'un</a:t>
            </a:r>
            <a:r>
              <a:rPr lang="en-GB" baseline="0" dirty="0" smtClean="0"/>
              <a:t> </a:t>
            </a:r>
            <a:r>
              <a:rPr lang="en-GB" dirty="0" smtClean="0"/>
              <a:t>lady-like' for women.</a:t>
            </a:r>
            <a:endParaRPr lang="en-GB" dirty="0"/>
          </a:p>
        </p:txBody>
      </p:sp>
      <p:sp>
        <p:nvSpPr>
          <p:cNvPr id="4" name="Slide Number Placeholder 3"/>
          <p:cNvSpPr>
            <a:spLocks noGrp="1"/>
          </p:cNvSpPr>
          <p:nvPr>
            <p:ph type="sldNum" sz="quarter" idx="10"/>
          </p:nvPr>
        </p:nvSpPr>
        <p:spPr/>
        <p:txBody>
          <a:bodyPr/>
          <a:lstStyle/>
          <a:p>
            <a:fld id="{417B0A06-2E9F-4B26-AFCF-935E0B238ED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Photograph of a 'Penny Farthing' or 'Ordinary' bicycle of the 1870's, with its rider wearing contemporary cycling clothes. Due to the differences in size between the wheels, the bicycles were known as 'penny farthings'; a penny was a large British coin and the farthing a small one. The front wheel was so large in order to gain sufficient traction when pedalling; gears had not yet been invented.</a:t>
            </a:r>
            <a:endParaRPr lang="en-GB" dirty="0"/>
          </a:p>
        </p:txBody>
      </p:sp>
      <p:sp>
        <p:nvSpPr>
          <p:cNvPr id="4" name="Slide Number Placeholder 3"/>
          <p:cNvSpPr>
            <a:spLocks noGrp="1"/>
          </p:cNvSpPr>
          <p:nvPr>
            <p:ph type="sldNum" sz="quarter" idx="10"/>
          </p:nvPr>
        </p:nvSpPr>
        <p:spPr/>
        <p:txBody>
          <a:bodyPr/>
          <a:lstStyle/>
          <a:p>
            <a:fld id="{417B0A06-2E9F-4B26-AFCF-935E0B238ED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chain-driven 'Safety Bicycle' of 1874, illustrated in a 19th century English engraving. Watch and gun makers in Birmingham and Coventry were well equipped to produce these, aided by machine tools of the day.</a:t>
            </a:r>
            <a:endParaRPr lang="en-GB" dirty="0"/>
          </a:p>
        </p:txBody>
      </p:sp>
      <p:sp>
        <p:nvSpPr>
          <p:cNvPr id="4" name="Slide Number Placeholder 3"/>
          <p:cNvSpPr>
            <a:spLocks noGrp="1"/>
          </p:cNvSpPr>
          <p:nvPr>
            <p:ph type="sldNum" sz="quarter" idx="10"/>
          </p:nvPr>
        </p:nvSpPr>
        <p:spPr/>
        <p:txBody>
          <a:bodyPr/>
          <a:lstStyle/>
          <a:p>
            <a:fld id="{417B0A06-2E9F-4B26-AFCF-935E0B238ED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Dunlop's bicycle. Boy sits on the first bicycle to be fitted with pneumatic tyres. Pneumatic tyres (a rubber tube filled with air) were invented in 1887 by Scotsman John Boyd Dunlop (1840-1921) for use on his son's bicycle. Dunlop received his patent in 1889 and the tyres went into full-scale production in 1890. The extra comfort given by the new invention made cycling a fashionable activity. Photograph of Dunlop's son, also called John.</a:t>
            </a:r>
            <a:endParaRPr lang="en-GB" dirty="0"/>
          </a:p>
        </p:txBody>
      </p:sp>
      <p:sp>
        <p:nvSpPr>
          <p:cNvPr id="4" name="Slide Number Placeholder 3"/>
          <p:cNvSpPr>
            <a:spLocks noGrp="1"/>
          </p:cNvSpPr>
          <p:nvPr>
            <p:ph type="sldNum" sz="quarter" idx="10"/>
          </p:nvPr>
        </p:nvSpPr>
        <p:spPr/>
        <p:txBody>
          <a:bodyPr/>
          <a:lstStyle/>
          <a:p>
            <a:fld id="{417B0A06-2E9F-4B26-AFCF-935E0B238ED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17B0A06-2E9F-4B26-AFCF-935E0B238EDA}"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A05944-C4D8-0A45-95DF-55370372239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A05944-C4D8-0A45-95DF-55370372239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A05944-C4D8-0A45-95DF-55370372239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A05944-C4D8-0A45-95DF-55370372239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CA05944-C4D8-0A45-95DF-55370372239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A05944-C4D8-0A45-95DF-55370372239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A05944-C4D8-0A45-95DF-553703722395}"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CA05944-C4D8-0A45-95DF-553703722395}"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05944-C4D8-0A45-95DF-553703722395}"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A05944-C4D8-0A45-95DF-55370372239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A05944-C4D8-0A45-95DF-55370372239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2EB77-5169-6B4D-AD78-A89BE54B31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alpha val="5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05944-C4D8-0A45-95DF-553703722395}"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2EB77-5169-6B4D-AD78-A89BE54B31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7603" y="141060"/>
            <a:ext cx="8665519" cy="1934201"/>
          </a:xfrm>
          <a:prstGeom prst="roundRect">
            <a:avLst>
              <a:gd name="adj" fmla="val 7784"/>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Rounded Rectangle 3"/>
          <p:cNvSpPr/>
          <p:nvPr/>
        </p:nvSpPr>
        <p:spPr>
          <a:xfrm>
            <a:off x="257603" y="2222684"/>
            <a:ext cx="8665519" cy="4468048"/>
          </a:xfrm>
          <a:prstGeom prst="roundRect">
            <a:avLst>
              <a:gd name="adj" fmla="val 4993"/>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590016" y="282222"/>
            <a:ext cx="5333106" cy="1625600"/>
          </a:xfrm>
        </p:spPr>
        <p:txBody>
          <a:bodyPr>
            <a:normAutofit fontScale="90000"/>
          </a:bodyPr>
          <a:lstStyle/>
          <a:p>
            <a:pPr algn="r"/>
            <a:r>
              <a:rPr lang="en-US" dirty="0" smtClean="0"/>
              <a:t/>
            </a:r>
            <a:br>
              <a:rPr lang="en-US" dirty="0" smtClean="0"/>
            </a:br>
            <a:r>
              <a:rPr lang="en-US" sz="4000" dirty="0" err="1" smtClean="0"/>
              <a:t>Brompton</a:t>
            </a:r>
            <a:r>
              <a:rPr lang="en-US" sz="4000" dirty="0" smtClean="0"/>
              <a:t> </a:t>
            </a:r>
            <a:r>
              <a:rPr lang="en-US" sz="3300" dirty="0" smtClean="0"/>
              <a:t/>
            </a:r>
            <a:br>
              <a:rPr lang="en-US" sz="3300" dirty="0" smtClean="0"/>
            </a:br>
            <a:r>
              <a:rPr lang="en-US" sz="3300" dirty="0" smtClean="0"/>
              <a:t>Design &amp; Technology</a:t>
            </a:r>
            <a:r>
              <a:rPr lang="en-US" sz="4000" dirty="0" smtClean="0"/>
              <a:t/>
            </a:r>
            <a:br>
              <a:rPr lang="en-US" sz="4000" dirty="0" smtClean="0"/>
            </a:br>
            <a:endParaRPr lang="en-US" dirty="0"/>
          </a:p>
        </p:txBody>
      </p:sp>
      <p:sp>
        <p:nvSpPr>
          <p:cNvPr id="3" name="Subtitle 2"/>
          <p:cNvSpPr>
            <a:spLocks noGrp="1"/>
          </p:cNvSpPr>
          <p:nvPr>
            <p:ph type="subTitle" idx="1"/>
          </p:nvPr>
        </p:nvSpPr>
        <p:spPr>
          <a:xfrm>
            <a:off x="396391" y="2381447"/>
            <a:ext cx="8413335" cy="4173202"/>
          </a:xfrm>
        </p:spPr>
        <p:txBody>
          <a:bodyPr>
            <a:normAutofit/>
          </a:bodyPr>
          <a:lstStyle/>
          <a:p>
            <a:pPr algn="l"/>
            <a:r>
              <a:rPr lang="en-GB" sz="3243" dirty="0" smtClean="0">
                <a:solidFill>
                  <a:schemeClr val="tx1"/>
                </a:solidFill>
              </a:rPr>
              <a:t>Contents:</a:t>
            </a:r>
          </a:p>
          <a:p>
            <a:pPr lvl="1" algn="l"/>
            <a:r>
              <a:rPr lang="en-GB" sz="2843" dirty="0" smtClean="0">
                <a:solidFill>
                  <a:schemeClr val="tx1"/>
                </a:solidFill>
              </a:rPr>
              <a:t>Parts of a bicycle</a:t>
            </a:r>
          </a:p>
          <a:p>
            <a:pPr lvl="1" algn="l"/>
            <a:r>
              <a:rPr lang="en-GB" sz="2843" dirty="0" smtClean="0">
                <a:solidFill>
                  <a:schemeClr val="tx1"/>
                </a:solidFill>
              </a:rPr>
              <a:t>Bicycles through the ages</a:t>
            </a:r>
          </a:p>
          <a:p>
            <a:pPr lvl="1" algn="l"/>
            <a:r>
              <a:rPr lang="en-GB" sz="2843" dirty="0" smtClean="0">
                <a:solidFill>
                  <a:schemeClr val="tx1"/>
                </a:solidFill>
              </a:rPr>
              <a:t>Acknowledgements</a:t>
            </a:r>
          </a:p>
          <a:p>
            <a:pPr algn="l"/>
            <a:endParaRPr lang="en-GB" sz="3243" dirty="0" smtClean="0">
              <a:solidFill>
                <a:schemeClr val="tx1"/>
              </a:solidFill>
            </a:endParaRPr>
          </a:p>
          <a:p>
            <a:pPr algn="l"/>
            <a:endParaRPr lang="en-GB" sz="3243" dirty="0" smtClean="0">
              <a:solidFill>
                <a:schemeClr val="tx1"/>
              </a:solidFill>
            </a:endParaRPr>
          </a:p>
          <a:p>
            <a:pPr algn="l"/>
            <a:r>
              <a:rPr lang="en-GB" sz="2100" dirty="0" smtClean="0"/>
              <a:t>To view extended captions please select ‘Notes Page’ from the </a:t>
            </a:r>
            <a:r>
              <a:rPr lang="en-GB" sz="2100" smtClean="0"/>
              <a:t>view menu</a:t>
            </a:r>
            <a:endParaRPr lang="en-GB" sz="2100" dirty="0" smtClean="0"/>
          </a:p>
          <a:p>
            <a:pPr algn="l"/>
            <a:endParaRPr lang="en-GB" sz="3243" dirty="0" smtClean="0">
              <a:solidFill>
                <a:schemeClr val="tx1"/>
              </a:solidFill>
            </a:endParaRPr>
          </a:p>
          <a:p>
            <a:pPr algn="l"/>
            <a:endParaRPr lang="en-US" dirty="0" smtClean="0"/>
          </a:p>
        </p:txBody>
      </p:sp>
      <p:pic>
        <p:nvPicPr>
          <p:cNvPr id="10" name="Picture 2" descr="http://www.bikesnbits.com/smsimg/10-pi-brompton_black__red.jpg"/>
          <p:cNvPicPr>
            <a:picLocks noChangeAspect="1" noChangeArrowheads="1"/>
          </p:cNvPicPr>
          <p:nvPr/>
        </p:nvPicPr>
        <p:blipFill>
          <a:blip r:embed="rId3" cstate="print">
            <a:clrChange>
              <a:clrFrom>
                <a:srgbClr val="FFFFFF"/>
              </a:clrFrom>
              <a:clrTo>
                <a:srgbClr val="FFFFFF">
                  <a:alpha val="0"/>
                </a:srgbClr>
              </a:clrTo>
            </a:clrChange>
          </a:blip>
          <a:srcRect b="53257"/>
          <a:stretch>
            <a:fillRect/>
          </a:stretch>
        </p:blipFill>
        <p:spPr bwMode="auto">
          <a:xfrm>
            <a:off x="146911" y="820716"/>
            <a:ext cx="5407222" cy="13395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00B050"/>
              </a:solidFill>
            </a:endParaRPr>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Parts of a bicycle</a:t>
            </a:r>
          </a:p>
        </p:txBody>
      </p:sp>
      <p:pic>
        <p:nvPicPr>
          <p:cNvPr id="11" name="Picture 10" descr="BB-Bicycle-Annotated_3rdpp.jpg"/>
          <p:cNvPicPr>
            <a:picLocks noChangeAspect="1"/>
          </p:cNvPicPr>
          <p:nvPr/>
        </p:nvPicPr>
        <p:blipFill>
          <a:blip r:embed="rId3"/>
          <a:stretch>
            <a:fillRect/>
          </a:stretch>
        </p:blipFill>
        <p:spPr>
          <a:xfrm>
            <a:off x="1085073" y="1473511"/>
            <a:ext cx="7088084" cy="50556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B050"/>
              </a:solidFill>
            </a:endParaRPr>
          </a:p>
        </p:txBody>
      </p:sp>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Bicycles through the ages</a:t>
            </a:r>
          </a:p>
        </p:txBody>
      </p:sp>
      <p:sp>
        <p:nvSpPr>
          <p:cNvPr id="7" name="TextBox 6"/>
          <p:cNvSpPr txBox="1"/>
          <p:nvPr/>
        </p:nvSpPr>
        <p:spPr>
          <a:xfrm>
            <a:off x="464925" y="6214837"/>
            <a:ext cx="3909392" cy="369332"/>
          </a:xfrm>
          <a:prstGeom prst="rect">
            <a:avLst/>
          </a:prstGeom>
          <a:noFill/>
        </p:spPr>
        <p:txBody>
          <a:bodyPr wrap="square" rtlCol="0">
            <a:spAutoFit/>
          </a:bodyPr>
          <a:lstStyle/>
          <a:p>
            <a:r>
              <a:rPr lang="en-GB" b="1" dirty="0" smtClean="0"/>
              <a:t>Denis Johnson's ‘Hobby Horse’, 1819</a:t>
            </a:r>
            <a:endParaRPr lang="en-US" b="1" dirty="0" smtClean="0"/>
          </a:p>
        </p:txBody>
      </p:sp>
      <p:pic>
        <p:nvPicPr>
          <p:cNvPr id="13" name="Picture 12" descr="V3100085 compressed.jpg"/>
          <p:cNvPicPr>
            <a:picLocks noChangeAspect="1"/>
          </p:cNvPicPr>
          <p:nvPr/>
        </p:nvPicPr>
        <p:blipFill>
          <a:blip r:embed="rId3"/>
          <a:stretch>
            <a:fillRect/>
          </a:stretch>
        </p:blipFill>
        <p:spPr>
          <a:xfrm>
            <a:off x="1219199" y="1516363"/>
            <a:ext cx="6698363" cy="45266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B050"/>
              </a:solidFill>
            </a:endParaRPr>
          </a:p>
        </p:txBody>
      </p:sp>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Bicycles through the ages</a:t>
            </a:r>
          </a:p>
        </p:txBody>
      </p:sp>
      <p:sp>
        <p:nvSpPr>
          <p:cNvPr id="7" name="TextBox 6"/>
          <p:cNvSpPr txBox="1"/>
          <p:nvPr/>
        </p:nvSpPr>
        <p:spPr>
          <a:xfrm>
            <a:off x="464925" y="6122504"/>
            <a:ext cx="7474226" cy="369332"/>
          </a:xfrm>
          <a:prstGeom prst="rect">
            <a:avLst/>
          </a:prstGeom>
          <a:noFill/>
        </p:spPr>
        <p:txBody>
          <a:bodyPr wrap="square" rtlCol="0">
            <a:spAutoFit/>
          </a:bodyPr>
          <a:lstStyle/>
          <a:p>
            <a:r>
              <a:rPr lang="en-GB" b="1" dirty="0" smtClean="0"/>
              <a:t>Photograph of a 'Penny Farthing' or 'Ordinary' bicycle of the 1870's</a:t>
            </a:r>
            <a:endParaRPr lang="en-US" b="1" dirty="0"/>
          </a:p>
        </p:txBody>
      </p:sp>
      <p:pic>
        <p:nvPicPr>
          <p:cNvPr id="9" name="Picture 8" descr="10218881 compressed.jpg"/>
          <p:cNvPicPr>
            <a:picLocks noChangeAspect="1"/>
          </p:cNvPicPr>
          <p:nvPr/>
        </p:nvPicPr>
        <p:blipFill>
          <a:blip r:embed="rId3"/>
          <a:stretch>
            <a:fillRect/>
          </a:stretch>
        </p:blipFill>
        <p:spPr>
          <a:xfrm>
            <a:off x="2438401" y="1511611"/>
            <a:ext cx="4161182" cy="46108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B050"/>
              </a:solidFill>
            </a:endParaRPr>
          </a:p>
        </p:txBody>
      </p:sp>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Bicycles through the ages</a:t>
            </a:r>
          </a:p>
        </p:txBody>
      </p:sp>
      <p:sp>
        <p:nvSpPr>
          <p:cNvPr id="7" name="TextBox 6"/>
          <p:cNvSpPr txBox="1"/>
          <p:nvPr/>
        </p:nvSpPr>
        <p:spPr>
          <a:xfrm>
            <a:off x="464925" y="6122504"/>
            <a:ext cx="4121426" cy="371061"/>
          </a:xfrm>
          <a:prstGeom prst="rect">
            <a:avLst/>
          </a:prstGeom>
          <a:noFill/>
        </p:spPr>
        <p:txBody>
          <a:bodyPr wrap="square" rtlCol="0">
            <a:spAutoFit/>
          </a:bodyPr>
          <a:lstStyle/>
          <a:p>
            <a:r>
              <a:rPr lang="en-GB" b="1" dirty="0" smtClean="0"/>
              <a:t>First chain-driven 'Safety Bicycle' of 1874</a:t>
            </a:r>
            <a:endParaRPr lang="en-US" b="1" dirty="0">
              <a:solidFill>
                <a:srgbClr val="00B050"/>
              </a:solidFill>
            </a:endParaRPr>
          </a:p>
        </p:txBody>
      </p:sp>
      <p:pic>
        <p:nvPicPr>
          <p:cNvPr id="13" name="Picture 12" descr="V3100086 compressed.jpg"/>
          <p:cNvPicPr>
            <a:picLocks noChangeAspect="1"/>
          </p:cNvPicPr>
          <p:nvPr/>
        </p:nvPicPr>
        <p:blipFill>
          <a:blip r:embed="rId3"/>
          <a:stretch>
            <a:fillRect/>
          </a:stretch>
        </p:blipFill>
        <p:spPr>
          <a:xfrm>
            <a:off x="1168916" y="1563758"/>
            <a:ext cx="6834869" cy="43919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B050"/>
              </a:solidFill>
            </a:endParaRPr>
          </a:p>
        </p:txBody>
      </p:sp>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Bicycles through the ages</a:t>
            </a:r>
          </a:p>
        </p:txBody>
      </p:sp>
      <p:sp>
        <p:nvSpPr>
          <p:cNvPr id="7" name="TextBox 6"/>
          <p:cNvSpPr txBox="1"/>
          <p:nvPr/>
        </p:nvSpPr>
        <p:spPr>
          <a:xfrm>
            <a:off x="464925" y="6122504"/>
            <a:ext cx="5698435" cy="371061"/>
          </a:xfrm>
          <a:prstGeom prst="rect">
            <a:avLst/>
          </a:prstGeom>
          <a:noFill/>
        </p:spPr>
        <p:txBody>
          <a:bodyPr wrap="square" rtlCol="0">
            <a:spAutoFit/>
          </a:bodyPr>
          <a:lstStyle/>
          <a:p>
            <a:r>
              <a:rPr lang="en-GB" b="1" dirty="0" smtClean="0"/>
              <a:t>The first bicycle to be fitted with pneumatic tyres, 1887</a:t>
            </a:r>
            <a:endParaRPr lang="en-US" b="1" dirty="0">
              <a:solidFill>
                <a:srgbClr val="00B050"/>
              </a:solidFill>
            </a:endParaRPr>
          </a:p>
        </p:txBody>
      </p:sp>
      <p:pic>
        <p:nvPicPr>
          <p:cNvPr id="8" name="Picture 7" descr="V3100042 compressed.jpg"/>
          <p:cNvPicPr>
            <a:picLocks noChangeAspect="1"/>
          </p:cNvPicPr>
          <p:nvPr/>
        </p:nvPicPr>
        <p:blipFill>
          <a:blip r:embed="rId3"/>
          <a:stretch>
            <a:fillRect/>
          </a:stretch>
        </p:blipFill>
        <p:spPr>
          <a:xfrm>
            <a:off x="1873462" y="1557634"/>
            <a:ext cx="5136938" cy="44277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7603" y="1315466"/>
            <a:ext cx="8665519" cy="5375266"/>
          </a:xfrm>
          <a:prstGeom prst="roundRect">
            <a:avLst>
              <a:gd name="adj" fmla="val 12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B050"/>
              </a:solidFill>
            </a:endParaRPr>
          </a:p>
        </p:txBody>
      </p:sp>
      <p:sp>
        <p:nvSpPr>
          <p:cNvPr id="5" name="Rounded Rectangle 4"/>
          <p:cNvSpPr/>
          <p:nvPr/>
        </p:nvSpPr>
        <p:spPr>
          <a:xfrm>
            <a:off x="257603" y="141060"/>
            <a:ext cx="8665519" cy="1004303"/>
          </a:xfrm>
          <a:prstGeom prst="roundRect">
            <a:avLst>
              <a:gd name="adj" fmla="val 7784"/>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itle 1"/>
          <p:cNvSpPr txBox="1">
            <a:spLocks/>
          </p:cNvSpPr>
          <p:nvPr/>
        </p:nvSpPr>
        <p:spPr>
          <a:xfrm>
            <a:off x="464925" y="328867"/>
            <a:ext cx="8344801" cy="623712"/>
          </a:xfrm>
          <a:prstGeom prst="rect">
            <a:avLst/>
          </a:prstGeom>
        </p:spPr>
        <p:txBody>
          <a:bodyPr vert="horz" lIns="91440" tIns="45720" rIns="91440" bIns="45720" rtlCol="0" anchor="ctr">
            <a:normAutofit fontScale="92500" lnSpcReduction="200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Bicycles through the ages</a:t>
            </a:r>
          </a:p>
        </p:txBody>
      </p:sp>
      <p:sp>
        <p:nvSpPr>
          <p:cNvPr id="8" name="TextBox 7"/>
          <p:cNvSpPr txBox="1"/>
          <p:nvPr/>
        </p:nvSpPr>
        <p:spPr>
          <a:xfrm>
            <a:off x="464925" y="1722783"/>
            <a:ext cx="7804432" cy="6186309"/>
          </a:xfrm>
          <a:prstGeom prst="rect">
            <a:avLst/>
          </a:prstGeom>
          <a:noFill/>
        </p:spPr>
        <p:txBody>
          <a:bodyPr wrap="square" rtlCol="0">
            <a:spAutoFit/>
          </a:bodyPr>
          <a:lstStyle/>
          <a:p>
            <a:pPr>
              <a:lnSpc>
                <a:spcPct val="150000"/>
              </a:lnSpc>
            </a:pPr>
            <a:r>
              <a:rPr lang="en-GB" b="1" dirty="0" smtClean="0"/>
              <a:t>Acknowledgements:</a:t>
            </a:r>
          </a:p>
          <a:p>
            <a:pPr>
              <a:lnSpc>
                <a:spcPct val="150000"/>
              </a:lnSpc>
            </a:pPr>
            <a:r>
              <a:rPr lang="en-GB" dirty="0" smtClean="0"/>
              <a:t>Denis Johnson's Hobby Horse,  1819 </a:t>
            </a:r>
            <a:r>
              <a:rPr lang="en-GB" dirty="0" smtClean="0">
                <a:latin typeface="Calibri"/>
              </a:rPr>
              <a:t>© </a:t>
            </a:r>
            <a:r>
              <a:rPr lang="en-GB" dirty="0" smtClean="0"/>
              <a:t>Science Photo Library</a:t>
            </a:r>
          </a:p>
          <a:p>
            <a:pPr>
              <a:lnSpc>
                <a:spcPct val="150000"/>
              </a:lnSpc>
            </a:pPr>
            <a:r>
              <a:rPr lang="en-GB" dirty="0" smtClean="0"/>
              <a:t>First chain-driven 'Safety Bicycle‘, 1874 © Science Photo Library</a:t>
            </a:r>
          </a:p>
          <a:p>
            <a:pPr>
              <a:lnSpc>
                <a:spcPct val="150000"/>
              </a:lnSpc>
            </a:pPr>
            <a:r>
              <a:rPr lang="en-GB" dirty="0" smtClean="0"/>
              <a:t>First bicycle to be fitted with pneumatic tyres, 1887 © Science Photo Library</a:t>
            </a:r>
          </a:p>
          <a:p>
            <a:r>
              <a:rPr lang="en-GB" dirty="0" smtClean="0"/>
              <a:t>Photograph of a 'Penny Farthing' 1870's © Illustrated London News Ltd/Mary Evans</a:t>
            </a:r>
          </a:p>
          <a:p>
            <a:endParaRPr lang="en-GB" dirty="0" smtClean="0"/>
          </a:p>
          <a:p>
            <a:endParaRPr lang="en-GB" dirty="0" smtClean="0"/>
          </a:p>
          <a:p>
            <a:endParaRPr lang="en-GB" dirty="0" smtClean="0"/>
          </a:p>
          <a:p>
            <a:endParaRPr lang="en-GB" dirty="0" smtClean="0"/>
          </a:p>
          <a:p>
            <a:endParaRPr lang="en-GB" dirty="0" smtClean="0"/>
          </a:p>
          <a:p>
            <a:r>
              <a:rPr lang="en-GB" dirty="0" smtClean="0"/>
              <a:t>Published by</a:t>
            </a:r>
          </a:p>
          <a:p>
            <a:r>
              <a:rPr lang="en-GB" dirty="0" smtClean="0"/>
              <a:t>Brompton Bicycles Ltd</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7809</TotalTime>
  <Words>409</Words>
  <Application>Microsoft Office PowerPoint</Application>
  <PresentationFormat>On-screen Show (4:3)</PresentationFormat>
  <Paragraphs>46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 Brompton  Design &amp; Technology </vt:lpstr>
      <vt:lpstr>PowerPoint Presentation</vt:lpstr>
      <vt:lpstr>PowerPoint Presentation</vt:lpstr>
      <vt:lpstr>PowerPoint Presentation</vt:lpstr>
      <vt:lpstr>PowerPoint Presentation</vt:lpstr>
      <vt:lpstr>PowerPoint Presentation</vt:lpstr>
      <vt:lpstr>PowerPoint Presentation</vt:lpstr>
    </vt:vector>
  </TitlesOfParts>
  <Company>Straightcurves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Wooden Boat Project Year 7</dc:title>
  <dc:creator>Karen Rogers</dc:creator>
  <cp:lastModifiedBy>R Sumner</cp:lastModifiedBy>
  <cp:revision>271</cp:revision>
  <cp:lastPrinted>2010-03-29T20:01:35Z</cp:lastPrinted>
  <dcterms:created xsi:type="dcterms:W3CDTF">2010-04-15T18:10:34Z</dcterms:created>
  <dcterms:modified xsi:type="dcterms:W3CDTF">2020-04-01T14:08:06Z</dcterms:modified>
</cp:coreProperties>
</file>