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65" r:id="rId4"/>
    <p:sldId id="266" r:id="rId5"/>
    <p:sldId id="256" r:id="rId6"/>
    <p:sldId id="263" r:id="rId7"/>
    <p:sldId id="268" r:id="rId8"/>
    <p:sldId id="267" r:id="rId9"/>
    <p:sldId id="269" r:id="rId10"/>
    <p:sldId id="270" r:id="rId11"/>
    <p:sldId id="277" r:id="rId12"/>
    <p:sldId id="278" r:id="rId13"/>
    <p:sldId id="279" r:id="rId14"/>
    <p:sldId id="281" r:id="rId15"/>
    <p:sldId id="28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3" d="100"/>
          <a:sy n="73" d="100"/>
        </p:scale>
        <p:origin x="11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15B869-DD3D-4F9A-845E-37008CADBDA3}"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en-GB"/>
        </a:p>
      </dgm:t>
    </dgm:pt>
    <dgm:pt modelId="{9FD4823C-6633-4D35-A344-454BAB211EA5}">
      <dgm:prSet phldrT="[Text]"/>
      <dgm:spPr>
        <a:solidFill>
          <a:schemeClr val="accent6">
            <a:lumMod val="50000"/>
          </a:schemeClr>
        </a:solidFill>
      </dgm:spPr>
      <dgm:t>
        <a:bodyPr/>
        <a:lstStyle/>
        <a:p>
          <a:r>
            <a:rPr lang="en-GB" b="1" dirty="0">
              <a:solidFill>
                <a:schemeClr val="tx1"/>
              </a:solidFill>
            </a:rPr>
            <a:t>Identify</a:t>
          </a:r>
          <a:r>
            <a:rPr lang="en-GB" dirty="0">
              <a:solidFill>
                <a:schemeClr val="tx1"/>
              </a:solidFill>
            </a:rPr>
            <a:t> how water gets to and leaves our home</a:t>
          </a:r>
        </a:p>
      </dgm:t>
    </dgm:pt>
    <dgm:pt modelId="{753396D8-EBD5-4F27-9343-CF11EB016B16}" type="parTrans" cxnId="{BF268D77-CE5D-48D6-A935-336C3F557B63}">
      <dgm:prSet/>
      <dgm:spPr/>
      <dgm:t>
        <a:bodyPr/>
        <a:lstStyle/>
        <a:p>
          <a:endParaRPr lang="en-GB">
            <a:solidFill>
              <a:schemeClr val="tx1"/>
            </a:solidFill>
          </a:endParaRPr>
        </a:p>
      </dgm:t>
    </dgm:pt>
    <dgm:pt modelId="{9F22AE9C-4ECB-4640-92F3-A905963B57B3}" type="sibTrans" cxnId="{BF268D77-CE5D-48D6-A935-336C3F557B63}">
      <dgm:prSet/>
      <dgm:spPr/>
      <dgm:t>
        <a:bodyPr/>
        <a:lstStyle/>
        <a:p>
          <a:endParaRPr lang="en-GB">
            <a:solidFill>
              <a:schemeClr val="tx1"/>
            </a:solidFill>
          </a:endParaRPr>
        </a:p>
      </dgm:t>
    </dgm:pt>
    <dgm:pt modelId="{E9566A28-5ACD-4B1E-B51E-16F349058315}">
      <dgm:prSet phldrT="[Text]"/>
      <dgm:spPr>
        <a:solidFill>
          <a:schemeClr val="bg1">
            <a:lumMod val="65000"/>
          </a:schemeClr>
        </a:solidFill>
      </dgm:spPr>
      <dgm:t>
        <a:bodyPr/>
        <a:lstStyle/>
        <a:p>
          <a:r>
            <a:rPr lang="en-GB" b="1" dirty="0">
              <a:solidFill>
                <a:schemeClr val="tx1"/>
              </a:solidFill>
            </a:rPr>
            <a:t>Understand </a:t>
          </a:r>
          <a:r>
            <a:rPr lang="en-GB" b="0" dirty="0">
              <a:solidFill>
                <a:schemeClr val="tx1"/>
              </a:solidFill>
            </a:rPr>
            <a:t>how water is treated to make it safe to drink</a:t>
          </a:r>
        </a:p>
      </dgm:t>
    </dgm:pt>
    <dgm:pt modelId="{DDF75108-4826-4E19-BC05-2F2551D66BDE}" type="parTrans" cxnId="{8B876A7B-5612-4D63-905B-BA609B3A4568}">
      <dgm:prSet/>
      <dgm:spPr/>
      <dgm:t>
        <a:bodyPr/>
        <a:lstStyle/>
        <a:p>
          <a:endParaRPr lang="en-GB">
            <a:solidFill>
              <a:schemeClr val="tx1"/>
            </a:solidFill>
          </a:endParaRPr>
        </a:p>
      </dgm:t>
    </dgm:pt>
    <dgm:pt modelId="{0F68EBD7-9387-4235-80C9-0DD7D3D93741}" type="sibTrans" cxnId="{8B876A7B-5612-4D63-905B-BA609B3A4568}">
      <dgm:prSet/>
      <dgm:spPr/>
      <dgm:t>
        <a:bodyPr/>
        <a:lstStyle/>
        <a:p>
          <a:endParaRPr lang="en-GB">
            <a:solidFill>
              <a:schemeClr val="tx1"/>
            </a:solidFill>
          </a:endParaRPr>
        </a:p>
      </dgm:t>
    </dgm:pt>
    <dgm:pt modelId="{37802A34-3BF2-4FE0-84F3-AFEDA7E54ED3}">
      <dgm:prSet phldrT="[Text]"/>
      <dgm:spPr>
        <a:solidFill>
          <a:srgbClr val="FFC000"/>
        </a:solidFill>
      </dgm:spPr>
      <dgm:t>
        <a:bodyPr/>
        <a:lstStyle/>
        <a:p>
          <a:r>
            <a:rPr lang="en-GB" b="1" dirty="0">
              <a:solidFill>
                <a:schemeClr val="tx1"/>
              </a:solidFill>
            </a:rPr>
            <a:t>Apply </a:t>
          </a:r>
          <a:r>
            <a:rPr lang="en-GB" b="0" dirty="0">
              <a:solidFill>
                <a:schemeClr val="tx1"/>
              </a:solidFill>
            </a:rPr>
            <a:t>what you learn today to your knowledge of the water cycle</a:t>
          </a:r>
        </a:p>
      </dgm:t>
    </dgm:pt>
    <dgm:pt modelId="{35410B36-DF1C-410A-A48F-714BD9E8FD79}" type="parTrans" cxnId="{207D6D4C-644A-4A0D-93DE-28C39B99DE40}">
      <dgm:prSet/>
      <dgm:spPr/>
      <dgm:t>
        <a:bodyPr/>
        <a:lstStyle/>
        <a:p>
          <a:endParaRPr lang="en-GB">
            <a:solidFill>
              <a:schemeClr val="tx1"/>
            </a:solidFill>
          </a:endParaRPr>
        </a:p>
      </dgm:t>
    </dgm:pt>
    <dgm:pt modelId="{EC601FC1-B93A-4869-A701-034A52409E6D}" type="sibTrans" cxnId="{207D6D4C-644A-4A0D-93DE-28C39B99DE40}">
      <dgm:prSet/>
      <dgm:spPr/>
      <dgm:t>
        <a:bodyPr/>
        <a:lstStyle/>
        <a:p>
          <a:endParaRPr lang="en-GB">
            <a:solidFill>
              <a:schemeClr val="tx1"/>
            </a:solidFill>
          </a:endParaRPr>
        </a:p>
      </dgm:t>
    </dgm:pt>
    <dgm:pt modelId="{4188A397-039A-4944-A31B-619A33B4E98A}" type="pres">
      <dgm:prSet presAssocID="{C915B869-DD3D-4F9A-845E-37008CADBDA3}" presName="linearFlow" presStyleCnt="0">
        <dgm:presLayoutVars>
          <dgm:dir/>
          <dgm:resizeHandles val="exact"/>
        </dgm:presLayoutVars>
      </dgm:prSet>
      <dgm:spPr/>
      <dgm:t>
        <a:bodyPr/>
        <a:lstStyle/>
        <a:p>
          <a:endParaRPr lang="en-US"/>
        </a:p>
      </dgm:t>
    </dgm:pt>
    <dgm:pt modelId="{30A768FF-5486-451C-8D28-3E402F996E53}" type="pres">
      <dgm:prSet presAssocID="{9FD4823C-6633-4D35-A344-454BAB211EA5}" presName="composite" presStyleCnt="0"/>
      <dgm:spPr/>
    </dgm:pt>
    <dgm:pt modelId="{310A4C49-36CF-424D-A405-8412F3B9523B}" type="pres">
      <dgm:prSet presAssocID="{9FD4823C-6633-4D35-A344-454BAB211EA5}" presName="imgShp"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dgm:spPr>
    </dgm:pt>
    <dgm:pt modelId="{4847FBB8-04B6-434D-9662-884FE21BE275}" type="pres">
      <dgm:prSet presAssocID="{9FD4823C-6633-4D35-A344-454BAB211EA5}" presName="txShp" presStyleLbl="node1" presStyleIdx="0" presStyleCnt="3">
        <dgm:presLayoutVars>
          <dgm:bulletEnabled val="1"/>
        </dgm:presLayoutVars>
      </dgm:prSet>
      <dgm:spPr/>
      <dgm:t>
        <a:bodyPr/>
        <a:lstStyle/>
        <a:p>
          <a:endParaRPr lang="en-US"/>
        </a:p>
      </dgm:t>
    </dgm:pt>
    <dgm:pt modelId="{928B0000-EC6F-4E30-9993-6B3473C9815C}" type="pres">
      <dgm:prSet presAssocID="{9F22AE9C-4ECB-4640-92F3-A905963B57B3}" presName="spacing" presStyleCnt="0"/>
      <dgm:spPr/>
    </dgm:pt>
    <dgm:pt modelId="{28F82717-41E5-4994-8AC1-F747FDAE1959}" type="pres">
      <dgm:prSet presAssocID="{E9566A28-5ACD-4B1E-B51E-16F349058315}" presName="composite" presStyleCnt="0"/>
      <dgm:spPr/>
    </dgm:pt>
    <dgm:pt modelId="{45B99FEE-4E56-4314-A5B0-53E34C8B0149}" type="pres">
      <dgm:prSet presAssocID="{E9566A28-5ACD-4B1E-B51E-16F349058315}" presName="imgShp"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10000" b="-10000"/>
          </a:stretch>
        </a:blipFill>
      </dgm:spPr>
    </dgm:pt>
    <dgm:pt modelId="{45D3CAE1-118A-4ACA-B71C-FB2DF82DDC8D}" type="pres">
      <dgm:prSet presAssocID="{E9566A28-5ACD-4B1E-B51E-16F349058315}" presName="txShp" presStyleLbl="node1" presStyleIdx="1" presStyleCnt="3">
        <dgm:presLayoutVars>
          <dgm:bulletEnabled val="1"/>
        </dgm:presLayoutVars>
      </dgm:prSet>
      <dgm:spPr/>
      <dgm:t>
        <a:bodyPr/>
        <a:lstStyle/>
        <a:p>
          <a:endParaRPr lang="en-US"/>
        </a:p>
      </dgm:t>
    </dgm:pt>
    <dgm:pt modelId="{0B3A8ADA-AB8C-4626-A697-CD7FE5B1590B}" type="pres">
      <dgm:prSet presAssocID="{0F68EBD7-9387-4235-80C9-0DD7D3D93741}" presName="spacing" presStyleCnt="0"/>
      <dgm:spPr/>
    </dgm:pt>
    <dgm:pt modelId="{8880477E-D9C6-468A-9CAA-BFC0164CA71A}" type="pres">
      <dgm:prSet presAssocID="{37802A34-3BF2-4FE0-84F3-AFEDA7E54ED3}" presName="composite" presStyleCnt="0"/>
      <dgm:spPr/>
    </dgm:pt>
    <dgm:pt modelId="{FABDD2E3-9646-4F44-9A2D-0484455B72C9}" type="pres">
      <dgm:prSet presAssocID="{37802A34-3BF2-4FE0-84F3-AFEDA7E54ED3}" presName="imgShp"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12000" b="-12000"/>
          </a:stretch>
        </a:blipFill>
      </dgm:spPr>
    </dgm:pt>
    <dgm:pt modelId="{09FB03FA-59C9-4B18-AB5E-CA7E06E8A7D6}" type="pres">
      <dgm:prSet presAssocID="{37802A34-3BF2-4FE0-84F3-AFEDA7E54ED3}" presName="txShp" presStyleLbl="node1" presStyleIdx="2" presStyleCnt="3">
        <dgm:presLayoutVars>
          <dgm:bulletEnabled val="1"/>
        </dgm:presLayoutVars>
      </dgm:prSet>
      <dgm:spPr/>
      <dgm:t>
        <a:bodyPr/>
        <a:lstStyle/>
        <a:p>
          <a:endParaRPr lang="en-US"/>
        </a:p>
      </dgm:t>
    </dgm:pt>
  </dgm:ptLst>
  <dgm:cxnLst>
    <dgm:cxn modelId="{338B3663-44CB-4653-851F-A984CD75B748}" type="presOf" srcId="{9FD4823C-6633-4D35-A344-454BAB211EA5}" destId="{4847FBB8-04B6-434D-9662-884FE21BE275}" srcOrd="0" destOrd="0" presId="urn:microsoft.com/office/officeart/2005/8/layout/vList3#1"/>
    <dgm:cxn modelId="{8B876A7B-5612-4D63-905B-BA609B3A4568}" srcId="{C915B869-DD3D-4F9A-845E-37008CADBDA3}" destId="{E9566A28-5ACD-4B1E-B51E-16F349058315}" srcOrd="1" destOrd="0" parTransId="{DDF75108-4826-4E19-BC05-2F2551D66BDE}" sibTransId="{0F68EBD7-9387-4235-80C9-0DD7D3D93741}"/>
    <dgm:cxn modelId="{BF268D77-CE5D-48D6-A935-336C3F557B63}" srcId="{C915B869-DD3D-4F9A-845E-37008CADBDA3}" destId="{9FD4823C-6633-4D35-A344-454BAB211EA5}" srcOrd="0" destOrd="0" parTransId="{753396D8-EBD5-4F27-9343-CF11EB016B16}" sibTransId="{9F22AE9C-4ECB-4640-92F3-A905963B57B3}"/>
    <dgm:cxn modelId="{B59470BA-F6AE-473B-B00F-1EC960D50EB6}" type="presOf" srcId="{E9566A28-5ACD-4B1E-B51E-16F349058315}" destId="{45D3CAE1-118A-4ACA-B71C-FB2DF82DDC8D}" srcOrd="0" destOrd="0" presId="urn:microsoft.com/office/officeart/2005/8/layout/vList3#1"/>
    <dgm:cxn modelId="{207D6D4C-644A-4A0D-93DE-28C39B99DE40}" srcId="{C915B869-DD3D-4F9A-845E-37008CADBDA3}" destId="{37802A34-3BF2-4FE0-84F3-AFEDA7E54ED3}" srcOrd="2" destOrd="0" parTransId="{35410B36-DF1C-410A-A48F-714BD9E8FD79}" sibTransId="{EC601FC1-B93A-4869-A701-034A52409E6D}"/>
    <dgm:cxn modelId="{47ACA621-A254-4CD2-A0CC-CDA6CD0EDF49}" type="presOf" srcId="{C915B869-DD3D-4F9A-845E-37008CADBDA3}" destId="{4188A397-039A-4944-A31B-619A33B4E98A}" srcOrd="0" destOrd="0" presId="urn:microsoft.com/office/officeart/2005/8/layout/vList3#1"/>
    <dgm:cxn modelId="{7B8B90B1-B721-4AAD-BFC0-6FBA5AAD8751}" type="presOf" srcId="{37802A34-3BF2-4FE0-84F3-AFEDA7E54ED3}" destId="{09FB03FA-59C9-4B18-AB5E-CA7E06E8A7D6}" srcOrd="0" destOrd="0" presId="urn:microsoft.com/office/officeart/2005/8/layout/vList3#1"/>
    <dgm:cxn modelId="{B3BA1174-093C-4A3E-96DF-3F5B43480746}" type="presParOf" srcId="{4188A397-039A-4944-A31B-619A33B4E98A}" destId="{30A768FF-5486-451C-8D28-3E402F996E53}" srcOrd="0" destOrd="0" presId="urn:microsoft.com/office/officeart/2005/8/layout/vList3#1"/>
    <dgm:cxn modelId="{C4CE17B4-7518-41BB-AA38-8384EF190C39}" type="presParOf" srcId="{30A768FF-5486-451C-8D28-3E402F996E53}" destId="{310A4C49-36CF-424D-A405-8412F3B9523B}" srcOrd="0" destOrd="0" presId="urn:microsoft.com/office/officeart/2005/8/layout/vList3#1"/>
    <dgm:cxn modelId="{4BE18288-C4C8-4D06-816D-D99F7DC67152}" type="presParOf" srcId="{30A768FF-5486-451C-8D28-3E402F996E53}" destId="{4847FBB8-04B6-434D-9662-884FE21BE275}" srcOrd="1" destOrd="0" presId="urn:microsoft.com/office/officeart/2005/8/layout/vList3#1"/>
    <dgm:cxn modelId="{5A41A0C5-5AA5-4844-86DC-2C2F47372DD1}" type="presParOf" srcId="{4188A397-039A-4944-A31B-619A33B4E98A}" destId="{928B0000-EC6F-4E30-9993-6B3473C9815C}" srcOrd="1" destOrd="0" presId="urn:microsoft.com/office/officeart/2005/8/layout/vList3#1"/>
    <dgm:cxn modelId="{8B69A936-FB01-4EDE-A8BA-B07562025569}" type="presParOf" srcId="{4188A397-039A-4944-A31B-619A33B4E98A}" destId="{28F82717-41E5-4994-8AC1-F747FDAE1959}" srcOrd="2" destOrd="0" presId="urn:microsoft.com/office/officeart/2005/8/layout/vList3#1"/>
    <dgm:cxn modelId="{0C9856AC-141E-4073-9F1E-831198D0AFAD}" type="presParOf" srcId="{28F82717-41E5-4994-8AC1-F747FDAE1959}" destId="{45B99FEE-4E56-4314-A5B0-53E34C8B0149}" srcOrd="0" destOrd="0" presId="urn:microsoft.com/office/officeart/2005/8/layout/vList3#1"/>
    <dgm:cxn modelId="{1AA3E851-3B81-421F-A0E3-11D02D35CF8E}" type="presParOf" srcId="{28F82717-41E5-4994-8AC1-F747FDAE1959}" destId="{45D3CAE1-118A-4ACA-B71C-FB2DF82DDC8D}" srcOrd="1" destOrd="0" presId="urn:microsoft.com/office/officeart/2005/8/layout/vList3#1"/>
    <dgm:cxn modelId="{654ABFA5-DA1F-4DAE-A7B2-6B3AC3B4727F}" type="presParOf" srcId="{4188A397-039A-4944-A31B-619A33B4E98A}" destId="{0B3A8ADA-AB8C-4626-A697-CD7FE5B1590B}" srcOrd="3" destOrd="0" presId="urn:microsoft.com/office/officeart/2005/8/layout/vList3#1"/>
    <dgm:cxn modelId="{70642553-1B67-4C8D-836E-7B4135DBD31B}" type="presParOf" srcId="{4188A397-039A-4944-A31B-619A33B4E98A}" destId="{8880477E-D9C6-468A-9CAA-BFC0164CA71A}" srcOrd="4" destOrd="0" presId="urn:microsoft.com/office/officeart/2005/8/layout/vList3#1"/>
    <dgm:cxn modelId="{623B61E1-A5C9-4C0D-BCAF-5BA5EB7DEB95}" type="presParOf" srcId="{8880477E-D9C6-468A-9CAA-BFC0164CA71A}" destId="{FABDD2E3-9646-4F44-9A2D-0484455B72C9}" srcOrd="0" destOrd="0" presId="urn:microsoft.com/office/officeart/2005/8/layout/vList3#1"/>
    <dgm:cxn modelId="{AD33C178-1BC8-4465-9251-8ABF866A707A}" type="presParOf" srcId="{8880477E-D9C6-468A-9CAA-BFC0164CA71A}" destId="{09FB03FA-59C9-4B18-AB5E-CA7E06E8A7D6}"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BB2D26-6A0E-4A33-A7B6-ACD6E8C2CB9F}" type="doc">
      <dgm:prSet loTypeId="urn:microsoft.com/office/officeart/2005/8/layout/cycle3" loCatId="cycle" qsTypeId="urn:microsoft.com/office/officeart/2005/8/quickstyle/simple1" qsCatId="simple" csTypeId="urn:microsoft.com/office/officeart/2005/8/colors/colorful1" csCatId="colorful" phldr="1"/>
      <dgm:spPr/>
      <dgm:t>
        <a:bodyPr/>
        <a:lstStyle/>
        <a:p>
          <a:endParaRPr lang="en-GB"/>
        </a:p>
      </dgm:t>
    </dgm:pt>
    <dgm:pt modelId="{647C571D-9C95-45AB-A6D2-717B8A101DE9}">
      <dgm:prSet phldrT="[Text]"/>
      <dgm:spPr/>
      <dgm:t>
        <a:bodyPr/>
        <a:lstStyle/>
        <a:p>
          <a:r>
            <a:rPr lang="en-GB">
              <a:solidFill>
                <a:schemeClr val="tx1"/>
              </a:solidFill>
            </a:rPr>
            <a:t>Precipitation</a:t>
          </a:r>
          <a:endParaRPr lang="en-GB" dirty="0">
            <a:solidFill>
              <a:schemeClr val="tx1"/>
            </a:solidFill>
          </a:endParaRPr>
        </a:p>
      </dgm:t>
    </dgm:pt>
    <dgm:pt modelId="{698BB5DC-244F-49F8-A5D8-1FEE0AD1C1BB}" type="parTrans" cxnId="{3FB80AC8-B192-4598-812F-18784C6166DA}">
      <dgm:prSet/>
      <dgm:spPr/>
      <dgm:t>
        <a:bodyPr/>
        <a:lstStyle/>
        <a:p>
          <a:endParaRPr lang="en-GB">
            <a:solidFill>
              <a:schemeClr val="tx1"/>
            </a:solidFill>
          </a:endParaRPr>
        </a:p>
      </dgm:t>
    </dgm:pt>
    <dgm:pt modelId="{38FFCA85-EB71-41EE-8A98-772C7EB3DF8D}" type="sibTrans" cxnId="{3FB80AC8-B192-4598-812F-18784C6166DA}">
      <dgm:prSet/>
      <dgm:spPr/>
      <dgm:t>
        <a:bodyPr/>
        <a:lstStyle/>
        <a:p>
          <a:endParaRPr lang="en-GB">
            <a:solidFill>
              <a:schemeClr val="tx1"/>
            </a:solidFill>
          </a:endParaRPr>
        </a:p>
      </dgm:t>
    </dgm:pt>
    <dgm:pt modelId="{A8D243F2-CA06-441E-AB57-E58050132039}">
      <dgm:prSet phldrT="[Text]"/>
      <dgm:spPr/>
      <dgm:t>
        <a:bodyPr/>
        <a:lstStyle/>
        <a:p>
          <a:r>
            <a:rPr lang="en-GB">
              <a:solidFill>
                <a:schemeClr val="tx1"/>
              </a:solidFill>
            </a:rPr>
            <a:t>Factories clean the water</a:t>
          </a:r>
          <a:endParaRPr lang="en-GB" dirty="0">
            <a:solidFill>
              <a:schemeClr val="tx1"/>
            </a:solidFill>
          </a:endParaRPr>
        </a:p>
      </dgm:t>
    </dgm:pt>
    <dgm:pt modelId="{25B72F1B-0593-4851-AD25-DE565B5CD047}" type="parTrans" cxnId="{F4A837D0-259B-4C99-8492-4B6004CA800F}">
      <dgm:prSet/>
      <dgm:spPr/>
      <dgm:t>
        <a:bodyPr/>
        <a:lstStyle/>
        <a:p>
          <a:endParaRPr lang="en-GB">
            <a:solidFill>
              <a:schemeClr val="tx1"/>
            </a:solidFill>
          </a:endParaRPr>
        </a:p>
      </dgm:t>
    </dgm:pt>
    <dgm:pt modelId="{D0E354BF-E29D-44E9-8D89-601A5C00072A}" type="sibTrans" cxnId="{F4A837D0-259B-4C99-8492-4B6004CA800F}">
      <dgm:prSet/>
      <dgm:spPr/>
      <dgm:t>
        <a:bodyPr/>
        <a:lstStyle/>
        <a:p>
          <a:endParaRPr lang="en-GB">
            <a:solidFill>
              <a:schemeClr val="tx1"/>
            </a:solidFill>
          </a:endParaRPr>
        </a:p>
      </dgm:t>
    </dgm:pt>
    <dgm:pt modelId="{CF98255D-D7E9-46AC-AB04-3E10A3832DC4}">
      <dgm:prSet phldrT="[Text]"/>
      <dgm:spPr/>
      <dgm:t>
        <a:bodyPr/>
        <a:lstStyle/>
        <a:p>
          <a:r>
            <a:rPr lang="en-GB">
              <a:solidFill>
                <a:schemeClr val="tx1"/>
              </a:solidFill>
            </a:rPr>
            <a:t>The clean water is sent to our homes</a:t>
          </a:r>
          <a:endParaRPr lang="en-GB" dirty="0">
            <a:solidFill>
              <a:schemeClr val="tx1"/>
            </a:solidFill>
          </a:endParaRPr>
        </a:p>
      </dgm:t>
    </dgm:pt>
    <dgm:pt modelId="{C583D637-C406-42B4-9C06-DF4C7BFF34FF}" type="parTrans" cxnId="{C7042CB5-01CD-47FC-A6DF-37123C8955B9}">
      <dgm:prSet/>
      <dgm:spPr/>
      <dgm:t>
        <a:bodyPr/>
        <a:lstStyle/>
        <a:p>
          <a:endParaRPr lang="en-GB">
            <a:solidFill>
              <a:schemeClr val="tx1"/>
            </a:solidFill>
          </a:endParaRPr>
        </a:p>
      </dgm:t>
    </dgm:pt>
    <dgm:pt modelId="{B5CC430A-6BB5-4BAE-93A5-154E288754E1}" type="sibTrans" cxnId="{C7042CB5-01CD-47FC-A6DF-37123C8955B9}">
      <dgm:prSet/>
      <dgm:spPr/>
      <dgm:t>
        <a:bodyPr/>
        <a:lstStyle/>
        <a:p>
          <a:endParaRPr lang="en-GB">
            <a:solidFill>
              <a:schemeClr val="tx1"/>
            </a:solidFill>
          </a:endParaRPr>
        </a:p>
      </dgm:t>
    </dgm:pt>
    <dgm:pt modelId="{32ACC3A0-AA8E-41C9-9272-4FE29075662D}">
      <dgm:prSet phldrT="[Text]"/>
      <dgm:spPr/>
      <dgm:t>
        <a:bodyPr/>
        <a:lstStyle/>
        <a:p>
          <a:r>
            <a:rPr lang="en-GB">
              <a:solidFill>
                <a:schemeClr val="tx1"/>
              </a:solidFill>
            </a:rPr>
            <a:t>We use the water, make it dirty, and send it down our drains</a:t>
          </a:r>
          <a:endParaRPr lang="en-GB" dirty="0">
            <a:solidFill>
              <a:schemeClr val="tx1"/>
            </a:solidFill>
          </a:endParaRPr>
        </a:p>
      </dgm:t>
    </dgm:pt>
    <dgm:pt modelId="{F4976C5D-8343-4FF1-AF85-340FFD3A8826}" type="parTrans" cxnId="{97DB38AE-3136-4B3F-B0FC-FA519BDAF92C}">
      <dgm:prSet/>
      <dgm:spPr/>
      <dgm:t>
        <a:bodyPr/>
        <a:lstStyle/>
        <a:p>
          <a:endParaRPr lang="en-GB">
            <a:solidFill>
              <a:schemeClr val="tx1"/>
            </a:solidFill>
          </a:endParaRPr>
        </a:p>
      </dgm:t>
    </dgm:pt>
    <dgm:pt modelId="{28186925-7C5D-43BD-B4B2-9ACF0CB408F8}" type="sibTrans" cxnId="{97DB38AE-3136-4B3F-B0FC-FA519BDAF92C}">
      <dgm:prSet/>
      <dgm:spPr/>
      <dgm:t>
        <a:bodyPr/>
        <a:lstStyle/>
        <a:p>
          <a:endParaRPr lang="en-GB">
            <a:solidFill>
              <a:schemeClr val="tx1"/>
            </a:solidFill>
          </a:endParaRPr>
        </a:p>
      </dgm:t>
    </dgm:pt>
    <dgm:pt modelId="{38DC2647-0638-45A2-B582-8A75B1272B06}">
      <dgm:prSet phldrT="[Text]"/>
      <dgm:spPr/>
      <dgm:t>
        <a:bodyPr/>
        <a:lstStyle/>
        <a:p>
          <a:r>
            <a:rPr lang="en-GB">
              <a:solidFill>
                <a:schemeClr val="tx1"/>
              </a:solidFill>
            </a:rPr>
            <a:t>The drains take the water to the sewers</a:t>
          </a:r>
          <a:endParaRPr lang="en-GB" dirty="0">
            <a:solidFill>
              <a:schemeClr val="tx1"/>
            </a:solidFill>
          </a:endParaRPr>
        </a:p>
      </dgm:t>
    </dgm:pt>
    <dgm:pt modelId="{4E80836D-FB47-4EC9-BECD-A6CF608258E3}" type="parTrans" cxnId="{175B255F-E02F-48FD-B212-40931FA225BB}">
      <dgm:prSet/>
      <dgm:spPr/>
      <dgm:t>
        <a:bodyPr/>
        <a:lstStyle/>
        <a:p>
          <a:endParaRPr lang="en-GB">
            <a:solidFill>
              <a:schemeClr val="tx1"/>
            </a:solidFill>
          </a:endParaRPr>
        </a:p>
      </dgm:t>
    </dgm:pt>
    <dgm:pt modelId="{A356AB30-4459-4D03-9749-C7A43B2DE7B3}" type="sibTrans" cxnId="{175B255F-E02F-48FD-B212-40931FA225BB}">
      <dgm:prSet/>
      <dgm:spPr/>
      <dgm:t>
        <a:bodyPr/>
        <a:lstStyle/>
        <a:p>
          <a:endParaRPr lang="en-GB">
            <a:solidFill>
              <a:schemeClr val="tx1"/>
            </a:solidFill>
          </a:endParaRPr>
        </a:p>
      </dgm:t>
    </dgm:pt>
    <dgm:pt modelId="{AF246D70-017A-457B-8DD4-A8C328C4C6B7}">
      <dgm:prSet/>
      <dgm:spPr/>
      <dgm:t>
        <a:bodyPr/>
        <a:lstStyle/>
        <a:p>
          <a:r>
            <a:rPr lang="en-GB">
              <a:solidFill>
                <a:schemeClr val="tx1"/>
              </a:solidFill>
            </a:rPr>
            <a:t>The sewers take the dirty water to be cleaned. The clean water is sent back to the rivers and seas. </a:t>
          </a:r>
          <a:endParaRPr lang="en-GB" dirty="0">
            <a:solidFill>
              <a:schemeClr val="tx1"/>
            </a:solidFill>
          </a:endParaRPr>
        </a:p>
      </dgm:t>
    </dgm:pt>
    <dgm:pt modelId="{75BF96A5-99D8-4BBA-9EE6-69B836D26A49}" type="parTrans" cxnId="{AEC83369-EE3E-4FBD-9C0D-749201E090DF}">
      <dgm:prSet/>
      <dgm:spPr/>
      <dgm:t>
        <a:bodyPr/>
        <a:lstStyle/>
        <a:p>
          <a:endParaRPr lang="en-GB">
            <a:solidFill>
              <a:schemeClr val="tx1"/>
            </a:solidFill>
          </a:endParaRPr>
        </a:p>
      </dgm:t>
    </dgm:pt>
    <dgm:pt modelId="{268DFC1D-297C-40BB-84E9-8BDCC9F149C4}" type="sibTrans" cxnId="{AEC83369-EE3E-4FBD-9C0D-749201E090DF}">
      <dgm:prSet/>
      <dgm:spPr/>
      <dgm:t>
        <a:bodyPr/>
        <a:lstStyle/>
        <a:p>
          <a:endParaRPr lang="en-GB">
            <a:solidFill>
              <a:schemeClr val="tx1"/>
            </a:solidFill>
          </a:endParaRPr>
        </a:p>
      </dgm:t>
    </dgm:pt>
    <dgm:pt modelId="{666C6B21-A4AC-4805-BA41-6A6174F604F0}">
      <dgm:prSet/>
      <dgm:spPr/>
      <dgm:t>
        <a:bodyPr/>
        <a:lstStyle/>
        <a:p>
          <a:r>
            <a:rPr lang="en-GB" b="1" dirty="0">
              <a:solidFill>
                <a:schemeClr val="tx1"/>
              </a:solidFill>
            </a:rPr>
            <a:t>The sun evaporates the water from the rivers and seas. It travels up where it cools and condenses to create clouds. </a:t>
          </a:r>
        </a:p>
      </dgm:t>
    </dgm:pt>
    <dgm:pt modelId="{AE38E6DC-FFC8-4D81-9155-46C08532D127}" type="parTrans" cxnId="{99B4D213-90EE-443F-B584-0C11CD9EDBF1}">
      <dgm:prSet/>
      <dgm:spPr/>
      <dgm:t>
        <a:bodyPr/>
        <a:lstStyle/>
        <a:p>
          <a:endParaRPr lang="en-GB">
            <a:solidFill>
              <a:schemeClr val="tx1"/>
            </a:solidFill>
          </a:endParaRPr>
        </a:p>
      </dgm:t>
    </dgm:pt>
    <dgm:pt modelId="{40871F02-48FA-424C-B3F3-2D9CD849FC45}" type="sibTrans" cxnId="{99B4D213-90EE-443F-B584-0C11CD9EDBF1}">
      <dgm:prSet/>
      <dgm:spPr/>
      <dgm:t>
        <a:bodyPr/>
        <a:lstStyle/>
        <a:p>
          <a:endParaRPr lang="en-GB">
            <a:solidFill>
              <a:schemeClr val="tx1"/>
            </a:solidFill>
          </a:endParaRPr>
        </a:p>
      </dgm:t>
    </dgm:pt>
    <dgm:pt modelId="{085FC7C3-62B2-43D4-972E-B9E26A9A0A85}" type="pres">
      <dgm:prSet presAssocID="{69BB2D26-6A0E-4A33-A7B6-ACD6E8C2CB9F}" presName="Name0" presStyleCnt="0">
        <dgm:presLayoutVars>
          <dgm:dir/>
          <dgm:resizeHandles val="exact"/>
        </dgm:presLayoutVars>
      </dgm:prSet>
      <dgm:spPr/>
      <dgm:t>
        <a:bodyPr/>
        <a:lstStyle/>
        <a:p>
          <a:endParaRPr lang="en-US"/>
        </a:p>
      </dgm:t>
    </dgm:pt>
    <dgm:pt modelId="{BF55367D-8D73-4B8E-95E7-122449D52E66}" type="pres">
      <dgm:prSet presAssocID="{69BB2D26-6A0E-4A33-A7B6-ACD6E8C2CB9F}" presName="cycle" presStyleCnt="0"/>
      <dgm:spPr/>
    </dgm:pt>
    <dgm:pt modelId="{9A64CEE7-2BFA-44DA-9E23-7B9BAC58D7A3}" type="pres">
      <dgm:prSet presAssocID="{647C571D-9C95-45AB-A6D2-717B8A101DE9}" presName="nodeFirstNode" presStyleLbl="node1" presStyleIdx="0" presStyleCnt="7">
        <dgm:presLayoutVars>
          <dgm:bulletEnabled val="1"/>
        </dgm:presLayoutVars>
      </dgm:prSet>
      <dgm:spPr/>
      <dgm:t>
        <a:bodyPr/>
        <a:lstStyle/>
        <a:p>
          <a:endParaRPr lang="en-US"/>
        </a:p>
      </dgm:t>
    </dgm:pt>
    <dgm:pt modelId="{9F710188-106F-4B2D-A9B5-86B10867E83C}" type="pres">
      <dgm:prSet presAssocID="{38FFCA85-EB71-41EE-8A98-772C7EB3DF8D}" presName="sibTransFirstNode" presStyleLbl="bgShp" presStyleIdx="0" presStyleCnt="1"/>
      <dgm:spPr/>
      <dgm:t>
        <a:bodyPr/>
        <a:lstStyle/>
        <a:p>
          <a:endParaRPr lang="en-US"/>
        </a:p>
      </dgm:t>
    </dgm:pt>
    <dgm:pt modelId="{76878612-8DA3-436A-BBE4-DE92E4AEEF3E}" type="pres">
      <dgm:prSet presAssocID="{A8D243F2-CA06-441E-AB57-E58050132039}" presName="nodeFollowingNodes" presStyleLbl="node1" presStyleIdx="1" presStyleCnt="7">
        <dgm:presLayoutVars>
          <dgm:bulletEnabled val="1"/>
        </dgm:presLayoutVars>
      </dgm:prSet>
      <dgm:spPr/>
      <dgm:t>
        <a:bodyPr/>
        <a:lstStyle/>
        <a:p>
          <a:endParaRPr lang="en-US"/>
        </a:p>
      </dgm:t>
    </dgm:pt>
    <dgm:pt modelId="{5DBC5F42-D9C8-4555-AD8A-01E23969C2B1}" type="pres">
      <dgm:prSet presAssocID="{CF98255D-D7E9-46AC-AB04-3E10A3832DC4}" presName="nodeFollowingNodes" presStyleLbl="node1" presStyleIdx="2" presStyleCnt="7">
        <dgm:presLayoutVars>
          <dgm:bulletEnabled val="1"/>
        </dgm:presLayoutVars>
      </dgm:prSet>
      <dgm:spPr/>
      <dgm:t>
        <a:bodyPr/>
        <a:lstStyle/>
        <a:p>
          <a:endParaRPr lang="en-US"/>
        </a:p>
      </dgm:t>
    </dgm:pt>
    <dgm:pt modelId="{8BF125E2-8F5E-4D30-B48B-B7CA0AC2C87E}" type="pres">
      <dgm:prSet presAssocID="{32ACC3A0-AA8E-41C9-9272-4FE29075662D}" presName="nodeFollowingNodes" presStyleLbl="node1" presStyleIdx="3" presStyleCnt="7">
        <dgm:presLayoutVars>
          <dgm:bulletEnabled val="1"/>
        </dgm:presLayoutVars>
      </dgm:prSet>
      <dgm:spPr/>
      <dgm:t>
        <a:bodyPr/>
        <a:lstStyle/>
        <a:p>
          <a:endParaRPr lang="en-US"/>
        </a:p>
      </dgm:t>
    </dgm:pt>
    <dgm:pt modelId="{8D95E69F-899C-449A-9FDC-35D5D47E74A6}" type="pres">
      <dgm:prSet presAssocID="{38DC2647-0638-45A2-B582-8A75B1272B06}" presName="nodeFollowingNodes" presStyleLbl="node1" presStyleIdx="4" presStyleCnt="7">
        <dgm:presLayoutVars>
          <dgm:bulletEnabled val="1"/>
        </dgm:presLayoutVars>
      </dgm:prSet>
      <dgm:spPr/>
      <dgm:t>
        <a:bodyPr/>
        <a:lstStyle/>
        <a:p>
          <a:endParaRPr lang="en-US"/>
        </a:p>
      </dgm:t>
    </dgm:pt>
    <dgm:pt modelId="{5E6DC503-2D2B-4B68-96AF-F976DA00C0DA}" type="pres">
      <dgm:prSet presAssocID="{AF246D70-017A-457B-8DD4-A8C328C4C6B7}" presName="nodeFollowingNodes" presStyleLbl="node1" presStyleIdx="5" presStyleCnt="7">
        <dgm:presLayoutVars>
          <dgm:bulletEnabled val="1"/>
        </dgm:presLayoutVars>
      </dgm:prSet>
      <dgm:spPr/>
      <dgm:t>
        <a:bodyPr/>
        <a:lstStyle/>
        <a:p>
          <a:endParaRPr lang="en-US"/>
        </a:p>
      </dgm:t>
    </dgm:pt>
    <dgm:pt modelId="{44A1CE64-BAD5-4F08-8CB4-19C51ED8796F}" type="pres">
      <dgm:prSet presAssocID="{666C6B21-A4AC-4805-BA41-6A6174F604F0}" presName="nodeFollowingNodes" presStyleLbl="node1" presStyleIdx="6" presStyleCnt="7">
        <dgm:presLayoutVars>
          <dgm:bulletEnabled val="1"/>
        </dgm:presLayoutVars>
      </dgm:prSet>
      <dgm:spPr/>
      <dgm:t>
        <a:bodyPr/>
        <a:lstStyle/>
        <a:p>
          <a:endParaRPr lang="en-US"/>
        </a:p>
      </dgm:t>
    </dgm:pt>
  </dgm:ptLst>
  <dgm:cxnLst>
    <dgm:cxn modelId="{5E772A98-C1A6-4811-9DCD-34FF25FF06B1}" type="presOf" srcId="{647C571D-9C95-45AB-A6D2-717B8A101DE9}" destId="{9A64CEE7-2BFA-44DA-9E23-7B9BAC58D7A3}" srcOrd="0" destOrd="0" presId="urn:microsoft.com/office/officeart/2005/8/layout/cycle3"/>
    <dgm:cxn modelId="{CA59AB69-1C61-4E26-8C76-0F72D5738203}" type="presOf" srcId="{38FFCA85-EB71-41EE-8A98-772C7EB3DF8D}" destId="{9F710188-106F-4B2D-A9B5-86B10867E83C}" srcOrd="0" destOrd="0" presId="urn:microsoft.com/office/officeart/2005/8/layout/cycle3"/>
    <dgm:cxn modelId="{D36B1ED2-F6BF-4F1B-8B0F-B986CF900BAA}" type="presOf" srcId="{AF246D70-017A-457B-8DD4-A8C328C4C6B7}" destId="{5E6DC503-2D2B-4B68-96AF-F976DA00C0DA}" srcOrd="0" destOrd="0" presId="urn:microsoft.com/office/officeart/2005/8/layout/cycle3"/>
    <dgm:cxn modelId="{7213A4BB-4B78-411D-80B6-74C21E1D4AF6}" type="presOf" srcId="{666C6B21-A4AC-4805-BA41-6A6174F604F0}" destId="{44A1CE64-BAD5-4F08-8CB4-19C51ED8796F}" srcOrd="0" destOrd="0" presId="urn:microsoft.com/office/officeart/2005/8/layout/cycle3"/>
    <dgm:cxn modelId="{AEC83369-EE3E-4FBD-9C0D-749201E090DF}" srcId="{69BB2D26-6A0E-4A33-A7B6-ACD6E8C2CB9F}" destId="{AF246D70-017A-457B-8DD4-A8C328C4C6B7}" srcOrd="5" destOrd="0" parTransId="{75BF96A5-99D8-4BBA-9EE6-69B836D26A49}" sibTransId="{268DFC1D-297C-40BB-84E9-8BDCC9F149C4}"/>
    <dgm:cxn modelId="{C7042CB5-01CD-47FC-A6DF-37123C8955B9}" srcId="{69BB2D26-6A0E-4A33-A7B6-ACD6E8C2CB9F}" destId="{CF98255D-D7E9-46AC-AB04-3E10A3832DC4}" srcOrd="2" destOrd="0" parTransId="{C583D637-C406-42B4-9C06-DF4C7BFF34FF}" sibTransId="{B5CC430A-6BB5-4BAE-93A5-154E288754E1}"/>
    <dgm:cxn modelId="{F4A837D0-259B-4C99-8492-4B6004CA800F}" srcId="{69BB2D26-6A0E-4A33-A7B6-ACD6E8C2CB9F}" destId="{A8D243F2-CA06-441E-AB57-E58050132039}" srcOrd="1" destOrd="0" parTransId="{25B72F1B-0593-4851-AD25-DE565B5CD047}" sibTransId="{D0E354BF-E29D-44E9-8D89-601A5C00072A}"/>
    <dgm:cxn modelId="{3FB80AC8-B192-4598-812F-18784C6166DA}" srcId="{69BB2D26-6A0E-4A33-A7B6-ACD6E8C2CB9F}" destId="{647C571D-9C95-45AB-A6D2-717B8A101DE9}" srcOrd="0" destOrd="0" parTransId="{698BB5DC-244F-49F8-A5D8-1FEE0AD1C1BB}" sibTransId="{38FFCA85-EB71-41EE-8A98-772C7EB3DF8D}"/>
    <dgm:cxn modelId="{8645E29C-69B0-4991-8DDB-CF62F5127585}" type="presOf" srcId="{32ACC3A0-AA8E-41C9-9272-4FE29075662D}" destId="{8BF125E2-8F5E-4D30-B48B-B7CA0AC2C87E}" srcOrd="0" destOrd="0" presId="urn:microsoft.com/office/officeart/2005/8/layout/cycle3"/>
    <dgm:cxn modelId="{C18FAD63-ED88-48BA-958B-6918F535BA95}" type="presOf" srcId="{38DC2647-0638-45A2-B582-8A75B1272B06}" destId="{8D95E69F-899C-449A-9FDC-35D5D47E74A6}" srcOrd="0" destOrd="0" presId="urn:microsoft.com/office/officeart/2005/8/layout/cycle3"/>
    <dgm:cxn modelId="{175B255F-E02F-48FD-B212-40931FA225BB}" srcId="{69BB2D26-6A0E-4A33-A7B6-ACD6E8C2CB9F}" destId="{38DC2647-0638-45A2-B582-8A75B1272B06}" srcOrd="4" destOrd="0" parTransId="{4E80836D-FB47-4EC9-BECD-A6CF608258E3}" sibTransId="{A356AB30-4459-4D03-9749-C7A43B2DE7B3}"/>
    <dgm:cxn modelId="{97DB38AE-3136-4B3F-B0FC-FA519BDAF92C}" srcId="{69BB2D26-6A0E-4A33-A7B6-ACD6E8C2CB9F}" destId="{32ACC3A0-AA8E-41C9-9272-4FE29075662D}" srcOrd="3" destOrd="0" parTransId="{F4976C5D-8343-4FF1-AF85-340FFD3A8826}" sibTransId="{28186925-7C5D-43BD-B4B2-9ACF0CB408F8}"/>
    <dgm:cxn modelId="{BA54B1A3-3922-4DEC-9B34-C11F011F8BE6}" type="presOf" srcId="{CF98255D-D7E9-46AC-AB04-3E10A3832DC4}" destId="{5DBC5F42-D9C8-4555-AD8A-01E23969C2B1}" srcOrd="0" destOrd="0" presId="urn:microsoft.com/office/officeart/2005/8/layout/cycle3"/>
    <dgm:cxn modelId="{E19E7613-2606-429F-B324-240116622BDE}" type="presOf" srcId="{A8D243F2-CA06-441E-AB57-E58050132039}" destId="{76878612-8DA3-436A-BBE4-DE92E4AEEF3E}" srcOrd="0" destOrd="0" presId="urn:microsoft.com/office/officeart/2005/8/layout/cycle3"/>
    <dgm:cxn modelId="{7D072508-13D0-4D0D-B2BA-BD14EA7B0985}" type="presOf" srcId="{69BB2D26-6A0E-4A33-A7B6-ACD6E8C2CB9F}" destId="{085FC7C3-62B2-43D4-972E-B9E26A9A0A85}" srcOrd="0" destOrd="0" presId="urn:microsoft.com/office/officeart/2005/8/layout/cycle3"/>
    <dgm:cxn modelId="{99B4D213-90EE-443F-B584-0C11CD9EDBF1}" srcId="{69BB2D26-6A0E-4A33-A7B6-ACD6E8C2CB9F}" destId="{666C6B21-A4AC-4805-BA41-6A6174F604F0}" srcOrd="6" destOrd="0" parTransId="{AE38E6DC-FFC8-4D81-9155-46C08532D127}" sibTransId="{40871F02-48FA-424C-B3F3-2D9CD849FC45}"/>
    <dgm:cxn modelId="{5E4CD984-EA55-4129-8826-5C144358904E}" type="presParOf" srcId="{085FC7C3-62B2-43D4-972E-B9E26A9A0A85}" destId="{BF55367D-8D73-4B8E-95E7-122449D52E66}" srcOrd="0" destOrd="0" presId="urn:microsoft.com/office/officeart/2005/8/layout/cycle3"/>
    <dgm:cxn modelId="{39965F32-4CE5-451F-971B-5FE03FCB942E}" type="presParOf" srcId="{BF55367D-8D73-4B8E-95E7-122449D52E66}" destId="{9A64CEE7-2BFA-44DA-9E23-7B9BAC58D7A3}" srcOrd="0" destOrd="0" presId="urn:microsoft.com/office/officeart/2005/8/layout/cycle3"/>
    <dgm:cxn modelId="{181FA80F-F7FA-4DA0-8631-AD29B145C971}" type="presParOf" srcId="{BF55367D-8D73-4B8E-95E7-122449D52E66}" destId="{9F710188-106F-4B2D-A9B5-86B10867E83C}" srcOrd="1" destOrd="0" presId="urn:microsoft.com/office/officeart/2005/8/layout/cycle3"/>
    <dgm:cxn modelId="{EEA8E341-B155-44F2-8C6E-821EC55DFAE4}" type="presParOf" srcId="{BF55367D-8D73-4B8E-95E7-122449D52E66}" destId="{76878612-8DA3-436A-BBE4-DE92E4AEEF3E}" srcOrd="2" destOrd="0" presId="urn:microsoft.com/office/officeart/2005/8/layout/cycle3"/>
    <dgm:cxn modelId="{E2522A80-2D73-41F7-96DA-985B1F0BF23E}" type="presParOf" srcId="{BF55367D-8D73-4B8E-95E7-122449D52E66}" destId="{5DBC5F42-D9C8-4555-AD8A-01E23969C2B1}" srcOrd="3" destOrd="0" presId="urn:microsoft.com/office/officeart/2005/8/layout/cycle3"/>
    <dgm:cxn modelId="{E1DF62C9-8CBE-4204-A8AC-A997E71D1461}" type="presParOf" srcId="{BF55367D-8D73-4B8E-95E7-122449D52E66}" destId="{8BF125E2-8F5E-4D30-B48B-B7CA0AC2C87E}" srcOrd="4" destOrd="0" presId="urn:microsoft.com/office/officeart/2005/8/layout/cycle3"/>
    <dgm:cxn modelId="{8DAB7F14-22BF-40D1-9B0D-17ED7FB53C10}" type="presParOf" srcId="{BF55367D-8D73-4B8E-95E7-122449D52E66}" destId="{8D95E69F-899C-449A-9FDC-35D5D47E74A6}" srcOrd="5" destOrd="0" presId="urn:microsoft.com/office/officeart/2005/8/layout/cycle3"/>
    <dgm:cxn modelId="{7B97A592-E52F-4F2C-94DA-4BFD1ED45DA4}" type="presParOf" srcId="{BF55367D-8D73-4B8E-95E7-122449D52E66}" destId="{5E6DC503-2D2B-4B68-96AF-F976DA00C0DA}" srcOrd="6" destOrd="0" presId="urn:microsoft.com/office/officeart/2005/8/layout/cycle3"/>
    <dgm:cxn modelId="{2E879B6D-3DB8-420F-96A5-38B3FD188583}" type="presParOf" srcId="{BF55367D-8D73-4B8E-95E7-122449D52E66}" destId="{44A1CE64-BAD5-4F08-8CB4-19C51ED8796F}"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47FBB8-04B6-434D-9662-884FE21BE275}">
      <dsp:nvSpPr>
        <dsp:cNvPr id="0" name=""/>
        <dsp:cNvSpPr/>
      </dsp:nvSpPr>
      <dsp:spPr>
        <a:xfrm rot="10800000">
          <a:off x="1714684" y="431"/>
          <a:ext cx="5523718" cy="1293485"/>
        </a:xfrm>
        <a:prstGeom prst="homePlate">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Identify</a:t>
          </a:r>
          <a:r>
            <a:rPr lang="en-GB" sz="2300" kern="1200" dirty="0">
              <a:solidFill>
                <a:schemeClr val="tx1"/>
              </a:solidFill>
            </a:rPr>
            <a:t> how water gets to and leaves our home</a:t>
          </a:r>
        </a:p>
      </dsp:txBody>
      <dsp:txXfrm rot="10800000">
        <a:off x="2038055" y="431"/>
        <a:ext cx="5200347" cy="1293485"/>
      </dsp:txXfrm>
    </dsp:sp>
    <dsp:sp modelId="{310A4C49-36CF-424D-A405-8412F3B9523B}">
      <dsp:nvSpPr>
        <dsp:cNvPr id="0" name=""/>
        <dsp:cNvSpPr/>
      </dsp:nvSpPr>
      <dsp:spPr>
        <a:xfrm>
          <a:off x="1067941" y="431"/>
          <a:ext cx="1293485" cy="12934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D3CAE1-118A-4ACA-B71C-FB2DF82DDC8D}">
      <dsp:nvSpPr>
        <dsp:cNvPr id="0" name=""/>
        <dsp:cNvSpPr/>
      </dsp:nvSpPr>
      <dsp:spPr>
        <a:xfrm rot="10800000">
          <a:off x="1714684" y="1680033"/>
          <a:ext cx="5523718" cy="1293485"/>
        </a:xfrm>
        <a:prstGeom prst="homePlate">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Understand </a:t>
          </a:r>
          <a:r>
            <a:rPr lang="en-GB" sz="2300" b="0" kern="1200" dirty="0">
              <a:solidFill>
                <a:schemeClr val="tx1"/>
              </a:solidFill>
            </a:rPr>
            <a:t>how water is treated to make it safe to drink</a:t>
          </a:r>
        </a:p>
      </dsp:txBody>
      <dsp:txXfrm rot="10800000">
        <a:off x="2038055" y="1680033"/>
        <a:ext cx="5200347" cy="1293485"/>
      </dsp:txXfrm>
    </dsp:sp>
    <dsp:sp modelId="{45B99FEE-4E56-4314-A5B0-53E34C8B0149}">
      <dsp:nvSpPr>
        <dsp:cNvPr id="0" name=""/>
        <dsp:cNvSpPr/>
      </dsp:nvSpPr>
      <dsp:spPr>
        <a:xfrm>
          <a:off x="1067941" y="1680033"/>
          <a:ext cx="1293485" cy="129348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10000" b="-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FB03FA-59C9-4B18-AB5E-CA7E06E8A7D6}">
      <dsp:nvSpPr>
        <dsp:cNvPr id="0" name=""/>
        <dsp:cNvSpPr/>
      </dsp:nvSpPr>
      <dsp:spPr>
        <a:xfrm rot="10800000">
          <a:off x="1714684" y="3359634"/>
          <a:ext cx="5523718" cy="1293485"/>
        </a:xfrm>
        <a:prstGeom prst="homePlat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Apply </a:t>
          </a:r>
          <a:r>
            <a:rPr lang="en-GB" sz="2300" b="0" kern="1200" dirty="0">
              <a:solidFill>
                <a:schemeClr val="tx1"/>
              </a:solidFill>
            </a:rPr>
            <a:t>what you learn today to your knowledge of the water cycle</a:t>
          </a:r>
        </a:p>
      </dsp:txBody>
      <dsp:txXfrm rot="10800000">
        <a:off x="2038055" y="3359634"/>
        <a:ext cx="5200347" cy="1293485"/>
      </dsp:txXfrm>
    </dsp:sp>
    <dsp:sp modelId="{FABDD2E3-9646-4F44-9A2D-0484455B72C9}">
      <dsp:nvSpPr>
        <dsp:cNvPr id="0" name=""/>
        <dsp:cNvSpPr/>
      </dsp:nvSpPr>
      <dsp:spPr>
        <a:xfrm>
          <a:off x="1067941" y="3359634"/>
          <a:ext cx="1293485" cy="129348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2000" b="-1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10188-106F-4B2D-A9B5-86B10867E83C}">
      <dsp:nvSpPr>
        <dsp:cNvPr id="0" name=""/>
        <dsp:cNvSpPr/>
      </dsp:nvSpPr>
      <dsp:spPr>
        <a:xfrm>
          <a:off x="1034838" y="-44237"/>
          <a:ext cx="7074322" cy="7074322"/>
        </a:xfrm>
        <a:prstGeom prst="circularArrow">
          <a:avLst>
            <a:gd name="adj1" fmla="val 5544"/>
            <a:gd name="adj2" fmla="val 330680"/>
            <a:gd name="adj3" fmla="val 14493709"/>
            <a:gd name="adj4" fmla="val 16962862"/>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64CEE7-2BFA-44DA-9E23-7B9BAC58D7A3}">
      <dsp:nvSpPr>
        <dsp:cNvPr id="0" name=""/>
        <dsp:cNvSpPr/>
      </dsp:nvSpPr>
      <dsp:spPr>
        <a:xfrm>
          <a:off x="3453556" y="2386"/>
          <a:ext cx="2236886" cy="111844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Precipitation</a:t>
          </a:r>
          <a:endParaRPr lang="en-GB" sz="1100" kern="1200" dirty="0">
            <a:solidFill>
              <a:schemeClr val="tx1"/>
            </a:solidFill>
          </a:endParaRPr>
        </a:p>
      </dsp:txBody>
      <dsp:txXfrm>
        <a:off x="3508154" y="56984"/>
        <a:ext cx="2127690" cy="1009247"/>
      </dsp:txXfrm>
    </dsp:sp>
    <dsp:sp modelId="{76878612-8DA3-436A-BBE4-DE92E4AEEF3E}">
      <dsp:nvSpPr>
        <dsp:cNvPr id="0" name=""/>
        <dsp:cNvSpPr/>
      </dsp:nvSpPr>
      <dsp:spPr>
        <a:xfrm>
          <a:off x="5812161" y="1138230"/>
          <a:ext cx="2236886" cy="111844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Factories clean the water</a:t>
          </a:r>
          <a:endParaRPr lang="en-GB" sz="1100" kern="1200" dirty="0">
            <a:solidFill>
              <a:schemeClr val="tx1"/>
            </a:solidFill>
          </a:endParaRPr>
        </a:p>
      </dsp:txBody>
      <dsp:txXfrm>
        <a:off x="5866759" y="1192828"/>
        <a:ext cx="2127690" cy="1009247"/>
      </dsp:txXfrm>
    </dsp:sp>
    <dsp:sp modelId="{5DBC5F42-D9C8-4555-AD8A-01E23969C2B1}">
      <dsp:nvSpPr>
        <dsp:cNvPr id="0" name=""/>
        <dsp:cNvSpPr/>
      </dsp:nvSpPr>
      <dsp:spPr>
        <a:xfrm>
          <a:off x="6394688" y="3690449"/>
          <a:ext cx="2236886" cy="111844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The clean water is sent to our homes</a:t>
          </a:r>
          <a:endParaRPr lang="en-GB" sz="1100" kern="1200" dirty="0">
            <a:solidFill>
              <a:schemeClr val="tx1"/>
            </a:solidFill>
          </a:endParaRPr>
        </a:p>
      </dsp:txBody>
      <dsp:txXfrm>
        <a:off x="6449286" y="3745047"/>
        <a:ext cx="2127690" cy="1009247"/>
      </dsp:txXfrm>
    </dsp:sp>
    <dsp:sp modelId="{8BF125E2-8F5E-4D30-B48B-B7CA0AC2C87E}">
      <dsp:nvSpPr>
        <dsp:cNvPr id="0" name=""/>
        <dsp:cNvSpPr/>
      </dsp:nvSpPr>
      <dsp:spPr>
        <a:xfrm>
          <a:off x="4762483" y="5737170"/>
          <a:ext cx="2236886" cy="111844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We use the water, make it dirty, and send it down our drains</a:t>
          </a:r>
          <a:endParaRPr lang="en-GB" sz="1100" kern="1200" dirty="0">
            <a:solidFill>
              <a:schemeClr val="tx1"/>
            </a:solidFill>
          </a:endParaRPr>
        </a:p>
      </dsp:txBody>
      <dsp:txXfrm>
        <a:off x="4817081" y="5791768"/>
        <a:ext cx="2127690" cy="1009247"/>
      </dsp:txXfrm>
    </dsp:sp>
    <dsp:sp modelId="{8D95E69F-899C-449A-9FDC-35D5D47E74A6}">
      <dsp:nvSpPr>
        <dsp:cNvPr id="0" name=""/>
        <dsp:cNvSpPr/>
      </dsp:nvSpPr>
      <dsp:spPr>
        <a:xfrm>
          <a:off x="2144629" y="5737170"/>
          <a:ext cx="2236886" cy="1118443"/>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The drains take the water to the sewers</a:t>
          </a:r>
          <a:endParaRPr lang="en-GB" sz="1100" kern="1200" dirty="0">
            <a:solidFill>
              <a:schemeClr val="tx1"/>
            </a:solidFill>
          </a:endParaRPr>
        </a:p>
      </dsp:txBody>
      <dsp:txXfrm>
        <a:off x="2199227" y="5791768"/>
        <a:ext cx="2127690" cy="1009247"/>
      </dsp:txXfrm>
    </dsp:sp>
    <dsp:sp modelId="{5E6DC503-2D2B-4B68-96AF-F976DA00C0DA}">
      <dsp:nvSpPr>
        <dsp:cNvPr id="0" name=""/>
        <dsp:cNvSpPr/>
      </dsp:nvSpPr>
      <dsp:spPr>
        <a:xfrm>
          <a:off x="512424" y="3690449"/>
          <a:ext cx="2236886" cy="111844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kern="1200">
              <a:solidFill>
                <a:schemeClr val="tx1"/>
              </a:solidFill>
            </a:rPr>
            <a:t>The sewers take the dirty water to be cleaned. The clean water is sent back to the rivers and seas. </a:t>
          </a:r>
          <a:endParaRPr lang="en-GB" sz="1100" kern="1200" dirty="0">
            <a:solidFill>
              <a:schemeClr val="tx1"/>
            </a:solidFill>
          </a:endParaRPr>
        </a:p>
      </dsp:txBody>
      <dsp:txXfrm>
        <a:off x="567022" y="3745047"/>
        <a:ext cx="2127690" cy="1009247"/>
      </dsp:txXfrm>
    </dsp:sp>
    <dsp:sp modelId="{44A1CE64-BAD5-4F08-8CB4-19C51ED8796F}">
      <dsp:nvSpPr>
        <dsp:cNvPr id="0" name=""/>
        <dsp:cNvSpPr/>
      </dsp:nvSpPr>
      <dsp:spPr>
        <a:xfrm>
          <a:off x="1094951" y="1138230"/>
          <a:ext cx="2236886" cy="111844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GB" sz="1100" b="1" kern="1200" dirty="0">
              <a:solidFill>
                <a:schemeClr val="tx1"/>
              </a:solidFill>
            </a:rPr>
            <a:t>The sun evaporates the water from the rivers and seas. It travels up where it cools and condenses to create clouds. </a:t>
          </a:r>
        </a:p>
      </dsp:txBody>
      <dsp:txXfrm>
        <a:off x="1149549" y="1192828"/>
        <a:ext cx="2127690" cy="1009247"/>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930584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2722359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2891354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85830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58191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2343975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C45599-4648-43B4-B202-59711AAEB2AE}" type="datetimeFigureOut">
              <a:rPr lang="en-GB" smtClean="0"/>
              <a:t>01/04/2020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989224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C45599-4648-43B4-B202-59711AAEB2AE}" type="datetimeFigureOut">
              <a:rPr lang="en-GB" smtClean="0"/>
              <a:t>01/04/2020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8534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C45599-4648-43B4-B202-59711AAEB2AE}" type="datetimeFigureOut">
              <a:rPr lang="en-GB" smtClean="0"/>
              <a:t>01/04/2020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250949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21424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823550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C45599-4648-43B4-B202-59711AAEB2AE}" type="datetimeFigureOut">
              <a:rPr lang="en-GB" smtClean="0"/>
              <a:t>01/04/2020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86655-E7EA-4873-AE1C-A4C288B6CE9A}" type="slidenum">
              <a:rPr lang="en-GB" smtClean="0"/>
              <a:t>‹#›</a:t>
            </a:fld>
            <a:endParaRPr lang="en-GB"/>
          </a:p>
        </p:txBody>
      </p:sp>
    </p:spTree>
    <p:extLst>
      <p:ext uri="{BB962C8B-B14F-4D97-AF65-F5344CB8AC3E}">
        <p14:creationId xmlns:p14="http://schemas.microsoft.com/office/powerpoint/2010/main" val="3783755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www.bing.com/videos/search?q=how+we+clean+your+water&amp;adlt=strict&amp;view=detail&amp;mid=B2BBC5036137944F7E0DB2BBC5036137944F7E0D&amp;&amp;FORM=VRDGA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www.bing.com/videos/search?q=how+do+sewers+work+uk&amp;adlt=strict&amp;view=detail&amp;mid=74A25AE37CF937F1A5D674A25AE37CF937F1A5D6&amp;&amp;FORM=VRDGAR"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5126"/>
            <a:ext cx="7705453" cy="1325563"/>
          </a:xfrm>
        </p:spPr>
        <p:txBody>
          <a:bodyPr/>
          <a:lstStyle/>
          <a:p>
            <a:pPr algn="ctr"/>
            <a:r>
              <a:rPr lang="en-GB" b="1" u="sng" dirty="0"/>
              <a:t>How do we get clean drinking water?</a:t>
            </a:r>
          </a:p>
        </p:txBody>
      </p:sp>
      <p:graphicFrame>
        <p:nvGraphicFramePr>
          <p:cNvPr id="6" name="Content Placeholder 7">
            <a:extLst/>
          </p:cNvPr>
          <p:cNvGraphicFramePr>
            <a:graphicFrameLocks noGrp="1"/>
          </p:cNvGraphicFramePr>
          <p:nvPr>
            <p:ph idx="1"/>
            <p:extLst>
              <p:ext uri="{D42A27DB-BD31-4B8C-83A1-F6EECF244321}">
                <p14:modId xmlns:p14="http://schemas.microsoft.com/office/powerpoint/2010/main" val="3435077641"/>
              </p:ext>
            </p:extLst>
          </p:nvPr>
        </p:nvGraphicFramePr>
        <p:xfrm>
          <a:off x="209006" y="1825625"/>
          <a:ext cx="8306344" cy="4653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0574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12CF6E95-0F5A-4453-ABDF-BF144C2155BC}"/>
              </a:ext>
            </a:extLst>
          </p:cNvPr>
          <p:cNvGraphicFramePr/>
          <p:nvPr>
            <p:extLst>
              <p:ext uri="{D42A27DB-BD31-4B8C-83A1-F6EECF244321}">
                <p14:modId xmlns:p14="http://schemas.microsoft.com/office/powerpoint/2010/main" val="856989966"/>
              </p:ext>
            </p:extLst>
          </p:nvPr>
        </p:nvGraphicFramePr>
        <p:xfrm>
          <a:off x="0" y="1"/>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oup 2">
            <a:extLst>
              <a:ext uri="{FF2B5EF4-FFF2-40B4-BE49-F238E27FC236}">
                <a16:creationId xmlns:a16="http://schemas.microsoft.com/office/drawing/2014/main" id="{F45B677F-EB30-4450-98A5-133A9DE6799D}"/>
              </a:ext>
            </a:extLst>
          </p:cNvPr>
          <p:cNvGrpSpPr/>
          <p:nvPr/>
        </p:nvGrpSpPr>
        <p:grpSpPr>
          <a:xfrm>
            <a:off x="3021496" y="2683215"/>
            <a:ext cx="2557670" cy="1491569"/>
            <a:chOff x="1714684" y="3359634"/>
            <a:chExt cx="5523718" cy="1293485"/>
          </a:xfrm>
        </p:grpSpPr>
        <p:sp>
          <p:nvSpPr>
            <p:cNvPr id="4" name="Arrow: Pentagon 3">
              <a:extLst>
                <a:ext uri="{FF2B5EF4-FFF2-40B4-BE49-F238E27FC236}">
                  <a16:creationId xmlns:a16="http://schemas.microsoft.com/office/drawing/2014/main" id="{9B6C4F6E-538A-4C1F-8A90-74ACA34CAC32}"/>
                </a:ext>
              </a:extLst>
            </p:cNvPr>
            <p:cNvSpPr/>
            <p:nvPr/>
          </p:nvSpPr>
          <p:spPr>
            <a:xfrm rot="10800000">
              <a:off x="1714684" y="3359634"/>
              <a:ext cx="5523718" cy="1293485"/>
            </a:xfrm>
            <a:prstGeom prst="homePlate">
              <a:avLst/>
            </a:pr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Arrow: Pentagon 4">
              <a:extLst>
                <a:ext uri="{FF2B5EF4-FFF2-40B4-BE49-F238E27FC236}">
                  <a16:creationId xmlns:a16="http://schemas.microsoft.com/office/drawing/2014/main" id="{C619CF4E-BAAD-44D2-A4AC-EE76F60C0363}"/>
                </a:ext>
              </a:extLst>
            </p:cNvPr>
            <p:cNvSpPr txBox="1"/>
            <p:nvPr/>
          </p:nvSpPr>
          <p:spPr>
            <a:xfrm rot="21600000">
              <a:off x="2038055" y="3359634"/>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marL="0" lvl="0" indent="0" algn="ctr" defTabSz="1022350">
                <a:lnSpc>
                  <a:spcPct val="90000"/>
                </a:lnSpc>
                <a:spcBef>
                  <a:spcPct val="0"/>
                </a:spcBef>
                <a:spcAft>
                  <a:spcPct val="35000"/>
                </a:spcAft>
                <a:buNone/>
              </a:pPr>
              <a:r>
                <a:rPr lang="en-GB" b="1" kern="1200" dirty="0">
                  <a:solidFill>
                    <a:schemeClr val="tx1"/>
                  </a:solidFill>
                </a:rPr>
                <a:t>Apply </a:t>
              </a:r>
              <a:r>
                <a:rPr lang="en-GB" b="0" kern="1200" dirty="0">
                  <a:solidFill>
                    <a:schemeClr val="tx1"/>
                  </a:solidFill>
                </a:rPr>
                <a:t>what you learn today to your knowledge of the water cycle</a:t>
              </a:r>
            </a:p>
          </p:txBody>
        </p:sp>
      </p:grpSp>
    </p:spTree>
    <p:extLst>
      <p:ext uri="{BB962C8B-B14F-4D97-AF65-F5344CB8AC3E}">
        <p14:creationId xmlns:p14="http://schemas.microsoft.com/office/powerpoint/2010/main" val="2050820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1">
            <a:extLst>
              <a:ext uri="{FF2B5EF4-FFF2-40B4-BE49-F238E27FC236}">
                <a16:creationId xmlns:a16="http://schemas.microsoft.com/office/drawing/2014/main" id="{8B1B4704-44AD-470E-B354-DAD3808502CD}"/>
              </a:ext>
            </a:extLst>
          </p:cNvPr>
          <p:cNvSpPr/>
          <p:nvPr/>
        </p:nvSpPr>
        <p:spPr>
          <a:xfrm>
            <a:off x="503238" y="188913"/>
            <a:ext cx="8640762" cy="6048375"/>
          </a:xfrm>
          <a:prstGeom prst="cloudCallout">
            <a:avLst>
              <a:gd name="adj1" fmla="val -53107"/>
              <a:gd name="adj2" fmla="val 55820"/>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GB" sz="2000" dirty="0"/>
              <a:t>Now you’ve got all the knowledge you need for this lesson, have a go at the questions on the next slides to test your knowledge…</a:t>
            </a:r>
          </a:p>
          <a:p>
            <a:pPr algn="ctr">
              <a:defRPr/>
            </a:pPr>
            <a:endParaRPr lang="en-GB" sz="2000" dirty="0"/>
          </a:p>
          <a:p>
            <a:pPr algn="ctr">
              <a:defRPr/>
            </a:pPr>
            <a:r>
              <a:rPr lang="en-GB" sz="2000" dirty="0"/>
              <a:t>Write your answers down then use the answers (on the answers PPT) to check if you were right.</a:t>
            </a:r>
          </a:p>
          <a:p>
            <a:pPr algn="ctr">
              <a:defRPr/>
            </a:pPr>
            <a:endParaRPr lang="en-GB" sz="2000" dirty="0"/>
          </a:p>
          <a:p>
            <a:pPr algn="ctr">
              <a:defRPr/>
            </a:pPr>
            <a:r>
              <a:rPr lang="en-GB" sz="2000" dirty="0"/>
              <a:t>If  you got one wrong don’t worry- do as we always do and correct it! (yes- you should do this in purple pen at school, but don’t worry if you don’t have one of those, any colour will do!)</a:t>
            </a:r>
          </a:p>
        </p:txBody>
      </p:sp>
      <p:sp>
        <p:nvSpPr>
          <p:cNvPr id="3" name="Rectangle: Rounded Corners 2">
            <a:extLst>
              <a:ext uri="{FF2B5EF4-FFF2-40B4-BE49-F238E27FC236}">
                <a16:creationId xmlns:a16="http://schemas.microsoft.com/office/drawing/2014/main" id="{E1FB9274-9814-4F4D-8F8B-F1CEAE66E89B}"/>
              </a:ext>
            </a:extLst>
          </p:cNvPr>
          <p:cNvSpPr/>
          <p:nvPr/>
        </p:nvSpPr>
        <p:spPr>
          <a:xfrm>
            <a:off x="4572000" y="5326386"/>
            <a:ext cx="4536504" cy="151189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dirty="0"/>
              <a:t>Remember you should all do the developing and secure questions. If you are targeted S+, or you would like to challenge yourself, do those questions too!</a:t>
            </a:r>
          </a:p>
        </p:txBody>
      </p:sp>
    </p:spTree>
    <p:extLst>
      <p:ext uri="{BB962C8B-B14F-4D97-AF65-F5344CB8AC3E}">
        <p14:creationId xmlns:p14="http://schemas.microsoft.com/office/powerpoint/2010/main" val="1968152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305964"/>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20483" name="Title 1">
            <a:extLst>
              <a:ext uri="{FF2B5EF4-FFF2-40B4-BE49-F238E27FC236}">
                <a16:creationId xmlns:a16="http://schemas.microsoft.com/office/drawing/2014/main" id="{E8A96220-FFC5-4E57-A513-3FEB47029E13}"/>
              </a:ext>
            </a:extLst>
          </p:cNvPr>
          <p:cNvSpPr>
            <a:spLocks noGrp="1"/>
          </p:cNvSpPr>
          <p:nvPr>
            <p:ph type="title"/>
          </p:nvPr>
        </p:nvSpPr>
        <p:spPr>
          <a:xfrm>
            <a:off x="457200" y="381825"/>
            <a:ext cx="8229600" cy="1143000"/>
          </a:xfrm>
        </p:spPr>
        <p:txBody>
          <a:bodyPr>
            <a:normAutofit fontScale="90000"/>
          </a:bodyPr>
          <a:lstStyle/>
          <a:p>
            <a:r>
              <a:rPr lang="en-GB" altLang="en-US" dirty="0"/>
              <a:t>Test your knowledge: </a:t>
            </a:r>
            <a:r>
              <a:rPr lang="en-GB" altLang="en-US" b="1" dirty="0"/>
              <a:t>Developing</a:t>
            </a:r>
          </a:p>
        </p:txBody>
      </p:sp>
      <p:sp>
        <p:nvSpPr>
          <p:cNvPr id="20484" name="Content Placeholder 2">
            <a:extLst>
              <a:ext uri="{FF2B5EF4-FFF2-40B4-BE49-F238E27FC236}">
                <a16:creationId xmlns:a16="http://schemas.microsoft.com/office/drawing/2014/main" id="{B59CC5E4-A5D9-4EF9-97E9-FDF06FE5A6D2}"/>
              </a:ext>
            </a:extLst>
          </p:cNvPr>
          <p:cNvSpPr>
            <a:spLocks noGrp="1"/>
          </p:cNvSpPr>
          <p:nvPr>
            <p:ph idx="1"/>
          </p:nvPr>
        </p:nvSpPr>
        <p:spPr>
          <a:xfrm>
            <a:off x="1171032" y="1418949"/>
            <a:ext cx="6707188" cy="3346450"/>
          </a:xfrm>
        </p:spPr>
        <p:txBody>
          <a:bodyPr/>
          <a:lstStyle/>
          <a:p>
            <a:pPr marL="514350" indent="-514350">
              <a:buFont typeface="Arial" panose="020B0604020202020204" pitchFamily="34" charset="0"/>
              <a:buAutoNum type="arabicParenR"/>
            </a:pPr>
            <a:r>
              <a:rPr lang="en-GB" altLang="en-US" dirty="0"/>
              <a:t>Put these images and statements in the correct order:</a:t>
            </a:r>
          </a:p>
          <a:p>
            <a:pPr marL="514350" indent="-514350">
              <a:buFont typeface="Arial" panose="020B0604020202020204" pitchFamily="34" charset="0"/>
              <a:buAutoNum type="arabicParenR"/>
            </a:pPr>
            <a:endParaRPr lang="en-GB" altLang="en-US" dirty="0"/>
          </a:p>
          <a:p>
            <a:pPr marL="0" indent="0">
              <a:buNone/>
            </a:pPr>
            <a:endParaRPr lang="en-GB" altLang="en-US" dirty="0"/>
          </a:p>
        </p:txBody>
      </p:sp>
      <p:pic>
        <p:nvPicPr>
          <p:cNvPr id="5" name="Picture 4">
            <a:extLst>
              <a:ext uri="{FF2B5EF4-FFF2-40B4-BE49-F238E27FC236}">
                <a16:creationId xmlns:a16="http://schemas.microsoft.com/office/drawing/2014/main" id="{821977B0-CE26-40C4-8D24-B70E34A1486C}"/>
              </a:ext>
            </a:extLst>
          </p:cNvPr>
          <p:cNvPicPr>
            <a:picLocks noChangeAspect="1"/>
          </p:cNvPicPr>
          <p:nvPr/>
        </p:nvPicPr>
        <p:blipFill rotWithShape="1">
          <a:blip r:embed="rId2"/>
          <a:srcRect l="22500" t="24803" r="26667" b="11557"/>
          <a:stretch/>
        </p:blipFill>
        <p:spPr>
          <a:xfrm>
            <a:off x="1553911" y="2227415"/>
            <a:ext cx="6036177" cy="4248760"/>
          </a:xfrm>
          <a:prstGeom prst="rect">
            <a:avLst/>
          </a:prstGeom>
        </p:spPr>
      </p:pic>
    </p:spTree>
    <p:extLst>
      <p:ext uri="{BB962C8B-B14F-4D97-AF65-F5344CB8AC3E}">
        <p14:creationId xmlns:p14="http://schemas.microsoft.com/office/powerpoint/2010/main" val="355754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21507" name="Title 1">
            <a:extLst>
              <a:ext uri="{FF2B5EF4-FFF2-40B4-BE49-F238E27FC236}">
                <a16:creationId xmlns:a16="http://schemas.microsoft.com/office/drawing/2014/main" id="{B9E5A3EF-7FFE-496F-BAC0-5594257D0288}"/>
              </a:ext>
            </a:extLst>
          </p:cNvPr>
          <p:cNvSpPr>
            <a:spLocks noGrp="1"/>
          </p:cNvSpPr>
          <p:nvPr>
            <p:ph type="title"/>
          </p:nvPr>
        </p:nvSpPr>
        <p:spPr>
          <a:xfrm>
            <a:off x="457200" y="692150"/>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46043" y="1835150"/>
            <a:ext cx="7851913" cy="4176712"/>
          </a:xfrm>
        </p:spPr>
        <p:txBody>
          <a:bodyPr>
            <a:normAutofit lnSpcReduction="10000"/>
          </a:bodyPr>
          <a:lstStyle/>
          <a:p>
            <a:pPr marL="0" indent="0">
              <a:buNone/>
            </a:pPr>
            <a:r>
              <a:rPr lang="en-GB" sz="2400" dirty="0"/>
              <a:t>2) Answer the following questions (watch the video again if you need to)</a:t>
            </a:r>
          </a:p>
          <a:p>
            <a:r>
              <a:rPr lang="en-GB" sz="1800" dirty="0"/>
              <a:t>Where do the companies who provide us with clean drinking water get their water from?</a:t>
            </a:r>
          </a:p>
          <a:p>
            <a:pPr marL="285750" indent="-285750"/>
            <a:r>
              <a:rPr lang="en-GB" sz="1800" dirty="0"/>
              <a:t>How many litres of water are cleaned in just one day?</a:t>
            </a:r>
          </a:p>
          <a:p>
            <a:pPr marL="285750" indent="-285750"/>
            <a:r>
              <a:rPr lang="en-GB" sz="1800" dirty="0"/>
              <a:t>What is it called when big bits of rubbish, such as leaves, sticks and plastic, are removed from the water?</a:t>
            </a:r>
          </a:p>
          <a:p>
            <a:pPr marL="285750" indent="-285750"/>
            <a:r>
              <a:rPr lang="en-GB" sz="1800" dirty="0"/>
              <a:t>When the water is put through the process of </a:t>
            </a:r>
            <a:r>
              <a:rPr lang="en-GB" sz="1800" b="1" dirty="0"/>
              <a:t>clarification</a:t>
            </a:r>
            <a:r>
              <a:rPr lang="en-GB" sz="1800" dirty="0"/>
              <a:t>, what is added to the water to make the bad bits float to the top so they can be removed?</a:t>
            </a:r>
          </a:p>
          <a:p>
            <a:pPr marL="285750" indent="-285750"/>
            <a:r>
              <a:rPr lang="en-GB" sz="1800" dirty="0"/>
              <a:t>The water is then </a:t>
            </a:r>
            <a:r>
              <a:rPr lang="en-GB" sz="1800" b="1" dirty="0"/>
              <a:t>filtered</a:t>
            </a:r>
            <a:r>
              <a:rPr lang="en-GB" sz="1800" dirty="0"/>
              <a:t> to remove any other little bits which you wouldn’t want to drink. What do they use to filter the water?</a:t>
            </a:r>
          </a:p>
          <a:p>
            <a:pPr marL="285750" indent="-285750"/>
            <a:r>
              <a:rPr lang="en-GB" sz="1800" dirty="0"/>
              <a:t>What is it called when the water has chlorine added to it to kill the bacteria that might give us a bad stomach?</a:t>
            </a:r>
          </a:p>
          <a:p>
            <a:pPr marL="0" indent="0">
              <a:buFont typeface="Arial" panose="020B0604020202020204" pitchFamily="34" charset="0"/>
              <a:buNone/>
              <a:defRPr/>
            </a:pPr>
            <a:endParaRPr lang="en-GB" sz="1800" dirty="0"/>
          </a:p>
        </p:txBody>
      </p:sp>
    </p:spTree>
    <p:extLst>
      <p:ext uri="{BB962C8B-B14F-4D97-AF65-F5344CB8AC3E}">
        <p14:creationId xmlns:p14="http://schemas.microsoft.com/office/powerpoint/2010/main" val="1104698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292712"/>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21507" name="Title 1">
            <a:extLst>
              <a:ext uri="{FF2B5EF4-FFF2-40B4-BE49-F238E27FC236}">
                <a16:creationId xmlns:a16="http://schemas.microsoft.com/office/drawing/2014/main" id="{B9E5A3EF-7FFE-496F-BAC0-5594257D0288}"/>
              </a:ext>
            </a:extLst>
          </p:cNvPr>
          <p:cNvSpPr>
            <a:spLocks noGrp="1"/>
          </p:cNvSpPr>
          <p:nvPr>
            <p:ph type="title"/>
          </p:nvPr>
        </p:nvSpPr>
        <p:spPr>
          <a:xfrm>
            <a:off x="457200" y="51276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46043" y="1503846"/>
            <a:ext cx="7851913" cy="4176712"/>
          </a:xfrm>
        </p:spPr>
        <p:txBody>
          <a:bodyPr>
            <a:normAutofit/>
          </a:bodyPr>
          <a:lstStyle/>
          <a:p>
            <a:pPr marL="0" indent="0">
              <a:buNone/>
            </a:pPr>
            <a:r>
              <a:rPr lang="en-GB" sz="2400" dirty="0"/>
              <a:t>3) Create your own version of the process diagram below. You can make it much shorter by just using key terms to sum up the processes!</a:t>
            </a:r>
            <a:endParaRPr lang="en-GB" sz="1800" dirty="0"/>
          </a:p>
        </p:txBody>
      </p:sp>
      <p:pic>
        <p:nvPicPr>
          <p:cNvPr id="2" name="Picture 1">
            <a:extLst>
              <a:ext uri="{FF2B5EF4-FFF2-40B4-BE49-F238E27FC236}">
                <a16:creationId xmlns:a16="http://schemas.microsoft.com/office/drawing/2014/main" id="{82CFA1BC-FEC9-48AA-892A-A1BB78D88516}"/>
              </a:ext>
            </a:extLst>
          </p:cNvPr>
          <p:cNvPicPr>
            <a:picLocks noChangeAspect="1"/>
          </p:cNvPicPr>
          <p:nvPr/>
        </p:nvPicPr>
        <p:blipFill rotWithShape="1">
          <a:blip r:embed="rId2"/>
          <a:srcRect l="33478" t="21452" r="15507" b="10238"/>
          <a:stretch/>
        </p:blipFill>
        <p:spPr>
          <a:xfrm>
            <a:off x="1974573" y="2646846"/>
            <a:ext cx="5247862" cy="3950806"/>
          </a:xfrm>
          <a:prstGeom prst="rect">
            <a:avLst/>
          </a:prstGeom>
        </p:spPr>
      </p:pic>
    </p:spTree>
    <p:extLst>
      <p:ext uri="{BB962C8B-B14F-4D97-AF65-F5344CB8AC3E}">
        <p14:creationId xmlns:p14="http://schemas.microsoft.com/office/powerpoint/2010/main" val="3637755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GB"/>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827088" y="1916113"/>
            <a:ext cx="7283450" cy="3705225"/>
          </a:xfrm>
        </p:spPr>
        <p:txBody>
          <a:bodyPr>
            <a:normAutofit lnSpcReduction="10000"/>
          </a:bodyPr>
          <a:lstStyle/>
          <a:p>
            <a:pPr marL="0" indent="0">
              <a:buFont typeface="Arial" panose="020B0604020202020204" pitchFamily="34" charset="0"/>
              <a:buNone/>
              <a:defRPr/>
            </a:pPr>
            <a:r>
              <a:rPr lang="en-GB" sz="3200" dirty="0"/>
              <a:t>4) Explain how you could apply your knowledge of the water cycle to turn the processes you’ve just describe into a cycle (something that always repeats in the same order). </a:t>
            </a:r>
          </a:p>
          <a:p>
            <a:pPr marL="0" indent="0">
              <a:buFont typeface="Arial" panose="020B0604020202020204" pitchFamily="34" charset="0"/>
              <a:buNone/>
              <a:defRPr/>
            </a:pPr>
            <a:r>
              <a:rPr lang="en-GB" sz="3200" dirty="0"/>
              <a:t>	You can explain in words or you 	could draw out the cycle- it’s up 	to you!</a:t>
            </a:r>
          </a:p>
          <a:p>
            <a:pPr>
              <a:defRPr/>
            </a:pPr>
            <a:endParaRPr lang="en-GB" sz="3200" dirty="0"/>
          </a:p>
          <a:p>
            <a:pPr>
              <a:defRPr/>
            </a:pPr>
            <a:endParaRPr lang="en-GB" sz="3200" dirty="0"/>
          </a:p>
        </p:txBody>
      </p:sp>
    </p:spTree>
    <p:extLst>
      <p:ext uri="{BB962C8B-B14F-4D97-AF65-F5344CB8AC3E}">
        <p14:creationId xmlns:p14="http://schemas.microsoft.com/office/powerpoint/2010/main" val="3414494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201783" y="979714"/>
            <a:ext cx="6988628" cy="4402183"/>
          </a:xfrm>
          <a:prstGeom prst="cloudCallout">
            <a:avLst>
              <a:gd name="adj1" fmla="val -56433"/>
              <a:gd name="adj2" fmla="val 54762"/>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2400" dirty="0"/>
              <a:t>Where does the water in our taps come from?</a:t>
            </a:r>
          </a:p>
          <a:p>
            <a:pPr algn="ctr"/>
            <a:endParaRPr lang="en-GB" sz="2400" dirty="0"/>
          </a:p>
          <a:p>
            <a:pPr algn="ctr"/>
            <a:r>
              <a:rPr lang="en-GB" sz="2400" dirty="0"/>
              <a:t>How do we know it is safe to drink?</a:t>
            </a:r>
          </a:p>
          <a:p>
            <a:pPr algn="ctr"/>
            <a:endParaRPr lang="en-GB" sz="2400" dirty="0"/>
          </a:p>
          <a:p>
            <a:pPr algn="ctr"/>
            <a:r>
              <a:rPr lang="en-GB" sz="2400" dirty="0"/>
              <a:t>How do we know it is clean enough to wash in?</a:t>
            </a:r>
          </a:p>
        </p:txBody>
      </p:sp>
    </p:spTree>
    <p:extLst>
      <p:ext uri="{BB962C8B-B14F-4D97-AF65-F5344CB8AC3E}">
        <p14:creationId xmlns:p14="http://schemas.microsoft.com/office/powerpoint/2010/main" val="400848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1337" y="448548"/>
            <a:ext cx="7341326" cy="771756"/>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r>
              <a:rPr lang="en-GB" sz="2000" dirty="0"/>
              <a:t>Look at the six images below and see if you can put them into a sensible order to show how water gets to our homes…</a:t>
            </a:r>
          </a:p>
        </p:txBody>
      </p:sp>
      <p:grpSp>
        <p:nvGrpSpPr>
          <p:cNvPr id="3" name="Group 2"/>
          <p:cNvGrpSpPr/>
          <p:nvPr/>
        </p:nvGrpSpPr>
        <p:grpSpPr>
          <a:xfrm>
            <a:off x="1405192" y="0"/>
            <a:ext cx="7738808" cy="405080"/>
            <a:chOff x="1714684" y="431"/>
            <a:chExt cx="5523718" cy="1293485"/>
          </a:xfrm>
          <a:solidFill>
            <a:schemeClr val="accent6">
              <a:lumMod val="50000"/>
            </a:schemeClr>
          </a:solidFill>
        </p:grpSpPr>
        <p:sp>
          <p:nvSpPr>
            <p:cNvPr id="4" name="Pentagon 3"/>
            <p:cNvSpPr/>
            <p:nvPr/>
          </p:nvSpPr>
          <p:spPr>
            <a:xfrm rot="10800000">
              <a:off x="1714684" y="431"/>
              <a:ext cx="5523718" cy="1293485"/>
            </a:xfrm>
            <a:prstGeom prst="homePlat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Pentagon 4"/>
            <p:cNvSpPr txBox="1"/>
            <p:nvPr/>
          </p:nvSpPr>
          <p:spPr>
            <a:xfrm rot="21600000">
              <a:off x="2038055" y="431"/>
              <a:ext cx="5200347" cy="129348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000" b="1" kern="1200" dirty="0">
                  <a:solidFill>
                    <a:schemeClr val="tx1"/>
                  </a:solidFill>
                </a:rPr>
                <a:t>Identify</a:t>
              </a:r>
              <a:r>
                <a:rPr lang="en-GB" sz="2000" kern="1200" dirty="0">
                  <a:solidFill>
                    <a:schemeClr val="tx1"/>
                  </a:solidFill>
                </a:rPr>
                <a:t> how water gets to and leaves our home</a:t>
              </a:r>
            </a:p>
          </p:txBody>
        </p:sp>
      </p:grpSp>
      <p:grpSp>
        <p:nvGrpSpPr>
          <p:cNvPr id="6" name="Group 5"/>
          <p:cNvGrpSpPr/>
          <p:nvPr/>
        </p:nvGrpSpPr>
        <p:grpSpPr>
          <a:xfrm>
            <a:off x="145773" y="6387736"/>
            <a:ext cx="8998227" cy="470263"/>
            <a:chOff x="1714684" y="1680033"/>
            <a:chExt cx="5523718" cy="1293485"/>
          </a:xfrm>
        </p:grpSpPr>
        <p:sp>
          <p:nvSpPr>
            <p:cNvPr id="7" name="Pentagon 6"/>
            <p:cNvSpPr/>
            <p:nvPr/>
          </p:nvSpPr>
          <p:spPr>
            <a:xfrm rot="10800000">
              <a:off x="1714684" y="1680033"/>
              <a:ext cx="5523718" cy="1293485"/>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Pentagon 4"/>
            <p:cNvSpPr txBox="1"/>
            <p:nvPr/>
          </p:nvSpPr>
          <p:spPr>
            <a:xfrm rot="21600000">
              <a:off x="2038055" y="1680033"/>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000" b="1" kern="1200" dirty="0">
                  <a:solidFill>
                    <a:schemeClr val="tx1"/>
                  </a:solidFill>
                </a:rPr>
                <a:t>Understand </a:t>
              </a:r>
              <a:r>
                <a:rPr lang="en-GB" sz="2000" b="0" kern="1200" dirty="0">
                  <a:solidFill>
                    <a:schemeClr val="tx1"/>
                  </a:solidFill>
                </a:rPr>
                <a:t>how water is treated to make it safe to drink</a:t>
              </a:r>
            </a:p>
          </p:txBody>
        </p:sp>
      </p:grpSp>
      <p:pic>
        <p:nvPicPr>
          <p:cNvPr id="10" name="Picture 9">
            <a:extLst>
              <a:ext uri="{FF2B5EF4-FFF2-40B4-BE49-F238E27FC236}">
                <a16:creationId xmlns:a16="http://schemas.microsoft.com/office/drawing/2014/main" id="{8734AA64-C897-4F85-A7D8-5A6C0A1D4BF5}"/>
              </a:ext>
            </a:extLst>
          </p:cNvPr>
          <p:cNvPicPr>
            <a:picLocks noChangeAspect="1"/>
          </p:cNvPicPr>
          <p:nvPr/>
        </p:nvPicPr>
        <p:blipFill rotWithShape="1">
          <a:blip r:embed="rId2"/>
          <a:srcRect l="22500" t="24803" r="26667" b="11557"/>
          <a:stretch/>
        </p:blipFill>
        <p:spPr>
          <a:xfrm>
            <a:off x="974223" y="1220304"/>
            <a:ext cx="7341325" cy="5167431"/>
          </a:xfrm>
          <a:prstGeom prst="rect">
            <a:avLst/>
          </a:prstGeom>
        </p:spPr>
      </p:pic>
    </p:spTree>
    <p:extLst>
      <p:ext uri="{BB962C8B-B14F-4D97-AF65-F5344CB8AC3E}">
        <p14:creationId xmlns:p14="http://schemas.microsoft.com/office/powerpoint/2010/main" val="129898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1337" y="448548"/>
            <a:ext cx="7341326" cy="54536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r>
              <a:rPr lang="en-GB" sz="2000" dirty="0"/>
              <a:t>Did you put them in the correct order like this?</a:t>
            </a:r>
          </a:p>
        </p:txBody>
      </p:sp>
      <p:grpSp>
        <p:nvGrpSpPr>
          <p:cNvPr id="3" name="Group 2"/>
          <p:cNvGrpSpPr/>
          <p:nvPr/>
        </p:nvGrpSpPr>
        <p:grpSpPr>
          <a:xfrm>
            <a:off x="1405192" y="0"/>
            <a:ext cx="7738808" cy="405080"/>
            <a:chOff x="1714684" y="431"/>
            <a:chExt cx="5523718" cy="1293485"/>
          </a:xfrm>
          <a:solidFill>
            <a:schemeClr val="accent6">
              <a:lumMod val="50000"/>
            </a:schemeClr>
          </a:solidFill>
        </p:grpSpPr>
        <p:sp>
          <p:nvSpPr>
            <p:cNvPr id="4" name="Pentagon 3"/>
            <p:cNvSpPr/>
            <p:nvPr/>
          </p:nvSpPr>
          <p:spPr>
            <a:xfrm rot="10800000">
              <a:off x="1714684" y="431"/>
              <a:ext cx="5523718" cy="1293485"/>
            </a:xfrm>
            <a:prstGeom prst="homePlat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Pentagon 4"/>
            <p:cNvSpPr txBox="1"/>
            <p:nvPr/>
          </p:nvSpPr>
          <p:spPr>
            <a:xfrm rot="21600000">
              <a:off x="2038055" y="431"/>
              <a:ext cx="5200347" cy="129348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000" b="1" kern="1200" dirty="0">
                  <a:solidFill>
                    <a:schemeClr val="tx1"/>
                  </a:solidFill>
                </a:rPr>
                <a:t>Identify</a:t>
              </a:r>
              <a:r>
                <a:rPr lang="en-GB" sz="2000" kern="1200" dirty="0">
                  <a:solidFill>
                    <a:schemeClr val="tx1"/>
                  </a:solidFill>
                </a:rPr>
                <a:t> how water gets to and leaves our home</a:t>
              </a:r>
            </a:p>
          </p:txBody>
        </p:sp>
      </p:grpSp>
      <p:grpSp>
        <p:nvGrpSpPr>
          <p:cNvPr id="6" name="Group 5"/>
          <p:cNvGrpSpPr/>
          <p:nvPr/>
        </p:nvGrpSpPr>
        <p:grpSpPr>
          <a:xfrm>
            <a:off x="145773" y="6387736"/>
            <a:ext cx="8998227" cy="470263"/>
            <a:chOff x="1714684" y="1680033"/>
            <a:chExt cx="5523718" cy="1293485"/>
          </a:xfrm>
        </p:grpSpPr>
        <p:sp>
          <p:nvSpPr>
            <p:cNvPr id="7" name="Pentagon 6"/>
            <p:cNvSpPr/>
            <p:nvPr/>
          </p:nvSpPr>
          <p:spPr>
            <a:xfrm rot="10800000">
              <a:off x="1714684" y="1680033"/>
              <a:ext cx="5523718" cy="1293485"/>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Pentagon 4"/>
            <p:cNvSpPr txBox="1"/>
            <p:nvPr/>
          </p:nvSpPr>
          <p:spPr>
            <a:xfrm rot="21600000">
              <a:off x="2038055" y="1680033"/>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000" b="1" kern="1200" dirty="0">
                  <a:solidFill>
                    <a:schemeClr val="tx1"/>
                  </a:solidFill>
                </a:rPr>
                <a:t>Understand </a:t>
              </a:r>
              <a:r>
                <a:rPr lang="en-GB" sz="2000" b="0" kern="1200" dirty="0">
                  <a:solidFill>
                    <a:schemeClr val="tx1"/>
                  </a:solidFill>
                </a:rPr>
                <a:t>how water is treated to make it safe to drink</a:t>
              </a:r>
            </a:p>
          </p:txBody>
        </p:sp>
      </p:grpSp>
      <p:pic>
        <p:nvPicPr>
          <p:cNvPr id="11" name="Picture 10">
            <a:extLst>
              <a:ext uri="{FF2B5EF4-FFF2-40B4-BE49-F238E27FC236}">
                <a16:creationId xmlns:a16="http://schemas.microsoft.com/office/drawing/2014/main" id="{8F30AA2C-2C41-4968-918B-783F842280B8}"/>
              </a:ext>
            </a:extLst>
          </p:cNvPr>
          <p:cNvPicPr>
            <a:picLocks noChangeAspect="1"/>
          </p:cNvPicPr>
          <p:nvPr/>
        </p:nvPicPr>
        <p:blipFill rotWithShape="1">
          <a:blip r:embed="rId2"/>
          <a:srcRect l="22464" t="25319" r="23044" b="8305"/>
          <a:stretch/>
        </p:blipFill>
        <p:spPr>
          <a:xfrm>
            <a:off x="728680" y="1037379"/>
            <a:ext cx="7738807" cy="5299807"/>
          </a:xfrm>
          <a:prstGeom prst="rect">
            <a:avLst/>
          </a:prstGeom>
        </p:spPr>
      </p:pic>
    </p:spTree>
    <p:extLst>
      <p:ext uri="{BB962C8B-B14F-4D97-AF65-F5344CB8AC3E}">
        <p14:creationId xmlns:p14="http://schemas.microsoft.com/office/powerpoint/2010/main" val="3934153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217833" y="588271"/>
            <a:ext cx="8931965" cy="53462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GB" sz="2800" dirty="0"/>
              <a:t>Watch the video about ‘The Water Treatment Works’ and think about the following questions: </a:t>
            </a:r>
          </a:p>
          <a:p>
            <a:endParaRPr lang="en-GB" sz="2800" dirty="0"/>
          </a:p>
          <a:p>
            <a:pPr marL="285750" indent="-285750">
              <a:buFont typeface="Arial" panose="020B0604020202020204" pitchFamily="34" charset="0"/>
              <a:buChar char="•"/>
            </a:pPr>
            <a:r>
              <a:rPr lang="en-GB" dirty="0"/>
              <a:t>Where do the companies who provide us with clean drinking water get their water from?</a:t>
            </a:r>
          </a:p>
          <a:p>
            <a:pPr marL="285750" indent="-285750">
              <a:buFont typeface="Arial" panose="020B0604020202020204" pitchFamily="34" charset="0"/>
              <a:buChar char="•"/>
            </a:pPr>
            <a:r>
              <a:rPr lang="en-GB" dirty="0"/>
              <a:t>How many litres of water are cleaned in just one day?</a:t>
            </a:r>
          </a:p>
          <a:p>
            <a:pPr marL="285750" indent="-285750">
              <a:buFont typeface="Arial" panose="020B0604020202020204" pitchFamily="34" charset="0"/>
              <a:buChar char="•"/>
            </a:pPr>
            <a:r>
              <a:rPr lang="en-GB" dirty="0"/>
              <a:t>What is it called when big bits of rubbish, such as leaves, sticks and plastic, are removed from the water?</a:t>
            </a:r>
          </a:p>
          <a:p>
            <a:pPr marL="285750" indent="-285750">
              <a:buFont typeface="Arial" panose="020B0604020202020204" pitchFamily="34" charset="0"/>
              <a:buChar char="•"/>
            </a:pPr>
            <a:r>
              <a:rPr lang="en-GB" dirty="0"/>
              <a:t>When the water is put through the process of </a:t>
            </a:r>
            <a:r>
              <a:rPr lang="en-GB" b="1" dirty="0"/>
              <a:t>clarification</a:t>
            </a:r>
            <a:r>
              <a:rPr lang="en-GB" dirty="0"/>
              <a:t>, what is added to the water to make the bad bits float to the top so they can be removed?</a:t>
            </a:r>
          </a:p>
          <a:p>
            <a:pPr marL="285750" indent="-285750">
              <a:buFont typeface="Arial" panose="020B0604020202020204" pitchFamily="34" charset="0"/>
              <a:buChar char="•"/>
            </a:pPr>
            <a:r>
              <a:rPr lang="en-GB" dirty="0"/>
              <a:t>The water is then </a:t>
            </a:r>
            <a:r>
              <a:rPr lang="en-GB" b="1" dirty="0"/>
              <a:t>filtered</a:t>
            </a:r>
            <a:r>
              <a:rPr lang="en-GB" dirty="0"/>
              <a:t> to remove any other little bits which you wouldn’t want to drink. What do they use to filter the water?</a:t>
            </a:r>
          </a:p>
          <a:p>
            <a:pPr marL="285750" indent="-285750">
              <a:buFont typeface="Arial" panose="020B0604020202020204" pitchFamily="34" charset="0"/>
              <a:buChar char="•"/>
            </a:pPr>
            <a:r>
              <a:rPr lang="en-GB" dirty="0"/>
              <a:t>What is it called when the water has chlorine added to it to kill the bacteria that might give us a bad stomach?</a:t>
            </a:r>
          </a:p>
          <a:p>
            <a:endParaRPr lang="en-GB" sz="2800" dirty="0"/>
          </a:p>
        </p:txBody>
      </p:sp>
      <p:grpSp>
        <p:nvGrpSpPr>
          <p:cNvPr id="11" name="Group 10"/>
          <p:cNvGrpSpPr/>
          <p:nvPr/>
        </p:nvGrpSpPr>
        <p:grpSpPr>
          <a:xfrm>
            <a:off x="1405192" y="0"/>
            <a:ext cx="7738808" cy="405080"/>
            <a:chOff x="1714684" y="431"/>
            <a:chExt cx="5523718" cy="1293485"/>
          </a:xfrm>
          <a:solidFill>
            <a:schemeClr val="accent6">
              <a:lumMod val="50000"/>
            </a:schemeClr>
          </a:solidFill>
        </p:grpSpPr>
        <p:sp>
          <p:nvSpPr>
            <p:cNvPr id="12" name="Pentagon 11"/>
            <p:cNvSpPr/>
            <p:nvPr/>
          </p:nvSpPr>
          <p:spPr>
            <a:xfrm rot="10800000">
              <a:off x="1714684" y="431"/>
              <a:ext cx="5523718" cy="1293485"/>
            </a:xfrm>
            <a:prstGeom prst="homePlat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Pentagon 4"/>
            <p:cNvSpPr txBox="1"/>
            <p:nvPr/>
          </p:nvSpPr>
          <p:spPr>
            <a:xfrm rot="21600000">
              <a:off x="2038055" y="431"/>
              <a:ext cx="5200347" cy="129348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Identify</a:t>
              </a:r>
              <a:r>
                <a:rPr lang="en-GB" sz="2300" kern="1200" dirty="0">
                  <a:solidFill>
                    <a:schemeClr val="tx1"/>
                  </a:solidFill>
                </a:rPr>
                <a:t> how water gets to and leaves our home</a:t>
              </a:r>
            </a:p>
          </p:txBody>
        </p:sp>
      </p:grpSp>
      <p:grpSp>
        <p:nvGrpSpPr>
          <p:cNvPr id="14" name="Group 13"/>
          <p:cNvGrpSpPr/>
          <p:nvPr/>
        </p:nvGrpSpPr>
        <p:grpSpPr>
          <a:xfrm>
            <a:off x="2815981" y="6152472"/>
            <a:ext cx="6328019" cy="653273"/>
            <a:chOff x="1714684" y="1680033"/>
            <a:chExt cx="5523718" cy="1293485"/>
          </a:xfrm>
        </p:grpSpPr>
        <p:sp>
          <p:nvSpPr>
            <p:cNvPr id="15" name="Pentagon 14"/>
            <p:cNvSpPr/>
            <p:nvPr/>
          </p:nvSpPr>
          <p:spPr>
            <a:xfrm rot="10800000">
              <a:off x="1714684" y="1680033"/>
              <a:ext cx="5523718" cy="1293485"/>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Pentagon 4"/>
            <p:cNvSpPr txBox="1"/>
            <p:nvPr/>
          </p:nvSpPr>
          <p:spPr>
            <a:xfrm rot="21600000">
              <a:off x="2038055" y="1680033"/>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Understand </a:t>
              </a:r>
              <a:r>
                <a:rPr lang="en-GB" sz="2300" b="0" kern="1200" dirty="0">
                  <a:solidFill>
                    <a:schemeClr val="tx1"/>
                  </a:solidFill>
                </a:rPr>
                <a:t>how water is treated to make it safe to drink</a:t>
              </a:r>
            </a:p>
          </p:txBody>
        </p:sp>
      </p:grpSp>
      <p:pic>
        <p:nvPicPr>
          <p:cNvPr id="3" name="Picture 2">
            <a:hlinkClick r:id="rId2"/>
            <a:extLst>
              <a:ext uri="{FF2B5EF4-FFF2-40B4-BE49-F238E27FC236}">
                <a16:creationId xmlns:a16="http://schemas.microsoft.com/office/drawing/2014/main" id="{410FED86-84CA-4996-8FE0-965E07B663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600" y="5449319"/>
            <a:ext cx="2009381" cy="1270755"/>
          </a:xfrm>
          <a:prstGeom prst="rect">
            <a:avLst/>
          </a:prstGeom>
        </p:spPr>
      </p:pic>
    </p:spTree>
    <p:extLst>
      <p:ext uri="{BB962C8B-B14F-4D97-AF65-F5344CB8AC3E}">
        <p14:creationId xmlns:p14="http://schemas.microsoft.com/office/powerpoint/2010/main" val="833595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92764" y="405080"/>
            <a:ext cx="8865705" cy="4976817"/>
          </a:xfrm>
          <a:prstGeom prst="cloudCallout">
            <a:avLst>
              <a:gd name="adj1" fmla="val -44475"/>
              <a:gd name="adj2" fmla="val 68608"/>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3200" dirty="0"/>
              <a:t>Watch the video about where our dirty water goes and think about the following:</a:t>
            </a:r>
          </a:p>
          <a:p>
            <a:pPr marL="457200" indent="-457200">
              <a:buFont typeface="Arial" panose="020B0604020202020204" pitchFamily="34" charset="0"/>
              <a:buChar char="•"/>
            </a:pPr>
            <a:r>
              <a:rPr lang="en-GB" sz="3200" dirty="0"/>
              <a:t>Where does your dirty water go to?</a:t>
            </a:r>
          </a:p>
          <a:p>
            <a:pPr marL="457200" indent="-457200">
              <a:buFont typeface="Arial" panose="020B0604020202020204" pitchFamily="34" charset="0"/>
              <a:buChar char="•"/>
            </a:pPr>
            <a:r>
              <a:rPr lang="en-GB" sz="3200" dirty="0"/>
              <a:t>What happens to it?</a:t>
            </a:r>
          </a:p>
        </p:txBody>
      </p:sp>
      <p:grpSp>
        <p:nvGrpSpPr>
          <p:cNvPr id="5" name="Group 4"/>
          <p:cNvGrpSpPr/>
          <p:nvPr/>
        </p:nvGrpSpPr>
        <p:grpSpPr>
          <a:xfrm>
            <a:off x="1405192" y="0"/>
            <a:ext cx="7738808" cy="405080"/>
            <a:chOff x="1714684" y="431"/>
            <a:chExt cx="5523718" cy="1293485"/>
          </a:xfrm>
          <a:solidFill>
            <a:schemeClr val="accent6">
              <a:lumMod val="50000"/>
            </a:schemeClr>
          </a:solidFill>
        </p:grpSpPr>
        <p:sp>
          <p:nvSpPr>
            <p:cNvPr id="6" name="Pentagon 5"/>
            <p:cNvSpPr/>
            <p:nvPr/>
          </p:nvSpPr>
          <p:spPr>
            <a:xfrm rot="10800000">
              <a:off x="1714684" y="431"/>
              <a:ext cx="5523718" cy="1293485"/>
            </a:xfrm>
            <a:prstGeom prst="homePlat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 name="Pentagon 4"/>
            <p:cNvSpPr txBox="1"/>
            <p:nvPr/>
          </p:nvSpPr>
          <p:spPr>
            <a:xfrm rot="21600000">
              <a:off x="2038055" y="431"/>
              <a:ext cx="5200347" cy="129348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Identify</a:t>
              </a:r>
              <a:r>
                <a:rPr lang="en-GB" sz="2300" kern="1200" dirty="0">
                  <a:solidFill>
                    <a:schemeClr val="tx1"/>
                  </a:solidFill>
                </a:rPr>
                <a:t> how water gets to and leaves our home</a:t>
              </a:r>
            </a:p>
          </p:txBody>
        </p:sp>
      </p:grpSp>
      <p:grpSp>
        <p:nvGrpSpPr>
          <p:cNvPr id="8" name="Group 7"/>
          <p:cNvGrpSpPr/>
          <p:nvPr/>
        </p:nvGrpSpPr>
        <p:grpSpPr>
          <a:xfrm>
            <a:off x="2815981" y="6152472"/>
            <a:ext cx="6328019" cy="653273"/>
            <a:chOff x="1714684" y="1680033"/>
            <a:chExt cx="5523718" cy="1293485"/>
          </a:xfrm>
        </p:grpSpPr>
        <p:sp>
          <p:nvSpPr>
            <p:cNvPr id="9" name="Pentagon 8"/>
            <p:cNvSpPr/>
            <p:nvPr/>
          </p:nvSpPr>
          <p:spPr>
            <a:xfrm rot="10800000">
              <a:off x="1714684" y="1680033"/>
              <a:ext cx="5523718" cy="1293485"/>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Pentagon 4"/>
            <p:cNvSpPr txBox="1"/>
            <p:nvPr/>
          </p:nvSpPr>
          <p:spPr>
            <a:xfrm rot="21600000">
              <a:off x="2038055" y="1680033"/>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Understand </a:t>
              </a:r>
              <a:r>
                <a:rPr lang="en-GB" sz="2300" b="0" kern="1200" dirty="0">
                  <a:solidFill>
                    <a:schemeClr val="tx1"/>
                  </a:solidFill>
                </a:rPr>
                <a:t>how water is treated to make it safe to drink</a:t>
              </a:r>
            </a:p>
          </p:txBody>
        </p:sp>
      </p:grpSp>
      <p:pic>
        <p:nvPicPr>
          <p:cNvPr id="13" name="Picture 12">
            <a:hlinkClick r:id="rId2"/>
            <a:extLst>
              <a:ext uri="{FF2B5EF4-FFF2-40B4-BE49-F238E27FC236}">
                <a16:creationId xmlns:a16="http://schemas.microsoft.com/office/drawing/2014/main" id="{5EF027E5-CE46-422A-A2BA-7B11D86057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5219" y="4111142"/>
            <a:ext cx="2426086" cy="1534284"/>
          </a:xfrm>
          <a:prstGeom prst="rect">
            <a:avLst/>
          </a:prstGeom>
        </p:spPr>
      </p:pic>
    </p:spTree>
    <p:extLst>
      <p:ext uri="{BB962C8B-B14F-4D97-AF65-F5344CB8AC3E}">
        <p14:creationId xmlns:p14="http://schemas.microsoft.com/office/powerpoint/2010/main" val="3300985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5F5DA80-D500-4E0E-B3FF-E7494479BDB9}"/>
              </a:ext>
            </a:extLst>
          </p:cNvPr>
          <p:cNvGrpSpPr/>
          <p:nvPr/>
        </p:nvGrpSpPr>
        <p:grpSpPr>
          <a:xfrm>
            <a:off x="735495" y="281759"/>
            <a:ext cx="7673009" cy="1175980"/>
            <a:chOff x="1714684" y="1680033"/>
            <a:chExt cx="5523718" cy="1293485"/>
          </a:xfrm>
        </p:grpSpPr>
        <p:sp>
          <p:nvSpPr>
            <p:cNvPr id="3" name="Pentagon 8">
              <a:extLst>
                <a:ext uri="{FF2B5EF4-FFF2-40B4-BE49-F238E27FC236}">
                  <a16:creationId xmlns:a16="http://schemas.microsoft.com/office/drawing/2014/main" id="{A8B4F91D-1F8C-473B-8E34-37A4E0560959}"/>
                </a:ext>
              </a:extLst>
            </p:cNvPr>
            <p:cNvSpPr/>
            <p:nvPr/>
          </p:nvSpPr>
          <p:spPr>
            <a:xfrm rot="10800000">
              <a:off x="1714684" y="1680033"/>
              <a:ext cx="5523718" cy="1293485"/>
            </a:xfrm>
            <a:prstGeom prst="homePlate">
              <a:avLst/>
            </a:prstGeom>
            <a:solidFill>
              <a:schemeClr val="bg1">
                <a:lumMod val="6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Pentagon 4">
              <a:extLst>
                <a:ext uri="{FF2B5EF4-FFF2-40B4-BE49-F238E27FC236}">
                  <a16:creationId xmlns:a16="http://schemas.microsoft.com/office/drawing/2014/main" id="{F78D90FD-3E3E-49DF-A5E7-D427F0AF56E6}"/>
                </a:ext>
              </a:extLst>
            </p:cNvPr>
            <p:cNvSpPr txBox="1"/>
            <p:nvPr/>
          </p:nvSpPr>
          <p:spPr>
            <a:xfrm rot="21600000">
              <a:off x="2038055" y="1680033"/>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lvl="0" algn="ctr" defTabSz="1022350">
                <a:lnSpc>
                  <a:spcPct val="90000"/>
                </a:lnSpc>
                <a:spcBef>
                  <a:spcPct val="0"/>
                </a:spcBef>
                <a:spcAft>
                  <a:spcPct val="35000"/>
                </a:spcAft>
              </a:pPr>
              <a:r>
                <a:rPr lang="en-GB" sz="2300" b="1" kern="1200" dirty="0">
                  <a:solidFill>
                    <a:schemeClr val="tx1"/>
                  </a:solidFill>
                </a:rPr>
                <a:t>Understand </a:t>
              </a:r>
              <a:r>
                <a:rPr lang="en-GB" sz="2300" b="0" kern="1200" dirty="0">
                  <a:solidFill>
                    <a:schemeClr val="tx1"/>
                  </a:solidFill>
                </a:rPr>
                <a:t>how water is treated to make it safe to drink</a:t>
              </a:r>
            </a:p>
          </p:txBody>
        </p:sp>
      </p:grpSp>
      <p:sp>
        <p:nvSpPr>
          <p:cNvPr id="5" name="TextBox 4">
            <a:extLst>
              <a:ext uri="{FF2B5EF4-FFF2-40B4-BE49-F238E27FC236}">
                <a16:creationId xmlns:a16="http://schemas.microsoft.com/office/drawing/2014/main" id="{61E5E905-D179-4D81-8EC1-7923B6E596F7}"/>
              </a:ext>
            </a:extLst>
          </p:cNvPr>
          <p:cNvSpPr txBox="1"/>
          <p:nvPr/>
        </p:nvSpPr>
        <p:spPr>
          <a:xfrm>
            <a:off x="735495" y="2305615"/>
            <a:ext cx="8024488" cy="2246769"/>
          </a:xfrm>
          <a:prstGeom prst="rect">
            <a:avLst/>
          </a:prstGeom>
          <a:noFill/>
        </p:spPr>
        <p:txBody>
          <a:bodyPr wrap="square" rtlCol="0">
            <a:spAutoFit/>
          </a:bodyPr>
          <a:lstStyle/>
          <a:p>
            <a:r>
              <a:rPr lang="en-GB" sz="2800" dirty="0"/>
              <a:t>So, as you can see water goes through a lot of processes in order to make it safe for us to drink. Look carefully at the next slide to make sure you remember all the things which happen to our water…</a:t>
            </a:r>
          </a:p>
        </p:txBody>
      </p:sp>
    </p:spTree>
    <p:extLst>
      <p:ext uri="{BB962C8B-B14F-4D97-AF65-F5344CB8AC3E}">
        <p14:creationId xmlns:p14="http://schemas.microsoft.com/office/powerpoint/2010/main" val="3728327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45445DFA-DA9C-4E2B-ACF7-3F150C277BE2}"/>
              </a:ext>
            </a:extLst>
          </p:cNvPr>
          <p:cNvSpPr/>
          <p:nvPr/>
        </p:nvSpPr>
        <p:spPr>
          <a:xfrm>
            <a:off x="195434" y="63637"/>
            <a:ext cx="2217715" cy="877078"/>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Precipitation (it rains!)</a:t>
            </a:r>
          </a:p>
        </p:txBody>
      </p:sp>
      <p:sp>
        <p:nvSpPr>
          <p:cNvPr id="3" name="Oval 2">
            <a:extLst>
              <a:ext uri="{FF2B5EF4-FFF2-40B4-BE49-F238E27FC236}">
                <a16:creationId xmlns:a16="http://schemas.microsoft.com/office/drawing/2014/main" id="{E1A31D9E-499B-40AB-89FC-1A1336DEA300}"/>
              </a:ext>
            </a:extLst>
          </p:cNvPr>
          <p:cNvSpPr/>
          <p:nvPr/>
        </p:nvSpPr>
        <p:spPr>
          <a:xfrm>
            <a:off x="2494244" y="61428"/>
            <a:ext cx="2856913" cy="159091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If it doesn’t go into the ground, rain will go into rivers and lakes (surface water)</a:t>
            </a:r>
          </a:p>
        </p:txBody>
      </p:sp>
      <p:sp>
        <p:nvSpPr>
          <p:cNvPr id="4" name="Oval 3">
            <a:extLst>
              <a:ext uri="{FF2B5EF4-FFF2-40B4-BE49-F238E27FC236}">
                <a16:creationId xmlns:a16="http://schemas.microsoft.com/office/drawing/2014/main" id="{8336A1B0-497F-4246-B4B4-2D3BB6126231}"/>
              </a:ext>
            </a:extLst>
          </p:cNvPr>
          <p:cNvSpPr/>
          <p:nvPr/>
        </p:nvSpPr>
        <p:spPr>
          <a:xfrm>
            <a:off x="5403951" y="131325"/>
            <a:ext cx="2991016" cy="1370603"/>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Water is piped from rivers and lakes to factories to be cleaned</a:t>
            </a:r>
          </a:p>
        </p:txBody>
      </p:sp>
      <p:sp>
        <p:nvSpPr>
          <p:cNvPr id="5" name="Oval 4">
            <a:extLst>
              <a:ext uri="{FF2B5EF4-FFF2-40B4-BE49-F238E27FC236}">
                <a16:creationId xmlns:a16="http://schemas.microsoft.com/office/drawing/2014/main" id="{73D39D10-9E21-4365-8F4F-F4C81D5DBF83}"/>
              </a:ext>
            </a:extLst>
          </p:cNvPr>
          <p:cNvSpPr/>
          <p:nvPr/>
        </p:nvSpPr>
        <p:spPr>
          <a:xfrm>
            <a:off x="7026158" y="1451888"/>
            <a:ext cx="2117842" cy="1590911"/>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Screening (big bits are removed from the water)</a:t>
            </a:r>
          </a:p>
        </p:txBody>
      </p:sp>
      <p:sp>
        <p:nvSpPr>
          <p:cNvPr id="6" name="Oval 5">
            <a:extLst>
              <a:ext uri="{FF2B5EF4-FFF2-40B4-BE49-F238E27FC236}">
                <a16:creationId xmlns:a16="http://schemas.microsoft.com/office/drawing/2014/main" id="{D82A9B25-3198-4B51-8697-829004FCE619}"/>
              </a:ext>
            </a:extLst>
          </p:cNvPr>
          <p:cNvSpPr/>
          <p:nvPr/>
        </p:nvSpPr>
        <p:spPr>
          <a:xfrm>
            <a:off x="4383959" y="1734308"/>
            <a:ext cx="2595154" cy="121049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Clarification</a:t>
            </a:r>
          </a:p>
          <a:p>
            <a:pPr algn="ctr"/>
            <a:r>
              <a:rPr lang="en-GB" dirty="0">
                <a:solidFill>
                  <a:schemeClr val="tx1"/>
                </a:solidFill>
              </a:rPr>
              <a:t>(bad bits are removed from the water)</a:t>
            </a:r>
          </a:p>
        </p:txBody>
      </p:sp>
      <p:sp>
        <p:nvSpPr>
          <p:cNvPr id="7" name="Oval 6">
            <a:extLst>
              <a:ext uri="{FF2B5EF4-FFF2-40B4-BE49-F238E27FC236}">
                <a16:creationId xmlns:a16="http://schemas.microsoft.com/office/drawing/2014/main" id="{227D339B-04FF-491B-9935-771473856ADF}"/>
              </a:ext>
            </a:extLst>
          </p:cNvPr>
          <p:cNvSpPr/>
          <p:nvPr/>
        </p:nvSpPr>
        <p:spPr>
          <a:xfrm>
            <a:off x="1443450" y="1637733"/>
            <a:ext cx="2856913" cy="150565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Filtration</a:t>
            </a:r>
          </a:p>
          <a:p>
            <a:pPr algn="ctr"/>
            <a:r>
              <a:rPr lang="en-GB" dirty="0">
                <a:solidFill>
                  <a:schemeClr val="tx1"/>
                </a:solidFill>
              </a:rPr>
              <a:t>(using sand and gravel to remove small bits from the water)</a:t>
            </a:r>
          </a:p>
        </p:txBody>
      </p:sp>
      <p:sp>
        <p:nvSpPr>
          <p:cNvPr id="8" name="Oval 7">
            <a:extLst>
              <a:ext uri="{FF2B5EF4-FFF2-40B4-BE49-F238E27FC236}">
                <a16:creationId xmlns:a16="http://schemas.microsoft.com/office/drawing/2014/main" id="{E1FC5885-DA3A-458F-BA2C-40CE1CF00189}"/>
              </a:ext>
            </a:extLst>
          </p:cNvPr>
          <p:cNvSpPr/>
          <p:nvPr/>
        </p:nvSpPr>
        <p:spPr>
          <a:xfrm>
            <a:off x="-40240" y="1985556"/>
            <a:ext cx="1517078" cy="2388904"/>
          </a:xfrm>
          <a:prstGeom prst="ellipse">
            <a:avLst/>
          </a:prstGeom>
          <a:solidFill>
            <a:srgbClr val="99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clean water is sent through pipes to our homes</a:t>
            </a:r>
          </a:p>
        </p:txBody>
      </p:sp>
      <p:sp>
        <p:nvSpPr>
          <p:cNvPr id="9" name="Oval 8">
            <a:extLst>
              <a:ext uri="{FF2B5EF4-FFF2-40B4-BE49-F238E27FC236}">
                <a16:creationId xmlns:a16="http://schemas.microsoft.com/office/drawing/2014/main" id="{5FB3B4F0-FFD7-4262-A4F0-D192E5D3C174}"/>
              </a:ext>
            </a:extLst>
          </p:cNvPr>
          <p:cNvSpPr/>
          <p:nvPr/>
        </p:nvSpPr>
        <p:spPr>
          <a:xfrm>
            <a:off x="1626890" y="3231749"/>
            <a:ext cx="2377440" cy="1149531"/>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We turn on taps to use the water</a:t>
            </a:r>
          </a:p>
        </p:txBody>
      </p:sp>
      <p:sp>
        <p:nvSpPr>
          <p:cNvPr id="10" name="Oval 9">
            <a:extLst>
              <a:ext uri="{FF2B5EF4-FFF2-40B4-BE49-F238E27FC236}">
                <a16:creationId xmlns:a16="http://schemas.microsoft.com/office/drawing/2014/main" id="{F850F022-77B8-41F5-8135-C2B1AF628ABC}"/>
              </a:ext>
            </a:extLst>
          </p:cNvPr>
          <p:cNvSpPr/>
          <p:nvPr/>
        </p:nvSpPr>
        <p:spPr>
          <a:xfrm>
            <a:off x="4304435" y="3037669"/>
            <a:ext cx="2377439" cy="1467394"/>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We put the waste water down the drain</a:t>
            </a:r>
          </a:p>
        </p:txBody>
      </p:sp>
      <p:sp>
        <p:nvSpPr>
          <p:cNvPr id="11" name="Oval 10">
            <a:extLst>
              <a:ext uri="{FF2B5EF4-FFF2-40B4-BE49-F238E27FC236}">
                <a16:creationId xmlns:a16="http://schemas.microsoft.com/office/drawing/2014/main" id="{41129CB5-7A37-4B4A-8DAC-36E60475B754}"/>
              </a:ext>
            </a:extLst>
          </p:cNvPr>
          <p:cNvSpPr/>
          <p:nvPr/>
        </p:nvSpPr>
        <p:spPr>
          <a:xfrm>
            <a:off x="6953861" y="3180008"/>
            <a:ext cx="1626848" cy="1590912"/>
          </a:xfrm>
          <a:prstGeom prst="ellipse">
            <a:avLst/>
          </a:prstGeom>
          <a:solidFill>
            <a:srgbClr val="FF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water goes into the sewers </a:t>
            </a:r>
          </a:p>
        </p:txBody>
      </p:sp>
      <p:sp>
        <p:nvSpPr>
          <p:cNvPr id="12" name="Oval 11">
            <a:extLst>
              <a:ext uri="{FF2B5EF4-FFF2-40B4-BE49-F238E27FC236}">
                <a16:creationId xmlns:a16="http://schemas.microsoft.com/office/drawing/2014/main" id="{1FEA6E43-DBCF-4DD4-BDC9-C092333B1EC7}"/>
              </a:ext>
            </a:extLst>
          </p:cNvPr>
          <p:cNvSpPr/>
          <p:nvPr/>
        </p:nvSpPr>
        <p:spPr>
          <a:xfrm>
            <a:off x="7113681" y="4848100"/>
            <a:ext cx="2014329" cy="172326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sewers take the dirty water to be cleaned</a:t>
            </a:r>
          </a:p>
        </p:txBody>
      </p:sp>
      <p:sp>
        <p:nvSpPr>
          <p:cNvPr id="13" name="Oval 12">
            <a:extLst>
              <a:ext uri="{FF2B5EF4-FFF2-40B4-BE49-F238E27FC236}">
                <a16:creationId xmlns:a16="http://schemas.microsoft.com/office/drawing/2014/main" id="{3BED3E70-47A2-4A4A-8762-F3A2085E10C8}"/>
              </a:ext>
            </a:extLst>
          </p:cNvPr>
          <p:cNvSpPr/>
          <p:nvPr/>
        </p:nvSpPr>
        <p:spPr>
          <a:xfrm>
            <a:off x="4252021" y="4719691"/>
            <a:ext cx="2764022" cy="2027581"/>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dirty water has all the nasty bits (like poo, nappies and bacteria) removed.</a:t>
            </a:r>
          </a:p>
        </p:txBody>
      </p:sp>
      <p:sp>
        <p:nvSpPr>
          <p:cNvPr id="14" name="Oval 13">
            <a:extLst>
              <a:ext uri="{FF2B5EF4-FFF2-40B4-BE49-F238E27FC236}">
                <a16:creationId xmlns:a16="http://schemas.microsoft.com/office/drawing/2014/main" id="{FFD9A9E8-9982-44DE-B478-66B5BC1713AB}"/>
              </a:ext>
            </a:extLst>
          </p:cNvPr>
          <p:cNvSpPr/>
          <p:nvPr/>
        </p:nvSpPr>
        <p:spPr>
          <a:xfrm>
            <a:off x="1671400" y="4848100"/>
            <a:ext cx="2531802" cy="150565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Disinfection</a:t>
            </a:r>
          </a:p>
          <a:p>
            <a:pPr algn="ctr"/>
            <a:r>
              <a:rPr lang="en-GB" dirty="0">
                <a:solidFill>
                  <a:schemeClr val="tx1"/>
                </a:solidFill>
              </a:rPr>
              <a:t>(getting rid of little bacteria that harm us)</a:t>
            </a:r>
          </a:p>
          <a:p>
            <a:pPr algn="ctr"/>
            <a:endParaRPr lang="en-GB" dirty="0">
              <a:solidFill>
                <a:schemeClr val="tx1"/>
              </a:solidFill>
            </a:endParaRPr>
          </a:p>
        </p:txBody>
      </p:sp>
      <p:sp>
        <p:nvSpPr>
          <p:cNvPr id="15" name="Oval 14">
            <a:extLst>
              <a:ext uri="{FF2B5EF4-FFF2-40B4-BE49-F238E27FC236}">
                <a16:creationId xmlns:a16="http://schemas.microsoft.com/office/drawing/2014/main" id="{779A755A-1552-4D7E-B356-139224560C9E}"/>
              </a:ext>
            </a:extLst>
          </p:cNvPr>
          <p:cNvSpPr/>
          <p:nvPr/>
        </p:nvSpPr>
        <p:spPr>
          <a:xfrm>
            <a:off x="15990" y="4609514"/>
            <a:ext cx="1611048" cy="2200431"/>
          </a:xfrm>
          <a:prstGeom prst="ellipse">
            <a:avLst/>
          </a:prstGeom>
          <a:solidFill>
            <a:srgbClr val="FF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 water is now cleaner and is sent back to rivers </a:t>
            </a:r>
          </a:p>
        </p:txBody>
      </p:sp>
      <p:cxnSp>
        <p:nvCxnSpPr>
          <p:cNvPr id="17" name="Straight Arrow Connector 16">
            <a:extLst>
              <a:ext uri="{FF2B5EF4-FFF2-40B4-BE49-F238E27FC236}">
                <a16:creationId xmlns:a16="http://schemas.microsoft.com/office/drawing/2014/main" id="{8C3C8666-6FD4-44C9-B657-ADC3BEA71A5D}"/>
              </a:ext>
            </a:extLst>
          </p:cNvPr>
          <p:cNvCxnSpPr>
            <a:stCxn id="2" idx="4"/>
          </p:cNvCxnSpPr>
          <p:nvPr/>
        </p:nvCxnSpPr>
        <p:spPr>
          <a:xfrm>
            <a:off x="1304292" y="940715"/>
            <a:ext cx="1332891" cy="172468"/>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a:extLst>
              <a:ext uri="{FF2B5EF4-FFF2-40B4-BE49-F238E27FC236}">
                <a16:creationId xmlns:a16="http://schemas.microsoft.com/office/drawing/2014/main" id="{5B84A18A-200C-439A-A4D7-16A050A1661E}"/>
              </a:ext>
            </a:extLst>
          </p:cNvPr>
          <p:cNvCxnSpPr>
            <a:cxnSpLocks/>
            <a:endCxn id="4" idx="1"/>
          </p:cNvCxnSpPr>
          <p:nvPr/>
        </p:nvCxnSpPr>
        <p:spPr>
          <a:xfrm>
            <a:off x="4826708" y="250195"/>
            <a:ext cx="1015267" cy="8185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a:extLst>
              <a:ext uri="{FF2B5EF4-FFF2-40B4-BE49-F238E27FC236}">
                <a16:creationId xmlns:a16="http://schemas.microsoft.com/office/drawing/2014/main" id="{2B78F99E-F7E5-48BD-BC08-A96F092A1F10}"/>
              </a:ext>
            </a:extLst>
          </p:cNvPr>
          <p:cNvCxnSpPr>
            <a:cxnSpLocks/>
          </p:cNvCxnSpPr>
          <p:nvPr/>
        </p:nvCxnSpPr>
        <p:spPr>
          <a:xfrm>
            <a:off x="8381334" y="858285"/>
            <a:ext cx="0" cy="67359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a:extLst>
              <a:ext uri="{FF2B5EF4-FFF2-40B4-BE49-F238E27FC236}">
                <a16:creationId xmlns:a16="http://schemas.microsoft.com/office/drawing/2014/main" id="{E772AC23-858D-499B-A1CC-050C9D73C52E}"/>
              </a:ext>
            </a:extLst>
          </p:cNvPr>
          <p:cNvCxnSpPr>
            <a:cxnSpLocks/>
          </p:cNvCxnSpPr>
          <p:nvPr/>
        </p:nvCxnSpPr>
        <p:spPr>
          <a:xfrm flipH="1">
            <a:off x="6681874" y="1779020"/>
            <a:ext cx="586555" cy="475714"/>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a:extLst>
              <a:ext uri="{FF2B5EF4-FFF2-40B4-BE49-F238E27FC236}">
                <a16:creationId xmlns:a16="http://schemas.microsoft.com/office/drawing/2014/main" id="{BD59BD22-87DF-4191-89A1-57B81FD06851}"/>
              </a:ext>
            </a:extLst>
          </p:cNvPr>
          <p:cNvCxnSpPr>
            <a:cxnSpLocks/>
          </p:cNvCxnSpPr>
          <p:nvPr/>
        </p:nvCxnSpPr>
        <p:spPr>
          <a:xfrm flipH="1">
            <a:off x="4004330" y="1914401"/>
            <a:ext cx="777095" cy="192536"/>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6" name="Straight Arrow Connector 25">
            <a:extLst>
              <a:ext uri="{FF2B5EF4-FFF2-40B4-BE49-F238E27FC236}">
                <a16:creationId xmlns:a16="http://schemas.microsoft.com/office/drawing/2014/main" id="{E3FE1227-E5A5-42F3-9948-2FEBD7B6FE15}"/>
              </a:ext>
            </a:extLst>
          </p:cNvPr>
          <p:cNvCxnSpPr>
            <a:cxnSpLocks/>
          </p:cNvCxnSpPr>
          <p:nvPr/>
        </p:nvCxnSpPr>
        <p:spPr>
          <a:xfrm flipH="1">
            <a:off x="1044027" y="2054807"/>
            <a:ext cx="777095" cy="192536"/>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7" name="Straight Arrow Connector 26">
            <a:extLst>
              <a:ext uri="{FF2B5EF4-FFF2-40B4-BE49-F238E27FC236}">
                <a16:creationId xmlns:a16="http://schemas.microsoft.com/office/drawing/2014/main" id="{599D89F4-1B37-47FA-835D-603BD142E096}"/>
              </a:ext>
            </a:extLst>
          </p:cNvPr>
          <p:cNvCxnSpPr>
            <a:cxnSpLocks/>
          </p:cNvCxnSpPr>
          <p:nvPr/>
        </p:nvCxnSpPr>
        <p:spPr>
          <a:xfrm>
            <a:off x="1248603" y="3879196"/>
            <a:ext cx="831988"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29" name="Straight Arrow Connector 28">
            <a:extLst>
              <a:ext uri="{FF2B5EF4-FFF2-40B4-BE49-F238E27FC236}">
                <a16:creationId xmlns:a16="http://schemas.microsoft.com/office/drawing/2014/main" id="{2F6F9DA9-3D14-42E1-9DC0-BA91366EAD6E}"/>
              </a:ext>
            </a:extLst>
          </p:cNvPr>
          <p:cNvCxnSpPr>
            <a:cxnSpLocks/>
          </p:cNvCxnSpPr>
          <p:nvPr/>
        </p:nvCxnSpPr>
        <p:spPr>
          <a:xfrm>
            <a:off x="3807821" y="3835270"/>
            <a:ext cx="973604" cy="140194"/>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1" name="Straight Arrow Connector 30">
            <a:extLst>
              <a:ext uri="{FF2B5EF4-FFF2-40B4-BE49-F238E27FC236}">
                <a16:creationId xmlns:a16="http://schemas.microsoft.com/office/drawing/2014/main" id="{F3629641-8052-4DED-8FA5-9ACE4B097F6A}"/>
              </a:ext>
            </a:extLst>
          </p:cNvPr>
          <p:cNvCxnSpPr>
            <a:cxnSpLocks/>
          </p:cNvCxnSpPr>
          <p:nvPr/>
        </p:nvCxnSpPr>
        <p:spPr>
          <a:xfrm>
            <a:off x="6508656" y="3980393"/>
            <a:ext cx="759773" cy="270917"/>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3" name="Straight Arrow Connector 32">
            <a:extLst>
              <a:ext uri="{FF2B5EF4-FFF2-40B4-BE49-F238E27FC236}">
                <a16:creationId xmlns:a16="http://schemas.microsoft.com/office/drawing/2014/main" id="{600BB8BF-B62F-4263-B4C7-32BD3669D512}"/>
              </a:ext>
            </a:extLst>
          </p:cNvPr>
          <p:cNvCxnSpPr>
            <a:cxnSpLocks/>
          </p:cNvCxnSpPr>
          <p:nvPr/>
        </p:nvCxnSpPr>
        <p:spPr>
          <a:xfrm>
            <a:off x="8381335" y="4374460"/>
            <a:ext cx="13632" cy="63166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5" name="Straight Arrow Connector 34">
            <a:extLst>
              <a:ext uri="{FF2B5EF4-FFF2-40B4-BE49-F238E27FC236}">
                <a16:creationId xmlns:a16="http://schemas.microsoft.com/office/drawing/2014/main" id="{DF88601D-9764-465E-B95F-39D0DE139055}"/>
              </a:ext>
            </a:extLst>
          </p:cNvPr>
          <p:cNvCxnSpPr>
            <a:cxnSpLocks/>
          </p:cNvCxnSpPr>
          <p:nvPr/>
        </p:nvCxnSpPr>
        <p:spPr>
          <a:xfrm flipH="1">
            <a:off x="6586603" y="5960343"/>
            <a:ext cx="777095" cy="192536"/>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59470AAD-2C42-4A38-942D-2173A36B9D27}"/>
              </a:ext>
            </a:extLst>
          </p:cNvPr>
          <p:cNvCxnSpPr>
            <a:cxnSpLocks/>
          </p:cNvCxnSpPr>
          <p:nvPr/>
        </p:nvCxnSpPr>
        <p:spPr>
          <a:xfrm flipH="1" flipV="1">
            <a:off x="3807821" y="5960343"/>
            <a:ext cx="735110" cy="200873"/>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8" name="Straight Arrow Connector 37">
            <a:extLst>
              <a:ext uri="{FF2B5EF4-FFF2-40B4-BE49-F238E27FC236}">
                <a16:creationId xmlns:a16="http://schemas.microsoft.com/office/drawing/2014/main" id="{91D5C58E-212B-429B-B89D-00528C601F3A}"/>
              </a:ext>
            </a:extLst>
          </p:cNvPr>
          <p:cNvCxnSpPr>
            <a:cxnSpLocks/>
          </p:cNvCxnSpPr>
          <p:nvPr/>
        </p:nvCxnSpPr>
        <p:spPr>
          <a:xfrm flipH="1">
            <a:off x="1258443" y="6006313"/>
            <a:ext cx="777095" cy="192536"/>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
        <p:nvSpPr>
          <p:cNvPr id="39" name="Rectangle 38">
            <a:extLst>
              <a:ext uri="{FF2B5EF4-FFF2-40B4-BE49-F238E27FC236}">
                <a16:creationId xmlns:a16="http://schemas.microsoft.com/office/drawing/2014/main" id="{AC626AA8-532B-4A1B-B4FF-FEBBCA66DC23}"/>
              </a:ext>
            </a:extLst>
          </p:cNvPr>
          <p:cNvSpPr/>
          <p:nvPr/>
        </p:nvSpPr>
        <p:spPr>
          <a:xfrm>
            <a:off x="159018" y="1051778"/>
            <a:ext cx="1061509" cy="400110"/>
          </a:xfrm>
          <a:prstGeom prst="rect">
            <a:avLst/>
          </a:prstGeom>
          <a:noFill/>
        </p:spPr>
        <p:txBody>
          <a:bodyPr wrap="none" lIns="91440" tIns="45720" rIns="91440" bIns="45720">
            <a:spAutoFit/>
          </a:bodyPr>
          <a:lstStyle/>
          <a:p>
            <a:pPr algn="ctr"/>
            <a:r>
              <a:rPr lang="en-US" sz="2000" b="0" cap="none" spc="0" dirty="0">
                <a:ln w="0"/>
                <a:solidFill>
                  <a:schemeClr val="tx1"/>
                </a:solidFill>
                <a:effectLst>
                  <a:outerShdw blurRad="38100" dist="19050" dir="2700000" algn="tl" rotWithShape="0">
                    <a:schemeClr val="dk1">
                      <a:alpha val="40000"/>
                    </a:schemeClr>
                  </a:outerShdw>
                </a:effectLst>
              </a:rPr>
              <a:t>START</a:t>
            </a:r>
          </a:p>
        </p:txBody>
      </p:sp>
      <p:sp>
        <p:nvSpPr>
          <p:cNvPr id="40" name="Rectangle 39">
            <a:extLst>
              <a:ext uri="{FF2B5EF4-FFF2-40B4-BE49-F238E27FC236}">
                <a16:creationId xmlns:a16="http://schemas.microsoft.com/office/drawing/2014/main" id="{C15565D1-7DF7-4748-A23D-A54873A38EB6}"/>
              </a:ext>
            </a:extLst>
          </p:cNvPr>
          <p:cNvSpPr/>
          <p:nvPr/>
        </p:nvSpPr>
        <p:spPr>
          <a:xfrm>
            <a:off x="1277277" y="6457890"/>
            <a:ext cx="1199367" cy="400110"/>
          </a:xfrm>
          <a:prstGeom prst="rect">
            <a:avLst/>
          </a:prstGeom>
          <a:noFill/>
        </p:spPr>
        <p:txBody>
          <a:bodyPr wrap="none" lIns="91440" tIns="45720" rIns="91440" bIns="45720">
            <a:spAutoFit/>
          </a:bodyPr>
          <a:lstStyle/>
          <a:p>
            <a:pPr algn="ctr"/>
            <a:r>
              <a:rPr lang="en-US" sz="2000" dirty="0">
                <a:ln w="0"/>
                <a:effectLst>
                  <a:outerShdw blurRad="38100" dist="19050" dir="2700000" algn="tl" rotWithShape="0">
                    <a:schemeClr val="dk1">
                      <a:alpha val="40000"/>
                    </a:schemeClr>
                  </a:outerShdw>
                </a:effectLst>
              </a:rPr>
              <a:t>FINISH</a:t>
            </a:r>
            <a:endParaRPr lang="en-US" sz="2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73245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2C548E0-4F20-49B2-9606-D306E0F31836}"/>
              </a:ext>
            </a:extLst>
          </p:cNvPr>
          <p:cNvGrpSpPr/>
          <p:nvPr/>
        </p:nvGrpSpPr>
        <p:grpSpPr>
          <a:xfrm>
            <a:off x="3241376" y="211337"/>
            <a:ext cx="5523718" cy="1293485"/>
            <a:chOff x="1714684" y="3359634"/>
            <a:chExt cx="5523718" cy="1293485"/>
          </a:xfrm>
        </p:grpSpPr>
        <p:sp>
          <p:nvSpPr>
            <p:cNvPr id="3" name="Arrow: Pentagon 2">
              <a:extLst>
                <a:ext uri="{FF2B5EF4-FFF2-40B4-BE49-F238E27FC236}">
                  <a16:creationId xmlns:a16="http://schemas.microsoft.com/office/drawing/2014/main" id="{190510C5-2540-4A69-94D9-4DE53DC5F037}"/>
                </a:ext>
              </a:extLst>
            </p:cNvPr>
            <p:cNvSpPr/>
            <p:nvPr/>
          </p:nvSpPr>
          <p:spPr>
            <a:xfrm rot="10800000">
              <a:off x="1714684" y="3359634"/>
              <a:ext cx="5523718" cy="1293485"/>
            </a:xfrm>
            <a:prstGeom prst="homePlate">
              <a:avLst/>
            </a:pr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Arrow: Pentagon 4">
              <a:extLst>
                <a:ext uri="{FF2B5EF4-FFF2-40B4-BE49-F238E27FC236}">
                  <a16:creationId xmlns:a16="http://schemas.microsoft.com/office/drawing/2014/main" id="{047E2289-2EA8-4A37-97BA-2F1C82400EA2}"/>
                </a:ext>
              </a:extLst>
            </p:cNvPr>
            <p:cNvSpPr txBox="1"/>
            <p:nvPr/>
          </p:nvSpPr>
          <p:spPr>
            <a:xfrm rot="21600000">
              <a:off x="2038055" y="3359634"/>
              <a:ext cx="5200347" cy="12934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0391" tIns="87630" rIns="163576" bIns="87630" numCol="1" spcCol="1270" anchor="ctr" anchorCtr="0">
              <a:noAutofit/>
            </a:bodyPr>
            <a:lstStyle/>
            <a:p>
              <a:pPr marL="0" lvl="0" indent="0" algn="ctr" defTabSz="1022350">
                <a:lnSpc>
                  <a:spcPct val="90000"/>
                </a:lnSpc>
                <a:spcBef>
                  <a:spcPct val="0"/>
                </a:spcBef>
                <a:spcAft>
                  <a:spcPct val="35000"/>
                </a:spcAft>
                <a:buNone/>
              </a:pPr>
              <a:r>
                <a:rPr lang="en-GB" sz="2300" b="1" kern="1200" dirty="0">
                  <a:solidFill>
                    <a:schemeClr val="tx1"/>
                  </a:solidFill>
                </a:rPr>
                <a:t>Apply </a:t>
              </a:r>
              <a:r>
                <a:rPr lang="en-GB" sz="2300" b="0" kern="1200" dirty="0">
                  <a:solidFill>
                    <a:schemeClr val="tx1"/>
                  </a:solidFill>
                </a:rPr>
                <a:t>what you learn today to your knowledge of the water cycle</a:t>
              </a:r>
            </a:p>
          </p:txBody>
        </p:sp>
      </p:grpSp>
      <p:sp>
        <p:nvSpPr>
          <p:cNvPr id="5" name="Thought Bubble: Cloud 4">
            <a:extLst>
              <a:ext uri="{FF2B5EF4-FFF2-40B4-BE49-F238E27FC236}">
                <a16:creationId xmlns:a16="http://schemas.microsoft.com/office/drawing/2014/main" id="{3B3252DA-DB8F-4F63-A3F5-EFFA95BC0344}"/>
              </a:ext>
            </a:extLst>
          </p:cNvPr>
          <p:cNvSpPr/>
          <p:nvPr/>
        </p:nvSpPr>
        <p:spPr>
          <a:xfrm>
            <a:off x="1026813" y="1381991"/>
            <a:ext cx="7738281" cy="5264671"/>
          </a:xfrm>
          <a:prstGeom prst="cloudCallout">
            <a:avLst>
              <a:gd name="adj1" fmla="val -56731"/>
              <a:gd name="adj2" fmla="val 51004"/>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dirty="0"/>
              <a:t>At the moment we’ve thought about what happens after it rains, how we use the water and then how it gets sent back to the rivers and seas.</a:t>
            </a:r>
          </a:p>
          <a:p>
            <a:pPr algn="ctr"/>
            <a:endParaRPr lang="en-GB" dirty="0"/>
          </a:p>
          <a:p>
            <a:pPr algn="ctr"/>
            <a:r>
              <a:rPr lang="en-GB" b="1" dirty="0"/>
              <a:t>BUT, how could we start thinking about all of these processes as a cycle (something that always repeats in the same order)?</a:t>
            </a:r>
          </a:p>
          <a:p>
            <a:pPr algn="ctr"/>
            <a:endParaRPr lang="en-GB" b="1" dirty="0"/>
          </a:p>
          <a:p>
            <a:pPr algn="ctr"/>
            <a:r>
              <a:rPr lang="en-GB" dirty="0"/>
              <a:t>Think about what you learnt about the water cycle last lesson and how this could help </a:t>
            </a:r>
            <a:r>
              <a:rPr lang="en-GB" b="1" dirty="0"/>
              <a:t>link the start and finish of the processes on the last slide…</a:t>
            </a:r>
          </a:p>
        </p:txBody>
      </p:sp>
    </p:spTree>
    <p:extLst>
      <p:ext uri="{BB962C8B-B14F-4D97-AF65-F5344CB8AC3E}">
        <p14:creationId xmlns:p14="http://schemas.microsoft.com/office/powerpoint/2010/main" val="4191788163"/>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Jo">
      <a:majorFont>
        <a:latin typeface="Comic Sans MS"/>
        <a:ea typeface=""/>
        <a:cs typeface=""/>
      </a:majorFont>
      <a:minorFont>
        <a:latin typeface="Comic Sans M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302</TotalTime>
  <Words>1152</Words>
  <Application>Microsoft Office PowerPoint</Application>
  <PresentationFormat>On-screen Show (4:3)</PresentationFormat>
  <Paragraphs>86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Comic Sans MS</vt:lpstr>
      <vt:lpstr>Office Theme</vt:lpstr>
      <vt:lpstr>How do we get clean drinking water?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Test your knowledge: Developing</vt:lpstr>
      <vt:lpstr>Test your knowledge: Secure</vt:lpstr>
      <vt:lpstr>Test your knowledge: Secure</vt:lpstr>
      <vt:lpstr>Test your knowledge: Secure+</vt:lpstr>
    </vt:vector>
  </TitlesOfParts>
  <Company>Woodhouse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Watch the video and answer the questions on your sheet</dc:title>
  <dc:creator>J Hyland</dc:creator>
  <cp:lastModifiedBy>J Hyland</cp:lastModifiedBy>
  <cp:revision>21</cp:revision>
  <dcterms:created xsi:type="dcterms:W3CDTF">2019-06-05T15:29:37Z</dcterms:created>
  <dcterms:modified xsi:type="dcterms:W3CDTF">2020-04-01T10:14:25Z</dcterms:modified>
</cp:coreProperties>
</file>