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8" r:id="rId2"/>
    <p:sldId id="287" r:id="rId3"/>
    <p:sldId id="292" r:id="rId4"/>
    <p:sldId id="293" r:id="rId5"/>
    <p:sldId id="286" r:id="rId6"/>
    <p:sldId id="289" r:id="rId7"/>
    <p:sldId id="290" r:id="rId8"/>
    <p:sldId id="291" r:id="rId9"/>
    <p:sldId id="282" r:id="rId10"/>
    <p:sldId id="283" r:id="rId11"/>
    <p:sldId id="274" r:id="rId12"/>
    <p:sldId id="279" r:id="rId13"/>
    <p:sldId id="278" r:id="rId14"/>
    <p:sldId id="275" r:id="rId15"/>
    <p:sldId id="284" r:id="rId16"/>
    <p:sldId id="285" r:id="rId17"/>
    <p:sldId id="273" r:id="rId18"/>
    <p:sldId id="281" r:id="rId19"/>
    <p:sldId id="276" r:id="rId20"/>
    <p:sldId id="277" r:id="rId21"/>
    <p:sldId id="280" r:id="rId22"/>
    <p:sldId id="272" r:id="rId23"/>
    <p:sldId id="266" r:id="rId24"/>
    <p:sldId id="265" r:id="rId25"/>
    <p:sldId id="271" r:id="rId26"/>
    <p:sldId id="270" r:id="rId27"/>
    <p:sldId id="268" r:id="rId28"/>
    <p:sldId id="269" r:id="rId29"/>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33" autoAdjust="0"/>
    <p:restoredTop sz="94660"/>
  </p:normalViewPr>
  <p:slideViewPr>
    <p:cSldViewPr snapToGrid="0">
      <p:cViewPr varScale="1">
        <p:scale>
          <a:sx n="109" d="100"/>
          <a:sy n="109" d="100"/>
        </p:scale>
        <p:origin x="666" y="1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FA14680D-ED9C-44E6-8376-4BA9B5C35AF6}" type="datetimeFigureOut">
              <a:rPr lang="en-GB" smtClean="0"/>
              <a:t>20/09/2024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F3075B4-5BD0-4D89-A951-5AE675AF2A06}" type="slidenum">
              <a:rPr lang="en-GB" smtClean="0"/>
              <a:t>‹#›</a:t>
            </a:fld>
            <a:endParaRPr lang="en-GB"/>
          </a:p>
        </p:txBody>
      </p:sp>
    </p:spTree>
    <p:extLst>
      <p:ext uri="{BB962C8B-B14F-4D97-AF65-F5344CB8AC3E}">
        <p14:creationId xmlns:p14="http://schemas.microsoft.com/office/powerpoint/2010/main" val="24389362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A14680D-ED9C-44E6-8376-4BA9B5C35AF6}" type="datetimeFigureOut">
              <a:rPr lang="en-GB" smtClean="0"/>
              <a:t>20/09/2024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F3075B4-5BD0-4D89-A951-5AE675AF2A06}" type="slidenum">
              <a:rPr lang="en-GB" smtClean="0"/>
              <a:t>‹#›</a:t>
            </a:fld>
            <a:endParaRPr lang="en-GB"/>
          </a:p>
        </p:txBody>
      </p:sp>
    </p:spTree>
    <p:extLst>
      <p:ext uri="{BB962C8B-B14F-4D97-AF65-F5344CB8AC3E}">
        <p14:creationId xmlns:p14="http://schemas.microsoft.com/office/powerpoint/2010/main" val="19736167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A14680D-ED9C-44E6-8376-4BA9B5C35AF6}" type="datetimeFigureOut">
              <a:rPr lang="en-GB" smtClean="0"/>
              <a:t>20/09/2024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F3075B4-5BD0-4D89-A951-5AE675AF2A06}" type="slidenum">
              <a:rPr lang="en-GB" smtClean="0"/>
              <a:t>‹#›</a:t>
            </a:fld>
            <a:endParaRPr lang="en-GB"/>
          </a:p>
        </p:txBody>
      </p:sp>
    </p:spTree>
    <p:extLst>
      <p:ext uri="{BB962C8B-B14F-4D97-AF65-F5344CB8AC3E}">
        <p14:creationId xmlns:p14="http://schemas.microsoft.com/office/powerpoint/2010/main" val="457440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A14680D-ED9C-44E6-8376-4BA9B5C35AF6}" type="datetimeFigureOut">
              <a:rPr lang="en-GB" smtClean="0"/>
              <a:t>20/09/2024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F3075B4-5BD0-4D89-A951-5AE675AF2A06}" type="slidenum">
              <a:rPr lang="en-GB" smtClean="0"/>
              <a:t>‹#›</a:t>
            </a:fld>
            <a:endParaRPr lang="en-GB"/>
          </a:p>
        </p:txBody>
      </p:sp>
    </p:spTree>
    <p:extLst>
      <p:ext uri="{BB962C8B-B14F-4D97-AF65-F5344CB8AC3E}">
        <p14:creationId xmlns:p14="http://schemas.microsoft.com/office/powerpoint/2010/main" val="18203224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A14680D-ED9C-44E6-8376-4BA9B5C35AF6}" type="datetimeFigureOut">
              <a:rPr lang="en-GB" smtClean="0"/>
              <a:t>20/09/2024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F3075B4-5BD0-4D89-A951-5AE675AF2A06}" type="slidenum">
              <a:rPr lang="en-GB" smtClean="0"/>
              <a:t>‹#›</a:t>
            </a:fld>
            <a:endParaRPr lang="en-GB"/>
          </a:p>
        </p:txBody>
      </p:sp>
    </p:spTree>
    <p:extLst>
      <p:ext uri="{BB962C8B-B14F-4D97-AF65-F5344CB8AC3E}">
        <p14:creationId xmlns:p14="http://schemas.microsoft.com/office/powerpoint/2010/main" val="36155570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FA14680D-ED9C-44E6-8376-4BA9B5C35AF6}" type="datetimeFigureOut">
              <a:rPr lang="en-GB" smtClean="0"/>
              <a:t>20/09/2024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F3075B4-5BD0-4D89-A951-5AE675AF2A06}" type="slidenum">
              <a:rPr lang="en-GB" smtClean="0"/>
              <a:t>‹#›</a:t>
            </a:fld>
            <a:endParaRPr lang="en-GB"/>
          </a:p>
        </p:txBody>
      </p:sp>
    </p:spTree>
    <p:extLst>
      <p:ext uri="{BB962C8B-B14F-4D97-AF65-F5344CB8AC3E}">
        <p14:creationId xmlns:p14="http://schemas.microsoft.com/office/powerpoint/2010/main" val="12257951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FA14680D-ED9C-44E6-8376-4BA9B5C35AF6}" type="datetimeFigureOut">
              <a:rPr lang="en-GB" smtClean="0"/>
              <a:t>20/09/2024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F3075B4-5BD0-4D89-A951-5AE675AF2A06}" type="slidenum">
              <a:rPr lang="en-GB" smtClean="0"/>
              <a:t>‹#›</a:t>
            </a:fld>
            <a:endParaRPr lang="en-GB"/>
          </a:p>
        </p:txBody>
      </p:sp>
    </p:spTree>
    <p:extLst>
      <p:ext uri="{BB962C8B-B14F-4D97-AF65-F5344CB8AC3E}">
        <p14:creationId xmlns:p14="http://schemas.microsoft.com/office/powerpoint/2010/main" val="19318109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FA14680D-ED9C-44E6-8376-4BA9B5C35AF6}" type="datetimeFigureOut">
              <a:rPr lang="en-GB" smtClean="0"/>
              <a:t>20/09/2024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F3075B4-5BD0-4D89-A951-5AE675AF2A06}" type="slidenum">
              <a:rPr lang="en-GB" smtClean="0"/>
              <a:t>‹#›</a:t>
            </a:fld>
            <a:endParaRPr lang="en-GB"/>
          </a:p>
        </p:txBody>
      </p:sp>
    </p:spTree>
    <p:extLst>
      <p:ext uri="{BB962C8B-B14F-4D97-AF65-F5344CB8AC3E}">
        <p14:creationId xmlns:p14="http://schemas.microsoft.com/office/powerpoint/2010/main" val="29881593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14680D-ED9C-44E6-8376-4BA9B5C35AF6}" type="datetimeFigureOut">
              <a:rPr lang="en-GB" smtClean="0"/>
              <a:t>20/09/2024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F3075B4-5BD0-4D89-A951-5AE675AF2A06}" type="slidenum">
              <a:rPr lang="en-GB" smtClean="0"/>
              <a:t>‹#›</a:t>
            </a:fld>
            <a:endParaRPr lang="en-GB"/>
          </a:p>
        </p:txBody>
      </p:sp>
    </p:spTree>
    <p:extLst>
      <p:ext uri="{BB962C8B-B14F-4D97-AF65-F5344CB8AC3E}">
        <p14:creationId xmlns:p14="http://schemas.microsoft.com/office/powerpoint/2010/main" val="14559117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A14680D-ED9C-44E6-8376-4BA9B5C35AF6}" type="datetimeFigureOut">
              <a:rPr lang="en-GB" smtClean="0"/>
              <a:t>20/09/2024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F3075B4-5BD0-4D89-A951-5AE675AF2A06}" type="slidenum">
              <a:rPr lang="en-GB" smtClean="0"/>
              <a:t>‹#›</a:t>
            </a:fld>
            <a:endParaRPr lang="en-GB"/>
          </a:p>
        </p:txBody>
      </p:sp>
    </p:spTree>
    <p:extLst>
      <p:ext uri="{BB962C8B-B14F-4D97-AF65-F5344CB8AC3E}">
        <p14:creationId xmlns:p14="http://schemas.microsoft.com/office/powerpoint/2010/main" val="26212648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A14680D-ED9C-44E6-8376-4BA9B5C35AF6}" type="datetimeFigureOut">
              <a:rPr lang="en-GB" smtClean="0"/>
              <a:t>20/09/2024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F3075B4-5BD0-4D89-A951-5AE675AF2A06}" type="slidenum">
              <a:rPr lang="en-GB" smtClean="0"/>
              <a:t>‹#›</a:t>
            </a:fld>
            <a:endParaRPr lang="en-GB"/>
          </a:p>
        </p:txBody>
      </p:sp>
    </p:spTree>
    <p:extLst>
      <p:ext uri="{BB962C8B-B14F-4D97-AF65-F5344CB8AC3E}">
        <p14:creationId xmlns:p14="http://schemas.microsoft.com/office/powerpoint/2010/main" val="14354864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14680D-ED9C-44E6-8376-4BA9B5C35AF6}" type="datetimeFigureOut">
              <a:rPr lang="en-GB" smtClean="0"/>
              <a:t>20/09/2024</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3075B4-5BD0-4D89-A951-5AE675AF2A06}" type="slidenum">
              <a:rPr lang="en-GB" smtClean="0"/>
              <a:t>‹#›</a:t>
            </a:fld>
            <a:endParaRPr lang="en-GB"/>
          </a:p>
        </p:txBody>
      </p:sp>
    </p:spTree>
    <p:extLst>
      <p:ext uri="{BB962C8B-B14F-4D97-AF65-F5344CB8AC3E}">
        <p14:creationId xmlns:p14="http://schemas.microsoft.com/office/powerpoint/2010/main" val="11197608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324993760"/>
              </p:ext>
            </p:extLst>
          </p:nvPr>
        </p:nvGraphicFramePr>
        <p:xfrm>
          <a:off x="155575" y="178133"/>
          <a:ext cx="11845928" cy="6602414"/>
        </p:xfrm>
        <a:graphic>
          <a:graphicData uri="http://schemas.openxmlformats.org/drawingml/2006/table">
            <a:tbl>
              <a:tblPr firstRow="1" bandRow="1">
                <a:tableStyleId>{5940675A-B579-460E-94D1-54222C63F5DA}</a:tableStyleId>
              </a:tblPr>
              <a:tblGrid>
                <a:gridCol w="4545013">
                  <a:extLst>
                    <a:ext uri="{9D8B030D-6E8A-4147-A177-3AD203B41FA5}">
                      <a16:colId xmlns:a16="http://schemas.microsoft.com/office/drawing/2014/main" val="2952232063"/>
                    </a:ext>
                  </a:extLst>
                </a:gridCol>
                <a:gridCol w="5186363">
                  <a:extLst>
                    <a:ext uri="{9D8B030D-6E8A-4147-A177-3AD203B41FA5}">
                      <a16:colId xmlns:a16="http://schemas.microsoft.com/office/drawing/2014/main" val="1523852696"/>
                    </a:ext>
                  </a:extLst>
                </a:gridCol>
                <a:gridCol w="2114552">
                  <a:extLst>
                    <a:ext uri="{9D8B030D-6E8A-4147-A177-3AD203B41FA5}">
                      <a16:colId xmlns:a16="http://schemas.microsoft.com/office/drawing/2014/main" val="864018281"/>
                    </a:ext>
                  </a:extLst>
                </a:gridCol>
              </a:tblGrid>
              <a:tr h="430473">
                <a:tc>
                  <a:txBody>
                    <a:bodyPr/>
                    <a:lstStyle/>
                    <a:p>
                      <a:pPr algn="l">
                        <a:spcAft>
                          <a:spcPts val="0"/>
                        </a:spcAft>
                      </a:pPr>
                      <a:r>
                        <a:rPr lang="en-GB" sz="1800" b="0" u="sng" dirty="0">
                          <a:solidFill>
                            <a:srgbClr val="FF0000"/>
                          </a:solidFill>
                          <a:effectLst/>
                          <a:latin typeface="Comic Sans MS" panose="030F0702030302020204" pitchFamily="66" charset="0"/>
                          <a:ea typeface="Times New Roman" panose="02020603050405020304" pitchFamily="18" charset="0"/>
                        </a:rPr>
                        <a:t>Year </a:t>
                      </a:r>
                      <a:r>
                        <a:rPr lang="en-GB" sz="1800" b="0" u="sng" dirty="0" smtClean="0">
                          <a:solidFill>
                            <a:srgbClr val="FF0000"/>
                          </a:solidFill>
                          <a:effectLst/>
                          <a:latin typeface="Comic Sans MS" panose="030F0702030302020204" pitchFamily="66" charset="0"/>
                          <a:ea typeface="Times New Roman" panose="02020603050405020304" pitchFamily="18" charset="0"/>
                        </a:rPr>
                        <a:t>1 History </a:t>
                      </a:r>
                      <a:r>
                        <a:rPr lang="en-GB" sz="1800" b="1" u="none" baseline="0" dirty="0">
                          <a:solidFill>
                            <a:srgbClr val="FF0000"/>
                          </a:solidFill>
                          <a:effectLst/>
                          <a:latin typeface="Times New Roman" panose="02020603050405020304" pitchFamily="18" charset="0"/>
                          <a:ea typeface="Times New Roman" panose="02020603050405020304" pitchFamily="18" charset="0"/>
                        </a:rPr>
                        <a:t> </a:t>
                      </a:r>
                      <a:r>
                        <a:rPr lang="en-GB" sz="1800" b="1" u="none" baseline="0" dirty="0" smtClean="0">
                          <a:solidFill>
                            <a:srgbClr val="FF0000"/>
                          </a:solidFill>
                          <a:effectLst/>
                          <a:latin typeface="Times New Roman" panose="02020603050405020304" pitchFamily="18" charset="0"/>
                          <a:ea typeface="Times New Roman" panose="02020603050405020304" pitchFamily="18" charset="0"/>
                        </a:rPr>
                        <a:t>   </a:t>
                      </a:r>
                      <a:endParaRPr lang="en-GB" sz="1800" b="1" u="none" baseline="0" dirty="0" smtClean="0">
                        <a:solidFill>
                          <a:srgbClr val="FF0000"/>
                        </a:solidFill>
                        <a:effectLst/>
                        <a:latin typeface="+mn-lt"/>
                        <a:ea typeface="Times New Roman" panose="02020603050405020304" pitchFamily="18" charset="0"/>
                      </a:endParaRPr>
                    </a:p>
                    <a:p>
                      <a:pPr algn="l">
                        <a:spcAft>
                          <a:spcPts val="0"/>
                        </a:spcAft>
                      </a:pPr>
                      <a:r>
                        <a:rPr lang="en-GB" sz="1100" b="0" u="sng" dirty="0" smtClean="0">
                          <a:solidFill>
                            <a:srgbClr val="FF0000"/>
                          </a:solidFill>
                          <a:effectLst/>
                          <a:latin typeface="Comic Sans MS" panose="030F0702030302020204" pitchFamily="66" charset="0"/>
                          <a:ea typeface="Times New Roman" panose="02020603050405020304" pitchFamily="18" charset="0"/>
                          <a:cs typeface="Arial" panose="020B0604020202020204" pitchFamily="34" charset="0"/>
                        </a:rPr>
                        <a:t>Threads: </a:t>
                      </a:r>
                      <a:r>
                        <a:rPr lang="en-GB" sz="1100" b="0" u="sng" dirty="0" smtClean="0">
                          <a:solidFill>
                            <a:schemeClr val="accent4">
                              <a:lumMod val="60000"/>
                              <a:lumOff val="40000"/>
                            </a:schemeClr>
                          </a:solidFill>
                          <a:effectLst/>
                          <a:latin typeface="Comic Sans MS" panose="030F0702030302020204" pitchFamily="66" charset="0"/>
                          <a:ea typeface="Times New Roman" panose="02020603050405020304" pitchFamily="18" charset="0"/>
                          <a:cs typeface="Arial" panose="020B0604020202020204" pitchFamily="34" charset="0"/>
                        </a:rPr>
                        <a:t>Clothing</a:t>
                      </a:r>
                      <a:r>
                        <a:rPr lang="en-GB" sz="1100" b="0" u="sng" baseline="0" dirty="0" smtClean="0">
                          <a:solidFill>
                            <a:schemeClr val="accent4">
                              <a:lumMod val="60000"/>
                              <a:lumOff val="40000"/>
                            </a:schemeClr>
                          </a:solidFill>
                          <a:effectLst/>
                          <a:latin typeface="Comic Sans MS" panose="030F0702030302020204" pitchFamily="66" charset="0"/>
                          <a:ea typeface="Times New Roman" panose="02020603050405020304" pitchFamily="18" charset="0"/>
                          <a:cs typeface="Arial" panose="020B0604020202020204" pitchFamily="34" charset="0"/>
                        </a:rPr>
                        <a:t> </a:t>
                      </a:r>
                      <a:r>
                        <a:rPr lang="en-GB" sz="1100" b="0" u="sng" baseline="0" dirty="0" smtClean="0">
                          <a:solidFill>
                            <a:srgbClr val="00B0F0"/>
                          </a:solidFill>
                          <a:effectLst/>
                          <a:latin typeface="Comic Sans MS" panose="030F0702030302020204" pitchFamily="66" charset="0"/>
                          <a:ea typeface="Times New Roman" panose="02020603050405020304" pitchFamily="18" charset="0"/>
                          <a:cs typeface="Arial" panose="020B0604020202020204" pitchFamily="34" charset="0"/>
                        </a:rPr>
                        <a:t>Commerce </a:t>
                      </a:r>
                      <a:r>
                        <a:rPr lang="en-GB" sz="1100" b="0" u="sng" baseline="0" dirty="0" smtClean="0">
                          <a:solidFill>
                            <a:srgbClr val="C00000"/>
                          </a:solidFill>
                          <a:effectLst/>
                          <a:latin typeface="Comic Sans MS" panose="030F0702030302020204" pitchFamily="66" charset="0"/>
                          <a:ea typeface="Times New Roman" panose="02020603050405020304" pitchFamily="18" charset="0"/>
                          <a:cs typeface="Arial" panose="020B0604020202020204" pitchFamily="34" charset="0"/>
                        </a:rPr>
                        <a:t>Conflict </a:t>
                      </a:r>
                      <a:r>
                        <a:rPr lang="en-GB" sz="1100" b="0" u="sng" baseline="0" dirty="0" smtClean="0">
                          <a:solidFill>
                            <a:srgbClr val="7030A0"/>
                          </a:solidFill>
                          <a:effectLst/>
                          <a:latin typeface="Comic Sans MS" panose="030F0702030302020204" pitchFamily="66" charset="0"/>
                          <a:ea typeface="Times New Roman" panose="02020603050405020304" pitchFamily="18" charset="0"/>
                          <a:cs typeface="Arial" panose="020B0604020202020204" pitchFamily="34" charset="0"/>
                        </a:rPr>
                        <a:t>Food</a:t>
                      </a:r>
                      <a:r>
                        <a:rPr lang="en-GB" sz="1100" b="0" u="sng" baseline="0" dirty="0" smtClean="0">
                          <a:solidFill>
                            <a:srgbClr val="00B050"/>
                          </a:solidFill>
                          <a:effectLst/>
                          <a:latin typeface="Comic Sans MS" panose="030F0702030302020204" pitchFamily="66" charset="0"/>
                          <a:ea typeface="Times New Roman" panose="02020603050405020304" pitchFamily="18" charset="0"/>
                          <a:cs typeface="Arial" panose="020B0604020202020204" pitchFamily="34" charset="0"/>
                        </a:rPr>
                        <a:t> Religion</a:t>
                      </a:r>
                      <a:endParaRPr lang="en-GB" sz="2400" b="1" dirty="0">
                        <a:solidFill>
                          <a:srgbClr val="C00000"/>
                        </a:solidFill>
                        <a:effectLst/>
                        <a:latin typeface="Times New Roman" panose="02020603050405020304" pitchFamily="18" charset="0"/>
                        <a:ea typeface="Times New Roman" panose="02020603050405020304" pitchFamily="18" charset="0"/>
                      </a:endParaRPr>
                    </a:p>
                  </a:txBody>
                  <a:tcPr marL="114300" marR="114300" marT="0" marB="0"/>
                </a:tc>
                <a:tc rowSpan="2" gridSpan="2">
                  <a:txBody>
                    <a:bodyPr/>
                    <a:lstStyle/>
                    <a:p>
                      <a:pPr algn="ctr"/>
                      <a:r>
                        <a:rPr lang="en-GB" sz="1200" u="sng" kern="1200" dirty="0" smtClean="0">
                          <a:solidFill>
                            <a:srgbClr val="FF0000"/>
                          </a:solidFill>
                          <a:effectLst/>
                          <a:latin typeface="+mn-lt"/>
                          <a:ea typeface="+mn-ea"/>
                          <a:cs typeface="+mn-cs"/>
                        </a:rPr>
                        <a:t>Threads knowledge overleaf-  Knowledge Vocabulary</a:t>
                      </a:r>
                      <a:r>
                        <a:rPr lang="en-GB" sz="1200" u="sng" kern="1200" baseline="0" dirty="0" smtClean="0">
                          <a:solidFill>
                            <a:schemeClr val="tx1"/>
                          </a:solidFill>
                          <a:effectLst/>
                          <a:latin typeface="+mn-lt"/>
                          <a:ea typeface="+mn-ea"/>
                          <a:cs typeface="+mn-cs"/>
                        </a:rPr>
                        <a:t> </a:t>
                      </a:r>
                    </a:p>
                    <a:p>
                      <a:r>
                        <a:rPr lang="en-GB" sz="1200" kern="1200" dirty="0" smtClean="0">
                          <a:solidFill>
                            <a:schemeClr val="tx1"/>
                          </a:solidFill>
                          <a:effectLst/>
                          <a:latin typeface="+mn-lt"/>
                          <a:ea typeface="+mn-ea"/>
                          <a:cs typeface="+mn-cs"/>
                        </a:rPr>
                        <a:t>Destinations, journey, invention, pioneer, inventor, aviator,</a:t>
                      </a:r>
                      <a:r>
                        <a:rPr lang="en-GB" sz="1200" kern="1200" baseline="0" dirty="0" smtClean="0">
                          <a:solidFill>
                            <a:schemeClr val="tx1"/>
                          </a:solidFill>
                          <a:effectLst/>
                          <a:latin typeface="+mn-lt"/>
                          <a:ea typeface="+mn-ea"/>
                          <a:cs typeface="+mn-cs"/>
                        </a:rPr>
                        <a:t> </a:t>
                      </a:r>
                      <a:r>
                        <a:rPr lang="en-GB" sz="1200" kern="1200" dirty="0" smtClean="0">
                          <a:solidFill>
                            <a:schemeClr val="tx1"/>
                          </a:solidFill>
                          <a:effectLst/>
                          <a:latin typeface="+mn-lt"/>
                          <a:ea typeface="+mn-ea"/>
                          <a:cs typeface="+mn-cs"/>
                        </a:rPr>
                        <a:t>Neil Armstrong,</a:t>
                      </a:r>
                      <a:r>
                        <a:rPr lang="en-GB" sz="1200" kern="1200" baseline="0" dirty="0" smtClean="0">
                          <a:solidFill>
                            <a:schemeClr val="tx1"/>
                          </a:solidFill>
                          <a:effectLst/>
                          <a:latin typeface="+mn-lt"/>
                          <a:ea typeface="+mn-ea"/>
                          <a:cs typeface="+mn-cs"/>
                        </a:rPr>
                        <a:t> </a:t>
                      </a:r>
                      <a:r>
                        <a:rPr lang="en-GB" sz="1200" kern="1200" dirty="0" smtClean="0">
                          <a:solidFill>
                            <a:schemeClr val="tx1"/>
                          </a:solidFill>
                          <a:effectLst/>
                          <a:latin typeface="+mn-lt"/>
                          <a:ea typeface="+mn-ea"/>
                          <a:cs typeface="+mn-cs"/>
                        </a:rPr>
                        <a:t>Amelia Earhart,</a:t>
                      </a:r>
                      <a:r>
                        <a:rPr lang="en-GB" sz="1200" kern="1200" baseline="0" dirty="0" smtClean="0">
                          <a:solidFill>
                            <a:schemeClr val="tx1"/>
                          </a:solidFill>
                          <a:effectLst/>
                          <a:latin typeface="+mn-lt"/>
                          <a:ea typeface="+mn-ea"/>
                          <a:cs typeface="+mn-cs"/>
                        </a:rPr>
                        <a:t> </a:t>
                      </a:r>
                      <a:r>
                        <a:rPr lang="en-GB" sz="1200" kern="1200" dirty="0" smtClean="0">
                          <a:solidFill>
                            <a:schemeClr val="tx1"/>
                          </a:solidFill>
                          <a:effectLst/>
                          <a:latin typeface="+mn-lt"/>
                          <a:ea typeface="+mn-ea"/>
                          <a:cs typeface="+mn-cs"/>
                        </a:rPr>
                        <a:t>Wright Brothers,</a:t>
                      </a:r>
                      <a:r>
                        <a:rPr lang="en-GB" sz="1200" kern="1200" baseline="0" dirty="0" smtClean="0">
                          <a:solidFill>
                            <a:schemeClr val="tx1"/>
                          </a:solidFill>
                          <a:effectLst/>
                          <a:latin typeface="+mn-lt"/>
                          <a:ea typeface="+mn-ea"/>
                          <a:cs typeface="+mn-cs"/>
                        </a:rPr>
                        <a:t> </a:t>
                      </a:r>
                      <a:r>
                        <a:rPr lang="en-GB" sz="1200" kern="1200" dirty="0" smtClean="0">
                          <a:solidFill>
                            <a:schemeClr val="tx1"/>
                          </a:solidFill>
                          <a:effectLst/>
                          <a:latin typeface="+mn-lt"/>
                          <a:ea typeface="+mn-ea"/>
                          <a:cs typeface="+mn-cs"/>
                        </a:rPr>
                        <a:t>flight, Henry Ford,</a:t>
                      </a:r>
                      <a:r>
                        <a:rPr lang="en-GB" sz="1200" kern="1200" baseline="0" dirty="0" smtClean="0">
                          <a:solidFill>
                            <a:schemeClr val="tx1"/>
                          </a:solidFill>
                          <a:effectLst/>
                          <a:latin typeface="+mn-lt"/>
                          <a:ea typeface="+mn-ea"/>
                          <a:cs typeface="+mn-cs"/>
                        </a:rPr>
                        <a:t> George Stevenson, rocket, travel, transport, monarch, king, queen, King Charles III, Queen Elizabeth II, Queen Victoria, Queen Elizabeth I, Richard III, toys, school, everyday life for children</a:t>
                      </a:r>
                      <a:endParaRPr lang="en-GB" sz="1200" u="sng" kern="1200" baseline="0" dirty="0" smtClean="0">
                        <a:solidFill>
                          <a:schemeClr val="tx1"/>
                        </a:solidFill>
                        <a:effectLst/>
                        <a:latin typeface="+mn-lt"/>
                        <a:ea typeface="+mn-ea"/>
                        <a:cs typeface="+mn-cs"/>
                      </a:endParaRPr>
                    </a:p>
                  </a:txBody>
                  <a:tcPr marL="114300" marR="114300" marT="0" marB="0"/>
                </a:tc>
                <a:tc rowSpan="2" hMerge="1">
                  <a:txBody>
                    <a:bodyPr/>
                    <a:lstStyle/>
                    <a:p>
                      <a:endParaRPr lang="en-GB"/>
                    </a:p>
                  </a:txBody>
                  <a:tcPr/>
                </a:tc>
                <a:extLst>
                  <a:ext uri="{0D108BD9-81ED-4DB2-BD59-A6C34878D82A}">
                    <a16:rowId xmlns:a16="http://schemas.microsoft.com/office/drawing/2014/main" val="114452312"/>
                  </a:ext>
                </a:extLst>
              </a:tr>
              <a:tr h="282034">
                <a:tc rowSpan="3">
                  <a:txBody>
                    <a:bodyPr/>
                    <a:lstStyle/>
                    <a:p>
                      <a:pPr lvl="0" algn="ctr"/>
                      <a:r>
                        <a:rPr lang="en-GB" sz="1200" u="sng" kern="1200" dirty="0" smtClean="0">
                          <a:solidFill>
                            <a:srgbClr val="FF0000"/>
                          </a:solidFill>
                          <a:effectLst/>
                          <a:latin typeface="+mn-lt"/>
                          <a:ea typeface="+mn-ea"/>
                          <a:cs typeface="+mn-cs"/>
                        </a:rPr>
                        <a:t>National Curriculum objectives (KS1)</a:t>
                      </a:r>
                    </a:p>
                    <a:p>
                      <a:pPr lvl="0" algn="l"/>
                      <a:r>
                        <a:rPr lang="en-GB" sz="1200" dirty="0" smtClean="0"/>
                        <a:t>Pupils should develop an awareness of the past, using common words and phrases relating to the passing of time. They should know where the people and events they study fit within a chronological framework and identify similarities and differences between ways of life in different periods. They should use a wide vocabulary of everyday historical terms. They should ask and answer questions, choosing and using parts of stories and other sources to show that they know and understand key features of events. They should understand some of the ways in which we find out about the past and identify different ways in which it is represented. </a:t>
                      </a:r>
                      <a:r>
                        <a:rPr lang="en-GB" sz="1200" b="1" dirty="0" smtClean="0"/>
                        <a:t>Changes within living memory… used to reveal</a:t>
                      </a:r>
                      <a:r>
                        <a:rPr lang="en-GB" sz="1200" b="1" baseline="0" dirty="0" smtClean="0"/>
                        <a:t> </a:t>
                      </a:r>
                      <a:r>
                        <a:rPr lang="en-GB" sz="1200" b="1" dirty="0" smtClean="0"/>
                        <a:t>aspects of change in national life. Events beyond living memory that are significant nationally or globally [for example…the first aeroplane flight… The lives of significant individuals in the past who have contributed to national and</a:t>
                      </a:r>
                      <a:r>
                        <a:rPr lang="en-GB" sz="1200" b="1" baseline="0" dirty="0" smtClean="0"/>
                        <a:t> </a:t>
                      </a:r>
                      <a:r>
                        <a:rPr lang="en-GB" sz="1200" b="1" dirty="0" smtClean="0"/>
                        <a:t>international achievements… used to compare aspects of life in</a:t>
                      </a:r>
                      <a:r>
                        <a:rPr lang="en-GB" sz="1200" b="1" baseline="0" dirty="0" smtClean="0"/>
                        <a:t> </a:t>
                      </a:r>
                      <a:r>
                        <a:rPr lang="en-GB" sz="1200" b="1" dirty="0" smtClean="0"/>
                        <a:t>different periods [… the Wright </a:t>
                      </a:r>
                      <a:r>
                        <a:rPr lang="en-GB" sz="1200" b="1" smtClean="0"/>
                        <a:t>brothers</a:t>
                      </a:r>
                      <a:r>
                        <a:rPr lang="en-GB" sz="1200" b="1" baseline="0" smtClean="0"/>
                        <a:t>, </a:t>
                      </a:r>
                      <a:r>
                        <a:rPr lang="en-GB" sz="1200" b="1" smtClean="0"/>
                        <a:t>Neil </a:t>
                      </a:r>
                      <a:r>
                        <a:rPr lang="en-GB" sz="1200" b="1" dirty="0" smtClean="0"/>
                        <a:t>Armstrong…) Significant historical events, people and places in their own locality.</a:t>
                      </a:r>
                    </a:p>
                    <a:p>
                      <a:pPr lvl="0" algn="l"/>
                      <a:endParaRPr lang="en-GB" sz="1200" dirty="0" smtClean="0"/>
                    </a:p>
                  </a:txBody>
                  <a:tcPr/>
                </a:tc>
                <a:tc gridSpan="2" vMerge="1">
                  <a:txBody>
                    <a:bodyPr/>
                    <a:lstStyle/>
                    <a:p>
                      <a:endParaRPr lang="en-GB" dirty="0"/>
                    </a:p>
                  </a:txBody>
                  <a:tcPr/>
                </a:tc>
                <a:tc hMerge="1" vMerge="1">
                  <a:txBody>
                    <a:bodyPr/>
                    <a:lstStyle/>
                    <a:p>
                      <a:endParaRPr lang="en-GB"/>
                    </a:p>
                  </a:txBody>
                  <a:tcPr/>
                </a:tc>
                <a:extLst>
                  <a:ext uri="{0D108BD9-81ED-4DB2-BD59-A6C34878D82A}">
                    <a16:rowId xmlns:a16="http://schemas.microsoft.com/office/drawing/2014/main" val="2565054626"/>
                  </a:ext>
                </a:extLst>
              </a:tr>
              <a:tr h="2315646">
                <a:tc vMerge="1">
                  <a:txBody>
                    <a:bodyPr/>
                    <a:lstStyle/>
                    <a:p>
                      <a:endParaRPr lang="en-GB"/>
                    </a:p>
                  </a:txBody>
                  <a:tcPr/>
                </a:tc>
                <a:tc gridSpan="2">
                  <a:txBody>
                    <a:bodyPr/>
                    <a:lstStyle/>
                    <a:p>
                      <a:pPr marL="0" lvl="0" indent="0" algn="ctr">
                        <a:buFont typeface="Arial" panose="020B0604020202020204" pitchFamily="34" charset="0"/>
                        <a:buNone/>
                      </a:pPr>
                      <a:r>
                        <a:rPr lang="en-GB" sz="1200" u="sng" kern="1200" dirty="0" smtClean="0">
                          <a:solidFill>
                            <a:srgbClr val="FF0000"/>
                          </a:solidFill>
                          <a:effectLst/>
                          <a:latin typeface="+mn-lt"/>
                          <a:ea typeface="+mn-ea"/>
                          <a:cs typeface="+mn-cs"/>
                        </a:rPr>
                        <a:t>Key learning</a:t>
                      </a:r>
                    </a:p>
                    <a:p>
                      <a:pPr marL="0" lvl="0" indent="0" algn="l">
                        <a:buFont typeface="Arial" panose="020B0604020202020204" pitchFamily="34" charset="0"/>
                        <a:buNone/>
                      </a:pPr>
                      <a:r>
                        <a:rPr lang="en-GB" sz="1200" u="none" kern="1200" dirty="0" smtClean="0">
                          <a:solidFill>
                            <a:schemeClr val="tx1"/>
                          </a:solidFill>
                          <a:effectLst/>
                          <a:latin typeface="+mn-lt"/>
                          <a:ea typeface="+mn-ea"/>
                          <a:cs typeface="+mn-cs"/>
                        </a:rPr>
                        <a:t>Know about the invention of different forms of transport</a:t>
                      </a:r>
                      <a:r>
                        <a:rPr lang="en-GB" sz="1200" u="none" kern="1200" baseline="0" dirty="0" smtClean="0">
                          <a:solidFill>
                            <a:schemeClr val="tx1"/>
                          </a:solidFill>
                          <a:effectLst/>
                          <a:latin typeface="+mn-lt"/>
                          <a:ea typeface="+mn-ea"/>
                          <a:cs typeface="+mn-cs"/>
                        </a:rPr>
                        <a:t> and</a:t>
                      </a:r>
                      <a:r>
                        <a:rPr lang="en-GB" sz="1200" u="none" kern="1200" dirty="0" smtClean="0">
                          <a:solidFill>
                            <a:schemeClr val="tx1"/>
                          </a:solidFill>
                          <a:effectLst/>
                          <a:latin typeface="+mn-lt"/>
                          <a:ea typeface="+mn-ea"/>
                          <a:cs typeface="+mn-cs"/>
                        </a:rPr>
                        <a:t> about the early pioneers of each</a:t>
                      </a:r>
                    </a:p>
                    <a:p>
                      <a:pPr marL="0" lvl="0" indent="0" algn="l">
                        <a:buFont typeface="Arial" panose="020B0604020202020204" pitchFamily="34" charset="0"/>
                        <a:buNone/>
                      </a:pPr>
                      <a:r>
                        <a:rPr lang="en-GB" sz="1200" u="none" kern="1200" dirty="0" smtClean="0">
                          <a:solidFill>
                            <a:schemeClr val="tx1"/>
                          </a:solidFill>
                          <a:effectLst/>
                          <a:latin typeface="+mn-lt"/>
                          <a:ea typeface="+mn-ea"/>
                          <a:cs typeface="+mn-cs"/>
                        </a:rPr>
                        <a:t>Sequence inventions on a simple timeline and</a:t>
                      </a:r>
                      <a:r>
                        <a:rPr lang="en-GB" sz="1200" u="none" kern="1200" baseline="0" dirty="0" smtClean="0">
                          <a:solidFill>
                            <a:schemeClr val="tx1"/>
                          </a:solidFill>
                          <a:effectLst/>
                          <a:latin typeface="+mn-lt"/>
                          <a:ea typeface="+mn-ea"/>
                          <a:cs typeface="+mn-cs"/>
                        </a:rPr>
                        <a:t> begin to notice that time distance between events can vary</a:t>
                      </a:r>
                      <a:endParaRPr lang="en-GB" sz="1200" u="none" kern="1200" dirty="0" smtClean="0">
                        <a:solidFill>
                          <a:schemeClr val="tx1"/>
                        </a:solidFill>
                        <a:effectLst/>
                        <a:latin typeface="+mn-lt"/>
                        <a:ea typeface="+mn-ea"/>
                        <a:cs typeface="+mn-cs"/>
                      </a:endParaRPr>
                    </a:p>
                    <a:p>
                      <a:pPr marL="0" lvl="0" indent="0" algn="l">
                        <a:buFont typeface="Arial" panose="020B0604020202020204" pitchFamily="34" charset="0"/>
                        <a:buNone/>
                      </a:pPr>
                      <a:r>
                        <a:rPr lang="en-GB" sz="1200" u="none" kern="1200" dirty="0" smtClean="0">
                          <a:solidFill>
                            <a:schemeClr val="tx1"/>
                          </a:solidFill>
                          <a:effectLst/>
                          <a:latin typeface="+mn-lt"/>
                          <a:ea typeface="+mn-ea"/>
                          <a:cs typeface="+mn-cs"/>
                        </a:rPr>
                        <a:t>Know how life changed as a</a:t>
                      </a:r>
                      <a:r>
                        <a:rPr lang="en-GB" sz="1200" u="none" kern="1200" baseline="0" dirty="0" smtClean="0">
                          <a:solidFill>
                            <a:schemeClr val="tx1"/>
                          </a:solidFill>
                          <a:effectLst/>
                          <a:latin typeface="+mn-lt"/>
                          <a:ea typeface="+mn-ea"/>
                          <a:cs typeface="+mn-cs"/>
                        </a:rPr>
                        <a:t> result of travel becoming easier, quicker, cheaper and therefore more common</a:t>
                      </a:r>
                    </a:p>
                    <a:p>
                      <a:pPr marL="0" lvl="0" indent="0" algn="l">
                        <a:buFont typeface="Arial" panose="020B0604020202020204" pitchFamily="34" charset="0"/>
                        <a:buNone/>
                      </a:pPr>
                      <a:r>
                        <a:rPr lang="en-GB" sz="1200" u="none" kern="1200" baseline="0" dirty="0" smtClean="0">
                          <a:solidFill>
                            <a:schemeClr val="tx1"/>
                          </a:solidFill>
                          <a:effectLst/>
                          <a:latin typeface="+mn-lt"/>
                          <a:ea typeface="+mn-ea"/>
                          <a:cs typeface="+mn-cs"/>
                        </a:rPr>
                        <a:t>Compare and contrast flight by the Wright Brothers with astronaut, Neil Armstrong</a:t>
                      </a:r>
                    </a:p>
                    <a:p>
                      <a:pPr marL="0" lvl="0" indent="0" algn="l">
                        <a:buFont typeface="Arial" panose="020B0604020202020204" pitchFamily="34" charset="0"/>
                        <a:buNone/>
                      </a:pPr>
                      <a:r>
                        <a:rPr lang="en-GB" sz="1200" u="none" kern="1200" baseline="0" dirty="0" smtClean="0">
                          <a:solidFill>
                            <a:schemeClr val="tx1"/>
                          </a:solidFill>
                          <a:effectLst/>
                          <a:latin typeface="+mn-lt"/>
                          <a:ea typeface="+mn-ea"/>
                          <a:cs typeface="+mn-cs"/>
                        </a:rPr>
                        <a:t>Recognise that some people’s achievements are so important that they become well known, and they are Historical Figures. Know about each of the figures named above.</a:t>
                      </a:r>
                    </a:p>
                    <a:p>
                      <a:pPr marL="0" lvl="0" indent="0" algn="l">
                        <a:buFont typeface="Arial" panose="020B0604020202020204" pitchFamily="34" charset="0"/>
                        <a:buNone/>
                      </a:pPr>
                      <a:r>
                        <a:rPr lang="en-GB" sz="1200" u="none" kern="1200" baseline="0" dirty="0" smtClean="0">
                          <a:solidFill>
                            <a:schemeClr val="tx1"/>
                          </a:solidFill>
                          <a:effectLst/>
                          <a:latin typeface="+mn-lt"/>
                          <a:ea typeface="+mn-ea"/>
                          <a:cs typeface="+mn-cs"/>
                        </a:rPr>
                        <a:t>Know that Historical Events are important because of the difference they made at the time and know that they are remembered because of this.</a:t>
                      </a:r>
                    </a:p>
                    <a:p>
                      <a:pPr marL="0" lvl="0" indent="0" algn="l">
                        <a:buFont typeface="Arial" panose="020B0604020202020204" pitchFamily="34" charset="0"/>
                        <a:buNone/>
                      </a:pPr>
                      <a:r>
                        <a:rPr lang="en-GB" sz="1200" u="none" kern="1200" baseline="0" dirty="0" smtClean="0">
                          <a:solidFill>
                            <a:schemeClr val="tx1"/>
                          </a:solidFill>
                          <a:effectLst/>
                          <a:latin typeface="+mn-lt"/>
                          <a:ea typeface="+mn-ea"/>
                          <a:cs typeface="+mn-cs"/>
                        </a:rPr>
                        <a:t>Know about changes in toys within living memory and how school and everyday life for children has changed.</a:t>
                      </a:r>
                    </a:p>
                    <a:p>
                      <a:pPr marL="0" lvl="0" indent="0" algn="l">
                        <a:buFont typeface="Arial" panose="020B0604020202020204" pitchFamily="34" charset="0"/>
                        <a:buNone/>
                      </a:pPr>
                      <a:r>
                        <a:rPr lang="en-GB" sz="1200" u="none" kern="1200" baseline="0" dirty="0" smtClean="0">
                          <a:solidFill>
                            <a:schemeClr val="tx1"/>
                          </a:solidFill>
                          <a:effectLst/>
                          <a:latin typeface="+mn-lt"/>
                          <a:ea typeface="+mn-ea"/>
                          <a:cs typeface="+mn-cs"/>
                        </a:rPr>
                        <a:t>Know about significant events, people and places in Rochdale including the Town Hall, the canals and railways, and  begin to see the effect that events had on life for people locally and globally.</a:t>
                      </a:r>
                    </a:p>
                    <a:p>
                      <a:pPr marL="0" lvl="0" indent="0" algn="l">
                        <a:buFont typeface="Arial" panose="020B0604020202020204" pitchFamily="34" charset="0"/>
                        <a:buNone/>
                      </a:pPr>
                      <a:endParaRPr lang="en-GB" sz="1200" u="none" kern="1200" dirty="0" smtClean="0">
                        <a:solidFill>
                          <a:schemeClr val="tx1"/>
                        </a:solidFill>
                        <a:effectLst/>
                        <a:latin typeface="+mn-lt"/>
                        <a:ea typeface="+mn-ea"/>
                        <a:cs typeface="+mn-cs"/>
                      </a:endParaRPr>
                    </a:p>
                  </a:txBody>
                  <a:tcPr marL="114300" marR="114300" marT="0" marB="0"/>
                </a:tc>
                <a:tc hMerge="1">
                  <a:txBody>
                    <a:bodyPr/>
                    <a:lstStyle/>
                    <a:p>
                      <a:endParaRPr lang="en-GB"/>
                    </a:p>
                  </a:txBody>
                  <a:tcPr/>
                </a:tc>
                <a:extLst>
                  <a:ext uri="{0D108BD9-81ED-4DB2-BD59-A6C34878D82A}">
                    <a16:rowId xmlns:a16="http://schemas.microsoft.com/office/drawing/2014/main" val="1419090150"/>
                  </a:ext>
                </a:extLst>
              </a:tr>
              <a:tr h="984267">
                <a:tc vMerge="1">
                  <a:txBody>
                    <a:bodyPr/>
                    <a:lstStyle/>
                    <a:p>
                      <a:endParaRPr lang="en-GB"/>
                    </a:p>
                  </a:txBody>
                  <a:tcPr/>
                </a:tc>
                <a:tc rowSpan="2">
                  <a:txBody>
                    <a:bodyPr/>
                    <a:lstStyle/>
                    <a:p>
                      <a:pPr marL="0" lvl="0" indent="0" algn="ctr">
                        <a:buFont typeface="Arial" panose="020B0604020202020204" pitchFamily="34" charset="0"/>
                        <a:buNone/>
                      </a:pPr>
                      <a:r>
                        <a:rPr lang="en-GB" sz="1200" u="sng" kern="1200" dirty="0" smtClean="0">
                          <a:solidFill>
                            <a:srgbClr val="FF0000"/>
                          </a:solidFill>
                          <a:effectLst/>
                          <a:latin typeface="+mn-lt"/>
                          <a:ea typeface="+mn-ea"/>
                          <a:cs typeface="+mn-cs"/>
                        </a:rPr>
                        <a:t>Skills</a:t>
                      </a:r>
                    </a:p>
                    <a:p>
                      <a:pPr marL="0" lvl="0" indent="0" algn="ctr">
                        <a:buFont typeface="Arial" panose="020B0604020202020204" pitchFamily="34" charset="0"/>
                        <a:buNone/>
                      </a:pPr>
                      <a:endParaRPr lang="en-GB" sz="1200" u="sng" kern="1200" dirty="0" smtClean="0">
                        <a:solidFill>
                          <a:srgbClr val="FF0000"/>
                        </a:solidFill>
                        <a:effectLst/>
                        <a:latin typeface="+mn-lt"/>
                        <a:ea typeface="+mn-ea"/>
                        <a:cs typeface="+mn-cs"/>
                      </a:endParaRPr>
                    </a:p>
                    <a:p>
                      <a:pPr marL="342900" lvl="0" indent="-342900">
                        <a:lnSpc>
                          <a:spcPct val="107000"/>
                        </a:lnSpc>
                        <a:spcAft>
                          <a:spcPts val="0"/>
                        </a:spcAft>
                        <a:buFont typeface="Symbol" panose="05050102010706020507" pitchFamily="18" charset="2"/>
                        <a:buChar char=""/>
                      </a:pPr>
                      <a:r>
                        <a:rPr lang="en-GB" sz="1200" dirty="0" smtClean="0">
                          <a:effectLst/>
                          <a:latin typeface="Calibri" panose="020F0502020204030204" pitchFamily="34" charset="0"/>
                          <a:ea typeface="Calibri" panose="020F0502020204030204" pitchFamily="34" charset="0"/>
                          <a:cs typeface="Calibri" panose="020F0502020204030204" pitchFamily="34" charset="0"/>
                        </a:rPr>
                        <a:t>sequence events or objects in chronological order</a:t>
                      </a:r>
                      <a:endParaRPr lang="en-GB"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Ink Free" panose="03080402000500000000" pitchFamily="66" charset="0"/>
                        <a:buChar char="•"/>
                      </a:pPr>
                      <a:r>
                        <a:rPr lang="en-GB" sz="1200" dirty="0" smtClean="0">
                          <a:effectLst/>
                          <a:latin typeface="Calibri" panose="020F0502020204030204" pitchFamily="34" charset="0"/>
                          <a:ea typeface="Calibri" panose="020F0502020204030204" pitchFamily="34" charset="0"/>
                          <a:cs typeface="Calibri" panose="020F0502020204030204" pitchFamily="34" charset="0"/>
                        </a:rPr>
                        <a:t>begin to describe similarities and differences in artefacts</a:t>
                      </a:r>
                      <a:endParaRPr lang="en-GB"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Ink Free" panose="03080402000500000000" pitchFamily="66" charset="0"/>
                        <a:buChar char="•"/>
                      </a:pPr>
                      <a:r>
                        <a:rPr lang="en-GB" sz="1200" dirty="0" smtClean="0">
                          <a:effectLst/>
                          <a:latin typeface="Calibri" panose="020F0502020204030204" pitchFamily="34" charset="0"/>
                          <a:ea typeface="Calibri" panose="020F0502020204030204" pitchFamily="34" charset="0"/>
                          <a:cs typeface="Calibri" panose="020F0502020204030204" pitchFamily="34" charset="0"/>
                        </a:rPr>
                        <a:t>drama – why people did things in the past</a:t>
                      </a:r>
                      <a:endParaRPr lang="en-GB"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Ink Free" panose="03080402000500000000" pitchFamily="66" charset="0"/>
                        <a:buChar char="•"/>
                      </a:pPr>
                      <a:r>
                        <a:rPr lang="en-GB" sz="1200" dirty="0" smtClean="0">
                          <a:effectLst/>
                          <a:latin typeface="Calibri" panose="020F0502020204030204" pitchFamily="34" charset="0"/>
                          <a:ea typeface="Calibri" panose="020F0502020204030204" pitchFamily="34" charset="0"/>
                          <a:cs typeface="Calibri" panose="020F0502020204030204" pitchFamily="34" charset="0"/>
                        </a:rPr>
                        <a:t>use a range of sources to find out characteristic features of the past</a:t>
                      </a:r>
                      <a:endParaRPr lang="en-GB"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Ink Free" panose="03080402000500000000" pitchFamily="66" charset="0"/>
                        <a:buChar char="•"/>
                      </a:pPr>
                      <a:r>
                        <a:rPr lang="en-GB" sz="1200" dirty="0" smtClean="0">
                          <a:effectLst/>
                          <a:latin typeface="Calibri" panose="020F0502020204030204" pitchFamily="34" charset="0"/>
                          <a:ea typeface="Calibri" panose="020F0502020204030204" pitchFamily="34" charset="0"/>
                          <a:cs typeface="Calibri" panose="020F0502020204030204" pitchFamily="34" charset="0"/>
                        </a:rPr>
                        <a:t>begin to identify different ways to represent the past (e.g. photos, stories, adults talking about the past)</a:t>
                      </a:r>
                      <a:endParaRPr lang="en-GB"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Ink Free" panose="03080402000500000000" pitchFamily="66" charset="0"/>
                        <a:buChar char="•"/>
                      </a:pPr>
                      <a:r>
                        <a:rPr lang="en-GB" sz="1200" dirty="0" smtClean="0">
                          <a:effectLst/>
                          <a:latin typeface="Calibri" panose="020F0502020204030204" pitchFamily="34" charset="0"/>
                          <a:ea typeface="Calibri" panose="020F0502020204030204" pitchFamily="34" charset="0"/>
                          <a:cs typeface="Calibri" panose="020F0502020204030204" pitchFamily="34" charset="0"/>
                        </a:rPr>
                        <a:t>sort artefacts “then” and “now”</a:t>
                      </a:r>
                      <a:endParaRPr lang="en-GB"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Ink Free" panose="03080402000500000000" pitchFamily="66" charset="0"/>
                        <a:buChar char="•"/>
                      </a:pPr>
                      <a:r>
                        <a:rPr lang="en-GB" sz="1200" dirty="0" smtClean="0">
                          <a:effectLst/>
                          <a:latin typeface="Calibri" panose="020F0502020204030204" pitchFamily="34" charset="0"/>
                          <a:ea typeface="Calibri" panose="020F0502020204030204" pitchFamily="34" charset="0"/>
                          <a:cs typeface="Calibri" panose="020F0502020204030204" pitchFamily="34" charset="0"/>
                        </a:rPr>
                        <a:t>use as wide a range of sources as possible</a:t>
                      </a:r>
                      <a:endParaRPr lang="en-GB"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Ink Free" panose="03080402000500000000" pitchFamily="66" charset="0"/>
                        <a:buChar char="•"/>
                      </a:pPr>
                      <a:r>
                        <a:rPr lang="en-GB" sz="1200" dirty="0" smtClean="0">
                          <a:effectLst/>
                          <a:latin typeface="Calibri" panose="020F0502020204030204" pitchFamily="34" charset="0"/>
                          <a:ea typeface="Calibri" panose="020F0502020204030204" pitchFamily="34" charset="0"/>
                          <a:cs typeface="Calibri" panose="020F0502020204030204" pitchFamily="34" charset="0"/>
                        </a:rPr>
                        <a:t>speaking and listening (links to literacy)</a:t>
                      </a:r>
                      <a:endParaRPr lang="en-GB"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Ink Free" panose="03080402000500000000" pitchFamily="66" charset="0"/>
                        <a:buChar char="•"/>
                      </a:pPr>
                      <a:r>
                        <a:rPr lang="en-GB" sz="1200" dirty="0" smtClean="0">
                          <a:effectLst/>
                          <a:latin typeface="Calibri" panose="020F0502020204030204" pitchFamily="34" charset="0"/>
                          <a:ea typeface="Calibri" panose="020F0502020204030204" pitchFamily="34" charset="0"/>
                          <a:cs typeface="Calibri" panose="020F0502020204030204" pitchFamily="34" charset="0"/>
                        </a:rPr>
                        <a:t>to ask and answer questions related to different sources and objects</a:t>
                      </a:r>
                      <a:endParaRPr lang="en-GB"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Ink Free" panose="03080402000500000000" pitchFamily="66" charset="0"/>
                        <a:buChar char="•"/>
                      </a:pPr>
                      <a:r>
                        <a:rPr lang="en-GB" sz="1200" dirty="0" smtClean="0">
                          <a:effectLst/>
                          <a:latin typeface="Calibri" panose="020F0502020204030204" pitchFamily="34" charset="0"/>
                          <a:ea typeface="Calibri" panose="020F0502020204030204" pitchFamily="34" charset="0"/>
                          <a:cs typeface="Calibri" panose="020F0502020204030204" pitchFamily="34" charset="0"/>
                        </a:rPr>
                        <a:t>Time lines (3D with objects/ sequential pictures)</a:t>
                      </a:r>
                      <a:endParaRPr lang="en-GB"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Ink Free" panose="03080402000500000000" pitchFamily="66" charset="0"/>
                        <a:buChar char="•"/>
                      </a:pPr>
                      <a:r>
                        <a:rPr lang="en-GB" sz="1200" dirty="0" smtClean="0">
                          <a:effectLst/>
                          <a:latin typeface="Calibri" panose="020F0502020204030204" pitchFamily="34" charset="0"/>
                          <a:ea typeface="Calibri" panose="020F0502020204030204" pitchFamily="34" charset="0"/>
                          <a:cs typeface="Calibri" panose="020F0502020204030204" pitchFamily="34" charset="0"/>
                        </a:rPr>
                        <a:t>drawing</a:t>
                      </a:r>
                      <a:endParaRPr lang="en-GB"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Ink Free" panose="03080402000500000000" pitchFamily="66" charset="0"/>
                        <a:buChar char="•"/>
                      </a:pPr>
                      <a:r>
                        <a:rPr lang="en-GB" sz="1200" dirty="0" smtClean="0">
                          <a:effectLst/>
                          <a:latin typeface="Calibri" panose="020F0502020204030204" pitchFamily="34" charset="0"/>
                          <a:ea typeface="Calibri" panose="020F0502020204030204" pitchFamily="34" charset="0"/>
                          <a:cs typeface="Calibri" panose="020F0502020204030204" pitchFamily="34" charset="0"/>
                        </a:rPr>
                        <a:t>drama/role play</a:t>
                      </a:r>
                      <a:endParaRPr lang="en-GB"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Ink Free" panose="03080402000500000000" pitchFamily="66" charset="0"/>
                        <a:buChar char="•"/>
                      </a:pPr>
                      <a:r>
                        <a:rPr lang="en-GB" sz="1200" dirty="0" smtClean="0">
                          <a:effectLst/>
                          <a:latin typeface="Calibri" panose="020F0502020204030204" pitchFamily="34" charset="0"/>
                          <a:ea typeface="Calibri" panose="020F0502020204030204" pitchFamily="34" charset="0"/>
                          <a:cs typeface="Calibri" panose="020F0502020204030204" pitchFamily="34" charset="0"/>
                        </a:rPr>
                        <a:t>writing (reports, labelling, simple recount)</a:t>
                      </a:r>
                      <a:r>
                        <a:rPr lang="en-GB" sz="1200" dirty="0" smtClean="0">
                          <a:effectLst/>
                          <a:latin typeface="Calibri" panose="020F0502020204030204" pitchFamily="34" charset="0"/>
                          <a:ea typeface="Calibri" panose="020F0502020204030204" pitchFamily="34" charset="0"/>
                          <a:cs typeface="Times New Roman" panose="02020603050405020304" pitchFamily="18" charset="0"/>
                        </a:rPr>
                        <a:t>/</a:t>
                      </a:r>
                      <a:r>
                        <a:rPr lang="en-GB" sz="1200" baseline="0" dirty="0" smtClean="0">
                          <a:effectLst/>
                          <a:latin typeface="Calibri" panose="020F0502020204030204" pitchFamily="34" charset="0"/>
                          <a:ea typeface="Calibri" panose="020F0502020204030204" pitchFamily="34" charset="0"/>
                          <a:cs typeface="Times New Roman" panose="02020603050405020304" pitchFamily="18" charset="0"/>
                        </a:rPr>
                        <a:t> using </a:t>
                      </a:r>
                      <a:r>
                        <a:rPr lang="en-GB" sz="1200" dirty="0" smtClean="0">
                          <a:effectLst/>
                          <a:latin typeface="Calibri" panose="020F0502020204030204" pitchFamily="34" charset="0"/>
                          <a:ea typeface="Calibri" panose="020F0502020204030204" pitchFamily="34" charset="0"/>
                        </a:rPr>
                        <a:t>ICT</a:t>
                      </a:r>
                      <a:endParaRPr lang="en-GB" sz="1200" u="none" kern="1200" dirty="0" smtClean="0">
                        <a:solidFill>
                          <a:schemeClr val="tx1"/>
                        </a:solidFill>
                        <a:effectLst/>
                        <a:latin typeface="+mn-lt"/>
                        <a:ea typeface="+mn-ea"/>
                        <a:cs typeface="+mn-cs"/>
                      </a:endParaRPr>
                    </a:p>
                  </a:txBody>
                  <a:tcPr marL="114300" marR="114300" marT="0" marB="0"/>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sng" strike="noStrike" kern="1200" cap="none" spc="0" normalizeH="0" baseline="0" noProof="0" dirty="0" smtClean="0">
                          <a:ln>
                            <a:noFill/>
                          </a:ln>
                          <a:solidFill>
                            <a:srgbClr val="FF0000"/>
                          </a:solidFill>
                          <a:effectLst/>
                          <a:uLnTx/>
                          <a:uFillTx/>
                          <a:latin typeface="+mn-lt"/>
                          <a:ea typeface="+mn-ea"/>
                          <a:cs typeface="+mn-cs"/>
                        </a:rPr>
                        <a:t>Skills/ general Vocabulary</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smtClean="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tx1"/>
                          </a:solidFill>
                          <a:effectLst/>
                          <a:uLnTx/>
                          <a:uFillTx/>
                          <a:latin typeface="+mn-lt"/>
                          <a:ea typeface="+mn-ea"/>
                          <a:cs typeface="+mn-cs"/>
                        </a:rPr>
                        <a:t>Century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tx1"/>
                          </a:solidFill>
                          <a:effectLst/>
                          <a:uLnTx/>
                          <a:uFillTx/>
                          <a:latin typeface="+mn-lt"/>
                          <a:ea typeface="+mn-ea"/>
                          <a:cs typeface="+mn-cs"/>
                        </a:rPr>
                        <a:t>Chronological order</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tx1"/>
                          </a:solidFill>
                          <a:effectLst/>
                          <a:uLnTx/>
                          <a:uFillTx/>
                          <a:latin typeface="+mn-lt"/>
                          <a:ea typeface="+mn-ea"/>
                          <a:cs typeface="+mn-cs"/>
                        </a:rPr>
                        <a:t>Commerce/trade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tx1"/>
                          </a:solidFill>
                          <a:effectLst/>
                          <a:uLnTx/>
                          <a:uFillTx/>
                          <a:latin typeface="+mn-lt"/>
                          <a:ea typeface="+mn-ea"/>
                          <a:cs typeface="+mn-cs"/>
                        </a:rPr>
                        <a:t>Clothing</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tx1"/>
                          </a:solidFill>
                          <a:effectLst/>
                          <a:uLnTx/>
                          <a:uFillTx/>
                          <a:latin typeface="+mn-lt"/>
                          <a:ea typeface="+mn-ea"/>
                          <a:cs typeface="+mn-cs"/>
                        </a:rPr>
                        <a:t>Conflict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tx1"/>
                          </a:solidFill>
                          <a:effectLst/>
                          <a:uLnTx/>
                          <a:uFillTx/>
                          <a:latin typeface="+mn-lt"/>
                          <a:ea typeface="+mn-ea"/>
                          <a:cs typeface="+mn-cs"/>
                        </a:rPr>
                        <a:t>Diary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tx1"/>
                          </a:solidFill>
                          <a:effectLst/>
                          <a:uLnTx/>
                          <a:uFillTx/>
                          <a:latin typeface="+mn-lt"/>
                          <a:ea typeface="+mn-ea"/>
                          <a:cs typeface="+mn-cs"/>
                        </a:rPr>
                        <a:t>Events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tx1"/>
                          </a:solidFill>
                          <a:effectLst/>
                          <a:uLnTx/>
                          <a:uFillTx/>
                          <a:latin typeface="+mn-lt"/>
                          <a:ea typeface="+mn-ea"/>
                          <a:cs typeface="+mn-cs"/>
                        </a:rPr>
                        <a:t>Food</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tx1"/>
                          </a:solidFill>
                          <a:effectLst/>
                          <a:uLnTx/>
                          <a:uFillTx/>
                          <a:latin typeface="+mn-lt"/>
                          <a:ea typeface="+mn-ea"/>
                          <a:cs typeface="+mn-cs"/>
                        </a:rPr>
                        <a:t>Historical figures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tx1"/>
                          </a:solidFill>
                          <a:effectLst/>
                          <a:uLnTx/>
                          <a:uFillTx/>
                          <a:latin typeface="+mn-lt"/>
                          <a:ea typeface="+mn-ea"/>
                          <a:cs typeface="+mn-cs"/>
                        </a:rPr>
                        <a:t>Historical sources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tx1"/>
                          </a:solidFill>
                          <a:effectLst/>
                          <a:uLnTx/>
                          <a:uFillTx/>
                          <a:latin typeface="+mn-lt"/>
                          <a:ea typeface="+mn-ea"/>
                          <a:cs typeface="+mn-cs"/>
                        </a:rPr>
                        <a:t>Period</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tx1"/>
                          </a:solidFill>
                          <a:effectLst/>
                          <a:uLnTx/>
                          <a:uFillTx/>
                          <a:latin typeface="+mn-lt"/>
                          <a:ea typeface="+mn-ea"/>
                          <a:cs typeface="+mn-cs"/>
                        </a:rPr>
                        <a:t>Photographs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tx1"/>
                          </a:solidFill>
                          <a:effectLst/>
                          <a:uLnTx/>
                          <a:uFillTx/>
                          <a:latin typeface="+mn-lt"/>
                          <a:ea typeface="+mn-ea"/>
                          <a:cs typeface="+mn-cs"/>
                        </a:rPr>
                        <a:t>Paintings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tx1"/>
                          </a:solidFill>
                          <a:effectLst/>
                          <a:uLnTx/>
                          <a:uFillTx/>
                          <a:latin typeface="+mn-lt"/>
                          <a:ea typeface="+mn-ea"/>
                          <a:cs typeface="+mn-cs"/>
                        </a:rPr>
                        <a:t>Religion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tx1"/>
                          </a:solidFill>
                          <a:effectLst/>
                          <a:uLnTx/>
                          <a:uFillTx/>
                          <a:latin typeface="+mn-lt"/>
                          <a:ea typeface="+mn-ea"/>
                          <a:cs typeface="+mn-cs"/>
                        </a:rPr>
                        <a:t>Sequence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tx1"/>
                          </a:solidFill>
                          <a:effectLst/>
                          <a:uLnTx/>
                          <a:uFillTx/>
                          <a:latin typeface="+mn-lt"/>
                          <a:ea typeface="+mn-ea"/>
                          <a:cs typeface="+mn-cs"/>
                        </a:rPr>
                        <a:t>Time</a:t>
                      </a:r>
                      <a:endParaRPr kumimoji="0" lang="en-GB" sz="12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smtClean="0">
                        <a:ln>
                          <a:noFill/>
                        </a:ln>
                        <a:solidFill>
                          <a:prstClr val="black"/>
                        </a:solidFill>
                        <a:effectLst/>
                        <a:uLnTx/>
                        <a:uFillTx/>
                        <a:latin typeface="+mn-lt"/>
                        <a:ea typeface="+mn-ea"/>
                        <a:cs typeface="+mn-cs"/>
                      </a:endParaRPr>
                    </a:p>
                  </a:txBody>
                  <a:tcPr marL="114300" marR="114300" marT="0" marB="0"/>
                </a:tc>
                <a:extLst>
                  <a:ext uri="{0D108BD9-81ED-4DB2-BD59-A6C34878D82A}">
                    <a16:rowId xmlns:a16="http://schemas.microsoft.com/office/drawing/2014/main" val="669184204"/>
                  </a:ext>
                </a:extLst>
              </a:tr>
              <a:tr h="2509187">
                <a:tc>
                  <a:txBody>
                    <a:bodyPr/>
                    <a:lstStyle/>
                    <a:p>
                      <a:pPr algn="ctr"/>
                      <a:r>
                        <a:rPr lang="en-GB" sz="1050" u="sng" kern="1200" dirty="0" smtClean="0">
                          <a:solidFill>
                            <a:srgbClr val="FF0000"/>
                          </a:solidFill>
                          <a:effectLst/>
                          <a:latin typeface="+mn-lt"/>
                          <a:ea typeface="+mn-ea"/>
                          <a:cs typeface="+mn-cs"/>
                        </a:rPr>
                        <a:t>Future Learning in KS1</a:t>
                      </a:r>
                      <a:r>
                        <a:rPr lang="en-GB" sz="1050" u="sng" kern="1200" baseline="0" dirty="0" smtClean="0">
                          <a:solidFill>
                            <a:srgbClr val="FF0000"/>
                          </a:solidFill>
                          <a:effectLst/>
                          <a:latin typeface="+mn-lt"/>
                          <a:ea typeface="+mn-ea"/>
                          <a:cs typeface="+mn-cs"/>
                        </a:rPr>
                        <a:t> and 2</a:t>
                      </a:r>
                      <a:endParaRPr lang="en-GB" sz="1050" u="sng" kern="1200" dirty="0" smtClean="0">
                        <a:solidFill>
                          <a:srgbClr val="FF0000"/>
                        </a:solidFill>
                        <a:effectLst/>
                        <a:latin typeface="+mn-lt"/>
                        <a:ea typeface="+mn-ea"/>
                        <a:cs typeface="+mn-cs"/>
                      </a:endParaRPr>
                    </a:p>
                    <a:p>
                      <a:pPr lvl="0" algn="ctr"/>
                      <a:r>
                        <a:rPr lang="en-GB" sz="1050" u="sng" kern="1200" dirty="0" smtClean="0">
                          <a:solidFill>
                            <a:srgbClr val="FF0000"/>
                          </a:solidFill>
                          <a:effectLst/>
                          <a:latin typeface="+mn-lt"/>
                          <a:ea typeface="+mn-ea"/>
                          <a:cs typeface="+mn-cs"/>
                        </a:rPr>
                        <a:t>National Curriculum objectives KS2</a:t>
                      </a:r>
                    </a:p>
                    <a:p>
                      <a:pPr lvl="0" algn="l"/>
                      <a:r>
                        <a:rPr lang="en-GB" sz="1050" b="1" dirty="0" smtClean="0"/>
                        <a:t>Pupils should </a:t>
                      </a:r>
                      <a:r>
                        <a:rPr lang="en-GB" sz="1050" b="1" dirty="0" smtClean="0">
                          <a:solidFill>
                            <a:schemeClr val="tx1"/>
                          </a:solidFill>
                        </a:rPr>
                        <a:t>continue to develop a chronologically secure knowledge and understanding of British, local and world history, establishing clear narratives within and across the periods they study. They should note connections, contrasts and trends over time and develop the appropriate use of historical terms. They should regularly address and sometimes devise historically valid questions about change, cause, similarity and difference, and significance. They should construct informed responses that involve thoughtful selection and organisation of relevant historical information. They should understand how our knowledge of the past is constructed from a range of sources. </a:t>
                      </a:r>
                      <a:endParaRPr lang="en-GB" sz="1050" u="sng" kern="1200" dirty="0" smtClean="0">
                        <a:solidFill>
                          <a:srgbClr val="FF0000"/>
                        </a:solidFill>
                        <a:effectLst/>
                        <a:latin typeface="+mn-lt"/>
                        <a:ea typeface="+mn-ea"/>
                        <a:cs typeface="+mn-cs"/>
                      </a:endParaRPr>
                    </a:p>
                  </a:txBody>
                  <a:tcPr/>
                </a:tc>
                <a:tc vMerge="1">
                  <a:txBody>
                    <a:bodyPr/>
                    <a:lstStyle/>
                    <a:p>
                      <a:pPr algn="ctr"/>
                      <a:endParaRPr lang="en-GB" sz="1200" u="sng" kern="1200" dirty="0" smtClean="0">
                        <a:solidFill>
                          <a:srgbClr val="FF0000"/>
                        </a:solidFill>
                        <a:effectLst/>
                        <a:latin typeface="+mn-lt"/>
                        <a:ea typeface="+mn-ea"/>
                        <a:cs typeface="+mn-cs"/>
                      </a:endParaRPr>
                    </a:p>
                  </a:txBody>
                  <a:tcPr/>
                </a:tc>
                <a:tc vMerge="1">
                  <a:txBody>
                    <a:bodyPr/>
                    <a:lstStyle/>
                    <a:p>
                      <a:endParaRPr lang="en-GB"/>
                    </a:p>
                  </a:txBody>
                  <a:tcPr/>
                </a:tc>
                <a:extLst>
                  <a:ext uri="{0D108BD9-81ED-4DB2-BD59-A6C34878D82A}">
                    <a16:rowId xmlns:a16="http://schemas.microsoft.com/office/drawing/2014/main" val="1335387644"/>
                  </a:ext>
                </a:extLst>
              </a:tr>
            </a:tbl>
          </a:graphicData>
        </a:graphic>
      </p:graphicFrame>
      <p:sp>
        <p:nvSpPr>
          <p:cNvPr id="5" name="AutoShape 2" descr="ST. MICHAEL'S C. OF E. PRIMARY SCHOOL BAMFORD SCHOOL UNIFORM LIST Boys:  Girls: Red v-neck sweatshirt with school logo Red"/>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pic>
        <p:nvPicPr>
          <p:cNvPr id="6" name="Picture 5"/>
          <p:cNvPicPr>
            <a:picLocks noChangeAspect="1"/>
          </p:cNvPicPr>
          <p:nvPr/>
        </p:nvPicPr>
        <p:blipFill>
          <a:blip r:embed="rId2"/>
          <a:stretch>
            <a:fillRect/>
          </a:stretch>
        </p:blipFill>
        <p:spPr>
          <a:xfrm>
            <a:off x="3922198" y="178131"/>
            <a:ext cx="383164" cy="489487"/>
          </a:xfrm>
          <a:prstGeom prst="rect">
            <a:avLst/>
          </a:prstGeom>
        </p:spPr>
      </p:pic>
    </p:spTree>
    <p:extLst>
      <p:ext uri="{BB962C8B-B14F-4D97-AF65-F5344CB8AC3E}">
        <p14:creationId xmlns:p14="http://schemas.microsoft.com/office/powerpoint/2010/main" val="26815984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842100043"/>
              </p:ext>
            </p:extLst>
          </p:nvPr>
        </p:nvGraphicFramePr>
        <p:xfrm>
          <a:off x="155575" y="178130"/>
          <a:ext cx="11831638" cy="4623230"/>
        </p:xfrm>
        <a:graphic>
          <a:graphicData uri="http://schemas.openxmlformats.org/drawingml/2006/table">
            <a:tbl>
              <a:tblPr firstRow="1" bandRow="1">
                <a:tableStyleId>{5940675A-B579-460E-94D1-54222C63F5DA}</a:tableStyleId>
              </a:tblPr>
              <a:tblGrid>
                <a:gridCol w="254000">
                  <a:extLst>
                    <a:ext uri="{9D8B030D-6E8A-4147-A177-3AD203B41FA5}">
                      <a16:colId xmlns:a16="http://schemas.microsoft.com/office/drawing/2014/main" val="2033829959"/>
                    </a:ext>
                  </a:extLst>
                </a:gridCol>
                <a:gridCol w="2347913">
                  <a:extLst>
                    <a:ext uri="{9D8B030D-6E8A-4147-A177-3AD203B41FA5}">
                      <a16:colId xmlns:a16="http://schemas.microsoft.com/office/drawing/2014/main" val="2952232063"/>
                    </a:ext>
                  </a:extLst>
                </a:gridCol>
                <a:gridCol w="2457451">
                  <a:extLst>
                    <a:ext uri="{9D8B030D-6E8A-4147-A177-3AD203B41FA5}">
                      <a16:colId xmlns:a16="http://schemas.microsoft.com/office/drawing/2014/main" val="1239123303"/>
                    </a:ext>
                  </a:extLst>
                </a:gridCol>
                <a:gridCol w="2185987">
                  <a:extLst>
                    <a:ext uri="{9D8B030D-6E8A-4147-A177-3AD203B41FA5}">
                      <a16:colId xmlns:a16="http://schemas.microsoft.com/office/drawing/2014/main" val="4031516724"/>
                    </a:ext>
                  </a:extLst>
                </a:gridCol>
                <a:gridCol w="2400300">
                  <a:extLst>
                    <a:ext uri="{9D8B030D-6E8A-4147-A177-3AD203B41FA5}">
                      <a16:colId xmlns:a16="http://schemas.microsoft.com/office/drawing/2014/main" val="3120107244"/>
                    </a:ext>
                  </a:extLst>
                </a:gridCol>
                <a:gridCol w="2185987">
                  <a:extLst>
                    <a:ext uri="{9D8B030D-6E8A-4147-A177-3AD203B41FA5}">
                      <a16:colId xmlns:a16="http://schemas.microsoft.com/office/drawing/2014/main" val="2886785050"/>
                    </a:ext>
                  </a:extLst>
                </a:gridCol>
              </a:tblGrid>
              <a:tr h="279070">
                <a:tc>
                  <a:txBody>
                    <a:bodyPr/>
                    <a:lstStyle/>
                    <a:p>
                      <a:pPr algn="ctr">
                        <a:spcAft>
                          <a:spcPts val="0"/>
                        </a:spcAft>
                      </a:pPr>
                      <a:r>
                        <a:rPr lang="en-GB" sz="1400" b="1" dirty="0" err="1" smtClean="0">
                          <a:solidFill>
                            <a:schemeClr val="tx1"/>
                          </a:solidFill>
                          <a:effectLst/>
                          <a:latin typeface="+mn-lt"/>
                          <a:ea typeface="Times New Roman" panose="02020603050405020304" pitchFamily="18" charset="0"/>
                        </a:rPr>
                        <a:t>Yr</a:t>
                      </a:r>
                      <a:endParaRPr lang="en-GB" sz="1400" b="1" dirty="0">
                        <a:solidFill>
                          <a:schemeClr val="tx1"/>
                        </a:solidFill>
                        <a:effectLst/>
                        <a:latin typeface="+mn-lt"/>
                        <a:ea typeface="Times New Roman" panose="02020603050405020304" pitchFamily="18" charset="0"/>
                      </a:endParaRPr>
                    </a:p>
                  </a:txBody>
                  <a:tcPr marL="114300" marR="114300" marT="0" marB="0"/>
                </a:tc>
                <a:tc>
                  <a:txBody>
                    <a:bodyPr/>
                    <a:lstStyle/>
                    <a:p>
                      <a:pPr algn="ctr">
                        <a:spcAft>
                          <a:spcPts val="0"/>
                        </a:spcAft>
                      </a:pPr>
                      <a:r>
                        <a:rPr lang="en-GB" sz="1400" b="0" u="sng" dirty="0" smtClean="0">
                          <a:solidFill>
                            <a:schemeClr val="accent4">
                              <a:lumMod val="60000"/>
                              <a:lumOff val="40000"/>
                            </a:schemeClr>
                          </a:solidFill>
                          <a:effectLst/>
                          <a:latin typeface="+mn-lt"/>
                          <a:ea typeface="Times New Roman" panose="02020603050405020304" pitchFamily="18" charset="0"/>
                          <a:cs typeface="Arial" panose="020B0604020202020204" pitchFamily="34" charset="0"/>
                        </a:rPr>
                        <a:t>Clothing</a:t>
                      </a:r>
                      <a:endParaRPr lang="en-GB" sz="1400" b="1" dirty="0">
                        <a:solidFill>
                          <a:srgbClr val="C00000"/>
                        </a:solidFill>
                        <a:effectLst/>
                        <a:latin typeface="+mn-lt"/>
                        <a:ea typeface="Times New Roman" panose="02020603050405020304" pitchFamily="18" charset="0"/>
                      </a:endParaRPr>
                    </a:p>
                  </a:txBody>
                  <a:tcPr marL="114300" marR="114300" marT="0" marB="0"/>
                </a:tc>
                <a:tc>
                  <a:txBody>
                    <a:bodyPr/>
                    <a:lstStyle/>
                    <a:p>
                      <a:pPr algn="ctr">
                        <a:spcAft>
                          <a:spcPts val="0"/>
                        </a:spcAft>
                      </a:pPr>
                      <a:r>
                        <a:rPr lang="en-GB" sz="1400" b="0" u="sng" baseline="0" dirty="0" smtClean="0">
                          <a:solidFill>
                            <a:srgbClr val="00B0F0"/>
                          </a:solidFill>
                          <a:effectLst/>
                          <a:latin typeface="+mn-lt"/>
                          <a:ea typeface="Times New Roman" panose="02020603050405020304" pitchFamily="18" charset="0"/>
                          <a:cs typeface="Arial" panose="020B0604020202020204" pitchFamily="34" charset="0"/>
                        </a:rPr>
                        <a:t>Commerce</a:t>
                      </a:r>
                      <a:endParaRPr lang="en-GB" sz="1400" b="1" dirty="0">
                        <a:solidFill>
                          <a:srgbClr val="C00000"/>
                        </a:solidFill>
                        <a:effectLst/>
                        <a:latin typeface="+mn-lt"/>
                        <a:ea typeface="Times New Roman" panose="02020603050405020304" pitchFamily="18" charset="0"/>
                      </a:endParaRPr>
                    </a:p>
                  </a:txBody>
                  <a:tcPr marL="114300" marR="114300" marT="0" marB="0"/>
                </a:tc>
                <a:tc>
                  <a:txBody>
                    <a:bodyPr/>
                    <a:lstStyle/>
                    <a:p>
                      <a:pPr algn="ctr">
                        <a:spcAft>
                          <a:spcPts val="0"/>
                        </a:spcAft>
                      </a:pPr>
                      <a:r>
                        <a:rPr lang="en-GB" sz="1400" b="0" u="sng" baseline="0" dirty="0" smtClean="0">
                          <a:solidFill>
                            <a:srgbClr val="C00000"/>
                          </a:solidFill>
                          <a:effectLst/>
                          <a:latin typeface="+mn-lt"/>
                          <a:ea typeface="Times New Roman" panose="02020603050405020304" pitchFamily="18" charset="0"/>
                          <a:cs typeface="Arial" panose="020B0604020202020204" pitchFamily="34" charset="0"/>
                        </a:rPr>
                        <a:t>Conflict</a:t>
                      </a:r>
                      <a:endParaRPr lang="en-GB" sz="1400" b="1" dirty="0">
                        <a:solidFill>
                          <a:srgbClr val="C00000"/>
                        </a:solidFill>
                        <a:effectLst/>
                        <a:latin typeface="+mn-lt"/>
                        <a:ea typeface="Times New Roman" panose="02020603050405020304" pitchFamily="18" charset="0"/>
                      </a:endParaRPr>
                    </a:p>
                  </a:txBody>
                  <a:tcPr marL="114300" marR="114300" marT="0" marB="0"/>
                </a:tc>
                <a:tc>
                  <a:txBody>
                    <a:bodyPr/>
                    <a:lstStyle/>
                    <a:p>
                      <a:pPr algn="ctr">
                        <a:spcAft>
                          <a:spcPts val="0"/>
                        </a:spcAft>
                      </a:pPr>
                      <a:r>
                        <a:rPr lang="en-GB" sz="1400" b="0" u="sng" baseline="0" dirty="0" smtClean="0">
                          <a:solidFill>
                            <a:srgbClr val="7030A0"/>
                          </a:solidFill>
                          <a:effectLst/>
                          <a:latin typeface="+mn-lt"/>
                          <a:ea typeface="Times New Roman" panose="02020603050405020304" pitchFamily="18" charset="0"/>
                          <a:cs typeface="Arial" panose="020B0604020202020204" pitchFamily="34" charset="0"/>
                        </a:rPr>
                        <a:t>Food</a:t>
                      </a:r>
                      <a:endParaRPr lang="en-GB" sz="1400" b="1" dirty="0">
                        <a:solidFill>
                          <a:srgbClr val="C00000"/>
                        </a:solidFill>
                        <a:effectLst/>
                        <a:latin typeface="+mn-lt"/>
                        <a:ea typeface="Times New Roman" panose="02020603050405020304" pitchFamily="18" charset="0"/>
                      </a:endParaRPr>
                    </a:p>
                  </a:txBody>
                  <a:tcPr marL="114300" marR="114300" marT="0" marB="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b="0" u="sng" baseline="0" dirty="0" smtClean="0">
                          <a:solidFill>
                            <a:srgbClr val="00B050"/>
                          </a:solidFill>
                          <a:effectLst/>
                          <a:latin typeface="+mn-lt"/>
                          <a:ea typeface="Times New Roman" panose="02020603050405020304" pitchFamily="18" charset="0"/>
                          <a:cs typeface="Arial" panose="020B0604020202020204" pitchFamily="34" charset="0"/>
                        </a:rPr>
                        <a:t>Religion</a:t>
                      </a:r>
                      <a:endParaRPr lang="en-GB" sz="1400" b="1" dirty="0" smtClean="0">
                        <a:solidFill>
                          <a:srgbClr val="C00000"/>
                        </a:solidFill>
                        <a:effectLst/>
                        <a:latin typeface="+mn-lt"/>
                        <a:ea typeface="Times New Roman" panose="02020603050405020304" pitchFamily="18" charset="0"/>
                      </a:endParaRPr>
                    </a:p>
                  </a:txBody>
                  <a:tcPr marL="114300" marR="114300" marT="0" marB="0"/>
                </a:tc>
                <a:extLst>
                  <a:ext uri="{0D108BD9-81ED-4DB2-BD59-A6C34878D82A}">
                    <a16:rowId xmlns:a16="http://schemas.microsoft.com/office/drawing/2014/main" val="114452312"/>
                  </a:ext>
                </a:extLst>
              </a:tr>
              <a:tr h="2098255">
                <a:tc>
                  <a:txBody>
                    <a:bodyPr/>
                    <a:lstStyle/>
                    <a:p>
                      <a:pPr algn="ctr">
                        <a:spcAft>
                          <a:spcPts val="0"/>
                        </a:spcAft>
                      </a:pPr>
                      <a:r>
                        <a:rPr lang="en-GB" sz="1200" b="1" dirty="0" smtClean="0">
                          <a:solidFill>
                            <a:schemeClr val="tx1"/>
                          </a:solidFill>
                          <a:effectLst/>
                          <a:latin typeface="+mn-lt"/>
                          <a:ea typeface="Times New Roman" panose="02020603050405020304" pitchFamily="18" charset="0"/>
                        </a:rPr>
                        <a:t>2</a:t>
                      </a:r>
                    </a:p>
                    <a:p>
                      <a:pPr algn="ctr">
                        <a:spcAft>
                          <a:spcPts val="0"/>
                        </a:spcAft>
                      </a:pPr>
                      <a:endParaRPr lang="en-GB" sz="1200" b="1" dirty="0" smtClean="0">
                        <a:solidFill>
                          <a:schemeClr val="tx1"/>
                        </a:solidFill>
                        <a:effectLst/>
                        <a:latin typeface="+mn-lt"/>
                        <a:ea typeface="Times New Roman" panose="02020603050405020304" pitchFamily="18" charset="0"/>
                      </a:endParaRPr>
                    </a:p>
                    <a:p>
                      <a:pPr algn="ctr">
                        <a:spcAft>
                          <a:spcPts val="0"/>
                        </a:spcAft>
                      </a:pPr>
                      <a:endParaRPr lang="en-GB" sz="1200" b="1" dirty="0">
                        <a:solidFill>
                          <a:schemeClr val="tx1"/>
                        </a:solidFill>
                        <a:effectLst/>
                        <a:latin typeface="+mn-lt"/>
                        <a:ea typeface="Times New Roman" panose="02020603050405020304" pitchFamily="18" charset="0"/>
                      </a:endParaRPr>
                    </a:p>
                  </a:txBody>
                  <a:tcPr marL="114300" marR="114300" marT="0" marB="0"/>
                </a:tc>
                <a:tc gridSpan="5">
                  <a:txBody>
                    <a:bodyPr/>
                    <a:lstStyle/>
                    <a:p>
                      <a:r>
                        <a:rPr lang="en-GB" sz="1100" b="1" dirty="0" smtClean="0">
                          <a:solidFill>
                            <a:schemeClr val="tx1"/>
                          </a:solidFill>
                          <a:effectLst/>
                          <a:latin typeface="+mn-lt"/>
                          <a:ea typeface="Times New Roman" panose="02020603050405020304" pitchFamily="18" charset="0"/>
                        </a:rPr>
                        <a:t>Not relevant to Stone Age:</a:t>
                      </a:r>
                    </a:p>
                    <a:p>
                      <a:pPr marL="171450" indent="-171450">
                        <a:buFont typeface="Arial" panose="020B0604020202020204" pitchFamily="34" charset="0"/>
                        <a:buChar char="•"/>
                      </a:pPr>
                      <a:r>
                        <a:rPr lang="en-GB" sz="1100" b="1" dirty="0" smtClean="0">
                          <a:solidFill>
                            <a:schemeClr val="tx1"/>
                          </a:solidFill>
                          <a:effectLst/>
                          <a:latin typeface="+mn-lt"/>
                          <a:ea typeface="Times New Roman" panose="02020603050405020304" pitchFamily="18" charset="0"/>
                        </a:rPr>
                        <a:t>Great fire of London</a:t>
                      </a:r>
                    </a:p>
                    <a:p>
                      <a:pPr marL="171450" indent="-171450">
                        <a:buFont typeface="Arial" panose="020B0604020202020204" pitchFamily="34" charset="0"/>
                        <a:buChar char="•"/>
                      </a:pPr>
                      <a:r>
                        <a:rPr lang="en-GB" sz="1100" b="1" dirty="0" smtClean="0">
                          <a:solidFill>
                            <a:schemeClr val="tx1"/>
                          </a:solidFill>
                          <a:effectLst/>
                          <a:latin typeface="+mn-lt"/>
                          <a:ea typeface="Times New Roman" panose="02020603050405020304" pitchFamily="18" charset="0"/>
                        </a:rPr>
                        <a:t>Guy Fawkes</a:t>
                      </a:r>
                    </a:p>
                    <a:p>
                      <a:pPr marL="171450" indent="-171450">
                        <a:buFont typeface="Arial" panose="020B0604020202020204" pitchFamily="34" charset="0"/>
                        <a:buChar char="•"/>
                      </a:pPr>
                      <a:r>
                        <a:rPr lang="en-GB" sz="1100" b="1" dirty="0" smtClean="0">
                          <a:solidFill>
                            <a:schemeClr val="tx1"/>
                          </a:solidFill>
                          <a:effectLst/>
                          <a:latin typeface="+mn-lt"/>
                          <a:ea typeface="Times New Roman" panose="02020603050405020304" pitchFamily="18" charset="0"/>
                        </a:rPr>
                        <a:t>Florence Nightingale and Mary </a:t>
                      </a:r>
                      <a:r>
                        <a:rPr lang="en-GB" sz="1100" b="1" dirty="0" err="1" smtClean="0">
                          <a:solidFill>
                            <a:schemeClr val="tx1"/>
                          </a:solidFill>
                          <a:effectLst/>
                          <a:latin typeface="+mn-lt"/>
                          <a:ea typeface="Times New Roman" panose="02020603050405020304" pitchFamily="18" charset="0"/>
                        </a:rPr>
                        <a:t>Seacole</a:t>
                      </a:r>
                      <a:endParaRPr lang="en-GB" sz="1100" b="1" dirty="0">
                        <a:solidFill>
                          <a:schemeClr val="tx1"/>
                        </a:solidFill>
                        <a:effectLst/>
                        <a:latin typeface="+mn-lt"/>
                        <a:ea typeface="Times New Roman" panose="02020603050405020304" pitchFamily="18" charset="0"/>
                      </a:endParaRPr>
                    </a:p>
                  </a:txBody>
                  <a:tcPr marL="114300" marR="114300" marT="0" marB="0"/>
                </a:tc>
                <a:tc hMerge="1">
                  <a:txBody>
                    <a:bodyPr/>
                    <a:lstStyle/>
                    <a:p>
                      <a:pPr>
                        <a:lnSpc>
                          <a:spcPct val="107000"/>
                        </a:lnSpc>
                        <a:spcAft>
                          <a:spcPts val="0"/>
                        </a:spcAft>
                      </a:pPr>
                      <a:endParaRPr lang="en-GB" sz="1100"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tc>
                <a:tc hMerge="1">
                  <a:txBody>
                    <a:bodyPr/>
                    <a:lstStyle/>
                    <a:p>
                      <a:endParaRPr lang="en-GB" sz="1100" b="1" dirty="0">
                        <a:solidFill>
                          <a:schemeClr val="tx1"/>
                        </a:solidFill>
                        <a:effectLst/>
                        <a:latin typeface="+mn-lt"/>
                        <a:ea typeface="Times New Roman" panose="02020603050405020304" pitchFamily="18" charset="0"/>
                      </a:endParaRPr>
                    </a:p>
                  </a:txBody>
                  <a:tcPr marL="114300" marR="114300" marT="0" marB="0"/>
                </a:tc>
                <a:tc hMerge="1">
                  <a:txBody>
                    <a:bodyPr/>
                    <a:lstStyle/>
                    <a:p>
                      <a:endParaRPr lang="en-GB" sz="1100" b="1" dirty="0">
                        <a:solidFill>
                          <a:schemeClr val="tx1"/>
                        </a:solidFill>
                        <a:effectLst/>
                        <a:latin typeface="+mn-lt"/>
                        <a:ea typeface="Times New Roman" panose="02020603050405020304" pitchFamily="18" charset="0"/>
                      </a:endParaRPr>
                    </a:p>
                  </a:txBody>
                  <a:tcPr marL="114300" marR="114300" marT="0" marB="0"/>
                </a:tc>
                <a:tc hMerge="1">
                  <a:txBody>
                    <a:bodyPr/>
                    <a:lstStyle/>
                    <a:p>
                      <a:endParaRPr lang="en-GB" sz="1100" b="1" dirty="0">
                        <a:solidFill>
                          <a:schemeClr val="tx1"/>
                        </a:solidFill>
                        <a:effectLst/>
                        <a:latin typeface="+mn-lt"/>
                        <a:ea typeface="Times New Roman" panose="02020603050405020304" pitchFamily="18" charset="0"/>
                      </a:endParaRPr>
                    </a:p>
                  </a:txBody>
                  <a:tcPr marL="114300" marR="114300" marT="0" marB="0"/>
                </a:tc>
                <a:extLst>
                  <a:ext uri="{0D108BD9-81ED-4DB2-BD59-A6C34878D82A}">
                    <a16:rowId xmlns:a16="http://schemas.microsoft.com/office/drawing/2014/main" val="2253882046"/>
                  </a:ext>
                </a:extLst>
              </a:tr>
              <a:tr h="2098255">
                <a:tc>
                  <a:txBody>
                    <a:bodyPr/>
                    <a:lstStyle/>
                    <a:p>
                      <a:pPr algn="ctr">
                        <a:spcAft>
                          <a:spcPts val="0"/>
                        </a:spcAft>
                      </a:pPr>
                      <a:r>
                        <a:rPr lang="en-GB" sz="1200" b="1" dirty="0" smtClean="0">
                          <a:solidFill>
                            <a:schemeClr val="tx1"/>
                          </a:solidFill>
                          <a:effectLst/>
                          <a:latin typeface="+mn-lt"/>
                          <a:ea typeface="Times New Roman" panose="02020603050405020304" pitchFamily="18" charset="0"/>
                        </a:rPr>
                        <a:t>3</a:t>
                      </a:r>
                    </a:p>
                    <a:p>
                      <a:pPr algn="ctr">
                        <a:spcAft>
                          <a:spcPts val="0"/>
                        </a:spcAft>
                      </a:pPr>
                      <a:endParaRPr lang="en-GB" sz="1200" b="1" dirty="0" smtClean="0">
                        <a:solidFill>
                          <a:schemeClr val="tx1"/>
                        </a:solidFill>
                        <a:effectLst/>
                        <a:latin typeface="+mn-lt"/>
                        <a:ea typeface="Times New Roman" panose="02020603050405020304" pitchFamily="18" charset="0"/>
                      </a:endParaRPr>
                    </a:p>
                    <a:p>
                      <a:pPr algn="ctr">
                        <a:spcAft>
                          <a:spcPts val="0"/>
                        </a:spcAft>
                      </a:pPr>
                      <a:r>
                        <a:rPr lang="en-GB" sz="1200" b="1" dirty="0" smtClean="0">
                          <a:solidFill>
                            <a:schemeClr val="tx1"/>
                          </a:solidFill>
                          <a:effectLst/>
                          <a:latin typeface="+mn-lt"/>
                          <a:ea typeface="Times New Roman" panose="02020603050405020304" pitchFamily="18" charset="0"/>
                        </a:rPr>
                        <a:t>Stone</a:t>
                      </a:r>
                    </a:p>
                    <a:p>
                      <a:pPr algn="ctr">
                        <a:spcAft>
                          <a:spcPts val="0"/>
                        </a:spcAft>
                      </a:pPr>
                      <a:r>
                        <a:rPr lang="en-GB" sz="1200" b="1" baseline="0" dirty="0" smtClean="0">
                          <a:solidFill>
                            <a:schemeClr val="tx1"/>
                          </a:solidFill>
                          <a:effectLst/>
                          <a:latin typeface="+mn-lt"/>
                          <a:ea typeface="Times New Roman" panose="02020603050405020304" pitchFamily="18" charset="0"/>
                        </a:rPr>
                        <a:t> Age</a:t>
                      </a:r>
                      <a:endParaRPr lang="en-GB" sz="1200" b="1" dirty="0">
                        <a:solidFill>
                          <a:schemeClr val="tx1"/>
                        </a:solidFill>
                        <a:effectLst/>
                        <a:latin typeface="+mn-lt"/>
                        <a:ea typeface="Times New Roman" panose="02020603050405020304" pitchFamily="18" charset="0"/>
                      </a:endParaRPr>
                    </a:p>
                  </a:txBody>
                  <a:tcPr marL="114300" marR="114300" marT="0" marB="0"/>
                </a:tc>
                <a:tc>
                  <a:txBody>
                    <a:bodyPr/>
                    <a:lstStyle/>
                    <a:p>
                      <a:r>
                        <a:rPr lang="en-GB" sz="1200" b="0" dirty="0" smtClean="0">
                          <a:solidFill>
                            <a:schemeClr val="tx1"/>
                          </a:solidFill>
                          <a:effectLst/>
                          <a:latin typeface="+mn-lt"/>
                          <a:ea typeface="Times New Roman" panose="02020603050405020304" pitchFamily="18" charset="0"/>
                        </a:rPr>
                        <a:t>Made from grasses and plant stems that were woven together to make fabric. Animal hides were also worn, and were especially useful in cold weather</a:t>
                      </a:r>
                      <a:endParaRPr lang="en-GB" sz="1200" b="0" dirty="0">
                        <a:solidFill>
                          <a:schemeClr val="tx1"/>
                        </a:solidFill>
                        <a:effectLst/>
                        <a:latin typeface="+mn-lt"/>
                        <a:ea typeface="Times New Roman" panose="02020603050405020304" pitchFamily="18" charset="0"/>
                      </a:endParaRPr>
                    </a:p>
                  </a:txBody>
                  <a:tcPr marL="114300" marR="114300" marT="0" marB="0"/>
                </a:tc>
                <a:tc>
                  <a:txBody>
                    <a:bodyPr/>
                    <a:lstStyle/>
                    <a:p>
                      <a:pPr>
                        <a:lnSpc>
                          <a:spcPct val="107000"/>
                        </a:lnSpc>
                        <a:spcAft>
                          <a:spcPts val="0"/>
                        </a:spcAft>
                      </a:pPr>
                      <a:r>
                        <a:rPr lang="en-GB" sz="1200" b="0" dirty="0" smtClean="0">
                          <a:solidFill>
                            <a:schemeClr val="tx1"/>
                          </a:solidFill>
                          <a:effectLst/>
                          <a:latin typeface="+mn-lt"/>
                          <a:ea typeface="Calibri" panose="020F0502020204030204" pitchFamily="34" charset="0"/>
                          <a:cs typeface="Times New Roman" panose="02020603050405020304" pitchFamily="18" charset="0"/>
                        </a:rPr>
                        <a:t>Iron Age – traded surplus flour for other goods in nearby tribes and with travellers.</a:t>
                      </a:r>
                      <a:endParaRPr lang="en-GB" sz="1200" b="0"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tc>
                <a:tc>
                  <a:txBody>
                    <a:bodyPr/>
                    <a:lstStyle/>
                    <a:p>
                      <a:r>
                        <a:rPr lang="en-GB" sz="1200" b="0" dirty="0" smtClean="0">
                          <a:solidFill>
                            <a:schemeClr val="tx1"/>
                          </a:solidFill>
                          <a:effectLst/>
                          <a:latin typeface="+mn-lt"/>
                          <a:ea typeface="Times New Roman" panose="02020603050405020304" pitchFamily="18" charset="0"/>
                        </a:rPr>
                        <a:t>Tribes would fight for animal stock and women.</a:t>
                      </a:r>
                      <a:endParaRPr lang="en-GB" sz="1200" b="0" dirty="0">
                        <a:solidFill>
                          <a:schemeClr val="tx1"/>
                        </a:solidFill>
                        <a:effectLst/>
                        <a:latin typeface="+mn-lt"/>
                        <a:ea typeface="Times New Roman" panose="02020603050405020304" pitchFamily="18" charset="0"/>
                      </a:endParaRPr>
                    </a:p>
                  </a:txBody>
                  <a:tcPr marL="114300" marR="114300" marT="0" marB="0"/>
                </a:tc>
                <a:tc>
                  <a:txBody>
                    <a:bodyPr/>
                    <a:lstStyle/>
                    <a:p>
                      <a:r>
                        <a:rPr lang="en-GB" sz="1200" b="0" dirty="0" smtClean="0">
                          <a:solidFill>
                            <a:schemeClr val="tx1"/>
                          </a:solidFill>
                          <a:effectLst/>
                          <a:latin typeface="+mn-lt"/>
                          <a:ea typeface="Times New Roman" panose="02020603050405020304" pitchFamily="18" charset="0"/>
                        </a:rPr>
                        <a:t>Farming – crops and the breeding of animals.</a:t>
                      </a:r>
                    </a:p>
                    <a:p>
                      <a:r>
                        <a:rPr lang="en-GB" sz="1200" b="0" dirty="0" smtClean="0">
                          <a:solidFill>
                            <a:schemeClr val="tx1"/>
                          </a:solidFill>
                          <a:effectLst/>
                          <a:latin typeface="+mn-lt"/>
                          <a:ea typeface="Times New Roman" panose="02020603050405020304" pitchFamily="18" charset="0"/>
                        </a:rPr>
                        <a:t>Hunter gatherers</a:t>
                      </a:r>
                    </a:p>
                    <a:p>
                      <a:endParaRPr lang="en-GB" sz="1200" b="0" dirty="0">
                        <a:solidFill>
                          <a:schemeClr val="tx1"/>
                        </a:solidFill>
                        <a:effectLst/>
                        <a:latin typeface="+mn-lt"/>
                        <a:ea typeface="Times New Roman" panose="02020603050405020304" pitchFamily="18" charset="0"/>
                      </a:endParaRPr>
                    </a:p>
                  </a:txBody>
                  <a:tcPr marL="114300" marR="114300" marT="0" marB="0"/>
                </a:tc>
                <a:tc>
                  <a:txBody>
                    <a:bodyPr/>
                    <a:lstStyle/>
                    <a:p>
                      <a:r>
                        <a:rPr lang="en-GB" sz="1200" b="0" kern="1200" dirty="0" smtClean="0">
                          <a:solidFill>
                            <a:schemeClr val="tx1"/>
                          </a:solidFill>
                          <a:effectLst/>
                          <a:latin typeface="+mn-lt"/>
                          <a:ea typeface="+mn-ea"/>
                          <a:cs typeface="+mn-cs"/>
                        </a:rPr>
                        <a:t>Sanctuaries were also built for the cult of the bull. Neolithic people worshipped the sun, the moon, and the natural elements on which their harvest and sustenance depended.</a:t>
                      </a:r>
                      <a:endParaRPr lang="en-GB" sz="1200" b="0" dirty="0">
                        <a:solidFill>
                          <a:schemeClr val="tx1"/>
                        </a:solidFill>
                        <a:effectLst/>
                        <a:latin typeface="+mn-lt"/>
                        <a:ea typeface="Times New Roman" panose="02020603050405020304" pitchFamily="18" charset="0"/>
                      </a:endParaRPr>
                    </a:p>
                  </a:txBody>
                  <a:tcPr marL="114300" marR="114300" marT="0" marB="0"/>
                </a:tc>
                <a:extLst>
                  <a:ext uri="{0D108BD9-81ED-4DB2-BD59-A6C34878D82A}">
                    <a16:rowId xmlns:a16="http://schemas.microsoft.com/office/drawing/2014/main" val="2458880454"/>
                  </a:ext>
                </a:extLst>
              </a:tr>
            </a:tbl>
          </a:graphicData>
        </a:graphic>
      </p:graphicFrame>
      <p:sp>
        <p:nvSpPr>
          <p:cNvPr id="5" name="AutoShape 2" descr="ST. MICHAEL'S C. OF E. PRIMARY SCHOOL BAMFORD SCHOOL UNIFORM LIST Boys:  Girls: Red v-neck sweatshirt with school logo Red"/>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170314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244400793"/>
              </p:ext>
            </p:extLst>
          </p:nvPr>
        </p:nvGraphicFramePr>
        <p:xfrm>
          <a:off x="155576" y="47629"/>
          <a:ext cx="11831639" cy="6726319"/>
        </p:xfrm>
        <a:graphic>
          <a:graphicData uri="http://schemas.openxmlformats.org/drawingml/2006/table">
            <a:tbl>
              <a:tblPr firstRow="1" bandRow="1">
                <a:tableStyleId>{5940675A-B579-460E-94D1-54222C63F5DA}</a:tableStyleId>
              </a:tblPr>
              <a:tblGrid>
                <a:gridCol w="4239855">
                  <a:extLst>
                    <a:ext uri="{9D8B030D-6E8A-4147-A177-3AD203B41FA5}">
                      <a16:colId xmlns:a16="http://schemas.microsoft.com/office/drawing/2014/main" val="2952232063"/>
                    </a:ext>
                  </a:extLst>
                </a:gridCol>
                <a:gridCol w="5023134">
                  <a:extLst>
                    <a:ext uri="{9D8B030D-6E8A-4147-A177-3AD203B41FA5}">
                      <a16:colId xmlns:a16="http://schemas.microsoft.com/office/drawing/2014/main" val="1523852696"/>
                    </a:ext>
                  </a:extLst>
                </a:gridCol>
                <a:gridCol w="1284325">
                  <a:extLst>
                    <a:ext uri="{9D8B030D-6E8A-4147-A177-3AD203B41FA5}">
                      <a16:colId xmlns:a16="http://schemas.microsoft.com/office/drawing/2014/main" val="864018281"/>
                    </a:ext>
                  </a:extLst>
                </a:gridCol>
                <a:gridCol w="1284325">
                  <a:extLst>
                    <a:ext uri="{9D8B030D-6E8A-4147-A177-3AD203B41FA5}">
                      <a16:colId xmlns:a16="http://schemas.microsoft.com/office/drawing/2014/main" val="2216321484"/>
                    </a:ext>
                  </a:extLst>
                </a:gridCol>
              </a:tblGrid>
              <a:tr h="521062">
                <a:tc>
                  <a:txBody>
                    <a:bodyPr/>
                    <a:lstStyle/>
                    <a:p>
                      <a:pPr algn="l">
                        <a:spcAft>
                          <a:spcPts val="0"/>
                        </a:spcAft>
                      </a:pPr>
                      <a:r>
                        <a:rPr lang="en-GB" sz="1100" b="0" u="sng" dirty="0">
                          <a:solidFill>
                            <a:srgbClr val="FF0000"/>
                          </a:solidFill>
                          <a:effectLst/>
                          <a:latin typeface="Comic Sans MS" panose="030F0702030302020204" pitchFamily="66" charset="0"/>
                          <a:ea typeface="Times New Roman" panose="02020603050405020304" pitchFamily="18" charset="0"/>
                        </a:rPr>
                        <a:t>Year </a:t>
                      </a:r>
                      <a:r>
                        <a:rPr lang="en-GB" sz="1100" b="0" u="sng" dirty="0" smtClean="0">
                          <a:solidFill>
                            <a:srgbClr val="FF0000"/>
                          </a:solidFill>
                          <a:effectLst/>
                          <a:latin typeface="Comic Sans MS" panose="030F0702030302020204" pitchFamily="66" charset="0"/>
                          <a:ea typeface="Times New Roman" panose="02020603050405020304" pitchFamily="18" charset="0"/>
                        </a:rPr>
                        <a:t>3 History </a:t>
                      </a:r>
                      <a:r>
                        <a:rPr lang="en-GB" sz="2400" b="1" u="none" baseline="0" dirty="0">
                          <a:solidFill>
                            <a:srgbClr val="FF0000"/>
                          </a:solidFill>
                          <a:effectLst/>
                          <a:latin typeface="Times New Roman" panose="02020603050405020304" pitchFamily="18" charset="0"/>
                          <a:ea typeface="Times New Roman" panose="02020603050405020304" pitchFamily="18" charset="0"/>
                        </a:rPr>
                        <a:t> </a:t>
                      </a:r>
                      <a:r>
                        <a:rPr lang="en-GB" sz="2400" b="1" u="none" baseline="0" dirty="0" smtClean="0">
                          <a:solidFill>
                            <a:srgbClr val="FF0000"/>
                          </a:solidFill>
                          <a:effectLst/>
                          <a:latin typeface="Times New Roman" panose="02020603050405020304" pitchFamily="18" charset="0"/>
                          <a:ea typeface="Times New Roman" panose="02020603050405020304" pitchFamily="18" charset="0"/>
                        </a:rPr>
                        <a:t>       </a:t>
                      </a:r>
                      <a:r>
                        <a:rPr lang="en-GB" sz="1100" b="0" u="sng" dirty="0" smtClean="0">
                          <a:solidFill>
                            <a:srgbClr val="FF0000"/>
                          </a:solidFill>
                          <a:effectLst/>
                          <a:latin typeface="Comic Sans MS" panose="030F0702030302020204" pitchFamily="66" charset="0"/>
                          <a:ea typeface="Times New Roman" panose="02020603050405020304" pitchFamily="18" charset="0"/>
                          <a:cs typeface="Arial" panose="020B0604020202020204" pitchFamily="34" charset="0"/>
                        </a:rPr>
                        <a:t>Roman Britain and Empire</a:t>
                      </a:r>
                    </a:p>
                    <a:p>
                      <a:pPr algn="l">
                        <a:spcAft>
                          <a:spcPts val="0"/>
                        </a:spcAft>
                      </a:pPr>
                      <a:r>
                        <a:rPr lang="en-GB" sz="1100" b="0" u="sng" dirty="0" smtClean="0">
                          <a:solidFill>
                            <a:srgbClr val="FF0000"/>
                          </a:solidFill>
                          <a:effectLst/>
                          <a:latin typeface="Comic Sans MS" panose="030F0702030302020204" pitchFamily="66" charset="0"/>
                          <a:ea typeface="Times New Roman" panose="02020603050405020304" pitchFamily="18" charset="0"/>
                          <a:cs typeface="Arial" panose="020B0604020202020204" pitchFamily="34" charset="0"/>
                        </a:rPr>
                        <a:t>Threads: </a:t>
                      </a:r>
                      <a:r>
                        <a:rPr lang="en-GB" sz="1100" b="0" u="sng" dirty="0" smtClean="0">
                          <a:solidFill>
                            <a:schemeClr val="accent4">
                              <a:lumMod val="60000"/>
                              <a:lumOff val="40000"/>
                            </a:schemeClr>
                          </a:solidFill>
                          <a:effectLst/>
                          <a:latin typeface="Comic Sans MS" panose="030F0702030302020204" pitchFamily="66" charset="0"/>
                          <a:ea typeface="Times New Roman" panose="02020603050405020304" pitchFamily="18" charset="0"/>
                          <a:cs typeface="Arial" panose="020B0604020202020204" pitchFamily="34" charset="0"/>
                        </a:rPr>
                        <a:t>Clothing</a:t>
                      </a:r>
                      <a:r>
                        <a:rPr lang="en-GB" sz="1100" b="0" u="sng" baseline="0" dirty="0" smtClean="0">
                          <a:solidFill>
                            <a:schemeClr val="accent4">
                              <a:lumMod val="60000"/>
                              <a:lumOff val="40000"/>
                            </a:schemeClr>
                          </a:solidFill>
                          <a:effectLst/>
                          <a:latin typeface="Comic Sans MS" panose="030F0702030302020204" pitchFamily="66" charset="0"/>
                          <a:ea typeface="Times New Roman" panose="02020603050405020304" pitchFamily="18" charset="0"/>
                          <a:cs typeface="Arial" panose="020B0604020202020204" pitchFamily="34" charset="0"/>
                        </a:rPr>
                        <a:t> </a:t>
                      </a:r>
                      <a:r>
                        <a:rPr lang="en-GB" sz="1100" b="0" u="sng" baseline="0" dirty="0" smtClean="0">
                          <a:solidFill>
                            <a:srgbClr val="00B0F0"/>
                          </a:solidFill>
                          <a:effectLst/>
                          <a:latin typeface="Comic Sans MS" panose="030F0702030302020204" pitchFamily="66" charset="0"/>
                          <a:ea typeface="Times New Roman" panose="02020603050405020304" pitchFamily="18" charset="0"/>
                          <a:cs typeface="Arial" panose="020B0604020202020204" pitchFamily="34" charset="0"/>
                        </a:rPr>
                        <a:t>Commerce </a:t>
                      </a:r>
                      <a:r>
                        <a:rPr lang="en-GB" sz="1100" b="0" u="sng" baseline="0" dirty="0" smtClean="0">
                          <a:solidFill>
                            <a:srgbClr val="C00000"/>
                          </a:solidFill>
                          <a:effectLst/>
                          <a:latin typeface="Comic Sans MS" panose="030F0702030302020204" pitchFamily="66" charset="0"/>
                          <a:ea typeface="Times New Roman" panose="02020603050405020304" pitchFamily="18" charset="0"/>
                          <a:cs typeface="Arial" panose="020B0604020202020204" pitchFamily="34" charset="0"/>
                        </a:rPr>
                        <a:t>Conflict </a:t>
                      </a:r>
                      <a:r>
                        <a:rPr lang="en-GB" sz="1100" b="0" u="sng" baseline="0" dirty="0" smtClean="0">
                          <a:solidFill>
                            <a:srgbClr val="7030A0"/>
                          </a:solidFill>
                          <a:effectLst/>
                          <a:latin typeface="Comic Sans MS" panose="030F0702030302020204" pitchFamily="66" charset="0"/>
                          <a:ea typeface="Times New Roman" panose="02020603050405020304" pitchFamily="18" charset="0"/>
                          <a:cs typeface="Arial" panose="020B0604020202020204" pitchFamily="34" charset="0"/>
                        </a:rPr>
                        <a:t>Food</a:t>
                      </a:r>
                      <a:r>
                        <a:rPr lang="en-GB" sz="1100" b="0" u="sng" baseline="0" dirty="0" smtClean="0">
                          <a:solidFill>
                            <a:srgbClr val="00B050"/>
                          </a:solidFill>
                          <a:effectLst/>
                          <a:latin typeface="Comic Sans MS" panose="030F0702030302020204" pitchFamily="66" charset="0"/>
                          <a:ea typeface="Times New Roman" panose="02020603050405020304" pitchFamily="18" charset="0"/>
                          <a:cs typeface="Arial" panose="020B0604020202020204" pitchFamily="34" charset="0"/>
                        </a:rPr>
                        <a:t> Religion</a:t>
                      </a:r>
                      <a:endParaRPr lang="en-GB" sz="2400" b="1" dirty="0">
                        <a:solidFill>
                          <a:srgbClr val="C00000"/>
                        </a:solidFill>
                        <a:effectLst/>
                        <a:latin typeface="Times New Roman" panose="02020603050405020304" pitchFamily="18" charset="0"/>
                        <a:ea typeface="Times New Roman" panose="02020603050405020304" pitchFamily="18" charset="0"/>
                      </a:endParaRPr>
                    </a:p>
                  </a:txBody>
                  <a:tcPr marL="114300" marR="114300" marT="0" marB="0"/>
                </a:tc>
                <a:tc rowSpan="2" gridSpan="3">
                  <a:txBody>
                    <a:bodyPr/>
                    <a:lstStyle/>
                    <a:p>
                      <a:pPr algn="ctr"/>
                      <a:r>
                        <a:rPr lang="en-GB" sz="1200" u="sng" kern="1200" dirty="0" smtClean="0">
                          <a:solidFill>
                            <a:srgbClr val="FF0000"/>
                          </a:solidFill>
                          <a:effectLst/>
                          <a:latin typeface="+mn-lt"/>
                          <a:ea typeface="+mn-ea"/>
                          <a:cs typeface="+mn-cs"/>
                        </a:rPr>
                        <a:t>Threads knowledge overleaf-  Knowledge Vocabulary</a:t>
                      </a:r>
                      <a:r>
                        <a:rPr lang="en-GB" sz="1200" u="sng" kern="1200" baseline="0" dirty="0" smtClean="0">
                          <a:solidFill>
                            <a:schemeClr val="tx1"/>
                          </a:solidFill>
                          <a:effectLst/>
                          <a:latin typeface="+mn-lt"/>
                          <a:ea typeface="+mn-ea"/>
                          <a:cs typeface="+mn-cs"/>
                        </a:rPr>
                        <a:t> </a:t>
                      </a:r>
                    </a:p>
                    <a:p>
                      <a:pPr algn="l"/>
                      <a:r>
                        <a:rPr lang="en-GB" sz="1200" u="none" kern="1200" baseline="0" dirty="0" smtClean="0">
                          <a:solidFill>
                            <a:schemeClr val="tx1"/>
                          </a:solidFill>
                          <a:effectLst/>
                          <a:latin typeface="+mn-lt"/>
                          <a:ea typeface="+mn-ea"/>
                          <a:cs typeface="+mn-cs"/>
                        </a:rPr>
                        <a:t>Empire, Toga, Aqueduct, Coliseum, Centurion, Emperor, Amphitheatre, Senate, Gladiator, Republic, Mosaic, Arch, Chariot, Hypocaust, Tunic, Aquila, Pantheon, Testudo, Circus Maximus, Legionary </a:t>
                      </a:r>
                    </a:p>
                  </a:txBody>
                  <a:tcPr marL="114300" marR="114300" marT="0" marB="0"/>
                </a:tc>
                <a:tc rowSpan="2" hMerge="1">
                  <a:txBody>
                    <a:bodyPr/>
                    <a:lstStyle/>
                    <a:p>
                      <a:endParaRPr lang="en-GB"/>
                    </a:p>
                  </a:txBody>
                  <a:tcPr/>
                </a:tc>
                <a:tc rowSpan="2" hMerge="1">
                  <a:txBody>
                    <a:bodyPr/>
                    <a:lstStyle/>
                    <a:p>
                      <a:endParaRPr lang="en-GB"/>
                    </a:p>
                  </a:txBody>
                  <a:tcPr/>
                </a:tc>
                <a:extLst>
                  <a:ext uri="{0D108BD9-81ED-4DB2-BD59-A6C34878D82A}">
                    <a16:rowId xmlns:a16="http://schemas.microsoft.com/office/drawing/2014/main" val="114452312"/>
                  </a:ext>
                </a:extLst>
              </a:tr>
              <a:tr h="103746">
                <a:tc rowSpan="3">
                  <a:txBody>
                    <a:bodyPr/>
                    <a:lstStyle/>
                    <a:p>
                      <a:pPr lvl="0" algn="ctr"/>
                      <a:r>
                        <a:rPr lang="en-GB" sz="1200" u="sng" kern="1200" dirty="0" smtClean="0">
                          <a:solidFill>
                            <a:srgbClr val="FF0000"/>
                          </a:solidFill>
                          <a:effectLst/>
                          <a:latin typeface="+mn-lt"/>
                          <a:ea typeface="+mn-ea"/>
                          <a:cs typeface="+mn-cs"/>
                        </a:rPr>
                        <a:t>National Curriculum objectives (KS2)</a:t>
                      </a:r>
                    </a:p>
                    <a:p>
                      <a:pPr lvl="0" algn="l"/>
                      <a:r>
                        <a:rPr lang="en-GB" sz="1200" b="1" dirty="0" smtClean="0"/>
                        <a:t>Pupils should </a:t>
                      </a:r>
                      <a:r>
                        <a:rPr lang="en-GB" sz="1200" b="1" dirty="0" smtClean="0">
                          <a:solidFill>
                            <a:schemeClr val="tx1"/>
                          </a:solidFill>
                        </a:rPr>
                        <a:t>continue to develop a chronologically secure knowledge and understanding of British, local and world history, establishing clear narratives within and across the periods they study. They should note connections, contrasts and trends over time and develop the appropriate use of historical terms. They should regularly address and sometimes devise historically valid questions about change, cause, similarity and difference, and significance. They should construct informed responses that involve thoughtful selection and organisation of relevant historical information. They should understand how our knowledge of the past is constructed from a range of sources. </a:t>
                      </a:r>
                      <a:r>
                        <a:rPr lang="en-GB" sz="1200" b="1" u="none" kern="1200" dirty="0" smtClean="0">
                          <a:solidFill>
                            <a:schemeClr val="tx1"/>
                          </a:solidFill>
                          <a:effectLst/>
                          <a:latin typeface="+mn-lt"/>
                          <a:ea typeface="+mn-ea"/>
                          <a:cs typeface="+mn-cs"/>
                        </a:rPr>
                        <a:t>A study of an aspect or theme in British history that extends pupils’ chronological</a:t>
                      </a:r>
                      <a:r>
                        <a:rPr lang="en-GB" sz="1200" b="1" u="none" kern="1200" baseline="0" dirty="0" smtClean="0">
                          <a:solidFill>
                            <a:schemeClr val="tx1"/>
                          </a:solidFill>
                          <a:effectLst/>
                          <a:latin typeface="+mn-lt"/>
                          <a:ea typeface="+mn-ea"/>
                          <a:cs typeface="+mn-cs"/>
                        </a:rPr>
                        <a:t> </a:t>
                      </a:r>
                      <a:r>
                        <a:rPr lang="en-GB" sz="1200" b="1" u="none" kern="1200" dirty="0" smtClean="0">
                          <a:solidFill>
                            <a:schemeClr val="tx1"/>
                          </a:solidFill>
                          <a:effectLst/>
                          <a:latin typeface="+mn-lt"/>
                          <a:ea typeface="+mn-ea"/>
                          <a:cs typeface="+mn-cs"/>
                        </a:rPr>
                        <a:t>knowledge beyond 1066 the legacy of … Roman culture (art, architecture or literature) on later</a:t>
                      </a:r>
                    </a:p>
                    <a:p>
                      <a:pPr lvl="0" algn="l"/>
                      <a:r>
                        <a:rPr lang="en-GB" sz="1200" b="1" u="none" kern="1200" dirty="0" smtClean="0">
                          <a:solidFill>
                            <a:schemeClr val="tx1"/>
                          </a:solidFill>
                          <a:effectLst/>
                          <a:latin typeface="+mn-lt"/>
                          <a:ea typeface="+mn-ea"/>
                          <a:cs typeface="+mn-cs"/>
                        </a:rPr>
                        <a:t>periods in British history, including the present day</a:t>
                      </a:r>
                    </a:p>
                    <a:p>
                      <a:pPr lvl="0" algn="l"/>
                      <a:r>
                        <a:rPr lang="en-GB" sz="1200" b="1" dirty="0" smtClean="0"/>
                        <a:t>The Roman Empire and its impact on Britain …</a:t>
                      </a:r>
                      <a:r>
                        <a:rPr lang="en-GB" sz="1200" b="0" dirty="0" smtClean="0"/>
                        <a:t>could include:  Julius Caesar’s attempted invasion in 55-54 BC </a:t>
                      </a:r>
                      <a:r>
                        <a:rPr lang="en-GB" sz="1200" b="1" dirty="0" smtClean="0"/>
                        <a:t> the Roman Empire by AD 42 and the power of its army  successful invasion by Claudius and conquest, including Hadrian’s Wall  British resistance, for example, </a:t>
                      </a:r>
                      <a:r>
                        <a:rPr lang="en-GB" sz="1200" b="1" dirty="0" err="1" smtClean="0"/>
                        <a:t>Boudica</a:t>
                      </a:r>
                      <a:r>
                        <a:rPr lang="en-GB" sz="1200" b="1" dirty="0" smtClean="0"/>
                        <a:t>  ‘Romanisation’ of Britain</a:t>
                      </a:r>
                      <a:r>
                        <a:rPr lang="en-GB" sz="1200" b="0" dirty="0" smtClean="0"/>
                        <a:t>: sites such as </a:t>
                      </a:r>
                      <a:r>
                        <a:rPr lang="en-GB" sz="1200" b="0" dirty="0" err="1" smtClean="0"/>
                        <a:t>Caerwent</a:t>
                      </a:r>
                      <a:r>
                        <a:rPr lang="en-GB" sz="1200" b="0" dirty="0" smtClean="0"/>
                        <a:t> and the </a:t>
                      </a:r>
                      <a:r>
                        <a:rPr lang="en-GB" sz="1200" b="1" dirty="0" smtClean="0"/>
                        <a:t>impact of technology, culture and beliefs, including early Christianity</a:t>
                      </a:r>
                      <a:endParaRPr lang="en-GB" sz="1200" b="1" u="none" kern="1200" dirty="0" smtClean="0">
                        <a:solidFill>
                          <a:schemeClr val="tx1"/>
                        </a:solidFill>
                        <a:effectLst/>
                        <a:latin typeface="+mn-lt"/>
                        <a:ea typeface="+mn-ea"/>
                        <a:cs typeface="+mn-cs"/>
                      </a:endParaRPr>
                    </a:p>
                  </a:txBody>
                  <a:tcPr/>
                </a:tc>
                <a:tc gridSpan="3" vMerge="1">
                  <a:txBody>
                    <a:bodyPr/>
                    <a:lstStyle/>
                    <a:p>
                      <a:endParaRPr lang="en-GB" dirty="0"/>
                    </a:p>
                  </a:txBody>
                  <a:tcPr/>
                </a:tc>
                <a:tc hMerge="1" vMerge="1">
                  <a:txBody>
                    <a:bodyPr/>
                    <a:lstStyle/>
                    <a:p>
                      <a:endParaRPr lang="en-GB"/>
                    </a:p>
                  </a:txBody>
                  <a:tcPr/>
                </a:tc>
                <a:tc hMerge="1" vMerge="1">
                  <a:txBody>
                    <a:bodyPr/>
                    <a:lstStyle/>
                    <a:p>
                      <a:endParaRPr lang="en-GB"/>
                    </a:p>
                  </a:txBody>
                  <a:tcPr/>
                </a:tc>
                <a:extLst>
                  <a:ext uri="{0D108BD9-81ED-4DB2-BD59-A6C34878D82A}">
                    <a16:rowId xmlns:a16="http://schemas.microsoft.com/office/drawing/2014/main" val="2565054626"/>
                  </a:ext>
                </a:extLst>
              </a:tr>
              <a:tr h="1250550">
                <a:tc vMerge="1">
                  <a:txBody>
                    <a:bodyPr/>
                    <a:lstStyle/>
                    <a:p>
                      <a:endParaRPr lang="en-GB"/>
                    </a:p>
                  </a:txBody>
                  <a:tcPr/>
                </a:tc>
                <a:tc gridSpan="3">
                  <a:txBody>
                    <a:bodyPr/>
                    <a:lstStyle/>
                    <a:p>
                      <a:pPr marL="0" lvl="0" indent="0" algn="ctr">
                        <a:buFont typeface="Arial" panose="020B0604020202020204" pitchFamily="34" charset="0"/>
                        <a:buNone/>
                      </a:pPr>
                      <a:r>
                        <a:rPr lang="en-GB" sz="1200" u="sng" kern="1200" dirty="0" smtClean="0">
                          <a:solidFill>
                            <a:srgbClr val="FF0000"/>
                          </a:solidFill>
                          <a:effectLst/>
                          <a:latin typeface="+mn-lt"/>
                          <a:ea typeface="+mn-ea"/>
                          <a:cs typeface="+mn-cs"/>
                        </a:rPr>
                        <a:t>Key learning</a:t>
                      </a:r>
                    </a:p>
                    <a:p>
                      <a:pPr marL="0" lvl="0" indent="0" algn="l">
                        <a:buFont typeface="Arial" panose="020B0604020202020204" pitchFamily="34" charset="0"/>
                        <a:buNone/>
                      </a:pPr>
                      <a:r>
                        <a:rPr lang="en-GB" sz="1200" u="none" kern="1200" dirty="0" smtClean="0">
                          <a:solidFill>
                            <a:schemeClr val="tx1"/>
                          </a:solidFill>
                          <a:effectLst/>
                          <a:latin typeface="+mn-lt"/>
                          <a:ea typeface="+mn-ea"/>
                          <a:cs typeface="+mn-cs"/>
                        </a:rPr>
                        <a:t>Know about the</a:t>
                      </a:r>
                      <a:r>
                        <a:rPr lang="en-GB" sz="1200" u="none" kern="1200" baseline="0" dirty="0" smtClean="0">
                          <a:solidFill>
                            <a:schemeClr val="tx1"/>
                          </a:solidFill>
                          <a:effectLst/>
                          <a:latin typeface="+mn-lt"/>
                          <a:ea typeface="+mn-ea"/>
                          <a:cs typeface="+mn-cs"/>
                        </a:rPr>
                        <a:t> invasion of Romans, Hadrian’s Wall to secure the northern border against Picts, resistance of </a:t>
                      </a:r>
                      <a:r>
                        <a:rPr lang="en-GB" sz="1200" u="none" kern="1200" baseline="0" dirty="0" err="1" smtClean="0">
                          <a:solidFill>
                            <a:schemeClr val="tx1"/>
                          </a:solidFill>
                          <a:effectLst/>
                          <a:latin typeface="+mn-lt"/>
                          <a:ea typeface="+mn-ea"/>
                          <a:cs typeface="+mn-cs"/>
                        </a:rPr>
                        <a:t>Boudica</a:t>
                      </a:r>
                      <a:endParaRPr lang="en-GB" sz="1200" u="none" kern="1200" baseline="0" dirty="0" smtClean="0">
                        <a:solidFill>
                          <a:schemeClr val="tx1"/>
                        </a:solidFill>
                        <a:effectLst/>
                        <a:latin typeface="+mn-lt"/>
                        <a:ea typeface="+mn-ea"/>
                        <a:cs typeface="+mn-cs"/>
                      </a:endParaRPr>
                    </a:p>
                    <a:p>
                      <a:pPr marL="0" lvl="0" indent="0" algn="l">
                        <a:buFont typeface="Arial" panose="020B0604020202020204" pitchFamily="34" charset="0"/>
                        <a:buNone/>
                      </a:pPr>
                      <a:r>
                        <a:rPr lang="en-GB" sz="1200" u="none" kern="1200" baseline="0" dirty="0" smtClean="0">
                          <a:solidFill>
                            <a:schemeClr val="tx1"/>
                          </a:solidFill>
                          <a:effectLst/>
                          <a:latin typeface="+mn-lt"/>
                          <a:ea typeface="+mn-ea"/>
                          <a:cs typeface="+mn-cs"/>
                        </a:rPr>
                        <a:t>Know about life in Roman Britain and the Empire for rich as well as poor, including food, clothing, education, childhood, life of soldiers, assimilation of local populations through relationships and children, life in Britain for most people did not change very much- only rich Romans had villas with hypocausts and mosaics</a:t>
                      </a:r>
                    </a:p>
                    <a:p>
                      <a:pPr marL="0" lvl="0" indent="0" algn="l">
                        <a:buFont typeface="Arial" panose="020B0604020202020204" pitchFamily="34" charset="0"/>
                        <a:buNone/>
                      </a:pPr>
                      <a:r>
                        <a:rPr lang="en-GB" sz="1200" u="none" kern="1200" dirty="0" smtClean="0">
                          <a:solidFill>
                            <a:schemeClr val="tx1"/>
                          </a:solidFill>
                          <a:effectLst/>
                          <a:latin typeface="+mn-lt"/>
                          <a:ea typeface="+mn-ea"/>
                          <a:cs typeface="+mn-cs"/>
                        </a:rPr>
                        <a:t>Know the legacy</a:t>
                      </a:r>
                      <a:r>
                        <a:rPr lang="en-GB" sz="1200" u="none" kern="1200" baseline="0" dirty="0" smtClean="0">
                          <a:solidFill>
                            <a:schemeClr val="tx1"/>
                          </a:solidFill>
                          <a:effectLst/>
                          <a:latin typeface="+mn-lt"/>
                          <a:ea typeface="+mn-ea"/>
                          <a:cs typeface="+mn-cs"/>
                        </a:rPr>
                        <a:t> of the Romans: </a:t>
                      </a:r>
                      <a:r>
                        <a:rPr lang="en-GB" sz="1200" u="none" kern="1200" dirty="0" smtClean="0">
                          <a:solidFill>
                            <a:schemeClr val="tx1"/>
                          </a:solidFill>
                          <a:effectLst/>
                          <a:latin typeface="+mn-lt"/>
                          <a:ea typeface="+mn-ea"/>
                          <a:cs typeface="+mn-cs"/>
                        </a:rPr>
                        <a:t>new towns, plants, animals, a new religion and ways of reading and counting.</a:t>
                      </a:r>
                    </a:p>
                    <a:p>
                      <a:pPr marL="0" lvl="0" indent="0" algn="l">
                        <a:buFont typeface="Arial" panose="020B0604020202020204" pitchFamily="34" charset="0"/>
                        <a:buNone/>
                      </a:pPr>
                      <a:r>
                        <a:rPr lang="en-GB" sz="1200" u="none" kern="1200" dirty="0" smtClean="0">
                          <a:solidFill>
                            <a:schemeClr val="tx1"/>
                          </a:solidFill>
                          <a:effectLst/>
                          <a:latin typeface="+mn-lt"/>
                          <a:ea typeface="+mn-ea"/>
                          <a:cs typeface="+mn-cs"/>
                        </a:rPr>
                        <a:t> </a:t>
                      </a:r>
                    </a:p>
                  </a:txBody>
                  <a:tcPr marL="114300" marR="114300" marT="0" marB="0"/>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419090150"/>
                  </a:ext>
                </a:extLst>
              </a:tr>
              <a:tr h="3022629">
                <a:tc vMerge="1">
                  <a:txBody>
                    <a:bodyPr/>
                    <a:lstStyle/>
                    <a:p>
                      <a:endParaRPr lang="en-GB"/>
                    </a:p>
                  </a:txBody>
                  <a:tcPr/>
                </a:tc>
                <a:tc rowSpan="2">
                  <a:txBody>
                    <a:bodyPr/>
                    <a:lstStyle/>
                    <a:p>
                      <a:pPr marL="0" lvl="0" indent="0" algn="ctr">
                        <a:buFont typeface="Arial" panose="020B0604020202020204" pitchFamily="34" charset="0"/>
                        <a:buNone/>
                      </a:pPr>
                      <a:r>
                        <a:rPr lang="en-GB" sz="1400" u="sng" kern="1200" dirty="0" smtClean="0">
                          <a:solidFill>
                            <a:srgbClr val="FF0000"/>
                          </a:solidFill>
                          <a:effectLst/>
                          <a:latin typeface="+mn-lt"/>
                          <a:ea typeface="+mn-ea"/>
                          <a:cs typeface="+mn-cs"/>
                        </a:rPr>
                        <a:t>Skills</a:t>
                      </a:r>
                    </a:p>
                    <a:p>
                      <a:pPr marL="342900" lvl="0" indent="-342900">
                        <a:lnSpc>
                          <a:spcPct val="107000"/>
                        </a:lnSpc>
                        <a:spcAft>
                          <a:spcPts val="0"/>
                        </a:spcAft>
                        <a:buFont typeface="Symbol" panose="05050102010706020507" pitchFamily="18" charset="2"/>
                        <a:buChar char=""/>
                      </a:pPr>
                      <a:r>
                        <a:rPr lang="en-GB" sz="1200" dirty="0" smtClean="0">
                          <a:effectLst/>
                          <a:latin typeface="Calibri" panose="020F0502020204030204" pitchFamily="34" charset="0"/>
                          <a:ea typeface="Calibri" panose="020F0502020204030204" pitchFamily="34" charset="0"/>
                          <a:cs typeface="Calibri" panose="020F0502020204030204" pitchFamily="34" charset="0"/>
                        </a:rPr>
                        <a:t>place the time studied on a time line</a:t>
                      </a:r>
                      <a:endParaRPr lang="en-GB" sz="1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Symbol" panose="05050102010706020507" pitchFamily="18" charset="2"/>
                        <a:buChar char=""/>
                      </a:pPr>
                      <a:r>
                        <a:rPr lang="en-GB" sz="1200" dirty="0" smtClean="0">
                          <a:effectLst/>
                          <a:latin typeface="Calibri" panose="020F0502020204030204" pitchFamily="34" charset="0"/>
                          <a:ea typeface="Calibri" panose="020F0502020204030204" pitchFamily="34" charset="0"/>
                          <a:cs typeface="Calibri" panose="020F0502020204030204" pitchFamily="34" charset="0"/>
                        </a:rPr>
                        <a:t>sequence events or artefacts</a:t>
                      </a:r>
                      <a:endParaRPr lang="en-GB" sz="1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Symbol" panose="05050102010706020507" pitchFamily="18" charset="2"/>
                        <a:buChar char=""/>
                      </a:pPr>
                      <a:r>
                        <a:rPr lang="en-GB" sz="1200" dirty="0" smtClean="0">
                          <a:effectLst/>
                          <a:latin typeface="Calibri" panose="020F0502020204030204" pitchFamily="34" charset="0"/>
                          <a:ea typeface="Calibri" panose="020F0502020204030204" pitchFamily="34" charset="0"/>
                          <a:cs typeface="Calibri" panose="020F0502020204030204" pitchFamily="34" charset="0"/>
                        </a:rPr>
                        <a:t>use dates related to the passing of time</a:t>
                      </a:r>
                      <a:endParaRPr lang="en-GB" sz="1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Ink Free" panose="03080402000500000000" pitchFamily="66" charset="0"/>
                        <a:buChar char="•"/>
                      </a:pPr>
                      <a:r>
                        <a:rPr lang="en-GB" sz="1200" dirty="0" smtClean="0">
                          <a:effectLst/>
                          <a:latin typeface="Calibri" panose="020F0502020204030204" pitchFamily="34" charset="0"/>
                          <a:ea typeface="Calibri" panose="020F0502020204030204" pitchFamily="34" charset="0"/>
                          <a:cs typeface="Calibri" panose="020F0502020204030204" pitchFamily="34" charset="0"/>
                        </a:rPr>
                        <a:t>find out about everyday lives of people in time studied</a:t>
                      </a:r>
                      <a:endParaRPr lang="en-GB" sz="1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Ink Free" panose="03080402000500000000" pitchFamily="66" charset="0"/>
                        <a:buChar char="•"/>
                      </a:pPr>
                      <a:r>
                        <a:rPr lang="en-GB" sz="1200" dirty="0" smtClean="0">
                          <a:effectLst/>
                          <a:latin typeface="Calibri" panose="020F0502020204030204" pitchFamily="34" charset="0"/>
                          <a:ea typeface="Calibri" panose="020F0502020204030204" pitchFamily="34" charset="0"/>
                          <a:cs typeface="Calibri" panose="020F0502020204030204" pitchFamily="34" charset="0"/>
                        </a:rPr>
                        <a:t>compare with our life today</a:t>
                      </a:r>
                      <a:endParaRPr lang="en-GB" sz="1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Ink Free" panose="03080402000500000000" pitchFamily="66" charset="0"/>
                        <a:buChar char="•"/>
                      </a:pPr>
                      <a:r>
                        <a:rPr lang="en-GB" sz="1200" dirty="0" smtClean="0">
                          <a:effectLst/>
                          <a:latin typeface="Calibri" panose="020F0502020204030204" pitchFamily="34" charset="0"/>
                          <a:ea typeface="Calibri" panose="020F0502020204030204" pitchFamily="34" charset="0"/>
                          <a:cs typeface="Calibri" panose="020F0502020204030204" pitchFamily="34" charset="0"/>
                        </a:rPr>
                        <a:t>identify reasons for and results of people’s actions</a:t>
                      </a:r>
                      <a:endParaRPr lang="en-GB" sz="1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Ink Free" panose="03080402000500000000" pitchFamily="66" charset="0"/>
                        <a:buChar char="•"/>
                      </a:pPr>
                      <a:r>
                        <a:rPr lang="en-GB" sz="1200" dirty="0" smtClean="0">
                          <a:effectLst/>
                          <a:latin typeface="Calibri" panose="020F0502020204030204" pitchFamily="34" charset="0"/>
                          <a:ea typeface="Calibri" panose="020F0502020204030204" pitchFamily="34" charset="0"/>
                          <a:cs typeface="Calibri" panose="020F0502020204030204" pitchFamily="34" charset="0"/>
                        </a:rPr>
                        <a:t>understand why people may have had to do something</a:t>
                      </a:r>
                      <a:endParaRPr lang="en-GB" sz="1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Ink Free" panose="03080402000500000000" pitchFamily="66" charset="0"/>
                        <a:buChar char="•"/>
                      </a:pPr>
                      <a:r>
                        <a:rPr lang="en-GB" sz="1200" dirty="0" smtClean="0">
                          <a:effectLst/>
                          <a:latin typeface="Calibri" panose="020F0502020204030204" pitchFamily="34" charset="0"/>
                          <a:ea typeface="Calibri" panose="020F0502020204030204" pitchFamily="34" charset="0"/>
                          <a:cs typeface="Calibri" panose="020F0502020204030204" pitchFamily="34" charset="0"/>
                        </a:rPr>
                        <a:t>Study change through the lives of significant individuals (e.g. Queen Elizabeth I and</a:t>
                      </a:r>
                      <a:endParaRPr lang="en-GB" sz="1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Ink Free" panose="03080402000500000000" pitchFamily="66" charset="0"/>
                        <a:buChar char="•"/>
                      </a:pPr>
                      <a:r>
                        <a:rPr lang="en-GB" sz="1200" dirty="0" smtClean="0">
                          <a:effectLst/>
                          <a:latin typeface="Calibri" panose="020F0502020204030204" pitchFamily="34" charset="0"/>
                          <a:ea typeface="Calibri" panose="020F0502020204030204" pitchFamily="34" charset="0"/>
                          <a:cs typeface="Calibri" panose="020F0502020204030204" pitchFamily="34" charset="0"/>
                        </a:rPr>
                        <a:t>identify and give reasons for different ways in which the past is represented</a:t>
                      </a:r>
                      <a:endParaRPr lang="en-GB" sz="1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Ink Free" panose="03080402000500000000" pitchFamily="66" charset="0"/>
                        <a:buChar char="•"/>
                      </a:pPr>
                      <a:r>
                        <a:rPr lang="en-GB" sz="1200" dirty="0" smtClean="0">
                          <a:effectLst/>
                          <a:latin typeface="Calibri" panose="020F0502020204030204" pitchFamily="34" charset="0"/>
                          <a:ea typeface="Calibri" panose="020F0502020204030204" pitchFamily="34" charset="0"/>
                          <a:cs typeface="Calibri" panose="020F0502020204030204" pitchFamily="34" charset="0"/>
                        </a:rPr>
                        <a:t>distinguish between different sources and evaluate their usefulness</a:t>
                      </a:r>
                      <a:endParaRPr lang="en-GB" sz="1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Ink Free" panose="03080402000500000000" pitchFamily="66" charset="0"/>
                        <a:buChar char="•"/>
                      </a:pPr>
                      <a:r>
                        <a:rPr lang="en-GB" sz="1200" dirty="0" smtClean="0">
                          <a:effectLst/>
                          <a:latin typeface="Calibri" panose="020F0502020204030204" pitchFamily="34" charset="0"/>
                          <a:ea typeface="Calibri" panose="020F0502020204030204" pitchFamily="34" charset="0"/>
                          <a:cs typeface="Calibri" panose="020F0502020204030204" pitchFamily="34" charset="0"/>
                        </a:rPr>
                        <a:t>look at representations of the period – museum, cartoons, etc.</a:t>
                      </a:r>
                      <a:endParaRPr lang="en-GB" sz="1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Ink Free" panose="03080402000500000000" pitchFamily="66" charset="0"/>
                        <a:buChar char="•"/>
                      </a:pPr>
                      <a:r>
                        <a:rPr lang="en-GB" sz="1200" dirty="0" smtClean="0">
                          <a:effectLst/>
                          <a:latin typeface="Calibri" panose="020F0502020204030204" pitchFamily="34" charset="0"/>
                          <a:ea typeface="Calibri" panose="020F0502020204030204" pitchFamily="34" charset="0"/>
                          <a:cs typeface="Calibri" panose="020F0502020204030204" pitchFamily="34" charset="0"/>
                        </a:rPr>
                        <a:t>use a range of sources to find out about a period</a:t>
                      </a:r>
                      <a:endParaRPr lang="en-GB" sz="1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Ink Free" panose="03080402000500000000" pitchFamily="66" charset="0"/>
                        <a:buChar char="•"/>
                      </a:pPr>
                      <a:r>
                        <a:rPr lang="en-GB" sz="1200" dirty="0" smtClean="0">
                          <a:effectLst/>
                          <a:latin typeface="Calibri" panose="020F0502020204030204" pitchFamily="34" charset="0"/>
                          <a:ea typeface="Calibri" panose="020F0502020204030204" pitchFamily="34" charset="0"/>
                          <a:cs typeface="Calibri" panose="020F0502020204030204" pitchFamily="34" charset="0"/>
                        </a:rPr>
                        <a:t>observe small details – artefacts, pictures</a:t>
                      </a:r>
                      <a:endParaRPr lang="en-GB" sz="1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Ink Free" panose="03080402000500000000" pitchFamily="66" charset="0"/>
                        <a:buChar char="•"/>
                      </a:pPr>
                      <a:r>
                        <a:rPr lang="en-GB" sz="1200" dirty="0" smtClean="0">
                          <a:effectLst/>
                          <a:latin typeface="Calibri" panose="020F0502020204030204" pitchFamily="34" charset="0"/>
                          <a:ea typeface="Calibri" panose="020F0502020204030204" pitchFamily="34" charset="0"/>
                          <a:cs typeface="Calibri" panose="020F0502020204030204" pitchFamily="34" charset="0"/>
                        </a:rPr>
                        <a:t>select and record information relevant to the study</a:t>
                      </a:r>
                      <a:endParaRPr lang="en-GB" sz="1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Ink Free" panose="03080402000500000000" pitchFamily="66" charset="0"/>
                        <a:buChar char="•"/>
                      </a:pPr>
                      <a:r>
                        <a:rPr lang="en-GB" sz="1200" dirty="0" smtClean="0">
                          <a:effectLst/>
                          <a:latin typeface="Calibri" panose="020F0502020204030204" pitchFamily="34" charset="0"/>
                          <a:ea typeface="Calibri" panose="020F0502020204030204" pitchFamily="34" charset="0"/>
                          <a:cs typeface="Calibri" panose="020F0502020204030204" pitchFamily="34" charset="0"/>
                        </a:rPr>
                        <a:t>begin to use the library, e-learning for research</a:t>
                      </a:r>
                      <a:endParaRPr lang="en-GB" sz="1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Ink Free" panose="03080402000500000000" pitchFamily="66" charset="0"/>
                        <a:buChar char="•"/>
                      </a:pPr>
                      <a:r>
                        <a:rPr lang="en-GB" sz="1200" dirty="0" smtClean="0">
                          <a:effectLst/>
                          <a:latin typeface="Calibri" panose="020F0502020204030204" pitchFamily="34" charset="0"/>
                          <a:ea typeface="Calibri" panose="020F0502020204030204" pitchFamily="34" charset="0"/>
                          <a:cs typeface="Calibri" panose="020F0502020204030204" pitchFamily="34" charset="0"/>
                        </a:rPr>
                        <a:t>ask and answer questions</a:t>
                      </a:r>
                      <a:endParaRPr lang="en-GB" sz="1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Ink Free" panose="03080402000500000000" pitchFamily="66" charset="0"/>
                        <a:buChar char="•"/>
                      </a:pPr>
                      <a:r>
                        <a:rPr lang="en-GB" sz="1200" dirty="0" smtClean="0">
                          <a:effectLst/>
                          <a:latin typeface="Calibri" panose="020F0502020204030204" pitchFamily="34" charset="0"/>
                          <a:ea typeface="Calibri" panose="020F0502020204030204" pitchFamily="34" charset="0"/>
                        </a:rPr>
                        <a:t>communicate knowledge and understanding in a variety of ways – </a:t>
                      </a:r>
                      <a:r>
                        <a:rPr lang="en-GB" sz="1200" u="none" kern="1200" dirty="0" smtClean="0">
                          <a:solidFill>
                            <a:schemeClr val="tx1"/>
                          </a:solidFill>
                          <a:effectLst/>
                          <a:latin typeface="+mn-lt"/>
                          <a:ea typeface="+mn-ea"/>
                          <a:cs typeface="+mn-cs"/>
                        </a:rPr>
                        <a:t>discussions, pictures, writing, annotations, drama, mode</a:t>
                      </a:r>
                    </a:p>
                  </a:txBody>
                  <a:tcPr marL="114300" marR="114300" marT="0" marB="0"/>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sng" strike="noStrike" kern="1200" cap="none" spc="0" normalizeH="0" baseline="0" noProof="0" dirty="0" smtClean="0">
                          <a:ln>
                            <a:noFill/>
                          </a:ln>
                          <a:solidFill>
                            <a:srgbClr val="FF0000"/>
                          </a:solidFill>
                          <a:effectLst/>
                          <a:uLnTx/>
                          <a:uFillTx/>
                          <a:latin typeface="+mn-lt"/>
                          <a:ea typeface="+mn-ea"/>
                          <a:cs typeface="+mn-cs"/>
                        </a:rPr>
                        <a:t>Skills Vocabulary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bg2">
                              <a:lumMod val="50000"/>
                            </a:schemeClr>
                          </a:solidFill>
                          <a:effectLst/>
                          <a:uLnTx/>
                          <a:uFillTx/>
                          <a:latin typeface="+mn-lt"/>
                          <a:ea typeface="+mn-ea"/>
                          <a:cs typeface="+mn-cs"/>
                        </a:rPr>
                        <a:t>Analyse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bg2">
                              <a:lumMod val="50000"/>
                            </a:schemeClr>
                          </a:solidFill>
                          <a:effectLst/>
                          <a:uLnTx/>
                          <a:uFillTx/>
                          <a:latin typeface="+mn-lt"/>
                          <a:ea typeface="+mn-ea"/>
                          <a:cs typeface="+mn-cs"/>
                        </a:rPr>
                        <a:t>Argue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tx1"/>
                          </a:solidFill>
                          <a:effectLst/>
                          <a:uLnTx/>
                          <a:uFillTx/>
                          <a:latin typeface="+mn-lt"/>
                          <a:ea typeface="+mn-ea"/>
                          <a:cs typeface="+mn-cs"/>
                        </a:rPr>
                        <a:t>Artefacts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tx1"/>
                          </a:solidFill>
                          <a:effectLst/>
                          <a:uLnTx/>
                          <a:uFillTx/>
                          <a:latin typeface="+mn-lt"/>
                          <a:ea typeface="+mn-ea"/>
                          <a:cs typeface="+mn-cs"/>
                        </a:rPr>
                        <a:t>Chronology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tx1"/>
                          </a:solidFill>
                          <a:effectLst/>
                          <a:uLnTx/>
                          <a:uFillTx/>
                          <a:latin typeface="+mn-lt"/>
                          <a:ea typeface="+mn-ea"/>
                          <a:cs typeface="+mn-cs"/>
                        </a:rPr>
                        <a:t>Compare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bg2">
                              <a:lumMod val="50000"/>
                            </a:schemeClr>
                          </a:solidFill>
                          <a:effectLst/>
                          <a:uLnTx/>
                          <a:uFillTx/>
                          <a:latin typeface="+mn-lt"/>
                          <a:ea typeface="+mn-ea"/>
                          <a:cs typeface="+mn-cs"/>
                        </a:rPr>
                        <a:t>Connections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bg2">
                              <a:lumMod val="50000"/>
                            </a:schemeClr>
                          </a:solidFill>
                          <a:effectLst/>
                          <a:uLnTx/>
                          <a:uFillTx/>
                          <a:latin typeface="+mn-lt"/>
                          <a:ea typeface="+mn-ea"/>
                          <a:cs typeface="+mn-cs"/>
                        </a:rPr>
                        <a:t>Construct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bg2">
                              <a:lumMod val="50000"/>
                            </a:schemeClr>
                          </a:solidFill>
                          <a:effectLst/>
                          <a:uLnTx/>
                          <a:uFillTx/>
                          <a:latin typeface="+mn-lt"/>
                          <a:ea typeface="+mn-ea"/>
                          <a:cs typeface="+mn-cs"/>
                        </a:rPr>
                        <a:t>Critical thinking</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bg2">
                              <a:lumMod val="50000"/>
                            </a:schemeClr>
                          </a:solidFill>
                          <a:effectLst/>
                          <a:uLnTx/>
                          <a:uFillTx/>
                          <a:latin typeface="+mn-lt"/>
                          <a:ea typeface="+mn-ea"/>
                          <a:cs typeface="+mn-cs"/>
                        </a:rPr>
                        <a:t>Determine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bg2">
                              <a:lumMod val="50000"/>
                            </a:schemeClr>
                          </a:solidFill>
                          <a:effectLst/>
                          <a:uLnTx/>
                          <a:uFillTx/>
                          <a:latin typeface="+mn-lt"/>
                          <a:ea typeface="+mn-ea"/>
                          <a:cs typeface="+mn-cs"/>
                        </a:rPr>
                        <a:t>Develop</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bg2">
                              <a:lumMod val="50000"/>
                            </a:schemeClr>
                          </a:solidFill>
                          <a:effectLst/>
                          <a:uLnTx/>
                          <a:uFillTx/>
                          <a:latin typeface="+mn-lt"/>
                          <a:ea typeface="+mn-ea"/>
                          <a:cs typeface="+mn-cs"/>
                        </a:rPr>
                        <a:t>Diagram</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tx1"/>
                          </a:solidFill>
                          <a:effectLst/>
                          <a:uLnTx/>
                          <a:uFillTx/>
                          <a:latin typeface="+mn-lt"/>
                          <a:ea typeface="+mn-ea"/>
                          <a:cs typeface="+mn-cs"/>
                        </a:rPr>
                        <a:t>Differences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tx1"/>
                          </a:solidFill>
                          <a:effectLst/>
                          <a:uLnTx/>
                          <a:uFillTx/>
                          <a:latin typeface="+mn-lt"/>
                          <a:ea typeface="+mn-ea"/>
                          <a:cs typeface="+mn-cs"/>
                        </a:rPr>
                        <a:t>Evidence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bg2">
                              <a:lumMod val="50000"/>
                            </a:schemeClr>
                          </a:solidFill>
                          <a:effectLst/>
                          <a:uLnTx/>
                          <a:uFillTx/>
                          <a:latin typeface="+mn-lt"/>
                          <a:ea typeface="+mn-ea"/>
                          <a:cs typeface="+mn-cs"/>
                        </a:rPr>
                        <a:t>Judge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bg2">
                              <a:lumMod val="50000"/>
                            </a:schemeClr>
                          </a:solidFill>
                          <a:effectLst/>
                          <a:uLnTx/>
                          <a:uFillTx/>
                          <a:latin typeface="+mn-lt"/>
                          <a:ea typeface="+mn-ea"/>
                          <a:cs typeface="+mn-cs"/>
                        </a:rPr>
                        <a:t>Justify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bg2">
                              <a:lumMod val="50000"/>
                            </a:schemeClr>
                          </a:solidFill>
                          <a:effectLst/>
                          <a:uLnTx/>
                          <a:uFillTx/>
                          <a:latin typeface="+mn-lt"/>
                          <a:ea typeface="+mn-ea"/>
                          <a:cs typeface="+mn-cs"/>
                        </a:rPr>
                        <a:t>Modify</a:t>
                      </a:r>
                      <a:endParaRPr kumimoji="0" lang="en-GB" sz="1200" b="0" i="0" u="sng" strike="noStrike" kern="1200" cap="none" spc="0" normalizeH="0" baseline="0" noProof="0" dirty="0" smtClean="0">
                        <a:ln>
                          <a:noFill/>
                        </a:ln>
                        <a:solidFill>
                          <a:schemeClr val="bg2">
                            <a:lumMod val="50000"/>
                          </a:schemeClr>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sng" strike="noStrike" kern="1200" cap="none" spc="0" normalizeH="0" baseline="0" noProof="0" dirty="0" smtClean="0">
                        <a:ln>
                          <a:noFill/>
                        </a:ln>
                        <a:solidFill>
                          <a:srgbClr val="FF0000"/>
                        </a:solidFill>
                        <a:effectLst/>
                        <a:uLnTx/>
                        <a:uFillTx/>
                        <a:latin typeface="+mn-lt"/>
                        <a:ea typeface="+mn-ea"/>
                        <a:cs typeface="+mn-cs"/>
                      </a:endParaRPr>
                    </a:p>
                  </a:txBody>
                  <a:tcPr marL="114300" marR="114300" marT="0" marB="0"/>
                </a:tc>
                <a:tc rowSpan="2">
                  <a:txBody>
                    <a:bodyPr/>
                    <a:lstStyle/>
                    <a:p>
                      <a:endParaRPr lang="en-GB"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tx1"/>
                          </a:solidFill>
                          <a:effectLst/>
                          <a:uLnTx/>
                          <a:uFillTx/>
                          <a:latin typeface="+mn-lt"/>
                          <a:ea typeface="+mn-ea"/>
                          <a:cs typeface="+mn-cs"/>
                        </a:rPr>
                        <a:t>Order</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bg2">
                              <a:lumMod val="50000"/>
                            </a:schemeClr>
                          </a:solidFill>
                          <a:effectLst/>
                          <a:uLnTx/>
                          <a:uFillTx/>
                          <a:latin typeface="+mn-lt"/>
                          <a:ea typeface="+mn-ea"/>
                          <a:cs typeface="+mn-cs"/>
                        </a:rPr>
                        <a:t>Perspective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tx1"/>
                          </a:solidFill>
                          <a:effectLst/>
                          <a:uLnTx/>
                          <a:uFillTx/>
                          <a:latin typeface="+mn-lt"/>
                          <a:ea typeface="+mn-ea"/>
                          <a:cs typeface="+mn-cs"/>
                        </a:rPr>
                        <a:t>Primary Source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tx1"/>
                          </a:solidFill>
                          <a:effectLst/>
                          <a:uLnTx/>
                          <a:uFillTx/>
                          <a:latin typeface="+mn-lt"/>
                          <a:ea typeface="+mn-ea"/>
                          <a:cs typeface="+mn-cs"/>
                        </a:rPr>
                        <a:t>Secondary Source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tx1"/>
                          </a:solidFill>
                          <a:effectLst/>
                          <a:uLnTx/>
                          <a:uFillTx/>
                          <a:latin typeface="+mn-lt"/>
                          <a:ea typeface="+mn-ea"/>
                          <a:cs typeface="+mn-cs"/>
                        </a:rPr>
                        <a:t>Sequencing</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tx1"/>
                          </a:solidFill>
                          <a:effectLst/>
                          <a:uLnTx/>
                          <a:uFillTx/>
                          <a:latin typeface="+mn-lt"/>
                          <a:ea typeface="+mn-ea"/>
                          <a:cs typeface="+mn-cs"/>
                        </a:rPr>
                        <a:t>Similarities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bg2">
                              <a:lumMod val="50000"/>
                            </a:schemeClr>
                          </a:solidFill>
                          <a:effectLst/>
                          <a:uLnTx/>
                          <a:uFillTx/>
                          <a:latin typeface="+mn-lt"/>
                          <a:ea typeface="+mn-ea"/>
                          <a:cs typeface="+mn-cs"/>
                        </a:rPr>
                        <a:t>Support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tx1"/>
                          </a:solidFill>
                          <a:effectLst/>
                          <a:uLnTx/>
                          <a:uFillTx/>
                          <a:latin typeface="+mn-lt"/>
                          <a:ea typeface="+mn-ea"/>
                          <a:cs typeface="+mn-cs"/>
                        </a:rPr>
                        <a:t>Timeline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sng" strike="noStrike" kern="1200" cap="none" spc="0" normalizeH="0" baseline="0" noProof="0" dirty="0" smtClean="0">
                        <a:ln>
                          <a:noFill/>
                        </a:ln>
                        <a:solidFill>
                          <a:prstClr val="white">
                            <a:lumMod val="65000"/>
                          </a:prstClr>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sng" strike="noStrike" kern="1200" cap="none" spc="0" normalizeH="0" baseline="0" noProof="0" dirty="0" smtClean="0">
                        <a:ln>
                          <a:noFill/>
                        </a:ln>
                        <a:solidFill>
                          <a:prstClr val="white">
                            <a:lumMod val="65000"/>
                          </a:prstClr>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sng" strike="noStrike" kern="1200" cap="none" spc="0" normalizeH="0" baseline="0" noProof="0" dirty="0" smtClean="0">
                        <a:ln>
                          <a:noFill/>
                        </a:ln>
                        <a:solidFill>
                          <a:prstClr val="white">
                            <a:lumMod val="65000"/>
                          </a:prstClr>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sng" strike="noStrike" kern="1200" cap="none" spc="0" normalizeH="0" baseline="0" noProof="0" dirty="0" smtClean="0">
                        <a:ln>
                          <a:noFill/>
                        </a:ln>
                        <a:solidFill>
                          <a:prstClr val="white">
                            <a:lumMod val="65000"/>
                          </a:prstClr>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sng" strike="noStrike" kern="1200" cap="none" spc="0" normalizeH="0" baseline="0" noProof="0" dirty="0" smtClean="0">
                        <a:ln>
                          <a:noFill/>
                        </a:ln>
                        <a:solidFill>
                          <a:prstClr val="white">
                            <a:lumMod val="65000"/>
                          </a:prstClr>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sng" strike="noStrike" kern="1200" cap="none" spc="0" normalizeH="0" baseline="0" noProof="0" dirty="0" smtClean="0">
                          <a:ln>
                            <a:noFill/>
                          </a:ln>
                          <a:solidFill>
                            <a:prstClr val="white">
                              <a:lumMod val="65000"/>
                            </a:prstClr>
                          </a:solidFill>
                          <a:effectLst/>
                          <a:uLnTx/>
                          <a:uFillTx/>
                          <a:latin typeface="+mn-lt"/>
                          <a:ea typeface="+mn-ea"/>
                          <a:cs typeface="+mn-cs"/>
                        </a:rPr>
                        <a:t>NB grey indicates taught in Y5/6 but may be touched on in Y3/4</a:t>
                      </a:r>
                    </a:p>
                  </a:txBody>
                  <a:tcPr marL="114300" marR="114300" marT="0" marB="0"/>
                </a:tc>
                <a:extLst>
                  <a:ext uri="{0D108BD9-81ED-4DB2-BD59-A6C34878D82A}">
                    <a16:rowId xmlns:a16="http://schemas.microsoft.com/office/drawing/2014/main" val="669184204"/>
                  </a:ext>
                </a:extLst>
              </a:tr>
              <a:tr h="1712359">
                <a:tc>
                  <a:txBody>
                    <a:bodyPr/>
                    <a:lstStyle/>
                    <a:p>
                      <a:pPr algn="ctr"/>
                      <a:r>
                        <a:rPr lang="en-GB" sz="1050" u="sng" kern="1200" dirty="0" smtClean="0">
                          <a:solidFill>
                            <a:srgbClr val="FF0000"/>
                          </a:solidFill>
                          <a:effectLst/>
                          <a:latin typeface="+mn-lt"/>
                          <a:ea typeface="+mn-ea"/>
                          <a:cs typeface="+mn-cs"/>
                        </a:rPr>
                        <a:t>Future Learning in Year 4 </a:t>
                      </a:r>
                      <a:endParaRPr lang="en-GB" sz="1050" kern="1200" dirty="0" smtClean="0">
                        <a:solidFill>
                          <a:srgbClr val="FF0000"/>
                        </a:solidFill>
                        <a:effectLst/>
                        <a:latin typeface="+mn-lt"/>
                        <a:ea typeface="+mn-ea"/>
                        <a:cs typeface="+mn-cs"/>
                      </a:endParaRPr>
                    </a:p>
                    <a:p>
                      <a:pPr algn="l"/>
                      <a:r>
                        <a:rPr kumimoji="0" lang="en-GB" sz="1200" b="0" i="0" u="none" strike="noStrike" kern="1200" cap="none" spc="0" normalizeH="0" baseline="0" noProof="0" dirty="0" smtClean="0">
                          <a:ln>
                            <a:noFill/>
                          </a:ln>
                          <a:solidFill>
                            <a:prstClr val="black"/>
                          </a:solidFill>
                          <a:effectLst/>
                          <a:uLnTx/>
                          <a:uFillTx/>
                          <a:latin typeface="+mn-lt"/>
                          <a:ea typeface="+mn-ea"/>
                          <a:cs typeface="+mn-cs"/>
                        </a:rPr>
                        <a:t>A study of an aspect or theme in British history that extends pupils’ chronological knowledge beyond 1066. The achievements of the earliest civilizations – an overview of where and when the first civilizations appeared and a depth study of one of the following: …Ancient Egypt; …</a:t>
                      </a:r>
                      <a:endParaRPr lang="en-GB" sz="400" b="0" kern="1200" dirty="0" smtClean="0">
                        <a:solidFill>
                          <a:schemeClr val="tx1"/>
                        </a:solidFill>
                        <a:effectLst/>
                        <a:latin typeface="+mn-lt"/>
                        <a:ea typeface="+mn-ea"/>
                        <a:cs typeface="+mn-cs"/>
                      </a:endParaRPr>
                    </a:p>
                  </a:txBody>
                  <a:tcPr/>
                </a:tc>
                <a:tc vMerge="1">
                  <a:txBody>
                    <a:bodyPr/>
                    <a:lstStyle/>
                    <a:p>
                      <a:pPr algn="ctr"/>
                      <a:endParaRPr lang="en-GB" sz="1200" u="sng" kern="1200" dirty="0" smtClean="0">
                        <a:solidFill>
                          <a:srgbClr val="FF0000"/>
                        </a:solidFill>
                        <a:effectLst/>
                        <a:latin typeface="+mn-lt"/>
                        <a:ea typeface="+mn-ea"/>
                        <a:cs typeface="+mn-cs"/>
                      </a:endParaRPr>
                    </a:p>
                  </a:txBody>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1335387644"/>
                  </a:ext>
                </a:extLst>
              </a:tr>
            </a:tbl>
          </a:graphicData>
        </a:graphic>
      </p:graphicFrame>
      <p:sp>
        <p:nvSpPr>
          <p:cNvPr id="5" name="AutoShape 2" descr="ST. MICHAEL'S C. OF E. PRIMARY SCHOOL BAMFORD SCHOOL UNIFORM LIST Boys:  Girls: Red v-neck sweatshirt with school logo Red"/>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pic>
        <p:nvPicPr>
          <p:cNvPr id="6" name="Picture 5"/>
          <p:cNvPicPr>
            <a:picLocks noChangeAspect="1"/>
          </p:cNvPicPr>
          <p:nvPr/>
        </p:nvPicPr>
        <p:blipFill>
          <a:blip r:embed="rId2"/>
          <a:stretch>
            <a:fillRect/>
          </a:stretch>
        </p:blipFill>
        <p:spPr>
          <a:xfrm>
            <a:off x="3922198" y="178131"/>
            <a:ext cx="383164" cy="489487"/>
          </a:xfrm>
          <a:prstGeom prst="rect">
            <a:avLst/>
          </a:prstGeom>
        </p:spPr>
      </p:pic>
    </p:spTree>
    <p:extLst>
      <p:ext uri="{BB962C8B-B14F-4D97-AF65-F5344CB8AC3E}">
        <p14:creationId xmlns:p14="http://schemas.microsoft.com/office/powerpoint/2010/main" val="23403395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829721429"/>
              </p:ext>
            </p:extLst>
          </p:nvPr>
        </p:nvGraphicFramePr>
        <p:xfrm>
          <a:off x="155575" y="81915"/>
          <a:ext cx="11831641" cy="5167283"/>
        </p:xfrm>
        <a:graphic>
          <a:graphicData uri="http://schemas.openxmlformats.org/drawingml/2006/table">
            <a:tbl>
              <a:tblPr firstRow="1" bandRow="1">
                <a:tableStyleId>{5940675A-B579-460E-94D1-54222C63F5DA}</a:tableStyleId>
              </a:tblPr>
              <a:tblGrid>
                <a:gridCol w="273050">
                  <a:extLst>
                    <a:ext uri="{9D8B030D-6E8A-4147-A177-3AD203B41FA5}">
                      <a16:colId xmlns:a16="http://schemas.microsoft.com/office/drawing/2014/main" val="2033829959"/>
                    </a:ext>
                  </a:extLst>
                </a:gridCol>
                <a:gridCol w="2328863">
                  <a:extLst>
                    <a:ext uri="{9D8B030D-6E8A-4147-A177-3AD203B41FA5}">
                      <a16:colId xmlns:a16="http://schemas.microsoft.com/office/drawing/2014/main" val="2952232063"/>
                    </a:ext>
                  </a:extLst>
                </a:gridCol>
                <a:gridCol w="2300287">
                  <a:extLst>
                    <a:ext uri="{9D8B030D-6E8A-4147-A177-3AD203B41FA5}">
                      <a16:colId xmlns:a16="http://schemas.microsoft.com/office/drawing/2014/main" val="1239123303"/>
                    </a:ext>
                  </a:extLst>
                </a:gridCol>
                <a:gridCol w="2628900">
                  <a:extLst>
                    <a:ext uri="{9D8B030D-6E8A-4147-A177-3AD203B41FA5}">
                      <a16:colId xmlns:a16="http://schemas.microsoft.com/office/drawing/2014/main" val="4031516724"/>
                    </a:ext>
                  </a:extLst>
                </a:gridCol>
                <a:gridCol w="2114551">
                  <a:extLst>
                    <a:ext uri="{9D8B030D-6E8A-4147-A177-3AD203B41FA5}">
                      <a16:colId xmlns:a16="http://schemas.microsoft.com/office/drawing/2014/main" val="3120107244"/>
                    </a:ext>
                  </a:extLst>
                </a:gridCol>
                <a:gridCol w="2185990">
                  <a:extLst>
                    <a:ext uri="{9D8B030D-6E8A-4147-A177-3AD203B41FA5}">
                      <a16:colId xmlns:a16="http://schemas.microsoft.com/office/drawing/2014/main" val="2886785050"/>
                    </a:ext>
                  </a:extLst>
                </a:gridCol>
              </a:tblGrid>
              <a:tr h="413209">
                <a:tc>
                  <a:txBody>
                    <a:bodyPr/>
                    <a:lstStyle/>
                    <a:p>
                      <a:pPr algn="ctr">
                        <a:spcAft>
                          <a:spcPts val="0"/>
                        </a:spcAft>
                      </a:pPr>
                      <a:r>
                        <a:rPr lang="en-GB" sz="1400" b="1" dirty="0" err="1" smtClean="0">
                          <a:solidFill>
                            <a:schemeClr val="tx1"/>
                          </a:solidFill>
                          <a:effectLst/>
                          <a:latin typeface="Comic Sans MS" panose="030F0702030302020204" pitchFamily="66" charset="0"/>
                          <a:ea typeface="Times New Roman" panose="02020603050405020304" pitchFamily="18" charset="0"/>
                        </a:rPr>
                        <a:t>Yr</a:t>
                      </a:r>
                      <a:endParaRPr lang="en-GB" sz="1400" b="1" dirty="0">
                        <a:solidFill>
                          <a:schemeClr val="tx1"/>
                        </a:solidFill>
                        <a:effectLst/>
                        <a:latin typeface="Comic Sans MS" panose="030F0702030302020204" pitchFamily="66" charset="0"/>
                        <a:ea typeface="Times New Roman" panose="02020603050405020304" pitchFamily="18" charset="0"/>
                      </a:endParaRPr>
                    </a:p>
                  </a:txBody>
                  <a:tcPr marL="114300" marR="114300" marT="0" marB="0"/>
                </a:tc>
                <a:tc>
                  <a:txBody>
                    <a:bodyPr/>
                    <a:lstStyle/>
                    <a:p>
                      <a:pPr algn="ctr">
                        <a:spcAft>
                          <a:spcPts val="0"/>
                        </a:spcAft>
                      </a:pPr>
                      <a:r>
                        <a:rPr lang="en-GB" sz="1400" b="0" u="sng" dirty="0" smtClean="0">
                          <a:solidFill>
                            <a:schemeClr val="accent4">
                              <a:lumMod val="60000"/>
                              <a:lumOff val="40000"/>
                            </a:schemeClr>
                          </a:solidFill>
                          <a:effectLst/>
                          <a:latin typeface="Comic Sans MS" panose="030F0702030302020204" pitchFamily="66" charset="0"/>
                          <a:ea typeface="Times New Roman" panose="02020603050405020304" pitchFamily="18" charset="0"/>
                          <a:cs typeface="Arial" panose="020B0604020202020204" pitchFamily="34" charset="0"/>
                        </a:rPr>
                        <a:t>Clothing</a:t>
                      </a:r>
                      <a:endParaRPr lang="en-GB" sz="1400" b="1" dirty="0">
                        <a:solidFill>
                          <a:srgbClr val="C00000"/>
                        </a:solidFill>
                        <a:effectLst/>
                        <a:latin typeface="Times New Roman" panose="02020603050405020304" pitchFamily="18" charset="0"/>
                        <a:ea typeface="Times New Roman" panose="02020603050405020304" pitchFamily="18" charset="0"/>
                      </a:endParaRPr>
                    </a:p>
                  </a:txBody>
                  <a:tcPr marL="114300" marR="114300" marT="0" marB="0"/>
                </a:tc>
                <a:tc>
                  <a:txBody>
                    <a:bodyPr/>
                    <a:lstStyle/>
                    <a:p>
                      <a:pPr algn="ctr">
                        <a:spcAft>
                          <a:spcPts val="0"/>
                        </a:spcAft>
                      </a:pPr>
                      <a:r>
                        <a:rPr lang="en-GB" sz="1400" b="0" u="sng" baseline="0" dirty="0" smtClean="0">
                          <a:solidFill>
                            <a:srgbClr val="00B0F0"/>
                          </a:solidFill>
                          <a:effectLst/>
                          <a:latin typeface="Comic Sans MS" panose="030F0702030302020204" pitchFamily="66" charset="0"/>
                          <a:ea typeface="Times New Roman" panose="02020603050405020304" pitchFamily="18" charset="0"/>
                          <a:cs typeface="Arial" panose="020B0604020202020204" pitchFamily="34" charset="0"/>
                        </a:rPr>
                        <a:t>Commerce</a:t>
                      </a:r>
                      <a:endParaRPr lang="en-GB" sz="1400" b="1" dirty="0">
                        <a:solidFill>
                          <a:srgbClr val="C00000"/>
                        </a:solidFill>
                        <a:effectLst/>
                        <a:latin typeface="Times New Roman" panose="02020603050405020304" pitchFamily="18" charset="0"/>
                        <a:ea typeface="Times New Roman" panose="02020603050405020304" pitchFamily="18" charset="0"/>
                      </a:endParaRPr>
                    </a:p>
                  </a:txBody>
                  <a:tcPr marL="114300" marR="114300" marT="0" marB="0"/>
                </a:tc>
                <a:tc>
                  <a:txBody>
                    <a:bodyPr/>
                    <a:lstStyle/>
                    <a:p>
                      <a:pPr algn="ctr">
                        <a:spcAft>
                          <a:spcPts val="0"/>
                        </a:spcAft>
                      </a:pPr>
                      <a:r>
                        <a:rPr lang="en-GB" sz="1400" b="0" u="sng" baseline="0" dirty="0" smtClean="0">
                          <a:solidFill>
                            <a:srgbClr val="C00000"/>
                          </a:solidFill>
                          <a:effectLst/>
                          <a:latin typeface="Comic Sans MS" panose="030F0702030302020204" pitchFamily="66" charset="0"/>
                          <a:ea typeface="Times New Roman" panose="02020603050405020304" pitchFamily="18" charset="0"/>
                          <a:cs typeface="Arial" panose="020B0604020202020204" pitchFamily="34" charset="0"/>
                        </a:rPr>
                        <a:t>Conflict</a:t>
                      </a:r>
                      <a:endParaRPr lang="en-GB" sz="1400" b="1" dirty="0">
                        <a:solidFill>
                          <a:srgbClr val="C00000"/>
                        </a:solidFill>
                        <a:effectLst/>
                        <a:latin typeface="Times New Roman" panose="02020603050405020304" pitchFamily="18" charset="0"/>
                        <a:ea typeface="Times New Roman" panose="02020603050405020304" pitchFamily="18" charset="0"/>
                      </a:endParaRPr>
                    </a:p>
                  </a:txBody>
                  <a:tcPr marL="114300" marR="114300" marT="0" marB="0"/>
                </a:tc>
                <a:tc>
                  <a:txBody>
                    <a:bodyPr/>
                    <a:lstStyle/>
                    <a:p>
                      <a:pPr algn="ctr">
                        <a:spcAft>
                          <a:spcPts val="0"/>
                        </a:spcAft>
                      </a:pPr>
                      <a:r>
                        <a:rPr lang="en-GB" sz="1400" b="0" u="sng" baseline="0" dirty="0" smtClean="0">
                          <a:solidFill>
                            <a:srgbClr val="7030A0"/>
                          </a:solidFill>
                          <a:effectLst/>
                          <a:latin typeface="Comic Sans MS" panose="030F0702030302020204" pitchFamily="66" charset="0"/>
                          <a:ea typeface="Times New Roman" panose="02020603050405020304" pitchFamily="18" charset="0"/>
                          <a:cs typeface="Arial" panose="020B0604020202020204" pitchFamily="34" charset="0"/>
                        </a:rPr>
                        <a:t>Food</a:t>
                      </a:r>
                      <a:endParaRPr lang="en-GB" sz="1400" b="1" dirty="0">
                        <a:solidFill>
                          <a:srgbClr val="C00000"/>
                        </a:solidFill>
                        <a:effectLst/>
                        <a:latin typeface="Times New Roman" panose="02020603050405020304" pitchFamily="18" charset="0"/>
                        <a:ea typeface="Times New Roman" panose="02020603050405020304" pitchFamily="18" charset="0"/>
                      </a:endParaRPr>
                    </a:p>
                  </a:txBody>
                  <a:tcPr marL="114300" marR="114300" marT="0" marB="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b="0" u="sng" baseline="0" dirty="0" smtClean="0">
                          <a:solidFill>
                            <a:srgbClr val="00B050"/>
                          </a:solidFill>
                          <a:effectLst/>
                          <a:latin typeface="Comic Sans MS" panose="030F0702030302020204" pitchFamily="66" charset="0"/>
                          <a:ea typeface="Times New Roman" panose="02020603050405020304" pitchFamily="18" charset="0"/>
                          <a:cs typeface="Arial" panose="020B0604020202020204" pitchFamily="34" charset="0"/>
                        </a:rPr>
                        <a:t>Religion</a:t>
                      </a:r>
                      <a:endParaRPr lang="en-GB" sz="1400" b="1" dirty="0" smtClean="0">
                        <a:solidFill>
                          <a:srgbClr val="C00000"/>
                        </a:solidFill>
                        <a:effectLst/>
                        <a:latin typeface="Times New Roman" panose="02020603050405020304" pitchFamily="18" charset="0"/>
                        <a:ea typeface="Times New Roman" panose="02020603050405020304" pitchFamily="18" charset="0"/>
                      </a:endParaRPr>
                    </a:p>
                  </a:txBody>
                  <a:tcPr marL="114300" marR="114300" marT="0" marB="0"/>
                </a:tc>
                <a:extLst>
                  <a:ext uri="{0D108BD9-81ED-4DB2-BD59-A6C34878D82A}">
                    <a16:rowId xmlns:a16="http://schemas.microsoft.com/office/drawing/2014/main" val="114452312"/>
                  </a:ext>
                </a:extLst>
              </a:tr>
              <a:tr h="2302163">
                <a:tc>
                  <a:txBody>
                    <a:bodyPr/>
                    <a:lstStyle/>
                    <a:p>
                      <a:r>
                        <a:rPr lang="en-GB" sz="1100" dirty="0" smtClean="0">
                          <a:solidFill>
                            <a:schemeClr val="tx1"/>
                          </a:solidFill>
                          <a:latin typeface="+mn-lt"/>
                        </a:rPr>
                        <a:t>2 </a:t>
                      </a:r>
                    </a:p>
                    <a:p>
                      <a:endParaRPr lang="en-GB" sz="1100" dirty="0">
                        <a:solidFill>
                          <a:schemeClr val="tx1"/>
                        </a:solidFill>
                        <a:latin typeface="+mn-lt"/>
                      </a:endParaRPr>
                    </a:p>
                  </a:txBody>
                  <a:tcPr/>
                </a:tc>
                <a:tc>
                  <a:txBody>
                    <a:bodyPr/>
                    <a:lstStyle/>
                    <a:p>
                      <a:endParaRPr lang="en-GB" sz="1100" dirty="0" smtClean="0">
                        <a:solidFill>
                          <a:schemeClr val="tx1"/>
                        </a:solidFill>
                        <a:latin typeface="+mn-lt"/>
                      </a:endParaRPr>
                    </a:p>
                  </a:txBody>
                  <a:tcPr/>
                </a:tc>
                <a:tc>
                  <a:txBody>
                    <a:bodyPr/>
                    <a:lstStyle/>
                    <a:p>
                      <a:endParaRPr lang="en-GB" sz="1100" dirty="0">
                        <a:solidFill>
                          <a:schemeClr val="tx1"/>
                        </a:solidFill>
                        <a:latin typeface="+mn-lt"/>
                      </a:endParaRPr>
                    </a:p>
                  </a:txBody>
                  <a:tcPr/>
                </a:tc>
                <a:tc>
                  <a:txBody>
                    <a:bodyPr/>
                    <a:lstStyle/>
                    <a:p>
                      <a:endParaRPr lang="en-GB" sz="1100" dirty="0" smtClean="0">
                        <a:solidFill>
                          <a:schemeClr val="tx1"/>
                        </a:solidFill>
                        <a:latin typeface="+mn-lt"/>
                      </a:endParaRPr>
                    </a:p>
                  </a:txBody>
                  <a:tcPr/>
                </a:tc>
                <a:tc>
                  <a:txBody>
                    <a:bodyPr/>
                    <a:lstStyle/>
                    <a:p>
                      <a:endParaRPr lang="en-GB" sz="1100" dirty="0">
                        <a:solidFill>
                          <a:schemeClr val="tx1"/>
                        </a:solidFill>
                        <a:latin typeface="+mn-lt"/>
                      </a:endParaRPr>
                    </a:p>
                  </a:txBody>
                  <a:tcPr/>
                </a:tc>
                <a:tc>
                  <a:txBody>
                    <a:bodyPr/>
                    <a:lstStyle/>
                    <a:p>
                      <a:endParaRPr lang="en-GB" sz="1100" dirty="0">
                        <a:solidFill>
                          <a:schemeClr val="tx1"/>
                        </a:solidFill>
                        <a:latin typeface="+mn-lt"/>
                      </a:endParaRPr>
                    </a:p>
                  </a:txBody>
                  <a:tcPr/>
                </a:tc>
                <a:extLst>
                  <a:ext uri="{0D108BD9-81ED-4DB2-BD59-A6C34878D82A}">
                    <a16:rowId xmlns:a16="http://schemas.microsoft.com/office/drawing/2014/main" val="3517143910"/>
                  </a:ext>
                </a:extLst>
              </a:tr>
              <a:tr h="2302163">
                <a:tc>
                  <a:txBody>
                    <a:bodyPr/>
                    <a:lstStyle/>
                    <a:p>
                      <a:r>
                        <a:rPr lang="en-GB" sz="1100" dirty="0" smtClean="0">
                          <a:solidFill>
                            <a:schemeClr val="tx1"/>
                          </a:solidFill>
                          <a:latin typeface="+mn-lt"/>
                        </a:rPr>
                        <a:t>3</a:t>
                      </a:r>
                    </a:p>
                    <a:p>
                      <a:endParaRPr lang="en-GB" sz="1100" dirty="0" smtClean="0">
                        <a:solidFill>
                          <a:schemeClr val="tx1"/>
                        </a:solidFill>
                        <a:latin typeface="+mn-lt"/>
                      </a:endParaRPr>
                    </a:p>
                    <a:p>
                      <a:r>
                        <a:rPr lang="en-GB" sz="1100" dirty="0" smtClean="0">
                          <a:solidFill>
                            <a:schemeClr val="tx1"/>
                          </a:solidFill>
                          <a:latin typeface="+mn-lt"/>
                        </a:rPr>
                        <a:t>Roman</a:t>
                      </a:r>
                    </a:p>
                    <a:p>
                      <a:r>
                        <a:rPr lang="en-GB" sz="1100" dirty="0" smtClean="0">
                          <a:solidFill>
                            <a:schemeClr val="tx1"/>
                          </a:solidFill>
                          <a:latin typeface="+mn-lt"/>
                        </a:rPr>
                        <a:t> </a:t>
                      </a:r>
                      <a:r>
                        <a:rPr lang="en-GB" sz="1100" dirty="0" err="1" smtClean="0">
                          <a:solidFill>
                            <a:schemeClr val="tx1"/>
                          </a:solidFill>
                          <a:latin typeface="+mn-lt"/>
                        </a:rPr>
                        <a:t>Empi</a:t>
                      </a:r>
                      <a:r>
                        <a:rPr lang="en-GB" sz="1100" dirty="0" smtClean="0">
                          <a:solidFill>
                            <a:schemeClr val="tx1"/>
                          </a:solidFill>
                          <a:latin typeface="+mn-lt"/>
                        </a:rPr>
                        <a:t> re</a:t>
                      </a:r>
                      <a:endParaRPr lang="en-GB" sz="1100" dirty="0">
                        <a:solidFill>
                          <a:schemeClr val="tx1"/>
                        </a:solidFill>
                        <a:latin typeface="+mn-lt"/>
                      </a:endParaRPr>
                    </a:p>
                  </a:txBody>
                  <a:tcPr/>
                </a:tc>
                <a:tc>
                  <a:txBody>
                    <a:bodyPr/>
                    <a:lstStyle/>
                    <a:p>
                      <a:pPr>
                        <a:lnSpc>
                          <a:spcPct val="107000"/>
                        </a:lnSpc>
                        <a:spcAft>
                          <a:spcPts val="800"/>
                        </a:spcAft>
                      </a:pPr>
                      <a:r>
                        <a:rPr lang="en-GB" sz="1100" dirty="0" smtClean="0">
                          <a:solidFill>
                            <a:schemeClr val="tx1"/>
                          </a:solidFill>
                          <a:effectLst/>
                          <a:latin typeface="+mn-lt"/>
                          <a:ea typeface="Calibri" panose="020F0502020204030204" pitchFamily="34" charset="0"/>
                          <a:cs typeface="Arial" panose="020B0604020202020204" pitchFamily="34" charset="0"/>
                        </a:rPr>
                        <a:t>Varied depending on status, place of birth, etc. </a:t>
                      </a:r>
                      <a:endParaRPr lang="en-GB" sz="1100" dirty="0" smtClean="0">
                        <a:solidFill>
                          <a:schemeClr val="tx1"/>
                        </a:solidFill>
                        <a:effectLst/>
                        <a:latin typeface="+mn-lt"/>
                        <a:ea typeface="Calibri" panose="020F0502020204030204" pitchFamily="34" charset="0"/>
                        <a:cs typeface="Times New Roman" panose="02020603050405020304" pitchFamily="18" charset="0"/>
                      </a:endParaRPr>
                    </a:p>
                    <a:p>
                      <a:r>
                        <a:rPr lang="en-GB" sz="1100" dirty="0" smtClean="0">
                          <a:solidFill>
                            <a:schemeClr val="tx1"/>
                          </a:solidFill>
                          <a:effectLst/>
                          <a:latin typeface="+mn-lt"/>
                          <a:ea typeface="Calibri" panose="020F0502020204030204" pitchFamily="34" charset="0"/>
                          <a:cs typeface="Arial" panose="020B0604020202020204" pitchFamily="34" charset="0"/>
                        </a:rPr>
                        <a:t>Silk and cotton was imported and used for the wealthy.</a:t>
                      </a:r>
                      <a:endParaRPr lang="en-GB" sz="1100" dirty="0" smtClean="0">
                        <a:solidFill>
                          <a:schemeClr val="tx1"/>
                        </a:solidFill>
                        <a:latin typeface="+mn-lt"/>
                      </a:endParaRPr>
                    </a:p>
                  </a:txBody>
                  <a:tcPr/>
                </a:tc>
                <a:tc>
                  <a:txBody>
                    <a:bodyPr/>
                    <a:lstStyle/>
                    <a:p>
                      <a:r>
                        <a:rPr lang="en-GB" sz="1100" kern="1200" dirty="0" smtClean="0">
                          <a:solidFill>
                            <a:schemeClr val="tx1"/>
                          </a:solidFill>
                          <a:effectLst/>
                          <a:latin typeface="+mn-lt"/>
                          <a:ea typeface="+mn-ea"/>
                          <a:cs typeface="+mn-cs"/>
                        </a:rPr>
                        <a:t>The main trading partners were in Spain, France, the Middle East and North Africa. Britain exported lead, woollen products and tin. In return, it imported from Rome wine, olive oil, pottery and papyrus. British traders relied on the Romans to provide security within the Empire</a:t>
                      </a:r>
                      <a:endParaRPr lang="en-GB" sz="1100" dirty="0">
                        <a:solidFill>
                          <a:schemeClr val="tx1"/>
                        </a:solidFill>
                        <a:latin typeface="+mn-lt"/>
                      </a:endParaRPr>
                    </a:p>
                  </a:txBody>
                  <a:tcPr/>
                </a:tc>
                <a:tc>
                  <a:txBody>
                    <a:bodyPr/>
                    <a:lstStyle/>
                    <a:p>
                      <a:pPr>
                        <a:lnSpc>
                          <a:spcPct val="107000"/>
                        </a:lnSpc>
                        <a:spcAft>
                          <a:spcPts val="800"/>
                        </a:spcAft>
                      </a:pPr>
                      <a:r>
                        <a:rPr lang="en-GB" sz="1100" dirty="0" smtClean="0">
                          <a:solidFill>
                            <a:schemeClr val="tx1"/>
                          </a:solidFill>
                          <a:effectLst/>
                          <a:latin typeface="+mn-lt"/>
                          <a:ea typeface="Calibri" panose="020F0502020204030204" pitchFamily="34" charset="0"/>
                          <a:cs typeface="Arial" panose="020B0604020202020204" pitchFamily="34" charset="0"/>
                        </a:rPr>
                        <a:t>Fought the </a:t>
                      </a:r>
                      <a:r>
                        <a:rPr lang="en-GB" sz="1100" dirty="0" err="1" smtClean="0">
                          <a:solidFill>
                            <a:schemeClr val="tx1"/>
                          </a:solidFill>
                          <a:effectLst/>
                          <a:latin typeface="+mn-lt"/>
                          <a:ea typeface="Calibri" panose="020F0502020204030204" pitchFamily="34" charset="0"/>
                          <a:cs typeface="Arial" panose="020B0604020202020204" pitchFamily="34" charset="0"/>
                        </a:rPr>
                        <a:t>Gauls</a:t>
                      </a:r>
                      <a:r>
                        <a:rPr lang="en-GB" sz="1100" dirty="0" smtClean="0">
                          <a:solidFill>
                            <a:schemeClr val="tx1"/>
                          </a:solidFill>
                          <a:effectLst/>
                          <a:latin typeface="+mn-lt"/>
                          <a:ea typeface="Calibri" panose="020F0502020204030204" pitchFamily="34" charset="0"/>
                          <a:cs typeface="Arial" panose="020B0604020202020204" pitchFamily="34" charset="0"/>
                        </a:rPr>
                        <a:t> in France and Britons were helping the </a:t>
                      </a:r>
                      <a:r>
                        <a:rPr lang="en-GB" sz="1100" dirty="0" err="1" smtClean="0">
                          <a:solidFill>
                            <a:schemeClr val="tx1"/>
                          </a:solidFill>
                          <a:effectLst/>
                          <a:latin typeface="+mn-lt"/>
                          <a:ea typeface="Calibri" panose="020F0502020204030204" pitchFamily="34" charset="0"/>
                          <a:cs typeface="Arial" panose="020B0604020202020204" pitchFamily="34" charset="0"/>
                        </a:rPr>
                        <a:t>Gauls</a:t>
                      </a:r>
                      <a:r>
                        <a:rPr lang="en-GB" sz="1100" dirty="0" smtClean="0">
                          <a:solidFill>
                            <a:schemeClr val="tx1"/>
                          </a:solidFill>
                          <a:effectLst/>
                          <a:latin typeface="+mn-lt"/>
                          <a:ea typeface="Calibri" panose="020F0502020204030204" pitchFamily="34" charset="0"/>
                          <a:cs typeface="Arial" panose="020B0604020202020204" pitchFamily="34" charset="0"/>
                        </a:rPr>
                        <a:t>.</a:t>
                      </a:r>
                      <a:endParaRPr lang="en-GB" sz="1100" dirty="0" smtClean="0">
                        <a:solidFill>
                          <a:schemeClr val="tx1"/>
                        </a:solidFill>
                        <a:effectLst/>
                        <a:latin typeface="+mn-lt"/>
                        <a:ea typeface="Calibri" panose="020F0502020204030204" pitchFamily="34" charset="0"/>
                        <a:cs typeface="Times New Roman" panose="02020603050405020304" pitchFamily="18" charset="0"/>
                      </a:endParaRPr>
                    </a:p>
                    <a:p>
                      <a:pPr>
                        <a:lnSpc>
                          <a:spcPct val="107000"/>
                        </a:lnSpc>
                        <a:spcAft>
                          <a:spcPts val="800"/>
                        </a:spcAft>
                      </a:pPr>
                      <a:r>
                        <a:rPr lang="en-GB" sz="1100" dirty="0" smtClean="0">
                          <a:solidFill>
                            <a:schemeClr val="tx1"/>
                          </a:solidFill>
                          <a:effectLst/>
                          <a:latin typeface="+mn-lt"/>
                          <a:ea typeface="Calibri" panose="020F0502020204030204" pitchFamily="34" charset="0"/>
                          <a:cs typeface="Arial" panose="020B0604020202020204" pitchFamily="34" charset="0"/>
                        </a:rPr>
                        <a:t>Romans fought the Celts.</a:t>
                      </a:r>
                      <a:endParaRPr lang="en-GB" sz="1100" dirty="0" smtClean="0">
                        <a:solidFill>
                          <a:schemeClr val="tx1"/>
                        </a:solidFill>
                        <a:effectLst/>
                        <a:latin typeface="+mn-lt"/>
                        <a:ea typeface="Calibri" panose="020F0502020204030204" pitchFamily="34" charset="0"/>
                        <a:cs typeface="Times New Roman" panose="02020603050405020304" pitchFamily="18" charset="0"/>
                      </a:endParaRPr>
                    </a:p>
                    <a:p>
                      <a:pPr>
                        <a:lnSpc>
                          <a:spcPct val="107000"/>
                        </a:lnSpc>
                        <a:spcAft>
                          <a:spcPts val="800"/>
                        </a:spcAft>
                      </a:pPr>
                      <a:r>
                        <a:rPr lang="en-GB" sz="1100" dirty="0" err="1" smtClean="0">
                          <a:solidFill>
                            <a:schemeClr val="tx1"/>
                          </a:solidFill>
                          <a:effectLst/>
                          <a:latin typeface="+mn-lt"/>
                          <a:ea typeface="Calibri" panose="020F0502020204030204" pitchFamily="34" charset="0"/>
                          <a:cs typeface="Arial" panose="020B0604020202020204" pitchFamily="34" charset="0"/>
                        </a:rPr>
                        <a:t>Caratacus</a:t>
                      </a:r>
                      <a:r>
                        <a:rPr lang="en-GB" sz="1100" dirty="0" smtClean="0">
                          <a:solidFill>
                            <a:schemeClr val="tx1"/>
                          </a:solidFill>
                          <a:effectLst/>
                          <a:latin typeface="+mn-lt"/>
                          <a:ea typeface="Calibri" panose="020F0502020204030204" pitchFamily="34" charset="0"/>
                          <a:cs typeface="Arial" panose="020B0604020202020204" pitchFamily="34" charset="0"/>
                        </a:rPr>
                        <a:t> and Boudicca.</a:t>
                      </a:r>
                      <a:endParaRPr lang="en-GB" sz="1100" dirty="0" smtClean="0">
                        <a:solidFill>
                          <a:schemeClr val="tx1"/>
                        </a:solidFill>
                        <a:effectLst/>
                        <a:latin typeface="+mn-lt"/>
                        <a:ea typeface="Calibri" panose="020F0502020204030204" pitchFamily="34" charset="0"/>
                        <a:cs typeface="Times New Roman" panose="02020603050405020304" pitchFamily="18" charset="0"/>
                      </a:endParaRPr>
                    </a:p>
                    <a:p>
                      <a:pPr>
                        <a:lnSpc>
                          <a:spcPct val="107000"/>
                        </a:lnSpc>
                        <a:spcAft>
                          <a:spcPts val="800"/>
                        </a:spcAft>
                      </a:pPr>
                      <a:r>
                        <a:rPr lang="en-GB" sz="1100" dirty="0" smtClean="0">
                          <a:solidFill>
                            <a:schemeClr val="tx1"/>
                          </a:solidFill>
                          <a:effectLst/>
                          <a:latin typeface="+mn-lt"/>
                          <a:ea typeface="Calibri" panose="020F0502020204030204" pitchFamily="34" charset="0"/>
                          <a:cs typeface="Arial" panose="020B0604020202020204" pitchFamily="34" charset="0"/>
                        </a:rPr>
                        <a:t>Barbarians to the north – Hadrian’s Wall</a:t>
                      </a:r>
                      <a:endParaRPr lang="en-GB" sz="1100" dirty="0" smtClean="0">
                        <a:solidFill>
                          <a:schemeClr val="tx1"/>
                        </a:solidFill>
                        <a:effectLst/>
                        <a:latin typeface="+mn-lt"/>
                        <a:ea typeface="Calibri" panose="020F0502020204030204" pitchFamily="34" charset="0"/>
                        <a:cs typeface="Times New Roman" panose="02020603050405020304" pitchFamily="18" charset="0"/>
                      </a:endParaRPr>
                    </a:p>
                    <a:p>
                      <a:r>
                        <a:rPr lang="en-GB" sz="1100" dirty="0" smtClean="0">
                          <a:solidFill>
                            <a:schemeClr val="tx1"/>
                          </a:solidFill>
                          <a:effectLst/>
                          <a:latin typeface="+mn-lt"/>
                          <a:ea typeface="Calibri" panose="020F0502020204030204" pitchFamily="34" charset="0"/>
                          <a:cs typeface="Arial" panose="020B0604020202020204" pitchFamily="34" charset="0"/>
                        </a:rPr>
                        <a:t>Fighting formations.</a:t>
                      </a:r>
                      <a:endParaRPr lang="en-GB" sz="1100" dirty="0" smtClean="0">
                        <a:solidFill>
                          <a:schemeClr val="tx1"/>
                        </a:solidFill>
                        <a:latin typeface="+mn-lt"/>
                      </a:endParaRPr>
                    </a:p>
                  </a:txBody>
                  <a:tcPr/>
                </a:tc>
                <a:tc>
                  <a:txBody>
                    <a:bodyPr/>
                    <a:lstStyle/>
                    <a:p>
                      <a:r>
                        <a:rPr lang="en-GB" sz="1100" kern="1200" dirty="0" smtClean="0">
                          <a:solidFill>
                            <a:schemeClr val="tx1"/>
                          </a:solidFill>
                          <a:effectLst/>
                          <a:latin typeface="+mn-lt"/>
                          <a:ea typeface="+mn-ea"/>
                          <a:cs typeface="+mn-cs"/>
                        </a:rPr>
                        <a:t>50 new kinds of food plants: fruits such as fig, grape, apple, pear, cherry, plum, damson, mulberry, date and olive; vegetables such as cucumber and celery; nuts, seeds and pulses such as lentil, pine nut, almond, walnut and sesame; and herbs and spices including coriander, dill and fennel.</a:t>
                      </a:r>
                      <a:endParaRPr lang="en-GB" sz="1100" dirty="0">
                        <a:solidFill>
                          <a:schemeClr val="tx1"/>
                        </a:solidFill>
                        <a:latin typeface="+mn-lt"/>
                      </a:endParaRPr>
                    </a:p>
                  </a:txBody>
                  <a:tcPr/>
                </a:tc>
                <a:tc>
                  <a:txBody>
                    <a:bodyPr/>
                    <a:lstStyle/>
                    <a:p>
                      <a:r>
                        <a:rPr lang="en-GB" sz="1100" kern="1200" dirty="0" smtClean="0">
                          <a:solidFill>
                            <a:schemeClr val="tx1"/>
                          </a:solidFill>
                          <a:effectLst/>
                          <a:latin typeface="+mn-lt"/>
                          <a:ea typeface="+mn-ea"/>
                          <a:cs typeface="+mn-cs"/>
                        </a:rPr>
                        <a:t>Romans brought new religions to Britain. They also banned the practice of some religions. </a:t>
                      </a:r>
                      <a:endParaRPr lang="en-GB" sz="1100" dirty="0">
                        <a:solidFill>
                          <a:schemeClr val="tx1"/>
                        </a:solidFill>
                        <a:latin typeface="+mn-lt"/>
                      </a:endParaRPr>
                    </a:p>
                  </a:txBody>
                  <a:tcPr/>
                </a:tc>
                <a:extLst>
                  <a:ext uri="{0D108BD9-81ED-4DB2-BD59-A6C34878D82A}">
                    <a16:rowId xmlns:a16="http://schemas.microsoft.com/office/drawing/2014/main" val="1757269568"/>
                  </a:ext>
                </a:extLst>
              </a:tr>
            </a:tbl>
          </a:graphicData>
        </a:graphic>
      </p:graphicFrame>
      <p:sp>
        <p:nvSpPr>
          <p:cNvPr id="5" name="AutoShape 2" descr="ST. MICHAEL'S C. OF E. PRIMARY SCHOOL BAMFORD SCHOOL UNIFORM LIST Boys:  Girls: Red v-neck sweatshirt with school logo Red"/>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538088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646150099"/>
              </p:ext>
            </p:extLst>
          </p:nvPr>
        </p:nvGraphicFramePr>
        <p:xfrm>
          <a:off x="155575" y="47626"/>
          <a:ext cx="11845927" cy="6568133"/>
        </p:xfrm>
        <a:graphic>
          <a:graphicData uri="http://schemas.openxmlformats.org/drawingml/2006/table">
            <a:tbl>
              <a:tblPr firstRow="1" bandRow="1">
                <a:tableStyleId>{5940675A-B579-460E-94D1-54222C63F5DA}</a:tableStyleId>
              </a:tblPr>
              <a:tblGrid>
                <a:gridCol w="4244975">
                  <a:extLst>
                    <a:ext uri="{9D8B030D-6E8A-4147-A177-3AD203B41FA5}">
                      <a16:colId xmlns:a16="http://schemas.microsoft.com/office/drawing/2014/main" val="2952232063"/>
                    </a:ext>
                  </a:extLst>
                </a:gridCol>
                <a:gridCol w="5029200">
                  <a:extLst>
                    <a:ext uri="{9D8B030D-6E8A-4147-A177-3AD203B41FA5}">
                      <a16:colId xmlns:a16="http://schemas.microsoft.com/office/drawing/2014/main" val="1523852696"/>
                    </a:ext>
                  </a:extLst>
                </a:gridCol>
                <a:gridCol w="1285876">
                  <a:extLst>
                    <a:ext uri="{9D8B030D-6E8A-4147-A177-3AD203B41FA5}">
                      <a16:colId xmlns:a16="http://schemas.microsoft.com/office/drawing/2014/main" val="864018281"/>
                    </a:ext>
                  </a:extLst>
                </a:gridCol>
                <a:gridCol w="1285876">
                  <a:extLst>
                    <a:ext uri="{9D8B030D-6E8A-4147-A177-3AD203B41FA5}">
                      <a16:colId xmlns:a16="http://schemas.microsoft.com/office/drawing/2014/main" val="2216321484"/>
                    </a:ext>
                  </a:extLst>
                </a:gridCol>
              </a:tblGrid>
              <a:tr h="507093">
                <a:tc>
                  <a:txBody>
                    <a:bodyPr/>
                    <a:lstStyle/>
                    <a:p>
                      <a:pPr algn="l">
                        <a:spcAft>
                          <a:spcPts val="0"/>
                        </a:spcAft>
                      </a:pPr>
                      <a:r>
                        <a:rPr lang="en-GB" sz="1100" b="0" u="sng" dirty="0">
                          <a:solidFill>
                            <a:srgbClr val="FF0000"/>
                          </a:solidFill>
                          <a:effectLst/>
                          <a:latin typeface="Comic Sans MS" panose="030F0702030302020204" pitchFamily="66" charset="0"/>
                          <a:ea typeface="Times New Roman" panose="02020603050405020304" pitchFamily="18" charset="0"/>
                        </a:rPr>
                        <a:t>Year </a:t>
                      </a:r>
                      <a:r>
                        <a:rPr lang="en-GB" sz="1100" b="0" u="sng" dirty="0" smtClean="0">
                          <a:solidFill>
                            <a:srgbClr val="FF0000"/>
                          </a:solidFill>
                          <a:effectLst/>
                          <a:latin typeface="Comic Sans MS" panose="030F0702030302020204" pitchFamily="66" charset="0"/>
                          <a:ea typeface="Times New Roman" panose="02020603050405020304" pitchFamily="18" charset="0"/>
                        </a:rPr>
                        <a:t>4 History </a:t>
                      </a:r>
                      <a:r>
                        <a:rPr lang="en-GB" sz="2400" b="1" u="none" baseline="0" dirty="0">
                          <a:solidFill>
                            <a:srgbClr val="FF0000"/>
                          </a:solidFill>
                          <a:effectLst/>
                          <a:latin typeface="Times New Roman" panose="02020603050405020304" pitchFamily="18" charset="0"/>
                          <a:ea typeface="Times New Roman" panose="02020603050405020304" pitchFamily="18" charset="0"/>
                        </a:rPr>
                        <a:t> </a:t>
                      </a:r>
                      <a:r>
                        <a:rPr lang="en-GB" sz="2400" b="1" u="none" baseline="0" dirty="0" smtClean="0">
                          <a:solidFill>
                            <a:srgbClr val="FF0000"/>
                          </a:solidFill>
                          <a:effectLst/>
                          <a:latin typeface="Times New Roman" panose="02020603050405020304" pitchFamily="18" charset="0"/>
                          <a:ea typeface="Times New Roman" panose="02020603050405020304" pitchFamily="18" charset="0"/>
                        </a:rPr>
                        <a:t>         </a:t>
                      </a:r>
                      <a:r>
                        <a:rPr lang="en-GB" sz="1100" b="0" u="sng" dirty="0" smtClean="0">
                          <a:solidFill>
                            <a:srgbClr val="FF0000"/>
                          </a:solidFill>
                          <a:effectLst/>
                          <a:latin typeface="Comic Sans MS" panose="030F0702030302020204" pitchFamily="66" charset="0"/>
                          <a:ea typeface="Times New Roman" panose="02020603050405020304" pitchFamily="18" charset="0"/>
                          <a:cs typeface="Arial" panose="020B0604020202020204" pitchFamily="34" charset="0"/>
                        </a:rPr>
                        <a:t>Ancient Egyptians</a:t>
                      </a:r>
                    </a:p>
                    <a:p>
                      <a:pPr algn="l">
                        <a:spcAft>
                          <a:spcPts val="0"/>
                        </a:spcAft>
                      </a:pPr>
                      <a:r>
                        <a:rPr lang="en-GB" sz="1100" b="0" u="sng" dirty="0" smtClean="0">
                          <a:solidFill>
                            <a:srgbClr val="FF0000"/>
                          </a:solidFill>
                          <a:effectLst/>
                          <a:latin typeface="Comic Sans MS" panose="030F0702030302020204" pitchFamily="66" charset="0"/>
                          <a:ea typeface="Times New Roman" panose="02020603050405020304" pitchFamily="18" charset="0"/>
                          <a:cs typeface="Arial" panose="020B0604020202020204" pitchFamily="34" charset="0"/>
                        </a:rPr>
                        <a:t>Threads: </a:t>
                      </a:r>
                      <a:r>
                        <a:rPr lang="en-GB" sz="1100" b="0" u="sng" dirty="0" smtClean="0">
                          <a:solidFill>
                            <a:schemeClr val="accent4">
                              <a:lumMod val="60000"/>
                              <a:lumOff val="40000"/>
                            </a:schemeClr>
                          </a:solidFill>
                          <a:effectLst/>
                          <a:latin typeface="Comic Sans MS" panose="030F0702030302020204" pitchFamily="66" charset="0"/>
                          <a:ea typeface="Times New Roman" panose="02020603050405020304" pitchFamily="18" charset="0"/>
                          <a:cs typeface="Arial" panose="020B0604020202020204" pitchFamily="34" charset="0"/>
                        </a:rPr>
                        <a:t>Clothing</a:t>
                      </a:r>
                      <a:r>
                        <a:rPr lang="en-GB" sz="1100" b="0" u="sng" baseline="0" dirty="0" smtClean="0">
                          <a:solidFill>
                            <a:schemeClr val="accent4">
                              <a:lumMod val="60000"/>
                              <a:lumOff val="40000"/>
                            </a:schemeClr>
                          </a:solidFill>
                          <a:effectLst/>
                          <a:latin typeface="Comic Sans MS" panose="030F0702030302020204" pitchFamily="66" charset="0"/>
                          <a:ea typeface="Times New Roman" panose="02020603050405020304" pitchFamily="18" charset="0"/>
                          <a:cs typeface="Arial" panose="020B0604020202020204" pitchFamily="34" charset="0"/>
                        </a:rPr>
                        <a:t> </a:t>
                      </a:r>
                      <a:r>
                        <a:rPr lang="en-GB" sz="1100" b="0" u="sng" baseline="0" dirty="0" smtClean="0">
                          <a:solidFill>
                            <a:srgbClr val="00B0F0"/>
                          </a:solidFill>
                          <a:effectLst/>
                          <a:latin typeface="Comic Sans MS" panose="030F0702030302020204" pitchFamily="66" charset="0"/>
                          <a:ea typeface="Times New Roman" panose="02020603050405020304" pitchFamily="18" charset="0"/>
                          <a:cs typeface="Arial" panose="020B0604020202020204" pitchFamily="34" charset="0"/>
                        </a:rPr>
                        <a:t>Commerce </a:t>
                      </a:r>
                      <a:r>
                        <a:rPr lang="en-GB" sz="1100" b="0" u="sng" baseline="0" dirty="0" smtClean="0">
                          <a:solidFill>
                            <a:srgbClr val="C00000"/>
                          </a:solidFill>
                          <a:effectLst/>
                          <a:latin typeface="Comic Sans MS" panose="030F0702030302020204" pitchFamily="66" charset="0"/>
                          <a:ea typeface="Times New Roman" panose="02020603050405020304" pitchFamily="18" charset="0"/>
                          <a:cs typeface="Arial" panose="020B0604020202020204" pitchFamily="34" charset="0"/>
                        </a:rPr>
                        <a:t>Conflict </a:t>
                      </a:r>
                      <a:r>
                        <a:rPr lang="en-GB" sz="1100" b="0" u="sng" baseline="0" dirty="0" smtClean="0">
                          <a:solidFill>
                            <a:srgbClr val="7030A0"/>
                          </a:solidFill>
                          <a:effectLst/>
                          <a:latin typeface="Comic Sans MS" panose="030F0702030302020204" pitchFamily="66" charset="0"/>
                          <a:ea typeface="Times New Roman" panose="02020603050405020304" pitchFamily="18" charset="0"/>
                          <a:cs typeface="Arial" panose="020B0604020202020204" pitchFamily="34" charset="0"/>
                        </a:rPr>
                        <a:t>Food</a:t>
                      </a:r>
                      <a:r>
                        <a:rPr lang="en-GB" sz="1100" b="0" u="sng" baseline="0" dirty="0" smtClean="0">
                          <a:solidFill>
                            <a:srgbClr val="00B050"/>
                          </a:solidFill>
                          <a:effectLst/>
                          <a:latin typeface="Comic Sans MS" panose="030F0702030302020204" pitchFamily="66" charset="0"/>
                          <a:ea typeface="Times New Roman" panose="02020603050405020304" pitchFamily="18" charset="0"/>
                          <a:cs typeface="Arial" panose="020B0604020202020204" pitchFamily="34" charset="0"/>
                        </a:rPr>
                        <a:t> Religion</a:t>
                      </a:r>
                      <a:endParaRPr lang="en-GB" sz="2400" b="1" dirty="0">
                        <a:solidFill>
                          <a:srgbClr val="C00000"/>
                        </a:solidFill>
                        <a:effectLst/>
                        <a:latin typeface="Times New Roman" panose="02020603050405020304" pitchFamily="18" charset="0"/>
                        <a:ea typeface="Times New Roman" panose="02020603050405020304" pitchFamily="18" charset="0"/>
                      </a:endParaRPr>
                    </a:p>
                  </a:txBody>
                  <a:tcPr marL="114300" marR="114300" marT="0" marB="0"/>
                </a:tc>
                <a:tc rowSpan="2" gridSpan="3">
                  <a:txBody>
                    <a:bodyPr/>
                    <a:lstStyle/>
                    <a:p>
                      <a:pPr algn="ctr"/>
                      <a:r>
                        <a:rPr lang="en-GB" sz="1200" u="sng" kern="1200" dirty="0" smtClean="0">
                          <a:solidFill>
                            <a:srgbClr val="FF0000"/>
                          </a:solidFill>
                          <a:effectLst/>
                          <a:latin typeface="+mn-lt"/>
                          <a:ea typeface="+mn-ea"/>
                          <a:cs typeface="+mn-cs"/>
                        </a:rPr>
                        <a:t>Threads knowledge overleaf-  Knowledge Vocabulary</a:t>
                      </a:r>
                      <a:r>
                        <a:rPr lang="en-GB" sz="1200" u="sng" kern="1200" baseline="0" dirty="0" smtClean="0">
                          <a:solidFill>
                            <a:schemeClr val="tx1"/>
                          </a:solidFill>
                          <a:effectLst/>
                          <a:latin typeface="+mn-lt"/>
                          <a:ea typeface="+mn-ea"/>
                          <a:cs typeface="+mn-cs"/>
                        </a:rPr>
                        <a:t> </a:t>
                      </a:r>
                    </a:p>
                    <a:p>
                      <a:pPr algn="l"/>
                      <a:r>
                        <a:rPr lang="en-GB" sz="1200" u="none" kern="1200" baseline="0" dirty="0" smtClean="0">
                          <a:solidFill>
                            <a:schemeClr val="tx1"/>
                          </a:solidFill>
                          <a:effectLst/>
                          <a:latin typeface="+mn-lt"/>
                          <a:ea typeface="+mn-ea"/>
                          <a:cs typeface="+mn-cs"/>
                        </a:rPr>
                        <a:t>Pharaoh, Scarab, Papyrus, Scribe, Amulet, Canopic jar, Sarcophagus, Tomb, Afterlife, Hieroglyphics, Mummification</a:t>
                      </a:r>
                    </a:p>
                    <a:p>
                      <a:pPr algn="l"/>
                      <a:r>
                        <a:rPr lang="en-GB" sz="1200" u="none" kern="1200" baseline="0" dirty="0" smtClean="0">
                          <a:solidFill>
                            <a:schemeClr val="tx1"/>
                          </a:solidFill>
                          <a:effectLst/>
                          <a:latin typeface="+mn-lt"/>
                          <a:ea typeface="+mn-ea"/>
                          <a:cs typeface="+mn-cs"/>
                        </a:rPr>
                        <a:t>Irrigation, </a:t>
                      </a:r>
                      <a:r>
                        <a:rPr lang="en-GB" sz="1200" u="none" kern="1200" baseline="0" dirty="0" err="1" smtClean="0">
                          <a:solidFill>
                            <a:schemeClr val="tx1"/>
                          </a:solidFill>
                          <a:effectLst/>
                          <a:latin typeface="+mn-lt"/>
                          <a:ea typeface="+mn-ea"/>
                          <a:cs typeface="+mn-cs"/>
                        </a:rPr>
                        <a:t>Shaduf</a:t>
                      </a:r>
                      <a:r>
                        <a:rPr lang="en-GB" sz="1200" u="none" kern="1200" baseline="0" dirty="0" smtClean="0">
                          <a:solidFill>
                            <a:schemeClr val="tx1"/>
                          </a:solidFill>
                          <a:effectLst/>
                          <a:latin typeface="+mn-lt"/>
                          <a:ea typeface="+mn-ea"/>
                          <a:cs typeface="+mn-cs"/>
                        </a:rPr>
                        <a:t>, Sphinx, Oasis, Egyptologist, Ankh, Pyramid, Barter, Rosetta Stone</a:t>
                      </a:r>
                    </a:p>
                    <a:p>
                      <a:pPr algn="ctr"/>
                      <a:endParaRPr lang="en-GB" sz="1200" u="sng" kern="1200" baseline="0" dirty="0" smtClean="0">
                        <a:solidFill>
                          <a:schemeClr val="tx1"/>
                        </a:solidFill>
                        <a:effectLst/>
                        <a:latin typeface="+mn-lt"/>
                        <a:ea typeface="+mn-ea"/>
                        <a:cs typeface="+mn-cs"/>
                      </a:endParaRPr>
                    </a:p>
                  </a:txBody>
                  <a:tcPr marL="114300" marR="114300" marT="0" marB="0"/>
                </a:tc>
                <a:tc rowSpan="2" hMerge="1">
                  <a:txBody>
                    <a:bodyPr/>
                    <a:lstStyle/>
                    <a:p>
                      <a:endParaRPr lang="en-GB"/>
                    </a:p>
                  </a:txBody>
                  <a:tcPr/>
                </a:tc>
                <a:tc rowSpan="2" hMerge="1">
                  <a:txBody>
                    <a:bodyPr/>
                    <a:lstStyle/>
                    <a:p>
                      <a:endParaRPr lang="en-GB"/>
                    </a:p>
                  </a:txBody>
                  <a:tcPr/>
                </a:tc>
                <a:extLst>
                  <a:ext uri="{0D108BD9-81ED-4DB2-BD59-A6C34878D82A}">
                    <a16:rowId xmlns:a16="http://schemas.microsoft.com/office/drawing/2014/main" val="114452312"/>
                  </a:ext>
                </a:extLst>
              </a:tr>
              <a:tr h="249128">
                <a:tc rowSpan="3">
                  <a:txBody>
                    <a:bodyPr/>
                    <a:lstStyle/>
                    <a:p>
                      <a:pPr lvl="0" algn="ctr"/>
                      <a:r>
                        <a:rPr lang="en-GB" sz="1200" u="sng" kern="1200" dirty="0" smtClean="0">
                          <a:solidFill>
                            <a:srgbClr val="FF0000"/>
                          </a:solidFill>
                          <a:effectLst/>
                          <a:latin typeface="+mn-lt"/>
                          <a:ea typeface="+mn-ea"/>
                          <a:cs typeface="+mn-cs"/>
                        </a:rPr>
                        <a:t>National Curriculum objectives (KS2)</a:t>
                      </a:r>
                    </a:p>
                    <a:p>
                      <a:pPr lvl="0" algn="l"/>
                      <a:r>
                        <a:rPr lang="en-GB" sz="1200" b="1" dirty="0" smtClean="0"/>
                        <a:t>Pupils should </a:t>
                      </a:r>
                      <a:r>
                        <a:rPr lang="en-GB" sz="1200" b="1" dirty="0" smtClean="0">
                          <a:solidFill>
                            <a:schemeClr val="tx1"/>
                          </a:solidFill>
                        </a:rPr>
                        <a:t>continue to develop a chronologically secure knowledge and understanding of British, local and world history, establishing clear narratives within and across the periods they study. They should note connections, contrasts and trends over time and develop the appropriate use of historical terms. They should regularly address and sometimes devise historically valid questions about change, cause, similarity and difference, and significance. They should construct informed responses that involve thoughtful selection and organisation of relevant historical information. They should understand how our knowledge of the past is constructed from a range of sources. </a:t>
                      </a:r>
                      <a:r>
                        <a:rPr lang="en-GB" sz="1200" dirty="0" smtClean="0"/>
                        <a:t>In planning to ensure the progression … teachers should combine overview </a:t>
                      </a:r>
                      <a:r>
                        <a:rPr lang="en-GB" sz="1200" dirty="0" smtClean="0">
                          <a:solidFill>
                            <a:schemeClr val="tx1"/>
                          </a:solidFill>
                        </a:rPr>
                        <a:t>and </a:t>
                      </a:r>
                      <a:r>
                        <a:rPr lang="en-GB" sz="1200" b="1" dirty="0" smtClean="0">
                          <a:solidFill>
                            <a:schemeClr val="tx1"/>
                          </a:solidFill>
                        </a:rPr>
                        <a:t>depth studies to help pupils understand both the long arc of development and the complexity of specific aspects </a:t>
                      </a:r>
                      <a:r>
                        <a:rPr lang="en-GB" sz="1200" dirty="0" smtClean="0">
                          <a:solidFill>
                            <a:schemeClr val="tx1"/>
                          </a:solidFill>
                        </a:rPr>
                        <a:t>of the content</a:t>
                      </a:r>
                      <a:r>
                        <a:rPr lang="en-GB" sz="1200" b="1" dirty="0" smtClean="0">
                          <a:solidFill>
                            <a:schemeClr val="tx1"/>
                          </a:solidFill>
                        </a:rPr>
                        <a:t>. A</a:t>
                      </a:r>
                      <a:r>
                        <a:rPr lang="en-GB" sz="1200" b="1" dirty="0" smtClean="0"/>
                        <a:t> study of an aspect or theme in British history that extends pupils’ chronological knowledge beyond 1066. The achievements of the earliest civilizations – an overview of where and when the first civilizations appeared and a depth study of one of the following: …Ancient Egypt; …</a:t>
                      </a:r>
                      <a:endParaRPr lang="en-GB" sz="1200" b="1" u="none" kern="1200" dirty="0" smtClean="0">
                        <a:solidFill>
                          <a:schemeClr val="tx1"/>
                        </a:solidFill>
                        <a:effectLst/>
                        <a:latin typeface="+mn-lt"/>
                        <a:ea typeface="+mn-ea"/>
                        <a:cs typeface="+mn-cs"/>
                      </a:endParaRPr>
                    </a:p>
                    <a:p>
                      <a:pPr lvl="0" algn="l"/>
                      <a:endParaRPr lang="en-GB" sz="1200" b="1" u="none" kern="1200" dirty="0" smtClean="0">
                        <a:solidFill>
                          <a:schemeClr val="tx1"/>
                        </a:solidFill>
                        <a:effectLst/>
                        <a:latin typeface="+mn-lt"/>
                        <a:ea typeface="+mn-ea"/>
                        <a:cs typeface="+mn-cs"/>
                      </a:endParaRPr>
                    </a:p>
                  </a:txBody>
                  <a:tcPr/>
                </a:tc>
                <a:tc gridSpan="3" vMerge="1">
                  <a:txBody>
                    <a:bodyPr/>
                    <a:lstStyle/>
                    <a:p>
                      <a:endParaRPr lang="en-GB" dirty="0"/>
                    </a:p>
                  </a:txBody>
                  <a:tcPr/>
                </a:tc>
                <a:tc hMerge="1" vMerge="1">
                  <a:txBody>
                    <a:bodyPr/>
                    <a:lstStyle/>
                    <a:p>
                      <a:endParaRPr lang="en-GB"/>
                    </a:p>
                  </a:txBody>
                  <a:tcPr/>
                </a:tc>
                <a:tc hMerge="1" vMerge="1">
                  <a:txBody>
                    <a:bodyPr/>
                    <a:lstStyle/>
                    <a:p>
                      <a:endParaRPr lang="en-GB"/>
                    </a:p>
                  </a:txBody>
                  <a:tcPr/>
                </a:tc>
                <a:extLst>
                  <a:ext uri="{0D108BD9-81ED-4DB2-BD59-A6C34878D82A}">
                    <a16:rowId xmlns:a16="http://schemas.microsoft.com/office/drawing/2014/main" val="2565054626"/>
                  </a:ext>
                </a:extLst>
              </a:tr>
              <a:tr h="1132797">
                <a:tc vMerge="1">
                  <a:txBody>
                    <a:bodyPr/>
                    <a:lstStyle/>
                    <a:p>
                      <a:endParaRPr lang="en-GB"/>
                    </a:p>
                  </a:txBody>
                  <a:tcPr/>
                </a:tc>
                <a:tc gridSpan="3">
                  <a:txBody>
                    <a:bodyPr/>
                    <a:lstStyle/>
                    <a:p>
                      <a:pPr marL="0" lvl="0" indent="0" algn="ctr">
                        <a:buFont typeface="Arial" panose="020B0604020202020204" pitchFamily="34" charset="0"/>
                        <a:buNone/>
                      </a:pPr>
                      <a:r>
                        <a:rPr lang="en-GB" sz="1200" u="sng" kern="1200" dirty="0" smtClean="0">
                          <a:solidFill>
                            <a:srgbClr val="FF0000"/>
                          </a:solidFill>
                          <a:effectLst/>
                          <a:latin typeface="+mn-lt"/>
                          <a:ea typeface="+mn-ea"/>
                          <a:cs typeface="+mn-cs"/>
                        </a:rPr>
                        <a:t>Key learning</a:t>
                      </a:r>
                    </a:p>
                    <a:p>
                      <a:pPr marL="0" lvl="0" indent="0" algn="l">
                        <a:buFont typeface="Arial" panose="020B0604020202020204" pitchFamily="34" charset="0"/>
                        <a:buNone/>
                      </a:pPr>
                      <a:r>
                        <a:rPr lang="en-GB" sz="1200" u="none" kern="1200" dirty="0" smtClean="0">
                          <a:solidFill>
                            <a:schemeClr val="tx1"/>
                          </a:solidFill>
                          <a:effectLst/>
                          <a:latin typeface="+mn-lt"/>
                          <a:ea typeface="+mn-ea"/>
                          <a:cs typeface="+mn-cs"/>
                        </a:rPr>
                        <a:t>Place Ancient Egyptian civilisation on a timeline and a world map</a:t>
                      </a:r>
                    </a:p>
                    <a:p>
                      <a:pPr marL="0" lvl="0" indent="0" algn="l">
                        <a:buFont typeface="Arial" panose="020B0604020202020204" pitchFamily="34" charset="0"/>
                        <a:buNone/>
                      </a:pPr>
                      <a:r>
                        <a:rPr lang="en-GB" sz="1200" u="none" kern="1200" dirty="0" smtClean="0">
                          <a:solidFill>
                            <a:schemeClr val="tx1"/>
                          </a:solidFill>
                          <a:effectLst/>
                          <a:latin typeface="+mn-lt"/>
                          <a:ea typeface="+mn-ea"/>
                          <a:cs typeface="+mn-cs"/>
                        </a:rPr>
                        <a:t>Know how people, both rich and poor, lived including</a:t>
                      </a:r>
                      <a:r>
                        <a:rPr lang="en-GB" sz="1200" u="none" kern="1200" baseline="0" dirty="0" smtClean="0">
                          <a:solidFill>
                            <a:schemeClr val="tx1"/>
                          </a:solidFill>
                          <a:effectLst/>
                          <a:latin typeface="+mn-lt"/>
                          <a:ea typeface="+mn-ea"/>
                          <a:cs typeface="+mn-cs"/>
                        </a:rPr>
                        <a:t> foods, trade, language and communication, religion and beliefs about death- preparations for afterlife and resultant buildings, and the extent of the </a:t>
                      </a:r>
                      <a:r>
                        <a:rPr lang="en-GB" sz="1200" u="none" kern="1200" baseline="0" dirty="0" err="1" smtClean="0">
                          <a:solidFill>
                            <a:schemeClr val="tx1"/>
                          </a:solidFill>
                          <a:effectLst/>
                          <a:latin typeface="+mn-lt"/>
                          <a:ea typeface="+mn-ea"/>
                          <a:cs typeface="+mn-cs"/>
                        </a:rPr>
                        <a:t>Pharoah’s</a:t>
                      </a:r>
                      <a:r>
                        <a:rPr lang="en-GB" sz="1200" u="none" kern="1200" baseline="0" dirty="0" smtClean="0">
                          <a:solidFill>
                            <a:schemeClr val="tx1"/>
                          </a:solidFill>
                          <a:effectLst/>
                          <a:latin typeface="+mn-lt"/>
                          <a:ea typeface="+mn-ea"/>
                          <a:cs typeface="+mn-cs"/>
                        </a:rPr>
                        <a:t> reach.</a:t>
                      </a:r>
                    </a:p>
                    <a:p>
                      <a:pPr marL="0" lvl="0" indent="0" algn="l">
                        <a:buFont typeface="Arial" panose="020B0604020202020204" pitchFamily="34" charset="0"/>
                        <a:buNone/>
                      </a:pPr>
                      <a:r>
                        <a:rPr lang="en-GB" sz="1200" u="none" kern="1200" baseline="0" dirty="0" smtClean="0">
                          <a:solidFill>
                            <a:schemeClr val="tx1"/>
                          </a:solidFill>
                          <a:effectLst/>
                          <a:latin typeface="+mn-lt"/>
                          <a:ea typeface="+mn-ea"/>
                          <a:cs typeface="+mn-cs"/>
                        </a:rPr>
                        <a:t>Know how historians have been able to learn about this period from primary sources including tombs, and the role of the Rosetta Stone in translating hieroglyphs</a:t>
                      </a:r>
                      <a:endParaRPr lang="en-GB" sz="1200" u="none" kern="1200" dirty="0" smtClean="0">
                        <a:solidFill>
                          <a:schemeClr val="tx1"/>
                        </a:solidFill>
                        <a:effectLst/>
                        <a:latin typeface="+mn-lt"/>
                        <a:ea typeface="+mn-ea"/>
                        <a:cs typeface="+mn-cs"/>
                      </a:endParaRPr>
                    </a:p>
                    <a:p>
                      <a:pPr marL="0" lvl="0" indent="0" algn="l">
                        <a:buFont typeface="Arial" panose="020B0604020202020204" pitchFamily="34" charset="0"/>
                        <a:buNone/>
                      </a:pPr>
                      <a:r>
                        <a:rPr lang="en-GB" sz="1200" u="none" kern="1200" dirty="0" smtClean="0">
                          <a:solidFill>
                            <a:schemeClr val="tx1"/>
                          </a:solidFill>
                          <a:effectLst/>
                          <a:latin typeface="+mn-lt"/>
                          <a:ea typeface="+mn-ea"/>
                          <a:cs typeface="+mn-cs"/>
                        </a:rPr>
                        <a:t> </a:t>
                      </a:r>
                    </a:p>
                  </a:txBody>
                  <a:tcPr marL="114300" marR="114300" marT="0" marB="0"/>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419090150"/>
                  </a:ext>
                </a:extLst>
              </a:tr>
              <a:tr h="2529937">
                <a:tc vMerge="1">
                  <a:txBody>
                    <a:bodyPr/>
                    <a:lstStyle/>
                    <a:p>
                      <a:endParaRPr lang="en-GB"/>
                    </a:p>
                  </a:txBody>
                  <a:tcPr/>
                </a:tc>
                <a:tc rowSpan="2">
                  <a:txBody>
                    <a:bodyPr/>
                    <a:lstStyle/>
                    <a:p>
                      <a:pPr marL="0" lvl="0" indent="0" algn="ctr">
                        <a:buFont typeface="Arial" panose="020B0604020202020204" pitchFamily="34" charset="0"/>
                        <a:buNone/>
                      </a:pPr>
                      <a:r>
                        <a:rPr lang="en-GB" sz="1200" u="sng" kern="1200" dirty="0" smtClean="0">
                          <a:solidFill>
                            <a:srgbClr val="FF0000"/>
                          </a:solidFill>
                          <a:effectLst/>
                          <a:latin typeface="+mn-lt"/>
                          <a:ea typeface="+mn-ea"/>
                          <a:cs typeface="+mn-cs"/>
                        </a:rPr>
                        <a:t>Skills</a:t>
                      </a:r>
                    </a:p>
                    <a:p>
                      <a:pPr marL="342900" lvl="0" indent="-342900">
                        <a:lnSpc>
                          <a:spcPct val="100000"/>
                        </a:lnSpc>
                        <a:spcAft>
                          <a:spcPts val="0"/>
                        </a:spcAft>
                        <a:buFont typeface="Symbol" panose="05050102010706020507" pitchFamily="18" charset="2"/>
                        <a:buChar char=""/>
                      </a:pPr>
                      <a:r>
                        <a:rPr lang="en-GB" sz="1200" dirty="0" smtClean="0">
                          <a:effectLst/>
                          <a:latin typeface="+mn-lt"/>
                          <a:ea typeface="Calibri" panose="020F0502020204030204" pitchFamily="34" charset="0"/>
                          <a:cs typeface="Calibri" panose="020F0502020204030204" pitchFamily="34" charset="0"/>
                        </a:rPr>
                        <a:t>place events from period studied on a time line</a:t>
                      </a:r>
                      <a:endParaRPr lang="en-GB" sz="2000" dirty="0" smtClean="0">
                        <a:effectLst/>
                        <a:latin typeface="+mn-lt"/>
                        <a:ea typeface="Calibri" panose="020F0502020204030204" pitchFamily="34" charset="0"/>
                        <a:cs typeface="Times New Roman" panose="02020603050405020304" pitchFamily="18" charset="0"/>
                      </a:endParaRPr>
                    </a:p>
                    <a:p>
                      <a:pPr marL="342900" lvl="0" indent="-342900">
                        <a:lnSpc>
                          <a:spcPct val="100000"/>
                        </a:lnSpc>
                        <a:spcAft>
                          <a:spcPts val="0"/>
                        </a:spcAft>
                        <a:buFont typeface="Symbol" panose="05050102010706020507" pitchFamily="18" charset="2"/>
                        <a:buChar char=""/>
                      </a:pPr>
                      <a:r>
                        <a:rPr lang="en-GB" sz="1200" dirty="0" smtClean="0">
                          <a:effectLst/>
                          <a:latin typeface="+mn-lt"/>
                          <a:ea typeface="Calibri" panose="020F0502020204030204" pitchFamily="34" charset="0"/>
                          <a:cs typeface="Calibri" panose="020F0502020204030204" pitchFamily="34" charset="0"/>
                        </a:rPr>
                        <a:t>use terms related to the period and begin to date events</a:t>
                      </a:r>
                      <a:endParaRPr lang="en-GB" sz="2000" dirty="0" smtClean="0">
                        <a:effectLst/>
                        <a:latin typeface="+mn-lt"/>
                        <a:ea typeface="Calibri" panose="020F0502020204030204" pitchFamily="34" charset="0"/>
                        <a:cs typeface="Times New Roman" panose="02020603050405020304" pitchFamily="18" charset="0"/>
                      </a:endParaRPr>
                    </a:p>
                    <a:p>
                      <a:pPr marL="342900" lvl="0" indent="-342900">
                        <a:lnSpc>
                          <a:spcPct val="100000"/>
                        </a:lnSpc>
                        <a:spcAft>
                          <a:spcPts val="0"/>
                        </a:spcAft>
                        <a:buFont typeface="Symbol" panose="05050102010706020507" pitchFamily="18" charset="2"/>
                        <a:buChar char=""/>
                      </a:pPr>
                      <a:r>
                        <a:rPr lang="en-GB" sz="1200" dirty="0" smtClean="0">
                          <a:effectLst/>
                          <a:latin typeface="+mn-lt"/>
                          <a:ea typeface="Calibri" panose="020F0502020204030204" pitchFamily="34" charset="0"/>
                          <a:cs typeface="Calibri" panose="020F0502020204030204" pitchFamily="34" charset="0"/>
                        </a:rPr>
                        <a:t>understand more complex terms e.g. BCE/AD</a:t>
                      </a:r>
                      <a:endParaRPr lang="en-GB" sz="2000" dirty="0" smtClean="0">
                        <a:effectLst/>
                        <a:latin typeface="+mn-lt"/>
                        <a:ea typeface="Calibri" panose="020F0502020204030204" pitchFamily="34" charset="0"/>
                        <a:cs typeface="Times New Roman" panose="02020603050405020304" pitchFamily="18" charset="0"/>
                      </a:endParaRPr>
                    </a:p>
                    <a:p>
                      <a:pPr marL="342900" lvl="0" indent="-342900">
                        <a:lnSpc>
                          <a:spcPct val="100000"/>
                        </a:lnSpc>
                        <a:spcAft>
                          <a:spcPts val="0"/>
                        </a:spcAft>
                        <a:buFont typeface="Ink Free" panose="03080402000500000000" pitchFamily="66" charset="0"/>
                        <a:buChar char="•"/>
                      </a:pPr>
                      <a:r>
                        <a:rPr lang="en-GB" sz="1200" dirty="0" smtClean="0">
                          <a:effectLst/>
                          <a:latin typeface="+mn-lt"/>
                          <a:ea typeface="Calibri" panose="020F0502020204030204" pitchFamily="34" charset="0"/>
                          <a:cs typeface="Calibri" panose="020F0502020204030204" pitchFamily="34" charset="0"/>
                        </a:rPr>
                        <a:t>use evidence to reconstruct life in time studied</a:t>
                      </a:r>
                      <a:endParaRPr lang="en-GB" sz="2000" dirty="0" smtClean="0">
                        <a:effectLst/>
                        <a:latin typeface="+mn-lt"/>
                        <a:ea typeface="Calibri" panose="020F0502020204030204" pitchFamily="34" charset="0"/>
                        <a:cs typeface="Times New Roman" panose="02020603050405020304" pitchFamily="18" charset="0"/>
                      </a:endParaRPr>
                    </a:p>
                    <a:p>
                      <a:pPr marL="342900" lvl="0" indent="-342900">
                        <a:lnSpc>
                          <a:spcPct val="100000"/>
                        </a:lnSpc>
                        <a:spcAft>
                          <a:spcPts val="0"/>
                        </a:spcAft>
                        <a:buFont typeface="Ink Free" panose="03080402000500000000" pitchFamily="66" charset="0"/>
                        <a:buChar char="•"/>
                      </a:pPr>
                      <a:r>
                        <a:rPr lang="en-GB" sz="1200" dirty="0" smtClean="0">
                          <a:effectLst/>
                          <a:latin typeface="+mn-lt"/>
                          <a:ea typeface="Calibri" panose="020F0502020204030204" pitchFamily="34" charset="0"/>
                          <a:cs typeface="Calibri" panose="020F0502020204030204" pitchFamily="34" charset="0"/>
                        </a:rPr>
                        <a:t>identify key features and events</a:t>
                      </a:r>
                      <a:endParaRPr lang="en-GB" sz="2000" dirty="0" smtClean="0">
                        <a:effectLst/>
                        <a:latin typeface="+mn-lt"/>
                        <a:ea typeface="Calibri" panose="020F0502020204030204" pitchFamily="34" charset="0"/>
                        <a:cs typeface="Times New Roman" panose="02020603050405020304" pitchFamily="18" charset="0"/>
                      </a:endParaRPr>
                    </a:p>
                    <a:p>
                      <a:pPr marL="342900" lvl="0" indent="-342900">
                        <a:lnSpc>
                          <a:spcPct val="100000"/>
                        </a:lnSpc>
                        <a:spcAft>
                          <a:spcPts val="0"/>
                        </a:spcAft>
                        <a:buFont typeface="Ink Free" panose="03080402000500000000" pitchFamily="66" charset="0"/>
                        <a:buChar char="•"/>
                      </a:pPr>
                      <a:r>
                        <a:rPr lang="en-GB" sz="1200" dirty="0" smtClean="0">
                          <a:effectLst/>
                          <a:latin typeface="+mn-lt"/>
                          <a:ea typeface="Calibri" panose="020F0502020204030204" pitchFamily="34" charset="0"/>
                          <a:cs typeface="Calibri" panose="020F0502020204030204" pitchFamily="34" charset="0"/>
                        </a:rPr>
                        <a:t>look for links and effects in time studied</a:t>
                      </a:r>
                      <a:endParaRPr lang="en-GB" sz="2000" dirty="0" smtClean="0">
                        <a:effectLst/>
                        <a:latin typeface="+mn-lt"/>
                        <a:ea typeface="Calibri" panose="020F0502020204030204" pitchFamily="34" charset="0"/>
                        <a:cs typeface="Times New Roman" panose="02020603050405020304" pitchFamily="18" charset="0"/>
                      </a:endParaRPr>
                    </a:p>
                    <a:p>
                      <a:pPr marL="342900" lvl="0" indent="-342900">
                        <a:lnSpc>
                          <a:spcPct val="100000"/>
                        </a:lnSpc>
                        <a:spcAft>
                          <a:spcPts val="0"/>
                        </a:spcAft>
                        <a:buFont typeface="Ink Free" panose="03080402000500000000" pitchFamily="66" charset="0"/>
                        <a:buChar char="•"/>
                      </a:pPr>
                      <a:r>
                        <a:rPr lang="en-GB" sz="1200" dirty="0" smtClean="0">
                          <a:effectLst/>
                          <a:latin typeface="+mn-lt"/>
                          <a:ea typeface="Calibri" panose="020F0502020204030204" pitchFamily="34" charset="0"/>
                          <a:cs typeface="Calibri" panose="020F0502020204030204" pitchFamily="34" charset="0"/>
                        </a:rPr>
                        <a:t>offer a reasonable explanation for some events</a:t>
                      </a:r>
                      <a:endParaRPr lang="en-GB" sz="2000" dirty="0" smtClean="0">
                        <a:effectLst/>
                        <a:latin typeface="+mn-lt"/>
                        <a:ea typeface="Calibri" panose="020F0502020204030204" pitchFamily="34" charset="0"/>
                        <a:cs typeface="Times New Roman" panose="02020603050405020304" pitchFamily="18" charset="0"/>
                      </a:endParaRPr>
                    </a:p>
                    <a:p>
                      <a:pPr marL="342900" lvl="0" indent="-342900">
                        <a:lnSpc>
                          <a:spcPct val="100000"/>
                        </a:lnSpc>
                        <a:spcAft>
                          <a:spcPts val="0"/>
                        </a:spcAft>
                        <a:buFont typeface="Ink Free" panose="03080402000500000000" pitchFamily="66" charset="0"/>
                        <a:buChar char="•"/>
                      </a:pPr>
                      <a:r>
                        <a:rPr lang="en-GB" sz="1200" dirty="0" smtClean="0">
                          <a:effectLst/>
                          <a:latin typeface="+mn-lt"/>
                          <a:ea typeface="Calibri" panose="020F0502020204030204" pitchFamily="34" charset="0"/>
                          <a:cs typeface="Calibri" panose="020F0502020204030204" pitchFamily="34" charset="0"/>
                        </a:rPr>
                        <a:t>Develop a broad understanding of ancient civilisations</a:t>
                      </a:r>
                      <a:endParaRPr lang="en-GB" sz="2000" dirty="0" smtClean="0">
                        <a:effectLst/>
                        <a:latin typeface="+mn-lt"/>
                        <a:ea typeface="Calibri" panose="020F0502020204030204" pitchFamily="34" charset="0"/>
                        <a:cs typeface="Times New Roman" panose="02020603050405020304" pitchFamily="18" charset="0"/>
                      </a:endParaRPr>
                    </a:p>
                    <a:p>
                      <a:pPr marL="342900" lvl="0" indent="-342900">
                        <a:lnSpc>
                          <a:spcPct val="100000"/>
                        </a:lnSpc>
                        <a:spcAft>
                          <a:spcPts val="0"/>
                        </a:spcAft>
                        <a:buFont typeface="Ink Free" panose="03080402000500000000" pitchFamily="66" charset="0"/>
                        <a:buChar char="•"/>
                      </a:pPr>
                      <a:r>
                        <a:rPr lang="en-GB" sz="1200" dirty="0" smtClean="0">
                          <a:effectLst/>
                          <a:latin typeface="+mn-lt"/>
                          <a:ea typeface="Calibri" panose="020F0502020204030204" pitchFamily="34" charset="0"/>
                          <a:cs typeface="Calibri" panose="020F0502020204030204" pitchFamily="34" charset="0"/>
                        </a:rPr>
                        <a:t>look at the evidence available</a:t>
                      </a:r>
                      <a:endParaRPr lang="en-GB" sz="2000" dirty="0" smtClean="0">
                        <a:effectLst/>
                        <a:latin typeface="+mn-lt"/>
                        <a:ea typeface="Calibri" panose="020F0502020204030204" pitchFamily="34" charset="0"/>
                        <a:cs typeface="Times New Roman" panose="02020603050405020304" pitchFamily="18" charset="0"/>
                      </a:endParaRPr>
                    </a:p>
                    <a:p>
                      <a:pPr marL="342900" lvl="0" indent="-342900">
                        <a:lnSpc>
                          <a:spcPct val="100000"/>
                        </a:lnSpc>
                        <a:spcAft>
                          <a:spcPts val="0"/>
                        </a:spcAft>
                        <a:buFont typeface="Ink Free" panose="03080402000500000000" pitchFamily="66" charset="0"/>
                        <a:buChar char="•"/>
                      </a:pPr>
                      <a:r>
                        <a:rPr lang="en-GB" sz="1200" dirty="0" smtClean="0">
                          <a:effectLst/>
                          <a:latin typeface="+mn-lt"/>
                          <a:ea typeface="Calibri" panose="020F0502020204030204" pitchFamily="34" charset="0"/>
                          <a:cs typeface="Calibri" panose="020F0502020204030204" pitchFamily="34" charset="0"/>
                        </a:rPr>
                        <a:t>begin to evaluate the usefulness of different sources</a:t>
                      </a:r>
                      <a:endParaRPr lang="en-GB" sz="2000" dirty="0" smtClean="0">
                        <a:effectLst/>
                        <a:latin typeface="+mn-lt"/>
                        <a:ea typeface="Calibri" panose="020F0502020204030204" pitchFamily="34" charset="0"/>
                        <a:cs typeface="Times New Roman" panose="02020603050405020304" pitchFamily="18" charset="0"/>
                      </a:endParaRPr>
                    </a:p>
                    <a:p>
                      <a:pPr marL="342900" lvl="0" indent="-342900">
                        <a:lnSpc>
                          <a:spcPct val="100000"/>
                        </a:lnSpc>
                        <a:spcAft>
                          <a:spcPts val="0"/>
                        </a:spcAft>
                        <a:buFont typeface="Ink Free" panose="03080402000500000000" pitchFamily="66" charset="0"/>
                        <a:buChar char="•"/>
                      </a:pPr>
                      <a:r>
                        <a:rPr lang="en-GB" sz="1200" dirty="0" smtClean="0">
                          <a:effectLst/>
                          <a:latin typeface="+mn-lt"/>
                          <a:ea typeface="Calibri" panose="020F0502020204030204" pitchFamily="34" charset="0"/>
                          <a:cs typeface="Calibri" panose="020F0502020204030204" pitchFamily="34" charset="0"/>
                        </a:rPr>
                        <a:t>use of text books and historical knowledge</a:t>
                      </a:r>
                      <a:endParaRPr lang="en-GB" sz="2000" dirty="0" smtClean="0">
                        <a:effectLst/>
                        <a:latin typeface="+mn-lt"/>
                        <a:ea typeface="Calibri" panose="020F0502020204030204" pitchFamily="34" charset="0"/>
                        <a:cs typeface="Times New Roman" panose="02020603050405020304" pitchFamily="18" charset="0"/>
                      </a:endParaRPr>
                    </a:p>
                    <a:p>
                      <a:pPr marL="342900" lvl="0" indent="-342900">
                        <a:lnSpc>
                          <a:spcPct val="100000"/>
                        </a:lnSpc>
                        <a:spcAft>
                          <a:spcPts val="0"/>
                        </a:spcAft>
                        <a:buFont typeface="Ink Free" panose="03080402000500000000" pitchFamily="66" charset="0"/>
                        <a:buChar char="•"/>
                      </a:pPr>
                      <a:r>
                        <a:rPr lang="en-GB" sz="1200" dirty="0" smtClean="0">
                          <a:effectLst/>
                          <a:latin typeface="+mn-lt"/>
                          <a:ea typeface="Calibri" panose="020F0502020204030204" pitchFamily="34" charset="0"/>
                          <a:cs typeface="Calibri" panose="020F0502020204030204" pitchFamily="34" charset="0"/>
                        </a:rPr>
                        <a:t>use evidence to build up a picture of a past event</a:t>
                      </a:r>
                      <a:endParaRPr lang="en-GB" sz="2000" dirty="0" smtClean="0">
                        <a:effectLst/>
                        <a:latin typeface="+mn-lt"/>
                        <a:ea typeface="Calibri" panose="020F0502020204030204" pitchFamily="34" charset="0"/>
                        <a:cs typeface="Times New Roman" panose="02020603050405020304" pitchFamily="18" charset="0"/>
                      </a:endParaRPr>
                    </a:p>
                    <a:p>
                      <a:pPr marL="342900" lvl="0" indent="-342900">
                        <a:lnSpc>
                          <a:spcPct val="100000"/>
                        </a:lnSpc>
                        <a:spcAft>
                          <a:spcPts val="0"/>
                        </a:spcAft>
                        <a:buFont typeface="Ink Free" panose="03080402000500000000" pitchFamily="66" charset="0"/>
                        <a:buChar char="•"/>
                      </a:pPr>
                      <a:r>
                        <a:rPr lang="en-GB" sz="1200" dirty="0" smtClean="0">
                          <a:effectLst/>
                          <a:latin typeface="+mn-lt"/>
                          <a:ea typeface="Calibri" panose="020F0502020204030204" pitchFamily="34" charset="0"/>
                          <a:cs typeface="Calibri" panose="020F0502020204030204" pitchFamily="34" charset="0"/>
                        </a:rPr>
                        <a:t>choose relevant material to present a picture of one aspect of life in time past</a:t>
                      </a:r>
                      <a:endParaRPr lang="en-GB" sz="2000" dirty="0" smtClean="0">
                        <a:effectLst/>
                        <a:latin typeface="+mn-lt"/>
                        <a:ea typeface="Calibri" panose="020F0502020204030204" pitchFamily="34" charset="0"/>
                        <a:cs typeface="Times New Roman" panose="02020603050405020304" pitchFamily="18" charset="0"/>
                      </a:endParaRPr>
                    </a:p>
                    <a:p>
                      <a:pPr marL="342900" lvl="0" indent="-342900">
                        <a:lnSpc>
                          <a:spcPct val="100000"/>
                        </a:lnSpc>
                        <a:spcAft>
                          <a:spcPts val="0"/>
                        </a:spcAft>
                        <a:buFont typeface="Ink Free" panose="03080402000500000000" pitchFamily="66" charset="0"/>
                        <a:buChar char="•"/>
                      </a:pPr>
                      <a:r>
                        <a:rPr lang="en-GB" sz="1200" dirty="0" smtClean="0">
                          <a:effectLst/>
                          <a:latin typeface="+mn-lt"/>
                          <a:ea typeface="Calibri" panose="020F0502020204030204" pitchFamily="34" charset="0"/>
                          <a:cs typeface="Calibri" panose="020F0502020204030204" pitchFamily="34" charset="0"/>
                        </a:rPr>
                        <a:t>ask a variety of questions</a:t>
                      </a:r>
                      <a:endParaRPr lang="en-GB" sz="2000" dirty="0" smtClean="0">
                        <a:effectLst/>
                        <a:latin typeface="+mn-lt"/>
                        <a:ea typeface="Calibri" panose="020F0502020204030204" pitchFamily="34" charset="0"/>
                        <a:cs typeface="Times New Roman" panose="02020603050405020304" pitchFamily="18" charset="0"/>
                      </a:endParaRPr>
                    </a:p>
                    <a:p>
                      <a:pPr marL="342900" lvl="0" indent="-342900">
                        <a:lnSpc>
                          <a:spcPct val="100000"/>
                        </a:lnSpc>
                        <a:spcAft>
                          <a:spcPts val="0"/>
                        </a:spcAft>
                        <a:buFont typeface="Ink Free" panose="03080402000500000000" pitchFamily="66" charset="0"/>
                        <a:buChar char="•"/>
                      </a:pPr>
                      <a:r>
                        <a:rPr lang="en-GB" sz="1200" dirty="0" smtClean="0">
                          <a:effectLst/>
                          <a:latin typeface="+mn-lt"/>
                          <a:ea typeface="Calibri" panose="020F0502020204030204" pitchFamily="34" charset="0"/>
                          <a:cs typeface="Calibri" panose="020F0502020204030204" pitchFamily="34" charset="0"/>
                        </a:rPr>
                        <a:t>use the library, e-learning for research</a:t>
                      </a:r>
                      <a:endParaRPr lang="en-GB" sz="2000" dirty="0" smtClean="0">
                        <a:effectLst/>
                        <a:latin typeface="+mn-lt"/>
                        <a:ea typeface="Calibri" panose="020F0502020204030204" pitchFamily="34" charset="0"/>
                        <a:cs typeface="Times New Roman" panose="02020603050405020304" pitchFamily="18" charset="0"/>
                      </a:endParaRPr>
                    </a:p>
                    <a:p>
                      <a:pPr marL="342900" lvl="0" indent="-342900">
                        <a:lnSpc>
                          <a:spcPct val="100000"/>
                        </a:lnSpc>
                        <a:spcAft>
                          <a:spcPts val="0"/>
                        </a:spcAft>
                        <a:buFont typeface="Ink Free" panose="03080402000500000000" pitchFamily="66" charset="0"/>
                        <a:buChar char="•"/>
                      </a:pPr>
                      <a:r>
                        <a:rPr lang="en-GB" sz="1200" dirty="0" smtClean="0">
                          <a:effectLst/>
                          <a:latin typeface="+mn-lt"/>
                          <a:ea typeface="Calibri" panose="020F0502020204030204" pitchFamily="34" charset="0"/>
                          <a:cs typeface="Calibri" panose="020F0502020204030204" pitchFamily="34" charset="0"/>
                        </a:rPr>
                        <a:t>select data and organise it into a data file to answer historical questions</a:t>
                      </a:r>
                      <a:endParaRPr lang="en-GB" sz="2000" dirty="0" smtClean="0">
                        <a:effectLst/>
                        <a:latin typeface="+mn-lt"/>
                        <a:ea typeface="Calibri" panose="020F0502020204030204" pitchFamily="34" charset="0"/>
                        <a:cs typeface="Times New Roman" panose="02020603050405020304" pitchFamily="18" charset="0"/>
                      </a:endParaRPr>
                    </a:p>
                    <a:p>
                      <a:pPr marL="342900" lvl="0" indent="-342900">
                        <a:lnSpc>
                          <a:spcPct val="100000"/>
                        </a:lnSpc>
                        <a:spcAft>
                          <a:spcPts val="0"/>
                        </a:spcAft>
                        <a:buFont typeface="Ink Free" panose="03080402000500000000" pitchFamily="66" charset="0"/>
                        <a:buChar char="•"/>
                      </a:pPr>
                      <a:r>
                        <a:rPr lang="en-GB" sz="1200" dirty="0" smtClean="0">
                          <a:effectLst/>
                          <a:latin typeface="+mn-lt"/>
                          <a:ea typeface="Calibri" panose="020F0502020204030204" pitchFamily="34" charset="0"/>
                          <a:cs typeface="Calibri" panose="020F0502020204030204" pitchFamily="34" charset="0"/>
                        </a:rPr>
                        <a:t>know the period in which the study is set</a:t>
                      </a:r>
                      <a:endParaRPr lang="en-GB" sz="2000" dirty="0" smtClean="0">
                        <a:effectLst/>
                        <a:latin typeface="+mn-lt"/>
                        <a:ea typeface="Calibri" panose="020F0502020204030204" pitchFamily="34" charset="0"/>
                        <a:cs typeface="Times New Roman" panose="02020603050405020304" pitchFamily="18" charset="0"/>
                      </a:endParaRPr>
                    </a:p>
                    <a:p>
                      <a:pPr marL="342900" lvl="0" indent="-342900">
                        <a:lnSpc>
                          <a:spcPct val="100000"/>
                        </a:lnSpc>
                        <a:spcAft>
                          <a:spcPts val="0"/>
                        </a:spcAft>
                        <a:buFont typeface="Ink Free" panose="03080402000500000000" pitchFamily="66" charset="0"/>
                        <a:buChar char="•"/>
                      </a:pPr>
                      <a:r>
                        <a:rPr lang="en-GB" sz="1200" dirty="0" smtClean="0">
                          <a:effectLst/>
                          <a:latin typeface="+mn-lt"/>
                          <a:ea typeface="Calibri" panose="020F0502020204030204" pitchFamily="34" charset="0"/>
                          <a:cs typeface="Calibri" panose="020F0502020204030204" pitchFamily="34" charset="0"/>
                        </a:rPr>
                        <a:t>display findings in a variety of ways</a:t>
                      </a:r>
                      <a:endParaRPr lang="en-GB" sz="2000" dirty="0" smtClean="0">
                        <a:effectLst/>
                        <a:latin typeface="+mn-lt"/>
                        <a:ea typeface="Calibri" panose="020F0502020204030204" pitchFamily="34" charset="0"/>
                        <a:cs typeface="Times New Roman" panose="02020603050405020304" pitchFamily="18" charset="0"/>
                      </a:endParaRPr>
                    </a:p>
                    <a:p>
                      <a:pPr marL="342900" lvl="0" indent="-342900">
                        <a:lnSpc>
                          <a:spcPct val="100000"/>
                        </a:lnSpc>
                        <a:spcAft>
                          <a:spcPts val="0"/>
                        </a:spcAft>
                        <a:buFont typeface="Ink Free" panose="03080402000500000000" pitchFamily="66" charset="0"/>
                        <a:buChar char="•"/>
                      </a:pPr>
                      <a:r>
                        <a:rPr lang="en-GB" sz="1200" dirty="0" smtClean="0">
                          <a:effectLst/>
                          <a:latin typeface="+mn-lt"/>
                          <a:ea typeface="Calibri" panose="020F0502020204030204" pitchFamily="34" charset="0"/>
                        </a:rPr>
                        <a:t>work independently and in groups</a:t>
                      </a:r>
                      <a:endParaRPr kumimoji="0" lang="en-GB" sz="1200" b="0" i="0" u="none" strike="noStrike" kern="1200" cap="none" spc="0" normalizeH="0" baseline="0" noProof="0" dirty="0" smtClean="0">
                        <a:ln>
                          <a:noFill/>
                        </a:ln>
                        <a:solidFill>
                          <a:schemeClr val="tx1"/>
                        </a:solidFill>
                        <a:effectLst/>
                        <a:uLnTx/>
                        <a:uFillTx/>
                        <a:latin typeface="+mn-lt"/>
                        <a:ea typeface="+mn-ea"/>
                        <a:cs typeface="+mn-cs"/>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GB" sz="1200" b="0" i="0" u="sng" strike="noStrike" kern="1200" cap="none" spc="0" normalizeH="0" baseline="0" noProof="0" dirty="0" smtClean="0">
                        <a:ln>
                          <a:noFill/>
                        </a:ln>
                        <a:solidFill>
                          <a:srgbClr val="FF0000"/>
                        </a:solidFill>
                        <a:effectLst/>
                        <a:uLnTx/>
                        <a:uFillTx/>
                        <a:latin typeface="+mn-lt"/>
                        <a:ea typeface="+mn-ea"/>
                        <a:cs typeface="+mn-cs"/>
                      </a:endParaRPr>
                    </a:p>
                    <a:p>
                      <a:pPr marL="342900" lvl="0" indent="-342900">
                        <a:lnSpc>
                          <a:spcPct val="100000"/>
                        </a:lnSpc>
                        <a:spcAft>
                          <a:spcPts val="0"/>
                        </a:spcAft>
                        <a:buFont typeface="Symbol" panose="05050102010706020507" pitchFamily="18" charset="2"/>
                        <a:buChar char=""/>
                      </a:pPr>
                      <a:endParaRPr lang="en-GB" sz="1000" u="sng" kern="1200" dirty="0" smtClean="0">
                        <a:solidFill>
                          <a:srgbClr val="FF0000"/>
                        </a:solidFill>
                        <a:effectLst/>
                        <a:latin typeface="+mn-lt"/>
                        <a:ea typeface="+mn-ea"/>
                        <a:cs typeface="+mn-cs"/>
                      </a:endParaRPr>
                    </a:p>
                    <a:p>
                      <a:pPr marL="0" lvl="0" indent="0" algn="ctr">
                        <a:buFont typeface="Arial" panose="020B0604020202020204" pitchFamily="34" charset="0"/>
                        <a:buNone/>
                      </a:pPr>
                      <a:endParaRPr lang="en-GB" sz="1200" u="sng" kern="1200" dirty="0" smtClean="0">
                        <a:solidFill>
                          <a:srgbClr val="FF0000"/>
                        </a:solidFill>
                        <a:effectLst/>
                        <a:latin typeface="+mn-lt"/>
                        <a:ea typeface="+mn-ea"/>
                        <a:cs typeface="+mn-cs"/>
                      </a:endParaRPr>
                    </a:p>
                  </a:txBody>
                  <a:tcPr marL="114300" marR="114300" marT="0" marB="0"/>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sng" strike="noStrike" kern="1200" cap="none" spc="0" normalizeH="0" baseline="0" noProof="0" dirty="0" smtClean="0">
                          <a:ln>
                            <a:noFill/>
                          </a:ln>
                          <a:solidFill>
                            <a:srgbClr val="FF0000"/>
                          </a:solidFill>
                          <a:effectLst/>
                          <a:uLnTx/>
                          <a:uFillTx/>
                          <a:latin typeface="+mn-lt"/>
                          <a:ea typeface="+mn-ea"/>
                          <a:cs typeface="+mn-cs"/>
                        </a:rPr>
                        <a:t>Skills Vocabulary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bg2">
                              <a:lumMod val="50000"/>
                            </a:schemeClr>
                          </a:solidFill>
                          <a:effectLst/>
                          <a:uLnTx/>
                          <a:uFillTx/>
                          <a:latin typeface="+mn-lt"/>
                          <a:ea typeface="+mn-ea"/>
                          <a:cs typeface="+mn-cs"/>
                        </a:rPr>
                        <a:t>Analyse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bg2">
                              <a:lumMod val="50000"/>
                            </a:schemeClr>
                          </a:solidFill>
                          <a:effectLst/>
                          <a:uLnTx/>
                          <a:uFillTx/>
                          <a:latin typeface="+mn-lt"/>
                          <a:ea typeface="+mn-ea"/>
                          <a:cs typeface="+mn-cs"/>
                        </a:rPr>
                        <a:t>Argue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tx1"/>
                          </a:solidFill>
                          <a:effectLst/>
                          <a:uLnTx/>
                          <a:uFillTx/>
                          <a:latin typeface="+mn-lt"/>
                          <a:ea typeface="+mn-ea"/>
                          <a:cs typeface="+mn-cs"/>
                        </a:rPr>
                        <a:t>Artefacts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tx1"/>
                          </a:solidFill>
                          <a:effectLst/>
                          <a:uLnTx/>
                          <a:uFillTx/>
                          <a:latin typeface="+mn-lt"/>
                          <a:ea typeface="+mn-ea"/>
                          <a:cs typeface="+mn-cs"/>
                        </a:rPr>
                        <a:t>Chronology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tx1"/>
                          </a:solidFill>
                          <a:effectLst/>
                          <a:uLnTx/>
                          <a:uFillTx/>
                          <a:latin typeface="+mn-lt"/>
                          <a:ea typeface="+mn-ea"/>
                          <a:cs typeface="+mn-cs"/>
                        </a:rPr>
                        <a:t>Compare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bg2">
                              <a:lumMod val="50000"/>
                            </a:schemeClr>
                          </a:solidFill>
                          <a:effectLst/>
                          <a:uLnTx/>
                          <a:uFillTx/>
                          <a:latin typeface="+mn-lt"/>
                          <a:ea typeface="+mn-ea"/>
                          <a:cs typeface="+mn-cs"/>
                        </a:rPr>
                        <a:t>Connections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bg2">
                              <a:lumMod val="50000"/>
                            </a:schemeClr>
                          </a:solidFill>
                          <a:effectLst/>
                          <a:uLnTx/>
                          <a:uFillTx/>
                          <a:latin typeface="+mn-lt"/>
                          <a:ea typeface="+mn-ea"/>
                          <a:cs typeface="+mn-cs"/>
                        </a:rPr>
                        <a:t>Construct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bg2">
                              <a:lumMod val="50000"/>
                            </a:schemeClr>
                          </a:solidFill>
                          <a:effectLst/>
                          <a:uLnTx/>
                          <a:uFillTx/>
                          <a:latin typeface="+mn-lt"/>
                          <a:ea typeface="+mn-ea"/>
                          <a:cs typeface="+mn-cs"/>
                        </a:rPr>
                        <a:t>Critical thinking</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bg2">
                              <a:lumMod val="50000"/>
                            </a:schemeClr>
                          </a:solidFill>
                          <a:effectLst/>
                          <a:uLnTx/>
                          <a:uFillTx/>
                          <a:latin typeface="+mn-lt"/>
                          <a:ea typeface="+mn-ea"/>
                          <a:cs typeface="+mn-cs"/>
                        </a:rPr>
                        <a:t>Determine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bg2">
                              <a:lumMod val="50000"/>
                            </a:schemeClr>
                          </a:solidFill>
                          <a:effectLst/>
                          <a:uLnTx/>
                          <a:uFillTx/>
                          <a:latin typeface="+mn-lt"/>
                          <a:ea typeface="+mn-ea"/>
                          <a:cs typeface="+mn-cs"/>
                        </a:rPr>
                        <a:t>Develop</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bg2">
                              <a:lumMod val="50000"/>
                            </a:schemeClr>
                          </a:solidFill>
                          <a:effectLst/>
                          <a:uLnTx/>
                          <a:uFillTx/>
                          <a:latin typeface="+mn-lt"/>
                          <a:ea typeface="+mn-ea"/>
                          <a:cs typeface="+mn-cs"/>
                        </a:rPr>
                        <a:t>Diagram</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tx1"/>
                          </a:solidFill>
                          <a:effectLst/>
                          <a:uLnTx/>
                          <a:uFillTx/>
                          <a:latin typeface="+mn-lt"/>
                          <a:ea typeface="+mn-ea"/>
                          <a:cs typeface="+mn-cs"/>
                        </a:rPr>
                        <a:t>Differences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tx1"/>
                          </a:solidFill>
                          <a:effectLst/>
                          <a:uLnTx/>
                          <a:uFillTx/>
                          <a:latin typeface="+mn-lt"/>
                          <a:ea typeface="+mn-ea"/>
                          <a:cs typeface="+mn-cs"/>
                        </a:rPr>
                        <a:t>Evidence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bg2">
                              <a:lumMod val="50000"/>
                            </a:schemeClr>
                          </a:solidFill>
                          <a:effectLst/>
                          <a:uLnTx/>
                          <a:uFillTx/>
                          <a:latin typeface="+mn-lt"/>
                          <a:ea typeface="+mn-ea"/>
                          <a:cs typeface="+mn-cs"/>
                        </a:rPr>
                        <a:t>Judge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bg2">
                              <a:lumMod val="50000"/>
                            </a:schemeClr>
                          </a:solidFill>
                          <a:effectLst/>
                          <a:uLnTx/>
                          <a:uFillTx/>
                          <a:latin typeface="+mn-lt"/>
                          <a:ea typeface="+mn-ea"/>
                          <a:cs typeface="+mn-cs"/>
                        </a:rPr>
                        <a:t>Justify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bg2">
                              <a:lumMod val="50000"/>
                            </a:schemeClr>
                          </a:solidFill>
                          <a:effectLst/>
                          <a:uLnTx/>
                          <a:uFillTx/>
                          <a:latin typeface="+mn-lt"/>
                          <a:ea typeface="+mn-ea"/>
                          <a:cs typeface="+mn-cs"/>
                        </a:rPr>
                        <a:t>Modify</a:t>
                      </a:r>
                      <a:endParaRPr kumimoji="0" lang="en-GB" sz="1200" b="0" i="0" u="sng" strike="noStrike" kern="1200" cap="none" spc="0" normalizeH="0" baseline="0" noProof="0" dirty="0" smtClean="0">
                        <a:ln>
                          <a:noFill/>
                        </a:ln>
                        <a:solidFill>
                          <a:schemeClr val="bg2">
                            <a:lumMod val="50000"/>
                          </a:schemeClr>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sng" strike="noStrike" kern="1200" cap="none" spc="0" normalizeH="0" baseline="0" noProof="0" dirty="0" smtClean="0">
                        <a:ln>
                          <a:noFill/>
                        </a:ln>
                        <a:solidFill>
                          <a:srgbClr val="FF0000"/>
                        </a:solidFill>
                        <a:effectLst/>
                        <a:uLnTx/>
                        <a:uFillTx/>
                        <a:latin typeface="+mn-lt"/>
                        <a:ea typeface="+mn-ea"/>
                        <a:cs typeface="+mn-cs"/>
                      </a:endParaRPr>
                    </a:p>
                  </a:txBody>
                  <a:tcPr marL="114300" marR="114300" marT="0" marB="0"/>
                </a:tc>
                <a:tc rowSpan="2">
                  <a:txBody>
                    <a:bodyPr/>
                    <a:lstStyle/>
                    <a:p>
                      <a:endParaRPr lang="en-GB"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tx1"/>
                          </a:solidFill>
                          <a:effectLst/>
                          <a:uLnTx/>
                          <a:uFillTx/>
                          <a:latin typeface="+mn-lt"/>
                          <a:ea typeface="+mn-ea"/>
                          <a:cs typeface="+mn-cs"/>
                        </a:rPr>
                        <a:t>Order</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bg2">
                              <a:lumMod val="50000"/>
                            </a:schemeClr>
                          </a:solidFill>
                          <a:effectLst/>
                          <a:uLnTx/>
                          <a:uFillTx/>
                          <a:latin typeface="+mn-lt"/>
                          <a:ea typeface="+mn-ea"/>
                          <a:cs typeface="+mn-cs"/>
                        </a:rPr>
                        <a:t>Perspective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tx1"/>
                          </a:solidFill>
                          <a:effectLst/>
                          <a:uLnTx/>
                          <a:uFillTx/>
                          <a:latin typeface="+mn-lt"/>
                          <a:ea typeface="+mn-ea"/>
                          <a:cs typeface="+mn-cs"/>
                        </a:rPr>
                        <a:t>Primary Source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tx1"/>
                          </a:solidFill>
                          <a:effectLst/>
                          <a:uLnTx/>
                          <a:uFillTx/>
                          <a:latin typeface="+mn-lt"/>
                          <a:ea typeface="+mn-ea"/>
                          <a:cs typeface="+mn-cs"/>
                        </a:rPr>
                        <a:t>Secondary Source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tx1"/>
                          </a:solidFill>
                          <a:effectLst/>
                          <a:uLnTx/>
                          <a:uFillTx/>
                          <a:latin typeface="+mn-lt"/>
                          <a:ea typeface="+mn-ea"/>
                          <a:cs typeface="+mn-cs"/>
                        </a:rPr>
                        <a:t>Sequencing</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tx1"/>
                          </a:solidFill>
                          <a:effectLst/>
                          <a:uLnTx/>
                          <a:uFillTx/>
                          <a:latin typeface="+mn-lt"/>
                          <a:ea typeface="+mn-ea"/>
                          <a:cs typeface="+mn-cs"/>
                        </a:rPr>
                        <a:t>Similarities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bg2">
                              <a:lumMod val="50000"/>
                            </a:schemeClr>
                          </a:solidFill>
                          <a:effectLst/>
                          <a:uLnTx/>
                          <a:uFillTx/>
                          <a:latin typeface="+mn-lt"/>
                          <a:ea typeface="+mn-ea"/>
                          <a:cs typeface="+mn-cs"/>
                        </a:rPr>
                        <a:t>Support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tx1"/>
                          </a:solidFill>
                          <a:effectLst/>
                          <a:uLnTx/>
                          <a:uFillTx/>
                          <a:latin typeface="+mn-lt"/>
                          <a:ea typeface="+mn-ea"/>
                          <a:cs typeface="+mn-cs"/>
                        </a:rPr>
                        <a:t>Timeline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sng" strike="noStrike" kern="1200" cap="none" spc="0" normalizeH="0" baseline="0" noProof="0" dirty="0" smtClean="0">
                        <a:ln>
                          <a:noFill/>
                        </a:ln>
                        <a:solidFill>
                          <a:prstClr val="white">
                            <a:lumMod val="65000"/>
                          </a:prstClr>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sng" strike="noStrike" kern="1200" cap="none" spc="0" normalizeH="0" baseline="0" noProof="0" dirty="0" smtClean="0">
                        <a:ln>
                          <a:noFill/>
                        </a:ln>
                        <a:solidFill>
                          <a:prstClr val="white">
                            <a:lumMod val="65000"/>
                          </a:prstClr>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sng" strike="noStrike" kern="1200" cap="none" spc="0" normalizeH="0" baseline="0" noProof="0" dirty="0" smtClean="0">
                        <a:ln>
                          <a:noFill/>
                        </a:ln>
                        <a:solidFill>
                          <a:prstClr val="white">
                            <a:lumMod val="65000"/>
                          </a:prstClr>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sng" strike="noStrike" kern="1200" cap="none" spc="0" normalizeH="0" baseline="0" noProof="0" dirty="0" smtClean="0">
                        <a:ln>
                          <a:noFill/>
                        </a:ln>
                        <a:solidFill>
                          <a:prstClr val="white">
                            <a:lumMod val="65000"/>
                          </a:prstClr>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sng" strike="noStrike" kern="1200" cap="none" spc="0" normalizeH="0" baseline="0" noProof="0" dirty="0" smtClean="0">
                        <a:ln>
                          <a:noFill/>
                        </a:ln>
                        <a:solidFill>
                          <a:prstClr val="white">
                            <a:lumMod val="65000"/>
                          </a:prstClr>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sng" strike="noStrike" kern="1200" cap="none" spc="0" normalizeH="0" baseline="0" noProof="0" dirty="0" smtClean="0">
                          <a:ln>
                            <a:noFill/>
                          </a:ln>
                          <a:solidFill>
                            <a:prstClr val="white">
                              <a:lumMod val="65000"/>
                            </a:prstClr>
                          </a:solidFill>
                          <a:effectLst/>
                          <a:uLnTx/>
                          <a:uFillTx/>
                          <a:latin typeface="+mn-lt"/>
                          <a:ea typeface="+mn-ea"/>
                          <a:cs typeface="+mn-cs"/>
                        </a:rPr>
                        <a:t>NB grey indicates taught in Y5/6 but may be touched on in Y3/4</a:t>
                      </a:r>
                    </a:p>
                  </a:txBody>
                  <a:tcPr marL="114300" marR="114300" marT="0" marB="0"/>
                </a:tc>
                <a:extLst>
                  <a:ext uri="{0D108BD9-81ED-4DB2-BD59-A6C34878D82A}">
                    <a16:rowId xmlns:a16="http://schemas.microsoft.com/office/drawing/2014/main" val="669184204"/>
                  </a:ext>
                </a:extLst>
              </a:tr>
              <a:tr h="1919933">
                <a:tc>
                  <a:txBody>
                    <a:bodyPr/>
                    <a:lstStyle/>
                    <a:p>
                      <a:pPr algn="ctr"/>
                      <a:r>
                        <a:rPr lang="en-GB" sz="1050" u="sng" kern="1200" dirty="0" smtClean="0">
                          <a:solidFill>
                            <a:srgbClr val="FF0000"/>
                          </a:solidFill>
                          <a:effectLst/>
                          <a:latin typeface="+mn-lt"/>
                          <a:ea typeface="+mn-ea"/>
                          <a:cs typeface="+mn-cs"/>
                        </a:rPr>
                        <a:t>Future Learning in Year 5 </a:t>
                      </a:r>
                      <a:endParaRPr lang="en-GB" sz="1050" kern="1200" dirty="0" smtClean="0">
                        <a:solidFill>
                          <a:srgbClr val="FF0000"/>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A study of an aspect or theme in British history that extends pupils’ chronological knowledge beyond 1066. A non-European society that provides contrasts with British history – one study chosen from: …Mayan civilization c. AD 900; …</a:t>
                      </a:r>
                    </a:p>
                    <a:p>
                      <a:pPr algn="l"/>
                      <a:endParaRPr lang="en-GB" sz="400" kern="1200" dirty="0" smtClean="0">
                        <a:solidFill>
                          <a:schemeClr val="tx1"/>
                        </a:solidFill>
                        <a:effectLst/>
                        <a:latin typeface="+mn-lt"/>
                        <a:ea typeface="+mn-ea"/>
                        <a:cs typeface="+mn-cs"/>
                      </a:endParaRPr>
                    </a:p>
                  </a:txBody>
                  <a:tcPr/>
                </a:tc>
                <a:tc vMerge="1">
                  <a:txBody>
                    <a:bodyPr/>
                    <a:lstStyle/>
                    <a:p>
                      <a:pPr algn="ctr"/>
                      <a:endParaRPr lang="en-GB" sz="1200" u="sng" kern="1200" dirty="0" smtClean="0">
                        <a:solidFill>
                          <a:srgbClr val="FF0000"/>
                        </a:solidFill>
                        <a:effectLst/>
                        <a:latin typeface="+mn-lt"/>
                        <a:ea typeface="+mn-ea"/>
                        <a:cs typeface="+mn-cs"/>
                      </a:endParaRPr>
                    </a:p>
                  </a:txBody>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1335387644"/>
                  </a:ext>
                </a:extLst>
              </a:tr>
            </a:tbl>
          </a:graphicData>
        </a:graphic>
      </p:graphicFrame>
      <p:sp>
        <p:nvSpPr>
          <p:cNvPr id="5" name="AutoShape 2" descr="ST. MICHAEL'S C. OF E. PRIMARY SCHOOL BAMFORD SCHOOL UNIFORM LIST Boys:  Girls: Red v-neck sweatshirt with school logo Red"/>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pic>
        <p:nvPicPr>
          <p:cNvPr id="6" name="Picture 5"/>
          <p:cNvPicPr>
            <a:picLocks noChangeAspect="1"/>
          </p:cNvPicPr>
          <p:nvPr/>
        </p:nvPicPr>
        <p:blipFill>
          <a:blip r:embed="rId2"/>
          <a:stretch>
            <a:fillRect/>
          </a:stretch>
        </p:blipFill>
        <p:spPr>
          <a:xfrm>
            <a:off x="3922198" y="178131"/>
            <a:ext cx="383164" cy="489487"/>
          </a:xfrm>
          <a:prstGeom prst="rect">
            <a:avLst/>
          </a:prstGeom>
        </p:spPr>
      </p:pic>
    </p:spTree>
    <p:extLst>
      <p:ext uri="{BB962C8B-B14F-4D97-AF65-F5344CB8AC3E}">
        <p14:creationId xmlns:p14="http://schemas.microsoft.com/office/powerpoint/2010/main" val="36125150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173245961"/>
              </p:ext>
            </p:extLst>
          </p:nvPr>
        </p:nvGraphicFramePr>
        <p:xfrm>
          <a:off x="155575" y="81915"/>
          <a:ext cx="11831641" cy="5167283"/>
        </p:xfrm>
        <a:graphic>
          <a:graphicData uri="http://schemas.openxmlformats.org/drawingml/2006/table">
            <a:tbl>
              <a:tblPr firstRow="1" bandRow="1">
                <a:tableStyleId>{5940675A-B579-460E-94D1-54222C63F5DA}</a:tableStyleId>
              </a:tblPr>
              <a:tblGrid>
                <a:gridCol w="273050">
                  <a:extLst>
                    <a:ext uri="{9D8B030D-6E8A-4147-A177-3AD203B41FA5}">
                      <a16:colId xmlns:a16="http://schemas.microsoft.com/office/drawing/2014/main" val="2033829959"/>
                    </a:ext>
                  </a:extLst>
                </a:gridCol>
                <a:gridCol w="2328863">
                  <a:extLst>
                    <a:ext uri="{9D8B030D-6E8A-4147-A177-3AD203B41FA5}">
                      <a16:colId xmlns:a16="http://schemas.microsoft.com/office/drawing/2014/main" val="2952232063"/>
                    </a:ext>
                  </a:extLst>
                </a:gridCol>
                <a:gridCol w="2300287">
                  <a:extLst>
                    <a:ext uri="{9D8B030D-6E8A-4147-A177-3AD203B41FA5}">
                      <a16:colId xmlns:a16="http://schemas.microsoft.com/office/drawing/2014/main" val="1239123303"/>
                    </a:ext>
                  </a:extLst>
                </a:gridCol>
                <a:gridCol w="2628900">
                  <a:extLst>
                    <a:ext uri="{9D8B030D-6E8A-4147-A177-3AD203B41FA5}">
                      <a16:colId xmlns:a16="http://schemas.microsoft.com/office/drawing/2014/main" val="4031516724"/>
                    </a:ext>
                  </a:extLst>
                </a:gridCol>
                <a:gridCol w="2114551">
                  <a:extLst>
                    <a:ext uri="{9D8B030D-6E8A-4147-A177-3AD203B41FA5}">
                      <a16:colId xmlns:a16="http://schemas.microsoft.com/office/drawing/2014/main" val="3120107244"/>
                    </a:ext>
                  </a:extLst>
                </a:gridCol>
                <a:gridCol w="2185990">
                  <a:extLst>
                    <a:ext uri="{9D8B030D-6E8A-4147-A177-3AD203B41FA5}">
                      <a16:colId xmlns:a16="http://schemas.microsoft.com/office/drawing/2014/main" val="2886785050"/>
                    </a:ext>
                  </a:extLst>
                </a:gridCol>
              </a:tblGrid>
              <a:tr h="413209">
                <a:tc>
                  <a:txBody>
                    <a:bodyPr/>
                    <a:lstStyle/>
                    <a:p>
                      <a:pPr algn="ctr">
                        <a:spcAft>
                          <a:spcPts val="0"/>
                        </a:spcAft>
                      </a:pPr>
                      <a:r>
                        <a:rPr lang="en-GB" sz="1400" b="1" dirty="0" err="1" smtClean="0">
                          <a:solidFill>
                            <a:schemeClr val="tx1"/>
                          </a:solidFill>
                          <a:effectLst/>
                          <a:latin typeface="Comic Sans MS" panose="030F0702030302020204" pitchFamily="66" charset="0"/>
                          <a:ea typeface="Times New Roman" panose="02020603050405020304" pitchFamily="18" charset="0"/>
                        </a:rPr>
                        <a:t>Yr</a:t>
                      </a:r>
                      <a:endParaRPr lang="en-GB" sz="1400" b="1" dirty="0">
                        <a:solidFill>
                          <a:schemeClr val="tx1"/>
                        </a:solidFill>
                        <a:effectLst/>
                        <a:latin typeface="Comic Sans MS" panose="030F0702030302020204" pitchFamily="66" charset="0"/>
                        <a:ea typeface="Times New Roman" panose="02020603050405020304" pitchFamily="18" charset="0"/>
                      </a:endParaRPr>
                    </a:p>
                  </a:txBody>
                  <a:tcPr marL="114300" marR="114300" marT="0" marB="0"/>
                </a:tc>
                <a:tc>
                  <a:txBody>
                    <a:bodyPr/>
                    <a:lstStyle/>
                    <a:p>
                      <a:pPr algn="ctr">
                        <a:spcAft>
                          <a:spcPts val="0"/>
                        </a:spcAft>
                      </a:pPr>
                      <a:r>
                        <a:rPr lang="en-GB" sz="1400" b="0" u="sng" dirty="0" smtClean="0">
                          <a:solidFill>
                            <a:schemeClr val="accent4">
                              <a:lumMod val="60000"/>
                              <a:lumOff val="40000"/>
                            </a:schemeClr>
                          </a:solidFill>
                          <a:effectLst/>
                          <a:latin typeface="Comic Sans MS" panose="030F0702030302020204" pitchFamily="66" charset="0"/>
                          <a:ea typeface="Times New Roman" panose="02020603050405020304" pitchFamily="18" charset="0"/>
                          <a:cs typeface="Arial" panose="020B0604020202020204" pitchFamily="34" charset="0"/>
                        </a:rPr>
                        <a:t>Clothing</a:t>
                      </a:r>
                      <a:endParaRPr lang="en-GB" sz="1400" b="1" dirty="0">
                        <a:solidFill>
                          <a:srgbClr val="C00000"/>
                        </a:solidFill>
                        <a:effectLst/>
                        <a:latin typeface="Times New Roman" panose="02020603050405020304" pitchFamily="18" charset="0"/>
                        <a:ea typeface="Times New Roman" panose="02020603050405020304" pitchFamily="18" charset="0"/>
                      </a:endParaRPr>
                    </a:p>
                  </a:txBody>
                  <a:tcPr marL="114300" marR="114300" marT="0" marB="0"/>
                </a:tc>
                <a:tc>
                  <a:txBody>
                    <a:bodyPr/>
                    <a:lstStyle/>
                    <a:p>
                      <a:pPr algn="ctr">
                        <a:spcAft>
                          <a:spcPts val="0"/>
                        </a:spcAft>
                      </a:pPr>
                      <a:r>
                        <a:rPr lang="en-GB" sz="1400" b="0" u="sng" baseline="0" dirty="0" smtClean="0">
                          <a:solidFill>
                            <a:srgbClr val="00B0F0"/>
                          </a:solidFill>
                          <a:effectLst/>
                          <a:latin typeface="Comic Sans MS" panose="030F0702030302020204" pitchFamily="66" charset="0"/>
                          <a:ea typeface="Times New Roman" panose="02020603050405020304" pitchFamily="18" charset="0"/>
                          <a:cs typeface="Arial" panose="020B0604020202020204" pitchFamily="34" charset="0"/>
                        </a:rPr>
                        <a:t>Commerce</a:t>
                      </a:r>
                      <a:endParaRPr lang="en-GB" sz="1400" b="1" dirty="0">
                        <a:solidFill>
                          <a:srgbClr val="C00000"/>
                        </a:solidFill>
                        <a:effectLst/>
                        <a:latin typeface="Times New Roman" panose="02020603050405020304" pitchFamily="18" charset="0"/>
                        <a:ea typeface="Times New Roman" panose="02020603050405020304" pitchFamily="18" charset="0"/>
                      </a:endParaRPr>
                    </a:p>
                  </a:txBody>
                  <a:tcPr marL="114300" marR="114300" marT="0" marB="0"/>
                </a:tc>
                <a:tc>
                  <a:txBody>
                    <a:bodyPr/>
                    <a:lstStyle/>
                    <a:p>
                      <a:pPr algn="ctr">
                        <a:spcAft>
                          <a:spcPts val="0"/>
                        </a:spcAft>
                      </a:pPr>
                      <a:r>
                        <a:rPr lang="en-GB" sz="1400" b="0" u="sng" baseline="0" dirty="0" smtClean="0">
                          <a:solidFill>
                            <a:srgbClr val="C00000"/>
                          </a:solidFill>
                          <a:effectLst/>
                          <a:latin typeface="Comic Sans MS" panose="030F0702030302020204" pitchFamily="66" charset="0"/>
                          <a:ea typeface="Times New Roman" panose="02020603050405020304" pitchFamily="18" charset="0"/>
                          <a:cs typeface="Arial" panose="020B0604020202020204" pitchFamily="34" charset="0"/>
                        </a:rPr>
                        <a:t>Conflict</a:t>
                      </a:r>
                      <a:endParaRPr lang="en-GB" sz="1400" b="1" dirty="0">
                        <a:solidFill>
                          <a:srgbClr val="C00000"/>
                        </a:solidFill>
                        <a:effectLst/>
                        <a:latin typeface="Times New Roman" panose="02020603050405020304" pitchFamily="18" charset="0"/>
                        <a:ea typeface="Times New Roman" panose="02020603050405020304" pitchFamily="18" charset="0"/>
                      </a:endParaRPr>
                    </a:p>
                  </a:txBody>
                  <a:tcPr marL="114300" marR="114300" marT="0" marB="0"/>
                </a:tc>
                <a:tc>
                  <a:txBody>
                    <a:bodyPr/>
                    <a:lstStyle/>
                    <a:p>
                      <a:pPr algn="ctr">
                        <a:spcAft>
                          <a:spcPts val="0"/>
                        </a:spcAft>
                      </a:pPr>
                      <a:r>
                        <a:rPr lang="en-GB" sz="1400" b="0" u="sng" baseline="0" dirty="0" smtClean="0">
                          <a:solidFill>
                            <a:srgbClr val="7030A0"/>
                          </a:solidFill>
                          <a:effectLst/>
                          <a:latin typeface="Comic Sans MS" panose="030F0702030302020204" pitchFamily="66" charset="0"/>
                          <a:ea typeface="Times New Roman" panose="02020603050405020304" pitchFamily="18" charset="0"/>
                          <a:cs typeface="Arial" panose="020B0604020202020204" pitchFamily="34" charset="0"/>
                        </a:rPr>
                        <a:t>Food</a:t>
                      </a:r>
                      <a:endParaRPr lang="en-GB" sz="1400" b="1" dirty="0">
                        <a:solidFill>
                          <a:srgbClr val="C00000"/>
                        </a:solidFill>
                        <a:effectLst/>
                        <a:latin typeface="Times New Roman" panose="02020603050405020304" pitchFamily="18" charset="0"/>
                        <a:ea typeface="Times New Roman" panose="02020603050405020304" pitchFamily="18" charset="0"/>
                      </a:endParaRPr>
                    </a:p>
                  </a:txBody>
                  <a:tcPr marL="114300" marR="114300" marT="0" marB="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b="0" u="sng" baseline="0" dirty="0" smtClean="0">
                          <a:solidFill>
                            <a:srgbClr val="00B050"/>
                          </a:solidFill>
                          <a:effectLst/>
                          <a:latin typeface="Comic Sans MS" panose="030F0702030302020204" pitchFamily="66" charset="0"/>
                          <a:ea typeface="Times New Roman" panose="02020603050405020304" pitchFamily="18" charset="0"/>
                          <a:cs typeface="Arial" panose="020B0604020202020204" pitchFamily="34" charset="0"/>
                        </a:rPr>
                        <a:t>Religion</a:t>
                      </a:r>
                      <a:endParaRPr lang="en-GB" sz="1400" b="1" dirty="0" smtClean="0">
                        <a:solidFill>
                          <a:srgbClr val="C00000"/>
                        </a:solidFill>
                        <a:effectLst/>
                        <a:latin typeface="Times New Roman" panose="02020603050405020304" pitchFamily="18" charset="0"/>
                        <a:ea typeface="Times New Roman" panose="02020603050405020304" pitchFamily="18" charset="0"/>
                      </a:endParaRPr>
                    </a:p>
                  </a:txBody>
                  <a:tcPr marL="114300" marR="114300" marT="0" marB="0"/>
                </a:tc>
                <a:extLst>
                  <a:ext uri="{0D108BD9-81ED-4DB2-BD59-A6C34878D82A}">
                    <a16:rowId xmlns:a16="http://schemas.microsoft.com/office/drawing/2014/main" val="114452312"/>
                  </a:ext>
                </a:extLst>
              </a:tr>
              <a:tr h="2302163">
                <a:tc>
                  <a:txBody>
                    <a:bodyPr/>
                    <a:lstStyle/>
                    <a:p>
                      <a:r>
                        <a:rPr lang="en-GB" sz="1100" dirty="0" smtClean="0">
                          <a:solidFill>
                            <a:schemeClr val="bg2">
                              <a:lumMod val="50000"/>
                            </a:schemeClr>
                          </a:solidFill>
                          <a:latin typeface="+mn-lt"/>
                        </a:rPr>
                        <a:t>3</a:t>
                      </a:r>
                    </a:p>
                    <a:p>
                      <a:endParaRPr lang="en-GB" sz="1100" dirty="0" smtClean="0">
                        <a:solidFill>
                          <a:schemeClr val="bg2">
                            <a:lumMod val="50000"/>
                          </a:schemeClr>
                        </a:solidFill>
                        <a:latin typeface="+mn-lt"/>
                      </a:endParaRPr>
                    </a:p>
                    <a:p>
                      <a:r>
                        <a:rPr lang="en-GB" sz="1100" dirty="0" smtClean="0">
                          <a:solidFill>
                            <a:schemeClr val="bg2">
                              <a:lumMod val="50000"/>
                            </a:schemeClr>
                          </a:solidFill>
                          <a:latin typeface="+mn-lt"/>
                        </a:rPr>
                        <a:t>Roman</a:t>
                      </a:r>
                    </a:p>
                    <a:p>
                      <a:r>
                        <a:rPr lang="en-GB" sz="1100" dirty="0" smtClean="0">
                          <a:solidFill>
                            <a:schemeClr val="bg2">
                              <a:lumMod val="50000"/>
                            </a:schemeClr>
                          </a:solidFill>
                          <a:latin typeface="+mn-lt"/>
                        </a:rPr>
                        <a:t> </a:t>
                      </a:r>
                      <a:r>
                        <a:rPr lang="en-GB" sz="1100" dirty="0" err="1" smtClean="0">
                          <a:solidFill>
                            <a:schemeClr val="bg2">
                              <a:lumMod val="50000"/>
                            </a:schemeClr>
                          </a:solidFill>
                          <a:latin typeface="+mn-lt"/>
                        </a:rPr>
                        <a:t>Empi</a:t>
                      </a:r>
                      <a:r>
                        <a:rPr lang="en-GB" sz="1100" dirty="0" smtClean="0">
                          <a:solidFill>
                            <a:schemeClr val="bg2">
                              <a:lumMod val="50000"/>
                            </a:schemeClr>
                          </a:solidFill>
                          <a:latin typeface="+mn-lt"/>
                        </a:rPr>
                        <a:t> re</a:t>
                      </a:r>
                      <a:endParaRPr lang="en-GB" sz="1100" dirty="0">
                        <a:solidFill>
                          <a:schemeClr val="bg2">
                            <a:lumMod val="50000"/>
                          </a:schemeClr>
                        </a:solidFill>
                        <a:latin typeface="+mn-lt"/>
                      </a:endParaRPr>
                    </a:p>
                  </a:txBody>
                  <a:tcPr/>
                </a:tc>
                <a:tc>
                  <a:txBody>
                    <a:bodyPr/>
                    <a:lstStyle/>
                    <a:p>
                      <a:pPr>
                        <a:lnSpc>
                          <a:spcPct val="107000"/>
                        </a:lnSpc>
                        <a:spcAft>
                          <a:spcPts val="800"/>
                        </a:spcAft>
                      </a:pPr>
                      <a:r>
                        <a:rPr lang="en-GB" sz="1100" dirty="0" smtClean="0">
                          <a:solidFill>
                            <a:schemeClr val="bg2">
                              <a:lumMod val="50000"/>
                            </a:schemeClr>
                          </a:solidFill>
                          <a:effectLst/>
                          <a:latin typeface="+mn-lt"/>
                          <a:ea typeface="Calibri" panose="020F0502020204030204" pitchFamily="34" charset="0"/>
                          <a:cs typeface="Arial" panose="020B0604020202020204" pitchFamily="34" charset="0"/>
                        </a:rPr>
                        <a:t>Varied depending on status, place of birth, etc. </a:t>
                      </a:r>
                      <a:endParaRPr lang="en-GB" sz="1100" dirty="0" smtClean="0">
                        <a:solidFill>
                          <a:schemeClr val="bg2">
                            <a:lumMod val="50000"/>
                          </a:schemeClr>
                        </a:solidFill>
                        <a:effectLst/>
                        <a:latin typeface="+mn-lt"/>
                        <a:ea typeface="Calibri" panose="020F0502020204030204" pitchFamily="34" charset="0"/>
                        <a:cs typeface="Times New Roman" panose="02020603050405020304" pitchFamily="18" charset="0"/>
                      </a:endParaRPr>
                    </a:p>
                    <a:p>
                      <a:r>
                        <a:rPr lang="en-GB" sz="1100" dirty="0" smtClean="0">
                          <a:solidFill>
                            <a:schemeClr val="bg2">
                              <a:lumMod val="50000"/>
                            </a:schemeClr>
                          </a:solidFill>
                          <a:effectLst/>
                          <a:latin typeface="+mn-lt"/>
                          <a:ea typeface="Calibri" panose="020F0502020204030204" pitchFamily="34" charset="0"/>
                          <a:cs typeface="Arial" panose="020B0604020202020204" pitchFamily="34" charset="0"/>
                        </a:rPr>
                        <a:t>Silk and cotton was imported and used for the wealthy.</a:t>
                      </a:r>
                      <a:endParaRPr lang="en-GB" sz="1100" dirty="0" smtClean="0">
                        <a:solidFill>
                          <a:schemeClr val="bg2">
                            <a:lumMod val="50000"/>
                          </a:schemeClr>
                        </a:solidFill>
                        <a:latin typeface="+mn-lt"/>
                      </a:endParaRPr>
                    </a:p>
                  </a:txBody>
                  <a:tcPr/>
                </a:tc>
                <a:tc>
                  <a:txBody>
                    <a:bodyPr/>
                    <a:lstStyle/>
                    <a:p>
                      <a:r>
                        <a:rPr lang="en-GB" sz="1100" kern="1200" dirty="0" smtClean="0">
                          <a:solidFill>
                            <a:schemeClr val="bg2">
                              <a:lumMod val="50000"/>
                            </a:schemeClr>
                          </a:solidFill>
                          <a:effectLst/>
                          <a:latin typeface="+mn-lt"/>
                          <a:ea typeface="+mn-ea"/>
                          <a:cs typeface="+mn-cs"/>
                        </a:rPr>
                        <a:t>The main trading partners were in Spain, France, the Middle East and North Africa. Britain exported lead, woollen products and tin. In return, it imported from Rome wine, olive oil, pottery and papyrus. British traders relied on the Romans to provide security within the Empire</a:t>
                      </a:r>
                      <a:endParaRPr lang="en-GB" sz="1100" dirty="0">
                        <a:solidFill>
                          <a:schemeClr val="bg2">
                            <a:lumMod val="50000"/>
                          </a:schemeClr>
                        </a:solidFill>
                        <a:latin typeface="+mn-lt"/>
                      </a:endParaRPr>
                    </a:p>
                  </a:txBody>
                  <a:tcPr/>
                </a:tc>
                <a:tc>
                  <a:txBody>
                    <a:bodyPr/>
                    <a:lstStyle/>
                    <a:p>
                      <a:pPr>
                        <a:lnSpc>
                          <a:spcPct val="107000"/>
                        </a:lnSpc>
                        <a:spcAft>
                          <a:spcPts val="800"/>
                        </a:spcAft>
                      </a:pPr>
                      <a:r>
                        <a:rPr lang="en-GB" sz="1100" dirty="0" smtClean="0">
                          <a:solidFill>
                            <a:schemeClr val="bg2">
                              <a:lumMod val="50000"/>
                            </a:schemeClr>
                          </a:solidFill>
                          <a:effectLst/>
                          <a:latin typeface="+mn-lt"/>
                          <a:ea typeface="Calibri" panose="020F0502020204030204" pitchFamily="34" charset="0"/>
                          <a:cs typeface="Arial" panose="020B0604020202020204" pitchFamily="34" charset="0"/>
                        </a:rPr>
                        <a:t>Fought the </a:t>
                      </a:r>
                      <a:r>
                        <a:rPr lang="en-GB" sz="1100" dirty="0" err="1" smtClean="0">
                          <a:solidFill>
                            <a:schemeClr val="bg2">
                              <a:lumMod val="50000"/>
                            </a:schemeClr>
                          </a:solidFill>
                          <a:effectLst/>
                          <a:latin typeface="+mn-lt"/>
                          <a:ea typeface="Calibri" panose="020F0502020204030204" pitchFamily="34" charset="0"/>
                          <a:cs typeface="Arial" panose="020B0604020202020204" pitchFamily="34" charset="0"/>
                        </a:rPr>
                        <a:t>Gauls</a:t>
                      </a:r>
                      <a:r>
                        <a:rPr lang="en-GB" sz="1100" dirty="0" smtClean="0">
                          <a:solidFill>
                            <a:schemeClr val="bg2">
                              <a:lumMod val="50000"/>
                            </a:schemeClr>
                          </a:solidFill>
                          <a:effectLst/>
                          <a:latin typeface="+mn-lt"/>
                          <a:ea typeface="Calibri" panose="020F0502020204030204" pitchFamily="34" charset="0"/>
                          <a:cs typeface="Arial" panose="020B0604020202020204" pitchFamily="34" charset="0"/>
                        </a:rPr>
                        <a:t> in France and Britons were helping the </a:t>
                      </a:r>
                      <a:r>
                        <a:rPr lang="en-GB" sz="1100" dirty="0" err="1" smtClean="0">
                          <a:solidFill>
                            <a:schemeClr val="bg2">
                              <a:lumMod val="50000"/>
                            </a:schemeClr>
                          </a:solidFill>
                          <a:effectLst/>
                          <a:latin typeface="+mn-lt"/>
                          <a:ea typeface="Calibri" panose="020F0502020204030204" pitchFamily="34" charset="0"/>
                          <a:cs typeface="Arial" panose="020B0604020202020204" pitchFamily="34" charset="0"/>
                        </a:rPr>
                        <a:t>Gauls</a:t>
                      </a:r>
                      <a:r>
                        <a:rPr lang="en-GB" sz="1100" dirty="0" smtClean="0">
                          <a:solidFill>
                            <a:schemeClr val="bg2">
                              <a:lumMod val="50000"/>
                            </a:schemeClr>
                          </a:solidFill>
                          <a:effectLst/>
                          <a:latin typeface="+mn-lt"/>
                          <a:ea typeface="Calibri" panose="020F0502020204030204" pitchFamily="34" charset="0"/>
                          <a:cs typeface="Arial" panose="020B0604020202020204" pitchFamily="34" charset="0"/>
                        </a:rPr>
                        <a:t>.</a:t>
                      </a:r>
                      <a:endParaRPr lang="en-GB" sz="1100" dirty="0" smtClean="0">
                        <a:solidFill>
                          <a:schemeClr val="bg2">
                            <a:lumMod val="50000"/>
                          </a:schemeClr>
                        </a:solidFill>
                        <a:effectLst/>
                        <a:latin typeface="+mn-lt"/>
                        <a:ea typeface="Calibri" panose="020F0502020204030204" pitchFamily="34" charset="0"/>
                        <a:cs typeface="Times New Roman" panose="02020603050405020304" pitchFamily="18" charset="0"/>
                      </a:endParaRPr>
                    </a:p>
                    <a:p>
                      <a:pPr>
                        <a:lnSpc>
                          <a:spcPct val="107000"/>
                        </a:lnSpc>
                        <a:spcAft>
                          <a:spcPts val="800"/>
                        </a:spcAft>
                      </a:pPr>
                      <a:r>
                        <a:rPr lang="en-GB" sz="1100" dirty="0" smtClean="0">
                          <a:solidFill>
                            <a:schemeClr val="bg2">
                              <a:lumMod val="50000"/>
                            </a:schemeClr>
                          </a:solidFill>
                          <a:effectLst/>
                          <a:latin typeface="+mn-lt"/>
                          <a:ea typeface="Calibri" panose="020F0502020204030204" pitchFamily="34" charset="0"/>
                          <a:cs typeface="Arial" panose="020B0604020202020204" pitchFamily="34" charset="0"/>
                        </a:rPr>
                        <a:t>Romans fought the Celts.</a:t>
                      </a:r>
                      <a:endParaRPr lang="en-GB" sz="1100" dirty="0" smtClean="0">
                        <a:solidFill>
                          <a:schemeClr val="bg2">
                            <a:lumMod val="50000"/>
                          </a:schemeClr>
                        </a:solidFill>
                        <a:effectLst/>
                        <a:latin typeface="+mn-lt"/>
                        <a:ea typeface="Calibri" panose="020F0502020204030204" pitchFamily="34" charset="0"/>
                        <a:cs typeface="Times New Roman" panose="02020603050405020304" pitchFamily="18" charset="0"/>
                      </a:endParaRPr>
                    </a:p>
                    <a:p>
                      <a:pPr>
                        <a:lnSpc>
                          <a:spcPct val="107000"/>
                        </a:lnSpc>
                        <a:spcAft>
                          <a:spcPts val="800"/>
                        </a:spcAft>
                      </a:pPr>
                      <a:r>
                        <a:rPr lang="en-GB" sz="1100" dirty="0" err="1" smtClean="0">
                          <a:solidFill>
                            <a:schemeClr val="bg2">
                              <a:lumMod val="50000"/>
                            </a:schemeClr>
                          </a:solidFill>
                          <a:effectLst/>
                          <a:latin typeface="+mn-lt"/>
                          <a:ea typeface="Calibri" panose="020F0502020204030204" pitchFamily="34" charset="0"/>
                          <a:cs typeface="Arial" panose="020B0604020202020204" pitchFamily="34" charset="0"/>
                        </a:rPr>
                        <a:t>Caratacus</a:t>
                      </a:r>
                      <a:r>
                        <a:rPr lang="en-GB" sz="1100" dirty="0" smtClean="0">
                          <a:solidFill>
                            <a:schemeClr val="bg2">
                              <a:lumMod val="50000"/>
                            </a:schemeClr>
                          </a:solidFill>
                          <a:effectLst/>
                          <a:latin typeface="+mn-lt"/>
                          <a:ea typeface="Calibri" panose="020F0502020204030204" pitchFamily="34" charset="0"/>
                          <a:cs typeface="Arial" panose="020B0604020202020204" pitchFamily="34" charset="0"/>
                        </a:rPr>
                        <a:t> and Boudicca.</a:t>
                      </a:r>
                      <a:endParaRPr lang="en-GB" sz="1100" dirty="0" smtClean="0">
                        <a:solidFill>
                          <a:schemeClr val="bg2">
                            <a:lumMod val="50000"/>
                          </a:schemeClr>
                        </a:solidFill>
                        <a:effectLst/>
                        <a:latin typeface="+mn-lt"/>
                        <a:ea typeface="Calibri" panose="020F0502020204030204" pitchFamily="34" charset="0"/>
                        <a:cs typeface="Times New Roman" panose="02020603050405020304" pitchFamily="18" charset="0"/>
                      </a:endParaRPr>
                    </a:p>
                    <a:p>
                      <a:pPr>
                        <a:lnSpc>
                          <a:spcPct val="107000"/>
                        </a:lnSpc>
                        <a:spcAft>
                          <a:spcPts val="800"/>
                        </a:spcAft>
                      </a:pPr>
                      <a:r>
                        <a:rPr lang="en-GB" sz="1100" dirty="0" smtClean="0">
                          <a:solidFill>
                            <a:schemeClr val="bg2">
                              <a:lumMod val="50000"/>
                            </a:schemeClr>
                          </a:solidFill>
                          <a:effectLst/>
                          <a:latin typeface="+mn-lt"/>
                          <a:ea typeface="Calibri" panose="020F0502020204030204" pitchFamily="34" charset="0"/>
                          <a:cs typeface="Arial" panose="020B0604020202020204" pitchFamily="34" charset="0"/>
                        </a:rPr>
                        <a:t>Barbarians to the north – Hadrian’s Wall</a:t>
                      </a:r>
                      <a:endParaRPr lang="en-GB" sz="1100" dirty="0" smtClean="0">
                        <a:solidFill>
                          <a:schemeClr val="bg2">
                            <a:lumMod val="50000"/>
                          </a:schemeClr>
                        </a:solidFill>
                        <a:effectLst/>
                        <a:latin typeface="+mn-lt"/>
                        <a:ea typeface="Calibri" panose="020F0502020204030204" pitchFamily="34" charset="0"/>
                        <a:cs typeface="Times New Roman" panose="02020603050405020304" pitchFamily="18" charset="0"/>
                      </a:endParaRPr>
                    </a:p>
                    <a:p>
                      <a:r>
                        <a:rPr lang="en-GB" sz="1100" dirty="0" smtClean="0">
                          <a:solidFill>
                            <a:schemeClr val="bg2">
                              <a:lumMod val="50000"/>
                            </a:schemeClr>
                          </a:solidFill>
                          <a:effectLst/>
                          <a:latin typeface="+mn-lt"/>
                          <a:ea typeface="Calibri" panose="020F0502020204030204" pitchFamily="34" charset="0"/>
                          <a:cs typeface="Arial" panose="020B0604020202020204" pitchFamily="34" charset="0"/>
                        </a:rPr>
                        <a:t>Fighting formations.</a:t>
                      </a:r>
                      <a:endParaRPr lang="en-GB" sz="1100" dirty="0" smtClean="0">
                        <a:solidFill>
                          <a:schemeClr val="bg2">
                            <a:lumMod val="50000"/>
                          </a:schemeClr>
                        </a:solidFill>
                        <a:latin typeface="+mn-lt"/>
                      </a:endParaRPr>
                    </a:p>
                  </a:txBody>
                  <a:tcPr/>
                </a:tc>
                <a:tc>
                  <a:txBody>
                    <a:bodyPr/>
                    <a:lstStyle/>
                    <a:p>
                      <a:r>
                        <a:rPr lang="en-GB" sz="1100" kern="1200" dirty="0" smtClean="0">
                          <a:solidFill>
                            <a:schemeClr val="bg2">
                              <a:lumMod val="50000"/>
                            </a:schemeClr>
                          </a:solidFill>
                          <a:effectLst/>
                          <a:latin typeface="+mn-lt"/>
                          <a:ea typeface="+mn-ea"/>
                          <a:cs typeface="+mn-cs"/>
                        </a:rPr>
                        <a:t>50 new kinds of food plants: fruits such as fig, grape, apple, pear, cherry, plum, damson, mulberry, date and olive; vegetables such as cucumber and celery; nuts, seeds and pulses such as lentil, pine nut, almond, walnut and sesame; and herbs and spices including coriander, dill and fennel.</a:t>
                      </a:r>
                      <a:endParaRPr lang="en-GB" sz="1100" dirty="0">
                        <a:solidFill>
                          <a:schemeClr val="bg2">
                            <a:lumMod val="50000"/>
                          </a:schemeClr>
                        </a:solidFill>
                        <a:latin typeface="+mn-lt"/>
                      </a:endParaRPr>
                    </a:p>
                  </a:txBody>
                  <a:tcPr/>
                </a:tc>
                <a:tc>
                  <a:txBody>
                    <a:bodyPr/>
                    <a:lstStyle/>
                    <a:p>
                      <a:r>
                        <a:rPr lang="en-GB" sz="1100" kern="1200" dirty="0" smtClean="0">
                          <a:solidFill>
                            <a:schemeClr val="bg2">
                              <a:lumMod val="50000"/>
                            </a:schemeClr>
                          </a:solidFill>
                          <a:effectLst/>
                          <a:latin typeface="+mn-lt"/>
                          <a:ea typeface="+mn-ea"/>
                          <a:cs typeface="+mn-cs"/>
                        </a:rPr>
                        <a:t>Romans brought new religions to Britain. They also banned the practice of some religions. </a:t>
                      </a:r>
                      <a:endParaRPr lang="en-GB" sz="1100" dirty="0">
                        <a:solidFill>
                          <a:schemeClr val="bg2">
                            <a:lumMod val="50000"/>
                          </a:schemeClr>
                        </a:solidFill>
                        <a:latin typeface="+mn-lt"/>
                      </a:endParaRPr>
                    </a:p>
                  </a:txBody>
                  <a:tcPr/>
                </a:tc>
                <a:extLst>
                  <a:ext uri="{0D108BD9-81ED-4DB2-BD59-A6C34878D82A}">
                    <a16:rowId xmlns:a16="http://schemas.microsoft.com/office/drawing/2014/main" val="1757269568"/>
                  </a:ext>
                </a:extLst>
              </a:tr>
              <a:tr h="2302163">
                <a:tc>
                  <a:txBody>
                    <a:bodyPr/>
                    <a:lstStyle/>
                    <a:p>
                      <a:r>
                        <a:rPr lang="en-GB" sz="1200" dirty="0" smtClean="0">
                          <a:solidFill>
                            <a:schemeClr val="tx1"/>
                          </a:solidFill>
                          <a:latin typeface="+mn-lt"/>
                        </a:rPr>
                        <a:t>4</a:t>
                      </a:r>
                    </a:p>
                    <a:p>
                      <a:r>
                        <a:rPr lang="en-GB" sz="1200" dirty="0" smtClean="0">
                          <a:solidFill>
                            <a:schemeClr val="tx1"/>
                          </a:solidFill>
                          <a:latin typeface="+mn-lt"/>
                        </a:rPr>
                        <a:t>Egypt</a:t>
                      </a:r>
                      <a:r>
                        <a:rPr lang="en-GB" sz="1200" baseline="0" dirty="0" smtClean="0">
                          <a:solidFill>
                            <a:schemeClr val="tx1"/>
                          </a:solidFill>
                          <a:latin typeface="+mn-lt"/>
                        </a:rPr>
                        <a:t> </a:t>
                      </a:r>
                      <a:r>
                        <a:rPr lang="en-GB" sz="1200" baseline="0" dirty="0" err="1" smtClean="0">
                          <a:solidFill>
                            <a:schemeClr val="tx1"/>
                          </a:solidFill>
                          <a:latin typeface="+mn-lt"/>
                        </a:rPr>
                        <a:t>i</a:t>
                      </a:r>
                      <a:r>
                        <a:rPr lang="en-GB" sz="1200" baseline="0" dirty="0" smtClean="0">
                          <a:solidFill>
                            <a:schemeClr val="tx1"/>
                          </a:solidFill>
                          <a:latin typeface="+mn-lt"/>
                        </a:rPr>
                        <a:t> a ns</a:t>
                      </a:r>
                      <a:endParaRPr lang="en-GB" sz="1200" dirty="0">
                        <a:solidFill>
                          <a:schemeClr val="tx1"/>
                        </a:solidFill>
                        <a:latin typeface="+mn-lt"/>
                      </a:endParaRPr>
                    </a:p>
                  </a:txBody>
                  <a:tcPr/>
                </a:tc>
                <a:tc>
                  <a:txBody>
                    <a:bodyPr/>
                    <a:lstStyle/>
                    <a:p>
                      <a:r>
                        <a:rPr lang="en-GB" sz="1200" dirty="0" smtClean="0">
                          <a:solidFill>
                            <a:schemeClr val="tx1"/>
                          </a:solidFill>
                          <a:effectLst/>
                          <a:latin typeface="+mn-lt"/>
                          <a:ea typeface="Calibri" panose="020F0502020204030204" pitchFamily="34" charset="0"/>
                          <a:cs typeface="Arial" panose="020B0604020202020204" pitchFamily="34" charset="0"/>
                        </a:rPr>
                        <a:t>Most clothing of the ancient Egyptians was made of linen. Sheep's wool, goat hair and palm </a:t>
                      </a:r>
                      <a:r>
                        <a:rPr lang="en-GB" sz="1200" dirty="0" err="1" smtClean="0">
                          <a:solidFill>
                            <a:schemeClr val="tx1"/>
                          </a:solidFill>
                          <a:effectLst/>
                          <a:latin typeface="+mn-lt"/>
                          <a:ea typeface="Calibri" panose="020F0502020204030204" pitchFamily="34" charset="0"/>
                          <a:cs typeface="Arial" panose="020B0604020202020204" pitchFamily="34" charset="0"/>
                        </a:rPr>
                        <a:t>fiber</a:t>
                      </a:r>
                      <a:r>
                        <a:rPr lang="en-GB" sz="1200" dirty="0" smtClean="0">
                          <a:solidFill>
                            <a:schemeClr val="tx1"/>
                          </a:solidFill>
                          <a:effectLst/>
                          <a:latin typeface="+mn-lt"/>
                          <a:ea typeface="Calibri" panose="020F0502020204030204" pitchFamily="34" charset="0"/>
                          <a:cs typeface="Arial" panose="020B0604020202020204" pitchFamily="34" charset="0"/>
                        </a:rPr>
                        <a:t> were also available. Cotton only became common in the 1st century A.D., and silk after the 7th century A.D. </a:t>
                      </a:r>
                      <a:r>
                        <a:rPr lang="en-GB" sz="1200" dirty="0" err="1" smtClean="0">
                          <a:solidFill>
                            <a:schemeClr val="tx1"/>
                          </a:solidFill>
                          <a:effectLst/>
                          <a:latin typeface="+mn-lt"/>
                          <a:ea typeface="Calibri" panose="020F0502020204030204" pitchFamily="34" charset="0"/>
                          <a:cs typeface="Arial" panose="020B0604020202020204" pitchFamily="34" charset="0"/>
                        </a:rPr>
                        <a:t>Color</a:t>
                      </a:r>
                      <a:r>
                        <a:rPr lang="en-GB" sz="1200" dirty="0" smtClean="0">
                          <a:solidFill>
                            <a:schemeClr val="tx1"/>
                          </a:solidFill>
                          <a:effectLst/>
                          <a:latin typeface="+mn-lt"/>
                          <a:ea typeface="Calibri" panose="020F0502020204030204" pitchFamily="34" charset="0"/>
                          <a:cs typeface="Arial" panose="020B0604020202020204" pitchFamily="34" charset="0"/>
                        </a:rPr>
                        <a:t>, quality of the cloth, and decoration created more expensive varieties.</a:t>
                      </a:r>
                      <a:endParaRPr lang="en-GB" sz="1200" dirty="0" smtClean="0">
                        <a:solidFill>
                          <a:schemeClr val="tx1"/>
                        </a:solidFill>
                        <a:latin typeface="+mn-lt"/>
                      </a:endParaRPr>
                    </a:p>
                  </a:txBody>
                  <a:tcPr/>
                </a:tc>
                <a:tc>
                  <a:txBody>
                    <a:bodyPr/>
                    <a:lstStyle/>
                    <a:p>
                      <a:r>
                        <a:rPr lang="en-GB" sz="1200" kern="1200" dirty="0" smtClean="0">
                          <a:solidFill>
                            <a:schemeClr val="tx1"/>
                          </a:solidFill>
                          <a:effectLst/>
                          <a:latin typeface="+mn-lt"/>
                          <a:ea typeface="+mn-ea"/>
                          <a:cs typeface="+mn-cs"/>
                        </a:rPr>
                        <a:t>The ancient Egyptians were wonderful traders. They traded gold, papyrus, linen, and grain for cedar wood, ebony, copper, iron, ivory, and lapis lazuli (a lovely blue gem stone.) ... The ancient Egyptians bought goods from merchants. They traded goods through their shops and in the public marketplaces.</a:t>
                      </a:r>
                      <a:endParaRPr lang="en-GB" sz="1200" dirty="0">
                        <a:solidFill>
                          <a:schemeClr val="tx1"/>
                        </a:solidFill>
                        <a:latin typeface="+mn-lt"/>
                      </a:endParaRPr>
                    </a:p>
                  </a:txBody>
                  <a:tcPr/>
                </a:tc>
                <a:tc>
                  <a:txBody>
                    <a:bodyPr/>
                    <a:lstStyle/>
                    <a:p>
                      <a:r>
                        <a:rPr lang="en-GB" sz="1200" kern="1200" dirty="0" smtClean="0">
                          <a:solidFill>
                            <a:schemeClr val="tx1"/>
                          </a:solidFill>
                          <a:effectLst/>
                          <a:latin typeface="+mn-lt"/>
                          <a:ea typeface="+mn-ea"/>
                          <a:cs typeface="+mn-cs"/>
                        </a:rPr>
                        <a:t>Hyksos and Invasion of Ancient Egypt. ...</a:t>
                      </a:r>
                    </a:p>
                    <a:p>
                      <a:r>
                        <a:rPr lang="en-GB" sz="1200" kern="1200" dirty="0" smtClean="0">
                          <a:solidFill>
                            <a:schemeClr val="tx1"/>
                          </a:solidFill>
                          <a:effectLst/>
                          <a:latin typeface="+mn-lt"/>
                          <a:ea typeface="+mn-ea"/>
                          <a:cs typeface="+mn-cs"/>
                        </a:rPr>
                        <a:t>Battle of Kadesh. ...</a:t>
                      </a:r>
                    </a:p>
                    <a:p>
                      <a:r>
                        <a:rPr lang="en-GB" sz="1200" kern="1200" dirty="0" smtClean="0">
                          <a:solidFill>
                            <a:schemeClr val="tx1"/>
                          </a:solidFill>
                          <a:effectLst/>
                          <a:latin typeface="+mn-lt"/>
                          <a:ea typeface="+mn-ea"/>
                          <a:cs typeface="+mn-cs"/>
                        </a:rPr>
                        <a:t>Battle of the delta 1175 BC. ...</a:t>
                      </a:r>
                    </a:p>
                    <a:p>
                      <a:r>
                        <a:rPr lang="en-GB" sz="1200" kern="1200" dirty="0" smtClean="0">
                          <a:solidFill>
                            <a:schemeClr val="tx1"/>
                          </a:solidFill>
                          <a:effectLst/>
                          <a:latin typeface="+mn-lt"/>
                          <a:ea typeface="+mn-ea"/>
                          <a:cs typeface="+mn-cs"/>
                        </a:rPr>
                        <a:t>Battle of Megiddo 15th century BC. ...</a:t>
                      </a:r>
                    </a:p>
                    <a:p>
                      <a:r>
                        <a:rPr lang="en-GB" sz="1200" kern="1200" dirty="0" smtClean="0">
                          <a:solidFill>
                            <a:schemeClr val="tx1"/>
                          </a:solidFill>
                          <a:effectLst/>
                          <a:latin typeface="+mn-lt"/>
                          <a:ea typeface="+mn-ea"/>
                          <a:cs typeface="+mn-cs"/>
                        </a:rPr>
                        <a:t>Battle of </a:t>
                      </a:r>
                      <a:r>
                        <a:rPr lang="en-GB" sz="1200" kern="1200" dirty="0" err="1" smtClean="0">
                          <a:solidFill>
                            <a:schemeClr val="tx1"/>
                          </a:solidFill>
                          <a:effectLst/>
                          <a:latin typeface="+mn-lt"/>
                          <a:ea typeface="+mn-ea"/>
                          <a:cs typeface="+mn-cs"/>
                        </a:rPr>
                        <a:t>Pelusium</a:t>
                      </a:r>
                      <a:r>
                        <a:rPr lang="en-GB" sz="1200" kern="1200" dirty="0" smtClean="0">
                          <a:solidFill>
                            <a:schemeClr val="tx1"/>
                          </a:solidFill>
                          <a:effectLst/>
                          <a:latin typeface="+mn-lt"/>
                          <a:ea typeface="+mn-ea"/>
                          <a:cs typeface="+mn-cs"/>
                        </a:rPr>
                        <a:t>. ...</a:t>
                      </a:r>
                    </a:p>
                    <a:p>
                      <a:r>
                        <a:rPr lang="en-GB" sz="1200" kern="1200" dirty="0" smtClean="0">
                          <a:solidFill>
                            <a:schemeClr val="tx1"/>
                          </a:solidFill>
                          <a:effectLst/>
                          <a:latin typeface="+mn-lt"/>
                          <a:ea typeface="+mn-ea"/>
                          <a:cs typeface="+mn-cs"/>
                        </a:rPr>
                        <a:t>The unification battle to unify upper and lower Egypt.</a:t>
                      </a:r>
                      <a:endParaRPr lang="en-GB" sz="1200" dirty="0" smtClean="0">
                        <a:solidFill>
                          <a:schemeClr val="tx1"/>
                        </a:solidFill>
                        <a:latin typeface="+mn-lt"/>
                      </a:endParaRPr>
                    </a:p>
                  </a:txBody>
                  <a:tcPr/>
                </a:tc>
                <a:tc>
                  <a:txBody>
                    <a:bodyPr/>
                    <a:lstStyle/>
                    <a:p>
                      <a:r>
                        <a:rPr lang="en-GB" sz="1200" kern="1200" dirty="0" smtClean="0">
                          <a:solidFill>
                            <a:schemeClr val="tx1"/>
                          </a:solidFill>
                          <a:effectLst/>
                          <a:latin typeface="+mn-lt"/>
                          <a:ea typeface="+mn-ea"/>
                          <a:cs typeface="+mn-cs"/>
                        </a:rPr>
                        <a:t>The Egyptian diet was supplemented by fish, fowl and meat, although peasants probably enjoyed meat only on special occasions. Domesticated animals raised for food included pigs, sheep and goats. Grapes were processed into wine for the noble class, but beer was the favourite drink of the common people.</a:t>
                      </a:r>
                      <a:endParaRPr lang="en-GB" sz="1200" dirty="0">
                        <a:solidFill>
                          <a:schemeClr val="tx1"/>
                        </a:solidFill>
                        <a:latin typeface="+mn-lt"/>
                      </a:endParaRPr>
                    </a:p>
                  </a:txBody>
                  <a:tcPr/>
                </a:tc>
                <a:tc>
                  <a:txBody>
                    <a:bodyPr/>
                    <a:lstStyle/>
                    <a:p>
                      <a:r>
                        <a:rPr lang="en-GB" sz="1200" dirty="0" err="1" smtClean="0">
                          <a:solidFill>
                            <a:schemeClr val="tx1"/>
                          </a:solidFill>
                          <a:latin typeface="+mn-lt"/>
                        </a:rPr>
                        <a:t>Egypian</a:t>
                      </a:r>
                      <a:r>
                        <a:rPr lang="en-GB" sz="1200" dirty="0" smtClean="0">
                          <a:solidFill>
                            <a:schemeClr val="tx1"/>
                          </a:solidFill>
                          <a:latin typeface="+mn-lt"/>
                        </a:rPr>
                        <a:t> gods</a:t>
                      </a:r>
                      <a:r>
                        <a:rPr lang="en-GB" sz="1200" baseline="0" dirty="0" smtClean="0">
                          <a:solidFill>
                            <a:schemeClr val="tx1"/>
                          </a:solidFill>
                          <a:latin typeface="+mn-lt"/>
                        </a:rPr>
                        <a:t> linked to burial jars</a:t>
                      </a:r>
                      <a:endParaRPr lang="en-GB" sz="1200" dirty="0">
                        <a:solidFill>
                          <a:schemeClr val="tx1"/>
                        </a:solidFill>
                        <a:latin typeface="+mn-lt"/>
                      </a:endParaRPr>
                    </a:p>
                  </a:txBody>
                  <a:tcPr/>
                </a:tc>
                <a:extLst>
                  <a:ext uri="{0D108BD9-81ED-4DB2-BD59-A6C34878D82A}">
                    <a16:rowId xmlns:a16="http://schemas.microsoft.com/office/drawing/2014/main" val="1608272243"/>
                  </a:ext>
                </a:extLst>
              </a:tr>
            </a:tbl>
          </a:graphicData>
        </a:graphic>
      </p:graphicFrame>
      <p:sp>
        <p:nvSpPr>
          <p:cNvPr id="5" name="AutoShape 2" descr="ST. MICHAEL'S C. OF E. PRIMARY SCHOOL BAMFORD SCHOOL UNIFORM LIST Boys:  Girls: Red v-neck sweatshirt with school logo Red"/>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146008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701004099"/>
              </p:ext>
            </p:extLst>
          </p:nvPr>
        </p:nvGraphicFramePr>
        <p:xfrm>
          <a:off x="155575" y="124159"/>
          <a:ext cx="11845927" cy="6399514"/>
        </p:xfrm>
        <a:graphic>
          <a:graphicData uri="http://schemas.openxmlformats.org/drawingml/2006/table">
            <a:tbl>
              <a:tblPr firstRow="1" bandRow="1">
                <a:tableStyleId>{5940675A-B579-460E-94D1-54222C63F5DA}</a:tableStyleId>
              </a:tblPr>
              <a:tblGrid>
                <a:gridCol w="4244975">
                  <a:extLst>
                    <a:ext uri="{9D8B030D-6E8A-4147-A177-3AD203B41FA5}">
                      <a16:colId xmlns:a16="http://schemas.microsoft.com/office/drawing/2014/main" val="2952232063"/>
                    </a:ext>
                  </a:extLst>
                </a:gridCol>
                <a:gridCol w="5029200">
                  <a:extLst>
                    <a:ext uri="{9D8B030D-6E8A-4147-A177-3AD203B41FA5}">
                      <a16:colId xmlns:a16="http://schemas.microsoft.com/office/drawing/2014/main" val="1523852696"/>
                    </a:ext>
                  </a:extLst>
                </a:gridCol>
                <a:gridCol w="1285876">
                  <a:extLst>
                    <a:ext uri="{9D8B030D-6E8A-4147-A177-3AD203B41FA5}">
                      <a16:colId xmlns:a16="http://schemas.microsoft.com/office/drawing/2014/main" val="864018281"/>
                    </a:ext>
                  </a:extLst>
                </a:gridCol>
                <a:gridCol w="1285876">
                  <a:extLst>
                    <a:ext uri="{9D8B030D-6E8A-4147-A177-3AD203B41FA5}">
                      <a16:colId xmlns:a16="http://schemas.microsoft.com/office/drawing/2014/main" val="2216321484"/>
                    </a:ext>
                  </a:extLst>
                </a:gridCol>
              </a:tblGrid>
              <a:tr h="517035">
                <a:tc>
                  <a:txBody>
                    <a:bodyPr/>
                    <a:lstStyle/>
                    <a:p>
                      <a:pPr algn="l">
                        <a:spcAft>
                          <a:spcPts val="0"/>
                        </a:spcAft>
                      </a:pPr>
                      <a:r>
                        <a:rPr lang="en-GB" sz="1100" b="0" u="sng" dirty="0">
                          <a:solidFill>
                            <a:srgbClr val="FF0000"/>
                          </a:solidFill>
                          <a:effectLst/>
                          <a:latin typeface="Comic Sans MS" panose="030F0702030302020204" pitchFamily="66" charset="0"/>
                          <a:ea typeface="Times New Roman" panose="02020603050405020304" pitchFamily="18" charset="0"/>
                        </a:rPr>
                        <a:t>Year </a:t>
                      </a:r>
                      <a:r>
                        <a:rPr lang="en-GB" sz="1100" b="0" u="sng" dirty="0" smtClean="0">
                          <a:solidFill>
                            <a:srgbClr val="FF0000"/>
                          </a:solidFill>
                          <a:effectLst/>
                          <a:latin typeface="Comic Sans MS" panose="030F0702030302020204" pitchFamily="66" charset="0"/>
                          <a:ea typeface="Times New Roman" panose="02020603050405020304" pitchFamily="18" charset="0"/>
                        </a:rPr>
                        <a:t>4 History </a:t>
                      </a:r>
                      <a:r>
                        <a:rPr lang="en-GB" sz="2400" b="1" u="none" baseline="0" dirty="0">
                          <a:solidFill>
                            <a:srgbClr val="FF0000"/>
                          </a:solidFill>
                          <a:effectLst/>
                          <a:latin typeface="Times New Roman" panose="02020603050405020304" pitchFamily="18" charset="0"/>
                          <a:ea typeface="Times New Roman" panose="02020603050405020304" pitchFamily="18" charset="0"/>
                        </a:rPr>
                        <a:t> </a:t>
                      </a:r>
                      <a:r>
                        <a:rPr lang="en-GB" sz="2400" b="1" u="none" baseline="0" dirty="0" smtClean="0">
                          <a:solidFill>
                            <a:srgbClr val="FF0000"/>
                          </a:solidFill>
                          <a:effectLst/>
                          <a:latin typeface="Times New Roman" panose="02020603050405020304" pitchFamily="18" charset="0"/>
                          <a:ea typeface="Times New Roman" panose="02020603050405020304" pitchFamily="18" charset="0"/>
                        </a:rPr>
                        <a:t>    </a:t>
                      </a:r>
                      <a:r>
                        <a:rPr lang="en-GB" sz="1100" b="0" u="sng" dirty="0" smtClean="0">
                          <a:solidFill>
                            <a:srgbClr val="FF0000"/>
                          </a:solidFill>
                          <a:effectLst/>
                          <a:latin typeface="Comic Sans MS" panose="030F0702030302020204" pitchFamily="66" charset="0"/>
                          <a:ea typeface="Times New Roman" panose="02020603050405020304" pitchFamily="18" charset="0"/>
                          <a:cs typeface="Arial" panose="020B0604020202020204" pitchFamily="34" charset="0"/>
                        </a:rPr>
                        <a:t>Vikings</a:t>
                      </a:r>
                    </a:p>
                    <a:p>
                      <a:pPr algn="l">
                        <a:spcAft>
                          <a:spcPts val="0"/>
                        </a:spcAft>
                      </a:pPr>
                      <a:r>
                        <a:rPr lang="en-GB" sz="1100" b="0" u="sng" dirty="0" smtClean="0">
                          <a:solidFill>
                            <a:srgbClr val="FF0000"/>
                          </a:solidFill>
                          <a:effectLst/>
                          <a:latin typeface="Comic Sans MS" panose="030F0702030302020204" pitchFamily="66" charset="0"/>
                          <a:ea typeface="Times New Roman" panose="02020603050405020304" pitchFamily="18" charset="0"/>
                          <a:cs typeface="Arial" panose="020B0604020202020204" pitchFamily="34" charset="0"/>
                        </a:rPr>
                        <a:t>Threads: </a:t>
                      </a:r>
                      <a:r>
                        <a:rPr lang="en-GB" sz="1100" b="0" u="sng" dirty="0" smtClean="0">
                          <a:solidFill>
                            <a:schemeClr val="accent4">
                              <a:lumMod val="60000"/>
                              <a:lumOff val="40000"/>
                            </a:schemeClr>
                          </a:solidFill>
                          <a:effectLst/>
                          <a:latin typeface="Comic Sans MS" panose="030F0702030302020204" pitchFamily="66" charset="0"/>
                          <a:ea typeface="Times New Roman" panose="02020603050405020304" pitchFamily="18" charset="0"/>
                          <a:cs typeface="Arial" panose="020B0604020202020204" pitchFamily="34" charset="0"/>
                        </a:rPr>
                        <a:t>Clothing</a:t>
                      </a:r>
                      <a:r>
                        <a:rPr lang="en-GB" sz="1100" b="0" u="sng" baseline="0" dirty="0" smtClean="0">
                          <a:solidFill>
                            <a:schemeClr val="accent4">
                              <a:lumMod val="60000"/>
                              <a:lumOff val="40000"/>
                            </a:schemeClr>
                          </a:solidFill>
                          <a:effectLst/>
                          <a:latin typeface="Comic Sans MS" panose="030F0702030302020204" pitchFamily="66" charset="0"/>
                          <a:ea typeface="Times New Roman" panose="02020603050405020304" pitchFamily="18" charset="0"/>
                          <a:cs typeface="Arial" panose="020B0604020202020204" pitchFamily="34" charset="0"/>
                        </a:rPr>
                        <a:t> </a:t>
                      </a:r>
                      <a:r>
                        <a:rPr lang="en-GB" sz="1100" b="0" u="sng" baseline="0" dirty="0" smtClean="0">
                          <a:solidFill>
                            <a:srgbClr val="00B0F0"/>
                          </a:solidFill>
                          <a:effectLst/>
                          <a:latin typeface="Comic Sans MS" panose="030F0702030302020204" pitchFamily="66" charset="0"/>
                          <a:ea typeface="Times New Roman" panose="02020603050405020304" pitchFamily="18" charset="0"/>
                          <a:cs typeface="Arial" panose="020B0604020202020204" pitchFamily="34" charset="0"/>
                        </a:rPr>
                        <a:t>Commerce </a:t>
                      </a:r>
                      <a:r>
                        <a:rPr lang="en-GB" sz="1100" b="0" u="sng" baseline="0" dirty="0" smtClean="0">
                          <a:solidFill>
                            <a:srgbClr val="C00000"/>
                          </a:solidFill>
                          <a:effectLst/>
                          <a:latin typeface="Comic Sans MS" panose="030F0702030302020204" pitchFamily="66" charset="0"/>
                          <a:ea typeface="Times New Roman" panose="02020603050405020304" pitchFamily="18" charset="0"/>
                          <a:cs typeface="Arial" panose="020B0604020202020204" pitchFamily="34" charset="0"/>
                        </a:rPr>
                        <a:t>Conflict </a:t>
                      </a:r>
                      <a:r>
                        <a:rPr lang="en-GB" sz="1100" b="0" u="sng" baseline="0" dirty="0" smtClean="0">
                          <a:solidFill>
                            <a:srgbClr val="7030A0"/>
                          </a:solidFill>
                          <a:effectLst/>
                          <a:latin typeface="Comic Sans MS" panose="030F0702030302020204" pitchFamily="66" charset="0"/>
                          <a:ea typeface="Times New Roman" panose="02020603050405020304" pitchFamily="18" charset="0"/>
                          <a:cs typeface="Arial" panose="020B0604020202020204" pitchFamily="34" charset="0"/>
                        </a:rPr>
                        <a:t>Food</a:t>
                      </a:r>
                      <a:r>
                        <a:rPr lang="en-GB" sz="1100" b="0" u="sng" baseline="0" dirty="0" smtClean="0">
                          <a:solidFill>
                            <a:srgbClr val="00B050"/>
                          </a:solidFill>
                          <a:effectLst/>
                          <a:latin typeface="Comic Sans MS" panose="030F0702030302020204" pitchFamily="66" charset="0"/>
                          <a:ea typeface="Times New Roman" panose="02020603050405020304" pitchFamily="18" charset="0"/>
                          <a:cs typeface="Arial" panose="020B0604020202020204" pitchFamily="34" charset="0"/>
                        </a:rPr>
                        <a:t> Religion</a:t>
                      </a:r>
                      <a:endParaRPr lang="en-GB" sz="2400" b="1" dirty="0">
                        <a:solidFill>
                          <a:srgbClr val="C00000"/>
                        </a:solidFill>
                        <a:effectLst/>
                        <a:latin typeface="Times New Roman" panose="02020603050405020304" pitchFamily="18" charset="0"/>
                        <a:ea typeface="Times New Roman" panose="02020603050405020304" pitchFamily="18" charset="0"/>
                      </a:endParaRPr>
                    </a:p>
                  </a:txBody>
                  <a:tcPr marL="114300" marR="114300" marT="0" marB="0"/>
                </a:tc>
                <a:tc rowSpan="2" gridSpan="3">
                  <a:txBody>
                    <a:bodyPr/>
                    <a:lstStyle/>
                    <a:p>
                      <a:pPr algn="ctr"/>
                      <a:r>
                        <a:rPr lang="en-GB" sz="1200" u="sng" kern="1200" dirty="0" smtClean="0">
                          <a:solidFill>
                            <a:srgbClr val="FF0000"/>
                          </a:solidFill>
                          <a:effectLst/>
                          <a:latin typeface="+mn-lt"/>
                          <a:ea typeface="+mn-ea"/>
                          <a:cs typeface="+mn-cs"/>
                        </a:rPr>
                        <a:t>Threads knowledge overleaf-  Knowledge Vocabulary</a:t>
                      </a:r>
                      <a:r>
                        <a:rPr lang="en-GB" sz="1200" u="sng" kern="1200" baseline="0" dirty="0" smtClean="0">
                          <a:solidFill>
                            <a:schemeClr val="tx1"/>
                          </a:solidFill>
                          <a:effectLst/>
                          <a:latin typeface="+mn-lt"/>
                          <a:ea typeface="+mn-ea"/>
                          <a:cs typeface="+mn-cs"/>
                        </a:rPr>
                        <a:t> </a:t>
                      </a:r>
                    </a:p>
                    <a:p>
                      <a:pPr algn="l"/>
                      <a:r>
                        <a:rPr lang="en-GB" sz="1200" dirty="0" smtClean="0">
                          <a:effectLst/>
                          <a:latin typeface="Calibri" panose="020F0502020204030204" pitchFamily="34" charset="0"/>
                          <a:ea typeface="Calibri" panose="020F0502020204030204" pitchFamily="34" charset="0"/>
                        </a:rPr>
                        <a:t>Longboat, longhouse, chieftain, berserker,</a:t>
                      </a:r>
                      <a:r>
                        <a:rPr lang="en-GB" sz="1200" baseline="0" dirty="0" smtClean="0">
                          <a:effectLst/>
                          <a:latin typeface="Calibri" panose="020F0502020204030204" pitchFamily="34" charset="0"/>
                          <a:ea typeface="Calibri" panose="020F0502020204030204" pitchFamily="34" charset="0"/>
                        </a:rPr>
                        <a:t> </a:t>
                      </a:r>
                      <a:r>
                        <a:rPr lang="en-GB" sz="1200" baseline="0" dirty="0" err="1" smtClean="0">
                          <a:effectLst/>
                          <a:latin typeface="Calibri" panose="020F0502020204030204" pitchFamily="34" charset="0"/>
                          <a:ea typeface="Calibri" panose="020F0502020204030204" pitchFamily="34" charset="0"/>
                        </a:rPr>
                        <a:t>Danegeld</a:t>
                      </a:r>
                      <a:r>
                        <a:rPr lang="en-GB" sz="1200" baseline="0" dirty="0" smtClean="0">
                          <a:effectLst/>
                          <a:latin typeface="Calibri" panose="020F0502020204030204" pitchFamily="34" charset="0"/>
                          <a:ea typeface="Calibri" panose="020F0502020204030204" pitchFamily="34" charset="0"/>
                        </a:rPr>
                        <a:t>, Thing Feat, raid, trade, Yggdrasil, runes, farmer-warrior, pagan, Danelaw, </a:t>
                      </a:r>
                      <a:r>
                        <a:rPr lang="en-GB" sz="1200" baseline="0" dirty="0" err="1" smtClean="0">
                          <a:effectLst/>
                          <a:latin typeface="Calibri" panose="020F0502020204030204" pitchFamily="34" charset="0"/>
                          <a:ea typeface="Calibri" panose="020F0502020204030204" pitchFamily="34" charset="0"/>
                        </a:rPr>
                        <a:t>Asgard</a:t>
                      </a:r>
                      <a:r>
                        <a:rPr lang="en-GB" sz="1200" baseline="0" dirty="0" smtClean="0">
                          <a:effectLst/>
                          <a:latin typeface="Calibri" panose="020F0502020204030204" pitchFamily="34" charset="0"/>
                          <a:ea typeface="Calibri" panose="020F0502020204030204" pitchFamily="34" charset="0"/>
                        </a:rPr>
                        <a:t>, Jarl, Karl, figurehead, chainmail, Valhalla</a:t>
                      </a:r>
                      <a:endParaRPr lang="en-GB" sz="1200" u="sng" kern="1200" baseline="0" dirty="0" smtClean="0">
                        <a:solidFill>
                          <a:schemeClr val="tx1"/>
                        </a:solidFill>
                        <a:effectLst/>
                        <a:latin typeface="+mn-lt"/>
                        <a:ea typeface="+mn-ea"/>
                        <a:cs typeface="+mn-cs"/>
                      </a:endParaRPr>
                    </a:p>
                  </a:txBody>
                  <a:tcPr marL="114300" marR="114300" marT="0" marB="0"/>
                </a:tc>
                <a:tc rowSpan="2" hMerge="1">
                  <a:txBody>
                    <a:bodyPr/>
                    <a:lstStyle/>
                    <a:p>
                      <a:endParaRPr lang="en-GB"/>
                    </a:p>
                  </a:txBody>
                  <a:tcPr/>
                </a:tc>
                <a:tc rowSpan="2" hMerge="1">
                  <a:txBody>
                    <a:bodyPr/>
                    <a:lstStyle/>
                    <a:p>
                      <a:endParaRPr lang="en-GB"/>
                    </a:p>
                  </a:txBody>
                  <a:tcPr/>
                </a:tc>
                <a:extLst>
                  <a:ext uri="{0D108BD9-81ED-4DB2-BD59-A6C34878D82A}">
                    <a16:rowId xmlns:a16="http://schemas.microsoft.com/office/drawing/2014/main" val="114452312"/>
                  </a:ext>
                </a:extLst>
              </a:tr>
              <a:tr h="546580">
                <a:tc rowSpan="3">
                  <a:txBody>
                    <a:bodyPr/>
                    <a:lstStyle/>
                    <a:p>
                      <a:pPr lvl="0" algn="ctr"/>
                      <a:r>
                        <a:rPr lang="en-GB" sz="1200" u="sng" kern="1200" dirty="0" smtClean="0">
                          <a:solidFill>
                            <a:srgbClr val="FF0000"/>
                          </a:solidFill>
                          <a:effectLst/>
                          <a:latin typeface="+mn-lt"/>
                          <a:ea typeface="+mn-ea"/>
                          <a:cs typeface="+mn-cs"/>
                        </a:rPr>
                        <a:t>National Curriculum objectives (KS2)</a:t>
                      </a:r>
                    </a:p>
                    <a:p>
                      <a:pPr lvl="0" algn="l"/>
                      <a:r>
                        <a:rPr lang="en-GB" sz="1200" b="1" dirty="0" smtClean="0"/>
                        <a:t>Pupils should </a:t>
                      </a:r>
                      <a:r>
                        <a:rPr lang="en-GB" sz="1200" b="1" dirty="0" smtClean="0">
                          <a:solidFill>
                            <a:schemeClr val="tx1"/>
                          </a:solidFill>
                        </a:rPr>
                        <a:t>continue to develop a chronologically secure knowledge and understanding of British, local and world history, establishing clear narratives within and across the periods they study. They should note connections, contrasts and trends over time and develop the appropriate use of historical terms. They should regularly address and sometimes devise historically valid questions about change, cause, similarity and difference, and significance. They should construct informed responses that involve thoughtful selection and organisation of relevant historical information. They should understand how our knowledge of the past is constructed from a range of sources. </a:t>
                      </a:r>
                      <a:r>
                        <a:rPr lang="en-GB" sz="1200" dirty="0" smtClean="0"/>
                        <a:t>In planning to ensure the progression teachers should combine overview </a:t>
                      </a:r>
                      <a:r>
                        <a:rPr lang="en-GB" sz="1200" dirty="0" smtClean="0">
                          <a:solidFill>
                            <a:schemeClr val="tx1"/>
                          </a:solidFill>
                        </a:rPr>
                        <a:t>and </a:t>
                      </a:r>
                      <a:r>
                        <a:rPr lang="en-GB" sz="1200" b="1" dirty="0" smtClean="0">
                          <a:solidFill>
                            <a:schemeClr val="tx1"/>
                          </a:solidFill>
                        </a:rPr>
                        <a:t>depth studies to help pupils understand both the long arc of development and the complexity of specific aspects </a:t>
                      </a:r>
                      <a:r>
                        <a:rPr lang="en-GB" sz="1200" dirty="0" smtClean="0">
                          <a:solidFill>
                            <a:schemeClr val="tx1"/>
                          </a:solidFill>
                        </a:rPr>
                        <a:t>of the content.</a:t>
                      </a:r>
                      <a:r>
                        <a:rPr lang="en-GB" sz="1200" baseline="0" dirty="0" smtClean="0">
                          <a:solidFill>
                            <a:schemeClr val="tx1"/>
                          </a:solidFill>
                        </a:rPr>
                        <a:t> </a:t>
                      </a:r>
                      <a:r>
                        <a:rPr lang="en-GB" sz="1200" baseline="0" dirty="0" smtClean="0">
                          <a:solidFill>
                            <a:schemeClr val="tx1"/>
                          </a:solidFill>
                        </a:rPr>
                        <a:t>The Viking struggle for the Kingdom of England to the time of Edward the Confessor. This could include:</a:t>
                      </a:r>
                    </a:p>
                    <a:p>
                      <a:pPr lvl="0" algn="l"/>
                      <a:r>
                        <a:rPr lang="en-GB" sz="1200" b="1" baseline="0" dirty="0" smtClean="0">
                          <a:solidFill>
                            <a:schemeClr val="tx1"/>
                          </a:solidFill>
                        </a:rPr>
                        <a:t>Viking raids and invasion, resistance by Alfred the Great and Athelstan, first king of England, further Viking invasions and </a:t>
                      </a:r>
                      <a:r>
                        <a:rPr lang="en-GB" sz="1200" b="1" baseline="0" dirty="0" err="1" smtClean="0">
                          <a:solidFill>
                            <a:schemeClr val="tx1"/>
                          </a:solidFill>
                        </a:rPr>
                        <a:t>Danegeld</a:t>
                      </a:r>
                      <a:r>
                        <a:rPr lang="en-GB" sz="1200" b="1" baseline="0" dirty="0" smtClean="0">
                          <a:solidFill>
                            <a:schemeClr val="tx1"/>
                          </a:solidFill>
                        </a:rPr>
                        <a:t>, </a:t>
                      </a:r>
                      <a:r>
                        <a:rPr lang="en-GB" sz="1200" b="0" baseline="0" dirty="0" smtClean="0">
                          <a:solidFill>
                            <a:schemeClr val="tx1"/>
                          </a:solidFill>
                        </a:rPr>
                        <a:t>Anglo-Saxon</a:t>
                      </a:r>
                      <a:r>
                        <a:rPr lang="en-GB" sz="1200" b="1" baseline="0" dirty="0" smtClean="0">
                          <a:solidFill>
                            <a:schemeClr val="tx1"/>
                          </a:solidFill>
                        </a:rPr>
                        <a:t> laws and justice, </a:t>
                      </a:r>
                      <a:r>
                        <a:rPr lang="en-GB" sz="1200" b="0" baseline="0" dirty="0" smtClean="0">
                          <a:solidFill>
                            <a:schemeClr val="tx1"/>
                          </a:solidFill>
                        </a:rPr>
                        <a:t>Edward the Confessor and his death in 1066</a:t>
                      </a:r>
                      <a:endParaRPr lang="en-GB" sz="1200" b="0" baseline="0" dirty="0" smtClean="0">
                        <a:solidFill>
                          <a:schemeClr val="tx1"/>
                        </a:solidFill>
                      </a:endParaRPr>
                    </a:p>
                  </a:txBody>
                  <a:tcPr/>
                </a:tc>
                <a:tc gridSpan="3" vMerge="1">
                  <a:txBody>
                    <a:bodyPr/>
                    <a:lstStyle/>
                    <a:p>
                      <a:endParaRPr lang="en-GB" dirty="0"/>
                    </a:p>
                  </a:txBody>
                  <a:tcPr/>
                </a:tc>
                <a:tc hMerge="1" vMerge="1">
                  <a:txBody>
                    <a:bodyPr/>
                    <a:lstStyle/>
                    <a:p>
                      <a:endParaRPr lang="en-GB"/>
                    </a:p>
                  </a:txBody>
                  <a:tcPr/>
                </a:tc>
                <a:tc hMerge="1" vMerge="1">
                  <a:txBody>
                    <a:bodyPr/>
                    <a:lstStyle/>
                    <a:p>
                      <a:endParaRPr lang="en-GB"/>
                    </a:p>
                  </a:txBody>
                  <a:tcPr/>
                </a:tc>
                <a:extLst>
                  <a:ext uri="{0D108BD9-81ED-4DB2-BD59-A6C34878D82A}">
                    <a16:rowId xmlns:a16="http://schemas.microsoft.com/office/drawing/2014/main" val="2565054626"/>
                  </a:ext>
                </a:extLst>
              </a:tr>
              <a:tr h="1296174">
                <a:tc vMerge="1">
                  <a:txBody>
                    <a:bodyPr/>
                    <a:lstStyle/>
                    <a:p>
                      <a:endParaRPr lang="en-GB"/>
                    </a:p>
                  </a:txBody>
                  <a:tcPr/>
                </a:tc>
                <a:tc gridSpan="3">
                  <a:txBody>
                    <a:bodyPr/>
                    <a:lstStyle/>
                    <a:p>
                      <a:pPr marL="0" lvl="0" indent="0" algn="ctr">
                        <a:buFont typeface="Arial" panose="020B0604020202020204" pitchFamily="34" charset="0"/>
                        <a:buNone/>
                      </a:pPr>
                      <a:r>
                        <a:rPr lang="en-GB" sz="1200" u="sng" kern="1200" dirty="0" smtClean="0">
                          <a:solidFill>
                            <a:srgbClr val="FF0000"/>
                          </a:solidFill>
                          <a:effectLst/>
                          <a:latin typeface="+mn-lt"/>
                          <a:ea typeface="+mn-ea"/>
                          <a:cs typeface="+mn-cs"/>
                        </a:rPr>
                        <a:t>Key learning</a:t>
                      </a:r>
                    </a:p>
                    <a:p>
                      <a:pPr marL="0" lvl="0" indent="0" algn="l">
                        <a:buFont typeface="Arial" panose="020B0604020202020204" pitchFamily="34" charset="0"/>
                        <a:buNone/>
                      </a:pPr>
                      <a:r>
                        <a:rPr lang="en-GB" sz="1200" u="none" kern="1200" dirty="0" smtClean="0">
                          <a:solidFill>
                            <a:schemeClr val="tx1"/>
                          </a:solidFill>
                          <a:effectLst/>
                          <a:latin typeface="+mn-lt"/>
                          <a:ea typeface="+mn-ea"/>
                          <a:cs typeface="+mn-cs"/>
                        </a:rPr>
                        <a:t>Know</a:t>
                      </a:r>
                      <a:r>
                        <a:rPr lang="en-GB" sz="1200" u="none" kern="1200" baseline="0" dirty="0" smtClean="0">
                          <a:solidFill>
                            <a:schemeClr val="tx1"/>
                          </a:solidFill>
                          <a:effectLst/>
                          <a:latin typeface="+mn-lt"/>
                          <a:ea typeface="+mn-ea"/>
                          <a:cs typeface="+mn-cs"/>
                        </a:rPr>
                        <a:t> </a:t>
                      </a:r>
                      <a:r>
                        <a:rPr lang="en-GB" sz="1200" u="none" kern="1200" baseline="0" dirty="0" smtClean="0">
                          <a:solidFill>
                            <a:schemeClr val="tx1"/>
                          </a:solidFill>
                          <a:effectLst/>
                          <a:latin typeface="+mn-lt"/>
                          <a:ea typeface="+mn-ea"/>
                          <a:cs typeface="+mn-cs"/>
                        </a:rPr>
                        <a:t>the Vikings invaded </a:t>
                      </a:r>
                      <a:r>
                        <a:rPr lang="en-GB" sz="1200" u="none" kern="1200" baseline="0" dirty="0" smtClean="0">
                          <a:solidFill>
                            <a:schemeClr val="tx1"/>
                          </a:solidFill>
                          <a:effectLst/>
                          <a:latin typeface="+mn-lt"/>
                          <a:ea typeface="+mn-ea"/>
                          <a:cs typeface="+mn-cs"/>
                        </a:rPr>
                        <a:t>Britain, </a:t>
                      </a:r>
                      <a:r>
                        <a:rPr lang="en-GB" sz="1200" u="none" kern="1200" baseline="0" dirty="0" smtClean="0">
                          <a:solidFill>
                            <a:schemeClr val="tx1"/>
                          </a:solidFill>
                          <a:effectLst/>
                          <a:latin typeface="+mn-lt"/>
                          <a:ea typeface="+mn-ea"/>
                          <a:cs typeface="+mn-cs"/>
                        </a:rPr>
                        <a:t>place </a:t>
                      </a:r>
                      <a:r>
                        <a:rPr lang="en-GB" sz="1200" u="none" kern="1200" baseline="0" dirty="0" smtClean="0">
                          <a:solidFill>
                            <a:schemeClr val="tx1"/>
                          </a:solidFill>
                          <a:effectLst/>
                          <a:latin typeface="+mn-lt"/>
                          <a:ea typeface="+mn-ea"/>
                          <a:cs typeface="+mn-cs"/>
                        </a:rPr>
                        <a:t>this period on a timeline </a:t>
                      </a:r>
                      <a:r>
                        <a:rPr lang="en-GB" sz="1200" u="none" kern="1200" baseline="0" dirty="0" smtClean="0">
                          <a:solidFill>
                            <a:schemeClr val="tx1"/>
                          </a:solidFill>
                          <a:effectLst/>
                          <a:latin typeface="+mn-lt"/>
                          <a:ea typeface="+mn-ea"/>
                          <a:cs typeface="+mn-cs"/>
                        </a:rPr>
                        <a:t>and their homeland on </a:t>
                      </a:r>
                      <a:r>
                        <a:rPr lang="en-GB" sz="1200" u="none" kern="1200" baseline="0" dirty="0" smtClean="0">
                          <a:solidFill>
                            <a:schemeClr val="tx1"/>
                          </a:solidFill>
                          <a:effectLst/>
                          <a:latin typeface="+mn-lt"/>
                          <a:ea typeface="+mn-ea"/>
                          <a:cs typeface="+mn-cs"/>
                        </a:rPr>
                        <a:t>a world </a:t>
                      </a:r>
                      <a:r>
                        <a:rPr lang="en-GB" sz="1200" u="none" kern="1200" baseline="0" dirty="0" smtClean="0">
                          <a:solidFill>
                            <a:schemeClr val="tx1"/>
                          </a:solidFill>
                          <a:effectLst/>
                          <a:latin typeface="+mn-lt"/>
                          <a:ea typeface="+mn-ea"/>
                          <a:cs typeface="+mn-cs"/>
                        </a:rPr>
                        <a:t>map</a:t>
                      </a:r>
                    </a:p>
                    <a:p>
                      <a:pPr marL="0" lvl="0" indent="0" algn="l">
                        <a:buFont typeface="Arial" panose="020B0604020202020204" pitchFamily="34" charset="0"/>
                        <a:buNone/>
                      </a:pPr>
                      <a:r>
                        <a:rPr lang="en-GB" sz="1200" u="none" kern="1200" baseline="0" dirty="0" smtClean="0">
                          <a:solidFill>
                            <a:schemeClr val="tx1"/>
                          </a:solidFill>
                          <a:effectLst/>
                          <a:latin typeface="+mn-lt"/>
                          <a:ea typeface="+mn-ea"/>
                          <a:cs typeface="+mn-cs"/>
                        </a:rPr>
                        <a:t>Know about their raids, reasons for them and the way people in Britain were treated</a:t>
                      </a:r>
                    </a:p>
                    <a:p>
                      <a:pPr marL="0" lvl="0" indent="0" algn="l">
                        <a:buFont typeface="Arial" panose="020B0604020202020204" pitchFamily="34" charset="0"/>
                        <a:buNone/>
                      </a:pPr>
                      <a:r>
                        <a:rPr lang="en-GB" sz="1200" u="none" kern="1200" baseline="0" dirty="0" smtClean="0">
                          <a:solidFill>
                            <a:schemeClr val="tx1"/>
                          </a:solidFill>
                          <a:effectLst/>
                          <a:latin typeface="+mn-lt"/>
                          <a:ea typeface="+mn-ea"/>
                          <a:cs typeface="+mn-cs"/>
                        </a:rPr>
                        <a:t>Know how they lived including agriculture, hunting, fishing, clothing, role of men, women and children, homes, direct barter then trade, the trade centres they established and their legacy in place names.</a:t>
                      </a:r>
                      <a:endParaRPr lang="en-GB" sz="1200" u="none" kern="1200" dirty="0" smtClean="0">
                        <a:solidFill>
                          <a:schemeClr val="tx1"/>
                        </a:solidFill>
                        <a:effectLst/>
                        <a:latin typeface="+mn-lt"/>
                        <a:ea typeface="+mn-ea"/>
                        <a:cs typeface="+mn-cs"/>
                      </a:endParaRPr>
                    </a:p>
                  </a:txBody>
                  <a:tcPr marL="114300" marR="114300" marT="0" marB="0"/>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419090150"/>
                  </a:ext>
                </a:extLst>
              </a:tr>
              <a:tr h="2018933">
                <a:tc vMerge="1">
                  <a:txBody>
                    <a:bodyPr/>
                    <a:lstStyle/>
                    <a:p>
                      <a:endParaRPr lang="en-GB"/>
                    </a:p>
                  </a:txBody>
                  <a:tcPr/>
                </a:tc>
                <a:tc rowSpan="2">
                  <a:txBody>
                    <a:bodyPr/>
                    <a:lstStyle/>
                    <a:p>
                      <a:pPr marL="0" lvl="0" indent="0" algn="ctr">
                        <a:buFont typeface="Arial" panose="020B0604020202020204" pitchFamily="34" charset="0"/>
                        <a:buNone/>
                      </a:pPr>
                      <a:r>
                        <a:rPr lang="en-GB" sz="1200" u="sng" kern="1200" dirty="0" smtClean="0">
                          <a:solidFill>
                            <a:srgbClr val="FF0000"/>
                          </a:solidFill>
                          <a:effectLst/>
                          <a:latin typeface="+mn-lt"/>
                          <a:ea typeface="+mn-ea"/>
                          <a:cs typeface="+mn-cs"/>
                        </a:rPr>
                        <a:t>Skills</a:t>
                      </a:r>
                    </a:p>
                    <a:p>
                      <a:pPr marL="342900" lvl="0" indent="-342900">
                        <a:lnSpc>
                          <a:spcPct val="100000"/>
                        </a:lnSpc>
                        <a:spcAft>
                          <a:spcPts val="0"/>
                        </a:spcAft>
                        <a:buFont typeface="Symbol" panose="05050102010706020507" pitchFamily="18" charset="2"/>
                        <a:buChar char=""/>
                      </a:pPr>
                      <a:r>
                        <a:rPr lang="en-GB" sz="1200" dirty="0" smtClean="0">
                          <a:effectLst/>
                          <a:latin typeface="+mn-lt"/>
                          <a:ea typeface="Calibri" panose="020F0502020204030204" pitchFamily="34" charset="0"/>
                          <a:cs typeface="Calibri" panose="020F0502020204030204" pitchFamily="34" charset="0"/>
                        </a:rPr>
                        <a:t>place events from period studied on a time line</a:t>
                      </a:r>
                      <a:endParaRPr lang="en-GB" sz="2000" dirty="0" smtClean="0">
                        <a:effectLst/>
                        <a:latin typeface="+mn-lt"/>
                        <a:ea typeface="Calibri" panose="020F0502020204030204" pitchFamily="34" charset="0"/>
                        <a:cs typeface="Times New Roman" panose="02020603050405020304" pitchFamily="18" charset="0"/>
                      </a:endParaRPr>
                    </a:p>
                    <a:p>
                      <a:pPr marL="342900" lvl="0" indent="-342900">
                        <a:lnSpc>
                          <a:spcPct val="100000"/>
                        </a:lnSpc>
                        <a:spcAft>
                          <a:spcPts val="0"/>
                        </a:spcAft>
                        <a:buFont typeface="Symbol" panose="05050102010706020507" pitchFamily="18" charset="2"/>
                        <a:buChar char=""/>
                      </a:pPr>
                      <a:r>
                        <a:rPr lang="en-GB" sz="1200" dirty="0" smtClean="0">
                          <a:effectLst/>
                          <a:latin typeface="+mn-lt"/>
                          <a:ea typeface="Calibri" panose="020F0502020204030204" pitchFamily="34" charset="0"/>
                          <a:cs typeface="Calibri" panose="020F0502020204030204" pitchFamily="34" charset="0"/>
                        </a:rPr>
                        <a:t>use terms related to the period and begin to date events</a:t>
                      </a:r>
                      <a:endParaRPr lang="en-GB" sz="2000" dirty="0" smtClean="0">
                        <a:effectLst/>
                        <a:latin typeface="+mn-lt"/>
                        <a:ea typeface="Calibri" panose="020F0502020204030204" pitchFamily="34" charset="0"/>
                        <a:cs typeface="Times New Roman" panose="02020603050405020304" pitchFamily="18" charset="0"/>
                      </a:endParaRPr>
                    </a:p>
                    <a:p>
                      <a:pPr marL="342900" lvl="0" indent="-342900">
                        <a:lnSpc>
                          <a:spcPct val="100000"/>
                        </a:lnSpc>
                        <a:spcAft>
                          <a:spcPts val="0"/>
                        </a:spcAft>
                        <a:buFont typeface="Symbol" panose="05050102010706020507" pitchFamily="18" charset="2"/>
                        <a:buChar char=""/>
                      </a:pPr>
                      <a:r>
                        <a:rPr lang="en-GB" sz="1200" dirty="0" smtClean="0">
                          <a:effectLst/>
                          <a:latin typeface="+mn-lt"/>
                          <a:ea typeface="Calibri" panose="020F0502020204030204" pitchFamily="34" charset="0"/>
                          <a:cs typeface="Calibri" panose="020F0502020204030204" pitchFamily="34" charset="0"/>
                        </a:rPr>
                        <a:t>understand more complex terms e.g. BCE/AD</a:t>
                      </a:r>
                      <a:endParaRPr lang="en-GB" sz="2000" dirty="0" smtClean="0">
                        <a:effectLst/>
                        <a:latin typeface="+mn-lt"/>
                        <a:ea typeface="Calibri" panose="020F0502020204030204" pitchFamily="34" charset="0"/>
                        <a:cs typeface="Times New Roman" panose="02020603050405020304" pitchFamily="18" charset="0"/>
                      </a:endParaRPr>
                    </a:p>
                    <a:p>
                      <a:pPr marL="342900" lvl="0" indent="-342900">
                        <a:lnSpc>
                          <a:spcPct val="100000"/>
                        </a:lnSpc>
                        <a:spcAft>
                          <a:spcPts val="0"/>
                        </a:spcAft>
                        <a:buFont typeface="Ink Free" panose="03080402000500000000" pitchFamily="66" charset="0"/>
                        <a:buChar char="•"/>
                      </a:pPr>
                      <a:r>
                        <a:rPr lang="en-GB" sz="1200" dirty="0" smtClean="0">
                          <a:effectLst/>
                          <a:latin typeface="+mn-lt"/>
                          <a:ea typeface="Calibri" panose="020F0502020204030204" pitchFamily="34" charset="0"/>
                          <a:cs typeface="Calibri" panose="020F0502020204030204" pitchFamily="34" charset="0"/>
                        </a:rPr>
                        <a:t>use evidence to reconstruct life in time studied</a:t>
                      </a:r>
                      <a:endParaRPr lang="en-GB" sz="2000" dirty="0" smtClean="0">
                        <a:effectLst/>
                        <a:latin typeface="+mn-lt"/>
                        <a:ea typeface="Calibri" panose="020F0502020204030204" pitchFamily="34" charset="0"/>
                        <a:cs typeface="Times New Roman" panose="02020603050405020304" pitchFamily="18" charset="0"/>
                      </a:endParaRPr>
                    </a:p>
                    <a:p>
                      <a:pPr marL="342900" lvl="0" indent="-342900">
                        <a:lnSpc>
                          <a:spcPct val="100000"/>
                        </a:lnSpc>
                        <a:spcAft>
                          <a:spcPts val="0"/>
                        </a:spcAft>
                        <a:buFont typeface="Ink Free" panose="03080402000500000000" pitchFamily="66" charset="0"/>
                        <a:buChar char="•"/>
                      </a:pPr>
                      <a:r>
                        <a:rPr lang="en-GB" sz="1200" dirty="0" smtClean="0">
                          <a:effectLst/>
                          <a:latin typeface="+mn-lt"/>
                          <a:ea typeface="Calibri" panose="020F0502020204030204" pitchFamily="34" charset="0"/>
                          <a:cs typeface="Calibri" panose="020F0502020204030204" pitchFamily="34" charset="0"/>
                        </a:rPr>
                        <a:t>identify key features and events</a:t>
                      </a:r>
                      <a:endParaRPr lang="en-GB" sz="2000" dirty="0" smtClean="0">
                        <a:effectLst/>
                        <a:latin typeface="+mn-lt"/>
                        <a:ea typeface="Calibri" panose="020F0502020204030204" pitchFamily="34" charset="0"/>
                        <a:cs typeface="Times New Roman" panose="02020603050405020304" pitchFamily="18" charset="0"/>
                      </a:endParaRPr>
                    </a:p>
                    <a:p>
                      <a:pPr marL="342900" lvl="0" indent="-342900">
                        <a:lnSpc>
                          <a:spcPct val="100000"/>
                        </a:lnSpc>
                        <a:spcAft>
                          <a:spcPts val="0"/>
                        </a:spcAft>
                        <a:buFont typeface="Ink Free" panose="03080402000500000000" pitchFamily="66" charset="0"/>
                        <a:buChar char="•"/>
                      </a:pPr>
                      <a:r>
                        <a:rPr lang="en-GB" sz="1200" dirty="0" smtClean="0">
                          <a:effectLst/>
                          <a:latin typeface="+mn-lt"/>
                          <a:ea typeface="Calibri" panose="020F0502020204030204" pitchFamily="34" charset="0"/>
                          <a:cs typeface="Calibri" panose="020F0502020204030204" pitchFamily="34" charset="0"/>
                        </a:rPr>
                        <a:t>look for links and effects in time studied</a:t>
                      </a:r>
                      <a:endParaRPr lang="en-GB" sz="2000" dirty="0" smtClean="0">
                        <a:effectLst/>
                        <a:latin typeface="+mn-lt"/>
                        <a:ea typeface="Calibri" panose="020F0502020204030204" pitchFamily="34" charset="0"/>
                        <a:cs typeface="Times New Roman" panose="02020603050405020304" pitchFamily="18" charset="0"/>
                      </a:endParaRPr>
                    </a:p>
                    <a:p>
                      <a:pPr marL="342900" lvl="0" indent="-342900">
                        <a:lnSpc>
                          <a:spcPct val="100000"/>
                        </a:lnSpc>
                        <a:spcAft>
                          <a:spcPts val="0"/>
                        </a:spcAft>
                        <a:buFont typeface="Ink Free" panose="03080402000500000000" pitchFamily="66" charset="0"/>
                        <a:buChar char="•"/>
                      </a:pPr>
                      <a:r>
                        <a:rPr lang="en-GB" sz="1200" dirty="0" smtClean="0">
                          <a:effectLst/>
                          <a:latin typeface="+mn-lt"/>
                          <a:ea typeface="Calibri" panose="020F0502020204030204" pitchFamily="34" charset="0"/>
                          <a:cs typeface="Calibri" panose="020F0502020204030204" pitchFamily="34" charset="0"/>
                        </a:rPr>
                        <a:t>offer a reasonable explanation for some events</a:t>
                      </a:r>
                      <a:endParaRPr lang="en-GB" sz="2000" dirty="0" smtClean="0">
                        <a:effectLst/>
                        <a:latin typeface="+mn-lt"/>
                        <a:ea typeface="Calibri" panose="020F0502020204030204" pitchFamily="34" charset="0"/>
                        <a:cs typeface="Times New Roman" panose="02020603050405020304" pitchFamily="18" charset="0"/>
                      </a:endParaRPr>
                    </a:p>
                    <a:p>
                      <a:pPr marL="342900" lvl="0" indent="-342900">
                        <a:lnSpc>
                          <a:spcPct val="100000"/>
                        </a:lnSpc>
                        <a:spcAft>
                          <a:spcPts val="0"/>
                        </a:spcAft>
                        <a:buFont typeface="Ink Free" panose="03080402000500000000" pitchFamily="66" charset="0"/>
                        <a:buChar char="•"/>
                      </a:pPr>
                      <a:r>
                        <a:rPr lang="en-GB" sz="1200" dirty="0" smtClean="0">
                          <a:effectLst/>
                          <a:latin typeface="+mn-lt"/>
                          <a:ea typeface="Calibri" panose="020F0502020204030204" pitchFamily="34" charset="0"/>
                          <a:cs typeface="Calibri" panose="020F0502020204030204" pitchFamily="34" charset="0"/>
                        </a:rPr>
                        <a:t>Develop a broad understanding of ancient civilisations</a:t>
                      </a:r>
                      <a:endParaRPr lang="en-GB" sz="2000" dirty="0" smtClean="0">
                        <a:effectLst/>
                        <a:latin typeface="+mn-lt"/>
                        <a:ea typeface="Calibri" panose="020F0502020204030204" pitchFamily="34" charset="0"/>
                        <a:cs typeface="Times New Roman" panose="02020603050405020304" pitchFamily="18" charset="0"/>
                      </a:endParaRPr>
                    </a:p>
                    <a:p>
                      <a:pPr marL="342900" lvl="0" indent="-342900">
                        <a:lnSpc>
                          <a:spcPct val="100000"/>
                        </a:lnSpc>
                        <a:spcAft>
                          <a:spcPts val="0"/>
                        </a:spcAft>
                        <a:buFont typeface="Ink Free" panose="03080402000500000000" pitchFamily="66" charset="0"/>
                        <a:buChar char="•"/>
                      </a:pPr>
                      <a:r>
                        <a:rPr lang="en-GB" sz="1200" dirty="0" smtClean="0">
                          <a:effectLst/>
                          <a:latin typeface="+mn-lt"/>
                          <a:ea typeface="Calibri" panose="020F0502020204030204" pitchFamily="34" charset="0"/>
                          <a:cs typeface="Calibri" panose="020F0502020204030204" pitchFamily="34" charset="0"/>
                        </a:rPr>
                        <a:t>look at the evidence available</a:t>
                      </a:r>
                      <a:endParaRPr lang="en-GB" sz="2000" dirty="0" smtClean="0">
                        <a:effectLst/>
                        <a:latin typeface="+mn-lt"/>
                        <a:ea typeface="Calibri" panose="020F0502020204030204" pitchFamily="34" charset="0"/>
                        <a:cs typeface="Times New Roman" panose="02020603050405020304" pitchFamily="18" charset="0"/>
                      </a:endParaRPr>
                    </a:p>
                    <a:p>
                      <a:pPr marL="342900" lvl="0" indent="-342900">
                        <a:lnSpc>
                          <a:spcPct val="100000"/>
                        </a:lnSpc>
                        <a:spcAft>
                          <a:spcPts val="0"/>
                        </a:spcAft>
                        <a:buFont typeface="Ink Free" panose="03080402000500000000" pitchFamily="66" charset="0"/>
                        <a:buChar char="•"/>
                      </a:pPr>
                      <a:r>
                        <a:rPr lang="en-GB" sz="1200" dirty="0" smtClean="0">
                          <a:effectLst/>
                          <a:latin typeface="+mn-lt"/>
                          <a:ea typeface="Calibri" panose="020F0502020204030204" pitchFamily="34" charset="0"/>
                          <a:cs typeface="Calibri" panose="020F0502020204030204" pitchFamily="34" charset="0"/>
                        </a:rPr>
                        <a:t>begin to evaluate the usefulness of different sources</a:t>
                      </a:r>
                      <a:endParaRPr lang="en-GB" sz="2000" dirty="0" smtClean="0">
                        <a:effectLst/>
                        <a:latin typeface="+mn-lt"/>
                        <a:ea typeface="Calibri" panose="020F0502020204030204" pitchFamily="34" charset="0"/>
                        <a:cs typeface="Times New Roman" panose="02020603050405020304" pitchFamily="18" charset="0"/>
                      </a:endParaRPr>
                    </a:p>
                    <a:p>
                      <a:pPr marL="342900" lvl="0" indent="-342900">
                        <a:lnSpc>
                          <a:spcPct val="100000"/>
                        </a:lnSpc>
                        <a:spcAft>
                          <a:spcPts val="0"/>
                        </a:spcAft>
                        <a:buFont typeface="Ink Free" panose="03080402000500000000" pitchFamily="66" charset="0"/>
                        <a:buChar char="•"/>
                      </a:pPr>
                      <a:r>
                        <a:rPr lang="en-GB" sz="1200" dirty="0" smtClean="0">
                          <a:effectLst/>
                          <a:latin typeface="+mn-lt"/>
                          <a:ea typeface="Calibri" panose="020F0502020204030204" pitchFamily="34" charset="0"/>
                          <a:cs typeface="Calibri" panose="020F0502020204030204" pitchFamily="34" charset="0"/>
                        </a:rPr>
                        <a:t>use of text books and historical knowledge</a:t>
                      </a:r>
                      <a:endParaRPr lang="en-GB" sz="2000" dirty="0" smtClean="0">
                        <a:effectLst/>
                        <a:latin typeface="+mn-lt"/>
                        <a:ea typeface="Calibri" panose="020F0502020204030204" pitchFamily="34" charset="0"/>
                        <a:cs typeface="Times New Roman" panose="02020603050405020304" pitchFamily="18" charset="0"/>
                      </a:endParaRPr>
                    </a:p>
                    <a:p>
                      <a:pPr marL="342900" lvl="0" indent="-342900">
                        <a:lnSpc>
                          <a:spcPct val="100000"/>
                        </a:lnSpc>
                        <a:spcAft>
                          <a:spcPts val="0"/>
                        </a:spcAft>
                        <a:buFont typeface="Ink Free" panose="03080402000500000000" pitchFamily="66" charset="0"/>
                        <a:buChar char="•"/>
                      </a:pPr>
                      <a:r>
                        <a:rPr lang="en-GB" sz="1200" dirty="0" smtClean="0">
                          <a:effectLst/>
                          <a:latin typeface="+mn-lt"/>
                          <a:ea typeface="Calibri" panose="020F0502020204030204" pitchFamily="34" charset="0"/>
                          <a:cs typeface="Calibri" panose="020F0502020204030204" pitchFamily="34" charset="0"/>
                        </a:rPr>
                        <a:t>use evidence to build up a picture of a past event</a:t>
                      </a:r>
                      <a:endParaRPr lang="en-GB" sz="2000" dirty="0" smtClean="0">
                        <a:effectLst/>
                        <a:latin typeface="+mn-lt"/>
                        <a:ea typeface="Calibri" panose="020F0502020204030204" pitchFamily="34" charset="0"/>
                        <a:cs typeface="Times New Roman" panose="02020603050405020304" pitchFamily="18" charset="0"/>
                      </a:endParaRPr>
                    </a:p>
                    <a:p>
                      <a:pPr marL="342900" lvl="0" indent="-342900">
                        <a:lnSpc>
                          <a:spcPct val="100000"/>
                        </a:lnSpc>
                        <a:spcAft>
                          <a:spcPts val="0"/>
                        </a:spcAft>
                        <a:buFont typeface="Ink Free" panose="03080402000500000000" pitchFamily="66" charset="0"/>
                        <a:buChar char="•"/>
                      </a:pPr>
                      <a:r>
                        <a:rPr lang="en-GB" sz="1200" dirty="0" smtClean="0">
                          <a:effectLst/>
                          <a:latin typeface="+mn-lt"/>
                          <a:ea typeface="Calibri" panose="020F0502020204030204" pitchFamily="34" charset="0"/>
                          <a:cs typeface="Calibri" panose="020F0502020204030204" pitchFamily="34" charset="0"/>
                        </a:rPr>
                        <a:t>choose relevant material to present a picture of one aspect of life in time past</a:t>
                      </a:r>
                      <a:endParaRPr lang="en-GB" sz="2000" dirty="0" smtClean="0">
                        <a:effectLst/>
                        <a:latin typeface="+mn-lt"/>
                        <a:ea typeface="Calibri" panose="020F0502020204030204" pitchFamily="34" charset="0"/>
                        <a:cs typeface="Times New Roman" panose="02020603050405020304" pitchFamily="18" charset="0"/>
                      </a:endParaRPr>
                    </a:p>
                    <a:p>
                      <a:pPr marL="342900" lvl="0" indent="-342900">
                        <a:lnSpc>
                          <a:spcPct val="100000"/>
                        </a:lnSpc>
                        <a:spcAft>
                          <a:spcPts val="0"/>
                        </a:spcAft>
                        <a:buFont typeface="Ink Free" panose="03080402000500000000" pitchFamily="66" charset="0"/>
                        <a:buChar char="•"/>
                      </a:pPr>
                      <a:r>
                        <a:rPr lang="en-GB" sz="1200" dirty="0" smtClean="0">
                          <a:effectLst/>
                          <a:latin typeface="+mn-lt"/>
                          <a:ea typeface="Calibri" panose="020F0502020204030204" pitchFamily="34" charset="0"/>
                          <a:cs typeface="Calibri" panose="020F0502020204030204" pitchFamily="34" charset="0"/>
                        </a:rPr>
                        <a:t>ask a variety of questions</a:t>
                      </a:r>
                      <a:endParaRPr lang="en-GB" sz="2000" dirty="0" smtClean="0">
                        <a:effectLst/>
                        <a:latin typeface="+mn-lt"/>
                        <a:ea typeface="Calibri" panose="020F0502020204030204" pitchFamily="34" charset="0"/>
                        <a:cs typeface="Times New Roman" panose="02020603050405020304" pitchFamily="18" charset="0"/>
                      </a:endParaRPr>
                    </a:p>
                    <a:p>
                      <a:pPr marL="342900" lvl="0" indent="-342900">
                        <a:lnSpc>
                          <a:spcPct val="100000"/>
                        </a:lnSpc>
                        <a:spcAft>
                          <a:spcPts val="0"/>
                        </a:spcAft>
                        <a:buFont typeface="Ink Free" panose="03080402000500000000" pitchFamily="66" charset="0"/>
                        <a:buChar char="•"/>
                      </a:pPr>
                      <a:r>
                        <a:rPr lang="en-GB" sz="1200" dirty="0" smtClean="0">
                          <a:effectLst/>
                          <a:latin typeface="+mn-lt"/>
                          <a:ea typeface="Calibri" panose="020F0502020204030204" pitchFamily="34" charset="0"/>
                          <a:cs typeface="Calibri" panose="020F0502020204030204" pitchFamily="34" charset="0"/>
                        </a:rPr>
                        <a:t>use the library, e-learning for research</a:t>
                      </a:r>
                      <a:endParaRPr lang="en-GB" sz="2000" dirty="0" smtClean="0">
                        <a:effectLst/>
                        <a:latin typeface="+mn-lt"/>
                        <a:ea typeface="Calibri" panose="020F0502020204030204" pitchFamily="34" charset="0"/>
                        <a:cs typeface="Times New Roman" panose="02020603050405020304" pitchFamily="18" charset="0"/>
                      </a:endParaRPr>
                    </a:p>
                    <a:p>
                      <a:pPr marL="342900" lvl="0" indent="-342900">
                        <a:lnSpc>
                          <a:spcPct val="100000"/>
                        </a:lnSpc>
                        <a:spcAft>
                          <a:spcPts val="0"/>
                        </a:spcAft>
                        <a:buFont typeface="Ink Free" panose="03080402000500000000" pitchFamily="66" charset="0"/>
                        <a:buChar char="•"/>
                      </a:pPr>
                      <a:r>
                        <a:rPr lang="en-GB" sz="1200" dirty="0" smtClean="0">
                          <a:effectLst/>
                          <a:latin typeface="+mn-lt"/>
                          <a:ea typeface="Calibri" panose="020F0502020204030204" pitchFamily="34" charset="0"/>
                          <a:cs typeface="Calibri" panose="020F0502020204030204" pitchFamily="34" charset="0"/>
                        </a:rPr>
                        <a:t>select data and organise it into a data file to answer historical questions</a:t>
                      </a:r>
                      <a:endParaRPr lang="en-GB" sz="2000" dirty="0" smtClean="0">
                        <a:effectLst/>
                        <a:latin typeface="+mn-lt"/>
                        <a:ea typeface="Calibri" panose="020F0502020204030204" pitchFamily="34" charset="0"/>
                        <a:cs typeface="Times New Roman" panose="02020603050405020304" pitchFamily="18" charset="0"/>
                      </a:endParaRPr>
                    </a:p>
                    <a:p>
                      <a:pPr marL="342900" lvl="0" indent="-342900">
                        <a:lnSpc>
                          <a:spcPct val="100000"/>
                        </a:lnSpc>
                        <a:spcAft>
                          <a:spcPts val="0"/>
                        </a:spcAft>
                        <a:buFont typeface="Ink Free" panose="03080402000500000000" pitchFamily="66" charset="0"/>
                        <a:buChar char="•"/>
                      </a:pPr>
                      <a:r>
                        <a:rPr lang="en-GB" sz="1200" dirty="0" smtClean="0">
                          <a:effectLst/>
                          <a:latin typeface="+mn-lt"/>
                          <a:ea typeface="Calibri" panose="020F0502020204030204" pitchFamily="34" charset="0"/>
                          <a:cs typeface="Calibri" panose="020F0502020204030204" pitchFamily="34" charset="0"/>
                        </a:rPr>
                        <a:t>know the period in which the study is set</a:t>
                      </a:r>
                      <a:endParaRPr lang="en-GB" sz="2000" dirty="0" smtClean="0">
                        <a:effectLst/>
                        <a:latin typeface="+mn-lt"/>
                        <a:ea typeface="Calibri" panose="020F0502020204030204" pitchFamily="34" charset="0"/>
                        <a:cs typeface="Times New Roman" panose="02020603050405020304" pitchFamily="18" charset="0"/>
                      </a:endParaRPr>
                    </a:p>
                    <a:p>
                      <a:pPr marL="342900" lvl="0" indent="-342900">
                        <a:lnSpc>
                          <a:spcPct val="100000"/>
                        </a:lnSpc>
                        <a:spcAft>
                          <a:spcPts val="0"/>
                        </a:spcAft>
                        <a:buFont typeface="Ink Free" panose="03080402000500000000" pitchFamily="66" charset="0"/>
                        <a:buChar char="•"/>
                      </a:pPr>
                      <a:r>
                        <a:rPr lang="en-GB" sz="1200" dirty="0" smtClean="0">
                          <a:effectLst/>
                          <a:latin typeface="+mn-lt"/>
                          <a:ea typeface="Calibri" panose="020F0502020204030204" pitchFamily="34" charset="0"/>
                          <a:cs typeface="Calibri" panose="020F0502020204030204" pitchFamily="34" charset="0"/>
                        </a:rPr>
                        <a:t>display findings in a variety of ways</a:t>
                      </a:r>
                      <a:endParaRPr lang="en-GB" sz="2000" dirty="0" smtClean="0">
                        <a:effectLst/>
                        <a:latin typeface="+mn-lt"/>
                        <a:ea typeface="Calibri" panose="020F0502020204030204" pitchFamily="34" charset="0"/>
                        <a:cs typeface="Times New Roman" panose="02020603050405020304" pitchFamily="18" charset="0"/>
                      </a:endParaRPr>
                    </a:p>
                    <a:p>
                      <a:pPr marL="342900" lvl="0" indent="-342900">
                        <a:lnSpc>
                          <a:spcPct val="100000"/>
                        </a:lnSpc>
                        <a:spcAft>
                          <a:spcPts val="0"/>
                        </a:spcAft>
                        <a:buFont typeface="Ink Free" panose="03080402000500000000" pitchFamily="66" charset="0"/>
                        <a:buChar char="•"/>
                      </a:pPr>
                      <a:r>
                        <a:rPr lang="en-GB" sz="1200" dirty="0" smtClean="0">
                          <a:effectLst/>
                          <a:latin typeface="+mn-lt"/>
                          <a:ea typeface="Calibri" panose="020F0502020204030204" pitchFamily="34" charset="0"/>
                        </a:rPr>
                        <a:t>work independently and in groups</a:t>
                      </a:r>
                      <a:endParaRPr lang="en-GB" sz="1200" u="none" kern="1200" dirty="0" smtClean="0">
                        <a:solidFill>
                          <a:schemeClr val="tx1"/>
                        </a:solidFill>
                        <a:effectLst/>
                        <a:latin typeface="+mn-lt"/>
                        <a:ea typeface="+mn-ea"/>
                        <a:cs typeface="+mn-cs"/>
                      </a:endParaRPr>
                    </a:p>
                    <a:p>
                      <a:pPr marL="0" lvl="0" indent="0" algn="ctr">
                        <a:buFont typeface="Arial" panose="020B0604020202020204" pitchFamily="34" charset="0"/>
                        <a:buNone/>
                      </a:pPr>
                      <a:endParaRPr lang="en-GB" sz="1200" u="sng" kern="1200" dirty="0" smtClean="0">
                        <a:solidFill>
                          <a:srgbClr val="FF0000"/>
                        </a:solidFill>
                        <a:effectLst/>
                        <a:latin typeface="+mn-lt"/>
                        <a:ea typeface="+mn-ea"/>
                        <a:cs typeface="+mn-cs"/>
                      </a:endParaRPr>
                    </a:p>
                  </a:txBody>
                  <a:tcPr marL="114300" marR="114300" marT="0" marB="0"/>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sng" strike="noStrike" kern="1200" cap="none" spc="0" normalizeH="0" baseline="0" noProof="0" dirty="0" smtClean="0">
                          <a:ln>
                            <a:noFill/>
                          </a:ln>
                          <a:solidFill>
                            <a:srgbClr val="FF0000"/>
                          </a:solidFill>
                          <a:effectLst/>
                          <a:uLnTx/>
                          <a:uFillTx/>
                          <a:latin typeface="+mn-lt"/>
                          <a:ea typeface="+mn-ea"/>
                          <a:cs typeface="+mn-cs"/>
                        </a:rPr>
                        <a:t>Skills Vocabulary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rgbClr val="E7E6E6">
                              <a:lumMod val="50000"/>
                            </a:srgbClr>
                          </a:solidFill>
                          <a:effectLst/>
                          <a:uLnTx/>
                          <a:uFillTx/>
                          <a:latin typeface="+mn-lt"/>
                          <a:ea typeface="+mn-ea"/>
                          <a:cs typeface="+mn-cs"/>
                        </a:rPr>
                        <a:t>Analyse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rgbClr val="E7E6E6">
                              <a:lumMod val="50000"/>
                            </a:srgbClr>
                          </a:solidFill>
                          <a:effectLst/>
                          <a:uLnTx/>
                          <a:uFillTx/>
                          <a:latin typeface="+mn-lt"/>
                          <a:ea typeface="+mn-ea"/>
                          <a:cs typeface="+mn-cs"/>
                        </a:rPr>
                        <a:t>Argue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Artefacts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Chronology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Compare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rgbClr val="E7E6E6">
                              <a:lumMod val="50000"/>
                            </a:srgbClr>
                          </a:solidFill>
                          <a:effectLst/>
                          <a:uLnTx/>
                          <a:uFillTx/>
                          <a:latin typeface="+mn-lt"/>
                          <a:ea typeface="+mn-ea"/>
                          <a:cs typeface="+mn-cs"/>
                        </a:rPr>
                        <a:t>Connections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rgbClr val="E7E6E6">
                              <a:lumMod val="50000"/>
                            </a:srgbClr>
                          </a:solidFill>
                          <a:effectLst/>
                          <a:uLnTx/>
                          <a:uFillTx/>
                          <a:latin typeface="+mn-lt"/>
                          <a:ea typeface="+mn-ea"/>
                          <a:cs typeface="+mn-cs"/>
                        </a:rPr>
                        <a:t>Construct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rgbClr val="E7E6E6">
                              <a:lumMod val="50000"/>
                            </a:srgbClr>
                          </a:solidFill>
                          <a:effectLst/>
                          <a:uLnTx/>
                          <a:uFillTx/>
                          <a:latin typeface="+mn-lt"/>
                          <a:ea typeface="+mn-ea"/>
                          <a:cs typeface="+mn-cs"/>
                        </a:rPr>
                        <a:t>Critical thinking</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rgbClr val="E7E6E6">
                              <a:lumMod val="50000"/>
                            </a:srgbClr>
                          </a:solidFill>
                          <a:effectLst/>
                          <a:uLnTx/>
                          <a:uFillTx/>
                          <a:latin typeface="+mn-lt"/>
                          <a:ea typeface="+mn-ea"/>
                          <a:cs typeface="+mn-cs"/>
                        </a:rPr>
                        <a:t>Determine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rgbClr val="E7E6E6">
                              <a:lumMod val="50000"/>
                            </a:srgbClr>
                          </a:solidFill>
                          <a:effectLst/>
                          <a:uLnTx/>
                          <a:uFillTx/>
                          <a:latin typeface="+mn-lt"/>
                          <a:ea typeface="+mn-ea"/>
                          <a:cs typeface="+mn-cs"/>
                        </a:rPr>
                        <a:t>Develop</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rgbClr val="E7E6E6">
                              <a:lumMod val="50000"/>
                            </a:srgbClr>
                          </a:solidFill>
                          <a:effectLst/>
                          <a:uLnTx/>
                          <a:uFillTx/>
                          <a:latin typeface="+mn-lt"/>
                          <a:ea typeface="+mn-ea"/>
                          <a:cs typeface="+mn-cs"/>
                        </a:rPr>
                        <a:t>Diagram</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Differences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Evidence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rgbClr val="E7E6E6">
                              <a:lumMod val="50000"/>
                            </a:srgbClr>
                          </a:solidFill>
                          <a:effectLst/>
                          <a:uLnTx/>
                          <a:uFillTx/>
                          <a:latin typeface="+mn-lt"/>
                          <a:ea typeface="+mn-ea"/>
                          <a:cs typeface="+mn-cs"/>
                        </a:rPr>
                        <a:t>Judge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rgbClr val="E7E6E6">
                              <a:lumMod val="50000"/>
                            </a:srgbClr>
                          </a:solidFill>
                          <a:effectLst/>
                          <a:uLnTx/>
                          <a:uFillTx/>
                          <a:latin typeface="+mn-lt"/>
                          <a:ea typeface="+mn-ea"/>
                          <a:cs typeface="+mn-cs"/>
                        </a:rPr>
                        <a:t>Justify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rgbClr val="E7E6E6">
                              <a:lumMod val="50000"/>
                            </a:srgbClr>
                          </a:solidFill>
                          <a:effectLst/>
                          <a:uLnTx/>
                          <a:uFillTx/>
                          <a:latin typeface="+mn-lt"/>
                          <a:ea typeface="+mn-ea"/>
                          <a:cs typeface="+mn-cs"/>
                        </a:rPr>
                        <a:t>Modify</a:t>
                      </a:r>
                      <a:endParaRPr kumimoji="0" lang="en-GB" sz="1200" b="0" i="0" u="sng" strike="noStrike" kern="1200" cap="none" spc="0" normalizeH="0" baseline="0" noProof="0" dirty="0" smtClean="0">
                        <a:ln>
                          <a:noFill/>
                        </a:ln>
                        <a:solidFill>
                          <a:srgbClr val="E7E6E6">
                            <a:lumMod val="50000"/>
                          </a:srgbClr>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sng" strike="noStrike" kern="1200" cap="none" spc="0" normalizeH="0" baseline="0" noProof="0" dirty="0" smtClean="0">
                        <a:ln>
                          <a:noFill/>
                        </a:ln>
                        <a:solidFill>
                          <a:srgbClr val="FF0000"/>
                        </a:solidFill>
                        <a:effectLst/>
                        <a:uLnTx/>
                        <a:uFillTx/>
                        <a:latin typeface="+mn-lt"/>
                        <a:ea typeface="+mn-ea"/>
                        <a:cs typeface="+mn-cs"/>
                      </a:endParaRPr>
                    </a:p>
                  </a:txBody>
                  <a:tcPr marL="114300" marR="114300" marT="0" marB="0"/>
                </a:tc>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Order</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rgbClr val="E7E6E6">
                              <a:lumMod val="50000"/>
                            </a:srgbClr>
                          </a:solidFill>
                          <a:effectLst/>
                          <a:uLnTx/>
                          <a:uFillTx/>
                          <a:latin typeface="+mn-lt"/>
                          <a:ea typeface="+mn-ea"/>
                          <a:cs typeface="+mn-cs"/>
                        </a:rPr>
                        <a:t>Perspective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Primary Source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Secondary Source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Sequencing</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Similarities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rgbClr val="E7E6E6">
                              <a:lumMod val="50000"/>
                            </a:srgbClr>
                          </a:solidFill>
                          <a:effectLst/>
                          <a:uLnTx/>
                          <a:uFillTx/>
                          <a:latin typeface="+mn-lt"/>
                          <a:ea typeface="+mn-ea"/>
                          <a:cs typeface="+mn-cs"/>
                        </a:rPr>
                        <a:t>Support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Timeline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sng" strike="noStrike" kern="1200" cap="none" spc="0" normalizeH="0" baseline="0" noProof="0" dirty="0" smtClean="0">
                        <a:ln>
                          <a:noFill/>
                        </a:ln>
                        <a:solidFill>
                          <a:prstClr val="white">
                            <a:lumMod val="65000"/>
                          </a:prstClr>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sng" strike="noStrike" kern="1200" cap="none" spc="0" normalizeH="0" baseline="0" noProof="0" dirty="0" smtClean="0">
                        <a:ln>
                          <a:noFill/>
                        </a:ln>
                        <a:solidFill>
                          <a:prstClr val="white">
                            <a:lumMod val="65000"/>
                          </a:prstClr>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sng" strike="noStrike" kern="1200" cap="none" spc="0" normalizeH="0" baseline="0" noProof="0" dirty="0" smtClean="0">
                        <a:ln>
                          <a:noFill/>
                        </a:ln>
                        <a:solidFill>
                          <a:prstClr val="white">
                            <a:lumMod val="65000"/>
                          </a:prstClr>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sng" strike="noStrike" kern="1200" cap="none" spc="0" normalizeH="0" baseline="0" noProof="0" dirty="0" smtClean="0">
                        <a:ln>
                          <a:noFill/>
                        </a:ln>
                        <a:solidFill>
                          <a:prstClr val="white">
                            <a:lumMod val="65000"/>
                          </a:prstClr>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sng" strike="noStrike" kern="1200" cap="none" spc="0" normalizeH="0" baseline="0" noProof="0" dirty="0" smtClean="0">
                        <a:ln>
                          <a:noFill/>
                        </a:ln>
                        <a:solidFill>
                          <a:prstClr val="white">
                            <a:lumMod val="65000"/>
                          </a:prstClr>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sng" strike="noStrike" kern="1200" cap="none" spc="0" normalizeH="0" baseline="0" noProof="0" dirty="0" smtClean="0">
                          <a:ln>
                            <a:noFill/>
                          </a:ln>
                          <a:solidFill>
                            <a:prstClr val="white">
                              <a:lumMod val="65000"/>
                            </a:prstClr>
                          </a:solidFill>
                          <a:effectLst/>
                          <a:uLnTx/>
                          <a:uFillTx/>
                          <a:latin typeface="+mn-lt"/>
                          <a:ea typeface="+mn-ea"/>
                          <a:cs typeface="+mn-cs"/>
                        </a:rPr>
                        <a:t>NB grey indicates taught in Y5/6 but may be touched on in Y3/4</a:t>
                      </a:r>
                    </a:p>
                  </a:txBody>
                  <a:tcPr marL="114300" marR="114300" marT="0" marB="0"/>
                </a:tc>
                <a:extLst>
                  <a:ext uri="{0D108BD9-81ED-4DB2-BD59-A6C34878D82A}">
                    <a16:rowId xmlns:a16="http://schemas.microsoft.com/office/drawing/2014/main" val="669184204"/>
                  </a:ext>
                </a:extLst>
              </a:tr>
              <a:tr h="1143454">
                <a:tc>
                  <a:txBody>
                    <a:bodyPr/>
                    <a:lstStyle/>
                    <a:p>
                      <a:pPr algn="ctr"/>
                      <a:r>
                        <a:rPr lang="en-GB" sz="1050" u="sng" kern="1200" dirty="0" smtClean="0">
                          <a:solidFill>
                            <a:srgbClr val="FF0000"/>
                          </a:solidFill>
                          <a:effectLst/>
                          <a:latin typeface="+mn-lt"/>
                          <a:ea typeface="+mn-ea"/>
                          <a:cs typeface="+mn-cs"/>
                        </a:rPr>
                        <a:t>Future Learning in Year </a:t>
                      </a:r>
                      <a:r>
                        <a:rPr lang="en-GB" sz="1050" u="sng" kern="1200" dirty="0" smtClean="0">
                          <a:solidFill>
                            <a:srgbClr val="FF0000"/>
                          </a:solidFill>
                          <a:effectLst/>
                          <a:latin typeface="+mn-lt"/>
                          <a:ea typeface="+mn-ea"/>
                          <a:cs typeface="+mn-cs"/>
                        </a:rPr>
                        <a:t>4</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The changing power of monarchs…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A depth study linked to one of the British areas of study… a study over time tracing how several aspects of national history are reflected in the locality.</a:t>
                      </a:r>
                      <a:r>
                        <a:rPr lang="en-GB" sz="1200" dirty="0" smtClean="0"/>
                        <a:t> a study of an aspect or theme in British history that extends pupils’ chronological knowledge beyond 1066- the Tudors</a:t>
                      </a:r>
                      <a:endParaRPr lang="en-GB" sz="1200" baseline="0" dirty="0" smtClean="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050" u="sng" kern="1200" dirty="0" smtClean="0">
                        <a:solidFill>
                          <a:srgbClr val="FF0000"/>
                        </a:solidFill>
                        <a:effectLst/>
                        <a:latin typeface="+mn-lt"/>
                        <a:ea typeface="+mn-ea"/>
                        <a:cs typeface="+mn-cs"/>
                      </a:endParaRPr>
                    </a:p>
                  </a:txBody>
                  <a:tcPr/>
                </a:tc>
                <a:tc vMerge="1">
                  <a:txBody>
                    <a:bodyPr/>
                    <a:lstStyle/>
                    <a:p>
                      <a:pPr algn="ctr"/>
                      <a:endParaRPr lang="en-GB" sz="1200" u="sng" kern="1200" dirty="0" smtClean="0">
                        <a:solidFill>
                          <a:srgbClr val="FF0000"/>
                        </a:solidFill>
                        <a:effectLst/>
                        <a:latin typeface="+mn-lt"/>
                        <a:ea typeface="+mn-ea"/>
                        <a:cs typeface="+mn-cs"/>
                      </a:endParaRPr>
                    </a:p>
                  </a:txBody>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1335387644"/>
                  </a:ext>
                </a:extLst>
              </a:tr>
            </a:tbl>
          </a:graphicData>
        </a:graphic>
      </p:graphicFrame>
      <p:sp>
        <p:nvSpPr>
          <p:cNvPr id="5" name="AutoShape 2" descr="ST. MICHAEL'S C. OF E. PRIMARY SCHOOL BAMFORD SCHOOL UNIFORM LIST Boys:  Girls: Red v-neck sweatshirt with school logo Red"/>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pic>
        <p:nvPicPr>
          <p:cNvPr id="6" name="Picture 5"/>
          <p:cNvPicPr>
            <a:picLocks noChangeAspect="1"/>
          </p:cNvPicPr>
          <p:nvPr/>
        </p:nvPicPr>
        <p:blipFill>
          <a:blip r:embed="rId2"/>
          <a:stretch>
            <a:fillRect/>
          </a:stretch>
        </p:blipFill>
        <p:spPr>
          <a:xfrm>
            <a:off x="3922198" y="178131"/>
            <a:ext cx="383164" cy="489487"/>
          </a:xfrm>
          <a:prstGeom prst="rect">
            <a:avLst/>
          </a:prstGeom>
        </p:spPr>
      </p:pic>
    </p:spTree>
    <p:extLst>
      <p:ext uri="{BB962C8B-B14F-4D97-AF65-F5344CB8AC3E}">
        <p14:creationId xmlns:p14="http://schemas.microsoft.com/office/powerpoint/2010/main" val="1309874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807864428"/>
              </p:ext>
            </p:extLst>
          </p:nvPr>
        </p:nvGraphicFramePr>
        <p:xfrm>
          <a:off x="155575" y="178130"/>
          <a:ext cx="11831638" cy="5460580"/>
        </p:xfrm>
        <a:graphic>
          <a:graphicData uri="http://schemas.openxmlformats.org/drawingml/2006/table">
            <a:tbl>
              <a:tblPr firstRow="1" bandRow="1">
                <a:tableStyleId>{5940675A-B579-460E-94D1-54222C63F5DA}</a:tableStyleId>
              </a:tblPr>
              <a:tblGrid>
                <a:gridCol w="254000">
                  <a:extLst>
                    <a:ext uri="{9D8B030D-6E8A-4147-A177-3AD203B41FA5}">
                      <a16:colId xmlns:a16="http://schemas.microsoft.com/office/drawing/2014/main" val="2033829959"/>
                    </a:ext>
                  </a:extLst>
                </a:gridCol>
                <a:gridCol w="2347913">
                  <a:extLst>
                    <a:ext uri="{9D8B030D-6E8A-4147-A177-3AD203B41FA5}">
                      <a16:colId xmlns:a16="http://schemas.microsoft.com/office/drawing/2014/main" val="2952232063"/>
                    </a:ext>
                  </a:extLst>
                </a:gridCol>
                <a:gridCol w="2457451">
                  <a:extLst>
                    <a:ext uri="{9D8B030D-6E8A-4147-A177-3AD203B41FA5}">
                      <a16:colId xmlns:a16="http://schemas.microsoft.com/office/drawing/2014/main" val="1239123303"/>
                    </a:ext>
                  </a:extLst>
                </a:gridCol>
                <a:gridCol w="2185987">
                  <a:extLst>
                    <a:ext uri="{9D8B030D-6E8A-4147-A177-3AD203B41FA5}">
                      <a16:colId xmlns:a16="http://schemas.microsoft.com/office/drawing/2014/main" val="4031516724"/>
                    </a:ext>
                  </a:extLst>
                </a:gridCol>
                <a:gridCol w="2400300">
                  <a:extLst>
                    <a:ext uri="{9D8B030D-6E8A-4147-A177-3AD203B41FA5}">
                      <a16:colId xmlns:a16="http://schemas.microsoft.com/office/drawing/2014/main" val="3120107244"/>
                    </a:ext>
                  </a:extLst>
                </a:gridCol>
                <a:gridCol w="2185987">
                  <a:extLst>
                    <a:ext uri="{9D8B030D-6E8A-4147-A177-3AD203B41FA5}">
                      <a16:colId xmlns:a16="http://schemas.microsoft.com/office/drawing/2014/main" val="2886785050"/>
                    </a:ext>
                  </a:extLst>
                </a:gridCol>
              </a:tblGrid>
              <a:tr h="279070">
                <a:tc>
                  <a:txBody>
                    <a:bodyPr/>
                    <a:lstStyle/>
                    <a:p>
                      <a:pPr algn="ctr">
                        <a:spcAft>
                          <a:spcPts val="0"/>
                        </a:spcAft>
                      </a:pPr>
                      <a:r>
                        <a:rPr lang="en-GB" sz="1400" b="1" dirty="0" err="1" smtClean="0">
                          <a:solidFill>
                            <a:schemeClr val="tx1"/>
                          </a:solidFill>
                          <a:effectLst/>
                          <a:latin typeface="+mn-lt"/>
                          <a:ea typeface="Times New Roman" panose="02020603050405020304" pitchFamily="18" charset="0"/>
                        </a:rPr>
                        <a:t>Yr</a:t>
                      </a:r>
                      <a:endParaRPr lang="en-GB" sz="1400" b="1" dirty="0">
                        <a:solidFill>
                          <a:schemeClr val="tx1"/>
                        </a:solidFill>
                        <a:effectLst/>
                        <a:latin typeface="+mn-lt"/>
                        <a:ea typeface="Times New Roman" panose="02020603050405020304" pitchFamily="18" charset="0"/>
                      </a:endParaRPr>
                    </a:p>
                  </a:txBody>
                  <a:tcPr marL="114300" marR="114300" marT="0" marB="0"/>
                </a:tc>
                <a:tc>
                  <a:txBody>
                    <a:bodyPr/>
                    <a:lstStyle/>
                    <a:p>
                      <a:pPr algn="ctr">
                        <a:spcAft>
                          <a:spcPts val="0"/>
                        </a:spcAft>
                      </a:pPr>
                      <a:r>
                        <a:rPr lang="en-GB" sz="1400" b="0" u="sng" dirty="0" smtClean="0">
                          <a:solidFill>
                            <a:schemeClr val="accent4">
                              <a:lumMod val="60000"/>
                              <a:lumOff val="40000"/>
                            </a:schemeClr>
                          </a:solidFill>
                          <a:effectLst/>
                          <a:latin typeface="+mn-lt"/>
                          <a:ea typeface="Times New Roman" panose="02020603050405020304" pitchFamily="18" charset="0"/>
                          <a:cs typeface="Arial" panose="020B0604020202020204" pitchFamily="34" charset="0"/>
                        </a:rPr>
                        <a:t>Clothing</a:t>
                      </a:r>
                      <a:endParaRPr lang="en-GB" sz="1400" b="1" dirty="0">
                        <a:solidFill>
                          <a:srgbClr val="C00000"/>
                        </a:solidFill>
                        <a:effectLst/>
                        <a:latin typeface="+mn-lt"/>
                        <a:ea typeface="Times New Roman" panose="02020603050405020304" pitchFamily="18" charset="0"/>
                      </a:endParaRPr>
                    </a:p>
                  </a:txBody>
                  <a:tcPr marL="114300" marR="114300" marT="0" marB="0"/>
                </a:tc>
                <a:tc>
                  <a:txBody>
                    <a:bodyPr/>
                    <a:lstStyle/>
                    <a:p>
                      <a:pPr algn="ctr">
                        <a:spcAft>
                          <a:spcPts val="0"/>
                        </a:spcAft>
                      </a:pPr>
                      <a:r>
                        <a:rPr lang="en-GB" sz="1400" b="0" u="sng" baseline="0" dirty="0" smtClean="0">
                          <a:solidFill>
                            <a:srgbClr val="00B0F0"/>
                          </a:solidFill>
                          <a:effectLst/>
                          <a:latin typeface="+mn-lt"/>
                          <a:ea typeface="Times New Roman" panose="02020603050405020304" pitchFamily="18" charset="0"/>
                          <a:cs typeface="Arial" panose="020B0604020202020204" pitchFamily="34" charset="0"/>
                        </a:rPr>
                        <a:t>Commerce</a:t>
                      </a:r>
                      <a:endParaRPr lang="en-GB" sz="1400" b="1" dirty="0">
                        <a:solidFill>
                          <a:srgbClr val="C00000"/>
                        </a:solidFill>
                        <a:effectLst/>
                        <a:latin typeface="+mn-lt"/>
                        <a:ea typeface="Times New Roman" panose="02020603050405020304" pitchFamily="18" charset="0"/>
                      </a:endParaRPr>
                    </a:p>
                  </a:txBody>
                  <a:tcPr marL="114300" marR="114300" marT="0" marB="0"/>
                </a:tc>
                <a:tc>
                  <a:txBody>
                    <a:bodyPr/>
                    <a:lstStyle/>
                    <a:p>
                      <a:pPr algn="ctr">
                        <a:spcAft>
                          <a:spcPts val="0"/>
                        </a:spcAft>
                      </a:pPr>
                      <a:r>
                        <a:rPr lang="en-GB" sz="1400" b="0" u="sng" baseline="0" dirty="0" smtClean="0">
                          <a:solidFill>
                            <a:srgbClr val="C00000"/>
                          </a:solidFill>
                          <a:effectLst/>
                          <a:latin typeface="+mn-lt"/>
                          <a:ea typeface="Times New Roman" panose="02020603050405020304" pitchFamily="18" charset="0"/>
                          <a:cs typeface="Arial" panose="020B0604020202020204" pitchFamily="34" charset="0"/>
                        </a:rPr>
                        <a:t>Conflict</a:t>
                      </a:r>
                      <a:endParaRPr lang="en-GB" sz="1400" b="1" dirty="0">
                        <a:solidFill>
                          <a:srgbClr val="C00000"/>
                        </a:solidFill>
                        <a:effectLst/>
                        <a:latin typeface="+mn-lt"/>
                        <a:ea typeface="Times New Roman" panose="02020603050405020304" pitchFamily="18" charset="0"/>
                      </a:endParaRPr>
                    </a:p>
                  </a:txBody>
                  <a:tcPr marL="114300" marR="114300" marT="0" marB="0"/>
                </a:tc>
                <a:tc>
                  <a:txBody>
                    <a:bodyPr/>
                    <a:lstStyle/>
                    <a:p>
                      <a:pPr algn="ctr">
                        <a:spcAft>
                          <a:spcPts val="0"/>
                        </a:spcAft>
                      </a:pPr>
                      <a:r>
                        <a:rPr lang="en-GB" sz="1400" b="0" u="sng" baseline="0" dirty="0" smtClean="0">
                          <a:solidFill>
                            <a:srgbClr val="7030A0"/>
                          </a:solidFill>
                          <a:effectLst/>
                          <a:latin typeface="+mn-lt"/>
                          <a:ea typeface="Times New Roman" panose="02020603050405020304" pitchFamily="18" charset="0"/>
                          <a:cs typeface="Arial" panose="020B0604020202020204" pitchFamily="34" charset="0"/>
                        </a:rPr>
                        <a:t>Food</a:t>
                      </a:r>
                      <a:endParaRPr lang="en-GB" sz="1400" b="1" dirty="0">
                        <a:solidFill>
                          <a:srgbClr val="C00000"/>
                        </a:solidFill>
                        <a:effectLst/>
                        <a:latin typeface="+mn-lt"/>
                        <a:ea typeface="Times New Roman" panose="02020603050405020304" pitchFamily="18" charset="0"/>
                      </a:endParaRPr>
                    </a:p>
                  </a:txBody>
                  <a:tcPr marL="114300" marR="114300" marT="0" marB="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b="0" u="sng" baseline="0" dirty="0" smtClean="0">
                          <a:solidFill>
                            <a:srgbClr val="00B050"/>
                          </a:solidFill>
                          <a:effectLst/>
                          <a:latin typeface="+mn-lt"/>
                          <a:ea typeface="Times New Roman" panose="02020603050405020304" pitchFamily="18" charset="0"/>
                          <a:cs typeface="Arial" panose="020B0604020202020204" pitchFamily="34" charset="0"/>
                        </a:rPr>
                        <a:t>Religion</a:t>
                      </a:r>
                      <a:endParaRPr lang="en-GB" sz="1400" b="1" dirty="0" smtClean="0">
                        <a:solidFill>
                          <a:srgbClr val="C00000"/>
                        </a:solidFill>
                        <a:effectLst/>
                        <a:latin typeface="+mn-lt"/>
                        <a:ea typeface="Times New Roman" panose="02020603050405020304" pitchFamily="18" charset="0"/>
                      </a:endParaRPr>
                    </a:p>
                  </a:txBody>
                  <a:tcPr marL="114300" marR="114300" marT="0" marB="0"/>
                </a:tc>
                <a:extLst>
                  <a:ext uri="{0D108BD9-81ED-4DB2-BD59-A6C34878D82A}">
                    <a16:rowId xmlns:a16="http://schemas.microsoft.com/office/drawing/2014/main" val="114452312"/>
                  </a:ext>
                </a:extLst>
              </a:tr>
              <a:tr h="2098255">
                <a:tc>
                  <a:txBody>
                    <a:bodyPr/>
                    <a:lstStyle/>
                    <a:p>
                      <a:pPr algn="ctr">
                        <a:spcAft>
                          <a:spcPts val="0"/>
                        </a:spcAft>
                      </a:pPr>
                      <a:r>
                        <a:rPr lang="en-GB" sz="1200" b="1" dirty="0" smtClean="0">
                          <a:solidFill>
                            <a:schemeClr val="bg2">
                              <a:lumMod val="50000"/>
                            </a:schemeClr>
                          </a:solidFill>
                          <a:effectLst/>
                          <a:latin typeface="+mn-lt"/>
                          <a:ea typeface="Times New Roman" panose="02020603050405020304" pitchFamily="18" charset="0"/>
                        </a:rPr>
                        <a:t>3</a:t>
                      </a:r>
                    </a:p>
                    <a:p>
                      <a:pPr algn="ctr">
                        <a:spcAft>
                          <a:spcPts val="0"/>
                        </a:spcAft>
                      </a:pPr>
                      <a:endParaRPr lang="en-GB" sz="1200" b="1" dirty="0" smtClean="0">
                        <a:solidFill>
                          <a:schemeClr val="bg2">
                            <a:lumMod val="50000"/>
                          </a:schemeClr>
                        </a:solidFill>
                        <a:effectLst/>
                        <a:latin typeface="+mn-lt"/>
                        <a:ea typeface="Times New Roman" panose="02020603050405020304" pitchFamily="18" charset="0"/>
                      </a:endParaRPr>
                    </a:p>
                    <a:p>
                      <a:pPr algn="ctr">
                        <a:spcAft>
                          <a:spcPts val="0"/>
                        </a:spcAft>
                      </a:pPr>
                      <a:r>
                        <a:rPr lang="en-GB" sz="1200" b="1" dirty="0" smtClean="0">
                          <a:solidFill>
                            <a:schemeClr val="bg2">
                              <a:lumMod val="50000"/>
                            </a:schemeClr>
                          </a:solidFill>
                          <a:effectLst/>
                          <a:latin typeface="+mn-lt"/>
                          <a:ea typeface="Times New Roman" panose="02020603050405020304" pitchFamily="18" charset="0"/>
                        </a:rPr>
                        <a:t>Stone</a:t>
                      </a:r>
                    </a:p>
                    <a:p>
                      <a:pPr algn="ctr">
                        <a:spcAft>
                          <a:spcPts val="0"/>
                        </a:spcAft>
                      </a:pPr>
                      <a:r>
                        <a:rPr lang="en-GB" sz="1200" b="1" baseline="0" dirty="0" smtClean="0">
                          <a:solidFill>
                            <a:schemeClr val="bg2">
                              <a:lumMod val="50000"/>
                            </a:schemeClr>
                          </a:solidFill>
                          <a:effectLst/>
                          <a:latin typeface="+mn-lt"/>
                          <a:ea typeface="Times New Roman" panose="02020603050405020304" pitchFamily="18" charset="0"/>
                        </a:rPr>
                        <a:t> Age</a:t>
                      </a:r>
                      <a:endParaRPr lang="en-GB" sz="1200" b="1" dirty="0">
                        <a:solidFill>
                          <a:schemeClr val="bg2">
                            <a:lumMod val="50000"/>
                          </a:schemeClr>
                        </a:solidFill>
                        <a:effectLst/>
                        <a:latin typeface="+mn-lt"/>
                        <a:ea typeface="Times New Roman" panose="02020603050405020304" pitchFamily="18" charset="0"/>
                      </a:endParaRPr>
                    </a:p>
                  </a:txBody>
                  <a:tcPr marL="114300" marR="114300" marT="0" marB="0"/>
                </a:tc>
                <a:tc>
                  <a:txBody>
                    <a:bodyPr/>
                    <a:lstStyle/>
                    <a:p>
                      <a:r>
                        <a:rPr lang="en-GB" sz="1100" b="1" dirty="0" smtClean="0">
                          <a:solidFill>
                            <a:schemeClr val="bg2">
                              <a:lumMod val="50000"/>
                            </a:schemeClr>
                          </a:solidFill>
                          <a:effectLst/>
                          <a:latin typeface="+mn-lt"/>
                          <a:ea typeface="Times New Roman" panose="02020603050405020304" pitchFamily="18" charset="0"/>
                        </a:rPr>
                        <a:t>made from grasses and plant stems that were woven together to make fabric. Animal hides were also worn, and were especially useful in cold weather</a:t>
                      </a:r>
                      <a:endParaRPr lang="en-GB" sz="1100" b="1" dirty="0">
                        <a:solidFill>
                          <a:schemeClr val="bg2">
                            <a:lumMod val="50000"/>
                          </a:schemeClr>
                        </a:solidFill>
                        <a:effectLst/>
                        <a:latin typeface="+mn-lt"/>
                        <a:ea typeface="Times New Roman" panose="02020603050405020304" pitchFamily="18" charset="0"/>
                      </a:endParaRPr>
                    </a:p>
                  </a:txBody>
                  <a:tcPr marL="114300" marR="114300" marT="0" marB="0"/>
                </a:tc>
                <a:tc>
                  <a:txBody>
                    <a:bodyPr/>
                    <a:lstStyle/>
                    <a:p>
                      <a:pPr>
                        <a:lnSpc>
                          <a:spcPct val="107000"/>
                        </a:lnSpc>
                        <a:spcAft>
                          <a:spcPts val="0"/>
                        </a:spcAft>
                      </a:pPr>
                      <a:r>
                        <a:rPr lang="en-GB" sz="1100" dirty="0" smtClean="0">
                          <a:solidFill>
                            <a:schemeClr val="bg2">
                              <a:lumMod val="50000"/>
                            </a:schemeClr>
                          </a:solidFill>
                          <a:effectLst/>
                          <a:latin typeface="+mn-lt"/>
                          <a:ea typeface="Calibri" panose="020F0502020204030204" pitchFamily="34" charset="0"/>
                          <a:cs typeface="Times New Roman" panose="02020603050405020304" pitchFamily="18" charset="0"/>
                        </a:rPr>
                        <a:t>Iron Age – traded surplus flour for other goods in nearby tribes and with travellers.</a:t>
                      </a:r>
                      <a:endParaRPr lang="en-GB" sz="1100" dirty="0">
                        <a:solidFill>
                          <a:schemeClr val="bg2">
                            <a:lumMod val="50000"/>
                          </a:schemeClr>
                        </a:solidFill>
                        <a:effectLst/>
                        <a:latin typeface="+mn-lt"/>
                        <a:ea typeface="Calibri" panose="020F0502020204030204" pitchFamily="34" charset="0"/>
                        <a:cs typeface="Times New Roman" panose="02020603050405020304" pitchFamily="18" charset="0"/>
                      </a:endParaRPr>
                    </a:p>
                  </a:txBody>
                  <a:tcPr marL="68580" marR="68580" marT="0" marB="0"/>
                </a:tc>
                <a:tc>
                  <a:txBody>
                    <a:bodyPr/>
                    <a:lstStyle/>
                    <a:p>
                      <a:r>
                        <a:rPr lang="en-GB" sz="1100" b="1" dirty="0" smtClean="0">
                          <a:solidFill>
                            <a:schemeClr val="bg2">
                              <a:lumMod val="50000"/>
                            </a:schemeClr>
                          </a:solidFill>
                          <a:effectLst/>
                          <a:latin typeface="+mn-lt"/>
                          <a:ea typeface="Times New Roman" panose="02020603050405020304" pitchFamily="18" charset="0"/>
                        </a:rPr>
                        <a:t>Tribes would fight for animal stock and women.</a:t>
                      </a:r>
                      <a:endParaRPr lang="en-GB" sz="1100" b="1" dirty="0">
                        <a:solidFill>
                          <a:schemeClr val="bg2">
                            <a:lumMod val="50000"/>
                          </a:schemeClr>
                        </a:solidFill>
                        <a:effectLst/>
                        <a:latin typeface="+mn-lt"/>
                        <a:ea typeface="Times New Roman" panose="02020603050405020304" pitchFamily="18" charset="0"/>
                      </a:endParaRPr>
                    </a:p>
                  </a:txBody>
                  <a:tcPr marL="114300" marR="114300" marT="0" marB="0"/>
                </a:tc>
                <a:tc>
                  <a:txBody>
                    <a:bodyPr/>
                    <a:lstStyle/>
                    <a:p>
                      <a:r>
                        <a:rPr lang="en-GB" sz="1100" b="1" dirty="0" smtClean="0">
                          <a:solidFill>
                            <a:schemeClr val="bg2">
                              <a:lumMod val="50000"/>
                            </a:schemeClr>
                          </a:solidFill>
                          <a:effectLst/>
                          <a:latin typeface="+mn-lt"/>
                          <a:ea typeface="Times New Roman" panose="02020603050405020304" pitchFamily="18" charset="0"/>
                        </a:rPr>
                        <a:t>Farming – crops and the breeding of animals.</a:t>
                      </a:r>
                    </a:p>
                    <a:p>
                      <a:r>
                        <a:rPr lang="en-GB" sz="1100" b="1" dirty="0" smtClean="0">
                          <a:solidFill>
                            <a:schemeClr val="bg2">
                              <a:lumMod val="50000"/>
                            </a:schemeClr>
                          </a:solidFill>
                          <a:effectLst/>
                          <a:latin typeface="+mn-lt"/>
                          <a:ea typeface="Times New Roman" panose="02020603050405020304" pitchFamily="18" charset="0"/>
                        </a:rPr>
                        <a:t>Hunter gatherers</a:t>
                      </a:r>
                    </a:p>
                    <a:p>
                      <a:endParaRPr lang="en-GB" sz="1100" b="1" dirty="0">
                        <a:solidFill>
                          <a:schemeClr val="bg2">
                            <a:lumMod val="50000"/>
                          </a:schemeClr>
                        </a:solidFill>
                        <a:effectLst/>
                        <a:latin typeface="+mn-lt"/>
                        <a:ea typeface="Times New Roman" panose="02020603050405020304" pitchFamily="18" charset="0"/>
                      </a:endParaRPr>
                    </a:p>
                  </a:txBody>
                  <a:tcPr marL="114300" marR="114300" marT="0" marB="0"/>
                </a:tc>
                <a:tc>
                  <a:txBody>
                    <a:bodyPr/>
                    <a:lstStyle/>
                    <a:p>
                      <a:r>
                        <a:rPr lang="en-GB" sz="1100" kern="1200" dirty="0" smtClean="0">
                          <a:solidFill>
                            <a:schemeClr val="bg2">
                              <a:lumMod val="50000"/>
                            </a:schemeClr>
                          </a:solidFill>
                          <a:effectLst/>
                          <a:latin typeface="+mn-lt"/>
                          <a:ea typeface="+mn-ea"/>
                          <a:cs typeface="+mn-cs"/>
                        </a:rPr>
                        <a:t>Sanctuaries were also built for the cult of the bull. Neolithic people worshipped the sun, the moon, and the natural elements on which their harvest and sustenance depended.</a:t>
                      </a:r>
                      <a:endParaRPr lang="en-GB" sz="1100" b="1" dirty="0">
                        <a:solidFill>
                          <a:schemeClr val="bg2">
                            <a:lumMod val="50000"/>
                          </a:schemeClr>
                        </a:solidFill>
                        <a:effectLst/>
                        <a:latin typeface="+mn-lt"/>
                        <a:ea typeface="Times New Roman" panose="02020603050405020304" pitchFamily="18" charset="0"/>
                      </a:endParaRPr>
                    </a:p>
                  </a:txBody>
                  <a:tcPr marL="114300" marR="114300" marT="0" marB="0"/>
                </a:tc>
                <a:extLst>
                  <a:ext uri="{0D108BD9-81ED-4DB2-BD59-A6C34878D82A}">
                    <a16:rowId xmlns:a16="http://schemas.microsoft.com/office/drawing/2014/main" val="2458880454"/>
                  </a:ext>
                </a:extLst>
              </a:tr>
              <a:tr h="2098255">
                <a:tc>
                  <a:txBody>
                    <a:bodyPr/>
                    <a:lstStyle/>
                    <a:p>
                      <a:pPr algn="ctr">
                        <a:spcAft>
                          <a:spcPts val="0"/>
                        </a:spcAft>
                      </a:pPr>
                      <a:r>
                        <a:rPr lang="en-GB" sz="1400" b="1" dirty="0" smtClean="0">
                          <a:solidFill>
                            <a:schemeClr val="tx1"/>
                          </a:solidFill>
                          <a:effectLst/>
                          <a:latin typeface="+mn-lt"/>
                          <a:ea typeface="Times New Roman" panose="02020603050405020304" pitchFamily="18" charset="0"/>
                        </a:rPr>
                        <a:t>4</a:t>
                      </a:r>
                    </a:p>
                    <a:p>
                      <a:pPr algn="ctr">
                        <a:spcAft>
                          <a:spcPts val="0"/>
                        </a:spcAft>
                      </a:pPr>
                      <a:endParaRPr lang="en-GB" sz="1400" b="1" dirty="0" smtClean="0">
                        <a:solidFill>
                          <a:schemeClr val="tx1"/>
                        </a:solidFill>
                        <a:effectLst/>
                        <a:latin typeface="+mn-lt"/>
                        <a:ea typeface="Times New Roman" panose="02020603050405020304" pitchFamily="18" charset="0"/>
                      </a:endParaRPr>
                    </a:p>
                    <a:p>
                      <a:pPr algn="ctr">
                        <a:spcAft>
                          <a:spcPts val="0"/>
                        </a:spcAft>
                      </a:pPr>
                      <a:r>
                        <a:rPr lang="en-GB" sz="1400" b="1" dirty="0" smtClean="0">
                          <a:solidFill>
                            <a:schemeClr val="tx1"/>
                          </a:solidFill>
                          <a:effectLst/>
                          <a:latin typeface="+mn-lt"/>
                          <a:ea typeface="Times New Roman" panose="02020603050405020304" pitchFamily="18" charset="0"/>
                        </a:rPr>
                        <a:t>Vikings</a:t>
                      </a:r>
                      <a:endParaRPr lang="en-GB" sz="1400" b="1" dirty="0">
                        <a:solidFill>
                          <a:schemeClr val="tx1"/>
                        </a:solidFill>
                        <a:effectLst/>
                        <a:latin typeface="+mn-lt"/>
                        <a:ea typeface="Times New Roman" panose="02020603050405020304" pitchFamily="18" charset="0"/>
                      </a:endParaRPr>
                    </a:p>
                  </a:txBody>
                  <a:tcPr marL="114300" marR="114300" marT="0" marB="0"/>
                </a:tc>
                <a:tc>
                  <a:txBody>
                    <a:bodyPr/>
                    <a:lstStyle/>
                    <a:p>
                      <a:r>
                        <a:rPr lang="en-GB" sz="1200" b="0" dirty="0" smtClean="0">
                          <a:solidFill>
                            <a:schemeClr val="tx1"/>
                          </a:solidFill>
                          <a:effectLst/>
                          <a:latin typeface="+mn-lt"/>
                          <a:ea typeface="Times New Roman" panose="02020603050405020304" pitchFamily="18" charset="0"/>
                        </a:rPr>
                        <a:t>Viking clothes were made from wool, linen and animal skins. They</a:t>
                      </a:r>
                      <a:r>
                        <a:rPr lang="en-GB" sz="1200" b="0" baseline="0" dirty="0" smtClean="0">
                          <a:solidFill>
                            <a:schemeClr val="tx1"/>
                          </a:solidFill>
                          <a:effectLst/>
                          <a:latin typeface="+mn-lt"/>
                          <a:ea typeface="Times New Roman" panose="02020603050405020304" pitchFamily="18" charset="0"/>
                        </a:rPr>
                        <a:t> were skilful weavers and made their own clothes. Women, with the help of children, made wool into yarn and used natural dyes from plants. Men wore tunics and trousers and women wore a long dress with a pinafore over it.</a:t>
                      </a:r>
                      <a:endParaRPr lang="en-GB" sz="1200" b="0" dirty="0">
                        <a:solidFill>
                          <a:schemeClr val="tx1"/>
                        </a:solidFill>
                        <a:effectLst/>
                        <a:latin typeface="+mn-lt"/>
                        <a:ea typeface="Times New Roman" panose="02020603050405020304" pitchFamily="18" charset="0"/>
                      </a:endParaRPr>
                    </a:p>
                  </a:txBody>
                  <a:tcPr marL="114300" marR="114300" marT="0" marB="0"/>
                </a:tc>
                <a:tc>
                  <a:txBody>
                    <a:bodyPr/>
                    <a:lstStyle/>
                    <a:p>
                      <a:pPr>
                        <a:lnSpc>
                          <a:spcPct val="107000"/>
                        </a:lnSpc>
                        <a:spcAft>
                          <a:spcPts val="0"/>
                        </a:spcAft>
                      </a:pPr>
                      <a:r>
                        <a:rPr lang="en-GB" sz="1200" b="0" dirty="0" smtClean="0">
                          <a:solidFill>
                            <a:schemeClr val="tx1"/>
                          </a:solidFill>
                          <a:effectLst/>
                          <a:latin typeface="+mn-lt"/>
                          <a:ea typeface="Calibri" panose="020F0502020204030204" pitchFamily="34" charset="0"/>
                          <a:cs typeface="Times New Roman" panose="02020603050405020304" pitchFamily="18" charset="0"/>
                        </a:rPr>
                        <a:t>Economy</a:t>
                      </a:r>
                      <a:r>
                        <a:rPr lang="en-GB" sz="1200" b="0" baseline="0" dirty="0" smtClean="0">
                          <a:solidFill>
                            <a:schemeClr val="tx1"/>
                          </a:solidFill>
                          <a:effectLst/>
                          <a:latin typeface="+mn-lt"/>
                          <a:ea typeface="Calibri" panose="020F0502020204030204" pitchFamily="34" charset="0"/>
                          <a:cs typeface="Times New Roman" panose="02020603050405020304" pitchFamily="18" charset="0"/>
                        </a:rPr>
                        <a:t> was based on agriculture and local food products obtained from hunting, fishing and collecting. Chieftains and members of the elite required luxury goods to set themselves above others. Soils not particularly good, growing season short. Early in Viking age trade was by direct barter. Eventually traders obtained trade silver and Arabic coins, which then used to buy goods. Established home bases and trade centres in Dublin, Ireland and York, England.</a:t>
                      </a:r>
                    </a:p>
                    <a:p>
                      <a:pPr>
                        <a:lnSpc>
                          <a:spcPct val="107000"/>
                        </a:lnSpc>
                        <a:spcAft>
                          <a:spcPts val="0"/>
                        </a:spcAft>
                      </a:pPr>
                      <a:endParaRPr lang="en-GB" sz="1200" b="0"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tc>
                <a:tc>
                  <a:txBody>
                    <a:bodyPr/>
                    <a:lstStyle/>
                    <a:p>
                      <a:r>
                        <a:rPr lang="en-GB" sz="1200" b="0" dirty="0" smtClean="0">
                          <a:solidFill>
                            <a:schemeClr val="tx1"/>
                          </a:solidFill>
                          <a:effectLst/>
                          <a:latin typeface="+mn-lt"/>
                          <a:ea typeface="Times New Roman" panose="02020603050405020304" pitchFamily="18" charset="0"/>
                        </a:rPr>
                        <a:t>Clearest cause</a:t>
                      </a:r>
                      <a:r>
                        <a:rPr lang="en-GB" sz="1200" b="0" baseline="0" dirty="0" smtClean="0">
                          <a:solidFill>
                            <a:schemeClr val="tx1"/>
                          </a:solidFill>
                          <a:effectLst/>
                          <a:latin typeface="+mn-lt"/>
                          <a:ea typeface="Times New Roman" panose="02020603050405020304" pitchFamily="18" charset="0"/>
                        </a:rPr>
                        <a:t> for Viking raids was acquisition of wealth. Britain well known for lucrative trade centres, and the Scandinavians were aware of this thorough their own commerce with the region. By late 9</a:t>
                      </a:r>
                      <a:r>
                        <a:rPr lang="en-GB" sz="1200" b="0" baseline="30000" dirty="0" smtClean="0">
                          <a:solidFill>
                            <a:schemeClr val="tx1"/>
                          </a:solidFill>
                          <a:effectLst/>
                          <a:latin typeface="+mn-lt"/>
                          <a:ea typeface="Times New Roman" panose="02020603050405020304" pitchFamily="18" charset="0"/>
                        </a:rPr>
                        <a:t>th</a:t>
                      </a:r>
                      <a:r>
                        <a:rPr lang="en-GB" sz="1200" b="0" baseline="0" dirty="0" smtClean="0">
                          <a:solidFill>
                            <a:schemeClr val="tx1"/>
                          </a:solidFill>
                          <a:effectLst/>
                          <a:latin typeface="+mn-lt"/>
                          <a:ea typeface="Times New Roman" panose="02020603050405020304" pitchFamily="18" charset="0"/>
                        </a:rPr>
                        <a:t> Century the Vikings had overrun most of the Anglo-Saxon kingdoms that constituted England at the time. However Alfred the Great, king of Wessex, defeated the Vikings at the Battle of Edington in 878.</a:t>
                      </a:r>
                      <a:endParaRPr lang="en-GB" sz="1200" b="0" dirty="0">
                        <a:solidFill>
                          <a:schemeClr val="tx1"/>
                        </a:solidFill>
                        <a:effectLst/>
                        <a:latin typeface="+mn-lt"/>
                        <a:ea typeface="Times New Roman" panose="02020603050405020304" pitchFamily="18" charset="0"/>
                      </a:endParaRPr>
                    </a:p>
                  </a:txBody>
                  <a:tcPr marL="114300" marR="114300" marT="0" marB="0"/>
                </a:tc>
                <a:tc>
                  <a:txBody>
                    <a:bodyPr/>
                    <a:lstStyle/>
                    <a:p>
                      <a:r>
                        <a:rPr lang="en-GB" sz="1200" b="0" dirty="0" smtClean="0">
                          <a:solidFill>
                            <a:schemeClr val="tx1"/>
                          </a:solidFill>
                          <a:effectLst/>
                          <a:latin typeface="+mn-lt"/>
                          <a:ea typeface="Times New Roman" panose="02020603050405020304" pitchFamily="18" charset="0"/>
                        </a:rPr>
                        <a:t>The Vikings needed all the energy</a:t>
                      </a:r>
                      <a:r>
                        <a:rPr lang="en-GB" sz="1200" b="0" baseline="0" dirty="0" smtClean="0">
                          <a:solidFill>
                            <a:schemeClr val="tx1"/>
                          </a:solidFill>
                          <a:effectLst/>
                          <a:latin typeface="+mn-lt"/>
                          <a:ea typeface="Times New Roman" panose="02020603050405020304" pitchFamily="18" charset="0"/>
                        </a:rPr>
                        <a:t> that they could get in the form of fat- especially in Winter. Meat, fish, vegetables, cereals and milk products were all an important part of their diet. Sweet food in the form of berries, fruit and honey were consumed. In England the Vikings were often described as Gluttonous.</a:t>
                      </a:r>
                      <a:endParaRPr lang="en-GB" sz="1200" b="0" dirty="0">
                        <a:solidFill>
                          <a:schemeClr val="tx1"/>
                        </a:solidFill>
                        <a:effectLst/>
                        <a:latin typeface="+mn-lt"/>
                        <a:ea typeface="Times New Roman" panose="02020603050405020304" pitchFamily="18" charset="0"/>
                      </a:endParaRPr>
                    </a:p>
                  </a:txBody>
                  <a:tcPr marL="114300" marR="114300" marT="0" marB="0"/>
                </a:tc>
                <a:tc>
                  <a:txBody>
                    <a:bodyPr/>
                    <a:lstStyle/>
                    <a:p>
                      <a:endParaRPr lang="en-GB" sz="1200" b="0" dirty="0">
                        <a:solidFill>
                          <a:schemeClr val="tx1"/>
                        </a:solidFill>
                        <a:effectLst/>
                        <a:latin typeface="+mn-lt"/>
                        <a:ea typeface="Times New Roman" panose="02020603050405020304" pitchFamily="18" charset="0"/>
                      </a:endParaRPr>
                    </a:p>
                  </a:txBody>
                  <a:tcPr marL="114300" marR="114300" marT="0" marB="0"/>
                </a:tc>
                <a:extLst>
                  <a:ext uri="{0D108BD9-81ED-4DB2-BD59-A6C34878D82A}">
                    <a16:rowId xmlns:a16="http://schemas.microsoft.com/office/drawing/2014/main" val="2375546173"/>
                  </a:ext>
                </a:extLst>
              </a:tr>
            </a:tbl>
          </a:graphicData>
        </a:graphic>
      </p:graphicFrame>
      <p:sp>
        <p:nvSpPr>
          <p:cNvPr id="5" name="AutoShape 2" descr="ST. MICHAEL'S C. OF E. PRIMARY SCHOOL BAMFORD SCHOOL UNIFORM LIST Boys:  Girls: Red v-neck sweatshirt with school logo Red"/>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983447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4019559321"/>
              </p:ext>
            </p:extLst>
          </p:nvPr>
        </p:nvGraphicFramePr>
        <p:xfrm>
          <a:off x="155575" y="124159"/>
          <a:ext cx="11845927" cy="6467595"/>
        </p:xfrm>
        <a:graphic>
          <a:graphicData uri="http://schemas.openxmlformats.org/drawingml/2006/table">
            <a:tbl>
              <a:tblPr firstRow="1" bandRow="1">
                <a:tableStyleId>{5940675A-B579-460E-94D1-54222C63F5DA}</a:tableStyleId>
              </a:tblPr>
              <a:tblGrid>
                <a:gridCol w="4244975">
                  <a:extLst>
                    <a:ext uri="{9D8B030D-6E8A-4147-A177-3AD203B41FA5}">
                      <a16:colId xmlns:a16="http://schemas.microsoft.com/office/drawing/2014/main" val="2952232063"/>
                    </a:ext>
                  </a:extLst>
                </a:gridCol>
                <a:gridCol w="5029200">
                  <a:extLst>
                    <a:ext uri="{9D8B030D-6E8A-4147-A177-3AD203B41FA5}">
                      <a16:colId xmlns:a16="http://schemas.microsoft.com/office/drawing/2014/main" val="1523852696"/>
                    </a:ext>
                  </a:extLst>
                </a:gridCol>
                <a:gridCol w="1285876">
                  <a:extLst>
                    <a:ext uri="{9D8B030D-6E8A-4147-A177-3AD203B41FA5}">
                      <a16:colId xmlns:a16="http://schemas.microsoft.com/office/drawing/2014/main" val="864018281"/>
                    </a:ext>
                  </a:extLst>
                </a:gridCol>
                <a:gridCol w="1285876">
                  <a:extLst>
                    <a:ext uri="{9D8B030D-6E8A-4147-A177-3AD203B41FA5}">
                      <a16:colId xmlns:a16="http://schemas.microsoft.com/office/drawing/2014/main" val="2216321484"/>
                    </a:ext>
                  </a:extLst>
                </a:gridCol>
              </a:tblGrid>
              <a:tr h="517035">
                <a:tc>
                  <a:txBody>
                    <a:bodyPr/>
                    <a:lstStyle/>
                    <a:p>
                      <a:pPr algn="l">
                        <a:spcAft>
                          <a:spcPts val="0"/>
                        </a:spcAft>
                      </a:pPr>
                      <a:r>
                        <a:rPr lang="en-GB" sz="1100" b="0" u="sng" dirty="0">
                          <a:solidFill>
                            <a:srgbClr val="FF0000"/>
                          </a:solidFill>
                          <a:effectLst/>
                          <a:latin typeface="Comic Sans MS" panose="030F0702030302020204" pitchFamily="66" charset="0"/>
                          <a:ea typeface="Times New Roman" panose="02020603050405020304" pitchFamily="18" charset="0"/>
                        </a:rPr>
                        <a:t>Year </a:t>
                      </a:r>
                      <a:r>
                        <a:rPr lang="en-GB" sz="1100" b="0" u="sng" dirty="0" smtClean="0">
                          <a:solidFill>
                            <a:srgbClr val="FF0000"/>
                          </a:solidFill>
                          <a:effectLst/>
                          <a:latin typeface="Comic Sans MS" panose="030F0702030302020204" pitchFamily="66" charset="0"/>
                          <a:ea typeface="Times New Roman" panose="02020603050405020304" pitchFamily="18" charset="0"/>
                        </a:rPr>
                        <a:t>4 History </a:t>
                      </a:r>
                      <a:r>
                        <a:rPr lang="en-GB" sz="2400" b="1" u="none" baseline="0" dirty="0">
                          <a:solidFill>
                            <a:srgbClr val="FF0000"/>
                          </a:solidFill>
                          <a:effectLst/>
                          <a:latin typeface="Times New Roman" panose="02020603050405020304" pitchFamily="18" charset="0"/>
                          <a:ea typeface="Times New Roman" panose="02020603050405020304" pitchFamily="18" charset="0"/>
                        </a:rPr>
                        <a:t> </a:t>
                      </a:r>
                      <a:r>
                        <a:rPr lang="en-GB" sz="2400" b="1" u="none" baseline="0" dirty="0" smtClean="0">
                          <a:solidFill>
                            <a:srgbClr val="FF0000"/>
                          </a:solidFill>
                          <a:effectLst/>
                          <a:latin typeface="Times New Roman" panose="02020603050405020304" pitchFamily="18" charset="0"/>
                          <a:ea typeface="Times New Roman" panose="02020603050405020304" pitchFamily="18" charset="0"/>
                        </a:rPr>
                        <a:t>    </a:t>
                      </a:r>
                      <a:r>
                        <a:rPr lang="en-GB" sz="1100" b="0" u="sng" dirty="0" smtClean="0">
                          <a:solidFill>
                            <a:srgbClr val="FF0000"/>
                          </a:solidFill>
                          <a:effectLst/>
                          <a:latin typeface="Comic Sans MS" panose="030F0702030302020204" pitchFamily="66" charset="0"/>
                          <a:ea typeface="Times New Roman" panose="02020603050405020304" pitchFamily="18" charset="0"/>
                          <a:cs typeface="Arial" panose="020B0604020202020204" pitchFamily="34" charset="0"/>
                        </a:rPr>
                        <a:t>Tudors</a:t>
                      </a:r>
                    </a:p>
                    <a:p>
                      <a:pPr algn="l">
                        <a:spcAft>
                          <a:spcPts val="0"/>
                        </a:spcAft>
                      </a:pPr>
                      <a:r>
                        <a:rPr lang="en-GB" sz="1100" b="0" u="sng" dirty="0" smtClean="0">
                          <a:solidFill>
                            <a:srgbClr val="FF0000"/>
                          </a:solidFill>
                          <a:effectLst/>
                          <a:latin typeface="Comic Sans MS" panose="030F0702030302020204" pitchFamily="66" charset="0"/>
                          <a:ea typeface="Times New Roman" panose="02020603050405020304" pitchFamily="18" charset="0"/>
                          <a:cs typeface="Arial" panose="020B0604020202020204" pitchFamily="34" charset="0"/>
                        </a:rPr>
                        <a:t>Threads: </a:t>
                      </a:r>
                      <a:r>
                        <a:rPr lang="en-GB" sz="1100" b="0" u="sng" dirty="0" smtClean="0">
                          <a:solidFill>
                            <a:schemeClr val="accent4">
                              <a:lumMod val="60000"/>
                              <a:lumOff val="40000"/>
                            </a:schemeClr>
                          </a:solidFill>
                          <a:effectLst/>
                          <a:latin typeface="Comic Sans MS" panose="030F0702030302020204" pitchFamily="66" charset="0"/>
                          <a:ea typeface="Times New Roman" panose="02020603050405020304" pitchFamily="18" charset="0"/>
                          <a:cs typeface="Arial" panose="020B0604020202020204" pitchFamily="34" charset="0"/>
                        </a:rPr>
                        <a:t>Clothing</a:t>
                      </a:r>
                      <a:r>
                        <a:rPr lang="en-GB" sz="1100" b="0" u="sng" baseline="0" dirty="0" smtClean="0">
                          <a:solidFill>
                            <a:schemeClr val="accent4">
                              <a:lumMod val="60000"/>
                              <a:lumOff val="40000"/>
                            </a:schemeClr>
                          </a:solidFill>
                          <a:effectLst/>
                          <a:latin typeface="Comic Sans MS" panose="030F0702030302020204" pitchFamily="66" charset="0"/>
                          <a:ea typeface="Times New Roman" panose="02020603050405020304" pitchFamily="18" charset="0"/>
                          <a:cs typeface="Arial" panose="020B0604020202020204" pitchFamily="34" charset="0"/>
                        </a:rPr>
                        <a:t> </a:t>
                      </a:r>
                      <a:r>
                        <a:rPr lang="en-GB" sz="1100" b="0" u="sng" baseline="0" dirty="0" smtClean="0">
                          <a:solidFill>
                            <a:srgbClr val="00B0F0"/>
                          </a:solidFill>
                          <a:effectLst/>
                          <a:latin typeface="Comic Sans MS" panose="030F0702030302020204" pitchFamily="66" charset="0"/>
                          <a:ea typeface="Times New Roman" panose="02020603050405020304" pitchFamily="18" charset="0"/>
                          <a:cs typeface="Arial" panose="020B0604020202020204" pitchFamily="34" charset="0"/>
                        </a:rPr>
                        <a:t>Commerce </a:t>
                      </a:r>
                      <a:r>
                        <a:rPr lang="en-GB" sz="1100" b="0" u="sng" baseline="0" dirty="0" smtClean="0">
                          <a:solidFill>
                            <a:srgbClr val="C00000"/>
                          </a:solidFill>
                          <a:effectLst/>
                          <a:latin typeface="Comic Sans MS" panose="030F0702030302020204" pitchFamily="66" charset="0"/>
                          <a:ea typeface="Times New Roman" panose="02020603050405020304" pitchFamily="18" charset="0"/>
                          <a:cs typeface="Arial" panose="020B0604020202020204" pitchFamily="34" charset="0"/>
                        </a:rPr>
                        <a:t>Conflict </a:t>
                      </a:r>
                      <a:r>
                        <a:rPr lang="en-GB" sz="1100" b="0" u="sng" baseline="0" dirty="0" smtClean="0">
                          <a:solidFill>
                            <a:srgbClr val="7030A0"/>
                          </a:solidFill>
                          <a:effectLst/>
                          <a:latin typeface="Comic Sans MS" panose="030F0702030302020204" pitchFamily="66" charset="0"/>
                          <a:ea typeface="Times New Roman" panose="02020603050405020304" pitchFamily="18" charset="0"/>
                          <a:cs typeface="Arial" panose="020B0604020202020204" pitchFamily="34" charset="0"/>
                        </a:rPr>
                        <a:t>Food</a:t>
                      </a:r>
                      <a:r>
                        <a:rPr lang="en-GB" sz="1100" b="0" u="sng" baseline="0" dirty="0" smtClean="0">
                          <a:solidFill>
                            <a:srgbClr val="00B050"/>
                          </a:solidFill>
                          <a:effectLst/>
                          <a:latin typeface="Comic Sans MS" panose="030F0702030302020204" pitchFamily="66" charset="0"/>
                          <a:ea typeface="Times New Roman" panose="02020603050405020304" pitchFamily="18" charset="0"/>
                          <a:cs typeface="Arial" panose="020B0604020202020204" pitchFamily="34" charset="0"/>
                        </a:rPr>
                        <a:t> Religion</a:t>
                      </a:r>
                      <a:endParaRPr lang="en-GB" sz="2400" b="1" dirty="0">
                        <a:solidFill>
                          <a:srgbClr val="C00000"/>
                        </a:solidFill>
                        <a:effectLst/>
                        <a:latin typeface="Times New Roman" panose="02020603050405020304" pitchFamily="18" charset="0"/>
                        <a:ea typeface="Times New Roman" panose="02020603050405020304" pitchFamily="18" charset="0"/>
                      </a:endParaRPr>
                    </a:p>
                  </a:txBody>
                  <a:tcPr marL="114300" marR="114300" marT="0" marB="0"/>
                </a:tc>
                <a:tc rowSpan="2" gridSpan="3">
                  <a:txBody>
                    <a:bodyPr/>
                    <a:lstStyle/>
                    <a:p>
                      <a:pPr algn="ctr"/>
                      <a:r>
                        <a:rPr lang="en-GB" sz="1200" u="sng" kern="1200" dirty="0" smtClean="0">
                          <a:solidFill>
                            <a:srgbClr val="FF0000"/>
                          </a:solidFill>
                          <a:effectLst/>
                          <a:latin typeface="+mn-lt"/>
                          <a:ea typeface="+mn-ea"/>
                          <a:cs typeface="+mn-cs"/>
                        </a:rPr>
                        <a:t>Threads knowledge overleaf-  Knowledge Vocabulary</a:t>
                      </a:r>
                    </a:p>
                    <a:p>
                      <a:pPr algn="l"/>
                      <a:r>
                        <a:rPr lang="en-GB" sz="1200" u="none" kern="1200" baseline="0" dirty="0" smtClean="0">
                          <a:solidFill>
                            <a:schemeClr val="tx1"/>
                          </a:solidFill>
                          <a:effectLst/>
                          <a:latin typeface="+mn-lt"/>
                          <a:ea typeface="+mn-ea"/>
                          <a:cs typeface="+mn-cs"/>
                        </a:rPr>
                        <a:t>Monarch, monarchy, execution, Catholic, Protestant, Church of England, treason, reign, armada, War of the Roses, Tudors, heir, religious persecution, Reformation, Dissolution of the Monasteries, gallows, beheading, sovereign head of state, nobles, peasants. Clothing: gown, kirtle, breeches, farthingale, stockings/hose, ruff, chemise. William Shakespeare, Globe Theatre, Sir Francis drake. Houses: wattle and daub. The Mary Rose. ‘The Golden Age’</a:t>
                      </a:r>
                      <a:endParaRPr lang="en-GB" sz="1200" u="sng" kern="1200" baseline="0" dirty="0" smtClean="0">
                        <a:solidFill>
                          <a:schemeClr val="tx1"/>
                        </a:solidFill>
                        <a:effectLst/>
                        <a:latin typeface="+mn-lt"/>
                        <a:ea typeface="+mn-ea"/>
                        <a:cs typeface="+mn-cs"/>
                      </a:endParaRPr>
                    </a:p>
                  </a:txBody>
                  <a:tcPr marL="114300" marR="114300" marT="0" marB="0"/>
                </a:tc>
                <a:tc rowSpan="2" hMerge="1">
                  <a:txBody>
                    <a:bodyPr/>
                    <a:lstStyle/>
                    <a:p>
                      <a:endParaRPr lang="en-GB"/>
                    </a:p>
                  </a:txBody>
                  <a:tcPr/>
                </a:tc>
                <a:tc rowSpan="2" hMerge="1">
                  <a:txBody>
                    <a:bodyPr/>
                    <a:lstStyle/>
                    <a:p>
                      <a:endParaRPr lang="en-GB"/>
                    </a:p>
                  </a:txBody>
                  <a:tcPr/>
                </a:tc>
                <a:extLst>
                  <a:ext uri="{0D108BD9-81ED-4DB2-BD59-A6C34878D82A}">
                    <a16:rowId xmlns:a16="http://schemas.microsoft.com/office/drawing/2014/main" val="114452312"/>
                  </a:ext>
                </a:extLst>
              </a:tr>
              <a:tr h="421941">
                <a:tc rowSpan="3">
                  <a:txBody>
                    <a:bodyPr/>
                    <a:lstStyle/>
                    <a:p>
                      <a:pPr lvl="0" algn="ctr"/>
                      <a:r>
                        <a:rPr lang="en-GB" sz="1200" u="sng" kern="1200" dirty="0" smtClean="0">
                          <a:solidFill>
                            <a:srgbClr val="FF0000"/>
                          </a:solidFill>
                          <a:effectLst/>
                          <a:latin typeface="+mn-lt"/>
                          <a:ea typeface="+mn-ea"/>
                          <a:cs typeface="+mn-cs"/>
                        </a:rPr>
                        <a:t>National Curriculum objectives (KS2)</a:t>
                      </a:r>
                    </a:p>
                    <a:p>
                      <a:pPr lvl="0" algn="l"/>
                      <a:r>
                        <a:rPr lang="en-GB" sz="1200" b="1" dirty="0" smtClean="0"/>
                        <a:t>Pupils should </a:t>
                      </a:r>
                      <a:r>
                        <a:rPr lang="en-GB" sz="1200" b="1" dirty="0" smtClean="0">
                          <a:solidFill>
                            <a:schemeClr val="tx1"/>
                          </a:solidFill>
                        </a:rPr>
                        <a:t>continue to develop a chronologically secure knowledge and understanding of British, local and world history, establishing clear narratives within and across the periods they study. They should note connections, contrasts and trends over time and develop the appropriate use of historical terms. They should regularly address and sometimes devise historically valid questions about change, cause, similarity and difference, and significance. They should construct informed responses that involve thoughtful selection and organisation of relevant historical information. They should understand how our knowledge of the past is constructed from a range of sources. </a:t>
                      </a:r>
                      <a:r>
                        <a:rPr lang="en-GB" sz="1200" dirty="0" smtClean="0"/>
                        <a:t>In planning to ensure the progression teachers should combine overview </a:t>
                      </a:r>
                      <a:r>
                        <a:rPr lang="en-GB" sz="1200" dirty="0" smtClean="0">
                          <a:solidFill>
                            <a:schemeClr val="tx1"/>
                          </a:solidFill>
                        </a:rPr>
                        <a:t>and </a:t>
                      </a:r>
                      <a:r>
                        <a:rPr lang="en-GB" sz="1200" b="1" dirty="0" smtClean="0">
                          <a:solidFill>
                            <a:schemeClr val="tx1"/>
                          </a:solidFill>
                        </a:rPr>
                        <a:t>depth studies to help pupils understand both the long arc of development and the complexity of specific aspects </a:t>
                      </a:r>
                      <a:r>
                        <a:rPr lang="en-GB" sz="1200" dirty="0" smtClean="0">
                          <a:solidFill>
                            <a:schemeClr val="tx1"/>
                          </a:solidFill>
                        </a:rPr>
                        <a:t>of the content.</a:t>
                      </a:r>
                      <a:r>
                        <a:rPr lang="en-GB" sz="1200" baseline="0" dirty="0" smtClean="0">
                          <a:solidFill>
                            <a:schemeClr val="tx1"/>
                          </a:solidFill>
                        </a:rPr>
                        <a:t> </a:t>
                      </a:r>
                    </a:p>
                    <a:p>
                      <a:pPr marL="171450" lvl="0" indent="-171450" algn="l">
                        <a:buFont typeface="Arial" panose="020B0604020202020204" pitchFamily="34" charset="0"/>
                        <a:buChar char="•"/>
                      </a:pPr>
                      <a:r>
                        <a:rPr lang="en-GB" sz="1200" dirty="0" smtClean="0"/>
                        <a:t>a study of an aspect or theme in British history that extends pupils’ chronological knowledge beyond 1066</a:t>
                      </a:r>
                      <a:endParaRPr lang="en-GB" sz="1200" baseline="0" dirty="0" smtClean="0">
                        <a:solidFill>
                          <a:schemeClr val="tx1"/>
                        </a:solidFill>
                      </a:endParaRPr>
                    </a:p>
                  </a:txBody>
                  <a:tcPr/>
                </a:tc>
                <a:tc gridSpan="3" vMerge="1">
                  <a:txBody>
                    <a:bodyPr/>
                    <a:lstStyle/>
                    <a:p>
                      <a:endParaRPr lang="en-GB" dirty="0"/>
                    </a:p>
                  </a:txBody>
                  <a:tcPr/>
                </a:tc>
                <a:tc hMerge="1" vMerge="1">
                  <a:txBody>
                    <a:bodyPr/>
                    <a:lstStyle/>
                    <a:p>
                      <a:endParaRPr lang="en-GB"/>
                    </a:p>
                  </a:txBody>
                  <a:tcPr/>
                </a:tc>
                <a:tc hMerge="1" vMerge="1">
                  <a:txBody>
                    <a:bodyPr/>
                    <a:lstStyle/>
                    <a:p>
                      <a:endParaRPr lang="en-GB"/>
                    </a:p>
                  </a:txBody>
                  <a:tcPr/>
                </a:tc>
                <a:extLst>
                  <a:ext uri="{0D108BD9-81ED-4DB2-BD59-A6C34878D82A}">
                    <a16:rowId xmlns:a16="http://schemas.microsoft.com/office/drawing/2014/main" val="2565054626"/>
                  </a:ext>
                </a:extLst>
              </a:tr>
              <a:tr h="1296174">
                <a:tc vMerge="1">
                  <a:txBody>
                    <a:bodyPr/>
                    <a:lstStyle/>
                    <a:p>
                      <a:endParaRPr lang="en-GB"/>
                    </a:p>
                  </a:txBody>
                  <a:tcPr/>
                </a:tc>
                <a:tc gridSpan="3">
                  <a:txBody>
                    <a:bodyPr/>
                    <a:lstStyle/>
                    <a:p>
                      <a:pPr marL="0" lvl="0" indent="0" algn="ctr">
                        <a:buFont typeface="Arial" panose="020B0604020202020204" pitchFamily="34" charset="0"/>
                        <a:buNone/>
                      </a:pPr>
                      <a:r>
                        <a:rPr lang="en-GB" sz="1200" u="sng" kern="1200" dirty="0" smtClean="0">
                          <a:solidFill>
                            <a:srgbClr val="FF0000"/>
                          </a:solidFill>
                          <a:effectLst/>
                          <a:latin typeface="+mn-lt"/>
                          <a:ea typeface="+mn-ea"/>
                          <a:cs typeface="+mn-cs"/>
                        </a:rPr>
                        <a:t>Key learning</a:t>
                      </a:r>
                    </a:p>
                    <a:p>
                      <a:pPr marL="0" lvl="0" indent="0" algn="l">
                        <a:buFont typeface="Arial" panose="020B0604020202020204" pitchFamily="34" charset="0"/>
                        <a:buNone/>
                      </a:pPr>
                      <a:r>
                        <a:rPr lang="en-GB" sz="1200" u="none" kern="1200" dirty="0" smtClean="0">
                          <a:solidFill>
                            <a:schemeClr val="tx1"/>
                          </a:solidFill>
                          <a:effectLst/>
                          <a:latin typeface="+mn-lt"/>
                          <a:ea typeface="+mn-ea"/>
                          <a:cs typeface="+mn-cs"/>
                        </a:rPr>
                        <a:t>Know that the </a:t>
                      </a:r>
                      <a:r>
                        <a:rPr lang="en-GB" sz="1200" u="none" kern="1200" dirty="0" err="1" smtClean="0">
                          <a:solidFill>
                            <a:schemeClr val="tx1"/>
                          </a:solidFill>
                          <a:effectLst/>
                          <a:latin typeface="+mn-lt"/>
                          <a:ea typeface="+mn-ea"/>
                          <a:cs typeface="+mn-cs"/>
                        </a:rPr>
                        <a:t>Platagenets</a:t>
                      </a:r>
                      <a:r>
                        <a:rPr lang="en-GB" sz="1200" u="none" kern="1200" dirty="0" smtClean="0">
                          <a:solidFill>
                            <a:schemeClr val="tx1"/>
                          </a:solidFill>
                          <a:effectLst/>
                          <a:latin typeface="+mn-lt"/>
                          <a:ea typeface="+mn-ea"/>
                          <a:cs typeface="+mn-cs"/>
                        </a:rPr>
                        <a:t> ruled from 1154 until two branches started the War of the Roses, when the Battle of Bosworth Field led to power for the Lancastrian Tudors (red rose) in</a:t>
                      </a:r>
                      <a:r>
                        <a:rPr lang="en-GB" sz="1200" u="none" kern="1200" baseline="0" dirty="0" smtClean="0">
                          <a:solidFill>
                            <a:schemeClr val="tx1"/>
                          </a:solidFill>
                          <a:effectLst/>
                          <a:latin typeface="+mn-lt"/>
                          <a:ea typeface="+mn-ea"/>
                          <a:cs typeface="+mn-cs"/>
                        </a:rPr>
                        <a:t> 1485 and Henry VII on throne until 1509 following the defeat of Richard III, House of York (white rose)</a:t>
                      </a:r>
                    </a:p>
                    <a:p>
                      <a:pPr marL="0" lvl="0" indent="0" algn="l">
                        <a:buFont typeface="Arial" panose="020B0604020202020204" pitchFamily="34" charset="0"/>
                        <a:buNone/>
                      </a:pPr>
                      <a:r>
                        <a:rPr lang="en-GB" sz="1200" u="none" kern="1200" baseline="0" dirty="0" smtClean="0">
                          <a:solidFill>
                            <a:schemeClr val="tx1"/>
                          </a:solidFill>
                          <a:effectLst/>
                          <a:latin typeface="+mn-lt"/>
                          <a:ea typeface="+mn-ea"/>
                          <a:cs typeface="+mn-cs"/>
                        </a:rPr>
                        <a:t>Know that Henry VIII reigned 1509-1547 and about the break with the Catholic Church due to his six wives</a:t>
                      </a:r>
                    </a:p>
                    <a:p>
                      <a:pPr marL="0" lvl="0" indent="0" algn="l">
                        <a:buFont typeface="Arial" panose="020B0604020202020204" pitchFamily="34" charset="0"/>
                        <a:buNone/>
                      </a:pPr>
                      <a:r>
                        <a:rPr lang="en-GB" sz="1200" u="none" kern="1200" baseline="0" dirty="0" smtClean="0">
                          <a:solidFill>
                            <a:schemeClr val="tx1"/>
                          </a:solidFill>
                          <a:effectLst/>
                          <a:latin typeface="+mn-lt"/>
                          <a:ea typeface="+mn-ea"/>
                          <a:cs typeface="+mn-cs"/>
                        </a:rPr>
                        <a:t>Know the names and outcome for each wife, and the importance of the entertainment of public executions</a:t>
                      </a:r>
                    </a:p>
                    <a:p>
                      <a:pPr marL="0" lvl="0" indent="0" algn="l">
                        <a:buFont typeface="Arial" panose="020B0604020202020204" pitchFamily="34" charset="0"/>
                        <a:buNone/>
                      </a:pPr>
                      <a:r>
                        <a:rPr lang="en-GB" sz="1200" u="none" kern="1200" baseline="0" dirty="0" smtClean="0">
                          <a:solidFill>
                            <a:schemeClr val="tx1"/>
                          </a:solidFill>
                          <a:effectLst/>
                          <a:latin typeface="+mn-lt"/>
                          <a:ea typeface="+mn-ea"/>
                          <a:cs typeface="+mn-cs"/>
                        </a:rPr>
                        <a:t>Describe life in Tudor times: rich and poor, clothing, housing, religious persecution of Protestants by Mary I</a:t>
                      </a:r>
                    </a:p>
                    <a:p>
                      <a:pPr marL="0" lvl="0" indent="0" algn="l">
                        <a:buFont typeface="Arial" panose="020B0604020202020204" pitchFamily="34" charset="0"/>
                        <a:buNone/>
                      </a:pPr>
                      <a:r>
                        <a:rPr lang="en-GB" sz="1200" u="none" kern="1200" baseline="0" dirty="0" smtClean="0">
                          <a:solidFill>
                            <a:schemeClr val="tx1"/>
                          </a:solidFill>
                          <a:effectLst/>
                          <a:latin typeface="+mn-lt"/>
                          <a:ea typeface="+mn-ea"/>
                          <a:cs typeface="+mn-cs"/>
                        </a:rPr>
                        <a:t>Track the changes in monarchy through Edward VI 1547-1553, Jane I, Mary I to Elizabeth I 1558-1603 and key figures, discoveries and laws during her reign.</a:t>
                      </a:r>
                    </a:p>
                    <a:p>
                      <a:pPr marL="0" lvl="0" indent="0" algn="l">
                        <a:buFont typeface="Arial" panose="020B0604020202020204" pitchFamily="34" charset="0"/>
                        <a:buNone/>
                      </a:pPr>
                      <a:r>
                        <a:rPr lang="en-GB" sz="1200" u="none" kern="1200" baseline="0" dirty="0" smtClean="0">
                          <a:solidFill>
                            <a:schemeClr val="tx1"/>
                          </a:solidFill>
                          <a:effectLst/>
                          <a:latin typeface="+mn-lt"/>
                          <a:ea typeface="+mn-ea"/>
                          <a:cs typeface="+mn-cs"/>
                        </a:rPr>
                        <a:t>Examine artefacts and the legacy of the Tudors: buildings, laws, Mary Rose, religion</a:t>
                      </a:r>
                      <a:endParaRPr lang="en-GB" sz="1200" u="none" kern="1200" dirty="0" smtClean="0">
                        <a:solidFill>
                          <a:schemeClr val="tx1"/>
                        </a:solidFill>
                        <a:effectLst/>
                        <a:latin typeface="+mn-lt"/>
                        <a:ea typeface="+mn-ea"/>
                        <a:cs typeface="+mn-cs"/>
                      </a:endParaRPr>
                    </a:p>
                  </a:txBody>
                  <a:tcPr marL="114300" marR="114300" marT="0" marB="0"/>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419090150"/>
                  </a:ext>
                </a:extLst>
              </a:tr>
              <a:tr h="2540000">
                <a:tc vMerge="1">
                  <a:txBody>
                    <a:bodyPr/>
                    <a:lstStyle/>
                    <a:p>
                      <a:endParaRPr lang="en-GB"/>
                    </a:p>
                  </a:txBody>
                  <a:tcPr/>
                </a:tc>
                <a:tc rowSpan="2">
                  <a:txBody>
                    <a:bodyPr/>
                    <a:lstStyle/>
                    <a:p>
                      <a:pPr marL="0" lvl="0" indent="0" algn="ctr">
                        <a:buFont typeface="Arial" panose="020B0604020202020204" pitchFamily="34" charset="0"/>
                        <a:buNone/>
                      </a:pPr>
                      <a:r>
                        <a:rPr lang="en-GB" sz="1200" u="sng" kern="1200" dirty="0" smtClean="0">
                          <a:solidFill>
                            <a:srgbClr val="FF0000"/>
                          </a:solidFill>
                          <a:effectLst/>
                          <a:latin typeface="+mn-lt"/>
                          <a:ea typeface="+mn-ea"/>
                          <a:cs typeface="+mn-cs"/>
                        </a:rPr>
                        <a:t>Skills</a:t>
                      </a:r>
                    </a:p>
                    <a:p>
                      <a:pPr marL="342900" lvl="0" indent="-342900">
                        <a:lnSpc>
                          <a:spcPct val="100000"/>
                        </a:lnSpc>
                        <a:spcAft>
                          <a:spcPts val="0"/>
                        </a:spcAft>
                        <a:buFont typeface="Symbol" panose="05050102010706020507" pitchFamily="18" charset="2"/>
                        <a:buChar char=""/>
                      </a:pPr>
                      <a:r>
                        <a:rPr lang="en-GB" sz="1100" dirty="0" smtClean="0">
                          <a:effectLst/>
                          <a:latin typeface="+mn-lt"/>
                          <a:ea typeface="Calibri" panose="020F0502020204030204" pitchFamily="34" charset="0"/>
                          <a:cs typeface="Calibri" panose="020F0502020204030204" pitchFamily="34" charset="0"/>
                        </a:rPr>
                        <a:t>place events from period studied on a time line</a:t>
                      </a:r>
                      <a:endParaRPr lang="en-GB" sz="1100" dirty="0" smtClean="0">
                        <a:effectLst/>
                        <a:latin typeface="+mn-lt"/>
                        <a:ea typeface="Calibri" panose="020F0502020204030204" pitchFamily="34" charset="0"/>
                        <a:cs typeface="Times New Roman" panose="02020603050405020304" pitchFamily="18" charset="0"/>
                      </a:endParaRPr>
                    </a:p>
                    <a:p>
                      <a:pPr marL="342900" lvl="0" indent="-342900">
                        <a:lnSpc>
                          <a:spcPct val="100000"/>
                        </a:lnSpc>
                        <a:spcAft>
                          <a:spcPts val="0"/>
                        </a:spcAft>
                        <a:buFont typeface="Symbol" panose="05050102010706020507" pitchFamily="18" charset="2"/>
                        <a:buChar char=""/>
                      </a:pPr>
                      <a:r>
                        <a:rPr lang="en-GB" sz="1100" dirty="0" smtClean="0">
                          <a:effectLst/>
                          <a:latin typeface="+mn-lt"/>
                          <a:ea typeface="Calibri" panose="020F0502020204030204" pitchFamily="34" charset="0"/>
                          <a:cs typeface="Calibri" panose="020F0502020204030204" pitchFamily="34" charset="0"/>
                        </a:rPr>
                        <a:t>use terms related to the period and begin to date events</a:t>
                      </a:r>
                      <a:endParaRPr lang="en-GB" sz="1100" dirty="0" smtClean="0">
                        <a:effectLst/>
                        <a:latin typeface="+mn-lt"/>
                        <a:ea typeface="Calibri" panose="020F0502020204030204" pitchFamily="34" charset="0"/>
                        <a:cs typeface="Times New Roman" panose="02020603050405020304" pitchFamily="18" charset="0"/>
                      </a:endParaRPr>
                    </a:p>
                    <a:p>
                      <a:pPr marL="342900" lvl="0" indent="-342900">
                        <a:lnSpc>
                          <a:spcPct val="100000"/>
                        </a:lnSpc>
                        <a:spcAft>
                          <a:spcPts val="0"/>
                        </a:spcAft>
                        <a:buFont typeface="Symbol" panose="05050102010706020507" pitchFamily="18" charset="2"/>
                        <a:buChar char=""/>
                      </a:pPr>
                      <a:r>
                        <a:rPr lang="en-GB" sz="1100" dirty="0" smtClean="0">
                          <a:effectLst/>
                          <a:latin typeface="+mn-lt"/>
                          <a:ea typeface="Calibri" panose="020F0502020204030204" pitchFamily="34" charset="0"/>
                          <a:cs typeface="Calibri" panose="020F0502020204030204" pitchFamily="34" charset="0"/>
                        </a:rPr>
                        <a:t>understand more complex terms e.g. BCE/AD</a:t>
                      </a:r>
                      <a:endParaRPr lang="en-GB" sz="1100" dirty="0" smtClean="0">
                        <a:effectLst/>
                        <a:latin typeface="+mn-lt"/>
                        <a:ea typeface="Calibri" panose="020F0502020204030204" pitchFamily="34" charset="0"/>
                        <a:cs typeface="Times New Roman" panose="02020603050405020304" pitchFamily="18" charset="0"/>
                      </a:endParaRPr>
                    </a:p>
                    <a:p>
                      <a:pPr marL="342900" lvl="0" indent="-342900">
                        <a:lnSpc>
                          <a:spcPct val="100000"/>
                        </a:lnSpc>
                        <a:spcAft>
                          <a:spcPts val="0"/>
                        </a:spcAft>
                        <a:buFont typeface="Ink Free" panose="03080402000500000000" pitchFamily="66" charset="0"/>
                        <a:buChar char="•"/>
                      </a:pPr>
                      <a:r>
                        <a:rPr lang="en-GB" sz="1100" dirty="0" smtClean="0">
                          <a:effectLst/>
                          <a:latin typeface="+mn-lt"/>
                          <a:ea typeface="Calibri" panose="020F0502020204030204" pitchFamily="34" charset="0"/>
                          <a:cs typeface="Calibri" panose="020F0502020204030204" pitchFamily="34" charset="0"/>
                        </a:rPr>
                        <a:t>use evidence to reconstruct life in time studied</a:t>
                      </a:r>
                      <a:endParaRPr lang="en-GB" sz="1100" dirty="0" smtClean="0">
                        <a:effectLst/>
                        <a:latin typeface="+mn-lt"/>
                        <a:ea typeface="Calibri" panose="020F0502020204030204" pitchFamily="34" charset="0"/>
                        <a:cs typeface="Times New Roman" panose="02020603050405020304" pitchFamily="18" charset="0"/>
                      </a:endParaRPr>
                    </a:p>
                    <a:p>
                      <a:pPr marL="342900" lvl="0" indent="-342900">
                        <a:lnSpc>
                          <a:spcPct val="100000"/>
                        </a:lnSpc>
                        <a:spcAft>
                          <a:spcPts val="0"/>
                        </a:spcAft>
                        <a:buFont typeface="Ink Free" panose="03080402000500000000" pitchFamily="66" charset="0"/>
                        <a:buChar char="•"/>
                      </a:pPr>
                      <a:r>
                        <a:rPr lang="en-GB" sz="1100" dirty="0" smtClean="0">
                          <a:effectLst/>
                          <a:latin typeface="+mn-lt"/>
                          <a:ea typeface="Calibri" panose="020F0502020204030204" pitchFamily="34" charset="0"/>
                          <a:cs typeface="Calibri" panose="020F0502020204030204" pitchFamily="34" charset="0"/>
                        </a:rPr>
                        <a:t>identify key features and events</a:t>
                      </a:r>
                      <a:endParaRPr lang="en-GB" sz="1100" dirty="0" smtClean="0">
                        <a:effectLst/>
                        <a:latin typeface="+mn-lt"/>
                        <a:ea typeface="Calibri" panose="020F0502020204030204" pitchFamily="34" charset="0"/>
                        <a:cs typeface="Times New Roman" panose="02020603050405020304" pitchFamily="18" charset="0"/>
                      </a:endParaRPr>
                    </a:p>
                    <a:p>
                      <a:pPr marL="342900" lvl="0" indent="-342900">
                        <a:lnSpc>
                          <a:spcPct val="100000"/>
                        </a:lnSpc>
                        <a:spcAft>
                          <a:spcPts val="0"/>
                        </a:spcAft>
                        <a:buFont typeface="Ink Free" panose="03080402000500000000" pitchFamily="66" charset="0"/>
                        <a:buChar char="•"/>
                      </a:pPr>
                      <a:r>
                        <a:rPr lang="en-GB" sz="1100" dirty="0" smtClean="0">
                          <a:effectLst/>
                          <a:latin typeface="+mn-lt"/>
                          <a:ea typeface="Calibri" panose="020F0502020204030204" pitchFamily="34" charset="0"/>
                          <a:cs typeface="Calibri" panose="020F0502020204030204" pitchFamily="34" charset="0"/>
                        </a:rPr>
                        <a:t>look for links and effects in time studied</a:t>
                      </a:r>
                      <a:endParaRPr lang="en-GB" sz="1100" dirty="0" smtClean="0">
                        <a:effectLst/>
                        <a:latin typeface="+mn-lt"/>
                        <a:ea typeface="Calibri" panose="020F0502020204030204" pitchFamily="34" charset="0"/>
                        <a:cs typeface="Times New Roman" panose="02020603050405020304" pitchFamily="18" charset="0"/>
                      </a:endParaRPr>
                    </a:p>
                    <a:p>
                      <a:pPr marL="342900" lvl="0" indent="-342900">
                        <a:lnSpc>
                          <a:spcPct val="100000"/>
                        </a:lnSpc>
                        <a:spcAft>
                          <a:spcPts val="0"/>
                        </a:spcAft>
                        <a:buFont typeface="Ink Free" panose="03080402000500000000" pitchFamily="66" charset="0"/>
                        <a:buChar char="•"/>
                      </a:pPr>
                      <a:r>
                        <a:rPr lang="en-GB" sz="1100" dirty="0" smtClean="0">
                          <a:effectLst/>
                          <a:latin typeface="+mn-lt"/>
                          <a:ea typeface="Calibri" panose="020F0502020204030204" pitchFamily="34" charset="0"/>
                          <a:cs typeface="Calibri" panose="020F0502020204030204" pitchFamily="34" charset="0"/>
                        </a:rPr>
                        <a:t>offer a reasonable explanation for some events</a:t>
                      </a:r>
                      <a:endParaRPr lang="en-GB" sz="1100" dirty="0" smtClean="0">
                        <a:effectLst/>
                        <a:latin typeface="+mn-lt"/>
                        <a:ea typeface="Calibri" panose="020F0502020204030204" pitchFamily="34" charset="0"/>
                        <a:cs typeface="Times New Roman" panose="02020603050405020304" pitchFamily="18" charset="0"/>
                      </a:endParaRPr>
                    </a:p>
                    <a:p>
                      <a:pPr marL="342900" lvl="0" indent="-342900">
                        <a:lnSpc>
                          <a:spcPct val="100000"/>
                        </a:lnSpc>
                        <a:spcAft>
                          <a:spcPts val="0"/>
                        </a:spcAft>
                        <a:buFont typeface="Ink Free" panose="03080402000500000000" pitchFamily="66" charset="0"/>
                        <a:buChar char="•"/>
                      </a:pPr>
                      <a:r>
                        <a:rPr lang="en-GB" sz="1100" dirty="0" smtClean="0">
                          <a:effectLst/>
                          <a:latin typeface="+mn-lt"/>
                          <a:ea typeface="Calibri" panose="020F0502020204030204" pitchFamily="34" charset="0"/>
                          <a:cs typeface="Calibri" panose="020F0502020204030204" pitchFamily="34" charset="0"/>
                        </a:rPr>
                        <a:t>Develop a broad understanding of ancient civilisations</a:t>
                      </a:r>
                      <a:endParaRPr lang="en-GB" sz="1100" dirty="0" smtClean="0">
                        <a:effectLst/>
                        <a:latin typeface="+mn-lt"/>
                        <a:ea typeface="Calibri" panose="020F0502020204030204" pitchFamily="34" charset="0"/>
                        <a:cs typeface="Times New Roman" panose="02020603050405020304" pitchFamily="18" charset="0"/>
                      </a:endParaRPr>
                    </a:p>
                    <a:p>
                      <a:pPr marL="342900" lvl="0" indent="-342900">
                        <a:lnSpc>
                          <a:spcPct val="100000"/>
                        </a:lnSpc>
                        <a:spcAft>
                          <a:spcPts val="0"/>
                        </a:spcAft>
                        <a:buFont typeface="Ink Free" panose="03080402000500000000" pitchFamily="66" charset="0"/>
                        <a:buChar char="•"/>
                      </a:pPr>
                      <a:r>
                        <a:rPr lang="en-GB" sz="1100" dirty="0" smtClean="0">
                          <a:effectLst/>
                          <a:latin typeface="+mn-lt"/>
                          <a:ea typeface="Calibri" panose="020F0502020204030204" pitchFamily="34" charset="0"/>
                          <a:cs typeface="Calibri" panose="020F0502020204030204" pitchFamily="34" charset="0"/>
                        </a:rPr>
                        <a:t>look at the evidence available</a:t>
                      </a:r>
                      <a:endParaRPr lang="en-GB" sz="1100" dirty="0" smtClean="0">
                        <a:effectLst/>
                        <a:latin typeface="+mn-lt"/>
                        <a:ea typeface="Calibri" panose="020F0502020204030204" pitchFamily="34" charset="0"/>
                        <a:cs typeface="Times New Roman" panose="02020603050405020304" pitchFamily="18" charset="0"/>
                      </a:endParaRPr>
                    </a:p>
                    <a:p>
                      <a:pPr marL="342900" lvl="0" indent="-342900">
                        <a:lnSpc>
                          <a:spcPct val="100000"/>
                        </a:lnSpc>
                        <a:spcAft>
                          <a:spcPts val="0"/>
                        </a:spcAft>
                        <a:buFont typeface="Ink Free" panose="03080402000500000000" pitchFamily="66" charset="0"/>
                        <a:buChar char="•"/>
                      </a:pPr>
                      <a:r>
                        <a:rPr lang="en-GB" sz="1100" dirty="0" smtClean="0">
                          <a:effectLst/>
                          <a:latin typeface="+mn-lt"/>
                          <a:ea typeface="Calibri" panose="020F0502020204030204" pitchFamily="34" charset="0"/>
                          <a:cs typeface="Calibri" panose="020F0502020204030204" pitchFamily="34" charset="0"/>
                        </a:rPr>
                        <a:t>begin to evaluate the usefulness of different sources</a:t>
                      </a:r>
                      <a:endParaRPr lang="en-GB" sz="1100" dirty="0" smtClean="0">
                        <a:effectLst/>
                        <a:latin typeface="+mn-lt"/>
                        <a:ea typeface="Calibri" panose="020F0502020204030204" pitchFamily="34" charset="0"/>
                        <a:cs typeface="Times New Roman" panose="02020603050405020304" pitchFamily="18" charset="0"/>
                      </a:endParaRPr>
                    </a:p>
                    <a:p>
                      <a:pPr marL="342900" lvl="0" indent="-342900">
                        <a:lnSpc>
                          <a:spcPct val="100000"/>
                        </a:lnSpc>
                        <a:spcAft>
                          <a:spcPts val="0"/>
                        </a:spcAft>
                        <a:buFont typeface="Ink Free" panose="03080402000500000000" pitchFamily="66" charset="0"/>
                        <a:buChar char="•"/>
                      </a:pPr>
                      <a:r>
                        <a:rPr lang="en-GB" sz="1100" dirty="0" smtClean="0">
                          <a:effectLst/>
                          <a:latin typeface="+mn-lt"/>
                          <a:ea typeface="Calibri" panose="020F0502020204030204" pitchFamily="34" charset="0"/>
                          <a:cs typeface="Calibri" panose="020F0502020204030204" pitchFamily="34" charset="0"/>
                        </a:rPr>
                        <a:t>use of text books and historical knowledge</a:t>
                      </a:r>
                      <a:endParaRPr lang="en-GB" sz="1100" dirty="0" smtClean="0">
                        <a:effectLst/>
                        <a:latin typeface="+mn-lt"/>
                        <a:ea typeface="Calibri" panose="020F0502020204030204" pitchFamily="34" charset="0"/>
                        <a:cs typeface="Times New Roman" panose="02020603050405020304" pitchFamily="18" charset="0"/>
                      </a:endParaRPr>
                    </a:p>
                    <a:p>
                      <a:pPr marL="342900" lvl="0" indent="-342900">
                        <a:lnSpc>
                          <a:spcPct val="100000"/>
                        </a:lnSpc>
                        <a:spcAft>
                          <a:spcPts val="0"/>
                        </a:spcAft>
                        <a:buFont typeface="Ink Free" panose="03080402000500000000" pitchFamily="66" charset="0"/>
                        <a:buChar char="•"/>
                      </a:pPr>
                      <a:r>
                        <a:rPr lang="en-GB" sz="1100" dirty="0" smtClean="0">
                          <a:effectLst/>
                          <a:latin typeface="+mn-lt"/>
                          <a:ea typeface="Calibri" panose="020F0502020204030204" pitchFamily="34" charset="0"/>
                          <a:cs typeface="Calibri" panose="020F0502020204030204" pitchFamily="34" charset="0"/>
                        </a:rPr>
                        <a:t>use evidence to build up a picture of a past event</a:t>
                      </a:r>
                      <a:endParaRPr lang="en-GB" sz="1100" dirty="0" smtClean="0">
                        <a:effectLst/>
                        <a:latin typeface="+mn-lt"/>
                        <a:ea typeface="Calibri" panose="020F0502020204030204" pitchFamily="34" charset="0"/>
                        <a:cs typeface="Times New Roman" panose="02020603050405020304" pitchFamily="18" charset="0"/>
                      </a:endParaRPr>
                    </a:p>
                    <a:p>
                      <a:pPr marL="342900" lvl="0" indent="-342900">
                        <a:lnSpc>
                          <a:spcPct val="100000"/>
                        </a:lnSpc>
                        <a:spcAft>
                          <a:spcPts val="0"/>
                        </a:spcAft>
                        <a:buFont typeface="Ink Free" panose="03080402000500000000" pitchFamily="66" charset="0"/>
                        <a:buChar char="•"/>
                      </a:pPr>
                      <a:r>
                        <a:rPr lang="en-GB" sz="1100" dirty="0" smtClean="0">
                          <a:effectLst/>
                          <a:latin typeface="+mn-lt"/>
                          <a:ea typeface="Calibri" panose="020F0502020204030204" pitchFamily="34" charset="0"/>
                          <a:cs typeface="Calibri" panose="020F0502020204030204" pitchFamily="34" charset="0"/>
                        </a:rPr>
                        <a:t>choose relevant material to present a picture of one aspect of life in time past</a:t>
                      </a:r>
                      <a:endParaRPr lang="en-GB" sz="1100" dirty="0" smtClean="0">
                        <a:effectLst/>
                        <a:latin typeface="+mn-lt"/>
                        <a:ea typeface="Calibri" panose="020F0502020204030204" pitchFamily="34" charset="0"/>
                        <a:cs typeface="Times New Roman" panose="02020603050405020304" pitchFamily="18" charset="0"/>
                      </a:endParaRPr>
                    </a:p>
                    <a:p>
                      <a:pPr marL="342900" lvl="0" indent="-342900">
                        <a:lnSpc>
                          <a:spcPct val="100000"/>
                        </a:lnSpc>
                        <a:spcAft>
                          <a:spcPts val="0"/>
                        </a:spcAft>
                        <a:buFont typeface="Ink Free" panose="03080402000500000000" pitchFamily="66" charset="0"/>
                        <a:buChar char="•"/>
                      </a:pPr>
                      <a:r>
                        <a:rPr lang="en-GB" sz="1100" dirty="0" smtClean="0">
                          <a:effectLst/>
                          <a:latin typeface="+mn-lt"/>
                          <a:ea typeface="Calibri" panose="020F0502020204030204" pitchFamily="34" charset="0"/>
                          <a:cs typeface="Calibri" panose="020F0502020204030204" pitchFamily="34" charset="0"/>
                        </a:rPr>
                        <a:t>ask a variety of questions</a:t>
                      </a:r>
                      <a:endParaRPr lang="en-GB" sz="1100" dirty="0" smtClean="0">
                        <a:effectLst/>
                        <a:latin typeface="+mn-lt"/>
                        <a:ea typeface="Calibri" panose="020F0502020204030204" pitchFamily="34" charset="0"/>
                        <a:cs typeface="Times New Roman" panose="02020603050405020304" pitchFamily="18" charset="0"/>
                      </a:endParaRPr>
                    </a:p>
                    <a:p>
                      <a:pPr marL="342900" lvl="0" indent="-342900">
                        <a:lnSpc>
                          <a:spcPct val="100000"/>
                        </a:lnSpc>
                        <a:spcAft>
                          <a:spcPts val="0"/>
                        </a:spcAft>
                        <a:buFont typeface="Ink Free" panose="03080402000500000000" pitchFamily="66" charset="0"/>
                        <a:buChar char="•"/>
                      </a:pPr>
                      <a:r>
                        <a:rPr lang="en-GB" sz="1100" dirty="0" smtClean="0">
                          <a:effectLst/>
                          <a:latin typeface="+mn-lt"/>
                          <a:ea typeface="Calibri" panose="020F0502020204030204" pitchFamily="34" charset="0"/>
                          <a:cs typeface="Calibri" panose="020F0502020204030204" pitchFamily="34" charset="0"/>
                        </a:rPr>
                        <a:t>use the library, e-learning for research</a:t>
                      </a:r>
                      <a:endParaRPr lang="en-GB" sz="1100" dirty="0" smtClean="0">
                        <a:effectLst/>
                        <a:latin typeface="+mn-lt"/>
                        <a:ea typeface="Calibri" panose="020F0502020204030204" pitchFamily="34" charset="0"/>
                        <a:cs typeface="Times New Roman" panose="02020603050405020304" pitchFamily="18" charset="0"/>
                      </a:endParaRPr>
                    </a:p>
                    <a:p>
                      <a:pPr marL="342900" lvl="0" indent="-342900">
                        <a:lnSpc>
                          <a:spcPct val="100000"/>
                        </a:lnSpc>
                        <a:spcAft>
                          <a:spcPts val="0"/>
                        </a:spcAft>
                        <a:buFont typeface="Ink Free" panose="03080402000500000000" pitchFamily="66" charset="0"/>
                        <a:buChar char="•"/>
                      </a:pPr>
                      <a:r>
                        <a:rPr lang="en-GB" sz="1100" dirty="0" smtClean="0">
                          <a:effectLst/>
                          <a:latin typeface="+mn-lt"/>
                          <a:ea typeface="Calibri" panose="020F0502020204030204" pitchFamily="34" charset="0"/>
                          <a:cs typeface="Calibri" panose="020F0502020204030204" pitchFamily="34" charset="0"/>
                        </a:rPr>
                        <a:t>select data and organise it into a data file to answer historical questions</a:t>
                      </a:r>
                      <a:endParaRPr lang="en-GB" sz="1100" dirty="0" smtClean="0">
                        <a:effectLst/>
                        <a:latin typeface="+mn-lt"/>
                        <a:ea typeface="Calibri" panose="020F0502020204030204" pitchFamily="34" charset="0"/>
                        <a:cs typeface="Times New Roman" panose="02020603050405020304" pitchFamily="18" charset="0"/>
                      </a:endParaRPr>
                    </a:p>
                    <a:p>
                      <a:pPr marL="342900" lvl="0" indent="-342900">
                        <a:lnSpc>
                          <a:spcPct val="100000"/>
                        </a:lnSpc>
                        <a:spcAft>
                          <a:spcPts val="0"/>
                        </a:spcAft>
                        <a:buFont typeface="Ink Free" panose="03080402000500000000" pitchFamily="66" charset="0"/>
                        <a:buChar char="•"/>
                      </a:pPr>
                      <a:r>
                        <a:rPr lang="en-GB" sz="1100" dirty="0" smtClean="0">
                          <a:effectLst/>
                          <a:latin typeface="+mn-lt"/>
                          <a:ea typeface="Calibri" panose="020F0502020204030204" pitchFamily="34" charset="0"/>
                          <a:cs typeface="Calibri" panose="020F0502020204030204" pitchFamily="34" charset="0"/>
                        </a:rPr>
                        <a:t>know the period in which the study is set</a:t>
                      </a:r>
                      <a:endParaRPr lang="en-GB" sz="1100" dirty="0" smtClean="0">
                        <a:effectLst/>
                        <a:latin typeface="+mn-lt"/>
                        <a:ea typeface="Calibri" panose="020F0502020204030204" pitchFamily="34" charset="0"/>
                        <a:cs typeface="Times New Roman" panose="02020603050405020304" pitchFamily="18" charset="0"/>
                      </a:endParaRPr>
                    </a:p>
                    <a:p>
                      <a:pPr marL="342900" lvl="0" indent="-342900">
                        <a:lnSpc>
                          <a:spcPct val="100000"/>
                        </a:lnSpc>
                        <a:spcAft>
                          <a:spcPts val="0"/>
                        </a:spcAft>
                        <a:buFont typeface="Ink Free" panose="03080402000500000000" pitchFamily="66" charset="0"/>
                        <a:buChar char="•"/>
                      </a:pPr>
                      <a:r>
                        <a:rPr lang="en-GB" sz="1100" dirty="0" smtClean="0">
                          <a:effectLst/>
                          <a:latin typeface="+mn-lt"/>
                          <a:ea typeface="Calibri" panose="020F0502020204030204" pitchFamily="34" charset="0"/>
                          <a:cs typeface="Calibri" panose="020F0502020204030204" pitchFamily="34" charset="0"/>
                        </a:rPr>
                        <a:t>display findings in a variety of ways</a:t>
                      </a:r>
                      <a:endParaRPr lang="en-GB" sz="1100" dirty="0" smtClean="0">
                        <a:effectLst/>
                        <a:latin typeface="+mn-lt"/>
                        <a:ea typeface="Calibri" panose="020F0502020204030204" pitchFamily="34" charset="0"/>
                        <a:cs typeface="Times New Roman" panose="02020603050405020304" pitchFamily="18" charset="0"/>
                      </a:endParaRPr>
                    </a:p>
                    <a:p>
                      <a:pPr marL="342900" lvl="0" indent="-342900">
                        <a:lnSpc>
                          <a:spcPct val="100000"/>
                        </a:lnSpc>
                        <a:spcAft>
                          <a:spcPts val="0"/>
                        </a:spcAft>
                        <a:buFont typeface="Ink Free" panose="03080402000500000000" pitchFamily="66" charset="0"/>
                        <a:buChar char="•"/>
                      </a:pPr>
                      <a:r>
                        <a:rPr lang="en-GB" sz="1100" dirty="0" smtClean="0">
                          <a:effectLst/>
                          <a:latin typeface="+mn-lt"/>
                          <a:ea typeface="Calibri" panose="020F0502020204030204" pitchFamily="34" charset="0"/>
                        </a:rPr>
                        <a:t>work independently and in groups</a:t>
                      </a:r>
                      <a:endParaRPr lang="en-GB" sz="1100" u="none" kern="1200" dirty="0" smtClean="0">
                        <a:solidFill>
                          <a:schemeClr val="tx1"/>
                        </a:solidFill>
                        <a:effectLst/>
                        <a:latin typeface="+mn-lt"/>
                        <a:ea typeface="+mn-ea"/>
                        <a:cs typeface="+mn-cs"/>
                      </a:endParaRPr>
                    </a:p>
                    <a:p>
                      <a:pPr marL="0" lvl="0" indent="0" algn="ctr">
                        <a:buFont typeface="Arial" panose="020B0604020202020204" pitchFamily="34" charset="0"/>
                        <a:buNone/>
                      </a:pPr>
                      <a:endParaRPr lang="en-GB" sz="1200" u="sng" kern="1200" dirty="0" smtClean="0">
                        <a:solidFill>
                          <a:srgbClr val="FF0000"/>
                        </a:solidFill>
                        <a:effectLst/>
                        <a:latin typeface="+mn-lt"/>
                        <a:ea typeface="+mn-ea"/>
                        <a:cs typeface="+mn-cs"/>
                      </a:endParaRPr>
                    </a:p>
                  </a:txBody>
                  <a:tcPr marL="114300" marR="114300" marT="0" marB="0"/>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sng" strike="noStrike" kern="1200" cap="none" spc="0" normalizeH="0" baseline="0" noProof="0" dirty="0" smtClean="0">
                          <a:ln>
                            <a:noFill/>
                          </a:ln>
                          <a:solidFill>
                            <a:srgbClr val="FF0000"/>
                          </a:solidFill>
                          <a:effectLst/>
                          <a:uLnTx/>
                          <a:uFillTx/>
                          <a:latin typeface="+mn-lt"/>
                          <a:ea typeface="+mn-ea"/>
                          <a:cs typeface="+mn-cs"/>
                        </a:rPr>
                        <a:t>Skills Vocabulary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rgbClr val="E7E6E6">
                              <a:lumMod val="50000"/>
                            </a:srgbClr>
                          </a:solidFill>
                          <a:effectLst/>
                          <a:uLnTx/>
                          <a:uFillTx/>
                          <a:latin typeface="+mn-lt"/>
                          <a:ea typeface="+mn-ea"/>
                          <a:cs typeface="+mn-cs"/>
                        </a:rPr>
                        <a:t>Analyse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rgbClr val="E7E6E6">
                              <a:lumMod val="50000"/>
                            </a:srgbClr>
                          </a:solidFill>
                          <a:effectLst/>
                          <a:uLnTx/>
                          <a:uFillTx/>
                          <a:latin typeface="+mn-lt"/>
                          <a:ea typeface="+mn-ea"/>
                          <a:cs typeface="+mn-cs"/>
                        </a:rPr>
                        <a:t>Argue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Artefacts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Chronology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Compare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rgbClr val="E7E6E6">
                              <a:lumMod val="50000"/>
                            </a:srgbClr>
                          </a:solidFill>
                          <a:effectLst/>
                          <a:uLnTx/>
                          <a:uFillTx/>
                          <a:latin typeface="+mn-lt"/>
                          <a:ea typeface="+mn-ea"/>
                          <a:cs typeface="+mn-cs"/>
                        </a:rPr>
                        <a:t>Connections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rgbClr val="E7E6E6">
                              <a:lumMod val="50000"/>
                            </a:srgbClr>
                          </a:solidFill>
                          <a:effectLst/>
                          <a:uLnTx/>
                          <a:uFillTx/>
                          <a:latin typeface="+mn-lt"/>
                          <a:ea typeface="+mn-ea"/>
                          <a:cs typeface="+mn-cs"/>
                        </a:rPr>
                        <a:t>Construct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rgbClr val="E7E6E6">
                              <a:lumMod val="50000"/>
                            </a:srgbClr>
                          </a:solidFill>
                          <a:effectLst/>
                          <a:uLnTx/>
                          <a:uFillTx/>
                          <a:latin typeface="+mn-lt"/>
                          <a:ea typeface="+mn-ea"/>
                          <a:cs typeface="+mn-cs"/>
                        </a:rPr>
                        <a:t>Critical thinking</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rgbClr val="E7E6E6">
                              <a:lumMod val="50000"/>
                            </a:srgbClr>
                          </a:solidFill>
                          <a:effectLst/>
                          <a:uLnTx/>
                          <a:uFillTx/>
                          <a:latin typeface="+mn-lt"/>
                          <a:ea typeface="+mn-ea"/>
                          <a:cs typeface="+mn-cs"/>
                        </a:rPr>
                        <a:t>Determine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rgbClr val="E7E6E6">
                              <a:lumMod val="50000"/>
                            </a:srgbClr>
                          </a:solidFill>
                          <a:effectLst/>
                          <a:uLnTx/>
                          <a:uFillTx/>
                          <a:latin typeface="+mn-lt"/>
                          <a:ea typeface="+mn-ea"/>
                          <a:cs typeface="+mn-cs"/>
                        </a:rPr>
                        <a:t>Develop</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rgbClr val="E7E6E6">
                              <a:lumMod val="50000"/>
                            </a:srgbClr>
                          </a:solidFill>
                          <a:effectLst/>
                          <a:uLnTx/>
                          <a:uFillTx/>
                          <a:latin typeface="+mn-lt"/>
                          <a:ea typeface="+mn-ea"/>
                          <a:cs typeface="+mn-cs"/>
                        </a:rPr>
                        <a:t>Diagram</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Differences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Evidence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rgbClr val="E7E6E6">
                              <a:lumMod val="50000"/>
                            </a:srgbClr>
                          </a:solidFill>
                          <a:effectLst/>
                          <a:uLnTx/>
                          <a:uFillTx/>
                          <a:latin typeface="+mn-lt"/>
                          <a:ea typeface="+mn-ea"/>
                          <a:cs typeface="+mn-cs"/>
                        </a:rPr>
                        <a:t>Judge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rgbClr val="E7E6E6">
                              <a:lumMod val="50000"/>
                            </a:srgbClr>
                          </a:solidFill>
                          <a:effectLst/>
                          <a:uLnTx/>
                          <a:uFillTx/>
                          <a:latin typeface="+mn-lt"/>
                          <a:ea typeface="+mn-ea"/>
                          <a:cs typeface="+mn-cs"/>
                        </a:rPr>
                        <a:t>Justify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rgbClr val="E7E6E6">
                              <a:lumMod val="50000"/>
                            </a:srgbClr>
                          </a:solidFill>
                          <a:effectLst/>
                          <a:uLnTx/>
                          <a:uFillTx/>
                          <a:latin typeface="+mn-lt"/>
                          <a:ea typeface="+mn-ea"/>
                          <a:cs typeface="+mn-cs"/>
                        </a:rPr>
                        <a:t>Modify</a:t>
                      </a:r>
                      <a:endParaRPr kumimoji="0" lang="en-GB" sz="1200" b="0" i="0" u="sng" strike="noStrike" kern="1200" cap="none" spc="0" normalizeH="0" baseline="0" noProof="0" dirty="0" smtClean="0">
                        <a:ln>
                          <a:noFill/>
                        </a:ln>
                        <a:solidFill>
                          <a:srgbClr val="E7E6E6">
                            <a:lumMod val="50000"/>
                          </a:srgbClr>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sng" strike="noStrike" kern="1200" cap="none" spc="0" normalizeH="0" baseline="0" noProof="0" dirty="0" smtClean="0">
                        <a:ln>
                          <a:noFill/>
                        </a:ln>
                        <a:solidFill>
                          <a:srgbClr val="FF0000"/>
                        </a:solidFill>
                        <a:effectLst/>
                        <a:uLnTx/>
                        <a:uFillTx/>
                        <a:latin typeface="+mn-lt"/>
                        <a:ea typeface="+mn-ea"/>
                        <a:cs typeface="+mn-cs"/>
                      </a:endParaRPr>
                    </a:p>
                  </a:txBody>
                  <a:tcPr marL="114300" marR="114300" marT="0" marB="0"/>
                </a:tc>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Order</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rgbClr val="E7E6E6">
                              <a:lumMod val="50000"/>
                            </a:srgbClr>
                          </a:solidFill>
                          <a:effectLst/>
                          <a:uLnTx/>
                          <a:uFillTx/>
                          <a:latin typeface="+mn-lt"/>
                          <a:ea typeface="+mn-ea"/>
                          <a:cs typeface="+mn-cs"/>
                        </a:rPr>
                        <a:t>Perspective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Primary Source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Secondary Source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Sequencing</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Similarities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rgbClr val="E7E6E6">
                              <a:lumMod val="50000"/>
                            </a:srgbClr>
                          </a:solidFill>
                          <a:effectLst/>
                          <a:uLnTx/>
                          <a:uFillTx/>
                          <a:latin typeface="+mn-lt"/>
                          <a:ea typeface="+mn-ea"/>
                          <a:cs typeface="+mn-cs"/>
                        </a:rPr>
                        <a:t>Support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Timeline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sng" strike="noStrike" kern="1200" cap="none" spc="0" normalizeH="0" baseline="0" noProof="0" dirty="0" smtClean="0">
                        <a:ln>
                          <a:noFill/>
                        </a:ln>
                        <a:solidFill>
                          <a:prstClr val="white">
                            <a:lumMod val="65000"/>
                          </a:prstClr>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sng" strike="noStrike" kern="1200" cap="none" spc="0" normalizeH="0" baseline="0" noProof="0" dirty="0" smtClean="0">
                        <a:ln>
                          <a:noFill/>
                        </a:ln>
                        <a:solidFill>
                          <a:prstClr val="white">
                            <a:lumMod val="65000"/>
                          </a:prstClr>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sng" strike="noStrike" kern="1200" cap="none" spc="0" normalizeH="0" baseline="0" noProof="0" dirty="0" smtClean="0">
                        <a:ln>
                          <a:noFill/>
                        </a:ln>
                        <a:solidFill>
                          <a:prstClr val="white">
                            <a:lumMod val="65000"/>
                          </a:prstClr>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sng" strike="noStrike" kern="1200" cap="none" spc="0" normalizeH="0" baseline="0" noProof="0" dirty="0" smtClean="0">
                          <a:ln>
                            <a:noFill/>
                          </a:ln>
                          <a:solidFill>
                            <a:prstClr val="white">
                              <a:lumMod val="65000"/>
                            </a:prstClr>
                          </a:solidFill>
                          <a:effectLst/>
                          <a:uLnTx/>
                          <a:uFillTx/>
                          <a:latin typeface="+mn-lt"/>
                          <a:ea typeface="+mn-ea"/>
                          <a:cs typeface="+mn-cs"/>
                        </a:rPr>
                        <a:t>NB grey indicates taught in Y5/6 but may be touched on in Y3/4</a:t>
                      </a:r>
                    </a:p>
                  </a:txBody>
                  <a:tcPr marL="114300" marR="114300" marT="0" marB="0"/>
                </a:tc>
                <a:extLst>
                  <a:ext uri="{0D108BD9-81ED-4DB2-BD59-A6C34878D82A}">
                    <a16:rowId xmlns:a16="http://schemas.microsoft.com/office/drawing/2014/main" val="669184204"/>
                  </a:ext>
                </a:extLst>
              </a:tr>
              <a:tr h="1143454">
                <a:tc>
                  <a:txBody>
                    <a:bodyPr/>
                    <a:lstStyle/>
                    <a:p>
                      <a:pPr algn="ctr"/>
                      <a:r>
                        <a:rPr lang="en-GB" sz="1050" u="sng" kern="1200" dirty="0" smtClean="0">
                          <a:solidFill>
                            <a:srgbClr val="FF0000"/>
                          </a:solidFill>
                          <a:effectLst/>
                          <a:latin typeface="+mn-lt"/>
                          <a:ea typeface="+mn-ea"/>
                          <a:cs typeface="+mn-cs"/>
                        </a:rPr>
                        <a:t>Future Learning in Year 5</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The changing power of monarchs using case studies such as John, Anne and Victoria. A depth study linked to one of the British areas of study …. a study over time tracing how several aspects of national history are reflected in the locality.</a:t>
                      </a:r>
                    </a:p>
                    <a:p>
                      <a:pPr algn="ctr"/>
                      <a:endParaRPr lang="en-GB" sz="1050" u="sng" kern="1200" dirty="0" smtClean="0">
                        <a:solidFill>
                          <a:srgbClr val="FF0000"/>
                        </a:solidFill>
                        <a:effectLst/>
                        <a:latin typeface="+mn-lt"/>
                        <a:ea typeface="+mn-ea"/>
                        <a:cs typeface="+mn-cs"/>
                      </a:endParaRPr>
                    </a:p>
                  </a:txBody>
                  <a:tcPr/>
                </a:tc>
                <a:tc vMerge="1">
                  <a:txBody>
                    <a:bodyPr/>
                    <a:lstStyle/>
                    <a:p>
                      <a:pPr algn="ctr"/>
                      <a:endParaRPr lang="en-GB" sz="1200" u="sng" kern="1200" dirty="0" smtClean="0">
                        <a:solidFill>
                          <a:srgbClr val="FF0000"/>
                        </a:solidFill>
                        <a:effectLst/>
                        <a:latin typeface="+mn-lt"/>
                        <a:ea typeface="+mn-ea"/>
                        <a:cs typeface="+mn-cs"/>
                      </a:endParaRPr>
                    </a:p>
                  </a:txBody>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1335387644"/>
                  </a:ext>
                </a:extLst>
              </a:tr>
            </a:tbl>
          </a:graphicData>
        </a:graphic>
      </p:graphicFrame>
      <p:sp>
        <p:nvSpPr>
          <p:cNvPr id="5" name="AutoShape 2" descr="ST. MICHAEL'S C. OF E. PRIMARY SCHOOL BAMFORD SCHOOL UNIFORM LIST Boys:  Girls: Red v-neck sweatshirt with school logo Red"/>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pic>
        <p:nvPicPr>
          <p:cNvPr id="6" name="Picture 5"/>
          <p:cNvPicPr>
            <a:picLocks noChangeAspect="1"/>
          </p:cNvPicPr>
          <p:nvPr/>
        </p:nvPicPr>
        <p:blipFill>
          <a:blip r:embed="rId2"/>
          <a:stretch>
            <a:fillRect/>
          </a:stretch>
        </p:blipFill>
        <p:spPr>
          <a:xfrm>
            <a:off x="3922198" y="178131"/>
            <a:ext cx="383164" cy="489487"/>
          </a:xfrm>
          <a:prstGeom prst="rect">
            <a:avLst/>
          </a:prstGeom>
        </p:spPr>
      </p:pic>
    </p:spTree>
    <p:extLst>
      <p:ext uri="{BB962C8B-B14F-4D97-AF65-F5344CB8AC3E}">
        <p14:creationId xmlns:p14="http://schemas.microsoft.com/office/powerpoint/2010/main" val="1401459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982952239"/>
              </p:ext>
            </p:extLst>
          </p:nvPr>
        </p:nvGraphicFramePr>
        <p:xfrm>
          <a:off x="155575" y="178130"/>
          <a:ext cx="11831638" cy="6059983"/>
        </p:xfrm>
        <a:graphic>
          <a:graphicData uri="http://schemas.openxmlformats.org/drawingml/2006/table">
            <a:tbl>
              <a:tblPr firstRow="1" bandRow="1">
                <a:tableStyleId>{5940675A-B579-460E-94D1-54222C63F5DA}</a:tableStyleId>
              </a:tblPr>
              <a:tblGrid>
                <a:gridCol w="542925">
                  <a:extLst>
                    <a:ext uri="{9D8B030D-6E8A-4147-A177-3AD203B41FA5}">
                      <a16:colId xmlns:a16="http://schemas.microsoft.com/office/drawing/2014/main" val="2033829959"/>
                    </a:ext>
                  </a:extLst>
                </a:gridCol>
                <a:gridCol w="2362200">
                  <a:extLst>
                    <a:ext uri="{9D8B030D-6E8A-4147-A177-3AD203B41FA5}">
                      <a16:colId xmlns:a16="http://schemas.microsoft.com/office/drawing/2014/main" val="2952232063"/>
                    </a:ext>
                  </a:extLst>
                </a:gridCol>
                <a:gridCol w="2154239">
                  <a:extLst>
                    <a:ext uri="{9D8B030D-6E8A-4147-A177-3AD203B41FA5}">
                      <a16:colId xmlns:a16="http://schemas.microsoft.com/office/drawing/2014/main" val="1239123303"/>
                    </a:ext>
                  </a:extLst>
                </a:gridCol>
                <a:gridCol w="2185987">
                  <a:extLst>
                    <a:ext uri="{9D8B030D-6E8A-4147-A177-3AD203B41FA5}">
                      <a16:colId xmlns:a16="http://schemas.microsoft.com/office/drawing/2014/main" val="4031516724"/>
                    </a:ext>
                  </a:extLst>
                </a:gridCol>
                <a:gridCol w="2400300">
                  <a:extLst>
                    <a:ext uri="{9D8B030D-6E8A-4147-A177-3AD203B41FA5}">
                      <a16:colId xmlns:a16="http://schemas.microsoft.com/office/drawing/2014/main" val="3120107244"/>
                    </a:ext>
                  </a:extLst>
                </a:gridCol>
                <a:gridCol w="2185987">
                  <a:extLst>
                    <a:ext uri="{9D8B030D-6E8A-4147-A177-3AD203B41FA5}">
                      <a16:colId xmlns:a16="http://schemas.microsoft.com/office/drawing/2014/main" val="2886785050"/>
                    </a:ext>
                  </a:extLst>
                </a:gridCol>
              </a:tblGrid>
              <a:tr h="279070">
                <a:tc>
                  <a:txBody>
                    <a:bodyPr/>
                    <a:lstStyle/>
                    <a:p>
                      <a:pPr algn="ctr">
                        <a:spcAft>
                          <a:spcPts val="0"/>
                        </a:spcAft>
                      </a:pPr>
                      <a:r>
                        <a:rPr lang="en-GB" sz="1400" b="1" dirty="0" err="1" smtClean="0">
                          <a:solidFill>
                            <a:schemeClr val="tx1"/>
                          </a:solidFill>
                          <a:effectLst/>
                          <a:latin typeface="+mn-lt"/>
                          <a:ea typeface="Times New Roman" panose="02020603050405020304" pitchFamily="18" charset="0"/>
                        </a:rPr>
                        <a:t>Yr</a:t>
                      </a:r>
                      <a:endParaRPr lang="en-GB" sz="1400" b="1" dirty="0">
                        <a:solidFill>
                          <a:schemeClr val="tx1"/>
                        </a:solidFill>
                        <a:effectLst/>
                        <a:latin typeface="+mn-lt"/>
                        <a:ea typeface="Times New Roman" panose="02020603050405020304" pitchFamily="18" charset="0"/>
                      </a:endParaRPr>
                    </a:p>
                  </a:txBody>
                  <a:tcPr marL="114300" marR="114300" marT="0" marB="0"/>
                </a:tc>
                <a:tc>
                  <a:txBody>
                    <a:bodyPr/>
                    <a:lstStyle/>
                    <a:p>
                      <a:pPr algn="ctr">
                        <a:spcAft>
                          <a:spcPts val="0"/>
                        </a:spcAft>
                      </a:pPr>
                      <a:r>
                        <a:rPr lang="en-GB" sz="1400" b="0" u="sng" dirty="0" smtClean="0">
                          <a:solidFill>
                            <a:schemeClr val="accent4">
                              <a:lumMod val="60000"/>
                              <a:lumOff val="40000"/>
                            </a:schemeClr>
                          </a:solidFill>
                          <a:effectLst/>
                          <a:latin typeface="+mn-lt"/>
                          <a:ea typeface="Times New Roman" panose="02020603050405020304" pitchFamily="18" charset="0"/>
                          <a:cs typeface="Arial" panose="020B0604020202020204" pitchFamily="34" charset="0"/>
                        </a:rPr>
                        <a:t>Clothing</a:t>
                      </a:r>
                      <a:endParaRPr lang="en-GB" sz="1400" b="1" dirty="0">
                        <a:solidFill>
                          <a:srgbClr val="C00000"/>
                        </a:solidFill>
                        <a:effectLst/>
                        <a:latin typeface="+mn-lt"/>
                        <a:ea typeface="Times New Roman" panose="02020603050405020304" pitchFamily="18" charset="0"/>
                      </a:endParaRPr>
                    </a:p>
                  </a:txBody>
                  <a:tcPr marL="114300" marR="114300" marT="0" marB="0"/>
                </a:tc>
                <a:tc>
                  <a:txBody>
                    <a:bodyPr/>
                    <a:lstStyle/>
                    <a:p>
                      <a:pPr algn="ctr">
                        <a:spcAft>
                          <a:spcPts val="0"/>
                        </a:spcAft>
                      </a:pPr>
                      <a:r>
                        <a:rPr lang="en-GB" sz="1400" b="0" u="sng" baseline="0" dirty="0" smtClean="0">
                          <a:solidFill>
                            <a:srgbClr val="00B0F0"/>
                          </a:solidFill>
                          <a:effectLst/>
                          <a:latin typeface="+mn-lt"/>
                          <a:ea typeface="Times New Roman" panose="02020603050405020304" pitchFamily="18" charset="0"/>
                          <a:cs typeface="Arial" panose="020B0604020202020204" pitchFamily="34" charset="0"/>
                        </a:rPr>
                        <a:t>Commerce</a:t>
                      </a:r>
                      <a:endParaRPr lang="en-GB" sz="1400" b="1" dirty="0">
                        <a:solidFill>
                          <a:srgbClr val="C00000"/>
                        </a:solidFill>
                        <a:effectLst/>
                        <a:latin typeface="+mn-lt"/>
                        <a:ea typeface="Times New Roman" panose="02020603050405020304" pitchFamily="18" charset="0"/>
                      </a:endParaRPr>
                    </a:p>
                  </a:txBody>
                  <a:tcPr marL="114300" marR="114300" marT="0" marB="0"/>
                </a:tc>
                <a:tc>
                  <a:txBody>
                    <a:bodyPr/>
                    <a:lstStyle/>
                    <a:p>
                      <a:pPr algn="ctr">
                        <a:spcAft>
                          <a:spcPts val="0"/>
                        </a:spcAft>
                      </a:pPr>
                      <a:r>
                        <a:rPr lang="en-GB" sz="1400" b="0" u="sng" baseline="0" dirty="0" smtClean="0">
                          <a:solidFill>
                            <a:srgbClr val="C00000"/>
                          </a:solidFill>
                          <a:effectLst/>
                          <a:latin typeface="+mn-lt"/>
                          <a:ea typeface="Times New Roman" panose="02020603050405020304" pitchFamily="18" charset="0"/>
                          <a:cs typeface="Arial" panose="020B0604020202020204" pitchFamily="34" charset="0"/>
                        </a:rPr>
                        <a:t>Conflict</a:t>
                      </a:r>
                      <a:endParaRPr lang="en-GB" sz="1400" b="1" dirty="0">
                        <a:solidFill>
                          <a:srgbClr val="C00000"/>
                        </a:solidFill>
                        <a:effectLst/>
                        <a:latin typeface="+mn-lt"/>
                        <a:ea typeface="Times New Roman" panose="02020603050405020304" pitchFamily="18" charset="0"/>
                      </a:endParaRPr>
                    </a:p>
                  </a:txBody>
                  <a:tcPr marL="114300" marR="114300" marT="0" marB="0"/>
                </a:tc>
                <a:tc>
                  <a:txBody>
                    <a:bodyPr/>
                    <a:lstStyle/>
                    <a:p>
                      <a:pPr algn="ctr">
                        <a:spcAft>
                          <a:spcPts val="0"/>
                        </a:spcAft>
                      </a:pPr>
                      <a:r>
                        <a:rPr lang="en-GB" sz="1400" b="0" u="sng" baseline="0" dirty="0" smtClean="0">
                          <a:solidFill>
                            <a:srgbClr val="7030A0"/>
                          </a:solidFill>
                          <a:effectLst/>
                          <a:latin typeface="+mn-lt"/>
                          <a:ea typeface="Times New Roman" panose="02020603050405020304" pitchFamily="18" charset="0"/>
                          <a:cs typeface="Arial" panose="020B0604020202020204" pitchFamily="34" charset="0"/>
                        </a:rPr>
                        <a:t>Food</a:t>
                      </a:r>
                      <a:endParaRPr lang="en-GB" sz="1400" b="1" dirty="0">
                        <a:solidFill>
                          <a:srgbClr val="C00000"/>
                        </a:solidFill>
                        <a:effectLst/>
                        <a:latin typeface="+mn-lt"/>
                        <a:ea typeface="Times New Roman" panose="02020603050405020304" pitchFamily="18" charset="0"/>
                      </a:endParaRPr>
                    </a:p>
                  </a:txBody>
                  <a:tcPr marL="114300" marR="114300" marT="0" marB="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b="0" u="sng" baseline="0" dirty="0" smtClean="0">
                          <a:solidFill>
                            <a:srgbClr val="00B050"/>
                          </a:solidFill>
                          <a:effectLst/>
                          <a:latin typeface="+mn-lt"/>
                          <a:ea typeface="Times New Roman" panose="02020603050405020304" pitchFamily="18" charset="0"/>
                          <a:cs typeface="Arial" panose="020B0604020202020204" pitchFamily="34" charset="0"/>
                        </a:rPr>
                        <a:t>Religion</a:t>
                      </a:r>
                      <a:endParaRPr lang="en-GB" sz="1400" b="1" dirty="0" smtClean="0">
                        <a:solidFill>
                          <a:srgbClr val="C00000"/>
                        </a:solidFill>
                        <a:effectLst/>
                        <a:latin typeface="+mn-lt"/>
                        <a:ea typeface="Times New Roman" panose="02020603050405020304" pitchFamily="18" charset="0"/>
                      </a:endParaRPr>
                    </a:p>
                  </a:txBody>
                  <a:tcPr marL="114300" marR="114300" marT="0" marB="0"/>
                </a:tc>
                <a:extLst>
                  <a:ext uri="{0D108BD9-81ED-4DB2-BD59-A6C34878D82A}">
                    <a16:rowId xmlns:a16="http://schemas.microsoft.com/office/drawing/2014/main" val="114452312"/>
                  </a:ext>
                </a:extLst>
              </a:tr>
              <a:tr h="1409700">
                <a:tc>
                  <a:txBody>
                    <a:bodyPr/>
                    <a:lstStyle/>
                    <a:p>
                      <a:pPr algn="ctr">
                        <a:spcAft>
                          <a:spcPts val="0"/>
                        </a:spcAft>
                      </a:pPr>
                      <a:r>
                        <a:rPr lang="en-GB" sz="1000" b="1" dirty="0" smtClean="0">
                          <a:solidFill>
                            <a:schemeClr val="tx1">
                              <a:lumMod val="50000"/>
                              <a:lumOff val="50000"/>
                            </a:schemeClr>
                          </a:solidFill>
                          <a:effectLst/>
                          <a:latin typeface="+mn-lt"/>
                          <a:ea typeface="Times New Roman" panose="02020603050405020304" pitchFamily="18" charset="0"/>
                        </a:rPr>
                        <a:t>4</a:t>
                      </a:r>
                    </a:p>
                    <a:p>
                      <a:pPr algn="ctr">
                        <a:spcAft>
                          <a:spcPts val="0"/>
                        </a:spcAft>
                      </a:pPr>
                      <a:endParaRPr lang="en-GB" sz="1000" b="1" dirty="0" smtClean="0">
                        <a:solidFill>
                          <a:schemeClr val="tx1">
                            <a:lumMod val="50000"/>
                            <a:lumOff val="50000"/>
                          </a:schemeClr>
                        </a:solidFill>
                        <a:effectLst/>
                        <a:latin typeface="+mn-lt"/>
                        <a:ea typeface="Times New Roman" panose="02020603050405020304" pitchFamily="18" charset="0"/>
                      </a:endParaRPr>
                    </a:p>
                    <a:p>
                      <a:pPr algn="ctr">
                        <a:spcAft>
                          <a:spcPts val="0"/>
                        </a:spcAft>
                      </a:pPr>
                      <a:r>
                        <a:rPr lang="en-GB" sz="1000" b="1" dirty="0" smtClean="0">
                          <a:solidFill>
                            <a:schemeClr val="tx1">
                              <a:lumMod val="50000"/>
                              <a:lumOff val="50000"/>
                            </a:schemeClr>
                          </a:solidFill>
                          <a:effectLst/>
                          <a:latin typeface="+mn-lt"/>
                          <a:ea typeface="Times New Roman" panose="02020603050405020304" pitchFamily="18" charset="0"/>
                        </a:rPr>
                        <a:t>V</a:t>
                      </a:r>
                    </a:p>
                    <a:p>
                      <a:pPr algn="ctr">
                        <a:spcAft>
                          <a:spcPts val="0"/>
                        </a:spcAft>
                      </a:pPr>
                      <a:r>
                        <a:rPr lang="en-GB" sz="1000" b="1" dirty="0" smtClean="0">
                          <a:solidFill>
                            <a:schemeClr val="tx1">
                              <a:lumMod val="50000"/>
                              <a:lumOff val="50000"/>
                            </a:schemeClr>
                          </a:solidFill>
                          <a:effectLst/>
                          <a:latin typeface="+mn-lt"/>
                          <a:ea typeface="Times New Roman" panose="02020603050405020304" pitchFamily="18" charset="0"/>
                        </a:rPr>
                        <a:t>I</a:t>
                      </a:r>
                    </a:p>
                    <a:p>
                      <a:pPr algn="ctr">
                        <a:spcAft>
                          <a:spcPts val="0"/>
                        </a:spcAft>
                      </a:pPr>
                      <a:r>
                        <a:rPr lang="en-GB" sz="1000" b="1" dirty="0" smtClean="0">
                          <a:solidFill>
                            <a:schemeClr val="tx1">
                              <a:lumMod val="50000"/>
                              <a:lumOff val="50000"/>
                            </a:schemeClr>
                          </a:solidFill>
                          <a:effectLst/>
                          <a:latin typeface="+mn-lt"/>
                          <a:ea typeface="Times New Roman" panose="02020603050405020304" pitchFamily="18" charset="0"/>
                        </a:rPr>
                        <a:t>K</a:t>
                      </a:r>
                    </a:p>
                    <a:p>
                      <a:pPr algn="ctr">
                        <a:spcAft>
                          <a:spcPts val="0"/>
                        </a:spcAft>
                      </a:pPr>
                      <a:r>
                        <a:rPr lang="en-GB" sz="1000" b="1" dirty="0" smtClean="0">
                          <a:solidFill>
                            <a:schemeClr val="tx1">
                              <a:lumMod val="50000"/>
                              <a:lumOff val="50000"/>
                            </a:schemeClr>
                          </a:solidFill>
                          <a:effectLst/>
                          <a:latin typeface="+mn-lt"/>
                          <a:ea typeface="Times New Roman" panose="02020603050405020304" pitchFamily="18" charset="0"/>
                        </a:rPr>
                        <a:t>I</a:t>
                      </a:r>
                    </a:p>
                    <a:p>
                      <a:pPr algn="ctr">
                        <a:spcAft>
                          <a:spcPts val="0"/>
                        </a:spcAft>
                      </a:pPr>
                      <a:r>
                        <a:rPr lang="en-GB" sz="1000" b="1" dirty="0" smtClean="0">
                          <a:solidFill>
                            <a:schemeClr val="tx1">
                              <a:lumMod val="50000"/>
                              <a:lumOff val="50000"/>
                            </a:schemeClr>
                          </a:solidFill>
                          <a:effectLst/>
                          <a:latin typeface="+mn-lt"/>
                          <a:ea typeface="Times New Roman" panose="02020603050405020304" pitchFamily="18" charset="0"/>
                        </a:rPr>
                        <a:t>N</a:t>
                      </a:r>
                    </a:p>
                    <a:p>
                      <a:pPr algn="ctr">
                        <a:spcAft>
                          <a:spcPts val="0"/>
                        </a:spcAft>
                      </a:pPr>
                      <a:r>
                        <a:rPr lang="en-GB" sz="1000" b="1" dirty="0" smtClean="0">
                          <a:solidFill>
                            <a:schemeClr val="tx1">
                              <a:lumMod val="50000"/>
                              <a:lumOff val="50000"/>
                            </a:schemeClr>
                          </a:solidFill>
                          <a:effectLst/>
                          <a:latin typeface="+mn-lt"/>
                          <a:ea typeface="Times New Roman" panose="02020603050405020304" pitchFamily="18" charset="0"/>
                        </a:rPr>
                        <a:t>G</a:t>
                      </a:r>
                    </a:p>
                    <a:p>
                      <a:pPr algn="ctr">
                        <a:spcAft>
                          <a:spcPts val="0"/>
                        </a:spcAft>
                      </a:pPr>
                      <a:r>
                        <a:rPr lang="en-GB" sz="1000" b="1" dirty="0" smtClean="0">
                          <a:solidFill>
                            <a:schemeClr val="tx1">
                              <a:lumMod val="50000"/>
                              <a:lumOff val="50000"/>
                            </a:schemeClr>
                          </a:solidFill>
                          <a:effectLst/>
                          <a:latin typeface="+mn-lt"/>
                          <a:ea typeface="Times New Roman" panose="02020603050405020304" pitchFamily="18" charset="0"/>
                        </a:rPr>
                        <a:t>s</a:t>
                      </a:r>
                      <a:endParaRPr lang="en-GB" sz="1000" b="1" dirty="0">
                        <a:solidFill>
                          <a:schemeClr val="tx1">
                            <a:lumMod val="50000"/>
                            <a:lumOff val="50000"/>
                          </a:schemeClr>
                        </a:solidFill>
                        <a:effectLst/>
                        <a:latin typeface="+mn-lt"/>
                        <a:ea typeface="Times New Roman" panose="02020603050405020304" pitchFamily="18" charset="0"/>
                      </a:endParaRPr>
                    </a:p>
                  </a:txBody>
                  <a:tcPr marL="114300" marR="114300" marT="0" marB="0"/>
                </a:tc>
                <a:tc>
                  <a:txBody>
                    <a:bodyPr/>
                    <a:lstStyle/>
                    <a:p>
                      <a:r>
                        <a:rPr lang="en-GB" sz="1000" b="0" dirty="0" smtClean="0">
                          <a:solidFill>
                            <a:schemeClr val="tx1">
                              <a:lumMod val="50000"/>
                              <a:lumOff val="50000"/>
                            </a:schemeClr>
                          </a:solidFill>
                          <a:effectLst/>
                          <a:latin typeface="+mn-lt"/>
                          <a:ea typeface="Times New Roman" panose="02020603050405020304" pitchFamily="18" charset="0"/>
                        </a:rPr>
                        <a:t>Viking clothes were made from wool, linen and animal skins. They</a:t>
                      </a:r>
                      <a:r>
                        <a:rPr lang="en-GB" sz="1000" b="0" baseline="0" dirty="0" smtClean="0">
                          <a:solidFill>
                            <a:schemeClr val="tx1">
                              <a:lumMod val="50000"/>
                              <a:lumOff val="50000"/>
                            </a:schemeClr>
                          </a:solidFill>
                          <a:effectLst/>
                          <a:latin typeface="+mn-lt"/>
                          <a:ea typeface="Times New Roman" panose="02020603050405020304" pitchFamily="18" charset="0"/>
                        </a:rPr>
                        <a:t> were skilful weavers and made their own clothes. Women, with the help of children, made wool into yarn and used natural dyes from plants. Men wore tunics and trousers and women wore a long dress with a pinafore over it.</a:t>
                      </a:r>
                      <a:endParaRPr lang="en-GB" sz="1000" b="0" dirty="0">
                        <a:solidFill>
                          <a:schemeClr val="tx1">
                            <a:lumMod val="50000"/>
                            <a:lumOff val="50000"/>
                          </a:schemeClr>
                        </a:solidFill>
                        <a:effectLst/>
                        <a:latin typeface="+mn-lt"/>
                        <a:ea typeface="Times New Roman" panose="02020603050405020304" pitchFamily="18" charset="0"/>
                      </a:endParaRPr>
                    </a:p>
                  </a:txBody>
                  <a:tcPr marL="114300" marR="114300" marT="0" marB="0"/>
                </a:tc>
                <a:tc>
                  <a:txBody>
                    <a:bodyPr/>
                    <a:lstStyle/>
                    <a:p>
                      <a:pPr>
                        <a:lnSpc>
                          <a:spcPct val="107000"/>
                        </a:lnSpc>
                        <a:spcAft>
                          <a:spcPts val="0"/>
                        </a:spcAft>
                      </a:pPr>
                      <a:r>
                        <a:rPr lang="en-GB" sz="1000" b="0" dirty="0" smtClean="0">
                          <a:solidFill>
                            <a:schemeClr val="tx1">
                              <a:lumMod val="50000"/>
                              <a:lumOff val="50000"/>
                            </a:schemeClr>
                          </a:solidFill>
                          <a:effectLst/>
                          <a:latin typeface="+mn-lt"/>
                          <a:ea typeface="Calibri" panose="020F0502020204030204" pitchFamily="34" charset="0"/>
                          <a:cs typeface="Times New Roman" panose="02020603050405020304" pitchFamily="18" charset="0"/>
                        </a:rPr>
                        <a:t>Economy</a:t>
                      </a:r>
                      <a:r>
                        <a:rPr lang="en-GB" sz="1000" b="0" baseline="0" dirty="0" smtClean="0">
                          <a:solidFill>
                            <a:schemeClr val="tx1">
                              <a:lumMod val="50000"/>
                              <a:lumOff val="50000"/>
                            </a:schemeClr>
                          </a:solidFill>
                          <a:effectLst/>
                          <a:latin typeface="+mn-lt"/>
                          <a:ea typeface="Calibri" panose="020F0502020204030204" pitchFamily="34" charset="0"/>
                          <a:cs typeface="Times New Roman" panose="02020603050405020304" pitchFamily="18" charset="0"/>
                        </a:rPr>
                        <a:t> was based on agriculture and local food products obtained from hunting, fishing and collecting. Chieftains and members of the elite required luxury goods to set themselves above others. Soils not particularly good, growing season short. Early in Viking age trade was by direct barter. Eventually traders obtained trade silver and Arabic coins, which then used to buy goods. Established home bases and trade centres in Dublin, Ireland and York, England.</a:t>
                      </a:r>
                    </a:p>
                  </a:txBody>
                  <a:tcPr marL="68580" marR="68580" marT="0" marB="0"/>
                </a:tc>
                <a:tc>
                  <a:txBody>
                    <a:bodyPr/>
                    <a:lstStyle/>
                    <a:p>
                      <a:r>
                        <a:rPr lang="en-GB" sz="1000" b="0" dirty="0" smtClean="0">
                          <a:solidFill>
                            <a:schemeClr val="tx1">
                              <a:lumMod val="50000"/>
                              <a:lumOff val="50000"/>
                            </a:schemeClr>
                          </a:solidFill>
                          <a:effectLst/>
                          <a:latin typeface="+mn-lt"/>
                          <a:ea typeface="Times New Roman" panose="02020603050405020304" pitchFamily="18" charset="0"/>
                        </a:rPr>
                        <a:t>Clearest cause</a:t>
                      </a:r>
                      <a:r>
                        <a:rPr lang="en-GB" sz="1000" b="0" baseline="0" dirty="0" smtClean="0">
                          <a:solidFill>
                            <a:schemeClr val="tx1">
                              <a:lumMod val="50000"/>
                              <a:lumOff val="50000"/>
                            </a:schemeClr>
                          </a:solidFill>
                          <a:effectLst/>
                          <a:latin typeface="+mn-lt"/>
                          <a:ea typeface="Times New Roman" panose="02020603050405020304" pitchFamily="18" charset="0"/>
                        </a:rPr>
                        <a:t> for Viking raids was acquisition of wealth. Britain well known for lucrative trade centres, and the Scandinavians were aware of this thorough their own commerce with the region. By late 9</a:t>
                      </a:r>
                      <a:r>
                        <a:rPr lang="en-GB" sz="1000" b="0" baseline="30000" dirty="0" smtClean="0">
                          <a:solidFill>
                            <a:schemeClr val="tx1">
                              <a:lumMod val="50000"/>
                              <a:lumOff val="50000"/>
                            </a:schemeClr>
                          </a:solidFill>
                          <a:effectLst/>
                          <a:latin typeface="+mn-lt"/>
                          <a:ea typeface="Times New Roman" panose="02020603050405020304" pitchFamily="18" charset="0"/>
                        </a:rPr>
                        <a:t>th</a:t>
                      </a:r>
                      <a:r>
                        <a:rPr lang="en-GB" sz="1000" b="0" baseline="0" dirty="0" smtClean="0">
                          <a:solidFill>
                            <a:schemeClr val="tx1">
                              <a:lumMod val="50000"/>
                              <a:lumOff val="50000"/>
                            </a:schemeClr>
                          </a:solidFill>
                          <a:effectLst/>
                          <a:latin typeface="+mn-lt"/>
                          <a:ea typeface="Times New Roman" panose="02020603050405020304" pitchFamily="18" charset="0"/>
                        </a:rPr>
                        <a:t> Century the Vikings had overrun most of the Anglo-Saxon kingdoms that constituted England at the time. However Alfred the Great, king of Wessex, defeated the Vikings at the Battle of Edington in 878.</a:t>
                      </a:r>
                      <a:endParaRPr lang="en-GB" sz="1000" b="0" dirty="0">
                        <a:solidFill>
                          <a:schemeClr val="tx1">
                            <a:lumMod val="50000"/>
                            <a:lumOff val="50000"/>
                          </a:schemeClr>
                        </a:solidFill>
                        <a:effectLst/>
                        <a:latin typeface="+mn-lt"/>
                        <a:ea typeface="Times New Roman" panose="02020603050405020304" pitchFamily="18" charset="0"/>
                      </a:endParaRPr>
                    </a:p>
                  </a:txBody>
                  <a:tcPr marL="114300" marR="114300" marT="0" marB="0"/>
                </a:tc>
                <a:tc>
                  <a:txBody>
                    <a:bodyPr/>
                    <a:lstStyle/>
                    <a:p>
                      <a:r>
                        <a:rPr lang="en-GB" sz="1000" b="0" dirty="0" smtClean="0">
                          <a:solidFill>
                            <a:schemeClr val="tx1">
                              <a:lumMod val="50000"/>
                              <a:lumOff val="50000"/>
                            </a:schemeClr>
                          </a:solidFill>
                          <a:effectLst/>
                          <a:latin typeface="+mn-lt"/>
                          <a:ea typeface="Times New Roman" panose="02020603050405020304" pitchFamily="18" charset="0"/>
                        </a:rPr>
                        <a:t>The Vikings needed all the energy</a:t>
                      </a:r>
                      <a:r>
                        <a:rPr lang="en-GB" sz="1000" b="0" baseline="0" dirty="0" smtClean="0">
                          <a:solidFill>
                            <a:schemeClr val="tx1">
                              <a:lumMod val="50000"/>
                              <a:lumOff val="50000"/>
                            </a:schemeClr>
                          </a:solidFill>
                          <a:effectLst/>
                          <a:latin typeface="+mn-lt"/>
                          <a:ea typeface="Times New Roman" panose="02020603050405020304" pitchFamily="18" charset="0"/>
                        </a:rPr>
                        <a:t> that they could get in the form of fat- especially in Winter. Meat, fish, vegetables, cereals and milk products were all an important part of their diet. Sweet food in the form of berries, fruit and honey were consumed. In England the Vikings were often described as Gluttonous.</a:t>
                      </a:r>
                      <a:endParaRPr lang="en-GB" sz="1000" b="0" dirty="0">
                        <a:solidFill>
                          <a:schemeClr val="tx1">
                            <a:lumMod val="50000"/>
                            <a:lumOff val="50000"/>
                          </a:schemeClr>
                        </a:solidFill>
                        <a:effectLst/>
                        <a:latin typeface="+mn-lt"/>
                        <a:ea typeface="Times New Roman" panose="02020603050405020304" pitchFamily="18" charset="0"/>
                      </a:endParaRPr>
                    </a:p>
                  </a:txBody>
                  <a:tcPr marL="114300" marR="114300" marT="0" marB="0"/>
                </a:tc>
                <a:tc>
                  <a:txBody>
                    <a:bodyPr/>
                    <a:lstStyle/>
                    <a:p>
                      <a:endParaRPr lang="en-GB" sz="1000" b="0" dirty="0">
                        <a:solidFill>
                          <a:schemeClr val="tx1">
                            <a:lumMod val="50000"/>
                            <a:lumOff val="50000"/>
                          </a:schemeClr>
                        </a:solidFill>
                        <a:effectLst/>
                        <a:latin typeface="+mn-lt"/>
                        <a:ea typeface="Times New Roman" panose="02020603050405020304" pitchFamily="18" charset="0"/>
                      </a:endParaRPr>
                    </a:p>
                  </a:txBody>
                  <a:tcPr marL="114300" marR="114300" marT="0" marB="0"/>
                </a:tc>
                <a:extLst>
                  <a:ext uri="{0D108BD9-81ED-4DB2-BD59-A6C34878D82A}">
                    <a16:rowId xmlns:a16="http://schemas.microsoft.com/office/drawing/2014/main" val="2375546173"/>
                  </a:ext>
                </a:extLst>
              </a:tr>
              <a:tr h="2098255">
                <a:tc>
                  <a:txBody>
                    <a:bodyPr/>
                    <a:lstStyle/>
                    <a:p>
                      <a:pPr algn="ctr">
                        <a:spcAft>
                          <a:spcPts val="0"/>
                        </a:spcAft>
                      </a:pPr>
                      <a:r>
                        <a:rPr lang="en-GB" sz="1400" b="1" dirty="0" smtClean="0">
                          <a:solidFill>
                            <a:schemeClr val="tx1"/>
                          </a:solidFill>
                          <a:effectLst/>
                          <a:latin typeface="+mn-lt"/>
                          <a:ea typeface="Times New Roman" panose="02020603050405020304" pitchFamily="18" charset="0"/>
                        </a:rPr>
                        <a:t>4</a:t>
                      </a:r>
                    </a:p>
                    <a:p>
                      <a:pPr algn="ctr">
                        <a:spcAft>
                          <a:spcPts val="0"/>
                        </a:spcAft>
                      </a:pPr>
                      <a:endParaRPr lang="en-GB" sz="1400" b="1" dirty="0" smtClean="0">
                        <a:solidFill>
                          <a:schemeClr val="tx1"/>
                        </a:solidFill>
                        <a:effectLst/>
                        <a:latin typeface="+mn-lt"/>
                        <a:ea typeface="Times New Roman" panose="02020603050405020304" pitchFamily="18" charset="0"/>
                      </a:endParaRPr>
                    </a:p>
                    <a:p>
                      <a:pPr algn="ctr">
                        <a:spcAft>
                          <a:spcPts val="0"/>
                        </a:spcAft>
                      </a:pPr>
                      <a:r>
                        <a:rPr lang="en-GB" sz="1400" b="1" dirty="0" smtClean="0">
                          <a:solidFill>
                            <a:schemeClr val="tx1"/>
                          </a:solidFill>
                          <a:effectLst/>
                          <a:latin typeface="+mn-lt"/>
                          <a:ea typeface="Times New Roman" panose="02020603050405020304" pitchFamily="18" charset="0"/>
                        </a:rPr>
                        <a:t>T</a:t>
                      </a:r>
                    </a:p>
                    <a:p>
                      <a:pPr algn="ctr">
                        <a:spcAft>
                          <a:spcPts val="0"/>
                        </a:spcAft>
                      </a:pPr>
                      <a:r>
                        <a:rPr lang="en-GB" sz="1400" b="1" dirty="0" smtClean="0">
                          <a:solidFill>
                            <a:schemeClr val="tx1"/>
                          </a:solidFill>
                          <a:effectLst/>
                          <a:latin typeface="+mn-lt"/>
                          <a:ea typeface="Times New Roman" panose="02020603050405020304" pitchFamily="18" charset="0"/>
                        </a:rPr>
                        <a:t>U</a:t>
                      </a:r>
                    </a:p>
                    <a:p>
                      <a:pPr algn="ctr">
                        <a:spcAft>
                          <a:spcPts val="0"/>
                        </a:spcAft>
                      </a:pPr>
                      <a:r>
                        <a:rPr lang="en-GB" sz="1400" b="1" dirty="0" smtClean="0">
                          <a:solidFill>
                            <a:schemeClr val="tx1"/>
                          </a:solidFill>
                          <a:effectLst/>
                          <a:latin typeface="+mn-lt"/>
                          <a:ea typeface="Times New Roman" panose="02020603050405020304" pitchFamily="18" charset="0"/>
                        </a:rPr>
                        <a:t>D</a:t>
                      </a:r>
                    </a:p>
                    <a:p>
                      <a:pPr algn="ctr">
                        <a:spcAft>
                          <a:spcPts val="0"/>
                        </a:spcAft>
                      </a:pPr>
                      <a:r>
                        <a:rPr lang="en-GB" sz="1400" b="1" dirty="0" smtClean="0">
                          <a:solidFill>
                            <a:schemeClr val="tx1"/>
                          </a:solidFill>
                          <a:effectLst/>
                          <a:latin typeface="+mn-lt"/>
                          <a:ea typeface="Times New Roman" panose="02020603050405020304" pitchFamily="18" charset="0"/>
                        </a:rPr>
                        <a:t>O</a:t>
                      </a:r>
                    </a:p>
                    <a:p>
                      <a:pPr algn="ctr">
                        <a:spcAft>
                          <a:spcPts val="0"/>
                        </a:spcAft>
                      </a:pPr>
                      <a:r>
                        <a:rPr lang="en-GB" sz="1400" b="1" dirty="0" smtClean="0">
                          <a:solidFill>
                            <a:schemeClr val="tx1"/>
                          </a:solidFill>
                          <a:effectLst/>
                          <a:latin typeface="+mn-lt"/>
                          <a:ea typeface="Times New Roman" panose="02020603050405020304" pitchFamily="18" charset="0"/>
                        </a:rPr>
                        <a:t>R</a:t>
                      </a:r>
                    </a:p>
                    <a:p>
                      <a:pPr algn="ctr">
                        <a:spcAft>
                          <a:spcPts val="0"/>
                        </a:spcAft>
                      </a:pPr>
                      <a:r>
                        <a:rPr lang="en-GB" sz="1400" b="1" dirty="0" smtClean="0">
                          <a:solidFill>
                            <a:schemeClr val="tx1"/>
                          </a:solidFill>
                          <a:effectLst/>
                          <a:latin typeface="+mn-lt"/>
                          <a:ea typeface="Times New Roman" panose="02020603050405020304" pitchFamily="18" charset="0"/>
                        </a:rPr>
                        <a:t>S</a:t>
                      </a:r>
                      <a:endParaRPr lang="en-GB" sz="1400" b="1" dirty="0">
                        <a:solidFill>
                          <a:schemeClr val="tx1"/>
                        </a:solidFill>
                        <a:effectLst/>
                        <a:latin typeface="+mn-lt"/>
                        <a:ea typeface="Times New Roman" panose="02020603050405020304" pitchFamily="18" charset="0"/>
                      </a:endParaRPr>
                    </a:p>
                  </a:txBody>
                  <a:tcPr marL="114300" marR="114300" marT="0" marB="0"/>
                </a:tc>
                <a:tc>
                  <a:txBody>
                    <a:bodyPr/>
                    <a:lstStyle/>
                    <a:p>
                      <a:r>
                        <a:rPr lang="en-GB" sz="1000" b="0" dirty="0" smtClean="0">
                          <a:solidFill>
                            <a:schemeClr val="tx1"/>
                          </a:solidFill>
                          <a:effectLst/>
                          <a:latin typeface="+mn-lt"/>
                          <a:ea typeface="Times New Roman" panose="02020603050405020304" pitchFamily="18" charset="0"/>
                        </a:rPr>
                        <a:t>During Tudor times, the wealthy and elite would wear elaborate clothing that would represent their status. The poor wore simple, practical clothing during Tudor times that were made from woollen cloth. Men and women would wear long tunics, aprons and cover their heads with cloth also. Tudor clothes were designed to be very warm as buildings weren’t centrally heated and away from the fire could be very cold - especially in a high-ceilinged stone castle! Tudor clothes were also very expensive as they were entirely hand made (including the cloth). They would be very time-consuming to make, as they were hand sewn and could feature elaborate embroidery, lace and bead-work which took hours to produce. Unless they were very rich, a person's wardrobe would not be large. Despite this, Elizabeth I had a wardrobe which included over one thousand dresses.</a:t>
                      </a:r>
                      <a:endParaRPr lang="en-GB" sz="1000" b="0" dirty="0">
                        <a:solidFill>
                          <a:schemeClr val="tx1"/>
                        </a:solidFill>
                        <a:effectLst/>
                        <a:latin typeface="+mn-lt"/>
                        <a:ea typeface="Times New Roman" panose="02020603050405020304" pitchFamily="18" charset="0"/>
                      </a:endParaRPr>
                    </a:p>
                  </a:txBody>
                  <a:tcPr marL="114300" marR="114300" marT="0" marB="0"/>
                </a:tc>
                <a:tc>
                  <a:txBody>
                    <a:bodyPr/>
                    <a:lstStyle/>
                    <a:p>
                      <a:pPr>
                        <a:lnSpc>
                          <a:spcPct val="107000"/>
                        </a:lnSpc>
                        <a:spcAft>
                          <a:spcPts val="0"/>
                        </a:spcAft>
                      </a:pPr>
                      <a:r>
                        <a:rPr lang="en-GB" sz="1000" b="0" dirty="0" smtClean="0">
                          <a:solidFill>
                            <a:schemeClr val="tx1"/>
                          </a:solidFill>
                          <a:effectLst/>
                          <a:latin typeface="+mn-lt"/>
                          <a:ea typeface="Calibri" panose="020F0502020204030204" pitchFamily="34" charset="0"/>
                          <a:cs typeface="Times New Roman" panose="02020603050405020304" pitchFamily="18" charset="0"/>
                        </a:rPr>
                        <a:t>The Tudor period saw</a:t>
                      </a:r>
                      <a:r>
                        <a:rPr lang="en-GB" sz="1000" b="0" baseline="0" dirty="0" smtClean="0">
                          <a:solidFill>
                            <a:schemeClr val="tx1"/>
                          </a:solidFill>
                          <a:effectLst/>
                          <a:latin typeface="+mn-lt"/>
                          <a:ea typeface="Calibri" panose="020F0502020204030204" pitchFamily="34" charset="0"/>
                          <a:cs typeface="Times New Roman" panose="02020603050405020304" pitchFamily="18" charset="0"/>
                        </a:rPr>
                        <a:t> the beginnings of commercial expansion which was to make the people of Britain the most prosperous in the world.</a:t>
                      </a:r>
                      <a:endParaRPr lang="en-GB" sz="1000" b="0"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1000" b="0" dirty="0" smtClean="0">
                          <a:solidFill>
                            <a:schemeClr val="tx1"/>
                          </a:solidFill>
                          <a:effectLst/>
                          <a:latin typeface="+mn-lt"/>
                          <a:ea typeface="Times New Roman" panose="02020603050405020304" pitchFamily="18" charset="0"/>
                        </a:rPr>
                        <a:t>The Tudor period saw the gradual evolution of England’s medieval army into a larger, firearm-wielding force, supported by powerful ships and formidable gun forts to protect the country from the threat of invasion. Most importantly, by the end of his reign Henry VIII had built a powerful Navy Royal of warships, purpose-built to carry heavy guns, as his first line of defence against invasion. This included the ill-fated Mary Rose, which sank in 1545 during an action against the French fleet in the Solent.</a:t>
                      </a:r>
                      <a:endParaRPr lang="en-GB" sz="1000" b="0" dirty="0">
                        <a:solidFill>
                          <a:schemeClr val="tx1"/>
                        </a:solidFill>
                        <a:effectLst/>
                        <a:latin typeface="+mn-lt"/>
                        <a:ea typeface="Times New Roman" panose="02020603050405020304" pitchFamily="18" charset="0"/>
                      </a:endParaRPr>
                    </a:p>
                  </a:txBody>
                  <a:tcPr marL="114300" marR="114300" marT="0" marB="0"/>
                </a:tc>
                <a:tc>
                  <a:txBody>
                    <a:bodyPr/>
                    <a:lstStyle/>
                    <a:p>
                      <a:endParaRPr lang="en-GB" sz="1000" b="0" dirty="0">
                        <a:solidFill>
                          <a:schemeClr val="tx1"/>
                        </a:solidFill>
                        <a:effectLst/>
                        <a:latin typeface="+mn-lt"/>
                        <a:ea typeface="Times New Roman" panose="02020603050405020304" pitchFamily="18" charset="0"/>
                      </a:endParaRPr>
                    </a:p>
                  </a:txBody>
                  <a:tcPr marL="114300" marR="114300" marT="0" marB="0"/>
                </a:tc>
                <a:tc>
                  <a:txBody>
                    <a:bodyPr/>
                    <a:lstStyle/>
                    <a:p>
                      <a:r>
                        <a:rPr lang="en-GB" sz="1000" b="0" dirty="0" smtClean="0">
                          <a:solidFill>
                            <a:schemeClr val="tx1"/>
                          </a:solidFill>
                          <a:effectLst/>
                          <a:latin typeface="+mn-lt"/>
                          <a:ea typeface="Times New Roman" panose="02020603050405020304" pitchFamily="18" charset="0"/>
                        </a:rPr>
                        <a:t>The Tudor era witnessed the most sweeping religious changes in England since the arrival of Christianity, which affected every aspect of national life. The Reformation eventually transformed an entirely Catholic nation into a predominantly Protestant one. Henry declared himself Supreme Head of the Church in England in 1533, following the Pope’s refusal to sanction his divorce from Katherine of Aragon</a:t>
                      </a:r>
                      <a:endParaRPr lang="en-GB" sz="1000" b="0" dirty="0">
                        <a:solidFill>
                          <a:schemeClr val="tx1"/>
                        </a:solidFill>
                        <a:effectLst/>
                        <a:latin typeface="+mn-lt"/>
                        <a:ea typeface="Times New Roman" panose="02020603050405020304" pitchFamily="18" charset="0"/>
                      </a:endParaRPr>
                    </a:p>
                  </a:txBody>
                  <a:tcPr marL="114300" marR="114300" marT="0" marB="0"/>
                </a:tc>
                <a:extLst>
                  <a:ext uri="{0D108BD9-81ED-4DB2-BD59-A6C34878D82A}">
                    <a16:rowId xmlns:a16="http://schemas.microsoft.com/office/drawing/2014/main" val="2619503068"/>
                  </a:ext>
                </a:extLst>
              </a:tr>
            </a:tbl>
          </a:graphicData>
        </a:graphic>
      </p:graphicFrame>
      <p:sp>
        <p:nvSpPr>
          <p:cNvPr id="5" name="AutoShape 2" descr="ST. MICHAEL'S C. OF E. PRIMARY SCHOOL BAMFORD SCHOOL UNIFORM LIST Boys:  Girls: Red v-neck sweatshirt with school logo Red"/>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226723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789978785"/>
              </p:ext>
            </p:extLst>
          </p:nvPr>
        </p:nvGraphicFramePr>
        <p:xfrm>
          <a:off x="155575" y="47626"/>
          <a:ext cx="11845927" cy="6573812"/>
        </p:xfrm>
        <a:graphic>
          <a:graphicData uri="http://schemas.openxmlformats.org/drawingml/2006/table">
            <a:tbl>
              <a:tblPr firstRow="1" bandRow="1">
                <a:tableStyleId>{5940675A-B579-460E-94D1-54222C63F5DA}</a:tableStyleId>
              </a:tblPr>
              <a:tblGrid>
                <a:gridCol w="4244975">
                  <a:extLst>
                    <a:ext uri="{9D8B030D-6E8A-4147-A177-3AD203B41FA5}">
                      <a16:colId xmlns:a16="http://schemas.microsoft.com/office/drawing/2014/main" val="2952232063"/>
                    </a:ext>
                  </a:extLst>
                </a:gridCol>
                <a:gridCol w="5029200">
                  <a:extLst>
                    <a:ext uri="{9D8B030D-6E8A-4147-A177-3AD203B41FA5}">
                      <a16:colId xmlns:a16="http://schemas.microsoft.com/office/drawing/2014/main" val="1523852696"/>
                    </a:ext>
                  </a:extLst>
                </a:gridCol>
                <a:gridCol w="1285876">
                  <a:extLst>
                    <a:ext uri="{9D8B030D-6E8A-4147-A177-3AD203B41FA5}">
                      <a16:colId xmlns:a16="http://schemas.microsoft.com/office/drawing/2014/main" val="864018281"/>
                    </a:ext>
                  </a:extLst>
                </a:gridCol>
                <a:gridCol w="1285876">
                  <a:extLst>
                    <a:ext uri="{9D8B030D-6E8A-4147-A177-3AD203B41FA5}">
                      <a16:colId xmlns:a16="http://schemas.microsoft.com/office/drawing/2014/main" val="2216321484"/>
                    </a:ext>
                  </a:extLst>
                </a:gridCol>
              </a:tblGrid>
              <a:tr h="507093">
                <a:tc>
                  <a:txBody>
                    <a:bodyPr/>
                    <a:lstStyle/>
                    <a:p>
                      <a:pPr algn="l">
                        <a:spcAft>
                          <a:spcPts val="0"/>
                        </a:spcAft>
                      </a:pPr>
                      <a:r>
                        <a:rPr lang="en-GB" sz="1100" b="0" u="sng" dirty="0">
                          <a:solidFill>
                            <a:srgbClr val="FF0000"/>
                          </a:solidFill>
                          <a:effectLst/>
                          <a:latin typeface="Comic Sans MS" panose="030F0702030302020204" pitchFamily="66" charset="0"/>
                          <a:ea typeface="Times New Roman" panose="02020603050405020304" pitchFamily="18" charset="0"/>
                        </a:rPr>
                        <a:t>Year </a:t>
                      </a:r>
                      <a:r>
                        <a:rPr lang="en-GB" sz="1100" b="0" u="sng" dirty="0" smtClean="0">
                          <a:solidFill>
                            <a:srgbClr val="FF0000"/>
                          </a:solidFill>
                          <a:effectLst/>
                          <a:latin typeface="Comic Sans MS" panose="030F0702030302020204" pitchFamily="66" charset="0"/>
                          <a:ea typeface="Times New Roman" panose="02020603050405020304" pitchFamily="18" charset="0"/>
                        </a:rPr>
                        <a:t>5 History </a:t>
                      </a:r>
                      <a:r>
                        <a:rPr lang="en-GB" sz="2400" b="1" u="none" baseline="0" dirty="0">
                          <a:solidFill>
                            <a:srgbClr val="FF0000"/>
                          </a:solidFill>
                          <a:effectLst/>
                          <a:latin typeface="Times New Roman" panose="02020603050405020304" pitchFamily="18" charset="0"/>
                          <a:ea typeface="Times New Roman" panose="02020603050405020304" pitchFamily="18" charset="0"/>
                        </a:rPr>
                        <a:t> </a:t>
                      </a:r>
                      <a:r>
                        <a:rPr lang="en-GB" sz="2400" b="1" u="none" baseline="0" dirty="0" smtClean="0">
                          <a:solidFill>
                            <a:srgbClr val="FF0000"/>
                          </a:solidFill>
                          <a:effectLst/>
                          <a:latin typeface="Times New Roman" panose="02020603050405020304" pitchFamily="18" charset="0"/>
                          <a:ea typeface="Times New Roman" panose="02020603050405020304" pitchFamily="18" charset="0"/>
                        </a:rPr>
                        <a:t>         </a:t>
                      </a:r>
                      <a:r>
                        <a:rPr lang="en-GB" sz="1100" b="0" u="sng" baseline="0" dirty="0" smtClean="0">
                          <a:solidFill>
                            <a:srgbClr val="FF0000"/>
                          </a:solidFill>
                          <a:effectLst/>
                          <a:latin typeface="Comic Sans MS" panose="030F0702030302020204" pitchFamily="66" charset="0"/>
                          <a:ea typeface="Times New Roman" panose="02020603050405020304" pitchFamily="18" charset="0"/>
                        </a:rPr>
                        <a:t>Ancient </a:t>
                      </a:r>
                      <a:r>
                        <a:rPr lang="en-GB" sz="1100" b="0" u="sng" dirty="0" smtClean="0">
                          <a:solidFill>
                            <a:srgbClr val="FF0000"/>
                          </a:solidFill>
                          <a:effectLst/>
                          <a:latin typeface="Comic Sans MS" panose="030F0702030302020204" pitchFamily="66" charset="0"/>
                          <a:ea typeface="Times New Roman" panose="02020603050405020304" pitchFamily="18" charset="0"/>
                          <a:cs typeface="Arial" panose="020B0604020202020204" pitchFamily="34" charset="0"/>
                        </a:rPr>
                        <a:t>Maya</a:t>
                      </a:r>
                    </a:p>
                    <a:p>
                      <a:pPr algn="l">
                        <a:spcAft>
                          <a:spcPts val="0"/>
                        </a:spcAft>
                      </a:pPr>
                      <a:r>
                        <a:rPr lang="en-GB" sz="1100" b="0" u="sng" dirty="0" smtClean="0">
                          <a:solidFill>
                            <a:srgbClr val="FF0000"/>
                          </a:solidFill>
                          <a:effectLst/>
                          <a:latin typeface="Comic Sans MS" panose="030F0702030302020204" pitchFamily="66" charset="0"/>
                          <a:ea typeface="Times New Roman" panose="02020603050405020304" pitchFamily="18" charset="0"/>
                          <a:cs typeface="Arial" panose="020B0604020202020204" pitchFamily="34" charset="0"/>
                        </a:rPr>
                        <a:t>Threads: </a:t>
                      </a:r>
                      <a:r>
                        <a:rPr lang="en-GB" sz="1100" b="0" u="sng" dirty="0" smtClean="0">
                          <a:solidFill>
                            <a:schemeClr val="accent4">
                              <a:lumMod val="60000"/>
                              <a:lumOff val="40000"/>
                            </a:schemeClr>
                          </a:solidFill>
                          <a:effectLst/>
                          <a:latin typeface="Comic Sans MS" panose="030F0702030302020204" pitchFamily="66" charset="0"/>
                          <a:ea typeface="Times New Roman" panose="02020603050405020304" pitchFamily="18" charset="0"/>
                          <a:cs typeface="Arial" panose="020B0604020202020204" pitchFamily="34" charset="0"/>
                        </a:rPr>
                        <a:t>Clothing</a:t>
                      </a:r>
                      <a:r>
                        <a:rPr lang="en-GB" sz="1100" b="0" u="sng" baseline="0" dirty="0" smtClean="0">
                          <a:solidFill>
                            <a:schemeClr val="accent4">
                              <a:lumMod val="60000"/>
                              <a:lumOff val="40000"/>
                            </a:schemeClr>
                          </a:solidFill>
                          <a:effectLst/>
                          <a:latin typeface="Comic Sans MS" panose="030F0702030302020204" pitchFamily="66" charset="0"/>
                          <a:ea typeface="Times New Roman" panose="02020603050405020304" pitchFamily="18" charset="0"/>
                          <a:cs typeface="Arial" panose="020B0604020202020204" pitchFamily="34" charset="0"/>
                        </a:rPr>
                        <a:t> </a:t>
                      </a:r>
                      <a:r>
                        <a:rPr lang="en-GB" sz="1100" b="0" u="sng" baseline="0" dirty="0" smtClean="0">
                          <a:solidFill>
                            <a:srgbClr val="00B0F0"/>
                          </a:solidFill>
                          <a:effectLst/>
                          <a:latin typeface="Comic Sans MS" panose="030F0702030302020204" pitchFamily="66" charset="0"/>
                          <a:ea typeface="Times New Roman" panose="02020603050405020304" pitchFamily="18" charset="0"/>
                          <a:cs typeface="Arial" panose="020B0604020202020204" pitchFamily="34" charset="0"/>
                        </a:rPr>
                        <a:t>Commerce </a:t>
                      </a:r>
                      <a:r>
                        <a:rPr lang="en-GB" sz="1100" b="0" u="sng" baseline="0" dirty="0" smtClean="0">
                          <a:solidFill>
                            <a:srgbClr val="C00000"/>
                          </a:solidFill>
                          <a:effectLst/>
                          <a:latin typeface="Comic Sans MS" panose="030F0702030302020204" pitchFamily="66" charset="0"/>
                          <a:ea typeface="Times New Roman" panose="02020603050405020304" pitchFamily="18" charset="0"/>
                          <a:cs typeface="Arial" panose="020B0604020202020204" pitchFamily="34" charset="0"/>
                        </a:rPr>
                        <a:t>Conflict </a:t>
                      </a:r>
                      <a:r>
                        <a:rPr lang="en-GB" sz="1100" b="0" u="sng" baseline="0" dirty="0" smtClean="0">
                          <a:solidFill>
                            <a:srgbClr val="7030A0"/>
                          </a:solidFill>
                          <a:effectLst/>
                          <a:latin typeface="Comic Sans MS" panose="030F0702030302020204" pitchFamily="66" charset="0"/>
                          <a:ea typeface="Times New Roman" panose="02020603050405020304" pitchFamily="18" charset="0"/>
                          <a:cs typeface="Arial" panose="020B0604020202020204" pitchFamily="34" charset="0"/>
                        </a:rPr>
                        <a:t>Food</a:t>
                      </a:r>
                      <a:r>
                        <a:rPr lang="en-GB" sz="1100" b="0" u="sng" baseline="0" dirty="0" smtClean="0">
                          <a:solidFill>
                            <a:srgbClr val="00B050"/>
                          </a:solidFill>
                          <a:effectLst/>
                          <a:latin typeface="Comic Sans MS" panose="030F0702030302020204" pitchFamily="66" charset="0"/>
                          <a:ea typeface="Times New Roman" panose="02020603050405020304" pitchFamily="18" charset="0"/>
                          <a:cs typeface="Arial" panose="020B0604020202020204" pitchFamily="34" charset="0"/>
                        </a:rPr>
                        <a:t> Religion</a:t>
                      </a:r>
                      <a:endParaRPr lang="en-GB" sz="2400" b="1" dirty="0">
                        <a:solidFill>
                          <a:srgbClr val="C00000"/>
                        </a:solidFill>
                        <a:effectLst/>
                        <a:latin typeface="Times New Roman" panose="02020603050405020304" pitchFamily="18" charset="0"/>
                        <a:ea typeface="Times New Roman" panose="02020603050405020304" pitchFamily="18" charset="0"/>
                      </a:endParaRPr>
                    </a:p>
                  </a:txBody>
                  <a:tcPr marL="114300" marR="114300" marT="0" marB="0"/>
                </a:tc>
                <a:tc rowSpan="2" gridSpan="3">
                  <a:txBody>
                    <a:bodyPr/>
                    <a:lstStyle/>
                    <a:p>
                      <a:pPr algn="ctr"/>
                      <a:r>
                        <a:rPr lang="en-GB" sz="1200" u="sng" kern="1200" dirty="0" smtClean="0">
                          <a:solidFill>
                            <a:srgbClr val="FF0000"/>
                          </a:solidFill>
                          <a:effectLst/>
                          <a:latin typeface="+mn-lt"/>
                          <a:ea typeface="+mn-ea"/>
                          <a:cs typeface="+mn-cs"/>
                        </a:rPr>
                        <a:t>Threads knowledge overleaf-  Knowledge Vocabulary</a:t>
                      </a:r>
                      <a:r>
                        <a:rPr lang="en-GB" sz="1200" u="sng" kern="1200" baseline="0" dirty="0" smtClean="0">
                          <a:solidFill>
                            <a:schemeClr val="tx1"/>
                          </a:solidFill>
                          <a:effectLst/>
                          <a:latin typeface="+mn-lt"/>
                          <a:ea typeface="+mn-ea"/>
                          <a:cs typeface="+mn-cs"/>
                        </a:rPr>
                        <a:t> </a:t>
                      </a:r>
                    </a:p>
                    <a:p>
                      <a:pPr algn="l"/>
                      <a:r>
                        <a:rPr lang="en-GB" sz="1200" dirty="0" err="1" smtClean="0">
                          <a:effectLst/>
                          <a:latin typeface="Calibri" panose="020F0502020204030204" pitchFamily="34" charset="0"/>
                          <a:ea typeface="Calibri" panose="020F0502020204030204" pitchFamily="34" charset="0"/>
                        </a:rPr>
                        <a:t>Ahau</a:t>
                      </a:r>
                      <a:r>
                        <a:rPr lang="en-GB" sz="1200" dirty="0" smtClean="0">
                          <a:effectLst/>
                          <a:latin typeface="Calibri" panose="020F0502020204030204" pitchFamily="34" charset="0"/>
                          <a:ea typeface="Calibri" panose="020F0502020204030204" pitchFamily="34" charset="0"/>
                        </a:rPr>
                        <a:t>, Dynasty, Maize, Codex, Hieroglyphics, Stela, Scribe, </a:t>
                      </a:r>
                      <a:r>
                        <a:rPr lang="en-GB" sz="1200" dirty="0" err="1" smtClean="0">
                          <a:effectLst/>
                          <a:latin typeface="Calibri" panose="020F0502020204030204" pitchFamily="34" charset="0"/>
                          <a:ea typeface="Calibri" panose="020F0502020204030204" pitchFamily="34" charset="0"/>
                        </a:rPr>
                        <a:t>Haab</a:t>
                      </a:r>
                      <a:r>
                        <a:rPr lang="en-GB" sz="1200" dirty="0" smtClean="0">
                          <a:effectLst/>
                          <a:latin typeface="Calibri" panose="020F0502020204030204" pitchFamily="34" charset="0"/>
                          <a:ea typeface="Calibri" panose="020F0502020204030204" pitchFamily="34" charset="0"/>
                        </a:rPr>
                        <a:t>, Jade, City-states, Terraced, Pyramid, Peasant, Bloodletting, Cacao, Cenote, </a:t>
                      </a:r>
                      <a:r>
                        <a:rPr lang="en-GB" sz="1200" dirty="0" err="1" smtClean="0">
                          <a:effectLst/>
                          <a:latin typeface="Calibri" panose="020F0502020204030204" pitchFamily="34" charset="0"/>
                          <a:ea typeface="Calibri" panose="020F0502020204030204" pitchFamily="34" charset="0"/>
                        </a:rPr>
                        <a:t>Huipil</a:t>
                      </a:r>
                      <a:r>
                        <a:rPr lang="en-GB" sz="1200" dirty="0" smtClean="0">
                          <a:effectLst/>
                          <a:latin typeface="Calibri" panose="020F0502020204030204" pitchFamily="34" charset="0"/>
                          <a:ea typeface="Calibri" panose="020F0502020204030204" pitchFamily="34" charset="0"/>
                        </a:rPr>
                        <a:t>, </a:t>
                      </a:r>
                      <a:r>
                        <a:rPr lang="en-GB" sz="1200" dirty="0" err="1" smtClean="0">
                          <a:effectLst/>
                          <a:latin typeface="Calibri" panose="020F0502020204030204" pitchFamily="34" charset="0"/>
                          <a:ea typeface="Calibri" panose="020F0502020204030204" pitchFamily="34" charset="0"/>
                        </a:rPr>
                        <a:t>Popol</a:t>
                      </a:r>
                      <a:r>
                        <a:rPr lang="en-GB" sz="1200" dirty="0" smtClean="0">
                          <a:effectLst/>
                          <a:latin typeface="Calibri" panose="020F0502020204030204" pitchFamily="34" charset="0"/>
                          <a:ea typeface="Calibri" panose="020F0502020204030204" pitchFamily="34" charset="0"/>
                        </a:rPr>
                        <a:t> </a:t>
                      </a:r>
                      <a:r>
                        <a:rPr lang="en-GB" sz="1200" dirty="0" err="1" smtClean="0">
                          <a:effectLst/>
                          <a:latin typeface="Calibri" panose="020F0502020204030204" pitchFamily="34" charset="0"/>
                          <a:ea typeface="Calibri" panose="020F0502020204030204" pitchFamily="34" charset="0"/>
                        </a:rPr>
                        <a:t>Vuh</a:t>
                      </a:r>
                      <a:r>
                        <a:rPr lang="en-GB" sz="1200" dirty="0" smtClean="0">
                          <a:effectLst/>
                          <a:latin typeface="Calibri" panose="020F0502020204030204" pitchFamily="34" charset="0"/>
                          <a:ea typeface="Calibri" panose="020F0502020204030204" pitchFamily="34" charset="0"/>
                        </a:rPr>
                        <a:t>, </a:t>
                      </a:r>
                      <a:r>
                        <a:rPr lang="en-GB" sz="1200" dirty="0" err="1" smtClean="0">
                          <a:effectLst/>
                          <a:latin typeface="Calibri" panose="020F0502020204030204" pitchFamily="34" charset="0"/>
                          <a:ea typeface="Calibri" panose="020F0502020204030204" pitchFamily="34" charset="0"/>
                        </a:rPr>
                        <a:t>Tzolk’in</a:t>
                      </a:r>
                      <a:r>
                        <a:rPr lang="en-GB" sz="1200" dirty="0" smtClean="0">
                          <a:effectLst/>
                          <a:latin typeface="Calibri" panose="020F0502020204030204" pitchFamily="34" charset="0"/>
                          <a:ea typeface="Calibri" panose="020F0502020204030204" pitchFamily="34" charset="0"/>
                        </a:rPr>
                        <a:t>, barter/</a:t>
                      </a:r>
                      <a:r>
                        <a:rPr lang="en-GB" sz="1200" baseline="0" dirty="0" smtClean="0">
                          <a:effectLst/>
                          <a:latin typeface="Calibri" panose="020F0502020204030204" pitchFamily="34" charset="0"/>
                          <a:ea typeface="Calibri" panose="020F0502020204030204" pitchFamily="34" charset="0"/>
                        </a:rPr>
                        <a:t> exchange</a:t>
                      </a:r>
                      <a:r>
                        <a:rPr lang="en-GB" sz="1200" dirty="0" smtClean="0">
                          <a:effectLst/>
                          <a:latin typeface="Calibri" panose="020F0502020204030204" pitchFamily="34" charset="0"/>
                          <a:ea typeface="Calibri" panose="020F0502020204030204" pitchFamily="34" charset="0"/>
                        </a:rPr>
                        <a:t>, trade, war</a:t>
                      </a:r>
                      <a:r>
                        <a:rPr lang="en-GB" sz="1200" baseline="0" dirty="0" smtClean="0">
                          <a:effectLst/>
                          <a:latin typeface="Calibri" panose="020F0502020204030204" pitchFamily="34" charset="0"/>
                          <a:ea typeface="Calibri" panose="020F0502020204030204" pitchFamily="34" charset="0"/>
                        </a:rPr>
                        <a:t> club obsidian, Maya</a:t>
                      </a:r>
                      <a:r>
                        <a:rPr lang="en-GB" sz="1200" u="sng" baseline="0" dirty="0" smtClean="0">
                          <a:effectLst/>
                          <a:latin typeface="Calibri" panose="020F0502020204030204" pitchFamily="34" charset="0"/>
                          <a:ea typeface="Calibri" panose="020F0502020204030204" pitchFamily="34" charset="0"/>
                        </a:rPr>
                        <a:t>n</a:t>
                      </a:r>
                      <a:r>
                        <a:rPr lang="en-GB" sz="1200" baseline="0" dirty="0" smtClean="0">
                          <a:effectLst/>
                          <a:latin typeface="Calibri" panose="020F0502020204030204" pitchFamily="34" charset="0"/>
                          <a:ea typeface="Calibri" panose="020F0502020204030204" pitchFamily="34" charset="0"/>
                        </a:rPr>
                        <a:t> language</a:t>
                      </a:r>
                      <a:endParaRPr lang="en-GB" sz="1200" u="sng" kern="1200" baseline="0" dirty="0" smtClean="0">
                        <a:solidFill>
                          <a:schemeClr val="tx1"/>
                        </a:solidFill>
                        <a:effectLst/>
                        <a:latin typeface="+mn-lt"/>
                        <a:ea typeface="+mn-ea"/>
                        <a:cs typeface="+mn-cs"/>
                      </a:endParaRPr>
                    </a:p>
                  </a:txBody>
                  <a:tcPr marL="114300" marR="114300" marT="0" marB="0"/>
                </a:tc>
                <a:tc rowSpan="2" hMerge="1">
                  <a:txBody>
                    <a:bodyPr/>
                    <a:lstStyle/>
                    <a:p>
                      <a:endParaRPr lang="en-GB"/>
                    </a:p>
                  </a:txBody>
                  <a:tcPr/>
                </a:tc>
                <a:tc rowSpan="2" hMerge="1">
                  <a:txBody>
                    <a:bodyPr/>
                    <a:lstStyle/>
                    <a:p>
                      <a:endParaRPr lang="en-GB"/>
                    </a:p>
                  </a:txBody>
                  <a:tcPr/>
                </a:tc>
                <a:extLst>
                  <a:ext uri="{0D108BD9-81ED-4DB2-BD59-A6C34878D82A}">
                    <a16:rowId xmlns:a16="http://schemas.microsoft.com/office/drawing/2014/main" val="114452312"/>
                  </a:ext>
                </a:extLst>
              </a:tr>
              <a:tr h="249128">
                <a:tc rowSpan="3">
                  <a:txBody>
                    <a:bodyPr/>
                    <a:lstStyle/>
                    <a:p>
                      <a:pPr lvl="0" algn="ctr"/>
                      <a:r>
                        <a:rPr lang="en-GB" sz="1200" u="sng" kern="1200" dirty="0" smtClean="0">
                          <a:solidFill>
                            <a:srgbClr val="FF0000"/>
                          </a:solidFill>
                          <a:effectLst/>
                          <a:latin typeface="+mn-lt"/>
                          <a:ea typeface="+mn-ea"/>
                          <a:cs typeface="+mn-cs"/>
                        </a:rPr>
                        <a:t>National Curriculum objectives (KS2)</a:t>
                      </a:r>
                    </a:p>
                    <a:p>
                      <a:pPr lvl="0" algn="l"/>
                      <a:r>
                        <a:rPr lang="en-GB" sz="1200" b="1" dirty="0" smtClean="0"/>
                        <a:t>Pupils should </a:t>
                      </a:r>
                      <a:r>
                        <a:rPr lang="en-GB" sz="1200" b="1" dirty="0" smtClean="0">
                          <a:solidFill>
                            <a:schemeClr val="tx1"/>
                          </a:solidFill>
                        </a:rPr>
                        <a:t>continue to develop a chronologically secure knowledge and understanding of British, local and world history, establishing clear narratives within and across the periods they study. They should note connections, contrasts and trends over time and develop the appropriate use of historical terms. They should regularly address and sometimes devise historically valid questions about change, cause, similarity and difference, and significance. They should construct informed responses that involve thoughtful selection and organisation of relevant historical information. They should understand how our knowledge of the past is constructed from a range of sources. </a:t>
                      </a:r>
                      <a:r>
                        <a:rPr lang="en-GB" sz="1200" dirty="0" smtClean="0"/>
                        <a:t>In planning to ensure the progression … teachers should combine overview </a:t>
                      </a:r>
                      <a:r>
                        <a:rPr lang="en-GB" sz="1200" dirty="0" smtClean="0">
                          <a:solidFill>
                            <a:schemeClr val="tx1"/>
                          </a:solidFill>
                        </a:rPr>
                        <a:t>and </a:t>
                      </a:r>
                      <a:r>
                        <a:rPr lang="en-GB" sz="1200" b="1" dirty="0" smtClean="0">
                          <a:solidFill>
                            <a:schemeClr val="tx1"/>
                          </a:solidFill>
                        </a:rPr>
                        <a:t>depth studies to help pupils understand both the long arc of development and the complexity of specific aspects </a:t>
                      </a:r>
                      <a:r>
                        <a:rPr lang="en-GB" sz="1200" dirty="0" smtClean="0">
                          <a:solidFill>
                            <a:schemeClr val="tx1"/>
                          </a:solidFill>
                        </a:rPr>
                        <a:t>of the content</a:t>
                      </a:r>
                      <a:r>
                        <a:rPr lang="en-GB" sz="1200" b="1" dirty="0" smtClean="0">
                          <a:solidFill>
                            <a:schemeClr val="tx1"/>
                          </a:solidFill>
                        </a:rPr>
                        <a:t>. A</a:t>
                      </a:r>
                      <a:r>
                        <a:rPr lang="en-GB" sz="1200" b="1" dirty="0" smtClean="0"/>
                        <a:t> study of an aspect or theme in British history that extends pupils’ chronological knowledge beyond 1066. A non-European society that provides contrasts with British history – one study chosen from:</a:t>
                      </a:r>
                      <a:r>
                        <a:rPr lang="en-GB" sz="1200" dirty="0" smtClean="0"/>
                        <a:t> …</a:t>
                      </a:r>
                      <a:r>
                        <a:rPr lang="en-GB" sz="1200" b="1" dirty="0" smtClean="0"/>
                        <a:t>Mayan civilization c. AD 900; </a:t>
                      </a:r>
                      <a:r>
                        <a:rPr lang="en-GB" sz="1200" dirty="0" smtClean="0"/>
                        <a:t>…</a:t>
                      </a:r>
                    </a:p>
                    <a:p>
                      <a:pPr lvl="0" algn="l"/>
                      <a:endParaRPr lang="en-GB" sz="1200" b="1" u="none" kern="1200" dirty="0" smtClean="0">
                        <a:solidFill>
                          <a:schemeClr val="tx1"/>
                        </a:solidFill>
                        <a:effectLst/>
                        <a:latin typeface="+mn-lt"/>
                        <a:ea typeface="+mn-ea"/>
                        <a:cs typeface="+mn-cs"/>
                      </a:endParaRPr>
                    </a:p>
                    <a:p>
                      <a:pPr lvl="0" algn="l"/>
                      <a:endParaRPr lang="en-GB" sz="1200" b="1" u="none" kern="1200" dirty="0" smtClean="0">
                        <a:solidFill>
                          <a:schemeClr val="tx1"/>
                        </a:solidFill>
                        <a:effectLst/>
                        <a:latin typeface="+mn-lt"/>
                        <a:ea typeface="+mn-ea"/>
                        <a:cs typeface="+mn-cs"/>
                      </a:endParaRPr>
                    </a:p>
                  </a:txBody>
                  <a:tcPr/>
                </a:tc>
                <a:tc gridSpan="3" vMerge="1">
                  <a:txBody>
                    <a:bodyPr/>
                    <a:lstStyle/>
                    <a:p>
                      <a:endParaRPr lang="en-GB" dirty="0"/>
                    </a:p>
                  </a:txBody>
                  <a:tcPr/>
                </a:tc>
                <a:tc hMerge="1" vMerge="1">
                  <a:txBody>
                    <a:bodyPr/>
                    <a:lstStyle/>
                    <a:p>
                      <a:endParaRPr lang="en-GB"/>
                    </a:p>
                  </a:txBody>
                  <a:tcPr/>
                </a:tc>
                <a:tc hMerge="1" vMerge="1">
                  <a:txBody>
                    <a:bodyPr/>
                    <a:lstStyle/>
                    <a:p>
                      <a:endParaRPr lang="en-GB"/>
                    </a:p>
                  </a:txBody>
                  <a:tcPr/>
                </a:tc>
                <a:extLst>
                  <a:ext uri="{0D108BD9-81ED-4DB2-BD59-A6C34878D82A}">
                    <a16:rowId xmlns:a16="http://schemas.microsoft.com/office/drawing/2014/main" val="2565054626"/>
                  </a:ext>
                </a:extLst>
              </a:tr>
              <a:tr h="1132797">
                <a:tc vMerge="1">
                  <a:txBody>
                    <a:bodyPr/>
                    <a:lstStyle/>
                    <a:p>
                      <a:endParaRPr lang="en-GB"/>
                    </a:p>
                  </a:txBody>
                  <a:tcPr/>
                </a:tc>
                <a:tc gridSpan="3">
                  <a:txBody>
                    <a:bodyPr/>
                    <a:lstStyle/>
                    <a:p>
                      <a:pPr marL="0" lvl="0" indent="0" algn="ctr">
                        <a:buFont typeface="Arial" panose="020B0604020202020204" pitchFamily="34" charset="0"/>
                        <a:buNone/>
                      </a:pPr>
                      <a:r>
                        <a:rPr lang="en-GB" sz="1200" u="sng" kern="1200" dirty="0" smtClean="0">
                          <a:solidFill>
                            <a:srgbClr val="FF0000"/>
                          </a:solidFill>
                          <a:effectLst/>
                          <a:latin typeface="+mn-lt"/>
                          <a:ea typeface="+mn-ea"/>
                          <a:cs typeface="+mn-cs"/>
                        </a:rPr>
                        <a:t>Key learning</a:t>
                      </a:r>
                    </a:p>
                    <a:p>
                      <a:pPr marL="0" lvl="0" indent="0" algn="l">
                        <a:buFont typeface="Arial" panose="020B0604020202020204" pitchFamily="34" charset="0"/>
                        <a:buNone/>
                      </a:pPr>
                      <a:r>
                        <a:rPr lang="en-GB" sz="1200" u="none" kern="1200" dirty="0" smtClean="0">
                          <a:solidFill>
                            <a:schemeClr val="tx1"/>
                          </a:solidFill>
                          <a:effectLst/>
                          <a:latin typeface="+mn-lt"/>
                          <a:ea typeface="+mn-ea"/>
                          <a:cs typeface="+mn-cs"/>
                        </a:rPr>
                        <a:t>Place the Maya civilisation</a:t>
                      </a:r>
                      <a:r>
                        <a:rPr lang="en-GB" sz="1200" u="none" kern="1200" baseline="0" dirty="0" smtClean="0">
                          <a:solidFill>
                            <a:schemeClr val="tx1"/>
                          </a:solidFill>
                          <a:effectLst/>
                          <a:latin typeface="+mn-lt"/>
                          <a:ea typeface="+mn-ea"/>
                          <a:cs typeface="+mn-cs"/>
                        </a:rPr>
                        <a:t> on a timeline and a world map</a:t>
                      </a:r>
                    </a:p>
                    <a:p>
                      <a:pPr marL="0" lvl="0" indent="0" algn="l">
                        <a:buFont typeface="Arial" panose="020B0604020202020204" pitchFamily="34" charset="0"/>
                        <a:buNone/>
                      </a:pPr>
                      <a:r>
                        <a:rPr lang="en-GB" sz="1200" u="none" kern="1200" baseline="0" dirty="0" smtClean="0">
                          <a:solidFill>
                            <a:schemeClr val="tx1"/>
                          </a:solidFill>
                          <a:effectLst/>
                          <a:latin typeface="+mn-lt"/>
                          <a:ea typeface="+mn-ea"/>
                          <a:cs typeface="+mn-cs"/>
                        </a:rPr>
                        <a:t>Know how Mayas lived including about food, clothing, worship and ceremonial buildings, conflicts including weapons used and compare to Ancient Egypt</a:t>
                      </a:r>
                    </a:p>
                    <a:p>
                      <a:pPr marL="0" lvl="0" indent="0" algn="l">
                        <a:buFont typeface="Arial" panose="020B0604020202020204" pitchFamily="34" charset="0"/>
                        <a:buNone/>
                      </a:pPr>
                      <a:r>
                        <a:rPr lang="en-GB" sz="1200" u="none" kern="1200" baseline="0" dirty="0" smtClean="0">
                          <a:solidFill>
                            <a:schemeClr val="tx1"/>
                          </a:solidFill>
                          <a:effectLst/>
                          <a:latin typeface="+mn-lt"/>
                          <a:ea typeface="+mn-ea"/>
                          <a:cs typeface="+mn-cs"/>
                        </a:rPr>
                        <a:t>Know about primary sources, that few still exist, and how historians have learnt about this period in history</a:t>
                      </a:r>
                    </a:p>
                    <a:p>
                      <a:pPr marL="0" lvl="0" indent="0" algn="l">
                        <a:buFont typeface="Arial" panose="020B0604020202020204" pitchFamily="34" charset="0"/>
                        <a:buNone/>
                      </a:pPr>
                      <a:endParaRPr lang="en-GB" sz="1200" u="none" kern="1200" dirty="0" smtClean="0">
                        <a:solidFill>
                          <a:schemeClr val="tx1"/>
                        </a:solidFill>
                        <a:effectLst/>
                        <a:latin typeface="+mn-lt"/>
                        <a:ea typeface="+mn-ea"/>
                        <a:cs typeface="+mn-cs"/>
                      </a:endParaRPr>
                    </a:p>
                  </a:txBody>
                  <a:tcPr marL="114300" marR="114300" marT="0" marB="0"/>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419090150"/>
                  </a:ext>
                </a:extLst>
              </a:tr>
              <a:tr h="2529937">
                <a:tc vMerge="1">
                  <a:txBody>
                    <a:bodyPr/>
                    <a:lstStyle/>
                    <a:p>
                      <a:endParaRPr lang="en-GB"/>
                    </a:p>
                  </a:txBody>
                  <a:tcPr/>
                </a:tc>
                <a:tc rowSpan="2">
                  <a:txBody>
                    <a:bodyPr/>
                    <a:lstStyle/>
                    <a:p>
                      <a:pPr marL="0" lvl="0" indent="0" algn="ctr">
                        <a:buFont typeface="Arial" panose="020B0604020202020204" pitchFamily="34" charset="0"/>
                        <a:buNone/>
                      </a:pPr>
                      <a:r>
                        <a:rPr lang="en-GB" sz="1200" u="sng" kern="1200" dirty="0" smtClean="0">
                          <a:solidFill>
                            <a:srgbClr val="FF0000"/>
                          </a:solidFill>
                          <a:effectLst/>
                          <a:latin typeface="+mn-lt"/>
                          <a:ea typeface="+mn-ea"/>
                          <a:cs typeface="+mn-cs"/>
                        </a:rPr>
                        <a:t>Skills</a:t>
                      </a:r>
                    </a:p>
                    <a:p>
                      <a:pPr marL="342900" lvl="0" indent="-342900">
                        <a:lnSpc>
                          <a:spcPct val="107000"/>
                        </a:lnSpc>
                        <a:spcAft>
                          <a:spcPts val="0"/>
                        </a:spcAft>
                        <a:buFont typeface="Symbol" panose="05050102010706020507" pitchFamily="18" charset="2"/>
                        <a:buChar char=""/>
                      </a:pPr>
                      <a:r>
                        <a:rPr lang="en-GB" sz="1200" dirty="0" smtClean="0">
                          <a:effectLst/>
                          <a:latin typeface="Calibri" panose="020F0502020204030204" pitchFamily="34" charset="0"/>
                          <a:ea typeface="Calibri" panose="020F0502020204030204" pitchFamily="34" charset="0"/>
                          <a:cs typeface="Calibri" panose="020F0502020204030204" pitchFamily="34" charset="0"/>
                        </a:rPr>
                        <a:t>place current study on time line in relation to other studies</a:t>
                      </a:r>
                      <a:endParaRPr lang="en-GB"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Symbol" panose="05050102010706020507" pitchFamily="18" charset="2"/>
                        <a:buChar char=""/>
                      </a:pPr>
                      <a:r>
                        <a:rPr lang="en-GB" sz="1200" dirty="0" smtClean="0">
                          <a:effectLst/>
                          <a:latin typeface="Calibri" panose="020F0502020204030204" pitchFamily="34" charset="0"/>
                          <a:ea typeface="Calibri" panose="020F0502020204030204" pitchFamily="34" charset="0"/>
                          <a:cs typeface="Calibri" panose="020F0502020204030204" pitchFamily="34" charset="0"/>
                        </a:rPr>
                        <a:t>know and sequence key events of time studied</a:t>
                      </a:r>
                      <a:endParaRPr lang="en-GB"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Symbol" panose="05050102010706020507" pitchFamily="18" charset="2"/>
                        <a:buChar char=""/>
                      </a:pPr>
                      <a:r>
                        <a:rPr lang="en-GB" sz="1200" dirty="0" smtClean="0">
                          <a:effectLst/>
                          <a:latin typeface="Calibri" panose="020F0502020204030204" pitchFamily="34" charset="0"/>
                          <a:ea typeface="Calibri" panose="020F0502020204030204" pitchFamily="34" charset="0"/>
                          <a:cs typeface="Calibri" panose="020F0502020204030204" pitchFamily="34" charset="0"/>
                        </a:rPr>
                        <a:t>use relevant terms and periods labels</a:t>
                      </a:r>
                      <a:endParaRPr lang="en-GB"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Symbol" panose="05050102010706020507" pitchFamily="18" charset="2"/>
                        <a:buChar char=""/>
                      </a:pPr>
                      <a:r>
                        <a:rPr lang="en-GB" sz="1200" dirty="0" smtClean="0">
                          <a:effectLst/>
                          <a:latin typeface="Calibri" panose="020F0502020204030204" pitchFamily="34" charset="0"/>
                          <a:ea typeface="Calibri" panose="020F0502020204030204" pitchFamily="34" charset="0"/>
                          <a:cs typeface="Calibri" panose="020F0502020204030204" pitchFamily="34" charset="0"/>
                        </a:rPr>
                        <a:t>relate current studies to previous studies</a:t>
                      </a:r>
                      <a:endParaRPr lang="en-GB"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Symbol" panose="05050102010706020507" pitchFamily="18" charset="2"/>
                        <a:buChar char=""/>
                      </a:pPr>
                      <a:r>
                        <a:rPr lang="en-GB" sz="1200" dirty="0" smtClean="0">
                          <a:effectLst/>
                          <a:latin typeface="Calibri" panose="020F0502020204030204" pitchFamily="34" charset="0"/>
                          <a:ea typeface="Calibri" panose="020F0502020204030204" pitchFamily="34" charset="0"/>
                          <a:cs typeface="Calibri" panose="020F0502020204030204" pitchFamily="34" charset="0"/>
                        </a:rPr>
                        <a:t>make comparisons between different times in history</a:t>
                      </a:r>
                      <a:endParaRPr lang="en-GB"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Ink Free" panose="03080402000500000000" pitchFamily="66" charset="0"/>
                        <a:buChar char="•"/>
                      </a:pPr>
                      <a:r>
                        <a:rPr lang="en-GB" sz="1200" dirty="0" smtClean="0">
                          <a:effectLst/>
                          <a:latin typeface="Calibri" panose="020F0502020204030204" pitchFamily="34" charset="0"/>
                          <a:ea typeface="Calibri" panose="020F0502020204030204" pitchFamily="34" charset="0"/>
                          <a:cs typeface="Calibri" panose="020F0502020204030204" pitchFamily="34" charset="0"/>
                        </a:rPr>
                        <a:t>study different aspects of life of different people – differences between men and women</a:t>
                      </a:r>
                      <a:endParaRPr lang="en-GB"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Ink Free" panose="03080402000500000000" pitchFamily="66" charset="0"/>
                        <a:buChar char="•"/>
                      </a:pPr>
                      <a:r>
                        <a:rPr lang="en-GB" sz="1200" dirty="0" smtClean="0">
                          <a:effectLst/>
                          <a:latin typeface="Calibri" panose="020F0502020204030204" pitchFamily="34" charset="0"/>
                          <a:ea typeface="Calibri" panose="020F0502020204030204" pitchFamily="34" charset="0"/>
                          <a:cs typeface="Calibri" panose="020F0502020204030204" pitchFamily="34" charset="0"/>
                        </a:rPr>
                        <a:t>examine causes and results of great events and the impact on people</a:t>
                      </a:r>
                      <a:endParaRPr lang="en-GB"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Ink Free" panose="03080402000500000000" pitchFamily="66" charset="0"/>
                        <a:buChar char="•"/>
                      </a:pPr>
                      <a:r>
                        <a:rPr lang="en-GB" sz="1200" dirty="0" smtClean="0">
                          <a:effectLst/>
                          <a:latin typeface="Calibri" panose="020F0502020204030204" pitchFamily="34" charset="0"/>
                          <a:ea typeface="Calibri" panose="020F0502020204030204" pitchFamily="34" charset="0"/>
                          <a:cs typeface="Calibri" panose="020F0502020204030204" pitchFamily="34" charset="0"/>
                        </a:rPr>
                        <a:t>compare life in early and late times studied</a:t>
                      </a:r>
                      <a:endParaRPr lang="en-GB"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Ink Free" panose="03080402000500000000" pitchFamily="66" charset="0"/>
                        <a:buChar char="•"/>
                      </a:pPr>
                      <a:r>
                        <a:rPr lang="en-GB" sz="1200" dirty="0" smtClean="0">
                          <a:effectLst/>
                          <a:latin typeface="Calibri" panose="020F0502020204030204" pitchFamily="34" charset="0"/>
                          <a:ea typeface="Calibri" panose="020F0502020204030204" pitchFamily="34" charset="0"/>
                          <a:cs typeface="Calibri" panose="020F0502020204030204" pitchFamily="34" charset="0"/>
                        </a:rPr>
                        <a:t>compare an aspect of life with the same aspect in another period</a:t>
                      </a:r>
                      <a:endParaRPr lang="en-GB"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Ink Free" panose="03080402000500000000" pitchFamily="66" charset="0"/>
                        <a:buChar char="•"/>
                      </a:pPr>
                      <a:r>
                        <a:rPr lang="en-GB" sz="1200" dirty="0" smtClean="0">
                          <a:effectLst/>
                          <a:latin typeface="Calibri" panose="020F0502020204030204" pitchFamily="34" charset="0"/>
                          <a:ea typeface="Calibri" panose="020F0502020204030204" pitchFamily="34" charset="0"/>
                          <a:cs typeface="Calibri" panose="020F0502020204030204" pitchFamily="34" charset="0"/>
                        </a:rPr>
                        <a:t>Study an ancient civilization in detail (e.g. Benin, Shang Dynasty, Egypt)</a:t>
                      </a:r>
                      <a:endParaRPr lang="en-GB"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Ink Free" panose="03080402000500000000" pitchFamily="66" charset="0"/>
                        <a:buChar char="•"/>
                      </a:pPr>
                      <a:r>
                        <a:rPr lang="en-GB" sz="1200" dirty="0" smtClean="0">
                          <a:effectLst/>
                          <a:latin typeface="Calibri" panose="020F0502020204030204" pitchFamily="34" charset="0"/>
                          <a:ea typeface="Calibri" panose="020F0502020204030204" pitchFamily="34" charset="0"/>
                          <a:cs typeface="Calibri" panose="020F0502020204030204" pitchFamily="34" charset="0"/>
                        </a:rPr>
                        <a:t>compare accounts of events from different sources. Fact or fiction</a:t>
                      </a:r>
                      <a:endParaRPr lang="en-GB"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Ink Free" panose="03080402000500000000" pitchFamily="66" charset="0"/>
                        <a:buChar char="•"/>
                      </a:pPr>
                      <a:r>
                        <a:rPr lang="en-GB" sz="1200" dirty="0" smtClean="0">
                          <a:effectLst/>
                          <a:latin typeface="Calibri" panose="020F0502020204030204" pitchFamily="34" charset="0"/>
                          <a:ea typeface="Calibri" panose="020F0502020204030204" pitchFamily="34" charset="0"/>
                          <a:cs typeface="Calibri" panose="020F0502020204030204" pitchFamily="34" charset="0"/>
                        </a:rPr>
                        <a:t>offer some reasons for different versions of events</a:t>
                      </a:r>
                      <a:endParaRPr lang="en-GB"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Ink Free" panose="03080402000500000000" pitchFamily="66" charset="0"/>
                        <a:buChar char="•"/>
                      </a:pPr>
                      <a:r>
                        <a:rPr lang="en-GB" sz="1200" dirty="0" smtClean="0">
                          <a:effectLst/>
                          <a:latin typeface="Calibri" panose="020F0502020204030204" pitchFamily="34" charset="0"/>
                          <a:ea typeface="Calibri" panose="020F0502020204030204" pitchFamily="34" charset="0"/>
                          <a:cs typeface="Calibri" panose="020F0502020204030204" pitchFamily="34" charset="0"/>
                        </a:rPr>
                        <a:t>begin to identify primary and secondary sources</a:t>
                      </a:r>
                      <a:endParaRPr lang="en-GB"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Ink Free" panose="03080402000500000000" pitchFamily="66" charset="0"/>
                        <a:buChar char="•"/>
                      </a:pPr>
                      <a:r>
                        <a:rPr lang="en-GB" sz="1200" dirty="0" smtClean="0">
                          <a:effectLst/>
                          <a:latin typeface="Calibri" panose="020F0502020204030204" pitchFamily="34" charset="0"/>
                          <a:ea typeface="Calibri" panose="020F0502020204030204" pitchFamily="34" charset="0"/>
                          <a:cs typeface="Calibri" panose="020F0502020204030204" pitchFamily="34" charset="0"/>
                        </a:rPr>
                        <a:t>use evidence to build up a picture of life in time studied</a:t>
                      </a:r>
                      <a:endParaRPr lang="en-GB"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Ink Free" panose="03080402000500000000" pitchFamily="66" charset="0"/>
                        <a:buChar char="•"/>
                      </a:pPr>
                      <a:r>
                        <a:rPr lang="en-GB" sz="1200" dirty="0" smtClean="0">
                          <a:effectLst/>
                          <a:latin typeface="Calibri" panose="020F0502020204030204" pitchFamily="34" charset="0"/>
                          <a:ea typeface="Calibri" panose="020F0502020204030204" pitchFamily="34" charset="0"/>
                          <a:cs typeface="Calibri" panose="020F0502020204030204" pitchFamily="34" charset="0"/>
                        </a:rPr>
                        <a:t>select relevant sections of information</a:t>
                      </a:r>
                      <a:endParaRPr lang="en-GB"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Ink Free" panose="03080402000500000000" pitchFamily="66" charset="0"/>
                        <a:buChar char="•"/>
                      </a:pPr>
                      <a:r>
                        <a:rPr lang="en-GB" sz="1200" dirty="0" smtClean="0">
                          <a:effectLst/>
                          <a:latin typeface="Calibri" panose="020F0502020204030204" pitchFamily="34" charset="0"/>
                          <a:ea typeface="Calibri" panose="020F0502020204030204" pitchFamily="34" charset="0"/>
                          <a:cs typeface="Calibri" panose="020F0502020204030204" pitchFamily="34" charset="0"/>
                        </a:rPr>
                        <a:t>confident use of library, e-learning, </a:t>
                      </a:r>
                    </a:p>
                    <a:p>
                      <a:pPr marL="342900" lvl="0" indent="-342900">
                        <a:lnSpc>
                          <a:spcPct val="107000"/>
                        </a:lnSpc>
                        <a:spcAft>
                          <a:spcPts val="0"/>
                        </a:spcAft>
                        <a:buFont typeface="Ink Free" panose="03080402000500000000" pitchFamily="66" charset="0"/>
                        <a:buChar char="•"/>
                      </a:pPr>
                      <a:r>
                        <a:rPr lang="en-GB" sz="1200" dirty="0" smtClean="0">
                          <a:effectLst/>
                          <a:latin typeface="+mn-lt"/>
                          <a:ea typeface="Calibri" panose="020F0502020204030204" pitchFamily="34" charset="0"/>
                          <a:cs typeface="Calibri" panose="020F0502020204030204" pitchFamily="34" charset="0"/>
                        </a:rPr>
                        <a:t>Research/</a:t>
                      </a:r>
                      <a:r>
                        <a:rPr lang="en-GB" sz="1200" kern="1200" dirty="0" smtClean="0">
                          <a:solidFill>
                            <a:schemeClr val="tx1"/>
                          </a:solidFill>
                          <a:effectLst/>
                          <a:latin typeface="+mn-lt"/>
                          <a:ea typeface="+mn-ea"/>
                          <a:cs typeface="+mn-cs"/>
                        </a:rPr>
                        <a:t>fit events into a display sorted by theme time</a:t>
                      </a:r>
                    </a:p>
                    <a:p>
                      <a:pPr marL="342900" lvl="0" indent="-342900">
                        <a:lnSpc>
                          <a:spcPct val="107000"/>
                        </a:lnSpc>
                        <a:spcAft>
                          <a:spcPts val="0"/>
                        </a:spcAft>
                        <a:buFont typeface="Ink Free" panose="03080402000500000000" pitchFamily="66" charset="0"/>
                        <a:buChar char="•"/>
                      </a:pPr>
                      <a:r>
                        <a:rPr lang="en-GB" sz="1200" kern="1200" dirty="0" smtClean="0">
                          <a:solidFill>
                            <a:schemeClr val="tx1"/>
                          </a:solidFill>
                          <a:effectLst/>
                          <a:latin typeface="+mn-lt"/>
                          <a:ea typeface="+mn-ea"/>
                          <a:cs typeface="+mn-cs"/>
                        </a:rPr>
                        <a:t>use appropriate terms, matching dates to people and events</a:t>
                      </a:r>
                    </a:p>
                    <a:p>
                      <a:pPr marL="342900" lvl="0" indent="-342900">
                        <a:lnSpc>
                          <a:spcPct val="107000"/>
                        </a:lnSpc>
                        <a:spcAft>
                          <a:spcPts val="0"/>
                        </a:spcAft>
                        <a:buFont typeface="Ink Free" panose="03080402000500000000" pitchFamily="66" charset="0"/>
                        <a:buChar char="•"/>
                      </a:pPr>
                      <a:r>
                        <a:rPr lang="en-GB" sz="1200" kern="1200" dirty="0" smtClean="0">
                          <a:solidFill>
                            <a:schemeClr val="tx1"/>
                          </a:solidFill>
                          <a:effectLst/>
                          <a:latin typeface="+mn-lt"/>
                          <a:ea typeface="+mn-ea"/>
                          <a:cs typeface="+mn-cs"/>
                        </a:rPr>
                        <a:t>record and communicate knowledge in different forms· </a:t>
                      </a:r>
                    </a:p>
                    <a:p>
                      <a:pPr marL="342900" lvl="0" indent="-342900">
                        <a:lnSpc>
                          <a:spcPct val="107000"/>
                        </a:lnSpc>
                        <a:spcAft>
                          <a:spcPts val="0"/>
                        </a:spcAft>
                        <a:buFont typeface="Ink Free" panose="03080402000500000000" pitchFamily="66" charset="0"/>
                        <a:buChar char="•"/>
                      </a:pPr>
                      <a:r>
                        <a:rPr lang="en-GB" sz="1200" kern="1200" dirty="0" smtClean="0">
                          <a:solidFill>
                            <a:schemeClr val="tx1"/>
                          </a:solidFill>
                          <a:effectLst/>
                          <a:latin typeface="+mn-lt"/>
                          <a:ea typeface="+mn-ea"/>
                          <a:cs typeface="+mn-cs"/>
                        </a:rPr>
                        <a:t>work independently and in groups showing initiative</a:t>
                      </a:r>
                      <a:endParaRPr lang="en-GB" sz="1200" dirty="0" smtClean="0">
                        <a:effectLst/>
                        <a:latin typeface="+mn-lt"/>
                        <a:ea typeface="Calibri" panose="020F0502020204030204" pitchFamily="34" charset="0"/>
                        <a:cs typeface="Times New Roman" panose="02020603050405020304" pitchFamily="18" charset="0"/>
                      </a:endParaRPr>
                    </a:p>
                    <a:p>
                      <a:pPr marL="0" lvl="0" indent="0">
                        <a:lnSpc>
                          <a:spcPct val="100000"/>
                        </a:lnSpc>
                        <a:spcAft>
                          <a:spcPts val="0"/>
                        </a:spcAft>
                        <a:buFont typeface="Symbol" panose="05050102010706020507" pitchFamily="18" charset="2"/>
                        <a:buNone/>
                      </a:pPr>
                      <a:endParaRPr lang="en-GB" sz="1200" u="none" kern="1200" dirty="0" smtClean="0">
                        <a:solidFill>
                          <a:schemeClr val="tx1"/>
                        </a:solidFill>
                        <a:effectLst/>
                        <a:latin typeface="+mn-lt"/>
                        <a:ea typeface="+mn-ea"/>
                        <a:cs typeface="+mn-cs"/>
                      </a:endParaRPr>
                    </a:p>
                    <a:p>
                      <a:pPr marL="0" lvl="0" indent="0" algn="ctr">
                        <a:buFont typeface="Arial" panose="020B0604020202020204" pitchFamily="34" charset="0"/>
                        <a:buNone/>
                      </a:pPr>
                      <a:endParaRPr lang="en-GB" sz="1200" u="sng" kern="1200" dirty="0" smtClean="0">
                        <a:solidFill>
                          <a:srgbClr val="FF0000"/>
                        </a:solidFill>
                        <a:effectLst/>
                        <a:latin typeface="+mn-lt"/>
                        <a:ea typeface="+mn-ea"/>
                        <a:cs typeface="+mn-cs"/>
                      </a:endParaRPr>
                    </a:p>
                  </a:txBody>
                  <a:tcPr marL="114300" marR="114300" marT="0" marB="0"/>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sng" strike="noStrike" kern="1200" cap="none" spc="0" normalizeH="0" baseline="0" noProof="0" dirty="0" smtClean="0">
                          <a:ln>
                            <a:noFill/>
                          </a:ln>
                          <a:solidFill>
                            <a:srgbClr val="FF0000"/>
                          </a:solidFill>
                          <a:effectLst/>
                          <a:uLnTx/>
                          <a:uFillTx/>
                          <a:latin typeface="+mn-lt"/>
                          <a:ea typeface="+mn-ea"/>
                          <a:cs typeface="+mn-cs"/>
                        </a:rPr>
                        <a:t>Skills Vocabulary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Analyse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Argue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white">
                              <a:lumMod val="65000"/>
                            </a:prstClr>
                          </a:solidFill>
                          <a:effectLst/>
                          <a:uLnTx/>
                          <a:uFillTx/>
                          <a:latin typeface="+mn-lt"/>
                          <a:ea typeface="+mn-ea"/>
                          <a:cs typeface="+mn-cs"/>
                        </a:rPr>
                        <a:t>Artefacts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Chronology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Compare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Connections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Construct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Critical thinking</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Determine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Develop</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Diagram</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white">
                              <a:lumMod val="65000"/>
                            </a:prstClr>
                          </a:solidFill>
                          <a:effectLst/>
                          <a:uLnTx/>
                          <a:uFillTx/>
                          <a:latin typeface="+mn-lt"/>
                          <a:ea typeface="+mn-ea"/>
                          <a:cs typeface="+mn-cs"/>
                        </a:rPr>
                        <a:t>Differences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Evidence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Judge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Justify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Modify</a:t>
                      </a:r>
                      <a:endParaRPr kumimoji="0" lang="en-GB" sz="1200" b="0" i="0" u="sng" strike="noStrike" kern="1200" cap="none" spc="0" normalizeH="0" baseline="0" noProof="0" dirty="0" smtClean="0">
                        <a:ln>
                          <a:noFill/>
                        </a:ln>
                        <a:solidFill>
                          <a:srgbClr val="FF0000"/>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sng" strike="noStrike" kern="1200" cap="none" spc="0" normalizeH="0" baseline="0" noProof="0" dirty="0" smtClean="0">
                        <a:ln>
                          <a:noFill/>
                        </a:ln>
                        <a:solidFill>
                          <a:srgbClr val="FF0000"/>
                        </a:solidFill>
                        <a:effectLst/>
                        <a:uLnTx/>
                        <a:uFillTx/>
                        <a:latin typeface="+mn-lt"/>
                        <a:ea typeface="+mn-ea"/>
                        <a:cs typeface="+mn-cs"/>
                      </a:endParaRPr>
                    </a:p>
                  </a:txBody>
                  <a:tcPr marL="114300" marR="114300" marT="0" marB="0"/>
                </a:tc>
                <a:tc rowSpan="2">
                  <a:txBody>
                    <a:bodyPr/>
                    <a:lstStyle/>
                    <a:p>
                      <a:endParaRPr lang="en-GB"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white">
                              <a:lumMod val="65000"/>
                            </a:prstClr>
                          </a:solidFill>
                          <a:effectLst/>
                          <a:uLnTx/>
                          <a:uFillTx/>
                          <a:latin typeface="+mn-lt"/>
                          <a:ea typeface="+mn-ea"/>
                          <a:cs typeface="+mn-cs"/>
                        </a:rPr>
                        <a:t>Order</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Perspective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white">
                              <a:lumMod val="65000"/>
                            </a:prstClr>
                          </a:solidFill>
                          <a:effectLst/>
                          <a:uLnTx/>
                          <a:uFillTx/>
                          <a:latin typeface="+mn-lt"/>
                          <a:ea typeface="+mn-ea"/>
                          <a:cs typeface="+mn-cs"/>
                        </a:rPr>
                        <a:t>Primary Source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white">
                              <a:lumMod val="65000"/>
                            </a:prstClr>
                          </a:solidFill>
                          <a:effectLst/>
                          <a:uLnTx/>
                          <a:uFillTx/>
                          <a:latin typeface="+mn-lt"/>
                          <a:ea typeface="+mn-ea"/>
                          <a:cs typeface="+mn-cs"/>
                        </a:rPr>
                        <a:t>Secondary Source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white">
                              <a:lumMod val="65000"/>
                            </a:prstClr>
                          </a:solidFill>
                          <a:effectLst/>
                          <a:uLnTx/>
                          <a:uFillTx/>
                          <a:latin typeface="+mn-lt"/>
                          <a:ea typeface="+mn-ea"/>
                          <a:cs typeface="+mn-cs"/>
                        </a:rPr>
                        <a:t>Sequencing</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white">
                              <a:lumMod val="65000"/>
                            </a:prstClr>
                          </a:solidFill>
                          <a:effectLst/>
                          <a:uLnTx/>
                          <a:uFillTx/>
                          <a:latin typeface="+mn-lt"/>
                          <a:ea typeface="+mn-ea"/>
                          <a:cs typeface="+mn-cs"/>
                        </a:rPr>
                        <a:t>Similarities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Support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white">
                              <a:lumMod val="65000"/>
                            </a:prstClr>
                          </a:solidFill>
                          <a:effectLst/>
                          <a:uLnTx/>
                          <a:uFillTx/>
                          <a:latin typeface="+mn-lt"/>
                          <a:ea typeface="+mn-ea"/>
                          <a:cs typeface="+mn-cs"/>
                        </a:rPr>
                        <a:t>Timeline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sng" strike="noStrike" kern="1200" cap="none" spc="0" normalizeH="0" baseline="0" noProof="0" dirty="0" smtClean="0">
                        <a:ln>
                          <a:noFill/>
                        </a:ln>
                        <a:solidFill>
                          <a:prstClr val="white">
                            <a:lumMod val="65000"/>
                          </a:prstClr>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sng" strike="noStrike" kern="1200" cap="none" spc="0" normalizeH="0" baseline="0" noProof="0" dirty="0" smtClean="0">
                        <a:ln>
                          <a:noFill/>
                        </a:ln>
                        <a:solidFill>
                          <a:prstClr val="white">
                            <a:lumMod val="65000"/>
                          </a:prstClr>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sng" strike="noStrike" kern="1200" cap="none" spc="0" normalizeH="0" baseline="0" noProof="0" dirty="0" smtClean="0">
                        <a:ln>
                          <a:noFill/>
                        </a:ln>
                        <a:solidFill>
                          <a:prstClr val="white">
                            <a:lumMod val="65000"/>
                          </a:prstClr>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sng" strike="noStrike" kern="1200" cap="none" spc="0" normalizeH="0" baseline="0" noProof="0" dirty="0" smtClean="0">
                        <a:ln>
                          <a:noFill/>
                        </a:ln>
                        <a:solidFill>
                          <a:prstClr val="white">
                            <a:lumMod val="65000"/>
                          </a:prstClr>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sng" strike="noStrike" kern="1200" cap="none" spc="0" normalizeH="0" baseline="0" noProof="0" dirty="0" smtClean="0">
                        <a:ln>
                          <a:noFill/>
                        </a:ln>
                        <a:solidFill>
                          <a:prstClr val="white">
                            <a:lumMod val="65000"/>
                          </a:prstClr>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sng" strike="noStrike" kern="1200" cap="none" spc="0" normalizeH="0" baseline="0" noProof="0" dirty="0" smtClean="0">
                          <a:ln>
                            <a:noFill/>
                          </a:ln>
                          <a:solidFill>
                            <a:prstClr val="white">
                              <a:lumMod val="65000"/>
                            </a:prstClr>
                          </a:solidFill>
                          <a:effectLst/>
                          <a:uLnTx/>
                          <a:uFillTx/>
                          <a:latin typeface="+mn-lt"/>
                          <a:ea typeface="+mn-ea"/>
                          <a:cs typeface="+mn-cs"/>
                        </a:rPr>
                        <a:t>NB grey indicates taught in Y3/4 and used in Y5/6</a:t>
                      </a:r>
                    </a:p>
                  </a:txBody>
                  <a:tcPr marL="114300" marR="114300" marT="0" marB="0"/>
                </a:tc>
                <a:extLst>
                  <a:ext uri="{0D108BD9-81ED-4DB2-BD59-A6C34878D82A}">
                    <a16:rowId xmlns:a16="http://schemas.microsoft.com/office/drawing/2014/main" val="669184204"/>
                  </a:ext>
                </a:extLst>
              </a:tr>
              <a:tr h="1919933">
                <a:tc>
                  <a:txBody>
                    <a:bodyPr/>
                    <a:lstStyle/>
                    <a:p>
                      <a:pPr algn="ctr"/>
                      <a:r>
                        <a:rPr lang="en-GB" sz="1050" u="sng" kern="1200" dirty="0" smtClean="0">
                          <a:solidFill>
                            <a:srgbClr val="FF0000"/>
                          </a:solidFill>
                          <a:effectLst/>
                          <a:latin typeface="+mn-lt"/>
                          <a:ea typeface="+mn-ea"/>
                          <a:cs typeface="+mn-cs"/>
                        </a:rPr>
                        <a:t>Future Learning in Year 6 </a:t>
                      </a:r>
                      <a:endParaRPr lang="en-GB" sz="1050" kern="1200" dirty="0" smtClean="0">
                        <a:solidFill>
                          <a:srgbClr val="FF0000"/>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dirty="0" smtClean="0">
                          <a:ln>
                            <a:noFill/>
                          </a:ln>
                          <a:solidFill>
                            <a:prstClr val="black"/>
                          </a:solidFill>
                          <a:effectLst/>
                          <a:uLnTx/>
                          <a:uFillTx/>
                          <a:latin typeface="+mn-lt"/>
                          <a:ea typeface="+mn-ea"/>
                          <a:cs typeface="+mn-cs"/>
                        </a:rPr>
                        <a:t>Ancient Greece – a study of Greek life and achievements and their influence on the western world. The legacy of Greek … culture (art, architecture or literature) on later periods in British history, including the present day</a:t>
                      </a:r>
                    </a:p>
                    <a:p>
                      <a:pPr algn="l"/>
                      <a:endParaRPr lang="en-GB" sz="400" kern="1200" dirty="0" smtClean="0">
                        <a:solidFill>
                          <a:schemeClr val="tx1"/>
                        </a:solidFill>
                        <a:effectLst/>
                        <a:latin typeface="+mn-lt"/>
                        <a:ea typeface="+mn-ea"/>
                        <a:cs typeface="+mn-cs"/>
                      </a:endParaRPr>
                    </a:p>
                  </a:txBody>
                  <a:tcPr/>
                </a:tc>
                <a:tc vMerge="1">
                  <a:txBody>
                    <a:bodyPr/>
                    <a:lstStyle/>
                    <a:p>
                      <a:pPr algn="ctr"/>
                      <a:endParaRPr lang="en-GB" sz="1200" u="sng" kern="1200" dirty="0" smtClean="0">
                        <a:solidFill>
                          <a:srgbClr val="FF0000"/>
                        </a:solidFill>
                        <a:effectLst/>
                        <a:latin typeface="+mn-lt"/>
                        <a:ea typeface="+mn-ea"/>
                        <a:cs typeface="+mn-cs"/>
                      </a:endParaRPr>
                    </a:p>
                  </a:txBody>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1335387644"/>
                  </a:ext>
                </a:extLst>
              </a:tr>
            </a:tbl>
          </a:graphicData>
        </a:graphic>
      </p:graphicFrame>
      <p:sp>
        <p:nvSpPr>
          <p:cNvPr id="5" name="AutoShape 2" descr="ST. MICHAEL'S C. OF E. PRIMARY SCHOOL BAMFORD SCHOOL UNIFORM LIST Boys:  Girls: Red v-neck sweatshirt with school logo Red"/>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pic>
        <p:nvPicPr>
          <p:cNvPr id="6" name="Picture 5"/>
          <p:cNvPicPr>
            <a:picLocks noChangeAspect="1"/>
          </p:cNvPicPr>
          <p:nvPr/>
        </p:nvPicPr>
        <p:blipFill>
          <a:blip r:embed="rId2"/>
          <a:stretch>
            <a:fillRect/>
          </a:stretch>
        </p:blipFill>
        <p:spPr>
          <a:xfrm>
            <a:off x="3922198" y="178131"/>
            <a:ext cx="383164" cy="489487"/>
          </a:xfrm>
          <a:prstGeom prst="rect">
            <a:avLst/>
          </a:prstGeom>
        </p:spPr>
      </p:pic>
    </p:spTree>
    <p:extLst>
      <p:ext uri="{BB962C8B-B14F-4D97-AF65-F5344CB8AC3E}">
        <p14:creationId xmlns:p14="http://schemas.microsoft.com/office/powerpoint/2010/main" val="2443360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802042448"/>
              </p:ext>
            </p:extLst>
          </p:nvPr>
        </p:nvGraphicFramePr>
        <p:xfrm>
          <a:off x="155575" y="-14258"/>
          <a:ext cx="11831646" cy="5079463"/>
        </p:xfrm>
        <a:graphic>
          <a:graphicData uri="http://schemas.openxmlformats.org/drawingml/2006/table">
            <a:tbl>
              <a:tblPr firstRow="1" bandRow="1">
                <a:tableStyleId>{5940675A-B579-460E-94D1-54222C63F5DA}</a:tableStyleId>
              </a:tblPr>
              <a:tblGrid>
                <a:gridCol w="787400">
                  <a:extLst>
                    <a:ext uri="{9D8B030D-6E8A-4147-A177-3AD203B41FA5}">
                      <a16:colId xmlns:a16="http://schemas.microsoft.com/office/drawing/2014/main" val="2033829959"/>
                    </a:ext>
                  </a:extLst>
                </a:gridCol>
                <a:gridCol w="3557588">
                  <a:extLst>
                    <a:ext uri="{9D8B030D-6E8A-4147-A177-3AD203B41FA5}">
                      <a16:colId xmlns:a16="http://schemas.microsoft.com/office/drawing/2014/main" val="2952232063"/>
                    </a:ext>
                  </a:extLst>
                </a:gridCol>
                <a:gridCol w="1800226">
                  <a:extLst>
                    <a:ext uri="{9D8B030D-6E8A-4147-A177-3AD203B41FA5}">
                      <a16:colId xmlns:a16="http://schemas.microsoft.com/office/drawing/2014/main" val="3582702308"/>
                    </a:ext>
                  </a:extLst>
                </a:gridCol>
                <a:gridCol w="1728788">
                  <a:extLst>
                    <a:ext uri="{9D8B030D-6E8A-4147-A177-3AD203B41FA5}">
                      <a16:colId xmlns:a16="http://schemas.microsoft.com/office/drawing/2014/main" val="3774630181"/>
                    </a:ext>
                  </a:extLst>
                </a:gridCol>
                <a:gridCol w="2100263">
                  <a:extLst>
                    <a:ext uri="{9D8B030D-6E8A-4147-A177-3AD203B41FA5}">
                      <a16:colId xmlns:a16="http://schemas.microsoft.com/office/drawing/2014/main" val="1836770129"/>
                    </a:ext>
                  </a:extLst>
                </a:gridCol>
                <a:gridCol w="1857381">
                  <a:extLst>
                    <a:ext uri="{9D8B030D-6E8A-4147-A177-3AD203B41FA5}">
                      <a16:colId xmlns:a16="http://schemas.microsoft.com/office/drawing/2014/main" val="3883554282"/>
                    </a:ext>
                  </a:extLst>
                </a:gridCol>
              </a:tblGrid>
              <a:tr h="413209">
                <a:tc>
                  <a:txBody>
                    <a:bodyPr/>
                    <a:lstStyle/>
                    <a:p>
                      <a:pPr algn="ctr">
                        <a:spcAft>
                          <a:spcPts val="0"/>
                        </a:spcAft>
                      </a:pPr>
                      <a:r>
                        <a:rPr lang="en-GB" sz="1400" b="1" dirty="0" err="1" smtClean="0">
                          <a:solidFill>
                            <a:schemeClr val="tx1"/>
                          </a:solidFill>
                          <a:effectLst/>
                          <a:latin typeface="Comic Sans MS" panose="030F0702030302020204" pitchFamily="66" charset="0"/>
                          <a:ea typeface="Times New Roman" panose="02020603050405020304" pitchFamily="18" charset="0"/>
                        </a:rPr>
                        <a:t>Yr</a:t>
                      </a:r>
                      <a:endParaRPr lang="en-GB" sz="1400" b="1" dirty="0">
                        <a:solidFill>
                          <a:schemeClr val="tx1"/>
                        </a:solidFill>
                        <a:effectLst/>
                        <a:latin typeface="Comic Sans MS" panose="030F0702030302020204" pitchFamily="66" charset="0"/>
                        <a:ea typeface="Times New Roman" panose="02020603050405020304" pitchFamily="18" charset="0"/>
                      </a:endParaRPr>
                    </a:p>
                  </a:txBody>
                  <a:tcPr marL="114300" marR="114300" marT="0" marB="0"/>
                </a:tc>
                <a:tc>
                  <a:txBody>
                    <a:bodyPr/>
                    <a:lstStyle/>
                    <a:p>
                      <a:pPr algn="ctr">
                        <a:spcAft>
                          <a:spcPts val="0"/>
                        </a:spcAft>
                      </a:pPr>
                      <a:r>
                        <a:rPr lang="en-GB" sz="1400" b="0" u="sng" dirty="0" smtClean="0">
                          <a:solidFill>
                            <a:schemeClr val="accent4">
                              <a:lumMod val="60000"/>
                              <a:lumOff val="40000"/>
                            </a:schemeClr>
                          </a:solidFill>
                          <a:effectLst/>
                          <a:latin typeface="Comic Sans MS" panose="030F0702030302020204" pitchFamily="66" charset="0"/>
                          <a:ea typeface="Times New Roman" panose="02020603050405020304" pitchFamily="18" charset="0"/>
                          <a:cs typeface="Arial" panose="020B0604020202020204" pitchFamily="34" charset="0"/>
                        </a:rPr>
                        <a:t>Clothing</a:t>
                      </a:r>
                      <a:endParaRPr lang="en-GB" sz="1400" b="1" dirty="0">
                        <a:solidFill>
                          <a:srgbClr val="C00000"/>
                        </a:solidFill>
                        <a:effectLst/>
                        <a:latin typeface="Times New Roman" panose="02020603050405020304" pitchFamily="18" charset="0"/>
                        <a:ea typeface="Times New Roman" panose="02020603050405020304" pitchFamily="18" charset="0"/>
                      </a:endParaRPr>
                    </a:p>
                  </a:txBody>
                  <a:tcPr marL="114300" marR="114300" marT="0" marB="0"/>
                </a:tc>
                <a:tc>
                  <a:txBody>
                    <a:bodyPr/>
                    <a:lstStyle/>
                    <a:p>
                      <a:pPr algn="ctr">
                        <a:spcAft>
                          <a:spcPts val="0"/>
                        </a:spcAft>
                      </a:pPr>
                      <a:r>
                        <a:rPr lang="en-GB" sz="1400" b="0" u="sng" baseline="0" dirty="0" smtClean="0">
                          <a:solidFill>
                            <a:srgbClr val="00B0F0"/>
                          </a:solidFill>
                          <a:effectLst/>
                          <a:latin typeface="Comic Sans MS" panose="030F0702030302020204" pitchFamily="66" charset="0"/>
                          <a:ea typeface="Times New Roman" panose="02020603050405020304" pitchFamily="18" charset="0"/>
                          <a:cs typeface="Arial" panose="020B0604020202020204" pitchFamily="34" charset="0"/>
                        </a:rPr>
                        <a:t>Commerce</a:t>
                      </a:r>
                      <a:endParaRPr lang="en-GB" sz="1400" b="1" dirty="0">
                        <a:solidFill>
                          <a:srgbClr val="C00000"/>
                        </a:solidFill>
                        <a:effectLst/>
                        <a:latin typeface="Times New Roman" panose="02020603050405020304" pitchFamily="18" charset="0"/>
                        <a:ea typeface="Times New Roman" panose="02020603050405020304" pitchFamily="18" charset="0"/>
                      </a:endParaRPr>
                    </a:p>
                  </a:txBody>
                  <a:tcPr marL="114300" marR="114300" marT="0" marB="0"/>
                </a:tc>
                <a:tc>
                  <a:txBody>
                    <a:bodyPr/>
                    <a:lstStyle/>
                    <a:p>
                      <a:pPr algn="ctr">
                        <a:spcAft>
                          <a:spcPts val="0"/>
                        </a:spcAft>
                      </a:pPr>
                      <a:r>
                        <a:rPr lang="en-GB" sz="1400" b="0" u="sng" baseline="0" dirty="0" smtClean="0">
                          <a:solidFill>
                            <a:srgbClr val="C00000"/>
                          </a:solidFill>
                          <a:effectLst/>
                          <a:latin typeface="Comic Sans MS" panose="030F0702030302020204" pitchFamily="66" charset="0"/>
                          <a:ea typeface="Times New Roman" panose="02020603050405020304" pitchFamily="18" charset="0"/>
                          <a:cs typeface="Arial" panose="020B0604020202020204" pitchFamily="34" charset="0"/>
                        </a:rPr>
                        <a:t>Conflict</a:t>
                      </a:r>
                      <a:endParaRPr lang="en-GB" sz="1400" b="1" dirty="0">
                        <a:solidFill>
                          <a:srgbClr val="C00000"/>
                        </a:solidFill>
                        <a:effectLst/>
                        <a:latin typeface="Times New Roman" panose="02020603050405020304" pitchFamily="18" charset="0"/>
                        <a:ea typeface="Times New Roman" panose="02020603050405020304" pitchFamily="18" charset="0"/>
                      </a:endParaRPr>
                    </a:p>
                  </a:txBody>
                  <a:tcPr marL="114300" marR="114300" marT="0" marB="0"/>
                </a:tc>
                <a:tc>
                  <a:txBody>
                    <a:bodyPr/>
                    <a:lstStyle/>
                    <a:p>
                      <a:pPr algn="ctr">
                        <a:spcAft>
                          <a:spcPts val="0"/>
                        </a:spcAft>
                      </a:pPr>
                      <a:r>
                        <a:rPr lang="en-GB" sz="1400" b="0" u="sng" baseline="0" dirty="0" smtClean="0">
                          <a:solidFill>
                            <a:srgbClr val="7030A0"/>
                          </a:solidFill>
                          <a:effectLst/>
                          <a:latin typeface="Comic Sans MS" panose="030F0702030302020204" pitchFamily="66" charset="0"/>
                          <a:ea typeface="Times New Roman" panose="02020603050405020304" pitchFamily="18" charset="0"/>
                          <a:cs typeface="Arial" panose="020B0604020202020204" pitchFamily="34" charset="0"/>
                        </a:rPr>
                        <a:t>Food</a:t>
                      </a:r>
                      <a:endParaRPr lang="en-GB" sz="1400" b="1" dirty="0">
                        <a:solidFill>
                          <a:srgbClr val="C00000"/>
                        </a:solidFill>
                        <a:effectLst/>
                        <a:latin typeface="Times New Roman" panose="02020603050405020304" pitchFamily="18" charset="0"/>
                        <a:ea typeface="Times New Roman" panose="02020603050405020304" pitchFamily="18" charset="0"/>
                      </a:endParaRPr>
                    </a:p>
                  </a:txBody>
                  <a:tcPr marL="114300" marR="114300" marT="0" marB="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b="0" u="sng" baseline="0" dirty="0" smtClean="0">
                          <a:solidFill>
                            <a:srgbClr val="00B050"/>
                          </a:solidFill>
                          <a:effectLst/>
                          <a:latin typeface="Comic Sans MS" panose="030F0702030302020204" pitchFamily="66" charset="0"/>
                          <a:ea typeface="Times New Roman" panose="02020603050405020304" pitchFamily="18" charset="0"/>
                          <a:cs typeface="Arial" panose="020B0604020202020204" pitchFamily="34" charset="0"/>
                        </a:rPr>
                        <a:t>Religion</a:t>
                      </a:r>
                      <a:endParaRPr lang="en-GB" sz="1400" b="1" dirty="0" smtClean="0">
                        <a:solidFill>
                          <a:srgbClr val="C00000"/>
                        </a:solidFill>
                        <a:effectLst/>
                        <a:latin typeface="Times New Roman" panose="02020603050405020304" pitchFamily="18" charset="0"/>
                        <a:ea typeface="Times New Roman" panose="02020603050405020304" pitchFamily="18" charset="0"/>
                      </a:endParaRPr>
                    </a:p>
                  </a:txBody>
                  <a:tcPr marL="114300" marR="114300" marT="0" marB="0"/>
                </a:tc>
                <a:extLst>
                  <a:ext uri="{0D108BD9-81ED-4DB2-BD59-A6C34878D82A}">
                    <a16:rowId xmlns:a16="http://schemas.microsoft.com/office/drawing/2014/main" val="114452312"/>
                  </a:ext>
                </a:extLst>
              </a:tr>
              <a:tr h="958362">
                <a:tc>
                  <a:txBody>
                    <a:bodyPr/>
                    <a:lstStyle/>
                    <a:p>
                      <a:r>
                        <a:rPr lang="en-GB" sz="1100" dirty="0" smtClean="0">
                          <a:solidFill>
                            <a:schemeClr val="bg2">
                              <a:lumMod val="50000"/>
                            </a:schemeClr>
                          </a:solidFill>
                          <a:latin typeface="+mn-lt"/>
                        </a:rPr>
                        <a:t>R </a:t>
                      </a:r>
                    </a:p>
                    <a:p>
                      <a:endParaRPr lang="en-GB" sz="1100" dirty="0">
                        <a:solidFill>
                          <a:schemeClr val="bg2">
                            <a:lumMod val="50000"/>
                          </a:schemeClr>
                        </a:solidFill>
                        <a:latin typeface="+mn-lt"/>
                      </a:endParaRPr>
                    </a:p>
                  </a:txBody>
                  <a:tcPr/>
                </a:tc>
                <a:tc gridSpan="5">
                  <a:txBody>
                    <a:bodyPr/>
                    <a:lstStyle/>
                    <a:p>
                      <a:r>
                        <a:rPr lang="en-GB" sz="1100" dirty="0" smtClean="0">
                          <a:solidFill>
                            <a:schemeClr val="bg2">
                              <a:lumMod val="50000"/>
                            </a:schemeClr>
                          </a:solidFill>
                          <a:latin typeface="+mn-lt"/>
                        </a:rPr>
                        <a:t>•	Use simple words to talk about the passing of time.</a:t>
                      </a:r>
                    </a:p>
                    <a:p>
                      <a:r>
                        <a:rPr lang="en-GB" sz="1100" dirty="0" smtClean="0">
                          <a:solidFill>
                            <a:schemeClr val="bg2">
                              <a:lumMod val="50000"/>
                            </a:schemeClr>
                          </a:solidFill>
                          <a:latin typeface="+mn-lt"/>
                        </a:rPr>
                        <a:t>•	Talk about past and present events in their own lives and in the lives of family members.</a:t>
                      </a:r>
                    </a:p>
                    <a:p>
                      <a:r>
                        <a:rPr lang="en-GB" sz="1100" dirty="0" smtClean="0">
                          <a:solidFill>
                            <a:schemeClr val="bg2">
                              <a:lumMod val="50000"/>
                            </a:schemeClr>
                          </a:solidFill>
                          <a:latin typeface="+mn-lt"/>
                        </a:rPr>
                        <a:t>•	Sequence pictures to show time order.</a:t>
                      </a:r>
                    </a:p>
                    <a:p>
                      <a:r>
                        <a:rPr lang="en-GB" sz="1100" dirty="0" smtClean="0">
                          <a:solidFill>
                            <a:schemeClr val="bg2">
                              <a:lumMod val="50000"/>
                            </a:schemeClr>
                          </a:solidFill>
                          <a:latin typeface="+mn-lt"/>
                        </a:rPr>
                        <a:t>•	Listen to and recall simple Historical stories. </a:t>
                      </a:r>
                    </a:p>
                    <a:p>
                      <a:r>
                        <a:rPr lang="en-GB" sz="1100" dirty="0" smtClean="0">
                          <a:solidFill>
                            <a:schemeClr val="bg2">
                              <a:lumMod val="50000"/>
                            </a:schemeClr>
                          </a:solidFill>
                          <a:latin typeface="+mn-lt"/>
                        </a:rPr>
                        <a:t>•	Identify and talk about simple similarities and differences.</a:t>
                      </a:r>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517143910"/>
                  </a:ext>
                </a:extLst>
              </a:tr>
              <a:tr h="470711">
                <a:tc>
                  <a:txBody>
                    <a:bodyPr/>
                    <a:lstStyle/>
                    <a:p>
                      <a:r>
                        <a:rPr lang="en-GB" sz="1100" dirty="0" smtClean="0">
                          <a:solidFill>
                            <a:schemeClr val="tx1"/>
                          </a:solidFill>
                          <a:latin typeface="+mn-lt"/>
                        </a:rPr>
                        <a:t>1</a:t>
                      </a:r>
                    </a:p>
                    <a:p>
                      <a:r>
                        <a:rPr lang="en-GB" sz="1100" dirty="0" smtClean="0">
                          <a:solidFill>
                            <a:schemeClr val="tx1"/>
                          </a:solidFill>
                          <a:latin typeface="+mn-lt"/>
                        </a:rPr>
                        <a:t>Travel and</a:t>
                      </a:r>
                      <a:r>
                        <a:rPr lang="en-GB" sz="1100" baseline="0" dirty="0" smtClean="0">
                          <a:solidFill>
                            <a:schemeClr val="tx1"/>
                          </a:solidFill>
                          <a:latin typeface="+mn-lt"/>
                        </a:rPr>
                        <a:t> </a:t>
                      </a:r>
                      <a:r>
                        <a:rPr lang="en-GB" sz="1100" dirty="0" smtClean="0">
                          <a:solidFill>
                            <a:schemeClr val="tx1"/>
                          </a:solidFill>
                          <a:latin typeface="+mn-lt"/>
                        </a:rPr>
                        <a:t>Transport</a:t>
                      </a:r>
                    </a:p>
                  </a:txBody>
                  <a:tcPr/>
                </a:tc>
                <a:tc>
                  <a:txBody>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lang="en-GB" sz="1000" kern="1200" dirty="0" smtClean="0">
                          <a:solidFill>
                            <a:schemeClr val="tx1"/>
                          </a:solidFill>
                          <a:effectLst/>
                          <a:latin typeface="+mn-lt"/>
                          <a:ea typeface="+mn-ea"/>
                          <a:cs typeface="+mn-cs"/>
                        </a:rPr>
                        <a:t>Uniforms for different transport jobs.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kern="1200" dirty="0" smtClean="0">
                          <a:solidFill>
                            <a:schemeClr val="tx1"/>
                          </a:solidFill>
                          <a:effectLst/>
                          <a:latin typeface="+mn-lt"/>
                          <a:ea typeface="+mn-ea"/>
                          <a:cs typeface="+mn-cs"/>
                        </a:rPr>
                        <a:t>The movement of goods – vans, trucks, ships, aeroplanes.</a:t>
                      </a:r>
                    </a:p>
                    <a:p>
                      <a:endParaRPr lang="en-GB" sz="1000" dirty="0">
                        <a:solidFill>
                          <a:schemeClr val="tx1"/>
                        </a:solidFill>
                        <a:latin typeface="+mn-lt"/>
                      </a:endParaRPr>
                    </a:p>
                  </a:txBody>
                  <a:tcPr/>
                </a:tc>
                <a:tc>
                  <a:txBody>
                    <a:bodyPr/>
                    <a:lstStyle/>
                    <a:p>
                      <a:pPr>
                        <a:lnSpc>
                          <a:spcPct val="107000"/>
                        </a:lnSpc>
                        <a:spcAft>
                          <a:spcPts val="800"/>
                        </a:spcAft>
                      </a:pPr>
                      <a:r>
                        <a:rPr lang="en-GB" sz="1000" dirty="0" smtClean="0">
                          <a:solidFill>
                            <a:schemeClr val="tx1"/>
                          </a:solidFill>
                          <a:effectLst/>
                          <a:latin typeface="+mn-lt"/>
                          <a:ea typeface="Calibri" panose="020F0502020204030204" pitchFamily="34" charset="0"/>
                          <a:cs typeface="Arial" panose="020B0604020202020204" pitchFamily="34" charset="0"/>
                        </a:rPr>
                        <a:t>War related transport – tanks, planes, </a:t>
                      </a:r>
                      <a:r>
                        <a:rPr lang="en-GB" sz="1000" dirty="0" err="1" smtClean="0">
                          <a:solidFill>
                            <a:schemeClr val="tx1"/>
                          </a:solidFill>
                          <a:effectLst/>
                          <a:latin typeface="+mn-lt"/>
                          <a:ea typeface="Calibri" panose="020F0502020204030204" pitchFamily="34" charset="0"/>
                          <a:cs typeface="Arial" panose="020B0604020202020204" pitchFamily="34" charset="0"/>
                        </a:rPr>
                        <a:t>etc</a:t>
                      </a:r>
                      <a:endParaRPr lang="en-GB" sz="1000" dirty="0" smtClean="0">
                        <a:solidFill>
                          <a:schemeClr val="tx1"/>
                        </a:solidFill>
                        <a:effectLst/>
                        <a:latin typeface="+mn-lt"/>
                        <a:ea typeface="Calibri" panose="020F0502020204030204" pitchFamily="34" charset="0"/>
                        <a:cs typeface="Arial" panose="020B0604020202020204" pitchFamily="34" charset="0"/>
                      </a:endParaRPr>
                    </a:p>
                  </a:txBody>
                  <a:tcPr/>
                </a:tc>
                <a:tc>
                  <a:txBody>
                    <a:bodyPr/>
                    <a:lstStyle/>
                    <a:p>
                      <a:r>
                        <a:rPr lang="en-GB" sz="1000" dirty="0" smtClean="0">
                          <a:solidFill>
                            <a:schemeClr val="tx1"/>
                          </a:solidFill>
                          <a:latin typeface="+mn-lt"/>
                        </a:rPr>
                        <a:t>Deliveries – ASDA, Tesco, </a:t>
                      </a:r>
                      <a:r>
                        <a:rPr lang="en-GB" sz="1000" dirty="0" err="1" smtClean="0">
                          <a:solidFill>
                            <a:schemeClr val="tx1"/>
                          </a:solidFill>
                          <a:latin typeface="+mn-lt"/>
                        </a:rPr>
                        <a:t>etc</a:t>
                      </a:r>
                      <a:endParaRPr lang="en-GB" sz="1000" dirty="0">
                        <a:solidFill>
                          <a:schemeClr val="tx1"/>
                        </a:solidFill>
                        <a:latin typeface="+mn-lt"/>
                      </a:endParaRPr>
                    </a:p>
                  </a:txBody>
                  <a:tcPr/>
                </a:tc>
                <a:tc>
                  <a:txBody>
                    <a:bodyPr/>
                    <a:lstStyle/>
                    <a:p>
                      <a:r>
                        <a:rPr lang="en-GB" sz="1000" dirty="0" smtClean="0">
                          <a:solidFill>
                            <a:schemeClr val="tx1"/>
                          </a:solidFill>
                          <a:latin typeface="+mn-lt"/>
                        </a:rPr>
                        <a:t>Pope’s car</a:t>
                      </a:r>
                      <a:endParaRPr lang="en-GB" sz="1000" dirty="0">
                        <a:solidFill>
                          <a:schemeClr val="tx1"/>
                        </a:solidFill>
                        <a:latin typeface="+mn-lt"/>
                      </a:endParaRPr>
                    </a:p>
                  </a:txBody>
                  <a:tcPr/>
                </a:tc>
                <a:extLst>
                  <a:ext uri="{0D108BD9-81ED-4DB2-BD59-A6C34878D82A}">
                    <a16:rowId xmlns:a16="http://schemas.microsoft.com/office/drawing/2014/main" val="1757269568"/>
                  </a:ext>
                </a:extLst>
              </a:tr>
              <a:tr h="675352">
                <a:tc>
                  <a:txBody>
                    <a:bodyPr/>
                    <a:lstStyle/>
                    <a:p>
                      <a:r>
                        <a:rPr lang="en-GB" sz="1100" dirty="0" smtClean="0">
                          <a:solidFill>
                            <a:schemeClr val="tx1"/>
                          </a:solidFill>
                          <a:latin typeface="+mn-lt"/>
                        </a:rPr>
                        <a:t>1</a:t>
                      </a:r>
                    </a:p>
                    <a:p>
                      <a:r>
                        <a:rPr lang="en-GB" sz="1100" dirty="0" smtClean="0">
                          <a:solidFill>
                            <a:schemeClr val="tx1"/>
                          </a:solidFill>
                          <a:latin typeface="+mn-lt"/>
                        </a:rPr>
                        <a:t>Events</a:t>
                      </a:r>
                    </a:p>
                  </a:txBody>
                  <a:tcPr/>
                </a:tc>
                <a:tc>
                  <a:txBody>
                    <a:bodyPr/>
                    <a:lstStyle/>
                    <a:p>
                      <a:pPr>
                        <a:lnSpc>
                          <a:spcPct val="107000"/>
                        </a:lnSpc>
                        <a:spcAft>
                          <a:spcPts val="800"/>
                        </a:spcAft>
                      </a:pPr>
                      <a:r>
                        <a:rPr lang="en-GB" sz="1000" dirty="0" smtClean="0">
                          <a:solidFill>
                            <a:schemeClr val="tx1"/>
                          </a:solidFill>
                          <a:latin typeface="+mn-lt"/>
                        </a:rPr>
                        <a:t>The Co-operative movement started way back in 1844 in the town of Rochdale. A few local people got together to start a society that would treat the local people with respect and provide affordable food for all. Rochdale became one of the world's most productive cotton spinning towns when it rose to prominence during the 19th century as a major mill town and centre for textile manufacture during the Industrial Revolution. It was a boomtown of the Industrial Revolution, and amongst the first ever industrialised towns.</a:t>
                      </a:r>
                    </a:p>
                  </a:txBody>
                  <a:tcPr/>
                </a:tc>
                <a:tc>
                  <a:txBody>
                    <a:bodyPr/>
                    <a:lstStyle/>
                    <a:p>
                      <a:r>
                        <a:rPr lang="en-GB" sz="1000" dirty="0" smtClean="0">
                          <a:latin typeface="+mn-lt"/>
                        </a:rPr>
                        <a:t>Industrial Revolution – production of textiles.</a:t>
                      </a:r>
                    </a:p>
                    <a:p>
                      <a:r>
                        <a:rPr lang="en-GB" sz="1000" dirty="0" smtClean="0">
                          <a:latin typeface="+mn-lt"/>
                        </a:rPr>
                        <a:t>Making food affordable for local people.</a:t>
                      </a:r>
                    </a:p>
                    <a:p>
                      <a:endParaRPr lang="en-GB" sz="1000" dirty="0">
                        <a:latin typeface="+mn-lt"/>
                      </a:endParaRPr>
                    </a:p>
                  </a:txBody>
                  <a:tcPr/>
                </a:tc>
                <a:tc>
                  <a:txBody>
                    <a:bodyPr/>
                    <a:lstStyle/>
                    <a:p>
                      <a:endParaRPr lang="en-GB" sz="1000" dirty="0"/>
                    </a:p>
                  </a:txBody>
                  <a:tcPr/>
                </a:tc>
                <a:tc>
                  <a:txBody>
                    <a:bodyPr/>
                    <a:lstStyle/>
                    <a:p>
                      <a:endParaRPr lang="en-GB" sz="1000"/>
                    </a:p>
                  </a:txBody>
                  <a:tcPr/>
                </a:tc>
                <a:tc>
                  <a:txBody>
                    <a:bodyPr/>
                    <a:lstStyle/>
                    <a:p>
                      <a:endParaRPr lang="en-GB" sz="1000" dirty="0"/>
                    </a:p>
                  </a:txBody>
                  <a:tcPr/>
                </a:tc>
                <a:extLst>
                  <a:ext uri="{0D108BD9-81ED-4DB2-BD59-A6C34878D82A}">
                    <a16:rowId xmlns:a16="http://schemas.microsoft.com/office/drawing/2014/main" val="961831154"/>
                  </a:ext>
                </a:extLst>
              </a:tr>
              <a:tr h="675352">
                <a:tc>
                  <a:txBody>
                    <a:bodyPr/>
                    <a:lstStyle/>
                    <a:p>
                      <a:r>
                        <a:rPr lang="en-GB" sz="1100" dirty="0" smtClean="0">
                          <a:solidFill>
                            <a:schemeClr val="tx1"/>
                          </a:solidFill>
                          <a:latin typeface="+mn-lt"/>
                        </a:rPr>
                        <a:t>1</a:t>
                      </a:r>
                    </a:p>
                    <a:p>
                      <a:r>
                        <a:rPr lang="en-GB" sz="1100" dirty="0" smtClean="0">
                          <a:solidFill>
                            <a:schemeClr val="tx1"/>
                          </a:solidFill>
                          <a:latin typeface="+mn-lt"/>
                        </a:rPr>
                        <a:t>People</a:t>
                      </a:r>
                    </a:p>
                  </a:txBody>
                  <a:tcPr/>
                </a:tc>
                <a:tc>
                  <a:txBody>
                    <a:bodyPr/>
                    <a:lstStyle/>
                    <a:p>
                      <a:pPr>
                        <a:lnSpc>
                          <a:spcPct val="107000"/>
                        </a:lnSpc>
                        <a:spcAft>
                          <a:spcPts val="800"/>
                        </a:spcAft>
                      </a:pPr>
                      <a:endParaRPr lang="en-GB" sz="1000" dirty="0" smtClean="0">
                        <a:solidFill>
                          <a:schemeClr val="tx1"/>
                        </a:solidFill>
                        <a:latin typeface="+mn-lt"/>
                      </a:endParaRPr>
                    </a:p>
                  </a:txBody>
                  <a:tcPr/>
                </a:tc>
                <a:tc>
                  <a:txBody>
                    <a:bodyPr/>
                    <a:lstStyle/>
                    <a:p>
                      <a:r>
                        <a:rPr lang="en-GB" sz="1000" dirty="0" smtClean="0"/>
                        <a:t>Industrial Revolution – production of textiles.</a:t>
                      </a:r>
                    </a:p>
                    <a:p>
                      <a:r>
                        <a:rPr lang="en-GB" sz="1000" dirty="0" smtClean="0"/>
                        <a:t>Making food affordable for local people.</a:t>
                      </a:r>
                    </a:p>
                    <a:p>
                      <a:endParaRPr lang="en-GB" sz="1000" dirty="0"/>
                    </a:p>
                  </a:txBody>
                  <a:tcPr/>
                </a:tc>
                <a:tc>
                  <a:txBody>
                    <a:bodyPr/>
                    <a:lstStyle/>
                    <a:p>
                      <a:endParaRPr lang="en-GB" sz="1000" dirty="0"/>
                    </a:p>
                  </a:txBody>
                  <a:tcPr/>
                </a:tc>
                <a:tc>
                  <a:txBody>
                    <a:bodyPr/>
                    <a:lstStyle/>
                    <a:p>
                      <a:r>
                        <a:rPr lang="en-GB" sz="1000" dirty="0" smtClean="0"/>
                        <a:t>Cooperative foundation</a:t>
                      </a:r>
                      <a:endParaRPr lang="en-GB" sz="1000" dirty="0"/>
                    </a:p>
                  </a:txBody>
                  <a:tcPr/>
                </a:tc>
                <a:tc>
                  <a:txBody>
                    <a:bodyPr/>
                    <a:lstStyle/>
                    <a:p>
                      <a:endParaRPr lang="en-GB" sz="1000"/>
                    </a:p>
                  </a:txBody>
                  <a:tcPr/>
                </a:tc>
                <a:extLst>
                  <a:ext uri="{0D108BD9-81ED-4DB2-BD59-A6C34878D82A}">
                    <a16:rowId xmlns:a16="http://schemas.microsoft.com/office/drawing/2014/main" val="628486767"/>
                  </a:ext>
                </a:extLst>
              </a:tr>
              <a:tr h="675352">
                <a:tc>
                  <a:txBody>
                    <a:bodyPr/>
                    <a:lstStyle/>
                    <a:p>
                      <a:r>
                        <a:rPr lang="en-GB" sz="1100" dirty="0" smtClean="0">
                          <a:solidFill>
                            <a:schemeClr val="tx1"/>
                          </a:solidFill>
                          <a:latin typeface="+mn-lt"/>
                        </a:rPr>
                        <a:t>1</a:t>
                      </a:r>
                    </a:p>
                    <a:p>
                      <a:r>
                        <a:rPr lang="en-GB" sz="1100" dirty="0" smtClean="0">
                          <a:solidFill>
                            <a:schemeClr val="tx1"/>
                          </a:solidFill>
                          <a:latin typeface="+mn-lt"/>
                        </a:rPr>
                        <a:t>Places</a:t>
                      </a:r>
                    </a:p>
                  </a:txBody>
                  <a:tcPr/>
                </a:tc>
                <a:tc>
                  <a:txBody>
                    <a:bodyPr/>
                    <a:lstStyle/>
                    <a:p>
                      <a:pPr>
                        <a:lnSpc>
                          <a:spcPct val="100000"/>
                        </a:lnSpc>
                        <a:spcAft>
                          <a:spcPts val="0"/>
                        </a:spcAft>
                      </a:pPr>
                      <a:r>
                        <a:rPr lang="en-GB" sz="1000" dirty="0" smtClean="0">
                          <a:solidFill>
                            <a:schemeClr val="tx1"/>
                          </a:solidFill>
                          <a:latin typeface="+mn-lt"/>
                        </a:rPr>
                        <a:t>River Roach</a:t>
                      </a:r>
                    </a:p>
                    <a:p>
                      <a:pPr>
                        <a:lnSpc>
                          <a:spcPct val="100000"/>
                        </a:lnSpc>
                        <a:spcAft>
                          <a:spcPts val="0"/>
                        </a:spcAft>
                      </a:pPr>
                      <a:r>
                        <a:rPr lang="en-GB" sz="1000" dirty="0" smtClean="0">
                          <a:solidFill>
                            <a:schemeClr val="tx1"/>
                          </a:solidFill>
                          <a:latin typeface="+mn-lt"/>
                        </a:rPr>
                        <a:t>Mills</a:t>
                      </a:r>
                    </a:p>
                    <a:p>
                      <a:pPr>
                        <a:lnSpc>
                          <a:spcPct val="100000"/>
                        </a:lnSpc>
                        <a:spcAft>
                          <a:spcPts val="0"/>
                        </a:spcAft>
                      </a:pPr>
                      <a:endParaRPr lang="en-GB" sz="1000" dirty="0" smtClean="0">
                        <a:solidFill>
                          <a:schemeClr val="tx1"/>
                        </a:solidFill>
                        <a:latin typeface="+mn-lt"/>
                      </a:endParaRPr>
                    </a:p>
                  </a:txBody>
                  <a:tcPr/>
                </a:tc>
                <a:tc>
                  <a:txBody>
                    <a:bodyPr/>
                    <a:lstStyle/>
                    <a:p>
                      <a:endParaRPr lang="en-GB" sz="1000" dirty="0"/>
                    </a:p>
                  </a:txBody>
                  <a:tcPr/>
                </a:tc>
                <a:tc>
                  <a:txBody>
                    <a:bodyPr/>
                    <a:lstStyle/>
                    <a:p>
                      <a:r>
                        <a:rPr lang="en-GB" sz="1000" dirty="0" smtClean="0"/>
                        <a:t>Rochdale Town Hall was wanted by Adolf Hitler and ordered to remain untouched during air –raids.</a:t>
                      </a:r>
                      <a:endParaRPr lang="en-GB" sz="1000" dirty="0"/>
                    </a:p>
                  </a:txBody>
                  <a:tcPr/>
                </a:tc>
                <a:tc>
                  <a:txBody>
                    <a:bodyPr/>
                    <a:lstStyle/>
                    <a:p>
                      <a:endParaRPr lang="en-GB" sz="1000" dirty="0"/>
                    </a:p>
                  </a:txBody>
                  <a:tcPr/>
                </a:tc>
                <a:tc>
                  <a:txBody>
                    <a:bodyPr/>
                    <a:lstStyle/>
                    <a:p>
                      <a:r>
                        <a:rPr lang="en-GB" sz="1000" dirty="0" smtClean="0"/>
                        <a:t>Multi-cultural town with many faiths.</a:t>
                      </a:r>
                      <a:endParaRPr lang="en-GB" sz="1000" dirty="0"/>
                    </a:p>
                  </a:txBody>
                  <a:tcPr/>
                </a:tc>
                <a:extLst>
                  <a:ext uri="{0D108BD9-81ED-4DB2-BD59-A6C34878D82A}">
                    <a16:rowId xmlns:a16="http://schemas.microsoft.com/office/drawing/2014/main" val="2145785183"/>
                  </a:ext>
                </a:extLst>
              </a:tr>
            </a:tbl>
          </a:graphicData>
        </a:graphic>
      </p:graphicFrame>
      <p:sp>
        <p:nvSpPr>
          <p:cNvPr id="5" name="AutoShape 2" descr="ST. MICHAEL'S C. OF E. PRIMARY SCHOOL BAMFORD SCHOOL UNIFORM LIST Boys:  Girls: Red v-neck sweatshirt with school logo Red"/>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591349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426604249"/>
              </p:ext>
            </p:extLst>
          </p:nvPr>
        </p:nvGraphicFramePr>
        <p:xfrm>
          <a:off x="155575" y="81915"/>
          <a:ext cx="11831641" cy="6112163"/>
        </p:xfrm>
        <a:graphic>
          <a:graphicData uri="http://schemas.openxmlformats.org/drawingml/2006/table">
            <a:tbl>
              <a:tblPr firstRow="1" bandRow="1">
                <a:tableStyleId>{5940675A-B579-460E-94D1-54222C63F5DA}</a:tableStyleId>
              </a:tblPr>
              <a:tblGrid>
                <a:gridCol w="273050">
                  <a:extLst>
                    <a:ext uri="{9D8B030D-6E8A-4147-A177-3AD203B41FA5}">
                      <a16:colId xmlns:a16="http://schemas.microsoft.com/office/drawing/2014/main" val="2033829959"/>
                    </a:ext>
                  </a:extLst>
                </a:gridCol>
                <a:gridCol w="2328863">
                  <a:extLst>
                    <a:ext uri="{9D8B030D-6E8A-4147-A177-3AD203B41FA5}">
                      <a16:colId xmlns:a16="http://schemas.microsoft.com/office/drawing/2014/main" val="2952232063"/>
                    </a:ext>
                  </a:extLst>
                </a:gridCol>
                <a:gridCol w="2300287">
                  <a:extLst>
                    <a:ext uri="{9D8B030D-6E8A-4147-A177-3AD203B41FA5}">
                      <a16:colId xmlns:a16="http://schemas.microsoft.com/office/drawing/2014/main" val="1239123303"/>
                    </a:ext>
                  </a:extLst>
                </a:gridCol>
                <a:gridCol w="2628900">
                  <a:extLst>
                    <a:ext uri="{9D8B030D-6E8A-4147-A177-3AD203B41FA5}">
                      <a16:colId xmlns:a16="http://schemas.microsoft.com/office/drawing/2014/main" val="4031516724"/>
                    </a:ext>
                  </a:extLst>
                </a:gridCol>
                <a:gridCol w="2114551">
                  <a:extLst>
                    <a:ext uri="{9D8B030D-6E8A-4147-A177-3AD203B41FA5}">
                      <a16:colId xmlns:a16="http://schemas.microsoft.com/office/drawing/2014/main" val="3120107244"/>
                    </a:ext>
                  </a:extLst>
                </a:gridCol>
                <a:gridCol w="2185990">
                  <a:extLst>
                    <a:ext uri="{9D8B030D-6E8A-4147-A177-3AD203B41FA5}">
                      <a16:colId xmlns:a16="http://schemas.microsoft.com/office/drawing/2014/main" val="2886785050"/>
                    </a:ext>
                  </a:extLst>
                </a:gridCol>
              </a:tblGrid>
              <a:tr h="413209">
                <a:tc>
                  <a:txBody>
                    <a:bodyPr/>
                    <a:lstStyle/>
                    <a:p>
                      <a:pPr algn="ctr">
                        <a:spcAft>
                          <a:spcPts val="0"/>
                        </a:spcAft>
                      </a:pPr>
                      <a:r>
                        <a:rPr lang="en-GB" sz="1400" b="1" dirty="0" err="1" smtClean="0">
                          <a:solidFill>
                            <a:schemeClr val="tx1"/>
                          </a:solidFill>
                          <a:effectLst/>
                          <a:latin typeface="Comic Sans MS" panose="030F0702030302020204" pitchFamily="66" charset="0"/>
                          <a:ea typeface="Times New Roman" panose="02020603050405020304" pitchFamily="18" charset="0"/>
                        </a:rPr>
                        <a:t>Yr</a:t>
                      </a:r>
                      <a:endParaRPr lang="en-GB" sz="1400" b="1" dirty="0">
                        <a:solidFill>
                          <a:schemeClr val="tx1"/>
                        </a:solidFill>
                        <a:effectLst/>
                        <a:latin typeface="Comic Sans MS" panose="030F0702030302020204" pitchFamily="66" charset="0"/>
                        <a:ea typeface="Times New Roman" panose="02020603050405020304" pitchFamily="18" charset="0"/>
                      </a:endParaRPr>
                    </a:p>
                  </a:txBody>
                  <a:tcPr marL="114300" marR="114300" marT="0" marB="0"/>
                </a:tc>
                <a:tc>
                  <a:txBody>
                    <a:bodyPr/>
                    <a:lstStyle/>
                    <a:p>
                      <a:pPr algn="ctr">
                        <a:spcAft>
                          <a:spcPts val="0"/>
                        </a:spcAft>
                      </a:pPr>
                      <a:r>
                        <a:rPr lang="en-GB" sz="1400" b="0" u="sng" dirty="0" smtClean="0">
                          <a:solidFill>
                            <a:schemeClr val="accent4">
                              <a:lumMod val="60000"/>
                              <a:lumOff val="40000"/>
                            </a:schemeClr>
                          </a:solidFill>
                          <a:effectLst/>
                          <a:latin typeface="Comic Sans MS" panose="030F0702030302020204" pitchFamily="66" charset="0"/>
                          <a:ea typeface="Times New Roman" panose="02020603050405020304" pitchFamily="18" charset="0"/>
                          <a:cs typeface="Arial" panose="020B0604020202020204" pitchFamily="34" charset="0"/>
                        </a:rPr>
                        <a:t>Clothing</a:t>
                      </a:r>
                      <a:endParaRPr lang="en-GB" sz="1400" b="1" dirty="0">
                        <a:solidFill>
                          <a:srgbClr val="C00000"/>
                        </a:solidFill>
                        <a:effectLst/>
                        <a:latin typeface="Times New Roman" panose="02020603050405020304" pitchFamily="18" charset="0"/>
                        <a:ea typeface="Times New Roman" panose="02020603050405020304" pitchFamily="18" charset="0"/>
                      </a:endParaRPr>
                    </a:p>
                  </a:txBody>
                  <a:tcPr marL="114300" marR="114300" marT="0" marB="0"/>
                </a:tc>
                <a:tc>
                  <a:txBody>
                    <a:bodyPr/>
                    <a:lstStyle/>
                    <a:p>
                      <a:pPr algn="ctr">
                        <a:spcAft>
                          <a:spcPts val="0"/>
                        </a:spcAft>
                      </a:pPr>
                      <a:r>
                        <a:rPr lang="en-GB" sz="1400" b="0" u="sng" baseline="0" dirty="0" smtClean="0">
                          <a:solidFill>
                            <a:srgbClr val="00B0F0"/>
                          </a:solidFill>
                          <a:effectLst/>
                          <a:latin typeface="Comic Sans MS" panose="030F0702030302020204" pitchFamily="66" charset="0"/>
                          <a:ea typeface="Times New Roman" panose="02020603050405020304" pitchFamily="18" charset="0"/>
                          <a:cs typeface="Arial" panose="020B0604020202020204" pitchFamily="34" charset="0"/>
                        </a:rPr>
                        <a:t>Commerce</a:t>
                      </a:r>
                      <a:endParaRPr lang="en-GB" sz="1400" b="1" dirty="0">
                        <a:solidFill>
                          <a:srgbClr val="C00000"/>
                        </a:solidFill>
                        <a:effectLst/>
                        <a:latin typeface="Times New Roman" panose="02020603050405020304" pitchFamily="18" charset="0"/>
                        <a:ea typeface="Times New Roman" panose="02020603050405020304" pitchFamily="18" charset="0"/>
                      </a:endParaRPr>
                    </a:p>
                  </a:txBody>
                  <a:tcPr marL="114300" marR="114300" marT="0" marB="0"/>
                </a:tc>
                <a:tc>
                  <a:txBody>
                    <a:bodyPr/>
                    <a:lstStyle/>
                    <a:p>
                      <a:pPr algn="ctr">
                        <a:spcAft>
                          <a:spcPts val="0"/>
                        </a:spcAft>
                      </a:pPr>
                      <a:r>
                        <a:rPr lang="en-GB" sz="1400" b="0" u="sng" baseline="0" dirty="0" smtClean="0">
                          <a:solidFill>
                            <a:srgbClr val="C00000"/>
                          </a:solidFill>
                          <a:effectLst/>
                          <a:latin typeface="Comic Sans MS" panose="030F0702030302020204" pitchFamily="66" charset="0"/>
                          <a:ea typeface="Times New Roman" panose="02020603050405020304" pitchFamily="18" charset="0"/>
                          <a:cs typeface="Arial" panose="020B0604020202020204" pitchFamily="34" charset="0"/>
                        </a:rPr>
                        <a:t>Conflict</a:t>
                      </a:r>
                      <a:endParaRPr lang="en-GB" sz="1400" b="1" dirty="0">
                        <a:solidFill>
                          <a:srgbClr val="C00000"/>
                        </a:solidFill>
                        <a:effectLst/>
                        <a:latin typeface="Times New Roman" panose="02020603050405020304" pitchFamily="18" charset="0"/>
                        <a:ea typeface="Times New Roman" panose="02020603050405020304" pitchFamily="18" charset="0"/>
                      </a:endParaRPr>
                    </a:p>
                  </a:txBody>
                  <a:tcPr marL="114300" marR="114300" marT="0" marB="0"/>
                </a:tc>
                <a:tc>
                  <a:txBody>
                    <a:bodyPr/>
                    <a:lstStyle/>
                    <a:p>
                      <a:pPr algn="ctr">
                        <a:spcAft>
                          <a:spcPts val="0"/>
                        </a:spcAft>
                      </a:pPr>
                      <a:r>
                        <a:rPr lang="en-GB" sz="1400" b="0" u="sng" baseline="0" dirty="0" smtClean="0">
                          <a:solidFill>
                            <a:srgbClr val="7030A0"/>
                          </a:solidFill>
                          <a:effectLst/>
                          <a:latin typeface="Comic Sans MS" panose="030F0702030302020204" pitchFamily="66" charset="0"/>
                          <a:ea typeface="Times New Roman" panose="02020603050405020304" pitchFamily="18" charset="0"/>
                          <a:cs typeface="Arial" panose="020B0604020202020204" pitchFamily="34" charset="0"/>
                        </a:rPr>
                        <a:t>Food</a:t>
                      </a:r>
                      <a:endParaRPr lang="en-GB" sz="1400" b="1" dirty="0">
                        <a:solidFill>
                          <a:srgbClr val="C00000"/>
                        </a:solidFill>
                        <a:effectLst/>
                        <a:latin typeface="Times New Roman" panose="02020603050405020304" pitchFamily="18" charset="0"/>
                        <a:ea typeface="Times New Roman" panose="02020603050405020304" pitchFamily="18" charset="0"/>
                      </a:endParaRPr>
                    </a:p>
                  </a:txBody>
                  <a:tcPr marL="114300" marR="114300" marT="0" marB="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b="0" u="sng" baseline="0" dirty="0" smtClean="0">
                          <a:solidFill>
                            <a:srgbClr val="00B050"/>
                          </a:solidFill>
                          <a:effectLst/>
                          <a:latin typeface="Comic Sans MS" panose="030F0702030302020204" pitchFamily="66" charset="0"/>
                          <a:ea typeface="Times New Roman" panose="02020603050405020304" pitchFamily="18" charset="0"/>
                          <a:cs typeface="Arial" panose="020B0604020202020204" pitchFamily="34" charset="0"/>
                        </a:rPr>
                        <a:t>Religion</a:t>
                      </a:r>
                      <a:endParaRPr lang="en-GB" sz="1400" b="1" dirty="0" smtClean="0">
                        <a:solidFill>
                          <a:srgbClr val="C00000"/>
                        </a:solidFill>
                        <a:effectLst/>
                        <a:latin typeface="Times New Roman" panose="02020603050405020304" pitchFamily="18" charset="0"/>
                        <a:ea typeface="Times New Roman" panose="02020603050405020304" pitchFamily="18" charset="0"/>
                      </a:endParaRPr>
                    </a:p>
                  </a:txBody>
                  <a:tcPr marL="114300" marR="114300" marT="0" marB="0"/>
                </a:tc>
                <a:extLst>
                  <a:ext uri="{0D108BD9-81ED-4DB2-BD59-A6C34878D82A}">
                    <a16:rowId xmlns:a16="http://schemas.microsoft.com/office/drawing/2014/main" val="114452312"/>
                  </a:ext>
                </a:extLst>
              </a:tr>
              <a:tr h="2302163">
                <a:tc>
                  <a:txBody>
                    <a:bodyPr/>
                    <a:lstStyle/>
                    <a:p>
                      <a:r>
                        <a:rPr lang="en-GB" sz="1100" dirty="0" smtClean="0">
                          <a:solidFill>
                            <a:schemeClr val="bg2">
                              <a:lumMod val="50000"/>
                            </a:schemeClr>
                          </a:solidFill>
                          <a:latin typeface="+mn-lt"/>
                        </a:rPr>
                        <a:t>4</a:t>
                      </a:r>
                    </a:p>
                    <a:p>
                      <a:r>
                        <a:rPr lang="en-GB" sz="1100" dirty="0" smtClean="0">
                          <a:solidFill>
                            <a:schemeClr val="bg2">
                              <a:lumMod val="50000"/>
                            </a:schemeClr>
                          </a:solidFill>
                          <a:latin typeface="+mn-lt"/>
                        </a:rPr>
                        <a:t>Egypt</a:t>
                      </a:r>
                      <a:r>
                        <a:rPr lang="en-GB" sz="1100" baseline="0" dirty="0" smtClean="0">
                          <a:solidFill>
                            <a:schemeClr val="bg2">
                              <a:lumMod val="50000"/>
                            </a:schemeClr>
                          </a:solidFill>
                          <a:latin typeface="+mn-lt"/>
                        </a:rPr>
                        <a:t> </a:t>
                      </a:r>
                      <a:r>
                        <a:rPr lang="en-GB" sz="1100" baseline="0" dirty="0" err="1" smtClean="0">
                          <a:solidFill>
                            <a:schemeClr val="bg2">
                              <a:lumMod val="50000"/>
                            </a:schemeClr>
                          </a:solidFill>
                          <a:latin typeface="+mn-lt"/>
                        </a:rPr>
                        <a:t>i</a:t>
                      </a:r>
                      <a:r>
                        <a:rPr lang="en-GB" sz="1100" baseline="0" dirty="0" smtClean="0">
                          <a:solidFill>
                            <a:schemeClr val="bg2">
                              <a:lumMod val="50000"/>
                            </a:schemeClr>
                          </a:solidFill>
                          <a:latin typeface="+mn-lt"/>
                        </a:rPr>
                        <a:t> a ns</a:t>
                      </a:r>
                      <a:endParaRPr lang="en-GB" sz="1100" dirty="0">
                        <a:solidFill>
                          <a:schemeClr val="bg2">
                            <a:lumMod val="50000"/>
                          </a:schemeClr>
                        </a:solidFill>
                        <a:latin typeface="+mn-lt"/>
                      </a:endParaRPr>
                    </a:p>
                  </a:txBody>
                  <a:tcPr/>
                </a:tc>
                <a:tc>
                  <a:txBody>
                    <a:bodyPr/>
                    <a:lstStyle/>
                    <a:p>
                      <a:r>
                        <a:rPr lang="en-GB" sz="1100" dirty="0" smtClean="0">
                          <a:solidFill>
                            <a:schemeClr val="bg2">
                              <a:lumMod val="50000"/>
                            </a:schemeClr>
                          </a:solidFill>
                          <a:effectLst/>
                          <a:latin typeface="+mn-lt"/>
                          <a:ea typeface="Calibri" panose="020F0502020204030204" pitchFamily="34" charset="0"/>
                          <a:cs typeface="Arial" panose="020B0604020202020204" pitchFamily="34" charset="0"/>
                        </a:rPr>
                        <a:t>Most clothing of the ancient Egyptians was made of linen. Sheep's wool, goat hair and palm fibre were also available. Cotton only became common in the 1st century A.D., and silk after the 7th century A.D. Colour, quality of the cloth, and decoration created more expensive varieties.</a:t>
                      </a:r>
                      <a:endParaRPr lang="en-GB" sz="1100" dirty="0" smtClean="0">
                        <a:solidFill>
                          <a:schemeClr val="bg2">
                            <a:lumMod val="50000"/>
                          </a:schemeClr>
                        </a:solidFill>
                        <a:latin typeface="+mn-lt"/>
                      </a:endParaRPr>
                    </a:p>
                  </a:txBody>
                  <a:tcPr/>
                </a:tc>
                <a:tc>
                  <a:txBody>
                    <a:bodyPr/>
                    <a:lstStyle/>
                    <a:p>
                      <a:r>
                        <a:rPr lang="en-GB" sz="1100" kern="1200" dirty="0" smtClean="0">
                          <a:solidFill>
                            <a:schemeClr val="bg2">
                              <a:lumMod val="50000"/>
                            </a:schemeClr>
                          </a:solidFill>
                          <a:effectLst/>
                          <a:latin typeface="+mn-lt"/>
                          <a:ea typeface="+mn-ea"/>
                          <a:cs typeface="+mn-cs"/>
                        </a:rPr>
                        <a:t>The ancient Egyptians were wonderful traders. They traded gold, papyrus, linen, and grain for cedar wood, ebony, copper, iron, ivory, and lapis lazuli (a lovely blue gem stone.) ... The ancient Egyptians bought goods from merchants. They traded goods through their shops and in the public marketplaces.</a:t>
                      </a:r>
                      <a:endParaRPr lang="en-GB" sz="1100" dirty="0">
                        <a:solidFill>
                          <a:schemeClr val="bg2">
                            <a:lumMod val="50000"/>
                          </a:schemeClr>
                        </a:solidFill>
                        <a:latin typeface="+mn-lt"/>
                      </a:endParaRPr>
                    </a:p>
                  </a:txBody>
                  <a:tcPr/>
                </a:tc>
                <a:tc>
                  <a:txBody>
                    <a:bodyPr/>
                    <a:lstStyle/>
                    <a:p>
                      <a:r>
                        <a:rPr lang="en-GB" sz="1100" kern="1200" dirty="0" smtClean="0">
                          <a:solidFill>
                            <a:schemeClr val="bg2">
                              <a:lumMod val="50000"/>
                            </a:schemeClr>
                          </a:solidFill>
                          <a:effectLst/>
                          <a:latin typeface="+mn-lt"/>
                          <a:ea typeface="+mn-ea"/>
                          <a:cs typeface="+mn-cs"/>
                        </a:rPr>
                        <a:t>Hyksos and Invasion of Ancient Egypt. ...</a:t>
                      </a:r>
                    </a:p>
                    <a:p>
                      <a:r>
                        <a:rPr lang="en-GB" sz="1100" kern="1200" dirty="0" smtClean="0">
                          <a:solidFill>
                            <a:schemeClr val="bg2">
                              <a:lumMod val="50000"/>
                            </a:schemeClr>
                          </a:solidFill>
                          <a:effectLst/>
                          <a:latin typeface="+mn-lt"/>
                          <a:ea typeface="+mn-ea"/>
                          <a:cs typeface="+mn-cs"/>
                        </a:rPr>
                        <a:t>Battle of Kadesh. ...</a:t>
                      </a:r>
                    </a:p>
                    <a:p>
                      <a:r>
                        <a:rPr lang="en-GB" sz="1100" kern="1200" dirty="0" smtClean="0">
                          <a:solidFill>
                            <a:schemeClr val="bg2">
                              <a:lumMod val="50000"/>
                            </a:schemeClr>
                          </a:solidFill>
                          <a:effectLst/>
                          <a:latin typeface="+mn-lt"/>
                          <a:ea typeface="+mn-ea"/>
                          <a:cs typeface="+mn-cs"/>
                        </a:rPr>
                        <a:t>Battle of the delta 1175 BC. ...</a:t>
                      </a:r>
                    </a:p>
                    <a:p>
                      <a:r>
                        <a:rPr lang="en-GB" sz="1100" kern="1200" dirty="0" smtClean="0">
                          <a:solidFill>
                            <a:schemeClr val="bg2">
                              <a:lumMod val="50000"/>
                            </a:schemeClr>
                          </a:solidFill>
                          <a:effectLst/>
                          <a:latin typeface="+mn-lt"/>
                          <a:ea typeface="+mn-ea"/>
                          <a:cs typeface="+mn-cs"/>
                        </a:rPr>
                        <a:t>Battle of Megiddo 15th century BC. ...</a:t>
                      </a:r>
                    </a:p>
                    <a:p>
                      <a:r>
                        <a:rPr lang="en-GB" sz="1100" kern="1200" dirty="0" smtClean="0">
                          <a:solidFill>
                            <a:schemeClr val="bg2">
                              <a:lumMod val="50000"/>
                            </a:schemeClr>
                          </a:solidFill>
                          <a:effectLst/>
                          <a:latin typeface="+mn-lt"/>
                          <a:ea typeface="+mn-ea"/>
                          <a:cs typeface="+mn-cs"/>
                        </a:rPr>
                        <a:t>Battle of </a:t>
                      </a:r>
                      <a:r>
                        <a:rPr lang="en-GB" sz="1100" kern="1200" dirty="0" err="1" smtClean="0">
                          <a:solidFill>
                            <a:schemeClr val="bg2">
                              <a:lumMod val="50000"/>
                            </a:schemeClr>
                          </a:solidFill>
                          <a:effectLst/>
                          <a:latin typeface="+mn-lt"/>
                          <a:ea typeface="+mn-ea"/>
                          <a:cs typeface="+mn-cs"/>
                        </a:rPr>
                        <a:t>Pelusium</a:t>
                      </a:r>
                      <a:r>
                        <a:rPr lang="en-GB" sz="1100" kern="1200" dirty="0" smtClean="0">
                          <a:solidFill>
                            <a:schemeClr val="bg2">
                              <a:lumMod val="50000"/>
                            </a:schemeClr>
                          </a:solidFill>
                          <a:effectLst/>
                          <a:latin typeface="+mn-lt"/>
                          <a:ea typeface="+mn-ea"/>
                          <a:cs typeface="+mn-cs"/>
                        </a:rPr>
                        <a:t>. ...</a:t>
                      </a:r>
                    </a:p>
                    <a:p>
                      <a:r>
                        <a:rPr lang="en-GB" sz="1100" kern="1200" dirty="0" smtClean="0">
                          <a:solidFill>
                            <a:schemeClr val="bg2">
                              <a:lumMod val="50000"/>
                            </a:schemeClr>
                          </a:solidFill>
                          <a:effectLst/>
                          <a:latin typeface="+mn-lt"/>
                          <a:ea typeface="+mn-ea"/>
                          <a:cs typeface="+mn-cs"/>
                        </a:rPr>
                        <a:t>The unification battle to unified upper and lower Egypt.</a:t>
                      </a:r>
                      <a:endParaRPr lang="en-GB" sz="1100" dirty="0" smtClean="0">
                        <a:solidFill>
                          <a:schemeClr val="bg2">
                            <a:lumMod val="50000"/>
                          </a:schemeClr>
                        </a:solidFill>
                        <a:latin typeface="+mn-lt"/>
                      </a:endParaRPr>
                    </a:p>
                  </a:txBody>
                  <a:tcPr/>
                </a:tc>
                <a:tc>
                  <a:txBody>
                    <a:bodyPr/>
                    <a:lstStyle/>
                    <a:p>
                      <a:r>
                        <a:rPr lang="en-GB" sz="1100" kern="1200" dirty="0" smtClean="0">
                          <a:solidFill>
                            <a:schemeClr val="bg2">
                              <a:lumMod val="50000"/>
                            </a:schemeClr>
                          </a:solidFill>
                          <a:effectLst/>
                          <a:latin typeface="+mn-lt"/>
                          <a:ea typeface="+mn-ea"/>
                          <a:cs typeface="+mn-cs"/>
                        </a:rPr>
                        <a:t>The Egyptian diet was supplemented by fish, fowl and meat, although peasants probably enjoyed meat only on special occasions. Domesticated animals raised for food included pigs, sheep and goats. Grapes were processed into wine for the noble class, but beer was the favourite drink of the common people.</a:t>
                      </a:r>
                      <a:endParaRPr lang="en-GB" sz="1100" dirty="0">
                        <a:solidFill>
                          <a:schemeClr val="bg2">
                            <a:lumMod val="50000"/>
                          </a:schemeClr>
                        </a:solidFill>
                        <a:latin typeface="+mn-lt"/>
                      </a:endParaRPr>
                    </a:p>
                  </a:txBody>
                  <a:tcPr/>
                </a:tc>
                <a:tc>
                  <a:txBody>
                    <a:bodyPr/>
                    <a:lstStyle/>
                    <a:p>
                      <a:r>
                        <a:rPr lang="en-GB" sz="1100" dirty="0" smtClean="0">
                          <a:solidFill>
                            <a:schemeClr val="bg2">
                              <a:lumMod val="50000"/>
                            </a:schemeClr>
                          </a:solidFill>
                          <a:latin typeface="+mn-lt"/>
                        </a:rPr>
                        <a:t>Egyptian gods</a:t>
                      </a:r>
                      <a:r>
                        <a:rPr lang="en-GB" sz="1100" baseline="0" dirty="0" smtClean="0">
                          <a:solidFill>
                            <a:schemeClr val="bg2">
                              <a:lumMod val="50000"/>
                            </a:schemeClr>
                          </a:solidFill>
                          <a:latin typeface="+mn-lt"/>
                        </a:rPr>
                        <a:t> linked to burial jars</a:t>
                      </a:r>
                      <a:endParaRPr lang="en-GB" sz="1100" dirty="0">
                        <a:solidFill>
                          <a:schemeClr val="bg2">
                            <a:lumMod val="50000"/>
                          </a:schemeClr>
                        </a:solidFill>
                        <a:latin typeface="+mn-lt"/>
                      </a:endParaRPr>
                    </a:p>
                  </a:txBody>
                  <a:tcPr/>
                </a:tc>
                <a:extLst>
                  <a:ext uri="{0D108BD9-81ED-4DB2-BD59-A6C34878D82A}">
                    <a16:rowId xmlns:a16="http://schemas.microsoft.com/office/drawing/2014/main" val="1608272243"/>
                  </a:ext>
                </a:extLst>
              </a:tr>
              <a:tr h="2302163">
                <a:tc>
                  <a:txBody>
                    <a:bodyPr/>
                    <a:lstStyle/>
                    <a:p>
                      <a:r>
                        <a:rPr lang="en-GB" sz="1200" dirty="0" smtClean="0">
                          <a:solidFill>
                            <a:schemeClr val="tx1"/>
                          </a:solidFill>
                          <a:latin typeface="+mn-lt"/>
                        </a:rPr>
                        <a:t>5</a:t>
                      </a:r>
                    </a:p>
                    <a:p>
                      <a:r>
                        <a:rPr lang="en-GB" sz="1200" dirty="0" smtClean="0">
                          <a:solidFill>
                            <a:schemeClr val="tx1"/>
                          </a:solidFill>
                          <a:latin typeface="+mn-lt"/>
                        </a:rPr>
                        <a:t>Mayans</a:t>
                      </a:r>
                      <a:endParaRPr lang="en-GB" sz="1200" dirty="0">
                        <a:solidFill>
                          <a:schemeClr val="tx1"/>
                        </a:solidFill>
                        <a:latin typeface="+mn-lt"/>
                      </a:endParaRPr>
                    </a:p>
                  </a:txBody>
                  <a:tcPr/>
                </a:tc>
                <a:tc>
                  <a:txBody>
                    <a:bodyPr/>
                    <a:lstStyle/>
                    <a:p>
                      <a:r>
                        <a:rPr lang="en-GB" sz="1200" dirty="0" smtClean="0">
                          <a:solidFill>
                            <a:schemeClr val="tx1"/>
                          </a:solidFill>
                          <a:latin typeface="+mn-lt"/>
                        </a:rPr>
                        <a:t>Most men and women wore simple clothes. Men would wear a loincloth and cloak, whilst women wore a simple dress. Many people wore very colourful clothes, with patterns on them. These patterns often showed what tribe you were from.</a:t>
                      </a:r>
                    </a:p>
                    <a:p>
                      <a:r>
                        <a:rPr lang="en-GB" sz="1200" dirty="0" smtClean="0">
                          <a:solidFill>
                            <a:schemeClr val="tx1"/>
                          </a:solidFill>
                          <a:latin typeface="+mn-lt"/>
                        </a:rPr>
                        <a:t>Wealthy and important Maya people (such as kings) often wore animal skins and highly decorative headdresses. They would also wear jewellery made from jade</a:t>
                      </a:r>
                    </a:p>
                  </a:txBody>
                  <a:tcPr/>
                </a:tc>
                <a:tc>
                  <a:txBody>
                    <a:bodyPr/>
                    <a:lstStyle/>
                    <a:p>
                      <a:r>
                        <a:rPr lang="en-GB" sz="1200" dirty="0" smtClean="0">
                          <a:solidFill>
                            <a:schemeClr val="tx1"/>
                          </a:solidFill>
                          <a:latin typeface="+mn-lt"/>
                        </a:rPr>
                        <a:t>The Maya used several different mediums of exchange and in the trading of food commodities, the barter system was typically used for large orders. Cacao beans were used for everyday exchange in Post classic times. For more expensive purchases gold, jade and copper were used as a means of exchange.</a:t>
                      </a:r>
                      <a:endParaRPr lang="en-GB" sz="1200" dirty="0">
                        <a:solidFill>
                          <a:schemeClr val="tx1"/>
                        </a:solidFill>
                        <a:latin typeface="+mn-lt"/>
                      </a:endParaRPr>
                    </a:p>
                  </a:txBody>
                  <a:tcPr/>
                </a:tc>
                <a:tc>
                  <a:txBody>
                    <a:bodyPr/>
                    <a:lstStyle/>
                    <a:p>
                      <a:r>
                        <a:rPr lang="en-GB" sz="1200" dirty="0" smtClean="0">
                          <a:solidFill>
                            <a:schemeClr val="tx1"/>
                          </a:solidFill>
                          <a:latin typeface="+mn-lt"/>
                        </a:rPr>
                        <a:t>The best-documented and possibly the most important conflict was the struggle between </a:t>
                      </a:r>
                      <a:r>
                        <a:rPr lang="en-GB" sz="1200" dirty="0" err="1" smtClean="0">
                          <a:solidFill>
                            <a:schemeClr val="tx1"/>
                          </a:solidFill>
                          <a:latin typeface="+mn-lt"/>
                        </a:rPr>
                        <a:t>Calakmul</a:t>
                      </a:r>
                      <a:r>
                        <a:rPr lang="en-GB" sz="1200" dirty="0" smtClean="0">
                          <a:solidFill>
                            <a:schemeClr val="tx1"/>
                          </a:solidFill>
                          <a:latin typeface="+mn-lt"/>
                        </a:rPr>
                        <a:t> and Tikal in the fifth and sixth centuries. These two powerful city-states were each dominant politically, militarily and economically in their regions, but were also relatively close to one another.</a:t>
                      </a:r>
                    </a:p>
                    <a:p>
                      <a:r>
                        <a:rPr lang="en-GB" sz="1200" dirty="0" smtClean="0">
                          <a:solidFill>
                            <a:schemeClr val="tx1"/>
                          </a:solidFill>
                          <a:latin typeface="+mn-lt"/>
                        </a:rPr>
                        <a:t>When armies clashed in battles, they used melee weapons, including clubs, axes, stabbing spears and knives. They Mayan war club resembled that the </a:t>
                      </a:r>
                      <a:r>
                        <a:rPr lang="en-GB" sz="1200" dirty="0" err="1" smtClean="0">
                          <a:solidFill>
                            <a:schemeClr val="tx1"/>
                          </a:solidFill>
                          <a:latin typeface="+mn-lt"/>
                        </a:rPr>
                        <a:t>Macuahuitl</a:t>
                      </a:r>
                      <a:r>
                        <a:rPr lang="en-GB" sz="1200" dirty="0" smtClean="0">
                          <a:solidFill>
                            <a:schemeClr val="tx1"/>
                          </a:solidFill>
                          <a:latin typeface="+mn-lt"/>
                        </a:rPr>
                        <a:t> of the Aztecs in that it was lined with obsidian blades on three sides. These 42-in long clubs could stun, break bones or cut.</a:t>
                      </a:r>
                    </a:p>
                  </a:txBody>
                  <a:tcPr/>
                </a:tc>
                <a:tc>
                  <a:txBody>
                    <a:bodyPr/>
                    <a:lstStyle/>
                    <a:p>
                      <a:r>
                        <a:rPr lang="en-GB" sz="1200" dirty="0" smtClean="0">
                          <a:solidFill>
                            <a:schemeClr val="tx1"/>
                          </a:solidFill>
                          <a:latin typeface="+mn-lt"/>
                        </a:rPr>
                        <a:t>Their main crop was maize, but they also grew root vegetables, avocados, squash and beans. Maize made up 80% of their diet. They made tortillas, beer and a type of porridge with the maize. The Maya also grew cocoa and chillies.</a:t>
                      </a:r>
                      <a:endParaRPr lang="en-GB" sz="1200" dirty="0">
                        <a:solidFill>
                          <a:schemeClr val="tx1"/>
                        </a:solidFill>
                        <a:latin typeface="+mn-lt"/>
                      </a:endParaRPr>
                    </a:p>
                  </a:txBody>
                  <a:tcPr/>
                </a:tc>
                <a:tc>
                  <a:txBody>
                    <a:bodyPr/>
                    <a:lstStyle/>
                    <a:p>
                      <a:r>
                        <a:rPr lang="en-GB" sz="1200" dirty="0" smtClean="0">
                          <a:solidFill>
                            <a:schemeClr val="tx1"/>
                          </a:solidFill>
                          <a:latin typeface="+mn-lt"/>
                        </a:rPr>
                        <a:t>Lives of Ancient Maya centred around their religion and gods of nature. Religion touched many aspect of their everyday lives.</a:t>
                      </a:r>
                    </a:p>
                    <a:p>
                      <a:r>
                        <a:rPr lang="en-GB" sz="1200" dirty="0" smtClean="0">
                          <a:solidFill>
                            <a:schemeClr val="tx1"/>
                          </a:solidFill>
                          <a:latin typeface="+mn-lt"/>
                        </a:rPr>
                        <a:t>The Maya believed in a large number of nature gods. Some gods were considered more important and powerful than others.</a:t>
                      </a:r>
                    </a:p>
                    <a:p>
                      <a:r>
                        <a:rPr lang="en-GB" sz="1200" dirty="0" err="1" smtClean="0">
                          <a:solidFill>
                            <a:schemeClr val="tx1"/>
                          </a:solidFill>
                          <a:latin typeface="+mn-lt"/>
                        </a:rPr>
                        <a:t>Itzamna</a:t>
                      </a:r>
                      <a:r>
                        <a:rPr lang="en-GB" sz="1200" dirty="0" smtClean="0">
                          <a:solidFill>
                            <a:schemeClr val="tx1"/>
                          </a:solidFill>
                          <a:latin typeface="+mn-lt"/>
                        </a:rPr>
                        <a:t> – the most important god.</a:t>
                      </a:r>
                    </a:p>
                    <a:p>
                      <a:r>
                        <a:rPr lang="en-GB" sz="1200" dirty="0" smtClean="0">
                          <a:solidFill>
                            <a:schemeClr val="tx1"/>
                          </a:solidFill>
                          <a:latin typeface="+mn-lt"/>
                        </a:rPr>
                        <a:t>Ceremonial architecture, such as pyramids, temples, palaces, and observatories. These structures were all built without metal tools</a:t>
                      </a:r>
                    </a:p>
                    <a:p>
                      <a:endParaRPr lang="en-GB" sz="1200" dirty="0">
                        <a:solidFill>
                          <a:schemeClr val="tx1"/>
                        </a:solidFill>
                        <a:latin typeface="+mn-lt"/>
                      </a:endParaRPr>
                    </a:p>
                  </a:txBody>
                  <a:tcPr/>
                </a:tc>
                <a:extLst>
                  <a:ext uri="{0D108BD9-81ED-4DB2-BD59-A6C34878D82A}">
                    <a16:rowId xmlns:a16="http://schemas.microsoft.com/office/drawing/2014/main" val="432111361"/>
                  </a:ext>
                </a:extLst>
              </a:tr>
            </a:tbl>
          </a:graphicData>
        </a:graphic>
      </p:graphicFrame>
      <p:sp>
        <p:nvSpPr>
          <p:cNvPr id="5" name="AutoShape 2" descr="ST. MICHAEL'S C. OF E. PRIMARY SCHOOL BAMFORD SCHOOL UNIFORM LIST Boys:  Girls: Red v-neck sweatshirt with school logo Red"/>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62253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161574085"/>
              </p:ext>
            </p:extLst>
          </p:nvPr>
        </p:nvGraphicFramePr>
        <p:xfrm>
          <a:off x="155575" y="-30767"/>
          <a:ext cx="11845928" cy="6903055"/>
        </p:xfrm>
        <a:graphic>
          <a:graphicData uri="http://schemas.openxmlformats.org/drawingml/2006/table">
            <a:tbl>
              <a:tblPr firstRow="1" bandRow="1">
                <a:tableStyleId>{5940675A-B579-460E-94D1-54222C63F5DA}</a:tableStyleId>
              </a:tblPr>
              <a:tblGrid>
                <a:gridCol w="4116388">
                  <a:extLst>
                    <a:ext uri="{9D8B030D-6E8A-4147-A177-3AD203B41FA5}">
                      <a16:colId xmlns:a16="http://schemas.microsoft.com/office/drawing/2014/main" val="2952232063"/>
                    </a:ext>
                  </a:extLst>
                </a:gridCol>
                <a:gridCol w="5157788">
                  <a:extLst>
                    <a:ext uri="{9D8B030D-6E8A-4147-A177-3AD203B41FA5}">
                      <a16:colId xmlns:a16="http://schemas.microsoft.com/office/drawing/2014/main" val="1523852696"/>
                    </a:ext>
                  </a:extLst>
                </a:gridCol>
                <a:gridCol w="1285876">
                  <a:extLst>
                    <a:ext uri="{9D8B030D-6E8A-4147-A177-3AD203B41FA5}">
                      <a16:colId xmlns:a16="http://schemas.microsoft.com/office/drawing/2014/main" val="864018281"/>
                    </a:ext>
                  </a:extLst>
                </a:gridCol>
                <a:gridCol w="1285876">
                  <a:extLst>
                    <a:ext uri="{9D8B030D-6E8A-4147-A177-3AD203B41FA5}">
                      <a16:colId xmlns:a16="http://schemas.microsoft.com/office/drawing/2014/main" val="2216321484"/>
                    </a:ext>
                  </a:extLst>
                </a:gridCol>
              </a:tblGrid>
              <a:tr h="519454">
                <a:tc>
                  <a:txBody>
                    <a:bodyPr/>
                    <a:lstStyle/>
                    <a:p>
                      <a:pPr algn="l">
                        <a:spcAft>
                          <a:spcPts val="0"/>
                        </a:spcAft>
                      </a:pPr>
                      <a:r>
                        <a:rPr lang="en-GB" sz="1100" b="0" u="sng" dirty="0">
                          <a:solidFill>
                            <a:srgbClr val="FF0000"/>
                          </a:solidFill>
                          <a:effectLst/>
                          <a:latin typeface="Comic Sans MS" panose="030F0702030302020204" pitchFamily="66" charset="0"/>
                          <a:ea typeface="Times New Roman" panose="02020603050405020304" pitchFamily="18" charset="0"/>
                        </a:rPr>
                        <a:t>Year </a:t>
                      </a:r>
                      <a:r>
                        <a:rPr lang="en-GB" sz="1100" b="0" u="sng" dirty="0" smtClean="0">
                          <a:solidFill>
                            <a:srgbClr val="FF0000"/>
                          </a:solidFill>
                          <a:effectLst/>
                          <a:latin typeface="Comic Sans MS" panose="030F0702030302020204" pitchFamily="66" charset="0"/>
                          <a:ea typeface="Times New Roman" panose="02020603050405020304" pitchFamily="18" charset="0"/>
                        </a:rPr>
                        <a:t>5 History </a:t>
                      </a:r>
                      <a:r>
                        <a:rPr lang="en-GB" sz="2400" b="1" u="none" baseline="0" dirty="0">
                          <a:solidFill>
                            <a:srgbClr val="FF0000"/>
                          </a:solidFill>
                          <a:effectLst/>
                          <a:latin typeface="Times New Roman" panose="02020603050405020304" pitchFamily="18" charset="0"/>
                          <a:ea typeface="Times New Roman" panose="02020603050405020304" pitchFamily="18" charset="0"/>
                        </a:rPr>
                        <a:t> </a:t>
                      </a:r>
                      <a:r>
                        <a:rPr lang="en-GB" sz="2400" b="1" u="none" baseline="0" dirty="0" smtClean="0">
                          <a:solidFill>
                            <a:srgbClr val="FF0000"/>
                          </a:solidFill>
                          <a:effectLst/>
                          <a:latin typeface="Times New Roman" panose="02020603050405020304" pitchFamily="18" charset="0"/>
                          <a:ea typeface="Times New Roman" panose="02020603050405020304" pitchFamily="18" charset="0"/>
                        </a:rPr>
                        <a:t>    </a:t>
                      </a:r>
                      <a:r>
                        <a:rPr lang="en-GB" sz="1100" b="0" u="sng" dirty="0" smtClean="0">
                          <a:solidFill>
                            <a:srgbClr val="FF0000"/>
                          </a:solidFill>
                          <a:effectLst/>
                          <a:latin typeface="Comic Sans MS" panose="030F0702030302020204" pitchFamily="66" charset="0"/>
                          <a:ea typeface="Times New Roman" panose="02020603050405020304" pitchFamily="18" charset="0"/>
                          <a:cs typeface="Arial" panose="020B0604020202020204" pitchFamily="34" charset="0"/>
                        </a:rPr>
                        <a:t>Victorians and Local Mills</a:t>
                      </a:r>
                    </a:p>
                    <a:p>
                      <a:pPr algn="l">
                        <a:spcAft>
                          <a:spcPts val="0"/>
                        </a:spcAft>
                      </a:pPr>
                      <a:r>
                        <a:rPr lang="en-GB" sz="1100" b="0" u="sng" dirty="0" smtClean="0">
                          <a:solidFill>
                            <a:srgbClr val="FF0000"/>
                          </a:solidFill>
                          <a:effectLst/>
                          <a:latin typeface="Comic Sans MS" panose="030F0702030302020204" pitchFamily="66" charset="0"/>
                          <a:ea typeface="Times New Roman" panose="02020603050405020304" pitchFamily="18" charset="0"/>
                          <a:cs typeface="Arial" panose="020B0604020202020204" pitchFamily="34" charset="0"/>
                        </a:rPr>
                        <a:t>Threads: </a:t>
                      </a:r>
                      <a:r>
                        <a:rPr lang="en-GB" sz="1100" b="0" u="sng" dirty="0" smtClean="0">
                          <a:solidFill>
                            <a:schemeClr val="accent4">
                              <a:lumMod val="60000"/>
                              <a:lumOff val="40000"/>
                            </a:schemeClr>
                          </a:solidFill>
                          <a:effectLst/>
                          <a:latin typeface="Comic Sans MS" panose="030F0702030302020204" pitchFamily="66" charset="0"/>
                          <a:ea typeface="Times New Roman" panose="02020603050405020304" pitchFamily="18" charset="0"/>
                          <a:cs typeface="Arial" panose="020B0604020202020204" pitchFamily="34" charset="0"/>
                        </a:rPr>
                        <a:t>Clothing</a:t>
                      </a:r>
                      <a:r>
                        <a:rPr lang="en-GB" sz="1100" b="0" u="sng" baseline="0" dirty="0" smtClean="0">
                          <a:solidFill>
                            <a:schemeClr val="accent4">
                              <a:lumMod val="60000"/>
                              <a:lumOff val="40000"/>
                            </a:schemeClr>
                          </a:solidFill>
                          <a:effectLst/>
                          <a:latin typeface="Comic Sans MS" panose="030F0702030302020204" pitchFamily="66" charset="0"/>
                          <a:ea typeface="Times New Roman" panose="02020603050405020304" pitchFamily="18" charset="0"/>
                          <a:cs typeface="Arial" panose="020B0604020202020204" pitchFamily="34" charset="0"/>
                        </a:rPr>
                        <a:t> </a:t>
                      </a:r>
                      <a:r>
                        <a:rPr lang="en-GB" sz="1100" b="0" u="sng" baseline="0" dirty="0" smtClean="0">
                          <a:solidFill>
                            <a:srgbClr val="00B0F0"/>
                          </a:solidFill>
                          <a:effectLst/>
                          <a:latin typeface="Comic Sans MS" panose="030F0702030302020204" pitchFamily="66" charset="0"/>
                          <a:ea typeface="Times New Roman" panose="02020603050405020304" pitchFamily="18" charset="0"/>
                          <a:cs typeface="Arial" panose="020B0604020202020204" pitchFamily="34" charset="0"/>
                        </a:rPr>
                        <a:t>Commerce </a:t>
                      </a:r>
                      <a:r>
                        <a:rPr lang="en-GB" sz="1100" b="0" u="sng" baseline="0" dirty="0" smtClean="0">
                          <a:solidFill>
                            <a:srgbClr val="C00000"/>
                          </a:solidFill>
                          <a:effectLst/>
                          <a:latin typeface="Comic Sans MS" panose="030F0702030302020204" pitchFamily="66" charset="0"/>
                          <a:ea typeface="Times New Roman" panose="02020603050405020304" pitchFamily="18" charset="0"/>
                          <a:cs typeface="Arial" panose="020B0604020202020204" pitchFamily="34" charset="0"/>
                        </a:rPr>
                        <a:t>Conflict </a:t>
                      </a:r>
                      <a:r>
                        <a:rPr lang="en-GB" sz="1100" b="0" u="sng" baseline="0" dirty="0" smtClean="0">
                          <a:solidFill>
                            <a:srgbClr val="7030A0"/>
                          </a:solidFill>
                          <a:effectLst/>
                          <a:latin typeface="Comic Sans MS" panose="030F0702030302020204" pitchFamily="66" charset="0"/>
                          <a:ea typeface="Times New Roman" panose="02020603050405020304" pitchFamily="18" charset="0"/>
                          <a:cs typeface="Arial" panose="020B0604020202020204" pitchFamily="34" charset="0"/>
                        </a:rPr>
                        <a:t>Food</a:t>
                      </a:r>
                      <a:r>
                        <a:rPr lang="en-GB" sz="1100" b="0" u="sng" baseline="0" dirty="0" smtClean="0">
                          <a:solidFill>
                            <a:srgbClr val="00B050"/>
                          </a:solidFill>
                          <a:effectLst/>
                          <a:latin typeface="Comic Sans MS" panose="030F0702030302020204" pitchFamily="66" charset="0"/>
                          <a:ea typeface="Times New Roman" panose="02020603050405020304" pitchFamily="18" charset="0"/>
                          <a:cs typeface="Arial" panose="020B0604020202020204" pitchFamily="34" charset="0"/>
                        </a:rPr>
                        <a:t> Religion</a:t>
                      </a:r>
                      <a:endParaRPr lang="en-GB" sz="2400" b="1" dirty="0">
                        <a:solidFill>
                          <a:srgbClr val="C00000"/>
                        </a:solidFill>
                        <a:effectLst/>
                        <a:latin typeface="Times New Roman" panose="02020603050405020304" pitchFamily="18" charset="0"/>
                        <a:ea typeface="Times New Roman" panose="02020603050405020304" pitchFamily="18" charset="0"/>
                      </a:endParaRPr>
                    </a:p>
                  </a:txBody>
                  <a:tcPr marL="114300" marR="114300" marT="0" marB="0"/>
                </a:tc>
                <a:tc rowSpan="2" gridSpan="3">
                  <a:txBody>
                    <a:bodyPr/>
                    <a:lstStyle/>
                    <a:p>
                      <a:pPr algn="ctr"/>
                      <a:r>
                        <a:rPr lang="en-GB" sz="1200" u="sng" kern="1200" dirty="0" smtClean="0">
                          <a:solidFill>
                            <a:srgbClr val="FF0000"/>
                          </a:solidFill>
                          <a:effectLst/>
                          <a:latin typeface="+mn-lt"/>
                          <a:ea typeface="+mn-ea"/>
                          <a:cs typeface="+mn-cs"/>
                        </a:rPr>
                        <a:t>Threads knowledge overleaf-  Knowledge Vocabulary</a:t>
                      </a:r>
                      <a:r>
                        <a:rPr lang="en-GB" sz="1200" u="sng" kern="1200" baseline="0" dirty="0" smtClean="0">
                          <a:solidFill>
                            <a:schemeClr val="tx1"/>
                          </a:solidFill>
                          <a:effectLst/>
                          <a:latin typeface="+mn-lt"/>
                          <a:ea typeface="+mn-ea"/>
                          <a:cs typeface="+mn-cs"/>
                        </a:rPr>
                        <a:t> </a:t>
                      </a:r>
                      <a:endParaRPr lang="en-GB" sz="1200" dirty="0" smtClean="0">
                        <a:effectLst/>
                        <a:latin typeface="Calibri" panose="020F0502020204030204" pitchFamily="34" charset="0"/>
                        <a:ea typeface="Calibri" panose="020F0502020204030204" pitchFamily="34" charset="0"/>
                      </a:endParaRPr>
                    </a:p>
                    <a:p>
                      <a:pPr marL="0" lvl="0" indent="0" algn="l">
                        <a:buFont typeface="Arial" panose="020B0604020202020204" pitchFamily="34" charset="0"/>
                        <a:buNone/>
                      </a:pPr>
                      <a:r>
                        <a:rPr lang="en-GB" sz="1200" dirty="0" smtClean="0">
                          <a:effectLst/>
                          <a:latin typeface="Calibri" panose="020F0502020204030204" pitchFamily="34" charset="0"/>
                          <a:ea typeface="Calibri" panose="020F0502020204030204" pitchFamily="34" charset="0"/>
                        </a:rPr>
                        <a:t>Queen Victoria, writing slate and chalk, carpet beater, Prince Albert, bonnet, washing dolly, Industrial Revolution, the workhouse, gentleman, chimney sweep, orphan, gruel, servant or maid, cotton mill and production, shilling, the cane, spinning top, carriage, factory</a:t>
                      </a:r>
                      <a:r>
                        <a:rPr lang="en-GB" sz="1200" baseline="0" dirty="0" smtClean="0">
                          <a:effectLst/>
                          <a:latin typeface="Calibri" panose="020F0502020204030204" pitchFamily="34" charset="0"/>
                          <a:ea typeface="Calibri" panose="020F0502020204030204" pitchFamily="34" charset="0"/>
                        </a:rPr>
                        <a:t> acts, education, National Society for Christian Education (Church of England), carding, spinning, weaving, Luddites, Battle of </a:t>
                      </a:r>
                      <a:r>
                        <a:rPr lang="en-GB" sz="1200" baseline="0" dirty="0" err="1" smtClean="0">
                          <a:effectLst/>
                          <a:latin typeface="Calibri" panose="020F0502020204030204" pitchFamily="34" charset="0"/>
                          <a:ea typeface="Calibri" panose="020F0502020204030204" pitchFamily="34" charset="0"/>
                        </a:rPr>
                        <a:t>Peterloo</a:t>
                      </a:r>
                      <a:r>
                        <a:rPr lang="en-GB" sz="1200" baseline="0" dirty="0" smtClean="0">
                          <a:effectLst/>
                          <a:latin typeface="Calibri" panose="020F0502020204030204" pitchFamily="34" charset="0"/>
                          <a:ea typeface="Calibri" panose="020F0502020204030204" pitchFamily="34" charset="0"/>
                        </a:rPr>
                        <a:t>, Rochdale Cooperative Society</a:t>
                      </a:r>
                      <a:endParaRPr lang="en-GB" sz="1200" u="sng" kern="1200" dirty="0" smtClean="0">
                        <a:solidFill>
                          <a:srgbClr val="FF0000"/>
                        </a:solidFill>
                        <a:effectLst/>
                        <a:latin typeface="+mn-lt"/>
                        <a:ea typeface="+mn-ea"/>
                        <a:cs typeface="+mn-cs"/>
                      </a:endParaRPr>
                    </a:p>
                  </a:txBody>
                  <a:tcPr marL="114300" marR="114300" marT="0" marB="0"/>
                </a:tc>
                <a:tc rowSpan="2" hMerge="1">
                  <a:txBody>
                    <a:bodyPr/>
                    <a:lstStyle/>
                    <a:p>
                      <a:endParaRPr lang="en-GB"/>
                    </a:p>
                  </a:txBody>
                  <a:tcPr/>
                </a:tc>
                <a:tc rowSpan="2" hMerge="1">
                  <a:txBody>
                    <a:bodyPr/>
                    <a:lstStyle/>
                    <a:p>
                      <a:endParaRPr lang="en-GB"/>
                    </a:p>
                  </a:txBody>
                  <a:tcPr/>
                </a:tc>
                <a:extLst>
                  <a:ext uri="{0D108BD9-81ED-4DB2-BD59-A6C34878D82A}">
                    <a16:rowId xmlns:a16="http://schemas.microsoft.com/office/drawing/2014/main" val="114452312"/>
                  </a:ext>
                </a:extLst>
              </a:tr>
              <a:tr h="431008">
                <a:tc rowSpan="3">
                  <a:txBody>
                    <a:bodyPr/>
                    <a:lstStyle/>
                    <a:p>
                      <a:pPr lvl="0" algn="ctr"/>
                      <a:r>
                        <a:rPr lang="en-GB" sz="1200" u="sng" kern="1200" dirty="0" smtClean="0">
                          <a:solidFill>
                            <a:srgbClr val="FF0000"/>
                          </a:solidFill>
                          <a:effectLst/>
                          <a:latin typeface="+mn-lt"/>
                          <a:ea typeface="+mn-ea"/>
                          <a:cs typeface="+mn-cs"/>
                        </a:rPr>
                        <a:t>National Curriculum objectives (KS2)</a:t>
                      </a:r>
                    </a:p>
                    <a:p>
                      <a:pPr lvl="0" algn="l"/>
                      <a:r>
                        <a:rPr lang="en-GB" sz="1200" b="1" dirty="0" smtClean="0"/>
                        <a:t>Pupils should </a:t>
                      </a:r>
                      <a:r>
                        <a:rPr lang="en-GB" sz="1200" b="1" dirty="0" smtClean="0">
                          <a:solidFill>
                            <a:schemeClr val="tx1"/>
                          </a:solidFill>
                        </a:rPr>
                        <a:t>continue to develop a chronologically secure knowledge and understanding of British, local and world history, establishing clear narratives within and across the periods they study. They should note connections, contrasts and trends over time and develop the appropriate use of historical terms. They should regularly address and sometimes devise historically valid questions about change, cause, similarity and difference, and significance. They should construct informed responses that involve thoughtful selection and organisation of relevant historical information. They should understand how our knowledge of the past is constructed from a range of sources. </a:t>
                      </a:r>
                      <a:r>
                        <a:rPr lang="en-GB" sz="1200" dirty="0" smtClean="0"/>
                        <a:t>In planning to ensure the progression teachers should combine overview </a:t>
                      </a:r>
                      <a:r>
                        <a:rPr lang="en-GB" sz="1200" dirty="0" smtClean="0">
                          <a:solidFill>
                            <a:schemeClr val="tx1"/>
                          </a:solidFill>
                        </a:rPr>
                        <a:t>and </a:t>
                      </a:r>
                      <a:r>
                        <a:rPr lang="en-GB" sz="1200" b="1" dirty="0" smtClean="0">
                          <a:solidFill>
                            <a:schemeClr val="tx1"/>
                          </a:solidFill>
                        </a:rPr>
                        <a:t>depth studies to help pupils understand both the long arc of development and the complexity of specific aspects </a:t>
                      </a:r>
                      <a:r>
                        <a:rPr lang="en-GB" sz="1200" dirty="0" smtClean="0">
                          <a:solidFill>
                            <a:schemeClr val="tx1"/>
                          </a:solidFill>
                        </a:rPr>
                        <a:t>of the content.</a:t>
                      </a:r>
                      <a:r>
                        <a:rPr lang="en-GB" sz="1200" baseline="0" dirty="0" smtClean="0">
                          <a:solidFill>
                            <a:schemeClr val="tx1"/>
                          </a:solidFill>
                        </a:rPr>
                        <a:t> </a:t>
                      </a:r>
                    </a:p>
                    <a:p>
                      <a:pPr lvl="0" algn="l"/>
                      <a:endParaRPr lang="en-GB" sz="1200" b="1" baseline="0" dirty="0" smtClean="0">
                        <a:solidFill>
                          <a:schemeClr val="tx1"/>
                        </a:solidFill>
                      </a:endParaRPr>
                    </a:p>
                    <a:p>
                      <a:pPr lvl="0" algn="l"/>
                      <a:r>
                        <a:rPr lang="en-GB" sz="1200" b="1" baseline="0" dirty="0" smtClean="0">
                          <a:solidFill>
                            <a:schemeClr val="tx1"/>
                          </a:solidFill>
                        </a:rPr>
                        <a:t>T</a:t>
                      </a:r>
                      <a:r>
                        <a:rPr lang="en-GB" sz="1200" b="1" dirty="0" smtClean="0"/>
                        <a:t>he changing power of monarchs using case studies such as John, Anne and Victoria.</a:t>
                      </a:r>
                      <a:r>
                        <a:rPr lang="en-GB" sz="1200" b="1" baseline="0" dirty="0" smtClean="0"/>
                        <a:t> </a:t>
                      </a:r>
                    </a:p>
                    <a:p>
                      <a:pPr lvl="0" algn="l"/>
                      <a:endParaRPr lang="en-GB" sz="1200" b="1" baseline="0" dirty="0" smtClean="0"/>
                    </a:p>
                    <a:p>
                      <a:pPr lvl="0" algn="l"/>
                      <a:r>
                        <a:rPr lang="en-GB" sz="1200" b="1" baseline="0" dirty="0" smtClean="0"/>
                        <a:t>A</a:t>
                      </a:r>
                      <a:r>
                        <a:rPr lang="en-GB" sz="1200" b="1" dirty="0" smtClean="0"/>
                        <a:t> depth study linked to one of the British areas of study …. a study over time tracing how several aspects of national history are reflected in the locality-</a:t>
                      </a:r>
                      <a:r>
                        <a:rPr lang="en-GB" sz="1200" b="1" baseline="0" dirty="0" smtClean="0"/>
                        <a:t> Industrial Revolution</a:t>
                      </a:r>
                      <a:endParaRPr lang="en-GB" sz="1200" b="1" dirty="0" smtClean="0">
                        <a:solidFill>
                          <a:schemeClr val="tx1"/>
                        </a:solidFill>
                      </a:endParaRPr>
                    </a:p>
                  </a:txBody>
                  <a:tcPr/>
                </a:tc>
                <a:tc gridSpan="3" vMerge="1">
                  <a:txBody>
                    <a:bodyPr/>
                    <a:lstStyle/>
                    <a:p>
                      <a:endParaRPr lang="en-GB" dirty="0"/>
                    </a:p>
                  </a:txBody>
                  <a:tcPr/>
                </a:tc>
                <a:tc hMerge="1" vMerge="1">
                  <a:txBody>
                    <a:bodyPr/>
                    <a:lstStyle/>
                    <a:p>
                      <a:endParaRPr lang="en-GB"/>
                    </a:p>
                  </a:txBody>
                  <a:tcPr/>
                </a:tc>
                <a:tc hMerge="1" vMerge="1">
                  <a:txBody>
                    <a:bodyPr/>
                    <a:lstStyle/>
                    <a:p>
                      <a:endParaRPr lang="en-GB"/>
                    </a:p>
                  </a:txBody>
                  <a:tcPr/>
                </a:tc>
                <a:extLst>
                  <a:ext uri="{0D108BD9-81ED-4DB2-BD59-A6C34878D82A}">
                    <a16:rowId xmlns:a16="http://schemas.microsoft.com/office/drawing/2014/main" val="2565054626"/>
                  </a:ext>
                </a:extLst>
              </a:tr>
              <a:tr h="1424788">
                <a:tc vMerge="1">
                  <a:txBody>
                    <a:bodyPr/>
                    <a:lstStyle/>
                    <a:p>
                      <a:endParaRPr lang="en-GB"/>
                    </a:p>
                  </a:txBody>
                  <a:tcPr/>
                </a:tc>
                <a:tc gridSpan="3">
                  <a:txBody>
                    <a:bodyPr/>
                    <a:lstStyle/>
                    <a:p>
                      <a:pPr marL="0" lvl="0" indent="0" algn="ctr">
                        <a:buFont typeface="Arial" panose="020B0604020202020204" pitchFamily="34" charset="0"/>
                        <a:buNone/>
                      </a:pPr>
                      <a:r>
                        <a:rPr lang="en-GB" sz="1200" u="sng" kern="1200" dirty="0" smtClean="0">
                          <a:solidFill>
                            <a:srgbClr val="FF0000"/>
                          </a:solidFill>
                          <a:effectLst/>
                          <a:latin typeface="+mn-lt"/>
                          <a:ea typeface="+mn-ea"/>
                          <a:cs typeface="+mn-cs"/>
                        </a:rPr>
                        <a:t>Key learning</a:t>
                      </a:r>
                    </a:p>
                    <a:p>
                      <a:pPr marL="0" lvl="0" indent="0" algn="l">
                        <a:buFont typeface="Arial" panose="020B0604020202020204" pitchFamily="34" charset="0"/>
                        <a:buNone/>
                      </a:pPr>
                      <a:r>
                        <a:rPr lang="en-GB" sz="1200" b="0" u="none" kern="1200" dirty="0" smtClean="0">
                          <a:solidFill>
                            <a:schemeClr val="tx1"/>
                          </a:solidFill>
                          <a:effectLst/>
                          <a:latin typeface="+mn-lt"/>
                          <a:ea typeface="+mn-ea"/>
                          <a:cs typeface="+mn-cs"/>
                        </a:rPr>
                        <a:t>Know that there is a considerable time between this period in Britain</a:t>
                      </a:r>
                      <a:r>
                        <a:rPr lang="en-GB" sz="1200" b="0" u="none" kern="1200" baseline="0" dirty="0" smtClean="0">
                          <a:solidFill>
                            <a:schemeClr val="tx1"/>
                          </a:solidFill>
                          <a:effectLst/>
                          <a:latin typeface="+mn-lt"/>
                          <a:ea typeface="+mn-ea"/>
                          <a:cs typeface="+mn-cs"/>
                        </a:rPr>
                        <a:t> and the last studied, hence major development</a:t>
                      </a:r>
                    </a:p>
                    <a:p>
                      <a:pPr marL="0" lvl="0" indent="0" algn="l">
                        <a:buFont typeface="Arial" panose="020B0604020202020204" pitchFamily="34" charset="0"/>
                        <a:buNone/>
                      </a:pPr>
                      <a:r>
                        <a:rPr lang="en-GB" sz="1200" b="0" u="none" kern="1200" baseline="0" dirty="0" smtClean="0">
                          <a:solidFill>
                            <a:schemeClr val="tx1"/>
                          </a:solidFill>
                          <a:effectLst/>
                          <a:latin typeface="+mn-lt"/>
                          <a:ea typeface="+mn-ea"/>
                          <a:cs typeface="+mn-cs"/>
                        </a:rPr>
                        <a:t>Know about the daily lives of Victorians, rich and poor, including children and education/work (Christian schools, factory acts), technological advancements including transport and communication</a:t>
                      </a:r>
                    </a:p>
                    <a:p>
                      <a:pPr marL="0" lvl="0" indent="0" algn="l">
                        <a:buFont typeface="Arial" panose="020B0604020202020204" pitchFamily="34" charset="0"/>
                        <a:buNone/>
                      </a:pPr>
                      <a:r>
                        <a:rPr lang="en-GB" sz="1200" b="0" u="none" kern="1200" baseline="0" dirty="0" smtClean="0">
                          <a:solidFill>
                            <a:schemeClr val="tx1"/>
                          </a:solidFill>
                          <a:effectLst/>
                          <a:latin typeface="+mn-lt"/>
                          <a:ea typeface="+mn-ea"/>
                          <a:cs typeface="+mn-cs"/>
                        </a:rPr>
                        <a:t>Know that cotton production played a significant role in the development of our locality and why the area was suited to cotton import, carding, spinning and weaving (canal, rail, water). Know about key figures and events in Manchester and Rochdale- mill owners, cooperative movement, </a:t>
                      </a:r>
                      <a:r>
                        <a:rPr lang="en-GB" sz="1200" b="0" u="none" kern="1200" baseline="0" dirty="0" err="1" smtClean="0">
                          <a:solidFill>
                            <a:schemeClr val="tx1"/>
                          </a:solidFill>
                          <a:effectLst/>
                          <a:latin typeface="+mn-lt"/>
                          <a:ea typeface="+mn-ea"/>
                          <a:cs typeface="+mn-cs"/>
                        </a:rPr>
                        <a:t>Peterloo</a:t>
                      </a:r>
                      <a:r>
                        <a:rPr lang="en-GB" sz="1200" b="0" u="none" kern="1200" baseline="0" dirty="0" smtClean="0">
                          <a:solidFill>
                            <a:schemeClr val="tx1"/>
                          </a:solidFill>
                          <a:effectLst/>
                          <a:latin typeface="+mn-lt"/>
                          <a:ea typeface="+mn-ea"/>
                          <a:cs typeface="+mn-cs"/>
                        </a:rPr>
                        <a:t> Massacre.</a:t>
                      </a:r>
                    </a:p>
                    <a:p>
                      <a:pPr marL="0" lvl="0" indent="0" algn="l">
                        <a:buFont typeface="Arial" panose="020B0604020202020204" pitchFamily="34" charset="0"/>
                        <a:buNone/>
                      </a:pPr>
                      <a:r>
                        <a:rPr lang="en-GB" sz="1200" b="0" u="none" kern="1200" baseline="0" dirty="0" smtClean="0">
                          <a:solidFill>
                            <a:schemeClr val="tx1"/>
                          </a:solidFill>
                          <a:effectLst/>
                          <a:latin typeface="+mn-lt"/>
                          <a:ea typeface="+mn-ea"/>
                          <a:cs typeface="+mn-cs"/>
                        </a:rPr>
                        <a:t>Know about monarchy and the long reign of Queen Victoria.</a:t>
                      </a:r>
                    </a:p>
                  </a:txBody>
                  <a:tcPr marL="114300" marR="114300" marT="0" marB="0"/>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419090150"/>
                  </a:ext>
                </a:extLst>
              </a:tr>
              <a:tr h="2762980">
                <a:tc vMerge="1">
                  <a:txBody>
                    <a:bodyPr/>
                    <a:lstStyle/>
                    <a:p>
                      <a:endParaRPr lang="en-GB"/>
                    </a:p>
                  </a:txBody>
                  <a:tcPr/>
                </a:tc>
                <a:tc rowSpan="2">
                  <a:txBody>
                    <a:bodyPr/>
                    <a:lstStyle/>
                    <a:p>
                      <a:pPr marL="0" lvl="0" indent="0" algn="ctr">
                        <a:buFont typeface="Arial" panose="020B0604020202020204" pitchFamily="34" charset="0"/>
                        <a:buNone/>
                      </a:pPr>
                      <a:r>
                        <a:rPr lang="en-GB" sz="1200" u="sng" kern="1200" dirty="0" smtClean="0">
                          <a:solidFill>
                            <a:srgbClr val="FF0000"/>
                          </a:solidFill>
                          <a:effectLst/>
                          <a:latin typeface="+mn-lt"/>
                          <a:ea typeface="+mn-ea"/>
                          <a:cs typeface="+mn-cs"/>
                        </a:rPr>
                        <a:t>Skills</a:t>
                      </a:r>
                    </a:p>
                    <a:p>
                      <a:pPr marL="342900" lvl="0" indent="-342900">
                        <a:lnSpc>
                          <a:spcPct val="107000"/>
                        </a:lnSpc>
                        <a:spcAft>
                          <a:spcPts val="0"/>
                        </a:spcAft>
                        <a:buFont typeface="Symbol" panose="05050102010706020507" pitchFamily="18" charset="2"/>
                        <a:buChar char=""/>
                      </a:pPr>
                      <a:r>
                        <a:rPr lang="en-GB" sz="1200" dirty="0" smtClean="0">
                          <a:effectLst/>
                          <a:latin typeface="Calibri" panose="020F0502020204030204" pitchFamily="34" charset="0"/>
                          <a:ea typeface="Calibri" panose="020F0502020204030204" pitchFamily="34" charset="0"/>
                          <a:cs typeface="Calibri" panose="020F0502020204030204" pitchFamily="34" charset="0"/>
                        </a:rPr>
                        <a:t>place current study on time line in relation to other studies</a:t>
                      </a:r>
                      <a:endParaRPr lang="en-GB"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Symbol" panose="05050102010706020507" pitchFamily="18" charset="2"/>
                        <a:buChar char=""/>
                      </a:pPr>
                      <a:r>
                        <a:rPr lang="en-GB" sz="1200" dirty="0" smtClean="0">
                          <a:effectLst/>
                          <a:latin typeface="Calibri" panose="020F0502020204030204" pitchFamily="34" charset="0"/>
                          <a:ea typeface="Calibri" panose="020F0502020204030204" pitchFamily="34" charset="0"/>
                          <a:cs typeface="Calibri" panose="020F0502020204030204" pitchFamily="34" charset="0"/>
                        </a:rPr>
                        <a:t>know and sequence key events of time studied</a:t>
                      </a:r>
                      <a:endParaRPr lang="en-GB"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Symbol" panose="05050102010706020507" pitchFamily="18" charset="2"/>
                        <a:buChar char=""/>
                      </a:pPr>
                      <a:r>
                        <a:rPr lang="en-GB" sz="1200" dirty="0" smtClean="0">
                          <a:effectLst/>
                          <a:latin typeface="Calibri" panose="020F0502020204030204" pitchFamily="34" charset="0"/>
                          <a:ea typeface="Calibri" panose="020F0502020204030204" pitchFamily="34" charset="0"/>
                          <a:cs typeface="Calibri" panose="020F0502020204030204" pitchFamily="34" charset="0"/>
                        </a:rPr>
                        <a:t>use relevant terms and periods labels</a:t>
                      </a:r>
                      <a:endParaRPr lang="en-GB"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Symbol" panose="05050102010706020507" pitchFamily="18" charset="2"/>
                        <a:buChar char=""/>
                      </a:pPr>
                      <a:r>
                        <a:rPr lang="en-GB" sz="1200" dirty="0" smtClean="0">
                          <a:effectLst/>
                          <a:latin typeface="Calibri" panose="020F0502020204030204" pitchFamily="34" charset="0"/>
                          <a:ea typeface="Calibri" panose="020F0502020204030204" pitchFamily="34" charset="0"/>
                          <a:cs typeface="Calibri" panose="020F0502020204030204" pitchFamily="34" charset="0"/>
                        </a:rPr>
                        <a:t>relate current studies to previous studies</a:t>
                      </a:r>
                      <a:endParaRPr lang="en-GB"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Symbol" panose="05050102010706020507" pitchFamily="18" charset="2"/>
                        <a:buChar char=""/>
                      </a:pPr>
                      <a:r>
                        <a:rPr lang="en-GB" sz="1200" dirty="0" smtClean="0">
                          <a:effectLst/>
                          <a:latin typeface="Calibri" panose="020F0502020204030204" pitchFamily="34" charset="0"/>
                          <a:ea typeface="Calibri" panose="020F0502020204030204" pitchFamily="34" charset="0"/>
                          <a:cs typeface="Calibri" panose="020F0502020204030204" pitchFamily="34" charset="0"/>
                        </a:rPr>
                        <a:t>make comparisons between different times in history</a:t>
                      </a:r>
                      <a:endParaRPr lang="en-GB"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Ink Free" panose="03080402000500000000" pitchFamily="66" charset="0"/>
                        <a:buChar char="•"/>
                      </a:pPr>
                      <a:r>
                        <a:rPr lang="en-GB" sz="1200" dirty="0" smtClean="0">
                          <a:effectLst/>
                          <a:latin typeface="Calibri" panose="020F0502020204030204" pitchFamily="34" charset="0"/>
                          <a:ea typeface="Calibri" panose="020F0502020204030204" pitchFamily="34" charset="0"/>
                          <a:cs typeface="Calibri" panose="020F0502020204030204" pitchFamily="34" charset="0"/>
                        </a:rPr>
                        <a:t>study different aspects of life of different people – differences between men and women</a:t>
                      </a:r>
                      <a:endParaRPr lang="en-GB"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Ink Free" panose="03080402000500000000" pitchFamily="66" charset="0"/>
                        <a:buChar char="•"/>
                      </a:pPr>
                      <a:r>
                        <a:rPr lang="en-GB" sz="1200" dirty="0" smtClean="0">
                          <a:effectLst/>
                          <a:latin typeface="Calibri" panose="020F0502020204030204" pitchFamily="34" charset="0"/>
                          <a:ea typeface="Calibri" panose="020F0502020204030204" pitchFamily="34" charset="0"/>
                          <a:cs typeface="Calibri" panose="020F0502020204030204" pitchFamily="34" charset="0"/>
                        </a:rPr>
                        <a:t>examine causes and results of great events and the impact on people</a:t>
                      </a:r>
                      <a:endParaRPr lang="en-GB"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Ink Free" panose="03080402000500000000" pitchFamily="66" charset="0"/>
                        <a:buChar char="•"/>
                      </a:pPr>
                      <a:r>
                        <a:rPr lang="en-GB" sz="1200" dirty="0" smtClean="0">
                          <a:effectLst/>
                          <a:latin typeface="Calibri" panose="020F0502020204030204" pitchFamily="34" charset="0"/>
                          <a:ea typeface="Calibri" panose="020F0502020204030204" pitchFamily="34" charset="0"/>
                          <a:cs typeface="Calibri" panose="020F0502020204030204" pitchFamily="34" charset="0"/>
                        </a:rPr>
                        <a:t>compare life in early and late times studied</a:t>
                      </a:r>
                      <a:endParaRPr lang="en-GB"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Ink Free" panose="03080402000500000000" pitchFamily="66" charset="0"/>
                        <a:buChar char="•"/>
                      </a:pPr>
                      <a:r>
                        <a:rPr lang="en-GB" sz="1200" dirty="0" smtClean="0">
                          <a:effectLst/>
                          <a:latin typeface="Calibri" panose="020F0502020204030204" pitchFamily="34" charset="0"/>
                          <a:ea typeface="Calibri" panose="020F0502020204030204" pitchFamily="34" charset="0"/>
                          <a:cs typeface="Calibri" panose="020F0502020204030204" pitchFamily="34" charset="0"/>
                        </a:rPr>
                        <a:t>compare an aspect of life with the same aspect in another period</a:t>
                      </a:r>
                      <a:endParaRPr lang="en-GB"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Ink Free" panose="03080402000500000000" pitchFamily="66" charset="0"/>
                        <a:buChar char="•"/>
                      </a:pPr>
                      <a:r>
                        <a:rPr lang="en-GB" sz="1200" dirty="0" smtClean="0">
                          <a:effectLst/>
                          <a:latin typeface="Calibri" panose="020F0502020204030204" pitchFamily="34" charset="0"/>
                          <a:ea typeface="Calibri" panose="020F0502020204030204" pitchFamily="34" charset="0"/>
                          <a:cs typeface="Calibri" panose="020F0502020204030204" pitchFamily="34" charset="0"/>
                        </a:rPr>
                        <a:t>Study an ancient civilization in detail (e.g. Benin, Shang Dynasty, Egypt)</a:t>
                      </a:r>
                      <a:endParaRPr lang="en-GB"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Ink Free" panose="03080402000500000000" pitchFamily="66" charset="0"/>
                        <a:buChar char="•"/>
                      </a:pPr>
                      <a:r>
                        <a:rPr lang="en-GB" sz="1200" dirty="0" smtClean="0">
                          <a:effectLst/>
                          <a:latin typeface="Calibri" panose="020F0502020204030204" pitchFamily="34" charset="0"/>
                          <a:ea typeface="Calibri" panose="020F0502020204030204" pitchFamily="34" charset="0"/>
                          <a:cs typeface="Calibri" panose="020F0502020204030204" pitchFamily="34" charset="0"/>
                        </a:rPr>
                        <a:t>compare accounts of events from different sources. Fact or fiction</a:t>
                      </a:r>
                      <a:endParaRPr lang="en-GB"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Ink Free" panose="03080402000500000000" pitchFamily="66" charset="0"/>
                        <a:buChar char="•"/>
                      </a:pPr>
                      <a:r>
                        <a:rPr lang="en-GB" sz="1200" dirty="0" smtClean="0">
                          <a:effectLst/>
                          <a:latin typeface="Calibri" panose="020F0502020204030204" pitchFamily="34" charset="0"/>
                          <a:ea typeface="Calibri" panose="020F0502020204030204" pitchFamily="34" charset="0"/>
                          <a:cs typeface="Calibri" panose="020F0502020204030204" pitchFamily="34" charset="0"/>
                        </a:rPr>
                        <a:t>offer some reasons for different versions of events</a:t>
                      </a:r>
                      <a:endParaRPr lang="en-GB"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Ink Free" panose="03080402000500000000" pitchFamily="66" charset="0"/>
                        <a:buChar char="•"/>
                      </a:pPr>
                      <a:r>
                        <a:rPr lang="en-GB" sz="1200" dirty="0" smtClean="0">
                          <a:effectLst/>
                          <a:latin typeface="Calibri" panose="020F0502020204030204" pitchFamily="34" charset="0"/>
                          <a:ea typeface="Calibri" panose="020F0502020204030204" pitchFamily="34" charset="0"/>
                          <a:cs typeface="Calibri" panose="020F0502020204030204" pitchFamily="34" charset="0"/>
                        </a:rPr>
                        <a:t>begin to identify primary and secondary sources</a:t>
                      </a:r>
                      <a:endParaRPr lang="en-GB"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Ink Free" panose="03080402000500000000" pitchFamily="66" charset="0"/>
                        <a:buChar char="•"/>
                      </a:pPr>
                      <a:r>
                        <a:rPr lang="en-GB" sz="1200" dirty="0" smtClean="0">
                          <a:effectLst/>
                          <a:latin typeface="Calibri" panose="020F0502020204030204" pitchFamily="34" charset="0"/>
                          <a:ea typeface="Calibri" panose="020F0502020204030204" pitchFamily="34" charset="0"/>
                          <a:cs typeface="Calibri" panose="020F0502020204030204" pitchFamily="34" charset="0"/>
                        </a:rPr>
                        <a:t>use evidence to build up a picture of life in time studied</a:t>
                      </a:r>
                      <a:endParaRPr lang="en-GB"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Ink Free" panose="03080402000500000000" pitchFamily="66" charset="0"/>
                        <a:buChar char="•"/>
                      </a:pPr>
                      <a:r>
                        <a:rPr lang="en-GB" sz="1200" dirty="0" smtClean="0">
                          <a:effectLst/>
                          <a:latin typeface="Calibri" panose="020F0502020204030204" pitchFamily="34" charset="0"/>
                          <a:ea typeface="Calibri" panose="020F0502020204030204" pitchFamily="34" charset="0"/>
                          <a:cs typeface="Calibri" panose="020F0502020204030204" pitchFamily="34" charset="0"/>
                        </a:rPr>
                        <a:t>select relevant sections of information</a:t>
                      </a:r>
                      <a:endParaRPr lang="en-GB"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Ink Free" panose="03080402000500000000" pitchFamily="66" charset="0"/>
                        <a:buChar char="•"/>
                      </a:pPr>
                      <a:r>
                        <a:rPr lang="en-GB" sz="1200" dirty="0" smtClean="0">
                          <a:effectLst/>
                          <a:latin typeface="Calibri" panose="020F0502020204030204" pitchFamily="34" charset="0"/>
                          <a:ea typeface="Calibri" panose="020F0502020204030204" pitchFamily="34" charset="0"/>
                          <a:cs typeface="Calibri" panose="020F0502020204030204" pitchFamily="34" charset="0"/>
                        </a:rPr>
                        <a:t>confident use of library, e-learning, </a:t>
                      </a:r>
                      <a:r>
                        <a:rPr lang="en-GB" sz="1200" dirty="0" smtClean="0">
                          <a:effectLst/>
                          <a:latin typeface="+mn-lt"/>
                          <a:ea typeface="Calibri" panose="020F0502020204030204" pitchFamily="34" charset="0"/>
                          <a:cs typeface="Calibri" panose="020F0502020204030204" pitchFamily="34" charset="0"/>
                        </a:rPr>
                        <a:t>research</a:t>
                      </a:r>
                    </a:p>
                    <a:p>
                      <a:pPr marL="342900" lvl="0" indent="-342900">
                        <a:lnSpc>
                          <a:spcPct val="107000"/>
                        </a:lnSpc>
                        <a:spcAft>
                          <a:spcPts val="0"/>
                        </a:spcAft>
                        <a:buFont typeface="Ink Free" panose="03080402000500000000" pitchFamily="66" charset="0"/>
                        <a:buChar char="•"/>
                      </a:pPr>
                      <a:r>
                        <a:rPr lang="en-GB" sz="1200" kern="1200" dirty="0" smtClean="0">
                          <a:solidFill>
                            <a:schemeClr val="tx1"/>
                          </a:solidFill>
                          <a:effectLst/>
                          <a:latin typeface="+mn-lt"/>
                          <a:ea typeface="+mn-ea"/>
                          <a:cs typeface="+mn-cs"/>
                        </a:rPr>
                        <a:t>fit events into a display sorted by theme time</a:t>
                      </a:r>
                    </a:p>
                    <a:p>
                      <a:pPr marL="342900" lvl="0" indent="-342900">
                        <a:lnSpc>
                          <a:spcPct val="107000"/>
                        </a:lnSpc>
                        <a:spcAft>
                          <a:spcPts val="0"/>
                        </a:spcAft>
                        <a:buFont typeface="Ink Free" panose="03080402000500000000" pitchFamily="66" charset="0"/>
                        <a:buChar char="•"/>
                      </a:pPr>
                      <a:r>
                        <a:rPr lang="en-GB" sz="1200" kern="1200" dirty="0" smtClean="0">
                          <a:solidFill>
                            <a:schemeClr val="tx1"/>
                          </a:solidFill>
                          <a:effectLst/>
                          <a:latin typeface="+mn-lt"/>
                          <a:ea typeface="+mn-ea"/>
                          <a:cs typeface="+mn-cs"/>
                        </a:rPr>
                        <a:t>use appropriate terms, matching dates to people and events</a:t>
                      </a:r>
                    </a:p>
                    <a:p>
                      <a:pPr marL="342900" lvl="0" indent="-342900">
                        <a:lnSpc>
                          <a:spcPct val="107000"/>
                        </a:lnSpc>
                        <a:spcAft>
                          <a:spcPts val="0"/>
                        </a:spcAft>
                        <a:buFont typeface="Ink Free" panose="03080402000500000000" pitchFamily="66" charset="0"/>
                        <a:buChar char="•"/>
                      </a:pPr>
                      <a:r>
                        <a:rPr lang="en-GB" sz="1200" kern="1200" dirty="0" smtClean="0">
                          <a:solidFill>
                            <a:schemeClr val="tx1"/>
                          </a:solidFill>
                          <a:effectLst/>
                          <a:latin typeface="+mn-lt"/>
                          <a:ea typeface="+mn-ea"/>
                          <a:cs typeface="+mn-cs"/>
                        </a:rPr>
                        <a:t>record and communicate knowledge in different forms· </a:t>
                      </a:r>
                    </a:p>
                    <a:p>
                      <a:pPr marL="342900" lvl="0" indent="-342900">
                        <a:lnSpc>
                          <a:spcPct val="107000"/>
                        </a:lnSpc>
                        <a:spcAft>
                          <a:spcPts val="0"/>
                        </a:spcAft>
                        <a:buFont typeface="Ink Free" panose="03080402000500000000" pitchFamily="66" charset="0"/>
                        <a:buChar char="•"/>
                      </a:pPr>
                      <a:r>
                        <a:rPr lang="en-GB" sz="1200" kern="1200" dirty="0" smtClean="0">
                          <a:solidFill>
                            <a:schemeClr val="tx1"/>
                          </a:solidFill>
                          <a:effectLst/>
                          <a:latin typeface="+mn-lt"/>
                          <a:ea typeface="+mn-ea"/>
                          <a:cs typeface="+mn-cs"/>
                        </a:rPr>
                        <a:t>work independently and in groups showing initiative</a:t>
                      </a:r>
                      <a:endParaRPr lang="en-GB" sz="1200" u="none" kern="1200" dirty="0" smtClean="0">
                        <a:solidFill>
                          <a:schemeClr val="tx1"/>
                        </a:solidFill>
                        <a:effectLst/>
                        <a:latin typeface="+mn-lt"/>
                        <a:ea typeface="+mn-ea"/>
                        <a:cs typeface="+mn-cs"/>
                      </a:endParaRPr>
                    </a:p>
                    <a:p>
                      <a:pPr marL="0" lvl="0" indent="0" algn="ctr">
                        <a:buFont typeface="Arial" panose="020B0604020202020204" pitchFamily="34" charset="0"/>
                        <a:buNone/>
                      </a:pPr>
                      <a:endParaRPr lang="en-GB" sz="1200" u="sng" kern="1200" dirty="0" smtClean="0">
                        <a:solidFill>
                          <a:srgbClr val="FF0000"/>
                        </a:solidFill>
                        <a:effectLst/>
                        <a:latin typeface="+mn-lt"/>
                        <a:ea typeface="+mn-ea"/>
                        <a:cs typeface="+mn-cs"/>
                      </a:endParaRPr>
                    </a:p>
                  </a:txBody>
                  <a:tcPr marL="114300" marR="114300" marT="0" marB="0"/>
                </a:tc>
                <a:tc rowSpan="2">
                  <a:txBody>
                    <a:bodyPr/>
                    <a:lstStyle/>
                    <a:p>
                      <a:pPr algn="ctr"/>
                      <a:r>
                        <a:rPr lang="en-GB" sz="1200" u="sng" kern="1200" dirty="0" smtClean="0">
                          <a:solidFill>
                            <a:srgbClr val="FF0000"/>
                          </a:solidFill>
                          <a:effectLst/>
                          <a:latin typeface="+mn-lt"/>
                          <a:ea typeface="+mn-ea"/>
                          <a:cs typeface="+mn-cs"/>
                        </a:rPr>
                        <a:t>Skills Vocabulary</a:t>
                      </a:r>
                    </a:p>
                    <a:p>
                      <a:r>
                        <a:rPr lang="en-GB" sz="1200" kern="1200" dirty="0" smtClean="0">
                          <a:solidFill>
                            <a:schemeClr val="tx1"/>
                          </a:solidFill>
                          <a:effectLst/>
                          <a:latin typeface="+mn-lt"/>
                          <a:ea typeface="+mn-ea"/>
                          <a:cs typeface="+mn-cs"/>
                        </a:rPr>
                        <a:t>Analyse</a:t>
                      </a:r>
                    </a:p>
                    <a:p>
                      <a:r>
                        <a:rPr lang="en-GB" sz="1200" kern="1200" dirty="0" smtClean="0">
                          <a:solidFill>
                            <a:schemeClr val="tx1"/>
                          </a:solidFill>
                          <a:effectLst/>
                          <a:latin typeface="+mn-lt"/>
                          <a:ea typeface="+mn-ea"/>
                          <a:cs typeface="+mn-cs"/>
                        </a:rPr>
                        <a:t>Argue</a:t>
                      </a:r>
                    </a:p>
                    <a:p>
                      <a:r>
                        <a:rPr lang="en-GB" sz="1200" kern="1200" dirty="0" smtClean="0">
                          <a:solidFill>
                            <a:schemeClr val="bg1">
                              <a:lumMod val="65000"/>
                            </a:schemeClr>
                          </a:solidFill>
                          <a:effectLst/>
                          <a:latin typeface="+mn-lt"/>
                          <a:ea typeface="+mn-ea"/>
                          <a:cs typeface="+mn-cs"/>
                        </a:rPr>
                        <a:t>Artefacts</a:t>
                      </a:r>
                    </a:p>
                    <a:p>
                      <a:r>
                        <a:rPr lang="en-GB" sz="1200" kern="1200" dirty="0" smtClean="0">
                          <a:solidFill>
                            <a:schemeClr val="tx1"/>
                          </a:solidFill>
                          <a:effectLst/>
                          <a:latin typeface="+mn-lt"/>
                          <a:ea typeface="+mn-ea"/>
                          <a:cs typeface="+mn-cs"/>
                        </a:rPr>
                        <a:t>Chronology</a:t>
                      </a:r>
                    </a:p>
                    <a:p>
                      <a:r>
                        <a:rPr lang="en-GB" sz="1200" kern="1200" dirty="0" smtClean="0">
                          <a:solidFill>
                            <a:schemeClr val="tx1"/>
                          </a:solidFill>
                          <a:effectLst/>
                          <a:latin typeface="+mn-lt"/>
                          <a:ea typeface="+mn-ea"/>
                          <a:cs typeface="+mn-cs"/>
                        </a:rPr>
                        <a:t>Compare</a:t>
                      </a:r>
                    </a:p>
                    <a:p>
                      <a:r>
                        <a:rPr lang="en-GB" sz="1200" kern="1200" dirty="0" smtClean="0">
                          <a:solidFill>
                            <a:schemeClr val="tx1"/>
                          </a:solidFill>
                          <a:effectLst/>
                          <a:latin typeface="+mn-lt"/>
                          <a:ea typeface="+mn-ea"/>
                          <a:cs typeface="+mn-cs"/>
                        </a:rPr>
                        <a:t>Connections</a:t>
                      </a:r>
                    </a:p>
                    <a:p>
                      <a:r>
                        <a:rPr lang="en-GB" sz="1200" kern="1200" dirty="0" smtClean="0">
                          <a:solidFill>
                            <a:schemeClr val="tx1"/>
                          </a:solidFill>
                          <a:effectLst/>
                          <a:latin typeface="+mn-lt"/>
                          <a:ea typeface="+mn-ea"/>
                          <a:cs typeface="+mn-cs"/>
                        </a:rPr>
                        <a:t>Construct</a:t>
                      </a:r>
                    </a:p>
                    <a:p>
                      <a:r>
                        <a:rPr lang="en-GB" sz="1200" kern="1200" dirty="0" smtClean="0">
                          <a:solidFill>
                            <a:schemeClr val="tx1"/>
                          </a:solidFill>
                          <a:effectLst/>
                          <a:latin typeface="+mn-lt"/>
                          <a:ea typeface="+mn-ea"/>
                          <a:cs typeface="+mn-cs"/>
                        </a:rPr>
                        <a:t>Critical thinking</a:t>
                      </a:r>
                    </a:p>
                    <a:p>
                      <a:r>
                        <a:rPr lang="en-GB" sz="1200" kern="1200" dirty="0" smtClean="0">
                          <a:solidFill>
                            <a:schemeClr val="tx1"/>
                          </a:solidFill>
                          <a:effectLst/>
                          <a:latin typeface="+mn-lt"/>
                          <a:ea typeface="+mn-ea"/>
                          <a:cs typeface="+mn-cs"/>
                        </a:rPr>
                        <a:t>Determine</a:t>
                      </a:r>
                    </a:p>
                    <a:p>
                      <a:r>
                        <a:rPr lang="en-GB" sz="1200" kern="1200" dirty="0" smtClean="0">
                          <a:solidFill>
                            <a:schemeClr val="tx1"/>
                          </a:solidFill>
                          <a:effectLst/>
                          <a:latin typeface="+mn-lt"/>
                          <a:ea typeface="+mn-ea"/>
                          <a:cs typeface="+mn-cs"/>
                        </a:rPr>
                        <a:t>Develop</a:t>
                      </a:r>
                    </a:p>
                    <a:p>
                      <a:r>
                        <a:rPr lang="en-GB" sz="1200" kern="1200" dirty="0" smtClean="0">
                          <a:solidFill>
                            <a:schemeClr val="tx1"/>
                          </a:solidFill>
                          <a:effectLst/>
                          <a:latin typeface="+mn-lt"/>
                          <a:ea typeface="+mn-ea"/>
                          <a:cs typeface="+mn-cs"/>
                        </a:rPr>
                        <a:t>Diagram</a:t>
                      </a:r>
                    </a:p>
                    <a:p>
                      <a:r>
                        <a:rPr lang="en-GB" sz="1200" kern="1200" dirty="0" smtClean="0">
                          <a:solidFill>
                            <a:schemeClr val="bg1">
                              <a:lumMod val="65000"/>
                            </a:schemeClr>
                          </a:solidFill>
                          <a:effectLst/>
                          <a:latin typeface="+mn-lt"/>
                          <a:ea typeface="+mn-ea"/>
                          <a:cs typeface="+mn-cs"/>
                        </a:rPr>
                        <a:t>Differences</a:t>
                      </a:r>
                    </a:p>
                    <a:p>
                      <a:r>
                        <a:rPr lang="en-GB" sz="1200" kern="1200" dirty="0" smtClean="0">
                          <a:solidFill>
                            <a:schemeClr val="tx1"/>
                          </a:solidFill>
                          <a:effectLst/>
                          <a:latin typeface="+mn-lt"/>
                          <a:ea typeface="+mn-ea"/>
                          <a:cs typeface="+mn-cs"/>
                        </a:rPr>
                        <a:t>Evidence</a:t>
                      </a:r>
                    </a:p>
                    <a:p>
                      <a:r>
                        <a:rPr lang="en-GB" sz="1200" kern="1200" dirty="0" smtClean="0">
                          <a:solidFill>
                            <a:schemeClr val="tx1"/>
                          </a:solidFill>
                          <a:effectLst/>
                          <a:latin typeface="+mn-lt"/>
                          <a:ea typeface="+mn-ea"/>
                          <a:cs typeface="+mn-cs"/>
                        </a:rPr>
                        <a:t>Judge </a:t>
                      </a:r>
                    </a:p>
                    <a:p>
                      <a:r>
                        <a:rPr lang="en-GB" sz="1200" kern="1200" dirty="0" smtClean="0">
                          <a:solidFill>
                            <a:schemeClr val="tx1"/>
                          </a:solidFill>
                          <a:effectLst/>
                          <a:latin typeface="+mn-lt"/>
                          <a:ea typeface="+mn-ea"/>
                          <a:cs typeface="+mn-cs"/>
                        </a:rPr>
                        <a:t>Justify</a:t>
                      </a:r>
                    </a:p>
                    <a:p>
                      <a:r>
                        <a:rPr lang="en-GB" sz="1200" kern="1200" dirty="0" smtClean="0">
                          <a:solidFill>
                            <a:schemeClr val="tx1"/>
                          </a:solidFill>
                          <a:effectLst/>
                          <a:latin typeface="+mn-lt"/>
                          <a:ea typeface="+mn-ea"/>
                          <a:cs typeface="+mn-cs"/>
                        </a:rPr>
                        <a:t>Modify</a:t>
                      </a:r>
                      <a:endParaRPr lang="en-GB" sz="1200" u="sng" kern="1200" dirty="0" smtClean="0">
                        <a:solidFill>
                          <a:srgbClr val="FF0000"/>
                        </a:solidFill>
                        <a:effectLst/>
                        <a:latin typeface="+mn-lt"/>
                        <a:ea typeface="+mn-ea"/>
                        <a:cs typeface="+mn-cs"/>
                      </a:endParaRPr>
                    </a:p>
                    <a:p>
                      <a:endParaRPr lang="en-GB" sz="1200" u="sng" kern="1200" dirty="0" smtClean="0">
                        <a:solidFill>
                          <a:srgbClr val="FF0000"/>
                        </a:solidFill>
                        <a:effectLst/>
                        <a:latin typeface="+mn-lt"/>
                        <a:ea typeface="+mn-ea"/>
                        <a:cs typeface="+mn-cs"/>
                      </a:endParaRPr>
                    </a:p>
                  </a:txBody>
                  <a:tcPr marL="114300" marR="114300" marT="0" marB="0"/>
                </a:tc>
                <a:tc rowSpan="2">
                  <a:txBody>
                    <a:bodyPr/>
                    <a:lstStyle/>
                    <a:p>
                      <a:endParaRPr lang="en-GB" sz="1200" kern="1200" dirty="0" smtClean="0">
                        <a:solidFill>
                          <a:schemeClr val="tx1"/>
                        </a:solidFill>
                        <a:effectLst/>
                        <a:latin typeface="+mn-lt"/>
                        <a:ea typeface="+mn-ea"/>
                        <a:cs typeface="+mn-cs"/>
                      </a:endParaRPr>
                    </a:p>
                    <a:p>
                      <a:r>
                        <a:rPr lang="en-GB" sz="1200" kern="1200" dirty="0" smtClean="0">
                          <a:solidFill>
                            <a:schemeClr val="bg1">
                              <a:lumMod val="65000"/>
                            </a:schemeClr>
                          </a:solidFill>
                          <a:effectLst/>
                          <a:latin typeface="+mn-lt"/>
                          <a:ea typeface="+mn-ea"/>
                          <a:cs typeface="+mn-cs"/>
                        </a:rPr>
                        <a:t>Order</a:t>
                      </a:r>
                    </a:p>
                    <a:p>
                      <a:r>
                        <a:rPr lang="en-GB" sz="1200" kern="1200" dirty="0" smtClean="0">
                          <a:solidFill>
                            <a:schemeClr val="tx1"/>
                          </a:solidFill>
                          <a:effectLst/>
                          <a:latin typeface="+mn-lt"/>
                          <a:ea typeface="+mn-ea"/>
                          <a:cs typeface="+mn-cs"/>
                        </a:rPr>
                        <a:t>Perspective</a:t>
                      </a:r>
                    </a:p>
                    <a:p>
                      <a:r>
                        <a:rPr lang="en-GB" sz="1200" kern="1200" dirty="0" smtClean="0">
                          <a:solidFill>
                            <a:schemeClr val="bg1">
                              <a:lumMod val="65000"/>
                            </a:schemeClr>
                          </a:solidFill>
                          <a:effectLst/>
                          <a:latin typeface="+mn-lt"/>
                          <a:ea typeface="+mn-ea"/>
                          <a:cs typeface="+mn-cs"/>
                        </a:rPr>
                        <a:t>Primary Source</a:t>
                      </a:r>
                    </a:p>
                    <a:p>
                      <a:r>
                        <a:rPr lang="en-GB" sz="1200" kern="1200" dirty="0" smtClean="0">
                          <a:solidFill>
                            <a:schemeClr val="bg1">
                              <a:lumMod val="65000"/>
                            </a:schemeClr>
                          </a:solidFill>
                          <a:effectLst/>
                          <a:latin typeface="+mn-lt"/>
                          <a:ea typeface="+mn-ea"/>
                          <a:cs typeface="+mn-cs"/>
                        </a:rPr>
                        <a:t>Secondary Source</a:t>
                      </a:r>
                    </a:p>
                    <a:p>
                      <a:r>
                        <a:rPr lang="en-GB" sz="1200" kern="1200" dirty="0" smtClean="0">
                          <a:solidFill>
                            <a:schemeClr val="bg1">
                              <a:lumMod val="65000"/>
                            </a:schemeClr>
                          </a:solidFill>
                          <a:effectLst/>
                          <a:latin typeface="+mn-lt"/>
                          <a:ea typeface="+mn-ea"/>
                          <a:cs typeface="+mn-cs"/>
                        </a:rPr>
                        <a:t>Sequencing</a:t>
                      </a:r>
                    </a:p>
                    <a:p>
                      <a:r>
                        <a:rPr lang="en-GB" sz="1200" kern="1200" dirty="0" smtClean="0">
                          <a:solidFill>
                            <a:schemeClr val="bg1">
                              <a:lumMod val="65000"/>
                            </a:schemeClr>
                          </a:solidFill>
                          <a:effectLst/>
                          <a:latin typeface="+mn-lt"/>
                          <a:ea typeface="+mn-ea"/>
                          <a:cs typeface="+mn-cs"/>
                        </a:rPr>
                        <a:t>Similarities</a:t>
                      </a:r>
                    </a:p>
                    <a:p>
                      <a:r>
                        <a:rPr lang="en-GB" sz="1200" kern="1200" dirty="0" smtClean="0">
                          <a:solidFill>
                            <a:schemeClr val="tx1"/>
                          </a:solidFill>
                          <a:effectLst/>
                          <a:latin typeface="+mn-lt"/>
                          <a:ea typeface="+mn-ea"/>
                          <a:cs typeface="+mn-cs"/>
                        </a:rPr>
                        <a:t>Support</a:t>
                      </a:r>
                    </a:p>
                    <a:p>
                      <a:r>
                        <a:rPr lang="en-GB" sz="1200" kern="1200" dirty="0" smtClean="0">
                          <a:solidFill>
                            <a:schemeClr val="bg1">
                              <a:lumMod val="65000"/>
                            </a:schemeClr>
                          </a:solidFill>
                          <a:effectLst/>
                          <a:latin typeface="+mn-lt"/>
                          <a:ea typeface="+mn-ea"/>
                          <a:cs typeface="+mn-cs"/>
                        </a:rPr>
                        <a:t>Timeline</a:t>
                      </a:r>
                    </a:p>
                    <a:p>
                      <a:endParaRPr lang="en-GB" sz="1200" u="sng" kern="1200" dirty="0" smtClean="0">
                        <a:solidFill>
                          <a:schemeClr val="bg1">
                            <a:lumMod val="65000"/>
                          </a:schemeClr>
                        </a:solidFill>
                        <a:effectLst/>
                        <a:latin typeface="+mn-lt"/>
                        <a:ea typeface="+mn-ea"/>
                        <a:cs typeface="+mn-cs"/>
                      </a:endParaRPr>
                    </a:p>
                    <a:p>
                      <a:endParaRPr lang="en-GB" sz="1200" u="sng" kern="1200" dirty="0" smtClean="0">
                        <a:solidFill>
                          <a:schemeClr val="bg1">
                            <a:lumMod val="65000"/>
                          </a:schemeClr>
                        </a:solidFill>
                        <a:effectLst/>
                        <a:latin typeface="+mn-lt"/>
                        <a:ea typeface="+mn-ea"/>
                        <a:cs typeface="+mn-cs"/>
                      </a:endParaRPr>
                    </a:p>
                    <a:p>
                      <a:endParaRPr lang="en-GB" sz="1200" u="sng" kern="1200" dirty="0" smtClean="0">
                        <a:solidFill>
                          <a:schemeClr val="bg1">
                            <a:lumMod val="65000"/>
                          </a:schemeClr>
                        </a:solidFill>
                        <a:effectLst/>
                        <a:latin typeface="+mn-lt"/>
                        <a:ea typeface="+mn-ea"/>
                        <a:cs typeface="+mn-cs"/>
                      </a:endParaRPr>
                    </a:p>
                    <a:p>
                      <a:endParaRPr lang="en-GB" sz="1200" u="sng" kern="1200" dirty="0" smtClean="0">
                        <a:solidFill>
                          <a:schemeClr val="bg1">
                            <a:lumMod val="65000"/>
                          </a:schemeClr>
                        </a:solidFill>
                        <a:effectLst/>
                        <a:latin typeface="+mn-lt"/>
                        <a:ea typeface="+mn-ea"/>
                        <a:cs typeface="+mn-cs"/>
                      </a:endParaRPr>
                    </a:p>
                    <a:p>
                      <a:endParaRPr lang="en-GB" sz="1200" u="sng" kern="1200" dirty="0" smtClean="0">
                        <a:solidFill>
                          <a:schemeClr val="bg1">
                            <a:lumMod val="65000"/>
                          </a:schemeClr>
                        </a:solidFill>
                        <a:effectLst/>
                        <a:latin typeface="+mn-lt"/>
                        <a:ea typeface="+mn-ea"/>
                        <a:cs typeface="+mn-cs"/>
                      </a:endParaRPr>
                    </a:p>
                    <a:p>
                      <a:r>
                        <a:rPr lang="en-GB" sz="1200" u="sng" kern="1200" dirty="0" smtClean="0">
                          <a:solidFill>
                            <a:schemeClr val="bg1">
                              <a:lumMod val="65000"/>
                            </a:schemeClr>
                          </a:solidFill>
                          <a:effectLst/>
                          <a:latin typeface="+mn-lt"/>
                          <a:ea typeface="+mn-ea"/>
                          <a:cs typeface="+mn-cs"/>
                        </a:rPr>
                        <a:t>NB grey indicates taught in Y3/4 and used in Y5/6</a:t>
                      </a:r>
                    </a:p>
                  </a:txBody>
                  <a:tcPr marL="114300" marR="114300" marT="0" marB="0"/>
                </a:tc>
                <a:extLst>
                  <a:ext uri="{0D108BD9-81ED-4DB2-BD59-A6C34878D82A}">
                    <a16:rowId xmlns:a16="http://schemas.microsoft.com/office/drawing/2014/main" val="669184204"/>
                  </a:ext>
                </a:extLst>
              </a:tr>
              <a:tr h="1557701">
                <a:tc>
                  <a:txBody>
                    <a:bodyPr/>
                    <a:lstStyle/>
                    <a:p>
                      <a:pPr algn="ctr"/>
                      <a:r>
                        <a:rPr lang="en-GB" sz="1050" u="sng" kern="1200" dirty="0" smtClean="0">
                          <a:solidFill>
                            <a:srgbClr val="FF0000"/>
                          </a:solidFill>
                          <a:effectLst/>
                          <a:latin typeface="+mn-lt"/>
                          <a:ea typeface="+mn-ea"/>
                          <a:cs typeface="+mn-cs"/>
                        </a:rPr>
                        <a:t>Future Learning in Year 6</a:t>
                      </a:r>
                      <a:r>
                        <a:rPr lang="en-GB" sz="1050" u="sng" kern="1200" baseline="0" dirty="0" smtClean="0">
                          <a:solidFill>
                            <a:srgbClr val="FF0000"/>
                          </a:solidFill>
                          <a:effectLst/>
                          <a:latin typeface="+mn-lt"/>
                          <a:ea typeface="+mn-ea"/>
                          <a:cs typeface="+mn-cs"/>
                        </a:rPr>
                        <a:t> WW1 and II</a:t>
                      </a:r>
                      <a:endParaRPr lang="en-GB" sz="1050" u="sng" kern="1200" dirty="0" smtClean="0">
                        <a:solidFill>
                          <a:srgbClr val="FF0000"/>
                        </a:solidFill>
                        <a:effectLst/>
                        <a:latin typeface="+mn-lt"/>
                        <a:ea typeface="+mn-ea"/>
                        <a:cs typeface="+mn-cs"/>
                      </a:endParaRPr>
                    </a:p>
                    <a:p>
                      <a:pPr algn="l"/>
                      <a:r>
                        <a:rPr lang="en-GB" sz="1200" dirty="0" smtClean="0"/>
                        <a:t>A significant turning point in British history, for example, the first railways or the </a:t>
                      </a:r>
                      <a:r>
                        <a:rPr lang="en-GB" sz="1200" b="1" dirty="0" smtClean="0"/>
                        <a:t>Battle of Britain</a:t>
                      </a:r>
                      <a:endParaRPr lang="en-GB" sz="1200" b="1" kern="1200" dirty="0" smtClean="0">
                        <a:solidFill>
                          <a:schemeClr val="tx1"/>
                        </a:solidFill>
                        <a:effectLst/>
                        <a:latin typeface="+mn-lt"/>
                        <a:ea typeface="+mn-ea"/>
                        <a:cs typeface="+mn-cs"/>
                      </a:endParaRPr>
                    </a:p>
                  </a:txBody>
                  <a:tcPr/>
                </a:tc>
                <a:tc vMerge="1">
                  <a:txBody>
                    <a:bodyPr/>
                    <a:lstStyle/>
                    <a:p>
                      <a:pPr algn="ctr"/>
                      <a:endParaRPr lang="en-GB" sz="1200" u="sng" kern="1200" dirty="0" smtClean="0">
                        <a:solidFill>
                          <a:srgbClr val="FF0000"/>
                        </a:solidFill>
                        <a:effectLst/>
                        <a:latin typeface="+mn-lt"/>
                        <a:ea typeface="+mn-ea"/>
                        <a:cs typeface="+mn-cs"/>
                      </a:endParaRPr>
                    </a:p>
                  </a:txBody>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1335387644"/>
                  </a:ext>
                </a:extLst>
              </a:tr>
            </a:tbl>
          </a:graphicData>
        </a:graphic>
      </p:graphicFrame>
      <p:sp>
        <p:nvSpPr>
          <p:cNvPr id="5" name="AutoShape 2" descr="ST. MICHAEL'S C. OF E. PRIMARY SCHOOL BAMFORD SCHOOL UNIFORM LIST Boys:  Girls: Red v-neck sweatshirt with school logo Red"/>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pic>
        <p:nvPicPr>
          <p:cNvPr id="6" name="Picture 5"/>
          <p:cNvPicPr>
            <a:picLocks noChangeAspect="1"/>
          </p:cNvPicPr>
          <p:nvPr/>
        </p:nvPicPr>
        <p:blipFill>
          <a:blip r:embed="rId2"/>
          <a:stretch>
            <a:fillRect/>
          </a:stretch>
        </p:blipFill>
        <p:spPr>
          <a:xfrm>
            <a:off x="3793610" y="160338"/>
            <a:ext cx="383164" cy="489487"/>
          </a:xfrm>
          <a:prstGeom prst="rect">
            <a:avLst/>
          </a:prstGeom>
        </p:spPr>
      </p:pic>
    </p:spTree>
    <p:extLst>
      <p:ext uri="{BB962C8B-B14F-4D97-AF65-F5344CB8AC3E}">
        <p14:creationId xmlns:p14="http://schemas.microsoft.com/office/powerpoint/2010/main" val="7773530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217535468"/>
              </p:ext>
            </p:extLst>
          </p:nvPr>
        </p:nvGraphicFramePr>
        <p:xfrm>
          <a:off x="274638" y="178130"/>
          <a:ext cx="11712575" cy="6514135"/>
        </p:xfrm>
        <a:graphic>
          <a:graphicData uri="http://schemas.openxmlformats.org/drawingml/2006/table">
            <a:tbl>
              <a:tblPr firstRow="1" bandRow="1">
                <a:tableStyleId>{5940675A-B579-460E-94D1-54222C63F5DA}</a:tableStyleId>
              </a:tblPr>
              <a:tblGrid>
                <a:gridCol w="254000">
                  <a:extLst>
                    <a:ext uri="{9D8B030D-6E8A-4147-A177-3AD203B41FA5}">
                      <a16:colId xmlns:a16="http://schemas.microsoft.com/office/drawing/2014/main" val="2033829959"/>
                    </a:ext>
                  </a:extLst>
                </a:gridCol>
                <a:gridCol w="2228850">
                  <a:extLst>
                    <a:ext uri="{9D8B030D-6E8A-4147-A177-3AD203B41FA5}">
                      <a16:colId xmlns:a16="http://schemas.microsoft.com/office/drawing/2014/main" val="2952232063"/>
                    </a:ext>
                  </a:extLst>
                </a:gridCol>
                <a:gridCol w="2457451">
                  <a:extLst>
                    <a:ext uri="{9D8B030D-6E8A-4147-A177-3AD203B41FA5}">
                      <a16:colId xmlns:a16="http://schemas.microsoft.com/office/drawing/2014/main" val="1239123303"/>
                    </a:ext>
                  </a:extLst>
                </a:gridCol>
                <a:gridCol w="2185987">
                  <a:extLst>
                    <a:ext uri="{9D8B030D-6E8A-4147-A177-3AD203B41FA5}">
                      <a16:colId xmlns:a16="http://schemas.microsoft.com/office/drawing/2014/main" val="4031516724"/>
                    </a:ext>
                  </a:extLst>
                </a:gridCol>
                <a:gridCol w="2400300">
                  <a:extLst>
                    <a:ext uri="{9D8B030D-6E8A-4147-A177-3AD203B41FA5}">
                      <a16:colId xmlns:a16="http://schemas.microsoft.com/office/drawing/2014/main" val="3120107244"/>
                    </a:ext>
                  </a:extLst>
                </a:gridCol>
                <a:gridCol w="2185987">
                  <a:extLst>
                    <a:ext uri="{9D8B030D-6E8A-4147-A177-3AD203B41FA5}">
                      <a16:colId xmlns:a16="http://schemas.microsoft.com/office/drawing/2014/main" val="2886785050"/>
                    </a:ext>
                  </a:extLst>
                </a:gridCol>
              </a:tblGrid>
              <a:tr h="279070">
                <a:tc>
                  <a:txBody>
                    <a:bodyPr/>
                    <a:lstStyle/>
                    <a:p>
                      <a:pPr algn="ctr">
                        <a:spcAft>
                          <a:spcPts val="0"/>
                        </a:spcAft>
                      </a:pPr>
                      <a:r>
                        <a:rPr lang="en-GB" sz="1400" b="1" dirty="0" err="1" smtClean="0">
                          <a:solidFill>
                            <a:schemeClr val="tx1"/>
                          </a:solidFill>
                          <a:effectLst/>
                          <a:latin typeface="+mn-lt"/>
                          <a:ea typeface="Times New Roman" panose="02020603050405020304" pitchFamily="18" charset="0"/>
                        </a:rPr>
                        <a:t>Yr</a:t>
                      </a:r>
                      <a:endParaRPr lang="en-GB" sz="1400" b="1" dirty="0">
                        <a:solidFill>
                          <a:schemeClr val="tx1"/>
                        </a:solidFill>
                        <a:effectLst/>
                        <a:latin typeface="+mn-lt"/>
                        <a:ea typeface="Times New Roman" panose="02020603050405020304" pitchFamily="18" charset="0"/>
                      </a:endParaRPr>
                    </a:p>
                  </a:txBody>
                  <a:tcPr marL="114300" marR="114300" marT="0" marB="0"/>
                </a:tc>
                <a:tc>
                  <a:txBody>
                    <a:bodyPr/>
                    <a:lstStyle/>
                    <a:p>
                      <a:pPr algn="ctr">
                        <a:spcAft>
                          <a:spcPts val="0"/>
                        </a:spcAft>
                      </a:pPr>
                      <a:r>
                        <a:rPr lang="en-GB" sz="1400" b="0" u="sng" dirty="0" smtClean="0">
                          <a:solidFill>
                            <a:schemeClr val="accent4">
                              <a:lumMod val="60000"/>
                              <a:lumOff val="40000"/>
                            </a:schemeClr>
                          </a:solidFill>
                          <a:effectLst/>
                          <a:latin typeface="+mn-lt"/>
                          <a:ea typeface="Times New Roman" panose="02020603050405020304" pitchFamily="18" charset="0"/>
                          <a:cs typeface="Arial" panose="020B0604020202020204" pitchFamily="34" charset="0"/>
                        </a:rPr>
                        <a:t>Clothing</a:t>
                      </a:r>
                      <a:endParaRPr lang="en-GB" sz="1400" b="1" dirty="0">
                        <a:solidFill>
                          <a:srgbClr val="C00000"/>
                        </a:solidFill>
                        <a:effectLst/>
                        <a:latin typeface="+mn-lt"/>
                        <a:ea typeface="Times New Roman" panose="02020603050405020304" pitchFamily="18" charset="0"/>
                      </a:endParaRPr>
                    </a:p>
                  </a:txBody>
                  <a:tcPr marL="114300" marR="114300" marT="0" marB="0"/>
                </a:tc>
                <a:tc>
                  <a:txBody>
                    <a:bodyPr/>
                    <a:lstStyle/>
                    <a:p>
                      <a:pPr algn="ctr">
                        <a:spcAft>
                          <a:spcPts val="0"/>
                        </a:spcAft>
                      </a:pPr>
                      <a:r>
                        <a:rPr lang="en-GB" sz="1400" b="0" u="sng" baseline="0" dirty="0" smtClean="0">
                          <a:solidFill>
                            <a:srgbClr val="00B0F0"/>
                          </a:solidFill>
                          <a:effectLst/>
                          <a:latin typeface="+mn-lt"/>
                          <a:ea typeface="Times New Roman" panose="02020603050405020304" pitchFamily="18" charset="0"/>
                          <a:cs typeface="Arial" panose="020B0604020202020204" pitchFamily="34" charset="0"/>
                        </a:rPr>
                        <a:t>Commerce</a:t>
                      </a:r>
                      <a:endParaRPr lang="en-GB" sz="1400" b="1" dirty="0">
                        <a:solidFill>
                          <a:srgbClr val="C00000"/>
                        </a:solidFill>
                        <a:effectLst/>
                        <a:latin typeface="+mn-lt"/>
                        <a:ea typeface="Times New Roman" panose="02020603050405020304" pitchFamily="18" charset="0"/>
                      </a:endParaRPr>
                    </a:p>
                  </a:txBody>
                  <a:tcPr marL="114300" marR="114300" marT="0" marB="0"/>
                </a:tc>
                <a:tc>
                  <a:txBody>
                    <a:bodyPr/>
                    <a:lstStyle/>
                    <a:p>
                      <a:pPr algn="ctr">
                        <a:spcAft>
                          <a:spcPts val="0"/>
                        </a:spcAft>
                      </a:pPr>
                      <a:r>
                        <a:rPr lang="en-GB" sz="1400" b="0" u="sng" baseline="0" dirty="0" smtClean="0">
                          <a:solidFill>
                            <a:srgbClr val="C00000"/>
                          </a:solidFill>
                          <a:effectLst/>
                          <a:latin typeface="+mn-lt"/>
                          <a:ea typeface="Times New Roman" panose="02020603050405020304" pitchFamily="18" charset="0"/>
                          <a:cs typeface="Arial" panose="020B0604020202020204" pitchFamily="34" charset="0"/>
                        </a:rPr>
                        <a:t>Conflict</a:t>
                      </a:r>
                      <a:endParaRPr lang="en-GB" sz="1400" b="1" dirty="0">
                        <a:solidFill>
                          <a:srgbClr val="C00000"/>
                        </a:solidFill>
                        <a:effectLst/>
                        <a:latin typeface="+mn-lt"/>
                        <a:ea typeface="Times New Roman" panose="02020603050405020304" pitchFamily="18" charset="0"/>
                      </a:endParaRPr>
                    </a:p>
                  </a:txBody>
                  <a:tcPr marL="114300" marR="114300" marT="0" marB="0"/>
                </a:tc>
                <a:tc>
                  <a:txBody>
                    <a:bodyPr/>
                    <a:lstStyle/>
                    <a:p>
                      <a:pPr algn="ctr">
                        <a:spcAft>
                          <a:spcPts val="0"/>
                        </a:spcAft>
                      </a:pPr>
                      <a:r>
                        <a:rPr lang="en-GB" sz="1400" b="0" u="sng" baseline="0" dirty="0" smtClean="0">
                          <a:solidFill>
                            <a:srgbClr val="7030A0"/>
                          </a:solidFill>
                          <a:effectLst/>
                          <a:latin typeface="+mn-lt"/>
                          <a:ea typeface="Times New Roman" panose="02020603050405020304" pitchFamily="18" charset="0"/>
                          <a:cs typeface="Arial" panose="020B0604020202020204" pitchFamily="34" charset="0"/>
                        </a:rPr>
                        <a:t>Food</a:t>
                      </a:r>
                      <a:endParaRPr lang="en-GB" sz="1400" b="1" dirty="0">
                        <a:solidFill>
                          <a:srgbClr val="C00000"/>
                        </a:solidFill>
                        <a:effectLst/>
                        <a:latin typeface="+mn-lt"/>
                        <a:ea typeface="Times New Roman" panose="02020603050405020304" pitchFamily="18" charset="0"/>
                      </a:endParaRPr>
                    </a:p>
                  </a:txBody>
                  <a:tcPr marL="114300" marR="114300" marT="0" marB="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b="0" u="sng" baseline="0" dirty="0" smtClean="0">
                          <a:solidFill>
                            <a:srgbClr val="00B050"/>
                          </a:solidFill>
                          <a:effectLst/>
                          <a:latin typeface="+mn-lt"/>
                          <a:ea typeface="Times New Roman" panose="02020603050405020304" pitchFamily="18" charset="0"/>
                          <a:cs typeface="Arial" panose="020B0604020202020204" pitchFamily="34" charset="0"/>
                        </a:rPr>
                        <a:t>Religion</a:t>
                      </a:r>
                      <a:endParaRPr lang="en-GB" sz="1400" b="1" dirty="0" smtClean="0">
                        <a:solidFill>
                          <a:srgbClr val="C00000"/>
                        </a:solidFill>
                        <a:effectLst/>
                        <a:latin typeface="+mn-lt"/>
                        <a:ea typeface="Times New Roman" panose="02020603050405020304" pitchFamily="18" charset="0"/>
                      </a:endParaRPr>
                    </a:p>
                  </a:txBody>
                  <a:tcPr marL="114300" marR="114300" marT="0" marB="0"/>
                </a:tc>
                <a:extLst>
                  <a:ext uri="{0D108BD9-81ED-4DB2-BD59-A6C34878D82A}">
                    <a16:rowId xmlns:a16="http://schemas.microsoft.com/office/drawing/2014/main" val="114452312"/>
                  </a:ext>
                </a:extLst>
              </a:tr>
              <a:tr h="823900">
                <a:tc>
                  <a:txBody>
                    <a:bodyPr/>
                    <a:lstStyle/>
                    <a:p>
                      <a:pPr algn="ctr">
                        <a:spcAft>
                          <a:spcPts val="0"/>
                        </a:spcAft>
                      </a:pPr>
                      <a:r>
                        <a:rPr lang="en-GB" sz="1400" b="1" dirty="0" smtClean="0">
                          <a:solidFill>
                            <a:schemeClr val="bg2">
                              <a:lumMod val="50000"/>
                            </a:schemeClr>
                          </a:solidFill>
                          <a:effectLst/>
                          <a:latin typeface="+mn-lt"/>
                          <a:ea typeface="Times New Roman" panose="02020603050405020304" pitchFamily="18" charset="0"/>
                        </a:rPr>
                        <a:t>1</a:t>
                      </a:r>
                      <a:endParaRPr lang="en-GB" sz="1400" b="1" dirty="0">
                        <a:solidFill>
                          <a:schemeClr val="bg2">
                            <a:lumMod val="50000"/>
                          </a:schemeClr>
                        </a:solidFill>
                        <a:effectLst/>
                        <a:latin typeface="+mn-lt"/>
                        <a:ea typeface="Times New Roman" panose="02020603050405020304" pitchFamily="18" charset="0"/>
                      </a:endParaRPr>
                    </a:p>
                  </a:txBody>
                  <a:tcPr marL="114300" marR="114300" marT="0" marB="0"/>
                </a:tc>
                <a:tc gridSpan="5">
                  <a:txBody>
                    <a:bodyPr/>
                    <a:lstStyle/>
                    <a:p>
                      <a:pPr>
                        <a:lnSpc>
                          <a:spcPct val="100000"/>
                        </a:lnSpc>
                        <a:spcAft>
                          <a:spcPts val="0"/>
                        </a:spcAft>
                      </a:pPr>
                      <a:r>
                        <a:rPr lang="en-GB" sz="1000" dirty="0" smtClean="0">
                          <a:solidFill>
                            <a:schemeClr val="bg2">
                              <a:lumMod val="50000"/>
                            </a:schemeClr>
                          </a:solidFill>
                          <a:latin typeface="+mn-lt"/>
                        </a:rPr>
                        <a:t>Events, people</a:t>
                      </a:r>
                      <a:r>
                        <a:rPr lang="en-GB" sz="1000" baseline="0" dirty="0" smtClean="0">
                          <a:solidFill>
                            <a:schemeClr val="bg2">
                              <a:lumMod val="50000"/>
                            </a:schemeClr>
                          </a:solidFill>
                          <a:latin typeface="+mn-lt"/>
                        </a:rPr>
                        <a:t> and places locally:</a:t>
                      </a:r>
                      <a:endParaRPr lang="en-GB" sz="1000" dirty="0" smtClean="0">
                        <a:solidFill>
                          <a:schemeClr val="bg2">
                            <a:lumMod val="50000"/>
                          </a:schemeClr>
                        </a:solidFill>
                        <a:latin typeface="+mn-lt"/>
                      </a:endParaRPr>
                    </a:p>
                    <a:p>
                      <a:pPr>
                        <a:lnSpc>
                          <a:spcPct val="100000"/>
                        </a:lnSpc>
                        <a:spcAft>
                          <a:spcPts val="0"/>
                        </a:spcAft>
                      </a:pPr>
                      <a:r>
                        <a:rPr lang="en-GB" sz="1000" dirty="0" smtClean="0">
                          <a:solidFill>
                            <a:schemeClr val="bg2">
                              <a:lumMod val="50000"/>
                            </a:schemeClr>
                          </a:solidFill>
                          <a:latin typeface="+mn-lt"/>
                        </a:rPr>
                        <a:t>The Co-operative movement started way back in 1844 in the town of Rochdale. A few local people got together to start a society that would treat the local people with respect and provide affordable food for all. Rochdale became one of the world's most productive cotton spinning towns when it rose to prominence during the 19th century as a major mill town and centre for textile manufacture during the Industrial Revolution.</a:t>
                      </a:r>
                      <a:r>
                        <a:rPr lang="en-GB" sz="1000" baseline="0" dirty="0" smtClean="0">
                          <a:solidFill>
                            <a:schemeClr val="bg2">
                              <a:lumMod val="50000"/>
                            </a:schemeClr>
                          </a:solidFill>
                          <a:latin typeface="+mn-lt"/>
                        </a:rPr>
                        <a:t> </a:t>
                      </a:r>
                      <a:r>
                        <a:rPr lang="en-GB" sz="1000" dirty="0" smtClean="0">
                          <a:solidFill>
                            <a:schemeClr val="bg2">
                              <a:lumMod val="50000"/>
                            </a:schemeClr>
                          </a:solidFill>
                          <a:latin typeface="+mn-lt"/>
                        </a:rPr>
                        <a:t>It was a boomtown of the Industrial Revolution, and amongst the first ever industrialised towns.</a:t>
                      </a:r>
                      <a:r>
                        <a:rPr lang="en-GB" sz="1000" baseline="0" dirty="0" smtClean="0">
                          <a:solidFill>
                            <a:schemeClr val="bg2">
                              <a:lumMod val="50000"/>
                            </a:schemeClr>
                          </a:solidFill>
                          <a:latin typeface="+mn-lt"/>
                        </a:rPr>
                        <a:t> </a:t>
                      </a:r>
                      <a:r>
                        <a:rPr lang="en-GB" sz="1000" dirty="0" smtClean="0">
                          <a:solidFill>
                            <a:schemeClr val="bg2">
                              <a:lumMod val="50000"/>
                            </a:schemeClr>
                          </a:solidFill>
                          <a:latin typeface="+mn-lt"/>
                        </a:rPr>
                        <a:t>Industrial Revolution – production of textiles.</a:t>
                      </a:r>
                      <a:r>
                        <a:rPr lang="en-GB" sz="1000" baseline="0" dirty="0" smtClean="0">
                          <a:solidFill>
                            <a:schemeClr val="bg2">
                              <a:lumMod val="50000"/>
                            </a:schemeClr>
                          </a:solidFill>
                          <a:latin typeface="+mn-lt"/>
                        </a:rPr>
                        <a:t> </a:t>
                      </a:r>
                      <a:r>
                        <a:rPr lang="en-GB" sz="1000" dirty="0" smtClean="0">
                          <a:solidFill>
                            <a:schemeClr val="bg2">
                              <a:lumMod val="50000"/>
                            </a:schemeClr>
                          </a:solidFill>
                          <a:latin typeface="+mn-lt"/>
                        </a:rPr>
                        <a:t>Making food affordable for local people.</a:t>
                      </a:r>
                    </a:p>
                  </a:txBody>
                  <a:tcPr/>
                </a:tc>
                <a:tc hMerge="1">
                  <a:txBody>
                    <a:bodyPr/>
                    <a:lstStyle/>
                    <a:p>
                      <a:pPr>
                        <a:lnSpc>
                          <a:spcPct val="107000"/>
                        </a:lnSpc>
                        <a:spcAft>
                          <a:spcPts val="800"/>
                        </a:spcAft>
                      </a:pPr>
                      <a:endParaRPr lang="en-GB" sz="1200" dirty="0" smtClean="0">
                        <a:latin typeface="+mn-lt"/>
                      </a:endParaRPr>
                    </a:p>
                  </a:txBody>
                  <a:tcPr/>
                </a:tc>
                <a:tc hMerge="1">
                  <a:txBody>
                    <a:bodyPr/>
                    <a:lstStyle/>
                    <a:p>
                      <a:endParaRPr lang="en-GB" sz="1200" dirty="0" smtClean="0">
                        <a:latin typeface="+mn-lt"/>
                      </a:endParaRPr>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724492403"/>
                  </a:ext>
                </a:extLst>
              </a:tr>
              <a:tr h="371475">
                <a:tc>
                  <a:txBody>
                    <a:bodyPr/>
                    <a:lstStyle/>
                    <a:p>
                      <a:pPr algn="ctr">
                        <a:spcAft>
                          <a:spcPts val="0"/>
                        </a:spcAft>
                      </a:pPr>
                      <a:r>
                        <a:rPr lang="en-GB" sz="1400" b="1" dirty="0" smtClean="0">
                          <a:solidFill>
                            <a:schemeClr val="bg2">
                              <a:lumMod val="50000"/>
                            </a:schemeClr>
                          </a:solidFill>
                          <a:effectLst/>
                          <a:latin typeface="+mn-lt"/>
                          <a:ea typeface="Times New Roman" panose="02020603050405020304" pitchFamily="18" charset="0"/>
                        </a:rPr>
                        <a:t>2</a:t>
                      </a:r>
                      <a:endParaRPr lang="en-GB" sz="1400" b="1" dirty="0">
                        <a:solidFill>
                          <a:schemeClr val="bg2">
                            <a:lumMod val="50000"/>
                          </a:schemeClr>
                        </a:solidFill>
                        <a:effectLst/>
                        <a:latin typeface="+mn-lt"/>
                        <a:ea typeface="Times New Roman" panose="02020603050405020304" pitchFamily="18" charset="0"/>
                      </a:endParaRPr>
                    </a:p>
                  </a:txBody>
                  <a:tcPr marL="114300" marR="114300" marT="0" marB="0"/>
                </a:tc>
                <a:tc gridSpan="5">
                  <a:txBody>
                    <a:bodyPr/>
                    <a:lstStyle/>
                    <a:p>
                      <a:pPr>
                        <a:lnSpc>
                          <a:spcPct val="100000"/>
                        </a:lnSpc>
                        <a:spcAft>
                          <a:spcPts val="0"/>
                        </a:spcAft>
                      </a:pPr>
                      <a:r>
                        <a:rPr lang="en-GB" sz="1000" dirty="0" smtClean="0">
                          <a:solidFill>
                            <a:schemeClr val="bg2">
                              <a:lumMod val="50000"/>
                            </a:schemeClr>
                          </a:solidFill>
                          <a:latin typeface="+mn-lt"/>
                        </a:rPr>
                        <a:t>Florence Nightingale</a:t>
                      </a:r>
                      <a:r>
                        <a:rPr lang="en-GB" sz="1000" baseline="0" dirty="0" smtClean="0">
                          <a:solidFill>
                            <a:schemeClr val="bg2">
                              <a:lumMod val="50000"/>
                            </a:schemeClr>
                          </a:solidFill>
                          <a:latin typeface="+mn-lt"/>
                        </a:rPr>
                        <a:t> and Mary </a:t>
                      </a:r>
                      <a:r>
                        <a:rPr lang="en-GB" sz="1000" baseline="0" dirty="0" err="1" smtClean="0">
                          <a:solidFill>
                            <a:schemeClr val="bg2">
                              <a:lumMod val="50000"/>
                            </a:schemeClr>
                          </a:solidFill>
                          <a:latin typeface="+mn-lt"/>
                        </a:rPr>
                        <a:t>Seacole</a:t>
                      </a:r>
                      <a:r>
                        <a:rPr lang="en-GB" sz="1000" baseline="0" dirty="0" smtClean="0">
                          <a:solidFill>
                            <a:schemeClr val="bg2">
                              <a:lumMod val="50000"/>
                            </a:schemeClr>
                          </a:solidFill>
                          <a:latin typeface="+mn-lt"/>
                        </a:rPr>
                        <a:t> serving during Crimean War 1853, nursing, uniforms, role of women in Victorian Era</a:t>
                      </a:r>
                      <a:endParaRPr lang="en-GB" sz="1000" dirty="0" smtClean="0">
                        <a:solidFill>
                          <a:schemeClr val="bg2">
                            <a:lumMod val="50000"/>
                          </a:schemeClr>
                        </a:solidFill>
                        <a:latin typeface="+mn-lt"/>
                      </a:endParaRPr>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309026771"/>
                  </a:ext>
                </a:extLst>
              </a:tr>
              <a:tr h="1609713">
                <a:tc>
                  <a:txBody>
                    <a:bodyPr/>
                    <a:lstStyle/>
                    <a:p>
                      <a:pPr algn="ctr">
                        <a:spcAft>
                          <a:spcPts val="0"/>
                        </a:spcAft>
                      </a:pPr>
                      <a:r>
                        <a:rPr lang="en-GB" sz="1400" b="1" dirty="0" smtClean="0">
                          <a:solidFill>
                            <a:schemeClr val="bg2">
                              <a:lumMod val="50000"/>
                            </a:schemeClr>
                          </a:solidFill>
                          <a:effectLst/>
                          <a:latin typeface="+mn-lt"/>
                          <a:ea typeface="Times New Roman" panose="02020603050405020304" pitchFamily="18" charset="0"/>
                        </a:rPr>
                        <a:t>4</a:t>
                      </a:r>
                    </a:p>
                    <a:p>
                      <a:pPr algn="ctr">
                        <a:spcAft>
                          <a:spcPts val="0"/>
                        </a:spcAft>
                      </a:pPr>
                      <a:r>
                        <a:rPr lang="en-GB" sz="1400" b="1" dirty="0" smtClean="0">
                          <a:solidFill>
                            <a:schemeClr val="bg2">
                              <a:lumMod val="50000"/>
                            </a:schemeClr>
                          </a:solidFill>
                          <a:effectLst/>
                          <a:latin typeface="+mn-lt"/>
                          <a:ea typeface="Times New Roman" panose="02020603050405020304" pitchFamily="18" charset="0"/>
                        </a:rPr>
                        <a:t>Vi k </a:t>
                      </a:r>
                      <a:r>
                        <a:rPr lang="en-GB" sz="1400" b="1" dirty="0" err="1" smtClean="0">
                          <a:solidFill>
                            <a:schemeClr val="bg2">
                              <a:lumMod val="50000"/>
                            </a:schemeClr>
                          </a:solidFill>
                          <a:effectLst/>
                          <a:latin typeface="+mn-lt"/>
                          <a:ea typeface="Times New Roman" panose="02020603050405020304" pitchFamily="18" charset="0"/>
                        </a:rPr>
                        <a:t>i</a:t>
                      </a:r>
                      <a:endParaRPr lang="en-GB" sz="1400" b="1" dirty="0" smtClean="0">
                        <a:solidFill>
                          <a:schemeClr val="bg2">
                            <a:lumMod val="50000"/>
                          </a:schemeClr>
                        </a:solidFill>
                        <a:effectLst/>
                        <a:latin typeface="+mn-lt"/>
                        <a:ea typeface="Times New Roman" panose="02020603050405020304" pitchFamily="18" charset="0"/>
                      </a:endParaRPr>
                    </a:p>
                    <a:p>
                      <a:pPr algn="ctr">
                        <a:spcAft>
                          <a:spcPts val="0"/>
                        </a:spcAft>
                      </a:pPr>
                      <a:r>
                        <a:rPr lang="en-GB" sz="1400" b="1" dirty="0" err="1" smtClean="0">
                          <a:solidFill>
                            <a:schemeClr val="bg2">
                              <a:lumMod val="50000"/>
                            </a:schemeClr>
                          </a:solidFill>
                          <a:effectLst/>
                          <a:latin typeface="+mn-lt"/>
                          <a:ea typeface="Times New Roman" panose="02020603050405020304" pitchFamily="18" charset="0"/>
                        </a:rPr>
                        <a:t>ngs</a:t>
                      </a:r>
                      <a:endParaRPr lang="en-GB" sz="1400" b="1" dirty="0">
                        <a:solidFill>
                          <a:schemeClr val="bg2">
                            <a:lumMod val="50000"/>
                          </a:schemeClr>
                        </a:solidFill>
                        <a:effectLst/>
                        <a:latin typeface="+mn-lt"/>
                        <a:ea typeface="Times New Roman" panose="02020603050405020304" pitchFamily="18" charset="0"/>
                      </a:endParaRPr>
                    </a:p>
                  </a:txBody>
                  <a:tcPr marL="114300" marR="114300" marT="0" marB="0"/>
                </a:tc>
                <a:tc>
                  <a:txBody>
                    <a:bodyPr/>
                    <a:lstStyle/>
                    <a:p>
                      <a:r>
                        <a:rPr lang="en-GB" sz="800" dirty="0" smtClean="0">
                          <a:solidFill>
                            <a:schemeClr val="bg2">
                              <a:lumMod val="50000"/>
                            </a:schemeClr>
                          </a:solidFill>
                          <a:effectLst/>
                          <a:latin typeface="+mn-lt"/>
                          <a:ea typeface="Calibri" panose="020F0502020204030204" pitchFamily="34" charset="0"/>
                          <a:cs typeface="Arial" panose="020B0604020202020204" pitchFamily="34" charset="0"/>
                        </a:rPr>
                        <a:t>Viking clothes were made from wool, linen and animal skins. The Vikings were skilful weavers and made their own clothes. Women, with the help of children, made the wool into yarn and used natural dyes from plants to give it colour. Men wore tunics and trousers and women wore a long dress with a pinafore over it.</a:t>
                      </a:r>
                      <a:endParaRPr lang="en-GB" sz="800" b="1" dirty="0">
                        <a:solidFill>
                          <a:schemeClr val="bg2">
                            <a:lumMod val="50000"/>
                          </a:schemeClr>
                        </a:solidFill>
                        <a:effectLst/>
                        <a:latin typeface="+mn-lt"/>
                        <a:ea typeface="Times New Roman" panose="02020603050405020304" pitchFamily="18" charset="0"/>
                      </a:endParaRPr>
                    </a:p>
                  </a:txBody>
                  <a:tcPr marL="114300" marR="114300" marT="0" marB="0"/>
                </a:tc>
                <a:tc>
                  <a:txBody>
                    <a:bodyPr/>
                    <a:lstStyle/>
                    <a:p>
                      <a:pPr>
                        <a:lnSpc>
                          <a:spcPct val="107000"/>
                        </a:lnSpc>
                        <a:spcAft>
                          <a:spcPts val="0"/>
                        </a:spcAft>
                      </a:pPr>
                      <a:r>
                        <a:rPr lang="en-GB" sz="800" dirty="0">
                          <a:solidFill>
                            <a:schemeClr val="bg2">
                              <a:lumMod val="50000"/>
                            </a:schemeClr>
                          </a:solidFill>
                          <a:effectLst/>
                          <a:latin typeface="+mn-lt"/>
                          <a:ea typeface="Calibri" panose="020F0502020204030204" pitchFamily="34" charset="0"/>
                          <a:cs typeface="Arial" panose="020B0604020202020204" pitchFamily="34" charset="0"/>
                        </a:rPr>
                        <a:t>The Viking economy was based on agriculture and local food products obtained from hunting, fishing, and collecting. Chieftains and members of the elite required luxury goods to set themselves off from the population at large. The soils are not particularly good, and the growing season is short.</a:t>
                      </a:r>
                      <a:endParaRPr lang="en-GB" sz="800" dirty="0">
                        <a:solidFill>
                          <a:schemeClr val="bg2">
                            <a:lumMod val="50000"/>
                          </a:schemeClr>
                        </a:solidFill>
                        <a:effectLst/>
                        <a:latin typeface="+mn-lt"/>
                        <a:ea typeface="Calibri" panose="020F0502020204030204" pitchFamily="34" charset="0"/>
                        <a:cs typeface="Times New Roman" panose="02020603050405020304" pitchFamily="18" charset="0"/>
                      </a:endParaRPr>
                    </a:p>
                    <a:p>
                      <a:pPr>
                        <a:lnSpc>
                          <a:spcPct val="107000"/>
                        </a:lnSpc>
                        <a:spcAft>
                          <a:spcPts val="0"/>
                        </a:spcAft>
                      </a:pPr>
                      <a:r>
                        <a:rPr lang="en-GB" sz="800" dirty="0">
                          <a:solidFill>
                            <a:schemeClr val="bg2">
                              <a:lumMod val="50000"/>
                            </a:schemeClr>
                          </a:solidFill>
                          <a:effectLst/>
                          <a:latin typeface="+mn-lt"/>
                          <a:ea typeface="Calibri" panose="020F0502020204030204" pitchFamily="34" charset="0"/>
                          <a:cs typeface="Arial" panose="020B0604020202020204" pitchFamily="34" charset="0"/>
                        </a:rPr>
                        <a:t>Early in the Viking Age, trade was done by direct barter. Eventually, Viking traders obtained a great deal of trade silver and Arabic coins, which then was used to buy goods. Vikings established home bases and trade </a:t>
                      </a:r>
                      <a:r>
                        <a:rPr lang="en-GB" sz="800" dirty="0" err="1">
                          <a:solidFill>
                            <a:schemeClr val="bg2">
                              <a:lumMod val="50000"/>
                            </a:schemeClr>
                          </a:solidFill>
                          <a:effectLst/>
                          <a:latin typeface="+mn-lt"/>
                          <a:ea typeface="Calibri" panose="020F0502020204030204" pitchFamily="34" charset="0"/>
                          <a:cs typeface="Arial" panose="020B0604020202020204" pitchFamily="34" charset="0"/>
                        </a:rPr>
                        <a:t>centers</a:t>
                      </a:r>
                      <a:r>
                        <a:rPr lang="en-GB" sz="800" dirty="0">
                          <a:solidFill>
                            <a:schemeClr val="bg2">
                              <a:lumMod val="50000"/>
                            </a:schemeClr>
                          </a:solidFill>
                          <a:effectLst/>
                          <a:latin typeface="+mn-lt"/>
                          <a:ea typeface="Calibri" panose="020F0502020204030204" pitchFamily="34" charset="0"/>
                          <a:cs typeface="Arial" panose="020B0604020202020204" pitchFamily="34" charset="0"/>
                        </a:rPr>
                        <a:t> in both Dublin, Ireland and York, England.</a:t>
                      </a:r>
                      <a:endParaRPr lang="en-GB" sz="800" dirty="0">
                        <a:solidFill>
                          <a:schemeClr val="bg2">
                            <a:lumMod val="50000"/>
                          </a:schemeClr>
                        </a:solidFill>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800"/>
                        </a:spcAft>
                      </a:pPr>
                      <a:r>
                        <a:rPr lang="en-GB" sz="800" dirty="0" smtClean="0">
                          <a:solidFill>
                            <a:schemeClr val="bg2">
                              <a:lumMod val="50000"/>
                            </a:schemeClr>
                          </a:solidFill>
                          <a:effectLst/>
                          <a:latin typeface="+mn-lt"/>
                          <a:ea typeface="Calibri" panose="020F0502020204030204" pitchFamily="34" charset="0"/>
                          <a:cs typeface="Arial" panose="020B0604020202020204" pitchFamily="34" charset="0"/>
                        </a:rPr>
                        <a:t>The clearest cause for the Viking raids was simply the acquisition of wealth. Britain was particularly well known for its lucrative trade centres, and the Scandinavians were aware of this through their own commerce with the region.</a:t>
                      </a:r>
                      <a:endParaRPr lang="en-GB" sz="800" dirty="0" smtClean="0">
                        <a:solidFill>
                          <a:schemeClr val="bg2">
                            <a:lumMod val="50000"/>
                          </a:schemeClr>
                        </a:solidFill>
                        <a:effectLst/>
                        <a:latin typeface="+mn-lt"/>
                        <a:ea typeface="Calibri" panose="020F0502020204030204" pitchFamily="34" charset="0"/>
                        <a:cs typeface="Times New Roman" panose="02020603050405020304" pitchFamily="18" charset="0"/>
                      </a:endParaRPr>
                    </a:p>
                    <a:p>
                      <a:r>
                        <a:rPr lang="en-GB" sz="800" dirty="0" smtClean="0">
                          <a:solidFill>
                            <a:schemeClr val="bg2">
                              <a:lumMod val="50000"/>
                            </a:schemeClr>
                          </a:solidFill>
                          <a:effectLst/>
                          <a:latin typeface="+mn-lt"/>
                          <a:ea typeface="Calibri" panose="020F0502020204030204" pitchFamily="34" charset="0"/>
                          <a:cs typeface="Arial" panose="020B0604020202020204" pitchFamily="34" charset="0"/>
                        </a:rPr>
                        <a:t>By the late 9th century, the Vikings had overrun most of the Anglo-Saxon kingdoms that constituted England at the time. However, Alfred the Great, king of Wessex, defeated the Vikings at the Battle of Edington in 878.</a:t>
                      </a:r>
                      <a:endParaRPr lang="en-GB" sz="800" b="1" dirty="0">
                        <a:solidFill>
                          <a:schemeClr val="bg2">
                            <a:lumMod val="50000"/>
                          </a:schemeClr>
                        </a:solidFill>
                        <a:effectLst/>
                        <a:latin typeface="+mn-lt"/>
                        <a:ea typeface="Times New Roman" panose="02020603050405020304" pitchFamily="18" charset="0"/>
                      </a:endParaRPr>
                    </a:p>
                  </a:txBody>
                  <a:tcPr marL="114300" marR="114300" marT="0" marB="0"/>
                </a:tc>
                <a:tc>
                  <a:txBody>
                    <a:bodyPr/>
                    <a:lstStyle/>
                    <a:p>
                      <a:r>
                        <a:rPr lang="en-GB" sz="800" dirty="0" smtClean="0">
                          <a:solidFill>
                            <a:schemeClr val="bg2">
                              <a:lumMod val="50000"/>
                            </a:schemeClr>
                          </a:solidFill>
                          <a:effectLst/>
                          <a:latin typeface="+mn-lt"/>
                          <a:ea typeface="Calibri" panose="020F0502020204030204" pitchFamily="34" charset="0"/>
                          <a:cs typeface="Arial" panose="020B0604020202020204" pitchFamily="34" charset="0"/>
                        </a:rPr>
                        <a:t>The Vikings needed all the energy that they could get in the form of fat – especially in winter. Meat, fish, vegetables, cereals and milk products were all an important part of their diet. Sweet food was consumed in the form of berries, fruit and honey. In England the Vikings were often described as gluttonous.</a:t>
                      </a:r>
                      <a:endParaRPr lang="en-GB" sz="800" b="1" dirty="0">
                        <a:solidFill>
                          <a:schemeClr val="bg2">
                            <a:lumMod val="50000"/>
                          </a:schemeClr>
                        </a:solidFill>
                        <a:effectLst/>
                        <a:latin typeface="+mn-lt"/>
                        <a:ea typeface="Times New Roman" panose="02020603050405020304" pitchFamily="18" charset="0"/>
                      </a:endParaRPr>
                    </a:p>
                  </a:txBody>
                  <a:tcPr marL="114300" marR="114300" marT="0" marB="0"/>
                </a:tc>
                <a:tc>
                  <a:txBody>
                    <a:bodyPr/>
                    <a:lstStyle/>
                    <a:p>
                      <a:endParaRPr lang="en-GB" sz="800" b="1" dirty="0">
                        <a:solidFill>
                          <a:schemeClr val="bg2">
                            <a:lumMod val="50000"/>
                          </a:schemeClr>
                        </a:solidFill>
                        <a:effectLst/>
                        <a:latin typeface="+mn-lt"/>
                        <a:ea typeface="Times New Roman" panose="02020603050405020304" pitchFamily="18" charset="0"/>
                      </a:endParaRPr>
                    </a:p>
                  </a:txBody>
                  <a:tcPr marL="114300" marR="114300" marT="0" marB="0"/>
                </a:tc>
                <a:extLst>
                  <a:ext uri="{0D108BD9-81ED-4DB2-BD59-A6C34878D82A}">
                    <a16:rowId xmlns:a16="http://schemas.microsoft.com/office/drawing/2014/main" val="2619503068"/>
                  </a:ext>
                </a:extLst>
              </a:tr>
              <a:tr h="2098255">
                <a:tc>
                  <a:txBody>
                    <a:bodyPr/>
                    <a:lstStyle/>
                    <a:p>
                      <a:pPr algn="ctr">
                        <a:spcAft>
                          <a:spcPts val="0"/>
                        </a:spcAft>
                      </a:pPr>
                      <a:r>
                        <a:rPr lang="en-GB" sz="1400" b="1" dirty="0" smtClean="0">
                          <a:solidFill>
                            <a:schemeClr val="tx1"/>
                          </a:solidFill>
                          <a:effectLst/>
                          <a:latin typeface="+mn-lt"/>
                          <a:ea typeface="Times New Roman" panose="02020603050405020304" pitchFamily="18" charset="0"/>
                        </a:rPr>
                        <a:t>5</a:t>
                      </a:r>
                    </a:p>
                    <a:p>
                      <a:pPr algn="ctr">
                        <a:spcAft>
                          <a:spcPts val="0"/>
                        </a:spcAft>
                      </a:pPr>
                      <a:endParaRPr lang="en-GB" sz="1400" b="1" dirty="0" smtClean="0">
                        <a:solidFill>
                          <a:schemeClr val="tx1"/>
                        </a:solidFill>
                        <a:effectLst/>
                        <a:latin typeface="+mn-lt"/>
                        <a:ea typeface="Times New Roman" panose="02020603050405020304" pitchFamily="18" charset="0"/>
                      </a:endParaRPr>
                    </a:p>
                    <a:p>
                      <a:pPr algn="ctr">
                        <a:spcAft>
                          <a:spcPts val="0"/>
                        </a:spcAft>
                      </a:pPr>
                      <a:r>
                        <a:rPr lang="en-GB" sz="1400" b="1" dirty="0" smtClean="0">
                          <a:solidFill>
                            <a:schemeClr val="tx1"/>
                          </a:solidFill>
                          <a:effectLst/>
                          <a:latin typeface="+mn-lt"/>
                          <a:ea typeface="Times New Roman" panose="02020603050405020304" pitchFamily="18" charset="0"/>
                        </a:rPr>
                        <a:t>Vi</a:t>
                      </a:r>
                    </a:p>
                    <a:p>
                      <a:pPr algn="ctr">
                        <a:spcAft>
                          <a:spcPts val="0"/>
                        </a:spcAft>
                      </a:pPr>
                      <a:r>
                        <a:rPr lang="en-GB" sz="1400" b="1" dirty="0" smtClean="0">
                          <a:solidFill>
                            <a:schemeClr val="tx1"/>
                          </a:solidFill>
                          <a:effectLst/>
                          <a:latin typeface="+mn-lt"/>
                          <a:ea typeface="Times New Roman" panose="02020603050405020304" pitchFamily="18" charset="0"/>
                        </a:rPr>
                        <a:t>c</a:t>
                      </a:r>
                    </a:p>
                    <a:p>
                      <a:pPr algn="ctr">
                        <a:spcAft>
                          <a:spcPts val="0"/>
                        </a:spcAft>
                      </a:pPr>
                      <a:r>
                        <a:rPr lang="en-GB" sz="1400" b="1" dirty="0" smtClean="0">
                          <a:solidFill>
                            <a:schemeClr val="tx1"/>
                          </a:solidFill>
                          <a:effectLst/>
                          <a:latin typeface="+mn-lt"/>
                          <a:ea typeface="Times New Roman" panose="02020603050405020304" pitchFamily="18" charset="0"/>
                        </a:rPr>
                        <a:t>tor</a:t>
                      </a:r>
                    </a:p>
                    <a:p>
                      <a:pPr algn="ctr">
                        <a:spcAft>
                          <a:spcPts val="0"/>
                        </a:spcAft>
                      </a:pPr>
                      <a:r>
                        <a:rPr lang="en-GB" sz="1400" b="1" dirty="0" err="1" smtClean="0">
                          <a:solidFill>
                            <a:schemeClr val="tx1"/>
                          </a:solidFill>
                          <a:effectLst/>
                          <a:latin typeface="+mn-lt"/>
                          <a:ea typeface="Times New Roman" panose="02020603050405020304" pitchFamily="18" charset="0"/>
                        </a:rPr>
                        <a:t>i</a:t>
                      </a:r>
                      <a:endParaRPr lang="en-GB" sz="1400" b="1" dirty="0" smtClean="0">
                        <a:solidFill>
                          <a:schemeClr val="tx1"/>
                        </a:solidFill>
                        <a:effectLst/>
                        <a:latin typeface="+mn-lt"/>
                        <a:ea typeface="Times New Roman" panose="02020603050405020304" pitchFamily="18" charset="0"/>
                      </a:endParaRPr>
                    </a:p>
                    <a:p>
                      <a:pPr algn="ctr">
                        <a:spcAft>
                          <a:spcPts val="0"/>
                        </a:spcAft>
                      </a:pPr>
                      <a:r>
                        <a:rPr lang="en-GB" sz="1400" b="1" dirty="0" err="1" smtClean="0">
                          <a:solidFill>
                            <a:schemeClr val="tx1"/>
                          </a:solidFill>
                          <a:effectLst/>
                          <a:latin typeface="+mn-lt"/>
                          <a:ea typeface="Times New Roman" panose="02020603050405020304" pitchFamily="18" charset="0"/>
                        </a:rPr>
                        <a:t>ans</a:t>
                      </a:r>
                      <a:endParaRPr lang="en-GB" sz="1400" b="1" dirty="0">
                        <a:solidFill>
                          <a:schemeClr val="tx1"/>
                        </a:solidFill>
                        <a:effectLst/>
                        <a:latin typeface="+mn-lt"/>
                        <a:ea typeface="Times New Roman" panose="02020603050405020304" pitchFamily="18" charset="0"/>
                      </a:endParaRPr>
                    </a:p>
                  </a:txBody>
                  <a:tcPr marL="114300" marR="114300" marT="0" marB="0"/>
                </a:tc>
                <a:tc>
                  <a:txBody>
                    <a:bodyPr/>
                    <a:lstStyle/>
                    <a:p>
                      <a:pPr>
                        <a:lnSpc>
                          <a:spcPct val="107000"/>
                        </a:lnSpc>
                        <a:spcAft>
                          <a:spcPts val="800"/>
                        </a:spcAft>
                      </a:pPr>
                      <a:r>
                        <a:rPr lang="en-GB" sz="1100" dirty="0" smtClean="0">
                          <a:solidFill>
                            <a:schemeClr val="tx1"/>
                          </a:solidFill>
                          <a:effectLst/>
                          <a:latin typeface="+mn-lt"/>
                          <a:ea typeface="Calibri" panose="020F0502020204030204" pitchFamily="34" charset="0"/>
                          <a:cs typeface="Arial" panose="020B0604020202020204" pitchFamily="34" charset="0"/>
                        </a:rPr>
                        <a:t>Women</a:t>
                      </a:r>
                      <a:endParaRPr lang="en-GB" sz="1100" dirty="0" smtClean="0">
                        <a:solidFill>
                          <a:schemeClr val="tx1"/>
                        </a:solidFill>
                        <a:effectLst/>
                        <a:latin typeface="+mn-lt"/>
                        <a:ea typeface="Calibri" panose="020F0502020204030204" pitchFamily="34" charset="0"/>
                        <a:cs typeface="Times New Roman" panose="02020603050405020304" pitchFamily="18" charset="0"/>
                      </a:endParaRPr>
                    </a:p>
                    <a:p>
                      <a:pPr>
                        <a:lnSpc>
                          <a:spcPct val="107000"/>
                        </a:lnSpc>
                        <a:spcAft>
                          <a:spcPts val="800"/>
                        </a:spcAft>
                      </a:pPr>
                      <a:r>
                        <a:rPr lang="en-GB" sz="1100" dirty="0" smtClean="0">
                          <a:solidFill>
                            <a:schemeClr val="tx1"/>
                          </a:solidFill>
                          <a:effectLst/>
                          <a:latin typeface="+mn-lt"/>
                          <a:ea typeface="Calibri" panose="020F0502020204030204" pitchFamily="34" charset="0"/>
                          <a:cs typeface="Arial" panose="020B0604020202020204" pitchFamily="34" charset="0"/>
                        </a:rPr>
                        <a:t>corsets, bonnets, top hats, bustles and petticoats.</a:t>
                      </a:r>
                      <a:endParaRPr lang="en-GB" sz="1100" dirty="0" smtClean="0">
                        <a:solidFill>
                          <a:schemeClr val="tx1"/>
                        </a:solidFill>
                        <a:effectLst/>
                        <a:latin typeface="+mn-lt"/>
                        <a:ea typeface="Calibri" panose="020F0502020204030204" pitchFamily="34" charset="0"/>
                        <a:cs typeface="Times New Roman" panose="02020603050405020304" pitchFamily="18" charset="0"/>
                      </a:endParaRPr>
                    </a:p>
                    <a:p>
                      <a:pPr>
                        <a:lnSpc>
                          <a:spcPct val="107000"/>
                        </a:lnSpc>
                        <a:spcAft>
                          <a:spcPts val="800"/>
                        </a:spcAft>
                      </a:pPr>
                      <a:r>
                        <a:rPr lang="en-GB" sz="1100" dirty="0" smtClean="0">
                          <a:solidFill>
                            <a:schemeClr val="tx1"/>
                          </a:solidFill>
                          <a:effectLst/>
                          <a:latin typeface="+mn-lt"/>
                          <a:ea typeface="Calibri" panose="020F0502020204030204" pitchFamily="34" charset="0"/>
                          <a:cs typeface="Arial" panose="020B0604020202020204" pitchFamily="34" charset="0"/>
                        </a:rPr>
                        <a:t>thin dirty dresses which were dark colours and made from cotton or wool</a:t>
                      </a:r>
                      <a:endParaRPr lang="en-GB" sz="1100" dirty="0" smtClean="0">
                        <a:solidFill>
                          <a:schemeClr val="tx1"/>
                        </a:solidFill>
                        <a:effectLst/>
                        <a:latin typeface="+mn-lt"/>
                        <a:ea typeface="Calibri" panose="020F0502020204030204" pitchFamily="34" charset="0"/>
                        <a:cs typeface="Times New Roman" panose="02020603050405020304" pitchFamily="18" charset="0"/>
                      </a:endParaRPr>
                    </a:p>
                    <a:p>
                      <a:pPr>
                        <a:lnSpc>
                          <a:spcPct val="107000"/>
                        </a:lnSpc>
                        <a:spcAft>
                          <a:spcPts val="800"/>
                        </a:spcAft>
                      </a:pPr>
                      <a:r>
                        <a:rPr lang="en-GB" sz="1100" dirty="0" smtClean="0">
                          <a:solidFill>
                            <a:schemeClr val="tx1"/>
                          </a:solidFill>
                          <a:effectLst/>
                          <a:latin typeface="+mn-lt"/>
                          <a:ea typeface="Calibri" panose="020F0502020204030204" pitchFamily="34" charset="0"/>
                          <a:cs typeface="Arial" panose="020B0604020202020204" pitchFamily="34" charset="0"/>
                        </a:rPr>
                        <a:t>Men</a:t>
                      </a:r>
                      <a:endParaRPr lang="en-GB" sz="1100" dirty="0" smtClean="0">
                        <a:solidFill>
                          <a:schemeClr val="tx1"/>
                        </a:solidFill>
                        <a:effectLst/>
                        <a:latin typeface="+mn-lt"/>
                        <a:ea typeface="Calibri" panose="020F0502020204030204" pitchFamily="34" charset="0"/>
                        <a:cs typeface="Times New Roman" panose="02020603050405020304" pitchFamily="18" charset="0"/>
                      </a:endParaRPr>
                    </a:p>
                    <a:p>
                      <a:r>
                        <a:rPr lang="en-GB" sz="1100" dirty="0" smtClean="0">
                          <a:solidFill>
                            <a:schemeClr val="tx1"/>
                          </a:solidFill>
                          <a:effectLst/>
                          <a:latin typeface="+mn-lt"/>
                          <a:ea typeface="Calibri" panose="020F0502020204030204" pitchFamily="34" charset="0"/>
                          <a:cs typeface="Arial" panose="020B0604020202020204" pitchFamily="34" charset="0"/>
                        </a:rPr>
                        <a:t>work shirts with small collars and buttons or ties to hold them together. Waistcoats or vests</a:t>
                      </a:r>
                    </a:p>
                    <a:p>
                      <a:endParaRPr lang="en-GB" sz="1100" dirty="0" smtClean="0">
                        <a:solidFill>
                          <a:schemeClr val="tx1"/>
                        </a:solidFill>
                        <a:effectLst/>
                        <a:latin typeface="+mn-lt"/>
                        <a:ea typeface="Calibri" panose="020F0502020204030204" pitchFamily="34" charset="0"/>
                        <a:cs typeface="Arial" panose="020B0604020202020204" pitchFamily="34" charset="0"/>
                      </a:endParaRPr>
                    </a:p>
                    <a:p>
                      <a:r>
                        <a:rPr lang="en-GB" sz="1100" dirty="0" smtClean="0">
                          <a:solidFill>
                            <a:schemeClr val="tx1"/>
                          </a:solidFill>
                          <a:effectLst/>
                          <a:latin typeface="+mn-lt"/>
                          <a:ea typeface="Calibri" panose="020F0502020204030204" pitchFamily="34" charset="0"/>
                          <a:cs typeface="Arial" panose="020B0604020202020204" pitchFamily="34" charset="0"/>
                        </a:rPr>
                        <a:t>Local Mills</a:t>
                      </a:r>
                      <a:endParaRPr lang="en-GB" sz="1100" b="1" dirty="0">
                        <a:solidFill>
                          <a:schemeClr val="tx1"/>
                        </a:solidFill>
                        <a:effectLst/>
                        <a:latin typeface="+mn-lt"/>
                        <a:ea typeface="Times New Roman" panose="02020603050405020304" pitchFamily="18" charset="0"/>
                      </a:endParaRPr>
                    </a:p>
                  </a:txBody>
                  <a:tcPr marL="114300" marR="114300" marT="0" marB="0"/>
                </a:tc>
                <a:tc>
                  <a:txBody>
                    <a:bodyPr/>
                    <a:lstStyle/>
                    <a:p>
                      <a:r>
                        <a:rPr lang="en-GB" sz="1100" kern="1200" dirty="0" smtClean="0">
                          <a:solidFill>
                            <a:schemeClr val="tx1"/>
                          </a:solidFill>
                          <a:effectLst/>
                          <a:latin typeface="+mn-lt"/>
                          <a:ea typeface="+mn-ea"/>
                          <a:cs typeface="+mn-cs"/>
                        </a:rPr>
                        <a:t>Industrial Revolution – manufacturing became huge and Britain became a global power due to selling and exporting goods across the continents.</a:t>
                      </a:r>
                    </a:p>
                    <a:p>
                      <a:endParaRPr lang="en-GB" sz="1100" b="1" kern="1200" dirty="0" smtClean="0">
                        <a:solidFill>
                          <a:schemeClr val="tx1"/>
                        </a:solidFill>
                        <a:effectLst/>
                        <a:latin typeface="+mn-lt"/>
                        <a:ea typeface="+mn-ea"/>
                        <a:cs typeface="+mn-cs"/>
                      </a:endParaRPr>
                    </a:p>
                    <a:p>
                      <a:endParaRPr lang="en-GB" sz="1100" kern="1200" dirty="0" smtClean="0">
                        <a:solidFill>
                          <a:schemeClr val="tx1"/>
                        </a:solidFill>
                        <a:effectLst/>
                        <a:latin typeface="+mn-lt"/>
                        <a:ea typeface="+mn-ea"/>
                        <a:cs typeface="+mn-cs"/>
                      </a:endParaRPr>
                    </a:p>
                    <a:p>
                      <a:endParaRPr lang="en-GB" sz="1100" kern="1200" dirty="0" smtClean="0">
                        <a:solidFill>
                          <a:schemeClr val="tx1"/>
                        </a:solidFill>
                        <a:effectLst/>
                        <a:latin typeface="+mn-lt"/>
                        <a:ea typeface="+mn-ea"/>
                        <a:cs typeface="+mn-cs"/>
                      </a:endParaRPr>
                    </a:p>
                    <a:p>
                      <a:endParaRPr lang="en-GB" sz="1100" kern="1200" dirty="0" smtClean="0">
                        <a:solidFill>
                          <a:schemeClr val="tx1"/>
                        </a:solidFill>
                        <a:effectLst/>
                        <a:latin typeface="+mn-lt"/>
                        <a:ea typeface="+mn-ea"/>
                        <a:cs typeface="+mn-cs"/>
                      </a:endParaRPr>
                    </a:p>
                    <a:p>
                      <a:r>
                        <a:rPr lang="en-GB" sz="1100" kern="1200" dirty="0" smtClean="0">
                          <a:solidFill>
                            <a:schemeClr val="tx1"/>
                          </a:solidFill>
                          <a:effectLst/>
                          <a:latin typeface="+mn-lt"/>
                          <a:ea typeface="+mn-ea"/>
                          <a:cs typeface="+mn-cs"/>
                        </a:rPr>
                        <a:t>Rochdale became one of the world's most productive cotton spinning towns when it rose to prominence during the 19th century as a major mill town and centre for textile manufacture during the Industrial Revolution. It was a boomtown of the Industrial Revolution, and amongst the first ever industrialised towns.</a:t>
                      </a:r>
                      <a:endParaRPr lang="en-GB" sz="1100" b="1" dirty="0">
                        <a:solidFill>
                          <a:schemeClr val="tx1"/>
                        </a:solidFill>
                        <a:effectLst/>
                        <a:latin typeface="+mn-lt"/>
                        <a:ea typeface="Times New Roman" panose="02020603050405020304" pitchFamily="18" charset="0"/>
                      </a:endParaRPr>
                    </a:p>
                  </a:txBody>
                  <a:tcPr marL="114300" marR="114300" marT="0" marB="0"/>
                </a:tc>
                <a:tc>
                  <a:txBody>
                    <a:bodyPr/>
                    <a:lstStyle/>
                    <a:p>
                      <a:r>
                        <a:rPr lang="en-GB" sz="1100" kern="1200" dirty="0" smtClean="0">
                          <a:solidFill>
                            <a:schemeClr val="tx1"/>
                          </a:solidFill>
                          <a:effectLst/>
                          <a:latin typeface="+mn-lt"/>
                          <a:ea typeface="+mn-ea"/>
                          <a:cs typeface="+mn-cs"/>
                        </a:rPr>
                        <a:t>Luddites – opposition to cheap labour and the sacking of skilled labourers because of machinery.</a:t>
                      </a:r>
                    </a:p>
                    <a:p>
                      <a:r>
                        <a:rPr lang="en-GB" sz="1100" kern="1200" dirty="0" err="1" smtClean="0">
                          <a:solidFill>
                            <a:schemeClr val="tx1"/>
                          </a:solidFill>
                          <a:effectLst/>
                          <a:latin typeface="+mn-lt"/>
                          <a:ea typeface="+mn-ea"/>
                          <a:cs typeface="+mn-cs"/>
                        </a:rPr>
                        <a:t>Peterloo</a:t>
                      </a:r>
                      <a:r>
                        <a:rPr lang="en-GB" sz="1100" kern="1200" dirty="0" smtClean="0">
                          <a:solidFill>
                            <a:schemeClr val="tx1"/>
                          </a:solidFill>
                          <a:effectLst/>
                          <a:latin typeface="+mn-lt"/>
                          <a:ea typeface="+mn-ea"/>
                          <a:cs typeface="+mn-cs"/>
                        </a:rPr>
                        <a:t> Massacre </a:t>
                      </a:r>
                    </a:p>
                    <a:p>
                      <a:endParaRPr lang="en-GB" sz="1100" b="1" kern="1200" dirty="0" smtClean="0">
                        <a:solidFill>
                          <a:schemeClr val="tx1"/>
                        </a:solidFill>
                        <a:effectLst/>
                        <a:latin typeface="+mn-lt"/>
                        <a:ea typeface="+mn-ea"/>
                        <a:cs typeface="+mn-cs"/>
                      </a:endParaRPr>
                    </a:p>
                    <a:p>
                      <a:r>
                        <a:rPr lang="en-GB" sz="1100" kern="1200" dirty="0" smtClean="0">
                          <a:solidFill>
                            <a:schemeClr val="tx1"/>
                          </a:solidFill>
                          <a:effectLst/>
                          <a:latin typeface="+mn-lt"/>
                          <a:ea typeface="+mn-ea"/>
                          <a:cs typeface="+mn-cs"/>
                        </a:rPr>
                        <a:t>What caused the cotton famine?</a:t>
                      </a:r>
                    </a:p>
                    <a:p>
                      <a:r>
                        <a:rPr lang="en-GB" sz="1100" kern="1200" dirty="0" smtClean="0">
                          <a:solidFill>
                            <a:schemeClr val="tx1"/>
                          </a:solidFill>
                          <a:effectLst/>
                          <a:latin typeface="+mn-lt"/>
                          <a:ea typeface="+mn-ea"/>
                          <a:cs typeface="+mn-cs"/>
                        </a:rPr>
                        <a:t>The Lancashire Cotton Famine, also known as the Cotton Famine or the Cotton Panic (1861–65), was a depression in the textile industry of North West England, brought about by overproduction in a time of contracting world markets.</a:t>
                      </a:r>
                    </a:p>
                    <a:p>
                      <a:r>
                        <a:rPr lang="en-GB" sz="1100" kern="1200" dirty="0" smtClean="0">
                          <a:solidFill>
                            <a:schemeClr val="tx1"/>
                          </a:solidFill>
                          <a:effectLst/>
                          <a:latin typeface="+mn-lt"/>
                          <a:ea typeface="+mn-ea"/>
                          <a:cs typeface="+mn-cs"/>
                        </a:rPr>
                        <a:t>Stalybridge Riot.</a:t>
                      </a:r>
                    </a:p>
                    <a:p>
                      <a:r>
                        <a:rPr lang="en-GB" sz="1100" kern="1200" dirty="0" smtClean="0">
                          <a:solidFill>
                            <a:schemeClr val="tx1"/>
                          </a:solidFill>
                          <a:effectLst/>
                          <a:latin typeface="+mn-lt"/>
                          <a:ea typeface="+mn-ea"/>
                          <a:cs typeface="+mn-cs"/>
                        </a:rPr>
                        <a:t>American Civil war – compounded the Lancashire Cotton Famine/Panic. Borders were closed which stopped trade. </a:t>
                      </a:r>
                      <a:endParaRPr lang="en-GB" sz="1100" b="1" dirty="0">
                        <a:solidFill>
                          <a:schemeClr val="tx1"/>
                        </a:solidFill>
                        <a:effectLst/>
                        <a:latin typeface="+mn-lt"/>
                        <a:ea typeface="Times New Roman" panose="02020603050405020304" pitchFamily="18" charset="0"/>
                      </a:endParaRPr>
                    </a:p>
                  </a:txBody>
                  <a:tcPr marL="114300" marR="114300" marT="0" marB="0"/>
                </a:tc>
                <a:tc>
                  <a:txBody>
                    <a:bodyPr/>
                    <a:lstStyle/>
                    <a:p>
                      <a:r>
                        <a:rPr lang="en-GB" sz="1100" kern="1200" dirty="0" smtClean="0">
                          <a:solidFill>
                            <a:schemeClr val="tx1"/>
                          </a:solidFill>
                          <a:effectLst/>
                          <a:latin typeface="+mn-lt"/>
                          <a:ea typeface="+mn-ea"/>
                          <a:cs typeface="+mn-cs"/>
                        </a:rPr>
                        <a:t>Marrow Toast. Yup, bone marrow.</a:t>
                      </a:r>
                    </a:p>
                    <a:p>
                      <a:r>
                        <a:rPr lang="en-GB" sz="1100" kern="1200" dirty="0" err="1" smtClean="0">
                          <a:solidFill>
                            <a:schemeClr val="tx1"/>
                          </a:solidFill>
                          <a:effectLst/>
                          <a:latin typeface="+mn-lt"/>
                          <a:ea typeface="+mn-ea"/>
                          <a:cs typeface="+mn-cs"/>
                        </a:rPr>
                        <a:t>Broxy</a:t>
                      </a:r>
                      <a:r>
                        <a:rPr lang="en-GB" sz="1100" kern="1200" dirty="0" smtClean="0">
                          <a:solidFill>
                            <a:schemeClr val="tx1"/>
                          </a:solidFill>
                          <a:effectLst/>
                          <a:latin typeface="+mn-lt"/>
                          <a:ea typeface="+mn-ea"/>
                          <a:cs typeface="+mn-cs"/>
                        </a:rPr>
                        <a:t>. This is actually frightening. </a:t>
                      </a:r>
                    </a:p>
                    <a:p>
                      <a:r>
                        <a:rPr lang="en-GB" sz="1100" kern="1200" dirty="0" smtClean="0">
                          <a:solidFill>
                            <a:schemeClr val="tx1"/>
                          </a:solidFill>
                          <a:effectLst/>
                          <a:latin typeface="+mn-lt"/>
                          <a:ea typeface="+mn-ea"/>
                          <a:cs typeface="+mn-cs"/>
                        </a:rPr>
                        <a:t>Jellied Eels. Things were rough during this era. ...</a:t>
                      </a:r>
                    </a:p>
                    <a:p>
                      <a:r>
                        <a:rPr lang="en-GB" sz="1100" kern="1200" dirty="0" smtClean="0">
                          <a:solidFill>
                            <a:schemeClr val="tx1"/>
                          </a:solidFill>
                          <a:effectLst/>
                          <a:latin typeface="+mn-lt"/>
                          <a:ea typeface="+mn-ea"/>
                          <a:cs typeface="+mn-cs"/>
                        </a:rPr>
                        <a:t>Kedgeree. ...</a:t>
                      </a:r>
                    </a:p>
                    <a:p>
                      <a:r>
                        <a:rPr lang="en-GB" sz="1100" kern="1200" dirty="0" smtClean="0">
                          <a:solidFill>
                            <a:schemeClr val="tx1"/>
                          </a:solidFill>
                          <a:effectLst/>
                          <a:latin typeface="+mn-lt"/>
                          <a:ea typeface="+mn-ea"/>
                          <a:cs typeface="+mn-cs"/>
                        </a:rPr>
                        <a:t>Brown Windsor Soup. ...</a:t>
                      </a:r>
                    </a:p>
                    <a:p>
                      <a:r>
                        <a:rPr lang="en-GB" sz="1100" kern="1200" dirty="0" smtClean="0">
                          <a:solidFill>
                            <a:schemeClr val="tx1"/>
                          </a:solidFill>
                          <a:effectLst/>
                          <a:latin typeface="+mn-lt"/>
                          <a:ea typeface="+mn-ea"/>
                          <a:cs typeface="+mn-cs"/>
                        </a:rPr>
                        <a:t>Boiled Calf's Head. ...</a:t>
                      </a:r>
                    </a:p>
                    <a:p>
                      <a:r>
                        <a:rPr lang="en-GB" sz="1100" kern="1200" dirty="0" smtClean="0">
                          <a:solidFill>
                            <a:schemeClr val="tx1"/>
                          </a:solidFill>
                          <a:effectLst/>
                          <a:latin typeface="+mn-lt"/>
                          <a:ea typeface="+mn-ea"/>
                          <a:cs typeface="+mn-cs"/>
                        </a:rPr>
                        <a:t>Sheep's Trotters. ...</a:t>
                      </a:r>
                    </a:p>
                    <a:p>
                      <a:r>
                        <a:rPr lang="en-GB" sz="1100" kern="1200" dirty="0" smtClean="0">
                          <a:solidFill>
                            <a:schemeClr val="tx1"/>
                          </a:solidFill>
                          <a:effectLst/>
                          <a:latin typeface="+mn-lt"/>
                          <a:ea typeface="+mn-ea"/>
                          <a:cs typeface="+mn-cs"/>
                        </a:rPr>
                        <a:t>Pickled Oysters.</a:t>
                      </a:r>
                    </a:p>
                    <a:p>
                      <a:endParaRPr lang="en-GB" sz="1100" b="1" kern="1200" dirty="0" smtClean="0">
                        <a:solidFill>
                          <a:schemeClr val="tx1"/>
                        </a:solidFill>
                        <a:effectLst/>
                        <a:latin typeface="+mn-lt"/>
                        <a:ea typeface="+mn-ea"/>
                        <a:cs typeface="+mn-cs"/>
                      </a:endParaRPr>
                    </a:p>
                    <a:p>
                      <a:pPr>
                        <a:lnSpc>
                          <a:spcPct val="107000"/>
                        </a:lnSpc>
                        <a:spcAft>
                          <a:spcPts val="800"/>
                        </a:spcAft>
                      </a:pPr>
                      <a:endParaRPr lang="en-GB" sz="1100" dirty="0" smtClean="0">
                        <a:solidFill>
                          <a:schemeClr val="tx1"/>
                        </a:solidFill>
                        <a:effectLst/>
                        <a:latin typeface="+mn-lt"/>
                        <a:ea typeface="Calibri" panose="020F0502020204030204" pitchFamily="34" charset="0"/>
                        <a:cs typeface="Arial" panose="020B0604020202020204" pitchFamily="34" charset="0"/>
                      </a:endParaRPr>
                    </a:p>
                    <a:p>
                      <a:pPr>
                        <a:lnSpc>
                          <a:spcPct val="107000"/>
                        </a:lnSpc>
                        <a:spcAft>
                          <a:spcPts val="800"/>
                        </a:spcAft>
                      </a:pPr>
                      <a:endParaRPr lang="en-GB" sz="1100" dirty="0" smtClean="0">
                        <a:solidFill>
                          <a:schemeClr val="tx1"/>
                        </a:solidFill>
                        <a:effectLst/>
                        <a:latin typeface="+mn-lt"/>
                        <a:ea typeface="Calibri" panose="020F0502020204030204" pitchFamily="34" charset="0"/>
                        <a:cs typeface="Arial" panose="020B0604020202020204" pitchFamily="34" charset="0"/>
                      </a:endParaRPr>
                    </a:p>
                    <a:p>
                      <a:pPr>
                        <a:lnSpc>
                          <a:spcPct val="107000"/>
                        </a:lnSpc>
                        <a:spcAft>
                          <a:spcPts val="800"/>
                        </a:spcAft>
                      </a:pPr>
                      <a:r>
                        <a:rPr lang="en-GB" sz="1100" dirty="0" smtClean="0">
                          <a:solidFill>
                            <a:schemeClr val="tx1"/>
                          </a:solidFill>
                          <a:effectLst/>
                          <a:latin typeface="+mn-lt"/>
                          <a:ea typeface="Calibri" panose="020F0502020204030204" pitchFamily="34" charset="0"/>
                          <a:cs typeface="Arial" panose="020B0604020202020204" pitchFamily="34" charset="0"/>
                        </a:rPr>
                        <a:t>Famine – lots of unemployed.</a:t>
                      </a:r>
                      <a:endParaRPr lang="en-GB" sz="1100" dirty="0" smtClean="0">
                        <a:solidFill>
                          <a:schemeClr val="tx1"/>
                        </a:solidFill>
                        <a:effectLst/>
                        <a:latin typeface="+mn-lt"/>
                        <a:ea typeface="Calibri" panose="020F0502020204030204" pitchFamily="34" charset="0"/>
                        <a:cs typeface="Times New Roman" panose="02020603050405020304" pitchFamily="18" charset="0"/>
                      </a:endParaRPr>
                    </a:p>
                    <a:p>
                      <a:r>
                        <a:rPr lang="en-GB" sz="1100" dirty="0" smtClean="0">
                          <a:solidFill>
                            <a:schemeClr val="tx1"/>
                          </a:solidFill>
                          <a:effectLst/>
                          <a:latin typeface="+mn-lt"/>
                          <a:ea typeface="Calibri" panose="020F0502020204030204" pitchFamily="34" charset="0"/>
                          <a:cs typeface="Arial" panose="020B0604020202020204" pitchFamily="34" charset="0"/>
                        </a:rPr>
                        <a:t>Relief through rations, soup kitchens, donations, </a:t>
                      </a:r>
                      <a:r>
                        <a:rPr lang="en-GB" sz="1100" dirty="0" err="1" smtClean="0">
                          <a:solidFill>
                            <a:schemeClr val="tx1"/>
                          </a:solidFill>
                          <a:effectLst/>
                          <a:latin typeface="+mn-lt"/>
                          <a:ea typeface="Calibri" panose="020F0502020204030204" pitchFamily="34" charset="0"/>
                          <a:cs typeface="Arial" panose="020B0604020202020204" pitchFamily="34" charset="0"/>
                        </a:rPr>
                        <a:t>etc</a:t>
                      </a:r>
                      <a:endParaRPr lang="en-GB" sz="1100" b="1" dirty="0">
                        <a:solidFill>
                          <a:schemeClr val="tx1"/>
                        </a:solidFill>
                        <a:effectLst/>
                        <a:latin typeface="+mn-lt"/>
                        <a:ea typeface="Times New Roman" panose="02020603050405020304" pitchFamily="18" charset="0"/>
                      </a:endParaRPr>
                    </a:p>
                  </a:txBody>
                  <a:tcPr marL="114300" marR="114300" marT="0" marB="0"/>
                </a:tc>
                <a:tc>
                  <a:txBody>
                    <a:bodyPr/>
                    <a:lstStyle/>
                    <a:p>
                      <a:r>
                        <a:rPr lang="en-GB" sz="1100" kern="1200" dirty="0" smtClean="0">
                          <a:solidFill>
                            <a:schemeClr val="tx1"/>
                          </a:solidFill>
                          <a:effectLst/>
                          <a:latin typeface="+mn-lt"/>
                          <a:ea typeface="+mn-ea"/>
                          <a:cs typeface="+mn-cs"/>
                        </a:rPr>
                        <a:t>Throughout the 19th century England was a Christian country. The only substantial non-Christian faith was Judaism: the number of Jews in Britain rose from 60,000 in 1880 to 300,000 by 1914, as a result of migrants escaping persecution in Russia and eastern Europe.</a:t>
                      </a:r>
                      <a:endParaRPr lang="en-GB" sz="1100" b="1" dirty="0">
                        <a:solidFill>
                          <a:schemeClr val="tx1"/>
                        </a:solidFill>
                        <a:effectLst/>
                        <a:latin typeface="+mn-lt"/>
                        <a:ea typeface="Times New Roman" panose="02020603050405020304" pitchFamily="18" charset="0"/>
                      </a:endParaRPr>
                    </a:p>
                  </a:txBody>
                  <a:tcPr marL="114300" marR="114300" marT="0" marB="0"/>
                </a:tc>
                <a:extLst>
                  <a:ext uri="{0D108BD9-81ED-4DB2-BD59-A6C34878D82A}">
                    <a16:rowId xmlns:a16="http://schemas.microsoft.com/office/drawing/2014/main" val="4164144367"/>
                  </a:ext>
                </a:extLst>
              </a:tr>
            </a:tbl>
          </a:graphicData>
        </a:graphic>
      </p:graphicFrame>
      <p:sp>
        <p:nvSpPr>
          <p:cNvPr id="5" name="AutoShape 2" descr="ST. MICHAEL'S C. OF E. PRIMARY SCHOOL BAMFORD SCHOOL UNIFORM LIST Boys:  Girls: Red v-neck sweatshirt with school logo Red"/>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1133576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453456529"/>
              </p:ext>
            </p:extLst>
          </p:nvPr>
        </p:nvGraphicFramePr>
        <p:xfrm>
          <a:off x="155575" y="124157"/>
          <a:ext cx="11845927" cy="6603187"/>
        </p:xfrm>
        <a:graphic>
          <a:graphicData uri="http://schemas.openxmlformats.org/drawingml/2006/table">
            <a:tbl>
              <a:tblPr firstRow="1" bandRow="1">
                <a:tableStyleId>{5940675A-B579-460E-94D1-54222C63F5DA}</a:tableStyleId>
              </a:tblPr>
              <a:tblGrid>
                <a:gridCol w="4244975">
                  <a:extLst>
                    <a:ext uri="{9D8B030D-6E8A-4147-A177-3AD203B41FA5}">
                      <a16:colId xmlns:a16="http://schemas.microsoft.com/office/drawing/2014/main" val="2952232063"/>
                    </a:ext>
                  </a:extLst>
                </a:gridCol>
                <a:gridCol w="5029200">
                  <a:extLst>
                    <a:ext uri="{9D8B030D-6E8A-4147-A177-3AD203B41FA5}">
                      <a16:colId xmlns:a16="http://schemas.microsoft.com/office/drawing/2014/main" val="1523852696"/>
                    </a:ext>
                  </a:extLst>
                </a:gridCol>
                <a:gridCol w="1285876">
                  <a:extLst>
                    <a:ext uri="{9D8B030D-6E8A-4147-A177-3AD203B41FA5}">
                      <a16:colId xmlns:a16="http://schemas.microsoft.com/office/drawing/2014/main" val="864018281"/>
                    </a:ext>
                  </a:extLst>
                </a:gridCol>
                <a:gridCol w="1285876">
                  <a:extLst>
                    <a:ext uri="{9D8B030D-6E8A-4147-A177-3AD203B41FA5}">
                      <a16:colId xmlns:a16="http://schemas.microsoft.com/office/drawing/2014/main" val="2216321484"/>
                    </a:ext>
                  </a:extLst>
                </a:gridCol>
              </a:tblGrid>
              <a:tr h="522356">
                <a:tc>
                  <a:txBody>
                    <a:bodyPr/>
                    <a:lstStyle/>
                    <a:p>
                      <a:pPr algn="l">
                        <a:spcAft>
                          <a:spcPts val="0"/>
                        </a:spcAft>
                      </a:pPr>
                      <a:r>
                        <a:rPr lang="en-GB" sz="1100" b="0" u="sng" dirty="0">
                          <a:solidFill>
                            <a:srgbClr val="FF0000"/>
                          </a:solidFill>
                          <a:effectLst/>
                          <a:latin typeface="Comic Sans MS" panose="030F0702030302020204" pitchFamily="66" charset="0"/>
                          <a:ea typeface="Times New Roman" panose="02020603050405020304" pitchFamily="18" charset="0"/>
                        </a:rPr>
                        <a:t>Year </a:t>
                      </a:r>
                      <a:r>
                        <a:rPr lang="en-GB" sz="1100" b="0" u="sng" dirty="0" smtClean="0">
                          <a:solidFill>
                            <a:srgbClr val="FF0000"/>
                          </a:solidFill>
                          <a:effectLst/>
                          <a:latin typeface="Comic Sans MS" panose="030F0702030302020204" pitchFamily="66" charset="0"/>
                          <a:ea typeface="Times New Roman" panose="02020603050405020304" pitchFamily="18" charset="0"/>
                        </a:rPr>
                        <a:t>6 History </a:t>
                      </a:r>
                      <a:r>
                        <a:rPr lang="en-GB" sz="2400" b="1" u="none" baseline="0" dirty="0">
                          <a:solidFill>
                            <a:srgbClr val="FF0000"/>
                          </a:solidFill>
                          <a:effectLst/>
                          <a:latin typeface="Times New Roman" panose="02020603050405020304" pitchFamily="18" charset="0"/>
                          <a:ea typeface="Times New Roman" panose="02020603050405020304" pitchFamily="18" charset="0"/>
                        </a:rPr>
                        <a:t> </a:t>
                      </a:r>
                      <a:r>
                        <a:rPr lang="en-GB" sz="2400" b="1" u="none" baseline="0" dirty="0" smtClean="0">
                          <a:solidFill>
                            <a:srgbClr val="FF0000"/>
                          </a:solidFill>
                          <a:effectLst/>
                          <a:latin typeface="Times New Roman" panose="02020603050405020304" pitchFamily="18" charset="0"/>
                          <a:ea typeface="Times New Roman" panose="02020603050405020304" pitchFamily="18" charset="0"/>
                        </a:rPr>
                        <a:t>         </a:t>
                      </a:r>
                      <a:r>
                        <a:rPr lang="en-GB" sz="1100" b="0" u="sng" dirty="0" smtClean="0">
                          <a:solidFill>
                            <a:srgbClr val="FF0000"/>
                          </a:solidFill>
                          <a:effectLst/>
                          <a:latin typeface="Comic Sans MS" panose="030F0702030302020204" pitchFamily="66" charset="0"/>
                          <a:ea typeface="Times New Roman" panose="02020603050405020304" pitchFamily="18" charset="0"/>
                          <a:cs typeface="Arial" panose="020B0604020202020204" pitchFamily="34" charset="0"/>
                        </a:rPr>
                        <a:t>WWI</a:t>
                      </a:r>
                    </a:p>
                    <a:p>
                      <a:pPr algn="l">
                        <a:spcAft>
                          <a:spcPts val="0"/>
                        </a:spcAft>
                      </a:pPr>
                      <a:r>
                        <a:rPr lang="en-GB" sz="1100" b="0" u="sng" dirty="0" smtClean="0">
                          <a:solidFill>
                            <a:srgbClr val="FF0000"/>
                          </a:solidFill>
                          <a:effectLst/>
                          <a:latin typeface="Comic Sans MS" panose="030F0702030302020204" pitchFamily="66" charset="0"/>
                          <a:ea typeface="Times New Roman" panose="02020603050405020304" pitchFamily="18" charset="0"/>
                          <a:cs typeface="Arial" panose="020B0604020202020204" pitchFamily="34" charset="0"/>
                        </a:rPr>
                        <a:t>Threads: </a:t>
                      </a:r>
                      <a:r>
                        <a:rPr lang="en-GB" sz="1100" b="0" u="sng" dirty="0" smtClean="0">
                          <a:solidFill>
                            <a:schemeClr val="accent4">
                              <a:lumMod val="60000"/>
                              <a:lumOff val="40000"/>
                            </a:schemeClr>
                          </a:solidFill>
                          <a:effectLst/>
                          <a:latin typeface="Comic Sans MS" panose="030F0702030302020204" pitchFamily="66" charset="0"/>
                          <a:ea typeface="Times New Roman" panose="02020603050405020304" pitchFamily="18" charset="0"/>
                          <a:cs typeface="Arial" panose="020B0604020202020204" pitchFamily="34" charset="0"/>
                        </a:rPr>
                        <a:t>Clothing</a:t>
                      </a:r>
                      <a:r>
                        <a:rPr lang="en-GB" sz="1100" b="0" u="sng" baseline="0" dirty="0" smtClean="0">
                          <a:solidFill>
                            <a:schemeClr val="accent4">
                              <a:lumMod val="60000"/>
                              <a:lumOff val="40000"/>
                            </a:schemeClr>
                          </a:solidFill>
                          <a:effectLst/>
                          <a:latin typeface="Comic Sans MS" panose="030F0702030302020204" pitchFamily="66" charset="0"/>
                          <a:ea typeface="Times New Roman" panose="02020603050405020304" pitchFamily="18" charset="0"/>
                          <a:cs typeface="Arial" panose="020B0604020202020204" pitchFamily="34" charset="0"/>
                        </a:rPr>
                        <a:t> </a:t>
                      </a:r>
                      <a:r>
                        <a:rPr lang="en-GB" sz="1100" b="0" u="sng" baseline="0" dirty="0" smtClean="0">
                          <a:solidFill>
                            <a:srgbClr val="00B0F0"/>
                          </a:solidFill>
                          <a:effectLst/>
                          <a:latin typeface="Comic Sans MS" panose="030F0702030302020204" pitchFamily="66" charset="0"/>
                          <a:ea typeface="Times New Roman" panose="02020603050405020304" pitchFamily="18" charset="0"/>
                          <a:cs typeface="Arial" panose="020B0604020202020204" pitchFamily="34" charset="0"/>
                        </a:rPr>
                        <a:t>Commerce </a:t>
                      </a:r>
                      <a:r>
                        <a:rPr lang="en-GB" sz="1100" b="0" u="sng" baseline="0" dirty="0" smtClean="0">
                          <a:solidFill>
                            <a:srgbClr val="C00000"/>
                          </a:solidFill>
                          <a:effectLst/>
                          <a:latin typeface="Comic Sans MS" panose="030F0702030302020204" pitchFamily="66" charset="0"/>
                          <a:ea typeface="Times New Roman" panose="02020603050405020304" pitchFamily="18" charset="0"/>
                          <a:cs typeface="Arial" panose="020B0604020202020204" pitchFamily="34" charset="0"/>
                        </a:rPr>
                        <a:t>Conflict </a:t>
                      </a:r>
                      <a:r>
                        <a:rPr lang="en-GB" sz="1100" b="0" u="sng" baseline="0" dirty="0" smtClean="0">
                          <a:solidFill>
                            <a:srgbClr val="7030A0"/>
                          </a:solidFill>
                          <a:effectLst/>
                          <a:latin typeface="Comic Sans MS" panose="030F0702030302020204" pitchFamily="66" charset="0"/>
                          <a:ea typeface="Times New Roman" panose="02020603050405020304" pitchFamily="18" charset="0"/>
                          <a:cs typeface="Arial" panose="020B0604020202020204" pitchFamily="34" charset="0"/>
                        </a:rPr>
                        <a:t>Food</a:t>
                      </a:r>
                      <a:r>
                        <a:rPr lang="en-GB" sz="1100" b="0" u="sng" baseline="0" dirty="0" smtClean="0">
                          <a:solidFill>
                            <a:srgbClr val="00B050"/>
                          </a:solidFill>
                          <a:effectLst/>
                          <a:latin typeface="Comic Sans MS" panose="030F0702030302020204" pitchFamily="66" charset="0"/>
                          <a:ea typeface="Times New Roman" panose="02020603050405020304" pitchFamily="18" charset="0"/>
                          <a:cs typeface="Arial" panose="020B0604020202020204" pitchFamily="34" charset="0"/>
                        </a:rPr>
                        <a:t> Religion</a:t>
                      </a:r>
                      <a:endParaRPr lang="en-GB" sz="2400" b="1" dirty="0">
                        <a:solidFill>
                          <a:srgbClr val="C00000"/>
                        </a:solidFill>
                        <a:effectLst/>
                        <a:latin typeface="Times New Roman" panose="02020603050405020304" pitchFamily="18" charset="0"/>
                        <a:ea typeface="Times New Roman" panose="02020603050405020304" pitchFamily="18" charset="0"/>
                      </a:endParaRPr>
                    </a:p>
                  </a:txBody>
                  <a:tcPr marL="114300" marR="114300" marT="0" marB="0"/>
                </a:tc>
                <a:tc rowSpan="2" gridSpan="3">
                  <a:txBody>
                    <a:bodyPr/>
                    <a:lstStyle/>
                    <a:p>
                      <a:pPr algn="ctr"/>
                      <a:r>
                        <a:rPr lang="en-GB" sz="1200" u="sng" kern="1200" dirty="0" smtClean="0">
                          <a:solidFill>
                            <a:srgbClr val="FF0000"/>
                          </a:solidFill>
                          <a:effectLst/>
                          <a:latin typeface="+mn-lt"/>
                          <a:ea typeface="+mn-ea"/>
                          <a:cs typeface="+mn-cs"/>
                        </a:rPr>
                        <a:t>Threads knowledge overleaf-  Knowledge Vocabulary</a:t>
                      </a:r>
                      <a:r>
                        <a:rPr lang="en-GB" sz="1200" u="sng" kern="1200" baseline="0" dirty="0" smtClean="0">
                          <a:solidFill>
                            <a:schemeClr val="tx1"/>
                          </a:solidFill>
                          <a:effectLst/>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smtClean="0">
                          <a:effectLst/>
                          <a:latin typeface="Calibri" panose="020F0502020204030204" pitchFamily="34" charset="0"/>
                          <a:ea typeface="Calibri" panose="020F0502020204030204" pitchFamily="34" charset="0"/>
                        </a:rPr>
                        <a:t>air raid, air raid drill, air raid shelter, Allies, allotment, atomic bomb, Axis Powers, blackout, Blitz, British Empire, censorship, civilians, Civil Defence, Commonwealth, concentration camp, coupons, D-Day, department store, evacuee, factories, Forces, gas mask, gramophone, Adolf Hitler, Holocaust, host family, invaded, Jews, Nazi, Neville Chamberlain, occupied, Prime Minister, prisoner of war, propaganda, rationing, refugee, register, resistance, siren, Sir Winston Churchill, Soviet Union, stirrup pump, telegram, United Nations, War Crime, Washboard</a:t>
                      </a:r>
                      <a:endParaRPr lang="en-GB" sz="1200" u="sng" kern="1200" dirty="0" smtClean="0">
                        <a:solidFill>
                          <a:schemeClr val="tx1"/>
                        </a:solidFill>
                        <a:effectLst/>
                        <a:latin typeface="+mn-lt"/>
                        <a:ea typeface="+mn-ea"/>
                        <a:cs typeface="+mn-cs"/>
                      </a:endParaRPr>
                    </a:p>
                    <a:p>
                      <a:pPr marL="0" lvl="0" indent="0" algn="ctr">
                        <a:buFont typeface="Arial" panose="020B0604020202020204" pitchFamily="34" charset="0"/>
                        <a:buNone/>
                      </a:pPr>
                      <a:endParaRPr lang="en-GB" sz="1200" u="sng" kern="1200" dirty="0" smtClean="0">
                        <a:solidFill>
                          <a:srgbClr val="FF0000"/>
                        </a:solidFill>
                        <a:effectLst/>
                        <a:latin typeface="+mn-lt"/>
                        <a:ea typeface="+mn-ea"/>
                        <a:cs typeface="+mn-cs"/>
                      </a:endParaRPr>
                    </a:p>
                  </a:txBody>
                  <a:tcPr marL="114300" marR="114300" marT="0" marB="0"/>
                </a:tc>
                <a:tc rowSpan="2" hMerge="1">
                  <a:txBody>
                    <a:bodyPr/>
                    <a:lstStyle/>
                    <a:p>
                      <a:endParaRPr lang="en-GB"/>
                    </a:p>
                  </a:txBody>
                  <a:tcPr/>
                </a:tc>
                <a:tc rowSpan="2" hMerge="1">
                  <a:txBody>
                    <a:bodyPr/>
                    <a:lstStyle/>
                    <a:p>
                      <a:endParaRPr lang="en-GB"/>
                    </a:p>
                  </a:txBody>
                  <a:tcPr/>
                </a:tc>
                <a:extLst>
                  <a:ext uri="{0D108BD9-81ED-4DB2-BD59-A6C34878D82A}">
                    <a16:rowId xmlns:a16="http://schemas.microsoft.com/office/drawing/2014/main" val="114452312"/>
                  </a:ext>
                </a:extLst>
              </a:tr>
              <a:tr h="731298">
                <a:tc rowSpan="3">
                  <a:txBody>
                    <a:bodyPr/>
                    <a:lstStyle/>
                    <a:p>
                      <a:pPr lvl="0" algn="ctr"/>
                      <a:r>
                        <a:rPr lang="en-GB" sz="1200" u="sng" kern="1200" dirty="0" smtClean="0">
                          <a:solidFill>
                            <a:srgbClr val="FF0000"/>
                          </a:solidFill>
                          <a:effectLst/>
                          <a:latin typeface="+mn-lt"/>
                          <a:ea typeface="+mn-ea"/>
                          <a:cs typeface="+mn-cs"/>
                        </a:rPr>
                        <a:t>National Curriculum objectives (KS2)</a:t>
                      </a:r>
                    </a:p>
                    <a:p>
                      <a:pPr lvl="0" algn="l"/>
                      <a:r>
                        <a:rPr lang="en-GB" sz="1200" b="1" dirty="0" smtClean="0"/>
                        <a:t>Pupils should </a:t>
                      </a:r>
                      <a:r>
                        <a:rPr lang="en-GB" sz="1200" b="1" dirty="0" smtClean="0">
                          <a:solidFill>
                            <a:schemeClr val="tx1"/>
                          </a:solidFill>
                        </a:rPr>
                        <a:t>continue to develop a chronologically secure knowledge and understanding of British, local and world history, establishing clear narratives within and across the periods they study. They should note connections, contrasts and trends over time and develop the appropriate use of historical terms. They should regularly address and sometimes devise historically valid questions about change, cause, similarity and difference, and significance. They should construct informed responses that involve thoughtful selection and organisation of relevant historical information. They should understand how our knowledge of the past is constructed from a range of sources. </a:t>
                      </a:r>
                      <a:r>
                        <a:rPr lang="en-GB" sz="1200" dirty="0" smtClean="0"/>
                        <a:t>In planning to ensure the progression described above through teaching the British, local and world history outlined below, teachers should combine overview </a:t>
                      </a:r>
                      <a:r>
                        <a:rPr lang="en-GB" sz="1200" dirty="0" smtClean="0">
                          <a:solidFill>
                            <a:schemeClr val="tx1"/>
                          </a:solidFill>
                        </a:rPr>
                        <a:t>and </a:t>
                      </a:r>
                      <a:r>
                        <a:rPr lang="en-GB" sz="1200" b="1" dirty="0" smtClean="0">
                          <a:solidFill>
                            <a:schemeClr val="tx1"/>
                          </a:solidFill>
                        </a:rPr>
                        <a:t>depth studies to help pupils understand both the long arc of development and the complexity of specific aspects </a:t>
                      </a:r>
                      <a:r>
                        <a:rPr lang="en-GB" sz="1200" dirty="0" smtClean="0">
                          <a:solidFill>
                            <a:schemeClr val="tx1"/>
                          </a:solidFill>
                        </a:rPr>
                        <a:t>of the content.</a:t>
                      </a:r>
                    </a:p>
                    <a:p>
                      <a:pPr lvl="0" algn="l"/>
                      <a:r>
                        <a:rPr lang="en-GB" sz="1200" u="none" kern="1200" dirty="0" smtClean="0">
                          <a:solidFill>
                            <a:schemeClr val="tx1"/>
                          </a:solidFill>
                          <a:effectLst/>
                          <a:latin typeface="+mn-lt"/>
                          <a:ea typeface="+mn-ea"/>
                          <a:cs typeface="+mn-cs"/>
                        </a:rPr>
                        <a:t>Non-statutory unit: </a:t>
                      </a:r>
                      <a:r>
                        <a:rPr lang="en-GB" sz="1200" b="1" u="none" kern="1200" dirty="0" smtClean="0">
                          <a:solidFill>
                            <a:schemeClr val="tx1"/>
                          </a:solidFill>
                          <a:effectLst/>
                          <a:latin typeface="+mn-lt"/>
                          <a:ea typeface="+mn-ea"/>
                          <a:cs typeface="+mn-cs"/>
                        </a:rPr>
                        <a:t>a significant turning point in British history</a:t>
                      </a:r>
                      <a:r>
                        <a:rPr lang="en-GB" sz="1200" u="none" kern="1200" dirty="0" smtClean="0">
                          <a:solidFill>
                            <a:schemeClr val="tx1"/>
                          </a:solidFill>
                          <a:effectLst/>
                          <a:latin typeface="+mn-lt"/>
                          <a:ea typeface="+mn-ea"/>
                          <a:cs typeface="+mn-cs"/>
                        </a:rPr>
                        <a:t> </a:t>
                      </a:r>
                    </a:p>
                  </a:txBody>
                  <a:tcPr/>
                </a:tc>
                <a:tc gridSpan="3" vMerge="1">
                  <a:txBody>
                    <a:bodyPr/>
                    <a:lstStyle/>
                    <a:p>
                      <a:endParaRPr lang="en-GB" dirty="0"/>
                    </a:p>
                  </a:txBody>
                  <a:tcPr/>
                </a:tc>
                <a:tc hMerge="1" vMerge="1">
                  <a:txBody>
                    <a:bodyPr/>
                    <a:lstStyle/>
                    <a:p>
                      <a:endParaRPr lang="en-GB"/>
                    </a:p>
                  </a:txBody>
                  <a:tcPr/>
                </a:tc>
                <a:tc hMerge="1" vMerge="1">
                  <a:txBody>
                    <a:bodyPr/>
                    <a:lstStyle/>
                    <a:p>
                      <a:endParaRPr lang="en-GB"/>
                    </a:p>
                  </a:txBody>
                  <a:tcPr/>
                </a:tc>
                <a:extLst>
                  <a:ext uri="{0D108BD9-81ED-4DB2-BD59-A6C34878D82A}">
                    <a16:rowId xmlns:a16="http://schemas.microsoft.com/office/drawing/2014/main" val="2565054626"/>
                  </a:ext>
                </a:extLst>
              </a:tr>
              <a:tr h="928603">
                <a:tc vMerge="1">
                  <a:txBody>
                    <a:bodyPr/>
                    <a:lstStyle/>
                    <a:p>
                      <a:endParaRPr lang="en-GB"/>
                    </a:p>
                  </a:txBody>
                  <a:tcPr/>
                </a:tc>
                <a:tc gridSpan="3">
                  <a:txBody>
                    <a:bodyPr/>
                    <a:lstStyle/>
                    <a:p>
                      <a:pPr marL="0" lvl="0" indent="0" algn="ctr">
                        <a:buFont typeface="Arial" panose="020B0604020202020204" pitchFamily="34" charset="0"/>
                        <a:buNone/>
                      </a:pPr>
                      <a:r>
                        <a:rPr lang="en-GB" sz="1200" u="sng" kern="1200" dirty="0" smtClean="0">
                          <a:solidFill>
                            <a:srgbClr val="FF0000"/>
                          </a:solidFill>
                          <a:effectLst/>
                          <a:latin typeface="+mn-lt"/>
                          <a:ea typeface="+mn-ea"/>
                          <a:cs typeface="+mn-cs"/>
                        </a:rPr>
                        <a:t>Key learning</a:t>
                      </a:r>
                    </a:p>
                    <a:p>
                      <a:pPr marL="0" lvl="0" indent="0" algn="l">
                        <a:buFont typeface="Arial" panose="020B0604020202020204" pitchFamily="34" charset="0"/>
                        <a:buNone/>
                      </a:pPr>
                      <a:r>
                        <a:rPr lang="en-GB" sz="1200" b="0" u="none" kern="1200" dirty="0" smtClean="0">
                          <a:solidFill>
                            <a:schemeClr val="tx1"/>
                          </a:solidFill>
                          <a:effectLst/>
                          <a:latin typeface="+mn-lt"/>
                          <a:ea typeface="+mn-ea"/>
                          <a:cs typeface="+mn-cs"/>
                        </a:rPr>
                        <a:t>Know the factors that led to WWI, the countries</a:t>
                      </a:r>
                      <a:r>
                        <a:rPr lang="en-GB" sz="1200" b="0" u="none" kern="1200" baseline="0" dirty="0" smtClean="0">
                          <a:solidFill>
                            <a:schemeClr val="tx1"/>
                          </a:solidFill>
                          <a:effectLst/>
                          <a:latin typeface="+mn-lt"/>
                          <a:ea typeface="+mn-ea"/>
                          <a:cs typeface="+mn-cs"/>
                        </a:rPr>
                        <a:t> and leaders involved</a:t>
                      </a:r>
                    </a:p>
                    <a:p>
                      <a:pPr marL="0" lvl="0" indent="0" algn="l">
                        <a:buFont typeface="Arial" panose="020B0604020202020204" pitchFamily="34" charset="0"/>
                        <a:buNone/>
                      </a:pPr>
                      <a:r>
                        <a:rPr lang="en-GB" sz="1200" b="0" u="none" kern="1200" baseline="0" dirty="0" smtClean="0">
                          <a:solidFill>
                            <a:schemeClr val="tx1"/>
                          </a:solidFill>
                          <a:effectLst/>
                          <a:latin typeface="+mn-lt"/>
                          <a:ea typeface="+mn-ea"/>
                          <a:cs typeface="+mn-cs"/>
                        </a:rPr>
                        <a:t>Know about the course of the war, key events and turning points </a:t>
                      </a:r>
                    </a:p>
                    <a:p>
                      <a:pPr marL="0" lvl="0" indent="0" algn="l">
                        <a:buFont typeface="Arial" panose="020B0604020202020204" pitchFamily="34" charset="0"/>
                        <a:buNone/>
                      </a:pPr>
                      <a:r>
                        <a:rPr lang="en-GB" sz="1200" b="0" u="none" kern="1200" baseline="0" dirty="0" smtClean="0">
                          <a:solidFill>
                            <a:schemeClr val="tx1"/>
                          </a:solidFill>
                          <a:effectLst/>
                          <a:latin typeface="+mn-lt"/>
                          <a:ea typeface="+mn-ea"/>
                          <a:cs typeface="+mn-cs"/>
                        </a:rPr>
                        <a:t>Know about life in the trenches including rations, weapons, uniform and conditions</a:t>
                      </a:r>
                    </a:p>
                  </a:txBody>
                  <a:tcPr marL="114300" marR="114300" marT="0" marB="0"/>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419090150"/>
                  </a:ext>
                </a:extLst>
              </a:tr>
              <a:tr h="2011513">
                <a:tc vMerge="1">
                  <a:txBody>
                    <a:bodyPr/>
                    <a:lstStyle/>
                    <a:p>
                      <a:endParaRPr lang="en-GB"/>
                    </a:p>
                  </a:txBody>
                  <a:tcPr/>
                </a:tc>
                <a:tc rowSpan="2">
                  <a:txBody>
                    <a:bodyPr/>
                    <a:lstStyle/>
                    <a:p>
                      <a:pPr marL="0" lvl="0" indent="0" algn="ctr">
                        <a:buFont typeface="Arial" panose="020B0604020202020204" pitchFamily="34" charset="0"/>
                        <a:buNone/>
                      </a:pPr>
                      <a:r>
                        <a:rPr lang="en-GB" sz="1200" u="sng" kern="1200" dirty="0" smtClean="0">
                          <a:solidFill>
                            <a:srgbClr val="FF0000"/>
                          </a:solidFill>
                          <a:effectLst/>
                          <a:latin typeface="+mn-lt"/>
                          <a:ea typeface="+mn-ea"/>
                          <a:cs typeface="+mn-cs"/>
                        </a:rPr>
                        <a:t>Skills</a:t>
                      </a:r>
                    </a:p>
                    <a:p>
                      <a:pPr marL="0" lvl="0" indent="0" algn="ctr">
                        <a:buFont typeface="Arial" panose="020B0604020202020204" pitchFamily="34" charset="0"/>
                        <a:buNone/>
                      </a:pPr>
                      <a:endParaRPr lang="en-GB" sz="1200" u="sng" kern="1200" dirty="0" smtClean="0">
                        <a:solidFill>
                          <a:srgbClr val="FF0000"/>
                        </a:solidFill>
                        <a:effectLst/>
                        <a:latin typeface="+mn-lt"/>
                        <a:ea typeface="+mn-ea"/>
                        <a:cs typeface="+mn-cs"/>
                      </a:endParaRPr>
                    </a:p>
                    <a:p>
                      <a:pPr marL="342900" lvl="0" indent="-342900">
                        <a:lnSpc>
                          <a:spcPct val="100000"/>
                        </a:lnSpc>
                        <a:spcAft>
                          <a:spcPts val="0"/>
                        </a:spcAft>
                        <a:buFont typeface="Symbol" panose="05050102010706020507" pitchFamily="18" charset="2"/>
                        <a:buChar char=""/>
                      </a:pPr>
                      <a:r>
                        <a:rPr lang="en-GB" sz="1100" dirty="0" smtClean="0">
                          <a:effectLst/>
                          <a:latin typeface="+mn-lt"/>
                          <a:ea typeface="Calibri" panose="020F0502020204030204" pitchFamily="34" charset="0"/>
                          <a:cs typeface="Calibri" panose="020F0502020204030204" pitchFamily="34" charset="0"/>
                        </a:rPr>
                        <a:t>place current study on time line in relation to other studies</a:t>
                      </a:r>
                      <a:endParaRPr lang="en-GB" sz="1100" dirty="0" smtClean="0">
                        <a:effectLst/>
                        <a:latin typeface="+mn-lt"/>
                        <a:ea typeface="Calibri" panose="020F0502020204030204" pitchFamily="34" charset="0"/>
                        <a:cs typeface="Times New Roman" panose="02020603050405020304" pitchFamily="18" charset="0"/>
                      </a:endParaRPr>
                    </a:p>
                    <a:p>
                      <a:pPr marL="342900" lvl="0" indent="-342900">
                        <a:lnSpc>
                          <a:spcPct val="100000"/>
                        </a:lnSpc>
                        <a:spcAft>
                          <a:spcPts val="0"/>
                        </a:spcAft>
                        <a:buFont typeface="Symbol" panose="05050102010706020507" pitchFamily="18" charset="2"/>
                        <a:buChar char=""/>
                      </a:pPr>
                      <a:r>
                        <a:rPr lang="en-GB" sz="1100" dirty="0" smtClean="0">
                          <a:effectLst/>
                          <a:latin typeface="+mn-lt"/>
                          <a:ea typeface="Calibri" panose="020F0502020204030204" pitchFamily="34" charset="0"/>
                          <a:cs typeface="Calibri" panose="020F0502020204030204" pitchFamily="34" charset="0"/>
                        </a:rPr>
                        <a:t>use relevant dates and terms</a:t>
                      </a:r>
                      <a:endParaRPr lang="en-GB" sz="1100" dirty="0" smtClean="0">
                        <a:effectLst/>
                        <a:latin typeface="+mn-lt"/>
                        <a:ea typeface="Calibri" panose="020F0502020204030204" pitchFamily="34" charset="0"/>
                        <a:cs typeface="Times New Roman" panose="02020603050405020304" pitchFamily="18" charset="0"/>
                      </a:endParaRPr>
                    </a:p>
                    <a:p>
                      <a:pPr marL="342900" lvl="0" indent="-342900">
                        <a:lnSpc>
                          <a:spcPct val="100000"/>
                        </a:lnSpc>
                        <a:spcAft>
                          <a:spcPts val="0"/>
                        </a:spcAft>
                        <a:buFont typeface="Symbol" panose="05050102010706020507" pitchFamily="18" charset="2"/>
                        <a:buChar char=""/>
                      </a:pPr>
                      <a:r>
                        <a:rPr lang="en-GB" sz="1100" dirty="0" smtClean="0">
                          <a:effectLst/>
                          <a:latin typeface="+mn-lt"/>
                          <a:ea typeface="Calibri" panose="020F0502020204030204" pitchFamily="34" charset="0"/>
                        </a:rPr>
                        <a:t>sequence up to ten events on a time line</a:t>
                      </a:r>
                    </a:p>
                    <a:p>
                      <a:pPr marL="342900" lvl="0" indent="-342900">
                        <a:lnSpc>
                          <a:spcPct val="100000"/>
                        </a:lnSpc>
                        <a:spcAft>
                          <a:spcPts val="0"/>
                        </a:spcAft>
                        <a:buFont typeface="Ink Free" panose="03080402000500000000" pitchFamily="66" charset="0"/>
                        <a:buChar char="•"/>
                      </a:pPr>
                      <a:r>
                        <a:rPr lang="en-GB" sz="1100" dirty="0" smtClean="0">
                          <a:effectLst/>
                          <a:latin typeface="+mn-lt"/>
                          <a:ea typeface="Calibri" panose="020F0502020204030204" pitchFamily="34" charset="0"/>
                          <a:cs typeface="Calibri" panose="020F0502020204030204" pitchFamily="34" charset="0"/>
                        </a:rPr>
                        <a:t>compare beliefs and behaviour with another period studied</a:t>
                      </a:r>
                      <a:endParaRPr lang="en-GB" sz="1100" dirty="0" smtClean="0">
                        <a:effectLst/>
                        <a:latin typeface="+mn-lt"/>
                        <a:ea typeface="Calibri" panose="020F0502020204030204" pitchFamily="34" charset="0"/>
                        <a:cs typeface="Times New Roman" panose="02020603050405020304" pitchFamily="18" charset="0"/>
                      </a:endParaRPr>
                    </a:p>
                    <a:p>
                      <a:pPr marL="342900" lvl="0" indent="-342900">
                        <a:lnSpc>
                          <a:spcPct val="100000"/>
                        </a:lnSpc>
                        <a:spcAft>
                          <a:spcPts val="0"/>
                        </a:spcAft>
                        <a:buFont typeface="Ink Free" panose="03080402000500000000" pitchFamily="66" charset="0"/>
                        <a:buChar char="•"/>
                      </a:pPr>
                      <a:r>
                        <a:rPr lang="en-GB" sz="1100" dirty="0" smtClean="0">
                          <a:effectLst/>
                          <a:latin typeface="+mn-lt"/>
                          <a:ea typeface="Calibri" panose="020F0502020204030204" pitchFamily="34" charset="0"/>
                          <a:cs typeface="Calibri" panose="020F0502020204030204" pitchFamily="34" charset="0"/>
                        </a:rPr>
                        <a:t>write another explanation of a past event in terms of cause and effect using evidence to support and illustrate their explanation</a:t>
                      </a:r>
                      <a:endParaRPr lang="en-GB" sz="1100" dirty="0" smtClean="0">
                        <a:effectLst/>
                        <a:latin typeface="+mn-lt"/>
                        <a:ea typeface="Calibri" panose="020F0502020204030204" pitchFamily="34" charset="0"/>
                        <a:cs typeface="Times New Roman" panose="02020603050405020304" pitchFamily="18" charset="0"/>
                      </a:endParaRPr>
                    </a:p>
                    <a:p>
                      <a:pPr marL="342900" lvl="0" indent="-342900">
                        <a:lnSpc>
                          <a:spcPct val="100000"/>
                        </a:lnSpc>
                        <a:spcAft>
                          <a:spcPts val="0"/>
                        </a:spcAft>
                        <a:buFont typeface="Ink Free" panose="03080402000500000000" pitchFamily="66" charset="0"/>
                        <a:buChar char="•"/>
                      </a:pPr>
                      <a:r>
                        <a:rPr lang="en-GB" sz="1100" dirty="0" smtClean="0">
                          <a:effectLst/>
                          <a:latin typeface="+mn-lt"/>
                          <a:ea typeface="Calibri" panose="020F0502020204030204" pitchFamily="34" charset="0"/>
                          <a:cs typeface="Calibri" panose="020F0502020204030204" pitchFamily="34" charset="0"/>
                        </a:rPr>
                        <a:t>know key dates, characters and events of time studied</a:t>
                      </a:r>
                      <a:endParaRPr lang="en-GB" sz="1100" dirty="0" smtClean="0">
                        <a:effectLst/>
                        <a:latin typeface="+mn-lt"/>
                        <a:ea typeface="Calibri" panose="020F0502020204030204" pitchFamily="34" charset="0"/>
                        <a:cs typeface="Times New Roman" panose="02020603050405020304" pitchFamily="18" charset="0"/>
                      </a:endParaRPr>
                    </a:p>
                    <a:p>
                      <a:pPr marL="342900" lvl="0" indent="-342900">
                        <a:lnSpc>
                          <a:spcPct val="100000"/>
                        </a:lnSpc>
                        <a:spcAft>
                          <a:spcPts val="0"/>
                        </a:spcAft>
                        <a:buFont typeface="Ink Free" panose="03080402000500000000" pitchFamily="66" charset="0"/>
                        <a:buChar char="•"/>
                      </a:pPr>
                      <a:r>
                        <a:rPr lang="en-GB" sz="1100" dirty="0" smtClean="0">
                          <a:effectLst/>
                          <a:latin typeface="+mn-lt"/>
                          <a:ea typeface="Calibri" panose="020F0502020204030204" pitchFamily="34" charset="0"/>
                          <a:cs typeface="Calibri" panose="020F0502020204030204" pitchFamily="34" charset="0"/>
                        </a:rPr>
                        <a:t>link sources and work out how conclusions were arrived at</a:t>
                      </a:r>
                      <a:endParaRPr lang="en-GB" sz="1100" dirty="0" smtClean="0">
                        <a:effectLst/>
                        <a:latin typeface="+mn-lt"/>
                        <a:ea typeface="Calibri" panose="020F0502020204030204" pitchFamily="34" charset="0"/>
                        <a:cs typeface="Times New Roman" panose="02020603050405020304" pitchFamily="18" charset="0"/>
                      </a:endParaRPr>
                    </a:p>
                    <a:p>
                      <a:pPr marL="342900" lvl="0" indent="-342900">
                        <a:lnSpc>
                          <a:spcPct val="100000"/>
                        </a:lnSpc>
                        <a:spcAft>
                          <a:spcPts val="0"/>
                        </a:spcAft>
                        <a:buFont typeface="Ink Free" panose="03080402000500000000" pitchFamily="66" charset="0"/>
                        <a:buChar char="•"/>
                      </a:pPr>
                      <a:r>
                        <a:rPr lang="en-GB" sz="1100" dirty="0" smtClean="0">
                          <a:effectLst/>
                          <a:latin typeface="+mn-lt"/>
                          <a:ea typeface="Calibri" panose="020F0502020204030204" pitchFamily="34" charset="0"/>
                          <a:cs typeface="Calibri" panose="020F0502020204030204" pitchFamily="34" charset="0"/>
                        </a:rPr>
                        <a:t>consider ways of checking the accuracy of interpretations – fact or fiction and opinion</a:t>
                      </a:r>
                      <a:endParaRPr lang="en-GB" sz="1100" dirty="0" smtClean="0">
                        <a:effectLst/>
                        <a:latin typeface="+mn-lt"/>
                        <a:ea typeface="Calibri" panose="020F0502020204030204" pitchFamily="34" charset="0"/>
                        <a:cs typeface="Times New Roman" panose="02020603050405020304" pitchFamily="18" charset="0"/>
                      </a:endParaRPr>
                    </a:p>
                    <a:p>
                      <a:pPr marL="342900" lvl="0" indent="-342900">
                        <a:lnSpc>
                          <a:spcPct val="100000"/>
                        </a:lnSpc>
                        <a:spcAft>
                          <a:spcPts val="0"/>
                        </a:spcAft>
                        <a:buFont typeface="Ink Free" panose="03080402000500000000" pitchFamily="66" charset="0"/>
                        <a:buChar char="•"/>
                      </a:pPr>
                      <a:r>
                        <a:rPr lang="en-GB" sz="1100" dirty="0" smtClean="0">
                          <a:effectLst/>
                          <a:latin typeface="+mn-lt"/>
                          <a:ea typeface="Calibri" panose="020F0502020204030204" pitchFamily="34" charset="0"/>
                          <a:cs typeface="Calibri" panose="020F0502020204030204" pitchFamily="34" charset="0"/>
                        </a:rPr>
                        <a:t>be aware that different evidence will lead to different conclusions</a:t>
                      </a:r>
                      <a:endParaRPr lang="en-GB" sz="1100" dirty="0" smtClean="0">
                        <a:effectLst/>
                        <a:latin typeface="+mn-lt"/>
                        <a:ea typeface="Calibri" panose="020F0502020204030204" pitchFamily="34" charset="0"/>
                        <a:cs typeface="Times New Roman" panose="02020603050405020304" pitchFamily="18" charset="0"/>
                      </a:endParaRPr>
                    </a:p>
                    <a:p>
                      <a:pPr marL="342900" lvl="0" indent="-342900">
                        <a:lnSpc>
                          <a:spcPct val="100000"/>
                        </a:lnSpc>
                        <a:spcAft>
                          <a:spcPts val="0"/>
                        </a:spcAft>
                        <a:buFont typeface="Ink Free" panose="03080402000500000000" pitchFamily="66" charset="0"/>
                        <a:buChar char="•"/>
                      </a:pPr>
                      <a:r>
                        <a:rPr lang="en-GB" sz="1100" dirty="0" smtClean="0">
                          <a:effectLst/>
                          <a:latin typeface="+mn-lt"/>
                          <a:ea typeface="Calibri" panose="020F0502020204030204" pitchFamily="34" charset="0"/>
                        </a:rPr>
                        <a:t>confident use of the library etc. for research</a:t>
                      </a:r>
                    </a:p>
                    <a:p>
                      <a:pPr marL="342900" lvl="0" indent="-342900">
                        <a:lnSpc>
                          <a:spcPct val="100000"/>
                        </a:lnSpc>
                        <a:spcAft>
                          <a:spcPts val="0"/>
                        </a:spcAft>
                        <a:buFont typeface="Ink Free" panose="03080402000500000000" pitchFamily="66" charset="0"/>
                        <a:buChar char="•"/>
                      </a:pPr>
                      <a:r>
                        <a:rPr lang="en-GB" sz="1100" dirty="0" smtClean="0">
                          <a:effectLst/>
                          <a:latin typeface="+mn-lt"/>
                          <a:ea typeface="Calibri" panose="020F0502020204030204" pitchFamily="34" charset="0"/>
                          <a:cs typeface="Calibri" panose="020F0502020204030204" pitchFamily="34" charset="0"/>
                        </a:rPr>
                        <a:t>recognise primary and secondary sources</a:t>
                      </a:r>
                      <a:endParaRPr lang="en-GB" sz="1100" dirty="0" smtClean="0">
                        <a:effectLst/>
                        <a:latin typeface="+mn-lt"/>
                        <a:ea typeface="Calibri" panose="020F0502020204030204" pitchFamily="34" charset="0"/>
                        <a:cs typeface="Times New Roman" panose="02020603050405020304" pitchFamily="18" charset="0"/>
                      </a:endParaRPr>
                    </a:p>
                    <a:p>
                      <a:pPr marL="342900" lvl="0" indent="-342900">
                        <a:lnSpc>
                          <a:spcPct val="100000"/>
                        </a:lnSpc>
                        <a:spcAft>
                          <a:spcPts val="0"/>
                        </a:spcAft>
                        <a:buFont typeface="Ink Free" panose="03080402000500000000" pitchFamily="66" charset="0"/>
                        <a:buChar char="•"/>
                      </a:pPr>
                      <a:r>
                        <a:rPr lang="en-GB" sz="1100" dirty="0" smtClean="0">
                          <a:effectLst/>
                          <a:latin typeface="+mn-lt"/>
                          <a:ea typeface="Calibri" panose="020F0502020204030204" pitchFamily="34" charset="0"/>
                          <a:cs typeface="Calibri" panose="020F0502020204030204" pitchFamily="34" charset="0"/>
                        </a:rPr>
                        <a:t>use a range of sources to find out about an aspect of time past. Suggest omissions and the means of finding out</a:t>
                      </a:r>
                      <a:endParaRPr lang="en-GB" sz="1100" dirty="0" smtClean="0">
                        <a:effectLst/>
                        <a:latin typeface="+mn-lt"/>
                        <a:ea typeface="Calibri" panose="020F0502020204030204" pitchFamily="34" charset="0"/>
                        <a:cs typeface="Times New Roman" panose="02020603050405020304" pitchFamily="18" charset="0"/>
                      </a:endParaRPr>
                    </a:p>
                    <a:p>
                      <a:pPr marL="342900" lvl="0" indent="-342900">
                        <a:lnSpc>
                          <a:spcPct val="100000"/>
                        </a:lnSpc>
                        <a:spcAft>
                          <a:spcPts val="0"/>
                        </a:spcAft>
                        <a:buFont typeface="Ink Free" panose="03080402000500000000" pitchFamily="66" charset="0"/>
                        <a:buChar char="•"/>
                      </a:pPr>
                      <a:r>
                        <a:rPr lang="en-GB" sz="1100" dirty="0" smtClean="0">
                          <a:effectLst/>
                          <a:latin typeface="+mn-lt"/>
                          <a:ea typeface="Calibri" panose="020F0502020204030204" pitchFamily="34" charset="0"/>
                        </a:rPr>
                        <a:t>bring knowledge gathering from several sources together in a fluent account</a:t>
                      </a:r>
                    </a:p>
                    <a:p>
                      <a:pPr marL="342900" lvl="0" indent="-342900">
                        <a:lnSpc>
                          <a:spcPct val="100000"/>
                        </a:lnSpc>
                        <a:spcAft>
                          <a:spcPts val="0"/>
                        </a:spcAft>
                        <a:buFont typeface="Ink Free" panose="03080402000500000000" pitchFamily="66" charset="0"/>
                        <a:buChar char="•"/>
                      </a:pPr>
                      <a:r>
                        <a:rPr lang="en-GB" sz="1100" dirty="0" smtClean="0">
                          <a:effectLst/>
                          <a:latin typeface="+mn-lt"/>
                          <a:ea typeface="Calibri" panose="020F0502020204030204" pitchFamily="34" charset="0"/>
                          <a:cs typeface="Calibri" panose="020F0502020204030204" pitchFamily="34" charset="0"/>
                        </a:rPr>
                        <a:t>select aspect of study to make a display</a:t>
                      </a:r>
                      <a:endParaRPr lang="en-GB" sz="1100" dirty="0" smtClean="0">
                        <a:effectLst/>
                        <a:latin typeface="+mn-lt"/>
                        <a:ea typeface="Calibri" panose="020F0502020204030204" pitchFamily="34" charset="0"/>
                        <a:cs typeface="Times New Roman" panose="02020603050405020304" pitchFamily="18" charset="0"/>
                      </a:endParaRPr>
                    </a:p>
                    <a:p>
                      <a:pPr marL="342900" lvl="0" indent="-342900">
                        <a:lnSpc>
                          <a:spcPct val="100000"/>
                        </a:lnSpc>
                        <a:spcAft>
                          <a:spcPts val="0"/>
                        </a:spcAft>
                        <a:buFont typeface="Ink Free" panose="03080402000500000000" pitchFamily="66" charset="0"/>
                        <a:buChar char="•"/>
                      </a:pPr>
                      <a:r>
                        <a:rPr lang="en-GB" sz="1100" dirty="0" smtClean="0">
                          <a:effectLst/>
                          <a:latin typeface="+mn-lt"/>
                          <a:ea typeface="Calibri" panose="020F0502020204030204" pitchFamily="34" charset="0"/>
                          <a:cs typeface="Calibri" panose="020F0502020204030204" pitchFamily="34" charset="0"/>
                        </a:rPr>
                        <a:t>use a variety of ways to communicate knowledge and understanding including extended writing</a:t>
                      </a:r>
                      <a:endParaRPr lang="en-GB" sz="1100" dirty="0" smtClean="0">
                        <a:effectLst/>
                        <a:latin typeface="+mn-lt"/>
                        <a:ea typeface="Calibri" panose="020F0502020204030204" pitchFamily="34" charset="0"/>
                        <a:cs typeface="Times New Roman" panose="02020603050405020304" pitchFamily="18" charset="0"/>
                      </a:endParaRPr>
                    </a:p>
                    <a:p>
                      <a:pPr marL="342900" lvl="0" indent="-342900">
                        <a:lnSpc>
                          <a:spcPct val="100000"/>
                        </a:lnSpc>
                        <a:spcAft>
                          <a:spcPts val="0"/>
                        </a:spcAft>
                        <a:buFont typeface="Ink Free" panose="03080402000500000000" pitchFamily="66" charset="0"/>
                        <a:buChar char="•"/>
                      </a:pPr>
                      <a:r>
                        <a:rPr lang="en-GB" sz="1100" dirty="0" smtClean="0">
                          <a:effectLst/>
                          <a:latin typeface="+mn-lt"/>
                          <a:ea typeface="Calibri" panose="020F0502020204030204" pitchFamily="34" charset="0"/>
                        </a:rPr>
                        <a:t>plan and carry out individual investigations</a:t>
                      </a:r>
                      <a:endParaRPr lang="en-GB" sz="1000" dirty="0" smtClean="0">
                        <a:effectLst/>
                        <a:latin typeface="+mn-lt"/>
                        <a:ea typeface="Calibri" panose="020F0502020204030204" pitchFamily="34" charset="0"/>
                      </a:endParaRPr>
                    </a:p>
                    <a:p>
                      <a:pPr marL="342900" lvl="0" indent="-342900">
                        <a:lnSpc>
                          <a:spcPct val="100000"/>
                        </a:lnSpc>
                        <a:spcAft>
                          <a:spcPts val="0"/>
                        </a:spcAft>
                        <a:buFont typeface="Symbol" panose="05050102010706020507" pitchFamily="18" charset="2"/>
                        <a:buChar char=""/>
                      </a:pPr>
                      <a:endParaRPr lang="en-GB" sz="1000" u="sng" kern="1200" dirty="0" smtClean="0">
                        <a:solidFill>
                          <a:srgbClr val="FF0000"/>
                        </a:solidFill>
                        <a:effectLst/>
                        <a:latin typeface="+mn-lt"/>
                        <a:ea typeface="+mn-ea"/>
                        <a:cs typeface="+mn-cs"/>
                      </a:endParaRPr>
                    </a:p>
                    <a:p>
                      <a:pPr marL="0" lvl="0" indent="0" algn="ctr">
                        <a:buFont typeface="Arial" panose="020B0604020202020204" pitchFamily="34" charset="0"/>
                        <a:buNone/>
                      </a:pPr>
                      <a:endParaRPr lang="en-GB" sz="1200" u="sng" kern="1200" dirty="0" smtClean="0">
                        <a:solidFill>
                          <a:srgbClr val="FF0000"/>
                        </a:solidFill>
                        <a:effectLst/>
                        <a:latin typeface="+mn-lt"/>
                        <a:ea typeface="+mn-ea"/>
                        <a:cs typeface="+mn-cs"/>
                      </a:endParaRPr>
                    </a:p>
                  </a:txBody>
                  <a:tcPr marL="114300" marR="114300" marT="0" marB="0"/>
                </a:tc>
                <a:tc rowSpan="2">
                  <a:txBody>
                    <a:bodyPr/>
                    <a:lstStyle/>
                    <a:p>
                      <a:pPr algn="ctr"/>
                      <a:r>
                        <a:rPr lang="en-GB" sz="1200" u="sng" kern="1200" dirty="0" smtClean="0">
                          <a:solidFill>
                            <a:srgbClr val="FF0000"/>
                          </a:solidFill>
                          <a:effectLst/>
                          <a:latin typeface="+mn-lt"/>
                          <a:ea typeface="+mn-ea"/>
                          <a:cs typeface="+mn-cs"/>
                        </a:rPr>
                        <a:t>Skills Vocabulary</a:t>
                      </a:r>
                    </a:p>
                    <a:p>
                      <a:r>
                        <a:rPr lang="en-GB" sz="1200" kern="1200" dirty="0" smtClean="0">
                          <a:solidFill>
                            <a:schemeClr val="tx1"/>
                          </a:solidFill>
                          <a:effectLst/>
                          <a:latin typeface="+mn-lt"/>
                          <a:ea typeface="+mn-ea"/>
                          <a:cs typeface="+mn-cs"/>
                        </a:rPr>
                        <a:t>Analyse</a:t>
                      </a:r>
                    </a:p>
                    <a:p>
                      <a:r>
                        <a:rPr lang="en-GB" sz="1200" kern="1200" dirty="0" smtClean="0">
                          <a:solidFill>
                            <a:schemeClr val="tx1"/>
                          </a:solidFill>
                          <a:effectLst/>
                          <a:latin typeface="+mn-lt"/>
                          <a:ea typeface="+mn-ea"/>
                          <a:cs typeface="+mn-cs"/>
                        </a:rPr>
                        <a:t>Argue</a:t>
                      </a:r>
                    </a:p>
                    <a:p>
                      <a:r>
                        <a:rPr lang="en-GB" sz="1200" kern="1200" dirty="0" smtClean="0">
                          <a:solidFill>
                            <a:schemeClr val="bg1">
                              <a:lumMod val="65000"/>
                            </a:schemeClr>
                          </a:solidFill>
                          <a:effectLst/>
                          <a:latin typeface="+mn-lt"/>
                          <a:ea typeface="+mn-ea"/>
                          <a:cs typeface="+mn-cs"/>
                        </a:rPr>
                        <a:t>Artefacts</a:t>
                      </a:r>
                    </a:p>
                    <a:p>
                      <a:r>
                        <a:rPr lang="en-GB" sz="1200" kern="1200" dirty="0" smtClean="0">
                          <a:solidFill>
                            <a:schemeClr val="tx1"/>
                          </a:solidFill>
                          <a:effectLst/>
                          <a:latin typeface="+mn-lt"/>
                          <a:ea typeface="+mn-ea"/>
                          <a:cs typeface="+mn-cs"/>
                        </a:rPr>
                        <a:t>Chronology</a:t>
                      </a:r>
                    </a:p>
                    <a:p>
                      <a:r>
                        <a:rPr lang="en-GB" sz="1200" kern="1200" dirty="0" smtClean="0">
                          <a:solidFill>
                            <a:schemeClr val="tx1"/>
                          </a:solidFill>
                          <a:effectLst/>
                          <a:latin typeface="+mn-lt"/>
                          <a:ea typeface="+mn-ea"/>
                          <a:cs typeface="+mn-cs"/>
                        </a:rPr>
                        <a:t>Compare</a:t>
                      </a:r>
                    </a:p>
                    <a:p>
                      <a:r>
                        <a:rPr lang="en-GB" sz="1200" kern="1200" dirty="0" smtClean="0">
                          <a:solidFill>
                            <a:schemeClr val="tx1"/>
                          </a:solidFill>
                          <a:effectLst/>
                          <a:latin typeface="+mn-lt"/>
                          <a:ea typeface="+mn-ea"/>
                          <a:cs typeface="+mn-cs"/>
                        </a:rPr>
                        <a:t>Connections</a:t>
                      </a:r>
                    </a:p>
                    <a:p>
                      <a:r>
                        <a:rPr lang="en-GB" sz="1200" kern="1200" dirty="0" smtClean="0">
                          <a:solidFill>
                            <a:schemeClr val="tx1"/>
                          </a:solidFill>
                          <a:effectLst/>
                          <a:latin typeface="+mn-lt"/>
                          <a:ea typeface="+mn-ea"/>
                          <a:cs typeface="+mn-cs"/>
                        </a:rPr>
                        <a:t>Construct</a:t>
                      </a:r>
                    </a:p>
                    <a:p>
                      <a:r>
                        <a:rPr lang="en-GB" sz="1200" kern="1200" dirty="0" smtClean="0">
                          <a:solidFill>
                            <a:schemeClr val="tx1"/>
                          </a:solidFill>
                          <a:effectLst/>
                          <a:latin typeface="+mn-lt"/>
                          <a:ea typeface="+mn-ea"/>
                          <a:cs typeface="+mn-cs"/>
                        </a:rPr>
                        <a:t>Critical thinking</a:t>
                      </a:r>
                    </a:p>
                    <a:p>
                      <a:r>
                        <a:rPr lang="en-GB" sz="1200" kern="1200" dirty="0" smtClean="0">
                          <a:solidFill>
                            <a:schemeClr val="tx1"/>
                          </a:solidFill>
                          <a:effectLst/>
                          <a:latin typeface="+mn-lt"/>
                          <a:ea typeface="+mn-ea"/>
                          <a:cs typeface="+mn-cs"/>
                        </a:rPr>
                        <a:t>Determine</a:t>
                      </a:r>
                    </a:p>
                    <a:p>
                      <a:r>
                        <a:rPr lang="en-GB" sz="1200" kern="1200" dirty="0" smtClean="0">
                          <a:solidFill>
                            <a:schemeClr val="tx1"/>
                          </a:solidFill>
                          <a:effectLst/>
                          <a:latin typeface="+mn-lt"/>
                          <a:ea typeface="+mn-ea"/>
                          <a:cs typeface="+mn-cs"/>
                        </a:rPr>
                        <a:t>Develop</a:t>
                      </a:r>
                    </a:p>
                    <a:p>
                      <a:r>
                        <a:rPr lang="en-GB" sz="1200" kern="1200" dirty="0" smtClean="0">
                          <a:solidFill>
                            <a:schemeClr val="tx1"/>
                          </a:solidFill>
                          <a:effectLst/>
                          <a:latin typeface="+mn-lt"/>
                          <a:ea typeface="+mn-ea"/>
                          <a:cs typeface="+mn-cs"/>
                        </a:rPr>
                        <a:t>Diagram</a:t>
                      </a:r>
                    </a:p>
                    <a:p>
                      <a:r>
                        <a:rPr lang="en-GB" sz="1200" kern="1200" dirty="0" smtClean="0">
                          <a:solidFill>
                            <a:schemeClr val="bg1">
                              <a:lumMod val="65000"/>
                            </a:schemeClr>
                          </a:solidFill>
                          <a:effectLst/>
                          <a:latin typeface="+mn-lt"/>
                          <a:ea typeface="+mn-ea"/>
                          <a:cs typeface="+mn-cs"/>
                        </a:rPr>
                        <a:t>Differences</a:t>
                      </a:r>
                    </a:p>
                    <a:p>
                      <a:r>
                        <a:rPr lang="en-GB" sz="1200" kern="1200" dirty="0" smtClean="0">
                          <a:solidFill>
                            <a:schemeClr val="tx1"/>
                          </a:solidFill>
                          <a:effectLst/>
                          <a:latin typeface="+mn-lt"/>
                          <a:ea typeface="+mn-ea"/>
                          <a:cs typeface="+mn-cs"/>
                        </a:rPr>
                        <a:t>Evidence</a:t>
                      </a:r>
                    </a:p>
                    <a:p>
                      <a:r>
                        <a:rPr lang="en-GB" sz="1200" kern="1200" dirty="0" smtClean="0">
                          <a:solidFill>
                            <a:schemeClr val="tx1"/>
                          </a:solidFill>
                          <a:effectLst/>
                          <a:latin typeface="+mn-lt"/>
                          <a:ea typeface="+mn-ea"/>
                          <a:cs typeface="+mn-cs"/>
                        </a:rPr>
                        <a:t>Judge </a:t>
                      </a:r>
                    </a:p>
                    <a:p>
                      <a:r>
                        <a:rPr lang="en-GB" sz="1200" kern="1200" dirty="0" smtClean="0">
                          <a:solidFill>
                            <a:schemeClr val="tx1"/>
                          </a:solidFill>
                          <a:effectLst/>
                          <a:latin typeface="+mn-lt"/>
                          <a:ea typeface="+mn-ea"/>
                          <a:cs typeface="+mn-cs"/>
                        </a:rPr>
                        <a:t>Justify</a:t>
                      </a:r>
                    </a:p>
                    <a:p>
                      <a:r>
                        <a:rPr lang="en-GB" sz="1200" kern="1200" dirty="0" smtClean="0">
                          <a:solidFill>
                            <a:schemeClr val="tx1"/>
                          </a:solidFill>
                          <a:effectLst/>
                          <a:latin typeface="+mn-lt"/>
                          <a:ea typeface="+mn-ea"/>
                          <a:cs typeface="+mn-cs"/>
                        </a:rPr>
                        <a:t>Modify</a:t>
                      </a:r>
                      <a:endParaRPr lang="en-GB" sz="1200" u="sng" kern="1200" dirty="0" smtClean="0">
                        <a:solidFill>
                          <a:srgbClr val="FF0000"/>
                        </a:solidFill>
                        <a:effectLst/>
                        <a:latin typeface="+mn-lt"/>
                        <a:ea typeface="+mn-ea"/>
                        <a:cs typeface="+mn-cs"/>
                      </a:endParaRPr>
                    </a:p>
                    <a:p>
                      <a:endParaRPr lang="en-GB" sz="1200" u="sng" kern="1200" dirty="0" smtClean="0">
                        <a:solidFill>
                          <a:srgbClr val="FF0000"/>
                        </a:solidFill>
                        <a:effectLst/>
                        <a:latin typeface="+mn-lt"/>
                        <a:ea typeface="+mn-ea"/>
                        <a:cs typeface="+mn-cs"/>
                      </a:endParaRPr>
                    </a:p>
                  </a:txBody>
                  <a:tcPr marL="114300" marR="114300" marT="0" marB="0"/>
                </a:tc>
                <a:tc rowSpan="2">
                  <a:txBody>
                    <a:bodyPr/>
                    <a:lstStyle/>
                    <a:p>
                      <a:endParaRPr lang="en-GB" sz="1200" kern="1200" dirty="0" smtClean="0">
                        <a:solidFill>
                          <a:schemeClr val="tx1"/>
                        </a:solidFill>
                        <a:effectLst/>
                        <a:latin typeface="+mn-lt"/>
                        <a:ea typeface="+mn-ea"/>
                        <a:cs typeface="+mn-cs"/>
                      </a:endParaRPr>
                    </a:p>
                    <a:p>
                      <a:r>
                        <a:rPr lang="en-GB" sz="1200" kern="1200" dirty="0" smtClean="0">
                          <a:solidFill>
                            <a:schemeClr val="bg1">
                              <a:lumMod val="65000"/>
                            </a:schemeClr>
                          </a:solidFill>
                          <a:effectLst/>
                          <a:latin typeface="+mn-lt"/>
                          <a:ea typeface="+mn-ea"/>
                          <a:cs typeface="+mn-cs"/>
                        </a:rPr>
                        <a:t>Order</a:t>
                      </a:r>
                    </a:p>
                    <a:p>
                      <a:r>
                        <a:rPr lang="en-GB" sz="1200" kern="1200" dirty="0" smtClean="0">
                          <a:solidFill>
                            <a:schemeClr val="tx1"/>
                          </a:solidFill>
                          <a:effectLst/>
                          <a:latin typeface="+mn-lt"/>
                          <a:ea typeface="+mn-ea"/>
                          <a:cs typeface="+mn-cs"/>
                        </a:rPr>
                        <a:t>Perspective</a:t>
                      </a:r>
                    </a:p>
                    <a:p>
                      <a:r>
                        <a:rPr lang="en-GB" sz="1200" kern="1200" dirty="0" smtClean="0">
                          <a:solidFill>
                            <a:schemeClr val="bg1">
                              <a:lumMod val="65000"/>
                            </a:schemeClr>
                          </a:solidFill>
                          <a:effectLst/>
                          <a:latin typeface="+mn-lt"/>
                          <a:ea typeface="+mn-ea"/>
                          <a:cs typeface="+mn-cs"/>
                        </a:rPr>
                        <a:t>Primary Source</a:t>
                      </a:r>
                    </a:p>
                    <a:p>
                      <a:r>
                        <a:rPr lang="en-GB" sz="1200" kern="1200" dirty="0" smtClean="0">
                          <a:solidFill>
                            <a:schemeClr val="bg1">
                              <a:lumMod val="65000"/>
                            </a:schemeClr>
                          </a:solidFill>
                          <a:effectLst/>
                          <a:latin typeface="+mn-lt"/>
                          <a:ea typeface="+mn-ea"/>
                          <a:cs typeface="+mn-cs"/>
                        </a:rPr>
                        <a:t>Secondary Source</a:t>
                      </a:r>
                    </a:p>
                    <a:p>
                      <a:r>
                        <a:rPr lang="en-GB" sz="1200" kern="1200" dirty="0" smtClean="0">
                          <a:solidFill>
                            <a:schemeClr val="bg1">
                              <a:lumMod val="65000"/>
                            </a:schemeClr>
                          </a:solidFill>
                          <a:effectLst/>
                          <a:latin typeface="+mn-lt"/>
                          <a:ea typeface="+mn-ea"/>
                          <a:cs typeface="+mn-cs"/>
                        </a:rPr>
                        <a:t>Sequencing</a:t>
                      </a:r>
                    </a:p>
                    <a:p>
                      <a:r>
                        <a:rPr lang="en-GB" sz="1200" kern="1200" dirty="0" smtClean="0">
                          <a:solidFill>
                            <a:schemeClr val="bg1">
                              <a:lumMod val="65000"/>
                            </a:schemeClr>
                          </a:solidFill>
                          <a:effectLst/>
                          <a:latin typeface="+mn-lt"/>
                          <a:ea typeface="+mn-ea"/>
                          <a:cs typeface="+mn-cs"/>
                        </a:rPr>
                        <a:t>Similarities</a:t>
                      </a:r>
                    </a:p>
                    <a:p>
                      <a:r>
                        <a:rPr lang="en-GB" sz="1200" kern="1200" dirty="0" smtClean="0">
                          <a:solidFill>
                            <a:schemeClr val="tx1"/>
                          </a:solidFill>
                          <a:effectLst/>
                          <a:latin typeface="+mn-lt"/>
                          <a:ea typeface="+mn-ea"/>
                          <a:cs typeface="+mn-cs"/>
                        </a:rPr>
                        <a:t>Support</a:t>
                      </a:r>
                    </a:p>
                    <a:p>
                      <a:r>
                        <a:rPr lang="en-GB" sz="1200" kern="1200" dirty="0" smtClean="0">
                          <a:solidFill>
                            <a:schemeClr val="bg1">
                              <a:lumMod val="65000"/>
                            </a:schemeClr>
                          </a:solidFill>
                          <a:effectLst/>
                          <a:latin typeface="+mn-lt"/>
                          <a:ea typeface="+mn-ea"/>
                          <a:cs typeface="+mn-cs"/>
                        </a:rPr>
                        <a:t>Timeline</a:t>
                      </a:r>
                    </a:p>
                    <a:p>
                      <a:endParaRPr lang="en-GB" sz="1200" u="sng" kern="1200" dirty="0" smtClean="0">
                        <a:solidFill>
                          <a:schemeClr val="bg1">
                            <a:lumMod val="65000"/>
                          </a:schemeClr>
                        </a:solidFill>
                        <a:effectLst/>
                        <a:latin typeface="+mn-lt"/>
                        <a:ea typeface="+mn-ea"/>
                        <a:cs typeface="+mn-cs"/>
                      </a:endParaRPr>
                    </a:p>
                    <a:p>
                      <a:endParaRPr lang="en-GB" sz="1200" u="sng" kern="1200" dirty="0" smtClean="0">
                        <a:solidFill>
                          <a:schemeClr val="bg1">
                            <a:lumMod val="65000"/>
                          </a:schemeClr>
                        </a:solidFill>
                        <a:effectLst/>
                        <a:latin typeface="+mn-lt"/>
                        <a:ea typeface="+mn-ea"/>
                        <a:cs typeface="+mn-cs"/>
                      </a:endParaRPr>
                    </a:p>
                    <a:p>
                      <a:endParaRPr lang="en-GB" sz="1200" u="sng" kern="1200" dirty="0" smtClean="0">
                        <a:solidFill>
                          <a:schemeClr val="bg1">
                            <a:lumMod val="65000"/>
                          </a:schemeClr>
                        </a:solidFill>
                        <a:effectLst/>
                        <a:latin typeface="+mn-lt"/>
                        <a:ea typeface="+mn-ea"/>
                        <a:cs typeface="+mn-cs"/>
                      </a:endParaRPr>
                    </a:p>
                    <a:p>
                      <a:endParaRPr lang="en-GB" sz="1200" u="sng" kern="1200" dirty="0" smtClean="0">
                        <a:solidFill>
                          <a:schemeClr val="bg1">
                            <a:lumMod val="65000"/>
                          </a:schemeClr>
                        </a:solidFill>
                        <a:effectLst/>
                        <a:latin typeface="+mn-lt"/>
                        <a:ea typeface="+mn-ea"/>
                        <a:cs typeface="+mn-cs"/>
                      </a:endParaRPr>
                    </a:p>
                    <a:p>
                      <a:endParaRPr lang="en-GB" sz="1200" u="sng" kern="1200" dirty="0" smtClean="0">
                        <a:solidFill>
                          <a:schemeClr val="bg1">
                            <a:lumMod val="65000"/>
                          </a:schemeClr>
                        </a:solidFill>
                        <a:effectLst/>
                        <a:latin typeface="+mn-lt"/>
                        <a:ea typeface="+mn-ea"/>
                        <a:cs typeface="+mn-cs"/>
                      </a:endParaRPr>
                    </a:p>
                    <a:p>
                      <a:r>
                        <a:rPr lang="en-GB" sz="1200" u="sng" kern="1200" dirty="0" smtClean="0">
                          <a:solidFill>
                            <a:schemeClr val="bg1">
                              <a:lumMod val="65000"/>
                            </a:schemeClr>
                          </a:solidFill>
                          <a:effectLst/>
                          <a:latin typeface="+mn-lt"/>
                          <a:ea typeface="+mn-ea"/>
                          <a:cs typeface="+mn-cs"/>
                        </a:rPr>
                        <a:t>NB grey indicates taught in Y3/4 and used in Y5/6</a:t>
                      </a:r>
                    </a:p>
                  </a:txBody>
                  <a:tcPr marL="114300" marR="114300" marT="0" marB="0"/>
                </a:tc>
                <a:extLst>
                  <a:ext uri="{0D108BD9-81ED-4DB2-BD59-A6C34878D82A}">
                    <a16:rowId xmlns:a16="http://schemas.microsoft.com/office/drawing/2014/main" val="669184204"/>
                  </a:ext>
                </a:extLst>
              </a:tr>
              <a:tr h="2382911">
                <a:tc>
                  <a:txBody>
                    <a:bodyPr/>
                    <a:lstStyle/>
                    <a:p>
                      <a:pPr algn="ctr"/>
                      <a:r>
                        <a:rPr lang="en-GB" sz="1050" u="sng" kern="1200" dirty="0" smtClean="0">
                          <a:solidFill>
                            <a:srgbClr val="FF0000"/>
                          </a:solidFill>
                          <a:effectLst/>
                          <a:latin typeface="+mn-lt"/>
                          <a:ea typeface="+mn-ea"/>
                          <a:cs typeface="+mn-cs"/>
                        </a:rPr>
                        <a:t>Future Learning in Year 6</a:t>
                      </a:r>
                      <a:r>
                        <a:rPr lang="en-GB" sz="1050" u="sng" kern="1200" baseline="0" dirty="0" smtClean="0">
                          <a:solidFill>
                            <a:srgbClr val="FF0000"/>
                          </a:solidFill>
                          <a:effectLst/>
                          <a:latin typeface="+mn-lt"/>
                          <a:ea typeface="+mn-ea"/>
                          <a:cs typeface="+mn-cs"/>
                        </a:rPr>
                        <a:t> WWII and Y7 below</a:t>
                      </a:r>
                      <a:r>
                        <a:rPr lang="en-GB" sz="1050" u="sng" kern="1200" dirty="0" smtClean="0">
                          <a:solidFill>
                            <a:srgbClr val="FF0000"/>
                          </a:solidFill>
                          <a:effectLst/>
                          <a:latin typeface="+mn-lt"/>
                          <a:ea typeface="+mn-ea"/>
                          <a:cs typeface="+mn-cs"/>
                        </a:rPr>
                        <a:t> </a:t>
                      </a:r>
                      <a:endParaRPr lang="en-GB" sz="1050" kern="1200" dirty="0" smtClean="0">
                        <a:solidFill>
                          <a:srgbClr val="FF0000"/>
                        </a:solidFill>
                        <a:effectLst/>
                        <a:latin typeface="+mn-lt"/>
                        <a:ea typeface="+mn-ea"/>
                        <a:cs typeface="+mn-cs"/>
                      </a:endParaRPr>
                    </a:p>
                    <a:p>
                      <a:pPr algn="ctr"/>
                      <a:r>
                        <a:rPr lang="en-GB" sz="1050" u="sng" kern="1200" dirty="0" smtClean="0">
                          <a:solidFill>
                            <a:srgbClr val="FF0000"/>
                          </a:solidFill>
                          <a:effectLst/>
                          <a:latin typeface="+mn-lt"/>
                          <a:ea typeface="+mn-ea"/>
                          <a:cs typeface="+mn-cs"/>
                        </a:rPr>
                        <a:t>(KS3 National Curriculum)</a:t>
                      </a:r>
                    </a:p>
                    <a:p>
                      <a:pPr algn="l"/>
                      <a:r>
                        <a:rPr lang="en-GB" sz="1200" b="0" i="0" dirty="0" smtClean="0">
                          <a:solidFill>
                            <a:srgbClr val="0B0C0C"/>
                          </a:solidFill>
                          <a:effectLst/>
                          <a:latin typeface="+mn-lt"/>
                        </a:rPr>
                        <a:t>Pupils should extend and deepen their chronologically secure knowledge and understanding of British, local and world history, so that it provides a well-informed context for wider learning.</a:t>
                      </a:r>
                      <a:endParaRPr lang="en-GB" sz="1200" u="sng" kern="1200" dirty="0" smtClean="0">
                        <a:solidFill>
                          <a:srgbClr val="FF0000"/>
                        </a:solidFill>
                        <a:effectLst/>
                        <a:latin typeface="+mn-lt"/>
                        <a:ea typeface="+mn-ea"/>
                        <a:cs typeface="+mn-cs"/>
                      </a:endParaRPr>
                    </a:p>
                    <a:p>
                      <a:pPr algn="l">
                        <a:buFont typeface="Arial" panose="020B0604020202020204" pitchFamily="34" charset="0"/>
                        <a:buChar char="•"/>
                      </a:pPr>
                      <a:r>
                        <a:rPr lang="en-GB" sz="800" b="0" i="0" dirty="0" smtClean="0">
                          <a:solidFill>
                            <a:srgbClr val="0B0C0C"/>
                          </a:solidFill>
                          <a:effectLst/>
                          <a:latin typeface="GDS Transport"/>
                        </a:rPr>
                        <a:t>challenges for Britain, Europe and the wider world 1901 to the present day</a:t>
                      </a:r>
                    </a:p>
                    <a:p>
                      <a:pPr algn="l"/>
                      <a:r>
                        <a:rPr lang="en-GB" sz="800" b="0" i="0" dirty="0" smtClean="0">
                          <a:solidFill>
                            <a:srgbClr val="0B0C0C"/>
                          </a:solidFill>
                          <a:effectLst/>
                          <a:latin typeface="GDS Transport"/>
                        </a:rPr>
                        <a:t>In addition to studying the Holocaust, this could include:</a:t>
                      </a:r>
                    </a:p>
                    <a:p>
                      <a:pPr algn="l"/>
                      <a:r>
                        <a:rPr lang="en-GB" sz="800" b="1" i="0" dirty="0" smtClean="0">
                          <a:solidFill>
                            <a:srgbClr val="0B0C0C"/>
                          </a:solidFill>
                          <a:effectLst/>
                          <a:latin typeface="GDS Transport"/>
                        </a:rPr>
                        <a:t>Examples (non-statutory)</a:t>
                      </a:r>
                    </a:p>
                    <a:p>
                      <a:pPr algn="l">
                        <a:buFont typeface="Arial" panose="020B0604020202020204" pitchFamily="34" charset="0"/>
                        <a:buChar char="•"/>
                      </a:pPr>
                      <a:r>
                        <a:rPr lang="en-GB" sz="800" b="0" i="0" dirty="0" smtClean="0">
                          <a:solidFill>
                            <a:srgbClr val="0B0C0C"/>
                          </a:solidFill>
                          <a:effectLst/>
                          <a:latin typeface="GDS Transport"/>
                        </a:rPr>
                        <a:t>women’s suffrage</a:t>
                      </a:r>
                    </a:p>
                    <a:p>
                      <a:pPr algn="l">
                        <a:buFont typeface="Arial" panose="020B0604020202020204" pitchFamily="34" charset="0"/>
                        <a:buChar char="•"/>
                      </a:pPr>
                      <a:r>
                        <a:rPr lang="en-GB" sz="800" b="0" i="0" dirty="0" smtClean="0">
                          <a:solidFill>
                            <a:srgbClr val="0B0C0C"/>
                          </a:solidFill>
                          <a:effectLst/>
                          <a:latin typeface="GDS Transport"/>
                        </a:rPr>
                        <a:t>the First World War and the Peace Settlement</a:t>
                      </a:r>
                    </a:p>
                    <a:p>
                      <a:pPr algn="l">
                        <a:buFont typeface="Arial" panose="020B0604020202020204" pitchFamily="34" charset="0"/>
                        <a:buChar char="•"/>
                      </a:pPr>
                      <a:r>
                        <a:rPr lang="en-GB" sz="800" b="0" i="0" dirty="0" smtClean="0">
                          <a:solidFill>
                            <a:srgbClr val="0B0C0C"/>
                          </a:solidFill>
                          <a:effectLst/>
                          <a:latin typeface="GDS Transport"/>
                        </a:rPr>
                        <a:t>the inter-war years: the Great Depression and the rise of dictators</a:t>
                      </a:r>
                    </a:p>
                    <a:p>
                      <a:pPr algn="l">
                        <a:buFont typeface="Arial" panose="020B0604020202020204" pitchFamily="34" charset="0"/>
                        <a:buChar char="•"/>
                      </a:pPr>
                      <a:r>
                        <a:rPr lang="en-GB" sz="800" b="0" i="0" dirty="0" smtClean="0">
                          <a:solidFill>
                            <a:srgbClr val="0B0C0C"/>
                          </a:solidFill>
                          <a:effectLst/>
                          <a:latin typeface="GDS Transport"/>
                        </a:rPr>
                        <a:t>the Second World War and the wartime leadership of Winston Churchill</a:t>
                      </a:r>
                    </a:p>
                    <a:p>
                      <a:pPr algn="l">
                        <a:buFont typeface="Arial" panose="020B0604020202020204" pitchFamily="34" charset="0"/>
                        <a:buChar char="•"/>
                      </a:pPr>
                      <a:r>
                        <a:rPr lang="en-GB" sz="800" b="0" i="0" dirty="0" smtClean="0">
                          <a:solidFill>
                            <a:srgbClr val="0B0C0C"/>
                          </a:solidFill>
                          <a:effectLst/>
                          <a:latin typeface="GDS Transport"/>
                        </a:rPr>
                        <a:t>the creation of the welfare state</a:t>
                      </a:r>
                    </a:p>
                    <a:p>
                      <a:pPr algn="l">
                        <a:buFont typeface="Arial" panose="020B0604020202020204" pitchFamily="34" charset="0"/>
                        <a:buChar char="•"/>
                      </a:pPr>
                      <a:r>
                        <a:rPr lang="en-GB" sz="800" b="0" i="0" dirty="0" smtClean="0">
                          <a:solidFill>
                            <a:srgbClr val="0B0C0C"/>
                          </a:solidFill>
                          <a:effectLst/>
                          <a:latin typeface="GDS Transport"/>
                        </a:rPr>
                        <a:t>Indian independence and end of Empire</a:t>
                      </a:r>
                    </a:p>
                    <a:p>
                      <a:pPr algn="l">
                        <a:buFont typeface="Arial" panose="020B0604020202020204" pitchFamily="34" charset="0"/>
                        <a:buChar char="•"/>
                      </a:pPr>
                      <a:r>
                        <a:rPr lang="en-GB" sz="800" b="0" i="0" dirty="0" smtClean="0">
                          <a:solidFill>
                            <a:srgbClr val="0B0C0C"/>
                          </a:solidFill>
                          <a:effectLst/>
                          <a:latin typeface="GDS Transport"/>
                        </a:rPr>
                        <a:t>social, cultural and technological change in post-war British society</a:t>
                      </a:r>
                    </a:p>
                    <a:p>
                      <a:pPr algn="l">
                        <a:buFont typeface="Arial" panose="020B0604020202020204" pitchFamily="34" charset="0"/>
                        <a:buChar char="•"/>
                      </a:pPr>
                      <a:r>
                        <a:rPr lang="en-GB" sz="800" b="0" i="0" dirty="0" smtClean="0">
                          <a:solidFill>
                            <a:srgbClr val="0B0C0C"/>
                          </a:solidFill>
                          <a:effectLst/>
                          <a:latin typeface="GDS Transport"/>
                        </a:rPr>
                        <a:t>Britain’s place in the world since 1945</a:t>
                      </a:r>
                    </a:p>
                    <a:p>
                      <a:pPr algn="l"/>
                      <a:endParaRPr lang="en-GB" sz="400" kern="1200" dirty="0" smtClean="0">
                        <a:solidFill>
                          <a:schemeClr val="tx1"/>
                        </a:solidFill>
                        <a:effectLst/>
                        <a:latin typeface="+mn-lt"/>
                        <a:ea typeface="+mn-ea"/>
                        <a:cs typeface="+mn-cs"/>
                      </a:endParaRPr>
                    </a:p>
                  </a:txBody>
                  <a:tcPr/>
                </a:tc>
                <a:tc vMerge="1">
                  <a:txBody>
                    <a:bodyPr/>
                    <a:lstStyle/>
                    <a:p>
                      <a:pPr algn="ctr"/>
                      <a:endParaRPr lang="en-GB" sz="1200" u="sng" kern="1200" dirty="0" smtClean="0">
                        <a:solidFill>
                          <a:srgbClr val="FF0000"/>
                        </a:solidFill>
                        <a:effectLst/>
                        <a:latin typeface="+mn-lt"/>
                        <a:ea typeface="+mn-ea"/>
                        <a:cs typeface="+mn-cs"/>
                      </a:endParaRPr>
                    </a:p>
                  </a:txBody>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1335387644"/>
                  </a:ext>
                </a:extLst>
              </a:tr>
            </a:tbl>
          </a:graphicData>
        </a:graphic>
      </p:graphicFrame>
      <p:sp>
        <p:nvSpPr>
          <p:cNvPr id="5" name="AutoShape 2" descr="ST. MICHAEL'S C. OF E. PRIMARY SCHOOL BAMFORD SCHOOL UNIFORM LIST Boys:  Girls: Red v-neck sweatshirt with school logo Red"/>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pic>
        <p:nvPicPr>
          <p:cNvPr id="6" name="Picture 5"/>
          <p:cNvPicPr>
            <a:picLocks noChangeAspect="1"/>
          </p:cNvPicPr>
          <p:nvPr/>
        </p:nvPicPr>
        <p:blipFill>
          <a:blip r:embed="rId2"/>
          <a:stretch>
            <a:fillRect/>
          </a:stretch>
        </p:blipFill>
        <p:spPr>
          <a:xfrm>
            <a:off x="3922198" y="178131"/>
            <a:ext cx="383164" cy="489487"/>
          </a:xfrm>
          <a:prstGeom prst="rect">
            <a:avLst/>
          </a:prstGeom>
        </p:spPr>
      </p:pic>
    </p:spTree>
    <p:extLst>
      <p:ext uri="{BB962C8B-B14F-4D97-AF65-F5344CB8AC3E}">
        <p14:creationId xmlns:p14="http://schemas.microsoft.com/office/powerpoint/2010/main" val="5583154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05195016"/>
              </p:ext>
            </p:extLst>
          </p:nvPr>
        </p:nvGraphicFramePr>
        <p:xfrm>
          <a:off x="155575" y="178130"/>
          <a:ext cx="11831641" cy="6194476"/>
        </p:xfrm>
        <a:graphic>
          <a:graphicData uri="http://schemas.openxmlformats.org/drawingml/2006/table">
            <a:tbl>
              <a:tblPr firstRow="1" bandRow="1">
                <a:tableStyleId>{5940675A-B579-460E-94D1-54222C63F5DA}</a:tableStyleId>
              </a:tblPr>
              <a:tblGrid>
                <a:gridCol w="373063">
                  <a:extLst>
                    <a:ext uri="{9D8B030D-6E8A-4147-A177-3AD203B41FA5}">
                      <a16:colId xmlns:a16="http://schemas.microsoft.com/office/drawing/2014/main" val="2033829959"/>
                    </a:ext>
                  </a:extLst>
                </a:gridCol>
                <a:gridCol w="2228850">
                  <a:extLst>
                    <a:ext uri="{9D8B030D-6E8A-4147-A177-3AD203B41FA5}">
                      <a16:colId xmlns:a16="http://schemas.microsoft.com/office/drawing/2014/main" val="2952232063"/>
                    </a:ext>
                  </a:extLst>
                </a:gridCol>
                <a:gridCol w="2457451">
                  <a:extLst>
                    <a:ext uri="{9D8B030D-6E8A-4147-A177-3AD203B41FA5}">
                      <a16:colId xmlns:a16="http://schemas.microsoft.com/office/drawing/2014/main" val="1239123303"/>
                    </a:ext>
                  </a:extLst>
                </a:gridCol>
                <a:gridCol w="2185987">
                  <a:extLst>
                    <a:ext uri="{9D8B030D-6E8A-4147-A177-3AD203B41FA5}">
                      <a16:colId xmlns:a16="http://schemas.microsoft.com/office/drawing/2014/main" val="4031516724"/>
                    </a:ext>
                  </a:extLst>
                </a:gridCol>
                <a:gridCol w="2400300">
                  <a:extLst>
                    <a:ext uri="{9D8B030D-6E8A-4147-A177-3AD203B41FA5}">
                      <a16:colId xmlns:a16="http://schemas.microsoft.com/office/drawing/2014/main" val="3120107244"/>
                    </a:ext>
                  </a:extLst>
                </a:gridCol>
                <a:gridCol w="2185990">
                  <a:extLst>
                    <a:ext uri="{9D8B030D-6E8A-4147-A177-3AD203B41FA5}">
                      <a16:colId xmlns:a16="http://schemas.microsoft.com/office/drawing/2014/main" val="2886785050"/>
                    </a:ext>
                  </a:extLst>
                </a:gridCol>
              </a:tblGrid>
              <a:tr h="279070">
                <a:tc>
                  <a:txBody>
                    <a:bodyPr/>
                    <a:lstStyle/>
                    <a:p>
                      <a:pPr algn="ctr">
                        <a:spcAft>
                          <a:spcPts val="0"/>
                        </a:spcAft>
                      </a:pPr>
                      <a:r>
                        <a:rPr lang="en-GB" sz="1400" b="1" dirty="0" err="1" smtClean="0">
                          <a:solidFill>
                            <a:schemeClr val="tx1"/>
                          </a:solidFill>
                          <a:effectLst/>
                          <a:latin typeface="+mn-lt"/>
                          <a:ea typeface="Times New Roman" panose="02020603050405020304" pitchFamily="18" charset="0"/>
                        </a:rPr>
                        <a:t>Yr</a:t>
                      </a:r>
                      <a:endParaRPr lang="en-GB" sz="1400" b="1" dirty="0">
                        <a:solidFill>
                          <a:schemeClr val="tx1"/>
                        </a:solidFill>
                        <a:effectLst/>
                        <a:latin typeface="+mn-lt"/>
                        <a:ea typeface="Times New Roman" panose="02020603050405020304" pitchFamily="18" charset="0"/>
                      </a:endParaRPr>
                    </a:p>
                  </a:txBody>
                  <a:tcPr marL="114300" marR="114300" marT="0" marB="0"/>
                </a:tc>
                <a:tc>
                  <a:txBody>
                    <a:bodyPr/>
                    <a:lstStyle/>
                    <a:p>
                      <a:pPr algn="ctr">
                        <a:spcAft>
                          <a:spcPts val="0"/>
                        </a:spcAft>
                      </a:pPr>
                      <a:r>
                        <a:rPr lang="en-GB" sz="1400" b="0" u="sng" dirty="0" smtClean="0">
                          <a:solidFill>
                            <a:schemeClr val="accent4">
                              <a:lumMod val="60000"/>
                              <a:lumOff val="40000"/>
                            </a:schemeClr>
                          </a:solidFill>
                          <a:effectLst/>
                          <a:latin typeface="+mn-lt"/>
                          <a:ea typeface="Times New Roman" panose="02020603050405020304" pitchFamily="18" charset="0"/>
                          <a:cs typeface="Arial" panose="020B0604020202020204" pitchFamily="34" charset="0"/>
                        </a:rPr>
                        <a:t>Clothing</a:t>
                      </a:r>
                      <a:endParaRPr lang="en-GB" sz="1400" b="1" dirty="0">
                        <a:solidFill>
                          <a:srgbClr val="C00000"/>
                        </a:solidFill>
                        <a:effectLst/>
                        <a:latin typeface="+mn-lt"/>
                        <a:ea typeface="Times New Roman" panose="02020603050405020304" pitchFamily="18" charset="0"/>
                      </a:endParaRPr>
                    </a:p>
                  </a:txBody>
                  <a:tcPr marL="114300" marR="114300" marT="0" marB="0"/>
                </a:tc>
                <a:tc>
                  <a:txBody>
                    <a:bodyPr/>
                    <a:lstStyle/>
                    <a:p>
                      <a:pPr algn="ctr">
                        <a:spcAft>
                          <a:spcPts val="0"/>
                        </a:spcAft>
                      </a:pPr>
                      <a:r>
                        <a:rPr lang="en-GB" sz="1400" b="0" u="sng" baseline="0" dirty="0" smtClean="0">
                          <a:solidFill>
                            <a:srgbClr val="00B0F0"/>
                          </a:solidFill>
                          <a:effectLst/>
                          <a:latin typeface="+mn-lt"/>
                          <a:ea typeface="Times New Roman" panose="02020603050405020304" pitchFamily="18" charset="0"/>
                          <a:cs typeface="Arial" panose="020B0604020202020204" pitchFamily="34" charset="0"/>
                        </a:rPr>
                        <a:t>Commerce</a:t>
                      </a:r>
                      <a:endParaRPr lang="en-GB" sz="1400" b="1" dirty="0">
                        <a:solidFill>
                          <a:srgbClr val="C00000"/>
                        </a:solidFill>
                        <a:effectLst/>
                        <a:latin typeface="+mn-lt"/>
                        <a:ea typeface="Times New Roman" panose="02020603050405020304" pitchFamily="18" charset="0"/>
                      </a:endParaRPr>
                    </a:p>
                  </a:txBody>
                  <a:tcPr marL="114300" marR="114300" marT="0" marB="0"/>
                </a:tc>
                <a:tc>
                  <a:txBody>
                    <a:bodyPr/>
                    <a:lstStyle/>
                    <a:p>
                      <a:pPr algn="ctr">
                        <a:spcAft>
                          <a:spcPts val="0"/>
                        </a:spcAft>
                      </a:pPr>
                      <a:r>
                        <a:rPr lang="en-GB" sz="1400" b="0" u="sng" baseline="0" dirty="0" smtClean="0">
                          <a:solidFill>
                            <a:srgbClr val="C00000"/>
                          </a:solidFill>
                          <a:effectLst/>
                          <a:latin typeface="+mn-lt"/>
                          <a:ea typeface="Times New Roman" panose="02020603050405020304" pitchFamily="18" charset="0"/>
                          <a:cs typeface="Arial" panose="020B0604020202020204" pitchFamily="34" charset="0"/>
                        </a:rPr>
                        <a:t>Conflict</a:t>
                      </a:r>
                      <a:endParaRPr lang="en-GB" sz="1400" b="1" dirty="0">
                        <a:solidFill>
                          <a:srgbClr val="C00000"/>
                        </a:solidFill>
                        <a:effectLst/>
                        <a:latin typeface="+mn-lt"/>
                        <a:ea typeface="Times New Roman" panose="02020603050405020304" pitchFamily="18" charset="0"/>
                      </a:endParaRPr>
                    </a:p>
                  </a:txBody>
                  <a:tcPr marL="114300" marR="114300" marT="0" marB="0"/>
                </a:tc>
                <a:tc>
                  <a:txBody>
                    <a:bodyPr/>
                    <a:lstStyle/>
                    <a:p>
                      <a:pPr algn="ctr">
                        <a:spcAft>
                          <a:spcPts val="0"/>
                        </a:spcAft>
                      </a:pPr>
                      <a:r>
                        <a:rPr lang="en-GB" sz="1400" b="0" u="sng" baseline="0" dirty="0" smtClean="0">
                          <a:solidFill>
                            <a:srgbClr val="7030A0"/>
                          </a:solidFill>
                          <a:effectLst/>
                          <a:latin typeface="+mn-lt"/>
                          <a:ea typeface="Times New Roman" panose="02020603050405020304" pitchFamily="18" charset="0"/>
                          <a:cs typeface="Arial" panose="020B0604020202020204" pitchFamily="34" charset="0"/>
                        </a:rPr>
                        <a:t>Food</a:t>
                      </a:r>
                      <a:endParaRPr lang="en-GB" sz="1400" b="1" dirty="0">
                        <a:solidFill>
                          <a:srgbClr val="C00000"/>
                        </a:solidFill>
                        <a:effectLst/>
                        <a:latin typeface="+mn-lt"/>
                        <a:ea typeface="Times New Roman" panose="02020603050405020304" pitchFamily="18" charset="0"/>
                      </a:endParaRPr>
                    </a:p>
                  </a:txBody>
                  <a:tcPr marL="114300" marR="114300" marT="0" marB="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b="0" u="sng" baseline="0" dirty="0" smtClean="0">
                          <a:solidFill>
                            <a:srgbClr val="00B050"/>
                          </a:solidFill>
                          <a:effectLst/>
                          <a:latin typeface="+mn-lt"/>
                          <a:ea typeface="Times New Roman" panose="02020603050405020304" pitchFamily="18" charset="0"/>
                          <a:cs typeface="Arial" panose="020B0604020202020204" pitchFamily="34" charset="0"/>
                        </a:rPr>
                        <a:t>Religion</a:t>
                      </a:r>
                      <a:endParaRPr lang="en-GB" sz="1400" b="1" dirty="0" smtClean="0">
                        <a:solidFill>
                          <a:srgbClr val="C00000"/>
                        </a:solidFill>
                        <a:effectLst/>
                        <a:latin typeface="+mn-lt"/>
                        <a:ea typeface="Times New Roman" panose="02020603050405020304" pitchFamily="18" charset="0"/>
                      </a:endParaRPr>
                    </a:p>
                  </a:txBody>
                  <a:tcPr marL="114300" marR="114300" marT="0" marB="0"/>
                </a:tc>
                <a:extLst>
                  <a:ext uri="{0D108BD9-81ED-4DB2-BD59-A6C34878D82A}">
                    <a16:rowId xmlns:a16="http://schemas.microsoft.com/office/drawing/2014/main" val="114452312"/>
                  </a:ext>
                </a:extLst>
              </a:tr>
              <a:tr h="366700">
                <a:tc>
                  <a:txBody>
                    <a:bodyPr/>
                    <a:lstStyle/>
                    <a:p>
                      <a:pPr algn="ctr">
                        <a:spcAft>
                          <a:spcPts val="0"/>
                        </a:spcAft>
                      </a:pPr>
                      <a:r>
                        <a:rPr lang="en-GB" sz="1400" b="1" dirty="0" smtClean="0">
                          <a:solidFill>
                            <a:schemeClr val="bg2">
                              <a:lumMod val="50000"/>
                            </a:schemeClr>
                          </a:solidFill>
                          <a:effectLst/>
                          <a:latin typeface="+mn-lt"/>
                          <a:ea typeface="Times New Roman" panose="02020603050405020304" pitchFamily="18" charset="0"/>
                        </a:rPr>
                        <a:t>2</a:t>
                      </a:r>
                      <a:endParaRPr lang="en-GB" sz="1400" b="1" dirty="0">
                        <a:solidFill>
                          <a:schemeClr val="bg2">
                            <a:lumMod val="50000"/>
                          </a:schemeClr>
                        </a:solidFill>
                        <a:effectLst/>
                        <a:latin typeface="+mn-lt"/>
                        <a:ea typeface="Times New Roman" panose="02020603050405020304" pitchFamily="18" charset="0"/>
                      </a:endParaRPr>
                    </a:p>
                  </a:txBody>
                  <a:tcPr marL="114300" marR="114300" marT="0" marB="0"/>
                </a:tc>
                <a:tc gridSpan="5">
                  <a:txBody>
                    <a:bodyPr/>
                    <a:lstStyle/>
                    <a:p>
                      <a:pPr>
                        <a:lnSpc>
                          <a:spcPct val="100000"/>
                        </a:lnSpc>
                        <a:spcAft>
                          <a:spcPts val="0"/>
                        </a:spcAft>
                      </a:pPr>
                      <a:r>
                        <a:rPr lang="en-GB" sz="1000" dirty="0" smtClean="0">
                          <a:solidFill>
                            <a:schemeClr val="bg2">
                              <a:lumMod val="50000"/>
                            </a:schemeClr>
                          </a:solidFill>
                          <a:latin typeface="+mn-lt"/>
                        </a:rPr>
                        <a:t>Florence Nightingale</a:t>
                      </a:r>
                      <a:r>
                        <a:rPr lang="en-GB" sz="1000" baseline="0" dirty="0" smtClean="0">
                          <a:solidFill>
                            <a:schemeClr val="bg2">
                              <a:lumMod val="50000"/>
                            </a:schemeClr>
                          </a:solidFill>
                          <a:latin typeface="+mn-lt"/>
                        </a:rPr>
                        <a:t> and Mary </a:t>
                      </a:r>
                      <a:r>
                        <a:rPr lang="en-GB" sz="1000" baseline="0" dirty="0" err="1" smtClean="0">
                          <a:solidFill>
                            <a:schemeClr val="bg2">
                              <a:lumMod val="50000"/>
                            </a:schemeClr>
                          </a:solidFill>
                          <a:latin typeface="+mn-lt"/>
                        </a:rPr>
                        <a:t>Seacole</a:t>
                      </a:r>
                      <a:r>
                        <a:rPr lang="en-GB" sz="1000" baseline="0" dirty="0" smtClean="0">
                          <a:solidFill>
                            <a:schemeClr val="bg2">
                              <a:lumMod val="50000"/>
                            </a:schemeClr>
                          </a:solidFill>
                          <a:latin typeface="+mn-lt"/>
                        </a:rPr>
                        <a:t> serving during Crimean War 1853, nursing, uniforms and role of women in Victorian Era</a:t>
                      </a:r>
                      <a:endParaRPr lang="en-GB" sz="1000" dirty="0" smtClean="0">
                        <a:solidFill>
                          <a:schemeClr val="bg2">
                            <a:lumMod val="50000"/>
                          </a:schemeClr>
                        </a:solidFill>
                        <a:latin typeface="+mn-lt"/>
                      </a:endParaRPr>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dirty="0"/>
                    </a:p>
                  </a:txBody>
                  <a:tcPr/>
                </a:tc>
                <a:extLst>
                  <a:ext uri="{0D108BD9-81ED-4DB2-BD59-A6C34878D82A}">
                    <a16:rowId xmlns:a16="http://schemas.microsoft.com/office/drawing/2014/main" val="1433527324"/>
                  </a:ext>
                </a:extLst>
              </a:tr>
              <a:tr h="2098255">
                <a:tc>
                  <a:txBody>
                    <a:bodyPr/>
                    <a:lstStyle/>
                    <a:p>
                      <a:pPr algn="ctr">
                        <a:spcAft>
                          <a:spcPts val="0"/>
                        </a:spcAft>
                      </a:pPr>
                      <a:r>
                        <a:rPr lang="en-GB" sz="1400" b="1" dirty="0" smtClean="0">
                          <a:solidFill>
                            <a:schemeClr val="tx1"/>
                          </a:solidFill>
                          <a:effectLst/>
                          <a:latin typeface="+mn-lt"/>
                          <a:ea typeface="Times New Roman" panose="02020603050405020304" pitchFamily="18" charset="0"/>
                        </a:rPr>
                        <a:t>5</a:t>
                      </a:r>
                    </a:p>
                    <a:p>
                      <a:pPr algn="ctr">
                        <a:spcAft>
                          <a:spcPts val="0"/>
                        </a:spcAft>
                      </a:pPr>
                      <a:r>
                        <a:rPr lang="en-GB" sz="1400" b="1" dirty="0" smtClean="0">
                          <a:solidFill>
                            <a:schemeClr val="tx1"/>
                          </a:solidFill>
                          <a:effectLst/>
                          <a:latin typeface="+mn-lt"/>
                          <a:ea typeface="Times New Roman" panose="02020603050405020304" pitchFamily="18" charset="0"/>
                        </a:rPr>
                        <a:t>Vi</a:t>
                      </a:r>
                    </a:p>
                    <a:p>
                      <a:pPr algn="ctr">
                        <a:spcAft>
                          <a:spcPts val="0"/>
                        </a:spcAft>
                      </a:pPr>
                      <a:r>
                        <a:rPr lang="en-GB" sz="1400" b="1" dirty="0" smtClean="0">
                          <a:solidFill>
                            <a:schemeClr val="tx1"/>
                          </a:solidFill>
                          <a:effectLst/>
                          <a:latin typeface="+mn-lt"/>
                          <a:ea typeface="Times New Roman" panose="02020603050405020304" pitchFamily="18" charset="0"/>
                        </a:rPr>
                        <a:t>c</a:t>
                      </a:r>
                    </a:p>
                    <a:p>
                      <a:pPr algn="ctr">
                        <a:spcAft>
                          <a:spcPts val="0"/>
                        </a:spcAft>
                      </a:pPr>
                      <a:r>
                        <a:rPr lang="en-GB" sz="1400" b="1" dirty="0" smtClean="0">
                          <a:solidFill>
                            <a:schemeClr val="tx1"/>
                          </a:solidFill>
                          <a:effectLst/>
                          <a:latin typeface="+mn-lt"/>
                          <a:ea typeface="Times New Roman" panose="02020603050405020304" pitchFamily="18" charset="0"/>
                        </a:rPr>
                        <a:t>tor</a:t>
                      </a:r>
                    </a:p>
                    <a:p>
                      <a:pPr algn="ctr">
                        <a:spcAft>
                          <a:spcPts val="0"/>
                        </a:spcAft>
                      </a:pPr>
                      <a:r>
                        <a:rPr lang="en-GB" sz="1400" b="1" dirty="0" err="1" smtClean="0">
                          <a:solidFill>
                            <a:schemeClr val="tx1"/>
                          </a:solidFill>
                          <a:effectLst/>
                          <a:latin typeface="+mn-lt"/>
                          <a:ea typeface="Times New Roman" panose="02020603050405020304" pitchFamily="18" charset="0"/>
                        </a:rPr>
                        <a:t>i</a:t>
                      </a:r>
                      <a:endParaRPr lang="en-GB" sz="1400" b="1" dirty="0" smtClean="0">
                        <a:solidFill>
                          <a:schemeClr val="tx1"/>
                        </a:solidFill>
                        <a:effectLst/>
                        <a:latin typeface="+mn-lt"/>
                        <a:ea typeface="Times New Roman" panose="02020603050405020304" pitchFamily="18" charset="0"/>
                      </a:endParaRPr>
                    </a:p>
                    <a:p>
                      <a:pPr algn="ctr">
                        <a:spcAft>
                          <a:spcPts val="0"/>
                        </a:spcAft>
                      </a:pPr>
                      <a:r>
                        <a:rPr lang="en-GB" sz="1400" b="1" dirty="0" err="1" smtClean="0">
                          <a:solidFill>
                            <a:schemeClr val="tx1"/>
                          </a:solidFill>
                          <a:effectLst/>
                          <a:latin typeface="+mn-lt"/>
                          <a:ea typeface="Times New Roman" panose="02020603050405020304" pitchFamily="18" charset="0"/>
                        </a:rPr>
                        <a:t>ans</a:t>
                      </a:r>
                      <a:endParaRPr lang="en-GB" sz="1400" b="1" dirty="0">
                        <a:solidFill>
                          <a:schemeClr val="tx1"/>
                        </a:solidFill>
                        <a:effectLst/>
                        <a:latin typeface="+mn-lt"/>
                        <a:ea typeface="Times New Roman" panose="02020603050405020304" pitchFamily="18" charset="0"/>
                      </a:endParaRPr>
                    </a:p>
                  </a:txBody>
                  <a:tcPr marL="114300" marR="114300" marT="0" marB="0"/>
                </a:tc>
                <a:tc>
                  <a:txBody>
                    <a:bodyPr/>
                    <a:lstStyle/>
                    <a:p>
                      <a:pPr>
                        <a:lnSpc>
                          <a:spcPct val="107000"/>
                        </a:lnSpc>
                        <a:spcAft>
                          <a:spcPts val="800"/>
                        </a:spcAft>
                      </a:pPr>
                      <a:r>
                        <a:rPr lang="en-GB" sz="1100" dirty="0" smtClean="0">
                          <a:solidFill>
                            <a:schemeClr val="bg2">
                              <a:lumMod val="50000"/>
                            </a:schemeClr>
                          </a:solidFill>
                          <a:effectLst/>
                          <a:latin typeface="+mn-lt"/>
                          <a:ea typeface="Calibri" panose="020F0502020204030204" pitchFamily="34" charset="0"/>
                          <a:cs typeface="Arial" panose="020B0604020202020204" pitchFamily="34" charset="0"/>
                        </a:rPr>
                        <a:t>Women</a:t>
                      </a:r>
                      <a:endParaRPr lang="en-GB" sz="1100" dirty="0" smtClean="0">
                        <a:solidFill>
                          <a:schemeClr val="bg2">
                            <a:lumMod val="50000"/>
                          </a:schemeClr>
                        </a:solidFill>
                        <a:effectLst/>
                        <a:latin typeface="+mn-lt"/>
                        <a:ea typeface="Calibri" panose="020F0502020204030204" pitchFamily="34" charset="0"/>
                        <a:cs typeface="Times New Roman" panose="02020603050405020304" pitchFamily="18" charset="0"/>
                      </a:endParaRPr>
                    </a:p>
                    <a:p>
                      <a:pPr>
                        <a:lnSpc>
                          <a:spcPct val="107000"/>
                        </a:lnSpc>
                        <a:spcAft>
                          <a:spcPts val="800"/>
                        </a:spcAft>
                      </a:pPr>
                      <a:r>
                        <a:rPr lang="en-GB" sz="1100" dirty="0" smtClean="0">
                          <a:solidFill>
                            <a:schemeClr val="bg2">
                              <a:lumMod val="50000"/>
                            </a:schemeClr>
                          </a:solidFill>
                          <a:effectLst/>
                          <a:latin typeface="+mn-lt"/>
                          <a:ea typeface="Calibri" panose="020F0502020204030204" pitchFamily="34" charset="0"/>
                          <a:cs typeface="Arial" panose="020B0604020202020204" pitchFamily="34" charset="0"/>
                        </a:rPr>
                        <a:t>corsets, bonnets, top hats, bustles and petticoats.</a:t>
                      </a:r>
                      <a:endParaRPr lang="en-GB" sz="1100" dirty="0" smtClean="0">
                        <a:solidFill>
                          <a:schemeClr val="bg2">
                            <a:lumMod val="50000"/>
                          </a:schemeClr>
                        </a:solidFill>
                        <a:effectLst/>
                        <a:latin typeface="+mn-lt"/>
                        <a:ea typeface="Calibri" panose="020F0502020204030204" pitchFamily="34" charset="0"/>
                        <a:cs typeface="Times New Roman" panose="02020603050405020304" pitchFamily="18" charset="0"/>
                      </a:endParaRPr>
                    </a:p>
                    <a:p>
                      <a:pPr>
                        <a:lnSpc>
                          <a:spcPct val="107000"/>
                        </a:lnSpc>
                        <a:spcAft>
                          <a:spcPts val="800"/>
                        </a:spcAft>
                      </a:pPr>
                      <a:r>
                        <a:rPr lang="en-GB" sz="1100" dirty="0" smtClean="0">
                          <a:solidFill>
                            <a:schemeClr val="bg2">
                              <a:lumMod val="50000"/>
                            </a:schemeClr>
                          </a:solidFill>
                          <a:effectLst/>
                          <a:latin typeface="+mn-lt"/>
                          <a:ea typeface="Calibri" panose="020F0502020204030204" pitchFamily="34" charset="0"/>
                          <a:cs typeface="Arial" panose="020B0604020202020204" pitchFamily="34" charset="0"/>
                        </a:rPr>
                        <a:t>thin dirty dresses which were dark colours and made from cotton or wool</a:t>
                      </a:r>
                      <a:endParaRPr lang="en-GB" sz="1100" dirty="0" smtClean="0">
                        <a:solidFill>
                          <a:schemeClr val="bg2">
                            <a:lumMod val="50000"/>
                          </a:schemeClr>
                        </a:solidFill>
                        <a:effectLst/>
                        <a:latin typeface="+mn-lt"/>
                        <a:ea typeface="Calibri" panose="020F0502020204030204" pitchFamily="34" charset="0"/>
                        <a:cs typeface="Times New Roman" panose="02020603050405020304" pitchFamily="18" charset="0"/>
                      </a:endParaRPr>
                    </a:p>
                    <a:p>
                      <a:pPr>
                        <a:lnSpc>
                          <a:spcPct val="107000"/>
                        </a:lnSpc>
                        <a:spcAft>
                          <a:spcPts val="800"/>
                        </a:spcAft>
                      </a:pPr>
                      <a:r>
                        <a:rPr lang="en-GB" sz="1100" dirty="0" smtClean="0">
                          <a:solidFill>
                            <a:schemeClr val="bg2">
                              <a:lumMod val="50000"/>
                            </a:schemeClr>
                          </a:solidFill>
                          <a:effectLst/>
                          <a:latin typeface="+mn-lt"/>
                          <a:ea typeface="Calibri" panose="020F0502020204030204" pitchFamily="34" charset="0"/>
                          <a:cs typeface="Arial" panose="020B0604020202020204" pitchFamily="34" charset="0"/>
                        </a:rPr>
                        <a:t>Men</a:t>
                      </a:r>
                      <a:endParaRPr lang="en-GB" sz="1100" dirty="0" smtClean="0">
                        <a:solidFill>
                          <a:schemeClr val="bg2">
                            <a:lumMod val="50000"/>
                          </a:schemeClr>
                        </a:solidFill>
                        <a:effectLst/>
                        <a:latin typeface="+mn-lt"/>
                        <a:ea typeface="Calibri" panose="020F0502020204030204" pitchFamily="34" charset="0"/>
                        <a:cs typeface="Times New Roman" panose="02020603050405020304" pitchFamily="18" charset="0"/>
                      </a:endParaRPr>
                    </a:p>
                    <a:p>
                      <a:r>
                        <a:rPr lang="en-GB" sz="1100" dirty="0" smtClean="0">
                          <a:solidFill>
                            <a:schemeClr val="bg2">
                              <a:lumMod val="50000"/>
                            </a:schemeClr>
                          </a:solidFill>
                          <a:effectLst/>
                          <a:latin typeface="+mn-lt"/>
                          <a:ea typeface="Calibri" panose="020F0502020204030204" pitchFamily="34" charset="0"/>
                          <a:cs typeface="Arial" panose="020B0604020202020204" pitchFamily="34" charset="0"/>
                        </a:rPr>
                        <a:t>work shirts with small collars and buttons or ties to hold them together. Waistcoats or vests</a:t>
                      </a:r>
                    </a:p>
                    <a:p>
                      <a:endParaRPr lang="en-GB" sz="1100" dirty="0" smtClean="0">
                        <a:solidFill>
                          <a:schemeClr val="bg2">
                            <a:lumMod val="50000"/>
                          </a:schemeClr>
                        </a:solidFill>
                        <a:effectLst/>
                        <a:latin typeface="+mn-lt"/>
                        <a:ea typeface="Calibri" panose="020F0502020204030204" pitchFamily="34" charset="0"/>
                        <a:cs typeface="Arial" panose="020B0604020202020204" pitchFamily="34" charset="0"/>
                      </a:endParaRPr>
                    </a:p>
                    <a:p>
                      <a:r>
                        <a:rPr lang="en-GB" sz="1100" dirty="0" smtClean="0">
                          <a:solidFill>
                            <a:schemeClr val="bg2">
                              <a:lumMod val="50000"/>
                            </a:schemeClr>
                          </a:solidFill>
                          <a:effectLst/>
                          <a:latin typeface="+mn-lt"/>
                          <a:ea typeface="Calibri" panose="020F0502020204030204" pitchFamily="34" charset="0"/>
                          <a:cs typeface="Arial" panose="020B0604020202020204" pitchFamily="34" charset="0"/>
                        </a:rPr>
                        <a:t>Local Mills</a:t>
                      </a:r>
                      <a:endParaRPr lang="en-GB" sz="1100" b="1" dirty="0">
                        <a:solidFill>
                          <a:schemeClr val="bg2">
                            <a:lumMod val="50000"/>
                          </a:schemeClr>
                        </a:solidFill>
                        <a:effectLst/>
                        <a:latin typeface="+mn-lt"/>
                        <a:ea typeface="Times New Roman" panose="02020603050405020304" pitchFamily="18" charset="0"/>
                      </a:endParaRPr>
                    </a:p>
                  </a:txBody>
                  <a:tcPr marL="114300" marR="114300" marT="0" marB="0"/>
                </a:tc>
                <a:tc>
                  <a:txBody>
                    <a:bodyPr/>
                    <a:lstStyle/>
                    <a:p>
                      <a:r>
                        <a:rPr lang="en-GB" sz="1100" kern="1200" dirty="0" smtClean="0">
                          <a:solidFill>
                            <a:schemeClr val="bg2">
                              <a:lumMod val="50000"/>
                            </a:schemeClr>
                          </a:solidFill>
                          <a:effectLst/>
                          <a:latin typeface="+mn-lt"/>
                          <a:ea typeface="+mn-ea"/>
                          <a:cs typeface="+mn-cs"/>
                        </a:rPr>
                        <a:t>Industrial Revolution – manufacturing became huge and Britain became a global power due to selling and exporting goods across the continents.</a:t>
                      </a:r>
                    </a:p>
                    <a:p>
                      <a:endParaRPr lang="en-GB" sz="1100" b="1" kern="1200" dirty="0" smtClean="0">
                        <a:solidFill>
                          <a:schemeClr val="bg2">
                            <a:lumMod val="50000"/>
                          </a:schemeClr>
                        </a:solidFill>
                        <a:effectLst/>
                        <a:latin typeface="+mn-lt"/>
                        <a:ea typeface="+mn-ea"/>
                        <a:cs typeface="+mn-cs"/>
                      </a:endParaRPr>
                    </a:p>
                    <a:p>
                      <a:endParaRPr lang="en-GB" sz="1100" kern="1200" dirty="0" smtClean="0">
                        <a:solidFill>
                          <a:schemeClr val="bg2">
                            <a:lumMod val="50000"/>
                          </a:schemeClr>
                        </a:solidFill>
                        <a:effectLst/>
                        <a:latin typeface="+mn-lt"/>
                        <a:ea typeface="+mn-ea"/>
                        <a:cs typeface="+mn-cs"/>
                      </a:endParaRPr>
                    </a:p>
                    <a:p>
                      <a:endParaRPr lang="en-GB" sz="1100" kern="1200" dirty="0" smtClean="0">
                        <a:solidFill>
                          <a:schemeClr val="bg2">
                            <a:lumMod val="50000"/>
                          </a:schemeClr>
                        </a:solidFill>
                        <a:effectLst/>
                        <a:latin typeface="+mn-lt"/>
                        <a:ea typeface="+mn-ea"/>
                        <a:cs typeface="+mn-cs"/>
                      </a:endParaRPr>
                    </a:p>
                    <a:p>
                      <a:endParaRPr lang="en-GB" sz="1100" kern="1200" dirty="0" smtClean="0">
                        <a:solidFill>
                          <a:schemeClr val="bg2">
                            <a:lumMod val="50000"/>
                          </a:schemeClr>
                        </a:solidFill>
                        <a:effectLst/>
                        <a:latin typeface="+mn-lt"/>
                        <a:ea typeface="+mn-ea"/>
                        <a:cs typeface="+mn-cs"/>
                      </a:endParaRPr>
                    </a:p>
                    <a:p>
                      <a:r>
                        <a:rPr lang="en-GB" sz="1100" kern="1200" dirty="0" smtClean="0">
                          <a:solidFill>
                            <a:schemeClr val="bg2">
                              <a:lumMod val="50000"/>
                            </a:schemeClr>
                          </a:solidFill>
                          <a:effectLst/>
                          <a:latin typeface="+mn-lt"/>
                          <a:ea typeface="+mn-ea"/>
                          <a:cs typeface="+mn-cs"/>
                        </a:rPr>
                        <a:t>Rochdale became one of the world's most productive cotton spinning towns when rose to prominence during the 19th century as a major mill town and centre for textile manufacture during the Industrial Revolution. It was a boomtown of the Industrial Revolution, and amongst the first ever industrialised towns.</a:t>
                      </a:r>
                      <a:endParaRPr lang="en-GB" sz="1100" b="1" dirty="0">
                        <a:solidFill>
                          <a:schemeClr val="bg2">
                            <a:lumMod val="50000"/>
                          </a:schemeClr>
                        </a:solidFill>
                        <a:effectLst/>
                        <a:latin typeface="+mn-lt"/>
                        <a:ea typeface="Times New Roman" panose="02020603050405020304" pitchFamily="18" charset="0"/>
                      </a:endParaRPr>
                    </a:p>
                  </a:txBody>
                  <a:tcPr marL="114300" marR="114300" marT="0" marB="0"/>
                </a:tc>
                <a:tc>
                  <a:txBody>
                    <a:bodyPr/>
                    <a:lstStyle/>
                    <a:p>
                      <a:r>
                        <a:rPr lang="en-GB" sz="1100" kern="1200" dirty="0" smtClean="0">
                          <a:solidFill>
                            <a:schemeClr val="bg2">
                              <a:lumMod val="50000"/>
                            </a:schemeClr>
                          </a:solidFill>
                          <a:effectLst/>
                          <a:latin typeface="+mn-lt"/>
                          <a:ea typeface="+mn-ea"/>
                          <a:cs typeface="+mn-cs"/>
                        </a:rPr>
                        <a:t>Luddites – opposition to cheap labour and the sacking of skilled labourers because of machinery.</a:t>
                      </a:r>
                    </a:p>
                    <a:p>
                      <a:r>
                        <a:rPr lang="en-GB" sz="1100" kern="1200" dirty="0" err="1" smtClean="0">
                          <a:solidFill>
                            <a:schemeClr val="bg2">
                              <a:lumMod val="50000"/>
                            </a:schemeClr>
                          </a:solidFill>
                          <a:effectLst/>
                          <a:latin typeface="+mn-lt"/>
                          <a:ea typeface="+mn-ea"/>
                          <a:cs typeface="+mn-cs"/>
                        </a:rPr>
                        <a:t>Peterloo</a:t>
                      </a:r>
                      <a:r>
                        <a:rPr lang="en-GB" sz="1100" kern="1200" dirty="0" smtClean="0">
                          <a:solidFill>
                            <a:schemeClr val="bg2">
                              <a:lumMod val="50000"/>
                            </a:schemeClr>
                          </a:solidFill>
                          <a:effectLst/>
                          <a:latin typeface="+mn-lt"/>
                          <a:ea typeface="+mn-ea"/>
                          <a:cs typeface="+mn-cs"/>
                        </a:rPr>
                        <a:t> Massacre </a:t>
                      </a:r>
                    </a:p>
                    <a:p>
                      <a:endParaRPr lang="en-GB" sz="1100" b="1" kern="1200" dirty="0" smtClean="0">
                        <a:solidFill>
                          <a:schemeClr val="bg2">
                            <a:lumMod val="50000"/>
                          </a:schemeClr>
                        </a:solidFill>
                        <a:effectLst/>
                        <a:latin typeface="+mn-lt"/>
                        <a:ea typeface="+mn-ea"/>
                        <a:cs typeface="+mn-cs"/>
                      </a:endParaRPr>
                    </a:p>
                    <a:p>
                      <a:r>
                        <a:rPr lang="en-GB" sz="1100" kern="1200" dirty="0" smtClean="0">
                          <a:solidFill>
                            <a:schemeClr val="bg2">
                              <a:lumMod val="50000"/>
                            </a:schemeClr>
                          </a:solidFill>
                          <a:effectLst/>
                          <a:latin typeface="+mn-lt"/>
                          <a:ea typeface="+mn-ea"/>
                          <a:cs typeface="+mn-cs"/>
                        </a:rPr>
                        <a:t>What caused the cotton famine?</a:t>
                      </a:r>
                    </a:p>
                    <a:p>
                      <a:r>
                        <a:rPr lang="en-GB" sz="1100" kern="1200" dirty="0" smtClean="0">
                          <a:solidFill>
                            <a:schemeClr val="bg2">
                              <a:lumMod val="50000"/>
                            </a:schemeClr>
                          </a:solidFill>
                          <a:effectLst/>
                          <a:latin typeface="+mn-lt"/>
                          <a:ea typeface="+mn-ea"/>
                          <a:cs typeface="+mn-cs"/>
                        </a:rPr>
                        <a:t>The Lancashire Cotton Famine, also known as the Cotton Famine or the Cotton Panic (1861–65), was a depression in the textile industry of North West England, brought about by overproduction in a time of contracting world markets.</a:t>
                      </a:r>
                    </a:p>
                    <a:p>
                      <a:r>
                        <a:rPr lang="en-GB" sz="1100" kern="1200" dirty="0" smtClean="0">
                          <a:solidFill>
                            <a:schemeClr val="bg2">
                              <a:lumMod val="50000"/>
                            </a:schemeClr>
                          </a:solidFill>
                          <a:effectLst/>
                          <a:latin typeface="+mn-lt"/>
                          <a:ea typeface="+mn-ea"/>
                          <a:cs typeface="+mn-cs"/>
                        </a:rPr>
                        <a:t>Stalybridge Riot.</a:t>
                      </a:r>
                    </a:p>
                    <a:p>
                      <a:r>
                        <a:rPr lang="en-GB" sz="1100" kern="1200" dirty="0" smtClean="0">
                          <a:solidFill>
                            <a:schemeClr val="bg2">
                              <a:lumMod val="50000"/>
                            </a:schemeClr>
                          </a:solidFill>
                          <a:effectLst/>
                          <a:latin typeface="+mn-lt"/>
                          <a:ea typeface="+mn-ea"/>
                          <a:cs typeface="+mn-cs"/>
                        </a:rPr>
                        <a:t>American Civil war – compounded the Lancashire Cotton Famine/Panic. Borders were closed which stopped trade. </a:t>
                      </a:r>
                      <a:endParaRPr lang="en-GB" sz="1100" b="1" dirty="0">
                        <a:solidFill>
                          <a:schemeClr val="bg2">
                            <a:lumMod val="50000"/>
                          </a:schemeClr>
                        </a:solidFill>
                        <a:effectLst/>
                        <a:latin typeface="+mn-lt"/>
                        <a:ea typeface="Times New Roman" panose="02020603050405020304" pitchFamily="18" charset="0"/>
                      </a:endParaRPr>
                    </a:p>
                  </a:txBody>
                  <a:tcPr marL="114300" marR="114300" marT="0" marB="0"/>
                </a:tc>
                <a:tc>
                  <a:txBody>
                    <a:bodyPr/>
                    <a:lstStyle/>
                    <a:p>
                      <a:r>
                        <a:rPr lang="en-GB" sz="1100" kern="1200" dirty="0" smtClean="0">
                          <a:solidFill>
                            <a:schemeClr val="bg2">
                              <a:lumMod val="50000"/>
                            </a:schemeClr>
                          </a:solidFill>
                          <a:effectLst/>
                          <a:latin typeface="+mn-lt"/>
                          <a:ea typeface="+mn-ea"/>
                          <a:cs typeface="+mn-cs"/>
                        </a:rPr>
                        <a:t>Marrow Toast. Yup, bone marrow.</a:t>
                      </a:r>
                    </a:p>
                    <a:p>
                      <a:r>
                        <a:rPr lang="en-GB" sz="1100" kern="1200" dirty="0" err="1" smtClean="0">
                          <a:solidFill>
                            <a:schemeClr val="bg2">
                              <a:lumMod val="50000"/>
                            </a:schemeClr>
                          </a:solidFill>
                          <a:effectLst/>
                          <a:latin typeface="+mn-lt"/>
                          <a:ea typeface="+mn-ea"/>
                          <a:cs typeface="+mn-cs"/>
                        </a:rPr>
                        <a:t>Broxy</a:t>
                      </a:r>
                      <a:r>
                        <a:rPr lang="en-GB" sz="1100" kern="1200" dirty="0" smtClean="0">
                          <a:solidFill>
                            <a:schemeClr val="bg2">
                              <a:lumMod val="50000"/>
                            </a:schemeClr>
                          </a:solidFill>
                          <a:effectLst/>
                          <a:latin typeface="+mn-lt"/>
                          <a:ea typeface="+mn-ea"/>
                          <a:cs typeface="+mn-cs"/>
                        </a:rPr>
                        <a:t>. This is actually frightening. </a:t>
                      </a:r>
                    </a:p>
                    <a:p>
                      <a:r>
                        <a:rPr lang="en-GB" sz="1100" kern="1200" dirty="0" smtClean="0">
                          <a:solidFill>
                            <a:schemeClr val="bg2">
                              <a:lumMod val="50000"/>
                            </a:schemeClr>
                          </a:solidFill>
                          <a:effectLst/>
                          <a:latin typeface="+mn-lt"/>
                          <a:ea typeface="+mn-ea"/>
                          <a:cs typeface="+mn-cs"/>
                        </a:rPr>
                        <a:t>Jellied Eels. Things were rough during this era. ...</a:t>
                      </a:r>
                    </a:p>
                    <a:p>
                      <a:r>
                        <a:rPr lang="en-GB" sz="1100" kern="1200" dirty="0" smtClean="0">
                          <a:solidFill>
                            <a:schemeClr val="bg2">
                              <a:lumMod val="50000"/>
                            </a:schemeClr>
                          </a:solidFill>
                          <a:effectLst/>
                          <a:latin typeface="+mn-lt"/>
                          <a:ea typeface="+mn-ea"/>
                          <a:cs typeface="+mn-cs"/>
                        </a:rPr>
                        <a:t>Kedgeree. ...</a:t>
                      </a:r>
                    </a:p>
                    <a:p>
                      <a:r>
                        <a:rPr lang="en-GB" sz="1100" kern="1200" dirty="0" smtClean="0">
                          <a:solidFill>
                            <a:schemeClr val="bg2">
                              <a:lumMod val="50000"/>
                            </a:schemeClr>
                          </a:solidFill>
                          <a:effectLst/>
                          <a:latin typeface="+mn-lt"/>
                          <a:ea typeface="+mn-ea"/>
                          <a:cs typeface="+mn-cs"/>
                        </a:rPr>
                        <a:t>Brown Windsor Soup. ...</a:t>
                      </a:r>
                    </a:p>
                    <a:p>
                      <a:r>
                        <a:rPr lang="en-GB" sz="1100" kern="1200" dirty="0" smtClean="0">
                          <a:solidFill>
                            <a:schemeClr val="bg2">
                              <a:lumMod val="50000"/>
                            </a:schemeClr>
                          </a:solidFill>
                          <a:effectLst/>
                          <a:latin typeface="+mn-lt"/>
                          <a:ea typeface="+mn-ea"/>
                          <a:cs typeface="+mn-cs"/>
                        </a:rPr>
                        <a:t>Boiled Calf's Head. ...</a:t>
                      </a:r>
                    </a:p>
                    <a:p>
                      <a:r>
                        <a:rPr lang="en-GB" sz="1100" kern="1200" dirty="0" smtClean="0">
                          <a:solidFill>
                            <a:schemeClr val="bg2">
                              <a:lumMod val="50000"/>
                            </a:schemeClr>
                          </a:solidFill>
                          <a:effectLst/>
                          <a:latin typeface="+mn-lt"/>
                          <a:ea typeface="+mn-ea"/>
                          <a:cs typeface="+mn-cs"/>
                        </a:rPr>
                        <a:t>Sheep's Trotters. ...</a:t>
                      </a:r>
                    </a:p>
                    <a:p>
                      <a:r>
                        <a:rPr lang="en-GB" sz="1100" kern="1200" dirty="0" smtClean="0">
                          <a:solidFill>
                            <a:schemeClr val="bg2">
                              <a:lumMod val="50000"/>
                            </a:schemeClr>
                          </a:solidFill>
                          <a:effectLst/>
                          <a:latin typeface="+mn-lt"/>
                          <a:ea typeface="+mn-ea"/>
                          <a:cs typeface="+mn-cs"/>
                        </a:rPr>
                        <a:t>Pickled Oysters.</a:t>
                      </a:r>
                    </a:p>
                    <a:p>
                      <a:endParaRPr lang="en-GB" sz="1100" b="1" kern="1200" dirty="0" smtClean="0">
                        <a:solidFill>
                          <a:schemeClr val="bg2">
                            <a:lumMod val="50000"/>
                          </a:schemeClr>
                        </a:solidFill>
                        <a:effectLst/>
                        <a:latin typeface="+mn-lt"/>
                        <a:ea typeface="+mn-ea"/>
                        <a:cs typeface="+mn-cs"/>
                      </a:endParaRPr>
                    </a:p>
                    <a:p>
                      <a:pPr>
                        <a:lnSpc>
                          <a:spcPct val="107000"/>
                        </a:lnSpc>
                        <a:spcAft>
                          <a:spcPts val="800"/>
                        </a:spcAft>
                      </a:pPr>
                      <a:endParaRPr lang="en-GB" sz="1100" dirty="0" smtClean="0">
                        <a:solidFill>
                          <a:schemeClr val="bg2">
                            <a:lumMod val="50000"/>
                          </a:schemeClr>
                        </a:solidFill>
                        <a:effectLst/>
                        <a:latin typeface="+mn-lt"/>
                        <a:ea typeface="Calibri" panose="020F0502020204030204" pitchFamily="34" charset="0"/>
                        <a:cs typeface="Arial" panose="020B0604020202020204" pitchFamily="34" charset="0"/>
                      </a:endParaRPr>
                    </a:p>
                    <a:p>
                      <a:pPr>
                        <a:lnSpc>
                          <a:spcPct val="107000"/>
                        </a:lnSpc>
                        <a:spcAft>
                          <a:spcPts val="800"/>
                        </a:spcAft>
                      </a:pPr>
                      <a:endParaRPr lang="en-GB" sz="1100" dirty="0" smtClean="0">
                        <a:solidFill>
                          <a:schemeClr val="bg2">
                            <a:lumMod val="50000"/>
                          </a:schemeClr>
                        </a:solidFill>
                        <a:effectLst/>
                        <a:latin typeface="+mn-lt"/>
                        <a:ea typeface="Calibri" panose="020F0502020204030204" pitchFamily="34" charset="0"/>
                        <a:cs typeface="Arial" panose="020B0604020202020204" pitchFamily="34" charset="0"/>
                      </a:endParaRPr>
                    </a:p>
                    <a:p>
                      <a:pPr>
                        <a:lnSpc>
                          <a:spcPct val="107000"/>
                        </a:lnSpc>
                        <a:spcAft>
                          <a:spcPts val="800"/>
                        </a:spcAft>
                      </a:pPr>
                      <a:r>
                        <a:rPr lang="en-GB" sz="1100" dirty="0" smtClean="0">
                          <a:solidFill>
                            <a:schemeClr val="bg2">
                              <a:lumMod val="50000"/>
                            </a:schemeClr>
                          </a:solidFill>
                          <a:effectLst/>
                          <a:latin typeface="+mn-lt"/>
                          <a:ea typeface="Calibri" panose="020F0502020204030204" pitchFamily="34" charset="0"/>
                          <a:cs typeface="Arial" panose="020B0604020202020204" pitchFamily="34" charset="0"/>
                        </a:rPr>
                        <a:t>Famine – lots of unemployed.</a:t>
                      </a:r>
                      <a:endParaRPr lang="en-GB" sz="1100" dirty="0" smtClean="0">
                        <a:solidFill>
                          <a:schemeClr val="bg2">
                            <a:lumMod val="50000"/>
                          </a:schemeClr>
                        </a:solidFill>
                        <a:effectLst/>
                        <a:latin typeface="+mn-lt"/>
                        <a:ea typeface="Calibri" panose="020F0502020204030204" pitchFamily="34" charset="0"/>
                        <a:cs typeface="Times New Roman" panose="02020603050405020304" pitchFamily="18" charset="0"/>
                      </a:endParaRPr>
                    </a:p>
                    <a:p>
                      <a:r>
                        <a:rPr lang="en-GB" sz="1100" dirty="0" smtClean="0">
                          <a:solidFill>
                            <a:schemeClr val="bg2">
                              <a:lumMod val="50000"/>
                            </a:schemeClr>
                          </a:solidFill>
                          <a:effectLst/>
                          <a:latin typeface="+mn-lt"/>
                          <a:ea typeface="Calibri" panose="020F0502020204030204" pitchFamily="34" charset="0"/>
                          <a:cs typeface="Arial" panose="020B0604020202020204" pitchFamily="34" charset="0"/>
                        </a:rPr>
                        <a:t>Relief through rations, soup kitchens, donations, </a:t>
                      </a:r>
                      <a:r>
                        <a:rPr lang="en-GB" sz="1100" dirty="0" err="1" smtClean="0">
                          <a:solidFill>
                            <a:schemeClr val="bg2">
                              <a:lumMod val="50000"/>
                            </a:schemeClr>
                          </a:solidFill>
                          <a:effectLst/>
                          <a:latin typeface="+mn-lt"/>
                          <a:ea typeface="Calibri" panose="020F0502020204030204" pitchFamily="34" charset="0"/>
                          <a:cs typeface="Arial" panose="020B0604020202020204" pitchFamily="34" charset="0"/>
                        </a:rPr>
                        <a:t>etc</a:t>
                      </a:r>
                      <a:endParaRPr lang="en-GB" sz="1100" b="1" dirty="0">
                        <a:solidFill>
                          <a:schemeClr val="bg2">
                            <a:lumMod val="50000"/>
                          </a:schemeClr>
                        </a:solidFill>
                        <a:effectLst/>
                        <a:latin typeface="+mn-lt"/>
                        <a:ea typeface="Times New Roman" panose="02020603050405020304" pitchFamily="18" charset="0"/>
                      </a:endParaRPr>
                    </a:p>
                  </a:txBody>
                  <a:tcPr marL="114300" marR="114300" marT="0" marB="0"/>
                </a:tc>
                <a:tc>
                  <a:txBody>
                    <a:bodyPr/>
                    <a:lstStyle/>
                    <a:p>
                      <a:r>
                        <a:rPr lang="en-GB" sz="1100" kern="1200" dirty="0" smtClean="0">
                          <a:solidFill>
                            <a:schemeClr val="bg2">
                              <a:lumMod val="50000"/>
                            </a:schemeClr>
                          </a:solidFill>
                          <a:effectLst/>
                          <a:latin typeface="+mn-lt"/>
                          <a:ea typeface="+mn-ea"/>
                          <a:cs typeface="+mn-cs"/>
                        </a:rPr>
                        <a:t>Throughout the 19th century England was a Christian country. The only substantial non-Christian faith was Judaism: the number of Jews in Britain rose from 60,000 in 1880 to 300,000 by 1914, as a result of migrants escaping persecution in Russia and eastern Europe.</a:t>
                      </a:r>
                      <a:endParaRPr lang="en-GB" sz="1100" b="1" dirty="0">
                        <a:solidFill>
                          <a:schemeClr val="bg2">
                            <a:lumMod val="50000"/>
                          </a:schemeClr>
                        </a:solidFill>
                        <a:effectLst/>
                        <a:latin typeface="+mn-lt"/>
                        <a:ea typeface="Times New Roman" panose="02020603050405020304" pitchFamily="18" charset="0"/>
                      </a:endParaRPr>
                    </a:p>
                  </a:txBody>
                  <a:tcPr marL="114300" marR="114300" marT="0" marB="0"/>
                </a:tc>
                <a:extLst>
                  <a:ext uri="{0D108BD9-81ED-4DB2-BD59-A6C34878D82A}">
                    <a16:rowId xmlns:a16="http://schemas.microsoft.com/office/drawing/2014/main" val="4164144367"/>
                  </a:ext>
                </a:extLst>
              </a:tr>
              <a:tr h="2098255">
                <a:tc>
                  <a:txBody>
                    <a:bodyPr/>
                    <a:lstStyle/>
                    <a:p>
                      <a:pPr algn="ctr">
                        <a:spcAft>
                          <a:spcPts val="0"/>
                        </a:spcAft>
                      </a:pPr>
                      <a:r>
                        <a:rPr lang="en-GB" sz="1400" b="1" dirty="0" smtClean="0">
                          <a:solidFill>
                            <a:schemeClr val="tx1"/>
                          </a:solidFill>
                          <a:effectLst/>
                          <a:latin typeface="+mn-lt"/>
                          <a:ea typeface="Times New Roman" panose="02020603050405020304" pitchFamily="18" charset="0"/>
                        </a:rPr>
                        <a:t>6</a:t>
                      </a:r>
                    </a:p>
                    <a:p>
                      <a:pPr algn="ctr">
                        <a:spcAft>
                          <a:spcPts val="0"/>
                        </a:spcAft>
                      </a:pPr>
                      <a:r>
                        <a:rPr lang="en-GB" sz="1400" b="1" dirty="0" smtClean="0">
                          <a:solidFill>
                            <a:schemeClr val="tx1"/>
                          </a:solidFill>
                          <a:effectLst/>
                          <a:latin typeface="+mn-lt"/>
                          <a:ea typeface="Times New Roman" panose="02020603050405020304" pitchFamily="18" charset="0"/>
                        </a:rPr>
                        <a:t>WWI</a:t>
                      </a:r>
                      <a:endParaRPr lang="en-GB" sz="1400" b="1" dirty="0">
                        <a:solidFill>
                          <a:schemeClr val="tx1"/>
                        </a:solidFill>
                        <a:effectLst/>
                        <a:latin typeface="+mn-lt"/>
                        <a:ea typeface="Times New Roman" panose="02020603050405020304" pitchFamily="18" charset="0"/>
                      </a:endParaRPr>
                    </a:p>
                  </a:txBody>
                  <a:tcPr marL="114300" marR="114300" marT="0" marB="0"/>
                </a:tc>
                <a:tc>
                  <a:txBody>
                    <a:bodyPr/>
                    <a:lstStyle/>
                    <a:p>
                      <a:pPr>
                        <a:lnSpc>
                          <a:spcPct val="107000"/>
                        </a:lnSpc>
                        <a:spcAft>
                          <a:spcPts val="800"/>
                        </a:spcAft>
                      </a:pPr>
                      <a:r>
                        <a:rPr lang="en-GB" sz="1200" dirty="0" smtClean="0">
                          <a:solidFill>
                            <a:schemeClr val="tx1"/>
                          </a:solidFill>
                          <a:effectLst/>
                          <a:latin typeface="+mn-lt"/>
                          <a:ea typeface="Calibri" panose="020F0502020204030204" pitchFamily="34" charset="0"/>
                          <a:cs typeface="Arial" panose="020B0604020202020204" pitchFamily="34" charset="0"/>
                        </a:rPr>
                        <a:t>Khaki -  a felted woollen uniform material.</a:t>
                      </a:r>
                      <a:endParaRPr lang="en-GB" sz="1200" dirty="0" smtClean="0">
                        <a:solidFill>
                          <a:schemeClr val="tx1"/>
                        </a:solidFill>
                        <a:effectLst/>
                        <a:latin typeface="+mn-lt"/>
                        <a:ea typeface="Calibri" panose="020F0502020204030204" pitchFamily="34" charset="0"/>
                        <a:cs typeface="Times New Roman" panose="02020603050405020304" pitchFamily="18" charset="0"/>
                      </a:endParaRPr>
                    </a:p>
                    <a:p>
                      <a:pPr>
                        <a:lnSpc>
                          <a:spcPct val="107000"/>
                        </a:lnSpc>
                        <a:spcAft>
                          <a:spcPts val="800"/>
                        </a:spcAft>
                      </a:pPr>
                      <a:r>
                        <a:rPr lang="en-GB" sz="1200" dirty="0" smtClean="0">
                          <a:solidFill>
                            <a:schemeClr val="tx1"/>
                          </a:solidFill>
                          <a:effectLst/>
                          <a:latin typeface="+mn-lt"/>
                          <a:ea typeface="Calibri" panose="020F0502020204030204" pitchFamily="34" charset="0"/>
                          <a:cs typeface="Arial" panose="020B0604020202020204" pitchFamily="34" charset="0"/>
                        </a:rPr>
                        <a:t>Pros and Cons</a:t>
                      </a:r>
                      <a:endParaRPr lang="en-GB" sz="1200" dirty="0" smtClean="0">
                        <a:solidFill>
                          <a:schemeClr val="tx1"/>
                        </a:solidFill>
                        <a:effectLst/>
                        <a:latin typeface="+mn-lt"/>
                        <a:ea typeface="Calibri" panose="020F0502020204030204" pitchFamily="34" charset="0"/>
                        <a:cs typeface="Times New Roman" panose="02020603050405020304" pitchFamily="18" charset="0"/>
                      </a:endParaRPr>
                    </a:p>
                    <a:p>
                      <a:pPr algn="ctr">
                        <a:spcAft>
                          <a:spcPts val="0"/>
                        </a:spcAft>
                      </a:pPr>
                      <a:endParaRPr lang="en-GB" sz="1200" b="1" dirty="0">
                        <a:solidFill>
                          <a:schemeClr val="tx1"/>
                        </a:solidFill>
                        <a:effectLst/>
                        <a:latin typeface="+mn-lt"/>
                        <a:ea typeface="Times New Roman" panose="02020603050405020304" pitchFamily="18" charset="0"/>
                      </a:endParaRPr>
                    </a:p>
                  </a:txBody>
                  <a:tcPr marL="114300" marR="114300" marT="0" marB="0"/>
                </a:tc>
                <a:tc>
                  <a:txBody>
                    <a:bodyPr/>
                    <a:lstStyle/>
                    <a:p>
                      <a:pPr>
                        <a:lnSpc>
                          <a:spcPct val="107000"/>
                        </a:lnSpc>
                        <a:spcAft>
                          <a:spcPts val="800"/>
                        </a:spcAft>
                      </a:pPr>
                      <a:r>
                        <a:rPr lang="en-GB" sz="1200" dirty="0" smtClean="0">
                          <a:solidFill>
                            <a:schemeClr val="tx1"/>
                          </a:solidFill>
                          <a:effectLst/>
                          <a:latin typeface="+mn-lt"/>
                          <a:ea typeface="Calibri" panose="020F0502020204030204" pitchFamily="34" charset="0"/>
                          <a:cs typeface="Arial" panose="020B0604020202020204" pitchFamily="34" charset="0"/>
                        </a:rPr>
                        <a:t>The economy (in terms of GDP) grew about 7% from 1914 to 1918 despite the absence of so many men in the services; by contrast the German economy shrank 27%.</a:t>
                      </a:r>
                      <a:endParaRPr lang="en-GB" sz="1600" dirty="0" smtClean="0">
                        <a:solidFill>
                          <a:schemeClr val="tx1"/>
                        </a:solidFill>
                        <a:effectLst/>
                        <a:latin typeface="+mn-lt"/>
                        <a:ea typeface="Calibri" panose="020F0502020204030204" pitchFamily="34" charset="0"/>
                        <a:cs typeface="Times New Roman" panose="02020603050405020304" pitchFamily="18" charset="0"/>
                      </a:endParaRPr>
                    </a:p>
                    <a:p>
                      <a:r>
                        <a:rPr lang="en-GB" sz="1200" dirty="0" smtClean="0">
                          <a:solidFill>
                            <a:schemeClr val="tx1"/>
                          </a:solidFill>
                          <a:effectLst/>
                          <a:latin typeface="+mn-lt"/>
                          <a:ea typeface="Calibri" panose="020F0502020204030204" pitchFamily="34" charset="0"/>
                          <a:cs typeface="Arial" panose="020B0604020202020204" pitchFamily="34" charset="0"/>
                        </a:rPr>
                        <a:t>Commerce raiding – German Navy disguised ships to look like merchant vessels, but were actually ships of war. </a:t>
                      </a:r>
                      <a:endParaRPr lang="en-GB" sz="1200" b="1" dirty="0">
                        <a:solidFill>
                          <a:schemeClr val="tx1"/>
                        </a:solidFill>
                        <a:effectLst/>
                        <a:latin typeface="+mn-lt"/>
                        <a:ea typeface="Times New Roman" panose="02020603050405020304" pitchFamily="18" charset="0"/>
                      </a:endParaRPr>
                    </a:p>
                  </a:txBody>
                  <a:tcPr marL="114300" marR="114300" marT="0" marB="0"/>
                </a:tc>
                <a:tc>
                  <a:txBody>
                    <a:bodyPr/>
                    <a:lstStyle/>
                    <a:p>
                      <a:pPr>
                        <a:lnSpc>
                          <a:spcPct val="107000"/>
                        </a:lnSpc>
                        <a:spcAft>
                          <a:spcPts val="800"/>
                        </a:spcAft>
                      </a:pPr>
                      <a:r>
                        <a:rPr lang="en-GB" sz="1200" dirty="0" smtClean="0">
                          <a:solidFill>
                            <a:schemeClr val="tx1"/>
                          </a:solidFill>
                          <a:effectLst/>
                          <a:latin typeface="+mn-lt"/>
                          <a:ea typeface="Calibri" panose="020F0502020204030204" pitchFamily="34" charset="0"/>
                          <a:cs typeface="Arial" panose="020B0604020202020204" pitchFamily="34" charset="0"/>
                        </a:rPr>
                        <a:t>Assassination of The Duke Franz Ferdinand.</a:t>
                      </a:r>
                      <a:endParaRPr lang="en-GB" sz="1600" dirty="0" smtClean="0">
                        <a:solidFill>
                          <a:schemeClr val="tx1"/>
                        </a:solidFill>
                        <a:effectLst/>
                        <a:latin typeface="+mn-lt"/>
                        <a:ea typeface="Calibri" panose="020F0502020204030204" pitchFamily="34" charset="0"/>
                        <a:cs typeface="Times New Roman" panose="02020603050405020304" pitchFamily="18" charset="0"/>
                      </a:endParaRPr>
                    </a:p>
                    <a:p>
                      <a:pPr>
                        <a:lnSpc>
                          <a:spcPct val="107000"/>
                        </a:lnSpc>
                        <a:spcAft>
                          <a:spcPts val="800"/>
                        </a:spcAft>
                      </a:pPr>
                      <a:r>
                        <a:rPr lang="en-GB" sz="1200" dirty="0" smtClean="0">
                          <a:solidFill>
                            <a:schemeClr val="tx1"/>
                          </a:solidFill>
                          <a:effectLst/>
                          <a:latin typeface="+mn-lt"/>
                          <a:ea typeface="Calibri" panose="020F0502020204030204" pitchFamily="34" charset="0"/>
                          <a:cs typeface="Arial" panose="020B0604020202020204" pitchFamily="34" charset="0"/>
                        </a:rPr>
                        <a:t>Treaties and pacts were made.</a:t>
                      </a:r>
                      <a:endParaRPr lang="en-GB" sz="1600" dirty="0" smtClean="0">
                        <a:solidFill>
                          <a:schemeClr val="tx1"/>
                        </a:solidFill>
                        <a:effectLst/>
                        <a:latin typeface="+mn-lt"/>
                        <a:ea typeface="Calibri" panose="020F0502020204030204" pitchFamily="34" charset="0"/>
                        <a:cs typeface="Times New Roman" panose="02020603050405020304" pitchFamily="18" charset="0"/>
                      </a:endParaRPr>
                    </a:p>
                    <a:p>
                      <a:r>
                        <a:rPr lang="en-GB" sz="1200" dirty="0" smtClean="0">
                          <a:solidFill>
                            <a:schemeClr val="tx1"/>
                          </a:solidFill>
                          <a:effectLst/>
                          <a:latin typeface="+mn-lt"/>
                          <a:ea typeface="Calibri" panose="020F0502020204030204" pitchFamily="34" charset="0"/>
                          <a:cs typeface="Arial" panose="020B0604020202020204" pitchFamily="34" charset="0"/>
                        </a:rPr>
                        <a:t>Coalitions were created.</a:t>
                      </a:r>
                      <a:endParaRPr lang="en-GB" sz="1200" b="1" dirty="0">
                        <a:solidFill>
                          <a:schemeClr val="tx1"/>
                        </a:solidFill>
                        <a:effectLst/>
                        <a:latin typeface="+mn-lt"/>
                        <a:ea typeface="Times New Roman" panose="02020603050405020304" pitchFamily="18" charset="0"/>
                      </a:endParaRPr>
                    </a:p>
                  </a:txBody>
                  <a:tcPr marL="114300" marR="114300" marT="0" marB="0"/>
                </a:tc>
                <a:tc>
                  <a:txBody>
                    <a:bodyPr/>
                    <a:lstStyle/>
                    <a:p>
                      <a:pPr algn="l">
                        <a:spcAft>
                          <a:spcPts val="0"/>
                        </a:spcAft>
                      </a:pPr>
                      <a:r>
                        <a:rPr lang="en-GB" sz="1200" dirty="0" smtClean="0">
                          <a:solidFill>
                            <a:schemeClr val="tx1"/>
                          </a:solidFill>
                          <a:effectLst/>
                          <a:latin typeface="+mn-lt"/>
                          <a:ea typeface="Calibri" panose="020F0502020204030204" pitchFamily="34" charset="0"/>
                          <a:cs typeface="Arial" panose="020B0604020202020204" pitchFamily="34" charset="0"/>
                        </a:rPr>
                        <a:t>The bulk of their diet in the trenches was bully beef (caned corned beef), bread and biscuits. By the winter of 1916 flour was in such short supply that bread was being made with dried ground turnips. The main food was now a pea-soup with a few lumps of horsemeat</a:t>
                      </a:r>
                      <a:endParaRPr lang="en-GB" sz="1200" b="1" dirty="0">
                        <a:solidFill>
                          <a:schemeClr val="tx1"/>
                        </a:solidFill>
                        <a:effectLst/>
                        <a:latin typeface="+mn-lt"/>
                        <a:ea typeface="Times New Roman" panose="02020603050405020304" pitchFamily="18" charset="0"/>
                      </a:endParaRPr>
                    </a:p>
                  </a:txBody>
                  <a:tcPr marL="114300" marR="114300" marT="0" marB="0"/>
                </a:tc>
                <a:tc>
                  <a:txBody>
                    <a:bodyPr/>
                    <a:lstStyle/>
                    <a:p>
                      <a:pPr>
                        <a:lnSpc>
                          <a:spcPct val="107000"/>
                        </a:lnSpc>
                        <a:spcAft>
                          <a:spcPts val="800"/>
                        </a:spcAft>
                      </a:pPr>
                      <a:r>
                        <a:rPr lang="en-GB" sz="1200" dirty="0" smtClean="0">
                          <a:solidFill>
                            <a:schemeClr val="tx1"/>
                          </a:solidFill>
                          <a:effectLst/>
                          <a:latin typeface="+mn-lt"/>
                          <a:ea typeface="Calibri" panose="020F0502020204030204" pitchFamily="34" charset="0"/>
                          <a:cs typeface="Arial" panose="020B0604020202020204" pitchFamily="34" charset="0"/>
                        </a:rPr>
                        <a:t>World War I did not defeat Christianity in Western Europe. World War I made many infantrymen who did not identify as religious into devout Christians during and after the war. Many men who came into the army were not religious.</a:t>
                      </a:r>
                      <a:endParaRPr lang="en-GB" sz="1600" dirty="0" smtClean="0">
                        <a:solidFill>
                          <a:schemeClr val="tx1"/>
                        </a:solidFill>
                        <a:effectLst/>
                        <a:latin typeface="+mn-lt"/>
                        <a:ea typeface="Calibri" panose="020F0502020204030204" pitchFamily="34" charset="0"/>
                        <a:cs typeface="Times New Roman" panose="02020603050405020304" pitchFamily="18" charset="0"/>
                      </a:endParaRPr>
                    </a:p>
                    <a:p>
                      <a:r>
                        <a:rPr lang="en-GB" sz="1200" dirty="0" smtClean="0">
                          <a:solidFill>
                            <a:schemeClr val="tx1"/>
                          </a:solidFill>
                          <a:effectLst/>
                          <a:latin typeface="+mn-lt"/>
                          <a:ea typeface="Calibri" panose="020F0502020204030204" pitchFamily="34" charset="0"/>
                          <a:cs typeface="Arial" panose="020B0604020202020204" pitchFamily="34" charset="0"/>
                        </a:rPr>
                        <a:t>Priests and Chaplains would read prayers before soldiers went over the top.</a:t>
                      </a:r>
                      <a:endParaRPr lang="en-GB" sz="1200" b="1" dirty="0">
                        <a:solidFill>
                          <a:schemeClr val="tx1"/>
                        </a:solidFill>
                        <a:effectLst/>
                        <a:latin typeface="+mn-lt"/>
                        <a:ea typeface="Times New Roman" panose="02020603050405020304" pitchFamily="18" charset="0"/>
                      </a:endParaRPr>
                    </a:p>
                  </a:txBody>
                  <a:tcPr marL="114300" marR="114300" marT="0" marB="0"/>
                </a:tc>
                <a:extLst>
                  <a:ext uri="{0D108BD9-81ED-4DB2-BD59-A6C34878D82A}">
                    <a16:rowId xmlns:a16="http://schemas.microsoft.com/office/drawing/2014/main" val="3480487228"/>
                  </a:ext>
                </a:extLst>
              </a:tr>
            </a:tbl>
          </a:graphicData>
        </a:graphic>
      </p:graphicFrame>
      <p:sp>
        <p:nvSpPr>
          <p:cNvPr id="5" name="AutoShape 2" descr="ST. MICHAEL'S C. OF E. PRIMARY SCHOOL BAMFORD SCHOOL UNIFORM LIST Boys:  Girls: Red v-neck sweatshirt with school logo Red"/>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1042057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430808852"/>
              </p:ext>
            </p:extLst>
          </p:nvPr>
        </p:nvGraphicFramePr>
        <p:xfrm>
          <a:off x="155575" y="124157"/>
          <a:ext cx="11845927" cy="6665351"/>
        </p:xfrm>
        <a:graphic>
          <a:graphicData uri="http://schemas.openxmlformats.org/drawingml/2006/table">
            <a:tbl>
              <a:tblPr firstRow="1" bandRow="1">
                <a:tableStyleId>{5940675A-B579-460E-94D1-54222C63F5DA}</a:tableStyleId>
              </a:tblPr>
              <a:tblGrid>
                <a:gridCol w="4244975">
                  <a:extLst>
                    <a:ext uri="{9D8B030D-6E8A-4147-A177-3AD203B41FA5}">
                      <a16:colId xmlns:a16="http://schemas.microsoft.com/office/drawing/2014/main" val="2952232063"/>
                    </a:ext>
                  </a:extLst>
                </a:gridCol>
                <a:gridCol w="5029200">
                  <a:extLst>
                    <a:ext uri="{9D8B030D-6E8A-4147-A177-3AD203B41FA5}">
                      <a16:colId xmlns:a16="http://schemas.microsoft.com/office/drawing/2014/main" val="1523852696"/>
                    </a:ext>
                  </a:extLst>
                </a:gridCol>
                <a:gridCol w="1285876">
                  <a:extLst>
                    <a:ext uri="{9D8B030D-6E8A-4147-A177-3AD203B41FA5}">
                      <a16:colId xmlns:a16="http://schemas.microsoft.com/office/drawing/2014/main" val="864018281"/>
                    </a:ext>
                  </a:extLst>
                </a:gridCol>
                <a:gridCol w="1285876">
                  <a:extLst>
                    <a:ext uri="{9D8B030D-6E8A-4147-A177-3AD203B41FA5}">
                      <a16:colId xmlns:a16="http://schemas.microsoft.com/office/drawing/2014/main" val="2216321484"/>
                    </a:ext>
                  </a:extLst>
                </a:gridCol>
              </a:tblGrid>
              <a:tr h="522356">
                <a:tc>
                  <a:txBody>
                    <a:bodyPr/>
                    <a:lstStyle/>
                    <a:p>
                      <a:pPr algn="l">
                        <a:spcAft>
                          <a:spcPts val="0"/>
                        </a:spcAft>
                      </a:pPr>
                      <a:r>
                        <a:rPr lang="en-GB" sz="1100" b="0" u="sng" dirty="0">
                          <a:solidFill>
                            <a:srgbClr val="FF0000"/>
                          </a:solidFill>
                          <a:effectLst/>
                          <a:latin typeface="Comic Sans MS" panose="030F0702030302020204" pitchFamily="66" charset="0"/>
                          <a:ea typeface="Times New Roman" panose="02020603050405020304" pitchFamily="18" charset="0"/>
                        </a:rPr>
                        <a:t>Year </a:t>
                      </a:r>
                      <a:r>
                        <a:rPr lang="en-GB" sz="1100" b="0" u="sng" dirty="0" smtClean="0">
                          <a:solidFill>
                            <a:srgbClr val="FF0000"/>
                          </a:solidFill>
                          <a:effectLst/>
                          <a:latin typeface="Comic Sans MS" panose="030F0702030302020204" pitchFamily="66" charset="0"/>
                          <a:ea typeface="Times New Roman" panose="02020603050405020304" pitchFamily="18" charset="0"/>
                        </a:rPr>
                        <a:t>6 History </a:t>
                      </a:r>
                      <a:r>
                        <a:rPr lang="en-GB" sz="2400" b="1" u="none" baseline="0" dirty="0">
                          <a:solidFill>
                            <a:srgbClr val="FF0000"/>
                          </a:solidFill>
                          <a:effectLst/>
                          <a:latin typeface="Times New Roman" panose="02020603050405020304" pitchFamily="18" charset="0"/>
                          <a:ea typeface="Times New Roman" panose="02020603050405020304" pitchFamily="18" charset="0"/>
                        </a:rPr>
                        <a:t> </a:t>
                      </a:r>
                      <a:r>
                        <a:rPr lang="en-GB" sz="2400" b="1" u="none" baseline="0" dirty="0" smtClean="0">
                          <a:solidFill>
                            <a:srgbClr val="FF0000"/>
                          </a:solidFill>
                          <a:effectLst/>
                          <a:latin typeface="Times New Roman" panose="02020603050405020304" pitchFamily="18" charset="0"/>
                          <a:ea typeface="Times New Roman" panose="02020603050405020304" pitchFamily="18" charset="0"/>
                        </a:rPr>
                        <a:t>         </a:t>
                      </a:r>
                      <a:r>
                        <a:rPr lang="en-GB" sz="1100" b="0" u="sng" dirty="0" smtClean="0">
                          <a:solidFill>
                            <a:srgbClr val="FF0000"/>
                          </a:solidFill>
                          <a:effectLst/>
                          <a:latin typeface="Comic Sans MS" panose="030F0702030302020204" pitchFamily="66" charset="0"/>
                          <a:ea typeface="Times New Roman" panose="02020603050405020304" pitchFamily="18" charset="0"/>
                          <a:cs typeface="Arial" panose="020B0604020202020204" pitchFamily="34" charset="0"/>
                        </a:rPr>
                        <a:t>WWII</a:t>
                      </a:r>
                    </a:p>
                    <a:p>
                      <a:pPr algn="l">
                        <a:spcAft>
                          <a:spcPts val="0"/>
                        </a:spcAft>
                      </a:pPr>
                      <a:r>
                        <a:rPr lang="en-GB" sz="1100" b="0" u="sng" dirty="0" smtClean="0">
                          <a:solidFill>
                            <a:srgbClr val="FF0000"/>
                          </a:solidFill>
                          <a:effectLst/>
                          <a:latin typeface="Comic Sans MS" panose="030F0702030302020204" pitchFamily="66" charset="0"/>
                          <a:ea typeface="Times New Roman" panose="02020603050405020304" pitchFamily="18" charset="0"/>
                          <a:cs typeface="Arial" panose="020B0604020202020204" pitchFamily="34" charset="0"/>
                        </a:rPr>
                        <a:t>Threads: </a:t>
                      </a:r>
                      <a:r>
                        <a:rPr lang="en-GB" sz="1100" b="0" u="sng" dirty="0" smtClean="0">
                          <a:solidFill>
                            <a:schemeClr val="accent4">
                              <a:lumMod val="60000"/>
                              <a:lumOff val="40000"/>
                            </a:schemeClr>
                          </a:solidFill>
                          <a:effectLst/>
                          <a:latin typeface="Comic Sans MS" panose="030F0702030302020204" pitchFamily="66" charset="0"/>
                          <a:ea typeface="Times New Roman" panose="02020603050405020304" pitchFamily="18" charset="0"/>
                          <a:cs typeface="Arial" panose="020B0604020202020204" pitchFamily="34" charset="0"/>
                        </a:rPr>
                        <a:t>Clothing</a:t>
                      </a:r>
                      <a:r>
                        <a:rPr lang="en-GB" sz="1100" b="0" u="sng" baseline="0" dirty="0" smtClean="0">
                          <a:solidFill>
                            <a:schemeClr val="accent4">
                              <a:lumMod val="60000"/>
                              <a:lumOff val="40000"/>
                            </a:schemeClr>
                          </a:solidFill>
                          <a:effectLst/>
                          <a:latin typeface="Comic Sans MS" panose="030F0702030302020204" pitchFamily="66" charset="0"/>
                          <a:ea typeface="Times New Roman" panose="02020603050405020304" pitchFamily="18" charset="0"/>
                          <a:cs typeface="Arial" panose="020B0604020202020204" pitchFamily="34" charset="0"/>
                        </a:rPr>
                        <a:t> </a:t>
                      </a:r>
                      <a:r>
                        <a:rPr lang="en-GB" sz="1100" b="0" u="sng" baseline="0" dirty="0" smtClean="0">
                          <a:solidFill>
                            <a:srgbClr val="00B0F0"/>
                          </a:solidFill>
                          <a:effectLst/>
                          <a:latin typeface="Comic Sans MS" panose="030F0702030302020204" pitchFamily="66" charset="0"/>
                          <a:ea typeface="Times New Roman" panose="02020603050405020304" pitchFamily="18" charset="0"/>
                          <a:cs typeface="Arial" panose="020B0604020202020204" pitchFamily="34" charset="0"/>
                        </a:rPr>
                        <a:t>Commerce </a:t>
                      </a:r>
                      <a:r>
                        <a:rPr lang="en-GB" sz="1100" b="0" u="sng" baseline="0" dirty="0" smtClean="0">
                          <a:solidFill>
                            <a:srgbClr val="C00000"/>
                          </a:solidFill>
                          <a:effectLst/>
                          <a:latin typeface="Comic Sans MS" panose="030F0702030302020204" pitchFamily="66" charset="0"/>
                          <a:ea typeface="Times New Roman" panose="02020603050405020304" pitchFamily="18" charset="0"/>
                          <a:cs typeface="Arial" panose="020B0604020202020204" pitchFamily="34" charset="0"/>
                        </a:rPr>
                        <a:t>Conflict </a:t>
                      </a:r>
                      <a:r>
                        <a:rPr lang="en-GB" sz="1100" b="0" u="sng" baseline="0" dirty="0" smtClean="0">
                          <a:solidFill>
                            <a:srgbClr val="7030A0"/>
                          </a:solidFill>
                          <a:effectLst/>
                          <a:latin typeface="Comic Sans MS" panose="030F0702030302020204" pitchFamily="66" charset="0"/>
                          <a:ea typeface="Times New Roman" panose="02020603050405020304" pitchFamily="18" charset="0"/>
                          <a:cs typeface="Arial" panose="020B0604020202020204" pitchFamily="34" charset="0"/>
                        </a:rPr>
                        <a:t>Food</a:t>
                      </a:r>
                      <a:r>
                        <a:rPr lang="en-GB" sz="1100" b="0" u="sng" baseline="0" dirty="0" smtClean="0">
                          <a:solidFill>
                            <a:srgbClr val="00B050"/>
                          </a:solidFill>
                          <a:effectLst/>
                          <a:latin typeface="Comic Sans MS" panose="030F0702030302020204" pitchFamily="66" charset="0"/>
                          <a:ea typeface="Times New Roman" panose="02020603050405020304" pitchFamily="18" charset="0"/>
                          <a:cs typeface="Arial" panose="020B0604020202020204" pitchFamily="34" charset="0"/>
                        </a:rPr>
                        <a:t> Religion</a:t>
                      </a:r>
                      <a:endParaRPr lang="en-GB" sz="2400" b="1" dirty="0">
                        <a:solidFill>
                          <a:srgbClr val="C00000"/>
                        </a:solidFill>
                        <a:effectLst/>
                        <a:latin typeface="Times New Roman" panose="02020603050405020304" pitchFamily="18" charset="0"/>
                        <a:ea typeface="Times New Roman" panose="02020603050405020304" pitchFamily="18" charset="0"/>
                      </a:endParaRPr>
                    </a:p>
                  </a:txBody>
                  <a:tcPr marL="114300" marR="114300" marT="0" marB="0"/>
                </a:tc>
                <a:tc rowSpan="2" gridSpan="3">
                  <a:txBody>
                    <a:bodyPr/>
                    <a:lstStyle/>
                    <a:p>
                      <a:pPr algn="ctr"/>
                      <a:r>
                        <a:rPr lang="en-GB" sz="1200" u="sng" kern="1200" dirty="0" smtClean="0">
                          <a:solidFill>
                            <a:srgbClr val="FF0000"/>
                          </a:solidFill>
                          <a:effectLst/>
                          <a:latin typeface="+mn-lt"/>
                          <a:ea typeface="+mn-ea"/>
                          <a:cs typeface="+mn-cs"/>
                        </a:rPr>
                        <a:t>Threads knowledge overleaf-  Knowledge Vocabulary</a:t>
                      </a:r>
                      <a:r>
                        <a:rPr lang="en-GB" sz="1200" u="sng" kern="1200" baseline="0" dirty="0" smtClean="0">
                          <a:solidFill>
                            <a:schemeClr val="tx1"/>
                          </a:solidFill>
                          <a:effectLst/>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smtClean="0">
                          <a:effectLst/>
                          <a:latin typeface="Calibri" panose="020F0502020204030204" pitchFamily="34" charset="0"/>
                          <a:ea typeface="Calibri" panose="020F0502020204030204" pitchFamily="34" charset="0"/>
                        </a:rPr>
                        <a:t>air raid, air raid drill, air raid shelter, Allies, allotment, atomic bomb, Axis Powers, blackout, Blitz, British Empire, censorship, civilians, Civil Defence, Commonwealth, concentration camp, coupons, D-Day, department store, evacuee, factories, Forces, gas mask, gramophone, Adolf Hitler, Holocaust, host family, invaded, Jews, Nazi, Neville Chamberlain, occupied, Prime Minister, prisoner of war, propaganda, rationing, refugee, register, resistance, siren, Sir Winston Churchill, Soviet Union, stirrup pump, telegram, United Nations, War Crime, Washboard</a:t>
                      </a:r>
                      <a:endParaRPr lang="en-GB" sz="1200" u="sng" kern="1200" dirty="0" smtClean="0">
                        <a:solidFill>
                          <a:schemeClr val="tx1"/>
                        </a:solidFill>
                        <a:effectLst/>
                        <a:latin typeface="+mn-lt"/>
                        <a:ea typeface="+mn-ea"/>
                        <a:cs typeface="+mn-cs"/>
                      </a:endParaRPr>
                    </a:p>
                    <a:p>
                      <a:pPr marL="0" lvl="0" indent="0" algn="ctr">
                        <a:buFont typeface="Arial" panose="020B0604020202020204" pitchFamily="34" charset="0"/>
                        <a:buNone/>
                      </a:pPr>
                      <a:endParaRPr lang="en-GB" sz="1200" u="sng" kern="1200" dirty="0" smtClean="0">
                        <a:solidFill>
                          <a:srgbClr val="FF0000"/>
                        </a:solidFill>
                        <a:effectLst/>
                        <a:latin typeface="+mn-lt"/>
                        <a:ea typeface="+mn-ea"/>
                        <a:cs typeface="+mn-cs"/>
                      </a:endParaRPr>
                    </a:p>
                  </a:txBody>
                  <a:tcPr marL="114300" marR="114300" marT="0" marB="0"/>
                </a:tc>
                <a:tc rowSpan="2" hMerge="1">
                  <a:txBody>
                    <a:bodyPr/>
                    <a:lstStyle/>
                    <a:p>
                      <a:endParaRPr lang="en-GB"/>
                    </a:p>
                  </a:txBody>
                  <a:tcPr/>
                </a:tc>
                <a:tc rowSpan="2" hMerge="1">
                  <a:txBody>
                    <a:bodyPr/>
                    <a:lstStyle/>
                    <a:p>
                      <a:endParaRPr lang="en-GB"/>
                    </a:p>
                  </a:txBody>
                  <a:tcPr/>
                </a:tc>
                <a:extLst>
                  <a:ext uri="{0D108BD9-81ED-4DB2-BD59-A6C34878D82A}">
                    <a16:rowId xmlns:a16="http://schemas.microsoft.com/office/drawing/2014/main" val="114452312"/>
                  </a:ext>
                </a:extLst>
              </a:tr>
              <a:tr h="731298">
                <a:tc rowSpan="3">
                  <a:txBody>
                    <a:bodyPr/>
                    <a:lstStyle/>
                    <a:p>
                      <a:pPr lvl="0" algn="ctr"/>
                      <a:r>
                        <a:rPr lang="en-GB" sz="1200" u="sng" kern="1200" dirty="0" smtClean="0">
                          <a:solidFill>
                            <a:srgbClr val="FF0000"/>
                          </a:solidFill>
                          <a:effectLst/>
                          <a:latin typeface="+mn-lt"/>
                          <a:ea typeface="+mn-ea"/>
                          <a:cs typeface="+mn-cs"/>
                        </a:rPr>
                        <a:t>National Curriculum objectives (KS2)</a:t>
                      </a:r>
                    </a:p>
                    <a:p>
                      <a:pPr lvl="0" algn="l"/>
                      <a:r>
                        <a:rPr lang="en-GB" sz="1200" b="1" dirty="0" smtClean="0"/>
                        <a:t>Pupils should </a:t>
                      </a:r>
                      <a:r>
                        <a:rPr lang="en-GB" sz="1200" b="1" dirty="0" smtClean="0">
                          <a:solidFill>
                            <a:schemeClr val="tx1"/>
                          </a:solidFill>
                        </a:rPr>
                        <a:t>continue to develop a chronologically secure knowledge and understanding of British, local and world history, establishing clear narratives within and across the periods they study. They should note connections, contrasts and trends over time and develop the appropriate use of historical terms. They should regularly address and sometimes devise historically valid questions about change, cause, similarity and difference, and significance. They should construct informed responses that involve thoughtful selection and organisation of relevant historical information. They should understand how our knowledge of the past is constructed from a range of sources. </a:t>
                      </a:r>
                      <a:r>
                        <a:rPr lang="en-GB" sz="1200" dirty="0" smtClean="0"/>
                        <a:t>In planning to ensure the progression described above through teaching the British, local and world history outlined below, teachers should combine overview </a:t>
                      </a:r>
                      <a:r>
                        <a:rPr lang="en-GB" sz="1200" dirty="0" smtClean="0">
                          <a:solidFill>
                            <a:schemeClr val="tx1"/>
                          </a:solidFill>
                        </a:rPr>
                        <a:t>and </a:t>
                      </a:r>
                      <a:r>
                        <a:rPr lang="en-GB" sz="1200" b="1" dirty="0" smtClean="0">
                          <a:solidFill>
                            <a:schemeClr val="tx1"/>
                          </a:solidFill>
                        </a:rPr>
                        <a:t>depth studies to help pupils understand both the long arc of development and the complexity of specific aspects </a:t>
                      </a:r>
                      <a:r>
                        <a:rPr lang="en-GB" sz="1200" dirty="0" smtClean="0">
                          <a:solidFill>
                            <a:schemeClr val="tx1"/>
                          </a:solidFill>
                        </a:rPr>
                        <a:t>of the content.</a:t>
                      </a:r>
                    </a:p>
                    <a:p>
                      <a:pPr lvl="0" algn="l"/>
                      <a:r>
                        <a:rPr lang="en-GB" sz="1200" u="none" kern="1200" dirty="0" smtClean="0">
                          <a:solidFill>
                            <a:schemeClr val="tx1"/>
                          </a:solidFill>
                          <a:effectLst/>
                          <a:latin typeface="+mn-lt"/>
                          <a:ea typeface="+mn-ea"/>
                          <a:cs typeface="+mn-cs"/>
                        </a:rPr>
                        <a:t>Non-statutory unit: </a:t>
                      </a:r>
                      <a:r>
                        <a:rPr lang="en-GB" sz="1200" b="1" u="none" kern="1200" dirty="0" smtClean="0">
                          <a:solidFill>
                            <a:schemeClr val="tx1"/>
                          </a:solidFill>
                          <a:effectLst/>
                          <a:latin typeface="+mn-lt"/>
                          <a:ea typeface="+mn-ea"/>
                          <a:cs typeface="+mn-cs"/>
                        </a:rPr>
                        <a:t>a significant turning point in British history</a:t>
                      </a:r>
                      <a:r>
                        <a:rPr lang="en-GB" sz="1200" u="none" kern="1200" dirty="0" smtClean="0">
                          <a:solidFill>
                            <a:srgbClr val="FF0000"/>
                          </a:solidFill>
                          <a:effectLst/>
                          <a:latin typeface="+mn-lt"/>
                          <a:ea typeface="+mn-ea"/>
                          <a:cs typeface="+mn-cs"/>
                        </a:rPr>
                        <a:t>,</a:t>
                      </a:r>
                      <a:r>
                        <a:rPr lang="en-GB" sz="1200" u="none" kern="1200" dirty="0" smtClean="0">
                          <a:solidFill>
                            <a:schemeClr val="tx1"/>
                          </a:solidFill>
                          <a:effectLst/>
                          <a:latin typeface="+mn-lt"/>
                          <a:ea typeface="+mn-ea"/>
                          <a:cs typeface="+mn-cs"/>
                        </a:rPr>
                        <a:t> for example, the first railways or the</a:t>
                      </a:r>
                      <a:r>
                        <a:rPr lang="en-GB" sz="1200" u="none" kern="1200" baseline="0" dirty="0" smtClean="0">
                          <a:solidFill>
                            <a:schemeClr val="tx1"/>
                          </a:solidFill>
                          <a:effectLst/>
                          <a:latin typeface="+mn-lt"/>
                          <a:ea typeface="+mn-ea"/>
                          <a:cs typeface="+mn-cs"/>
                        </a:rPr>
                        <a:t> </a:t>
                      </a:r>
                      <a:r>
                        <a:rPr lang="en-GB" sz="1200" u="none" kern="1200" dirty="0" smtClean="0">
                          <a:solidFill>
                            <a:schemeClr val="tx1"/>
                          </a:solidFill>
                          <a:effectLst/>
                          <a:latin typeface="+mn-lt"/>
                          <a:ea typeface="+mn-ea"/>
                          <a:cs typeface="+mn-cs"/>
                        </a:rPr>
                        <a:t>Battle of Britain</a:t>
                      </a:r>
                    </a:p>
                  </a:txBody>
                  <a:tcPr/>
                </a:tc>
                <a:tc gridSpan="3" vMerge="1">
                  <a:txBody>
                    <a:bodyPr/>
                    <a:lstStyle/>
                    <a:p>
                      <a:endParaRPr lang="en-GB" dirty="0"/>
                    </a:p>
                  </a:txBody>
                  <a:tcPr/>
                </a:tc>
                <a:tc hMerge="1" vMerge="1">
                  <a:txBody>
                    <a:bodyPr/>
                    <a:lstStyle/>
                    <a:p>
                      <a:endParaRPr lang="en-GB"/>
                    </a:p>
                  </a:txBody>
                  <a:tcPr/>
                </a:tc>
                <a:tc hMerge="1" vMerge="1">
                  <a:txBody>
                    <a:bodyPr/>
                    <a:lstStyle/>
                    <a:p>
                      <a:endParaRPr lang="en-GB"/>
                    </a:p>
                  </a:txBody>
                  <a:tcPr/>
                </a:tc>
                <a:extLst>
                  <a:ext uri="{0D108BD9-81ED-4DB2-BD59-A6C34878D82A}">
                    <a16:rowId xmlns:a16="http://schemas.microsoft.com/office/drawing/2014/main" val="2565054626"/>
                  </a:ext>
                </a:extLst>
              </a:tr>
              <a:tr h="928603">
                <a:tc vMerge="1">
                  <a:txBody>
                    <a:bodyPr/>
                    <a:lstStyle/>
                    <a:p>
                      <a:endParaRPr lang="en-GB"/>
                    </a:p>
                  </a:txBody>
                  <a:tcPr/>
                </a:tc>
                <a:tc gridSpan="3">
                  <a:txBody>
                    <a:bodyPr/>
                    <a:lstStyle/>
                    <a:p>
                      <a:pPr marL="0" lvl="0" indent="0" algn="ctr">
                        <a:buFont typeface="Arial" panose="020B0604020202020204" pitchFamily="34" charset="0"/>
                        <a:buNone/>
                      </a:pPr>
                      <a:r>
                        <a:rPr lang="en-GB" sz="1200" u="sng" kern="1200" dirty="0" smtClean="0">
                          <a:solidFill>
                            <a:srgbClr val="FF0000"/>
                          </a:solidFill>
                          <a:effectLst/>
                          <a:latin typeface="+mn-lt"/>
                          <a:ea typeface="+mn-ea"/>
                          <a:cs typeface="+mn-cs"/>
                        </a:rPr>
                        <a:t>Key learning</a:t>
                      </a:r>
                    </a:p>
                    <a:p>
                      <a:pPr marL="0" lvl="0" indent="0" algn="l">
                        <a:buFont typeface="Arial" panose="020B0604020202020204" pitchFamily="34" charset="0"/>
                        <a:buNone/>
                      </a:pPr>
                      <a:r>
                        <a:rPr lang="en-GB" sz="1200" b="0" u="none" kern="1200" dirty="0" smtClean="0">
                          <a:solidFill>
                            <a:schemeClr val="tx1"/>
                          </a:solidFill>
                          <a:effectLst/>
                          <a:latin typeface="+mn-lt"/>
                          <a:ea typeface="+mn-ea"/>
                          <a:cs typeface="+mn-cs"/>
                        </a:rPr>
                        <a:t>Know the factors that led to WWII, the countries</a:t>
                      </a:r>
                      <a:r>
                        <a:rPr lang="en-GB" sz="1200" b="0" u="none" kern="1200" baseline="0" dirty="0" smtClean="0">
                          <a:solidFill>
                            <a:schemeClr val="tx1"/>
                          </a:solidFill>
                          <a:effectLst/>
                          <a:latin typeface="+mn-lt"/>
                          <a:ea typeface="+mn-ea"/>
                          <a:cs typeface="+mn-cs"/>
                        </a:rPr>
                        <a:t> and leaders involved., religious freedom/ genocide</a:t>
                      </a:r>
                    </a:p>
                    <a:p>
                      <a:pPr marL="0" lvl="0" indent="0" algn="l">
                        <a:buFont typeface="Arial" panose="020B0604020202020204" pitchFamily="34" charset="0"/>
                        <a:buNone/>
                      </a:pPr>
                      <a:r>
                        <a:rPr lang="en-GB" sz="1200" b="0" u="none" kern="1200" baseline="0" dirty="0" smtClean="0">
                          <a:solidFill>
                            <a:schemeClr val="tx1"/>
                          </a:solidFill>
                          <a:effectLst/>
                          <a:latin typeface="+mn-lt"/>
                          <a:ea typeface="+mn-ea"/>
                          <a:cs typeface="+mn-cs"/>
                        </a:rPr>
                        <a:t>Know the impact on people in Britain during the war, and after, including rationing, air raids, evacuees, women at work</a:t>
                      </a:r>
                    </a:p>
                    <a:p>
                      <a:pPr marL="0" lvl="0" indent="0" algn="l">
                        <a:buFont typeface="Arial" panose="020B0604020202020204" pitchFamily="34" charset="0"/>
                        <a:buNone/>
                      </a:pPr>
                      <a:r>
                        <a:rPr lang="en-GB" sz="1200" b="0" u="none" kern="1200" baseline="0" dirty="0" smtClean="0">
                          <a:solidFill>
                            <a:schemeClr val="tx1"/>
                          </a:solidFill>
                          <a:effectLst/>
                          <a:latin typeface="+mn-lt"/>
                          <a:ea typeface="+mn-ea"/>
                          <a:cs typeface="+mn-cs"/>
                        </a:rPr>
                        <a:t>Know about the course of the war, key events and turning points </a:t>
                      </a:r>
                      <a:r>
                        <a:rPr lang="en-GB" sz="1200" b="0" u="none" kern="1200" baseline="0" dirty="0" err="1" smtClean="0">
                          <a:solidFill>
                            <a:schemeClr val="tx1"/>
                          </a:solidFill>
                          <a:effectLst/>
                          <a:latin typeface="+mn-lt"/>
                          <a:ea typeface="+mn-ea"/>
                          <a:cs typeface="+mn-cs"/>
                        </a:rPr>
                        <a:t>inc</a:t>
                      </a:r>
                      <a:r>
                        <a:rPr lang="en-GB" sz="1200" b="0" u="none" kern="1200" baseline="0" dirty="0" smtClean="0">
                          <a:solidFill>
                            <a:schemeClr val="tx1"/>
                          </a:solidFill>
                          <a:effectLst/>
                          <a:latin typeface="+mn-lt"/>
                          <a:ea typeface="+mn-ea"/>
                          <a:cs typeface="+mn-cs"/>
                        </a:rPr>
                        <a:t> Battle of Britain</a:t>
                      </a:r>
                    </a:p>
                    <a:p>
                      <a:pPr marL="0" lvl="0" indent="0" algn="l">
                        <a:buFont typeface="Arial" panose="020B0604020202020204" pitchFamily="34" charset="0"/>
                        <a:buNone/>
                      </a:pPr>
                      <a:r>
                        <a:rPr lang="en-GB" sz="1200" b="0" u="none" kern="1200" baseline="0" dirty="0" smtClean="0">
                          <a:solidFill>
                            <a:schemeClr val="tx1"/>
                          </a:solidFill>
                          <a:effectLst/>
                          <a:latin typeface="+mn-lt"/>
                          <a:ea typeface="+mn-ea"/>
                          <a:cs typeface="+mn-cs"/>
                        </a:rPr>
                        <a:t>Know about life in the Forces</a:t>
                      </a:r>
                    </a:p>
                  </a:txBody>
                  <a:tcPr marL="114300" marR="114300" marT="0" marB="0"/>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419090150"/>
                  </a:ext>
                </a:extLst>
              </a:tr>
              <a:tr h="2011513">
                <a:tc vMerge="1">
                  <a:txBody>
                    <a:bodyPr/>
                    <a:lstStyle/>
                    <a:p>
                      <a:endParaRPr lang="en-GB"/>
                    </a:p>
                  </a:txBody>
                  <a:tcPr/>
                </a:tc>
                <a:tc rowSpan="2">
                  <a:txBody>
                    <a:bodyPr/>
                    <a:lstStyle/>
                    <a:p>
                      <a:pPr marL="0" lvl="0" indent="0" algn="ctr">
                        <a:buFont typeface="Arial" panose="020B0604020202020204" pitchFamily="34" charset="0"/>
                        <a:buNone/>
                      </a:pPr>
                      <a:r>
                        <a:rPr lang="en-GB" sz="1200" u="sng" kern="1200" dirty="0" smtClean="0">
                          <a:solidFill>
                            <a:srgbClr val="FF0000"/>
                          </a:solidFill>
                          <a:effectLst/>
                          <a:latin typeface="+mn-lt"/>
                          <a:ea typeface="+mn-ea"/>
                          <a:cs typeface="+mn-cs"/>
                        </a:rPr>
                        <a:t>Skills</a:t>
                      </a:r>
                    </a:p>
                    <a:p>
                      <a:pPr marL="0" lvl="0" indent="0" algn="ctr">
                        <a:buFont typeface="Arial" panose="020B0604020202020204" pitchFamily="34" charset="0"/>
                        <a:buNone/>
                      </a:pPr>
                      <a:endParaRPr lang="en-GB" sz="1200" u="sng" kern="1200" dirty="0" smtClean="0">
                        <a:solidFill>
                          <a:srgbClr val="FF0000"/>
                        </a:solidFill>
                        <a:effectLst/>
                        <a:latin typeface="+mn-lt"/>
                        <a:ea typeface="+mn-ea"/>
                        <a:cs typeface="+mn-cs"/>
                      </a:endParaRPr>
                    </a:p>
                    <a:p>
                      <a:pPr marL="342900" lvl="0" indent="-342900">
                        <a:lnSpc>
                          <a:spcPct val="100000"/>
                        </a:lnSpc>
                        <a:spcAft>
                          <a:spcPts val="0"/>
                        </a:spcAft>
                        <a:buFont typeface="Symbol" panose="05050102010706020507" pitchFamily="18" charset="2"/>
                        <a:buChar char=""/>
                      </a:pPr>
                      <a:r>
                        <a:rPr lang="en-GB" sz="1100" dirty="0" smtClean="0">
                          <a:effectLst/>
                          <a:latin typeface="+mn-lt"/>
                          <a:ea typeface="Calibri" panose="020F0502020204030204" pitchFamily="34" charset="0"/>
                          <a:cs typeface="Calibri" panose="020F0502020204030204" pitchFamily="34" charset="0"/>
                        </a:rPr>
                        <a:t>place current study on time line in relation to other studies</a:t>
                      </a:r>
                      <a:endParaRPr lang="en-GB" sz="1100" dirty="0" smtClean="0">
                        <a:effectLst/>
                        <a:latin typeface="+mn-lt"/>
                        <a:ea typeface="Calibri" panose="020F0502020204030204" pitchFamily="34" charset="0"/>
                        <a:cs typeface="Times New Roman" panose="02020603050405020304" pitchFamily="18" charset="0"/>
                      </a:endParaRPr>
                    </a:p>
                    <a:p>
                      <a:pPr marL="342900" lvl="0" indent="-342900">
                        <a:lnSpc>
                          <a:spcPct val="100000"/>
                        </a:lnSpc>
                        <a:spcAft>
                          <a:spcPts val="0"/>
                        </a:spcAft>
                        <a:buFont typeface="Symbol" panose="05050102010706020507" pitchFamily="18" charset="2"/>
                        <a:buChar char=""/>
                      </a:pPr>
                      <a:r>
                        <a:rPr lang="en-GB" sz="1100" dirty="0" smtClean="0">
                          <a:effectLst/>
                          <a:latin typeface="+mn-lt"/>
                          <a:ea typeface="Calibri" panose="020F0502020204030204" pitchFamily="34" charset="0"/>
                          <a:cs typeface="Calibri" panose="020F0502020204030204" pitchFamily="34" charset="0"/>
                        </a:rPr>
                        <a:t>use relevant dates and terms</a:t>
                      </a:r>
                      <a:endParaRPr lang="en-GB" sz="1100" dirty="0" smtClean="0">
                        <a:effectLst/>
                        <a:latin typeface="+mn-lt"/>
                        <a:ea typeface="Calibri" panose="020F0502020204030204" pitchFamily="34" charset="0"/>
                        <a:cs typeface="Times New Roman" panose="02020603050405020304" pitchFamily="18" charset="0"/>
                      </a:endParaRPr>
                    </a:p>
                    <a:p>
                      <a:pPr marL="342900" lvl="0" indent="-342900">
                        <a:lnSpc>
                          <a:spcPct val="100000"/>
                        </a:lnSpc>
                        <a:spcAft>
                          <a:spcPts val="0"/>
                        </a:spcAft>
                        <a:buFont typeface="Symbol" panose="05050102010706020507" pitchFamily="18" charset="2"/>
                        <a:buChar char=""/>
                      </a:pPr>
                      <a:r>
                        <a:rPr lang="en-GB" sz="1100" dirty="0" smtClean="0">
                          <a:effectLst/>
                          <a:latin typeface="+mn-lt"/>
                          <a:ea typeface="Calibri" panose="020F0502020204030204" pitchFamily="34" charset="0"/>
                        </a:rPr>
                        <a:t>sequence up to ten events on a time line</a:t>
                      </a:r>
                    </a:p>
                    <a:p>
                      <a:pPr marL="342900" lvl="0" indent="-342900">
                        <a:lnSpc>
                          <a:spcPct val="100000"/>
                        </a:lnSpc>
                        <a:spcAft>
                          <a:spcPts val="0"/>
                        </a:spcAft>
                        <a:buFont typeface="Ink Free" panose="03080402000500000000" pitchFamily="66" charset="0"/>
                        <a:buChar char="•"/>
                      </a:pPr>
                      <a:r>
                        <a:rPr lang="en-GB" sz="1100" dirty="0" smtClean="0">
                          <a:effectLst/>
                          <a:latin typeface="+mn-lt"/>
                          <a:ea typeface="Calibri" panose="020F0502020204030204" pitchFamily="34" charset="0"/>
                          <a:cs typeface="Calibri" panose="020F0502020204030204" pitchFamily="34" charset="0"/>
                        </a:rPr>
                        <a:t>find about beliefs, behaviour and characteristics of people, recognising that not everyone shares the same views and feelings</a:t>
                      </a:r>
                      <a:endParaRPr lang="en-GB" sz="1100" dirty="0" smtClean="0">
                        <a:effectLst/>
                        <a:latin typeface="+mn-lt"/>
                        <a:ea typeface="Calibri" panose="020F0502020204030204" pitchFamily="34" charset="0"/>
                        <a:cs typeface="Times New Roman" panose="02020603050405020304" pitchFamily="18" charset="0"/>
                      </a:endParaRPr>
                    </a:p>
                    <a:p>
                      <a:pPr marL="342900" lvl="0" indent="-342900">
                        <a:lnSpc>
                          <a:spcPct val="100000"/>
                        </a:lnSpc>
                        <a:spcAft>
                          <a:spcPts val="0"/>
                        </a:spcAft>
                        <a:buFont typeface="Ink Free" panose="03080402000500000000" pitchFamily="66" charset="0"/>
                        <a:buChar char="•"/>
                      </a:pPr>
                      <a:r>
                        <a:rPr lang="en-GB" sz="1100" dirty="0" smtClean="0">
                          <a:effectLst/>
                          <a:latin typeface="+mn-lt"/>
                          <a:ea typeface="Calibri" panose="020F0502020204030204" pitchFamily="34" charset="0"/>
                          <a:cs typeface="Calibri" panose="020F0502020204030204" pitchFamily="34" charset="0"/>
                        </a:rPr>
                        <a:t>compare beliefs and behaviour with another period studied</a:t>
                      </a:r>
                      <a:endParaRPr lang="en-GB" sz="1100" dirty="0" smtClean="0">
                        <a:effectLst/>
                        <a:latin typeface="+mn-lt"/>
                        <a:ea typeface="Calibri" panose="020F0502020204030204" pitchFamily="34" charset="0"/>
                        <a:cs typeface="Times New Roman" panose="02020603050405020304" pitchFamily="18" charset="0"/>
                      </a:endParaRPr>
                    </a:p>
                    <a:p>
                      <a:pPr marL="342900" lvl="0" indent="-342900">
                        <a:lnSpc>
                          <a:spcPct val="100000"/>
                        </a:lnSpc>
                        <a:spcAft>
                          <a:spcPts val="0"/>
                        </a:spcAft>
                        <a:buFont typeface="Ink Free" panose="03080402000500000000" pitchFamily="66" charset="0"/>
                        <a:buChar char="•"/>
                      </a:pPr>
                      <a:r>
                        <a:rPr lang="en-GB" sz="1100" dirty="0" smtClean="0">
                          <a:effectLst/>
                          <a:latin typeface="+mn-lt"/>
                          <a:ea typeface="Calibri" panose="020F0502020204030204" pitchFamily="34" charset="0"/>
                          <a:cs typeface="Calibri" panose="020F0502020204030204" pitchFamily="34" charset="0"/>
                        </a:rPr>
                        <a:t>write another explanation of a past event in terms of cause and effect using evidence to support and illustrate their explanation</a:t>
                      </a:r>
                      <a:endParaRPr lang="en-GB" sz="1100" dirty="0" smtClean="0">
                        <a:effectLst/>
                        <a:latin typeface="+mn-lt"/>
                        <a:ea typeface="Calibri" panose="020F0502020204030204" pitchFamily="34" charset="0"/>
                        <a:cs typeface="Times New Roman" panose="02020603050405020304" pitchFamily="18" charset="0"/>
                      </a:endParaRPr>
                    </a:p>
                    <a:p>
                      <a:pPr marL="342900" lvl="0" indent="-342900">
                        <a:lnSpc>
                          <a:spcPct val="100000"/>
                        </a:lnSpc>
                        <a:spcAft>
                          <a:spcPts val="0"/>
                        </a:spcAft>
                        <a:buFont typeface="Ink Free" panose="03080402000500000000" pitchFamily="66" charset="0"/>
                        <a:buChar char="•"/>
                      </a:pPr>
                      <a:r>
                        <a:rPr lang="en-GB" sz="1100" dirty="0" smtClean="0">
                          <a:effectLst/>
                          <a:latin typeface="+mn-lt"/>
                          <a:ea typeface="Calibri" panose="020F0502020204030204" pitchFamily="34" charset="0"/>
                          <a:cs typeface="Calibri" panose="020F0502020204030204" pitchFamily="34" charset="0"/>
                        </a:rPr>
                        <a:t>know key dates, characters and events of time studied</a:t>
                      </a:r>
                      <a:endParaRPr lang="en-GB" sz="1100" dirty="0" smtClean="0">
                        <a:effectLst/>
                        <a:latin typeface="+mn-lt"/>
                        <a:ea typeface="Calibri" panose="020F0502020204030204" pitchFamily="34" charset="0"/>
                        <a:cs typeface="Times New Roman" panose="02020603050405020304" pitchFamily="18" charset="0"/>
                      </a:endParaRPr>
                    </a:p>
                    <a:p>
                      <a:pPr marL="342900" lvl="0" indent="-342900">
                        <a:lnSpc>
                          <a:spcPct val="100000"/>
                        </a:lnSpc>
                        <a:spcAft>
                          <a:spcPts val="0"/>
                        </a:spcAft>
                        <a:buFont typeface="Ink Free" panose="03080402000500000000" pitchFamily="66" charset="0"/>
                        <a:buChar char="•"/>
                      </a:pPr>
                      <a:r>
                        <a:rPr lang="en-GB" sz="1100" dirty="0" smtClean="0">
                          <a:effectLst/>
                          <a:latin typeface="+mn-lt"/>
                          <a:ea typeface="Calibri" panose="020F0502020204030204" pitchFamily="34" charset="0"/>
                          <a:cs typeface="Calibri" panose="020F0502020204030204" pitchFamily="34" charset="0"/>
                        </a:rPr>
                        <a:t>link sources and work out how conclusions were arrived at</a:t>
                      </a:r>
                      <a:endParaRPr lang="en-GB" sz="1100" dirty="0" smtClean="0">
                        <a:effectLst/>
                        <a:latin typeface="+mn-lt"/>
                        <a:ea typeface="Calibri" panose="020F0502020204030204" pitchFamily="34" charset="0"/>
                        <a:cs typeface="Times New Roman" panose="02020603050405020304" pitchFamily="18" charset="0"/>
                      </a:endParaRPr>
                    </a:p>
                    <a:p>
                      <a:pPr marL="342900" lvl="0" indent="-342900">
                        <a:lnSpc>
                          <a:spcPct val="100000"/>
                        </a:lnSpc>
                        <a:spcAft>
                          <a:spcPts val="0"/>
                        </a:spcAft>
                        <a:buFont typeface="Ink Free" panose="03080402000500000000" pitchFamily="66" charset="0"/>
                        <a:buChar char="•"/>
                      </a:pPr>
                      <a:r>
                        <a:rPr lang="en-GB" sz="1100" dirty="0" smtClean="0">
                          <a:effectLst/>
                          <a:latin typeface="+mn-lt"/>
                          <a:ea typeface="Calibri" panose="020F0502020204030204" pitchFamily="34" charset="0"/>
                          <a:cs typeface="Calibri" panose="020F0502020204030204" pitchFamily="34" charset="0"/>
                        </a:rPr>
                        <a:t>consider ways of checking the accuracy of interpretations – fact or fiction and opinion</a:t>
                      </a:r>
                      <a:endParaRPr lang="en-GB" sz="1100" dirty="0" smtClean="0">
                        <a:effectLst/>
                        <a:latin typeface="+mn-lt"/>
                        <a:ea typeface="Calibri" panose="020F0502020204030204" pitchFamily="34" charset="0"/>
                        <a:cs typeface="Times New Roman" panose="02020603050405020304" pitchFamily="18" charset="0"/>
                      </a:endParaRPr>
                    </a:p>
                    <a:p>
                      <a:pPr marL="342900" lvl="0" indent="-342900">
                        <a:lnSpc>
                          <a:spcPct val="100000"/>
                        </a:lnSpc>
                        <a:spcAft>
                          <a:spcPts val="0"/>
                        </a:spcAft>
                        <a:buFont typeface="Ink Free" panose="03080402000500000000" pitchFamily="66" charset="0"/>
                        <a:buChar char="•"/>
                      </a:pPr>
                      <a:r>
                        <a:rPr lang="en-GB" sz="1100" dirty="0" smtClean="0">
                          <a:effectLst/>
                          <a:latin typeface="+mn-lt"/>
                          <a:ea typeface="Calibri" panose="020F0502020204030204" pitchFamily="34" charset="0"/>
                          <a:cs typeface="Calibri" panose="020F0502020204030204" pitchFamily="34" charset="0"/>
                        </a:rPr>
                        <a:t>be aware that different evidence will lead to different conclusions</a:t>
                      </a:r>
                      <a:endParaRPr lang="en-GB" sz="1100" dirty="0" smtClean="0">
                        <a:effectLst/>
                        <a:latin typeface="+mn-lt"/>
                        <a:ea typeface="Calibri" panose="020F0502020204030204" pitchFamily="34" charset="0"/>
                        <a:cs typeface="Times New Roman" panose="02020603050405020304" pitchFamily="18" charset="0"/>
                      </a:endParaRPr>
                    </a:p>
                    <a:p>
                      <a:pPr marL="342900" lvl="0" indent="-342900">
                        <a:lnSpc>
                          <a:spcPct val="100000"/>
                        </a:lnSpc>
                        <a:spcAft>
                          <a:spcPts val="0"/>
                        </a:spcAft>
                        <a:buFont typeface="Ink Free" panose="03080402000500000000" pitchFamily="66" charset="0"/>
                        <a:buChar char="•"/>
                      </a:pPr>
                      <a:r>
                        <a:rPr lang="en-GB" sz="1100" dirty="0" smtClean="0">
                          <a:effectLst/>
                          <a:latin typeface="+mn-lt"/>
                          <a:ea typeface="Calibri" panose="020F0502020204030204" pitchFamily="34" charset="0"/>
                        </a:rPr>
                        <a:t>confident use of the library etc. for research</a:t>
                      </a:r>
                    </a:p>
                    <a:p>
                      <a:pPr marL="342900" lvl="0" indent="-342900">
                        <a:lnSpc>
                          <a:spcPct val="100000"/>
                        </a:lnSpc>
                        <a:spcAft>
                          <a:spcPts val="0"/>
                        </a:spcAft>
                        <a:buFont typeface="Ink Free" panose="03080402000500000000" pitchFamily="66" charset="0"/>
                        <a:buChar char="•"/>
                      </a:pPr>
                      <a:r>
                        <a:rPr lang="en-GB" sz="1100" dirty="0" smtClean="0">
                          <a:effectLst/>
                          <a:latin typeface="+mn-lt"/>
                          <a:ea typeface="Calibri" panose="020F0502020204030204" pitchFamily="34" charset="0"/>
                          <a:cs typeface="Calibri" panose="020F0502020204030204" pitchFamily="34" charset="0"/>
                        </a:rPr>
                        <a:t>recognise primary and secondary sources</a:t>
                      </a:r>
                      <a:endParaRPr lang="en-GB" sz="1100" dirty="0" smtClean="0">
                        <a:effectLst/>
                        <a:latin typeface="+mn-lt"/>
                        <a:ea typeface="Calibri" panose="020F0502020204030204" pitchFamily="34" charset="0"/>
                        <a:cs typeface="Times New Roman" panose="02020603050405020304" pitchFamily="18" charset="0"/>
                      </a:endParaRPr>
                    </a:p>
                    <a:p>
                      <a:pPr marL="342900" lvl="0" indent="-342900">
                        <a:lnSpc>
                          <a:spcPct val="100000"/>
                        </a:lnSpc>
                        <a:spcAft>
                          <a:spcPts val="0"/>
                        </a:spcAft>
                        <a:buFont typeface="Ink Free" panose="03080402000500000000" pitchFamily="66" charset="0"/>
                        <a:buChar char="•"/>
                      </a:pPr>
                      <a:r>
                        <a:rPr lang="en-GB" sz="1100" dirty="0" smtClean="0">
                          <a:effectLst/>
                          <a:latin typeface="+mn-lt"/>
                          <a:ea typeface="Calibri" panose="020F0502020204030204" pitchFamily="34" charset="0"/>
                          <a:cs typeface="Calibri" panose="020F0502020204030204" pitchFamily="34" charset="0"/>
                        </a:rPr>
                        <a:t>use a range of sources to find out about an aspect of time past. Suggest omissions and the means of finding out</a:t>
                      </a:r>
                      <a:endParaRPr lang="en-GB" sz="1100" dirty="0" smtClean="0">
                        <a:effectLst/>
                        <a:latin typeface="+mn-lt"/>
                        <a:ea typeface="Calibri" panose="020F0502020204030204" pitchFamily="34" charset="0"/>
                        <a:cs typeface="Times New Roman" panose="02020603050405020304" pitchFamily="18" charset="0"/>
                      </a:endParaRPr>
                    </a:p>
                    <a:p>
                      <a:pPr marL="342900" lvl="0" indent="-342900">
                        <a:lnSpc>
                          <a:spcPct val="100000"/>
                        </a:lnSpc>
                        <a:spcAft>
                          <a:spcPts val="0"/>
                        </a:spcAft>
                        <a:buFont typeface="Ink Free" panose="03080402000500000000" pitchFamily="66" charset="0"/>
                        <a:buChar char="•"/>
                      </a:pPr>
                      <a:r>
                        <a:rPr lang="en-GB" sz="1100" dirty="0" smtClean="0">
                          <a:effectLst/>
                          <a:latin typeface="+mn-lt"/>
                          <a:ea typeface="Calibri" panose="020F0502020204030204" pitchFamily="34" charset="0"/>
                        </a:rPr>
                        <a:t>bring knowledge gathering from several sources together in a fluent account</a:t>
                      </a:r>
                    </a:p>
                    <a:p>
                      <a:pPr marL="342900" lvl="0" indent="-342900">
                        <a:lnSpc>
                          <a:spcPct val="100000"/>
                        </a:lnSpc>
                        <a:spcAft>
                          <a:spcPts val="0"/>
                        </a:spcAft>
                        <a:buFont typeface="Ink Free" panose="03080402000500000000" pitchFamily="66" charset="0"/>
                        <a:buChar char="•"/>
                      </a:pPr>
                      <a:r>
                        <a:rPr lang="en-GB" sz="1100" dirty="0" smtClean="0">
                          <a:effectLst/>
                          <a:latin typeface="+mn-lt"/>
                          <a:ea typeface="Calibri" panose="020F0502020204030204" pitchFamily="34" charset="0"/>
                          <a:cs typeface="Calibri" panose="020F0502020204030204" pitchFamily="34" charset="0"/>
                        </a:rPr>
                        <a:t>select aspect of study to make a display</a:t>
                      </a:r>
                      <a:endParaRPr lang="en-GB" sz="1100" dirty="0" smtClean="0">
                        <a:effectLst/>
                        <a:latin typeface="+mn-lt"/>
                        <a:ea typeface="Calibri" panose="020F0502020204030204" pitchFamily="34" charset="0"/>
                        <a:cs typeface="Times New Roman" panose="02020603050405020304" pitchFamily="18" charset="0"/>
                      </a:endParaRPr>
                    </a:p>
                    <a:p>
                      <a:pPr marL="342900" lvl="0" indent="-342900">
                        <a:lnSpc>
                          <a:spcPct val="100000"/>
                        </a:lnSpc>
                        <a:spcAft>
                          <a:spcPts val="0"/>
                        </a:spcAft>
                        <a:buFont typeface="Ink Free" panose="03080402000500000000" pitchFamily="66" charset="0"/>
                        <a:buChar char="•"/>
                      </a:pPr>
                      <a:r>
                        <a:rPr lang="en-GB" sz="1100" dirty="0" smtClean="0">
                          <a:effectLst/>
                          <a:latin typeface="+mn-lt"/>
                          <a:ea typeface="Calibri" panose="020F0502020204030204" pitchFamily="34" charset="0"/>
                          <a:cs typeface="Calibri" panose="020F0502020204030204" pitchFamily="34" charset="0"/>
                        </a:rPr>
                        <a:t>use a variety of ways to communicate knowledge and understanding including extended writing</a:t>
                      </a:r>
                      <a:endParaRPr lang="en-GB" sz="1100" dirty="0" smtClean="0">
                        <a:effectLst/>
                        <a:latin typeface="+mn-lt"/>
                        <a:ea typeface="Calibri" panose="020F0502020204030204" pitchFamily="34" charset="0"/>
                        <a:cs typeface="Times New Roman" panose="02020603050405020304" pitchFamily="18" charset="0"/>
                      </a:endParaRPr>
                    </a:p>
                    <a:p>
                      <a:pPr marL="342900" lvl="0" indent="-342900">
                        <a:lnSpc>
                          <a:spcPct val="100000"/>
                        </a:lnSpc>
                        <a:spcAft>
                          <a:spcPts val="0"/>
                        </a:spcAft>
                        <a:buFont typeface="Ink Free" panose="03080402000500000000" pitchFamily="66" charset="0"/>
                        <a:buChar char="•"/>
                      </a:pPr>
                      <a:r>
                        <a:rPr lang="en-GB" sz="1100" dirty="0" smtClean="0">
                          <a:effectLst/>
                          <a:latin typeface="+mn-lt"/>
                          <a:ea typeface="Calibri" panose="020F0502020204030204" pitchFamily="34" charset="0"/>
                        </a:rPr>
                        <a:t>plan and carry out individual investigations</a:t>
                      </a:r>
                      <a:endParaRPr lang="en-GB" sz="1000" dirty="0" smtClean="0">
                        <a:effectLst/>
                        <a:latin typeface="+mn-lt"/>
                        <a:ea typeface="Calibri" panose="020F0502020204030204" pitchFamily="34" charset="0"/>
                      </a:endParaRPr>
                    </a:p>
                    <a:p>
                      <a:pPr marL="342900" lvl="0" indent="-342900">
                        <a:lnSpc>
                          <a:spcPct val="100000"/>
                        </a:lnSpc>
                        <a:spcAft>
                          <a:spcPts val="0"/>
                        </a:spcAft>
                        <a:buFont typeface="Symbol" panose="05050102010706020507" pitchFamily="18" charset="2"/>
                        <a:buChar char=""/>
                      </a:pPr>
                      <a:endParaRPr lang="en-GB" sz="1000" u="sng" kern="1200" dirty="0" smtClean="0">
                        <a:solidFill>
                          <a:srgbClr val="FF0000"/>
                        </a:solidFill>
                        <a:effectLst/>
                        <a:latin typeface="+mn-lt"/>
                        <a:ea typeface="+mn-ea"/>
                        <a:cs typeface="+mn-cs"/>
                      </a:endParaRPr>
                    </a:p>
                    <a:p>
                      <a:pPr marL="0" lvl="0" indent="0" algn="ctr">
                        <a:buFont typeface="Arial" panose="020B0604020202020204" pitchFamily="34" charset="0"/>
                        <a:buNone/>
                      </a:pPr>
                      <a:endParaRPr lang="en-GB" sz="1200" u="sng" kern="1200" dirty="0" smtClean="0">
                        <a:solidFill>
                          <a:srgbClr val="FF0000"/>
                        </a:solidFill>
                        <a:effectLst/>
                        <a:latin typeface="+mn-lt"/>
                        <a:ea typeface="+mn-ea"/>
                        <a:cs typeface="+mn-cs"/>
                      </a:endParaRPr>
                    </a:p>
                  </a:txBody>
                  <a:tcPr marL="114300" marR="114300" marT="0" marB="0"/>
                </a:tc>
                <a:tc rowSpan="2">
                  <a:txBody>
                    <a:bodyPr/>
                    <a:lstStyle/>
                    <a:p>
                      <a:pPr algn="ctr"/>
                      <a:r>
                        <a:rPr lang="en-GB" sz="1200" u="sng" kern="1200" dirty="0" smtClean="0">
                          <a:solidFill>
                            <a:srgbClr val="FF0000"/>
                          </a:solidFill>
                          <a:effectLst/>
                          <a:latin typeface="+mn-lt"/>
                          <a:ea typeface="+mn-ea"/>
                          <a:cs typeface="+mn-cs"/>
                        </a:rPr>
                        <a:t>Skills Vocabulary</a:t>
                      </a:r>
                    </a:p>
                    <a:p>
                      <a:r>
                        <a:rPr lang="en-GB" sz="1200" kern="1200" dirty="0" smtClean="0">
                          <a:solidFill>
                            <a:schemeClr val="tx1"/>
                          </a:solidFill>
                          <a:effectLst/>
                          <a:latin typeface="+mn-lt"/>
                          <a:ea typeface="+mn-ea"/>
                          <a:cs typeface="+mn-cs"/>
                        </a:rPr>
                        <a:t>Analyse</a:t>
                      </a:r>
                    </a:p>
                    <a:p>
                      <a:r>
                        <a:rPr lang="en-GB" sz="1200" kern="1200" dirty="0" smtClean="0">
                          <a:solidFill>
                            <a:schemeClr val="tx1"/>
                          </a:solidFill>
                          <a:effectLst/>
                          <a:latin typeface="+mn-lt"/>
                          <a:ea typeface="+mn-ea"/>
                          <a:cs typeface="+mn-cs"/>
                        </a:rPr>
                        <a:t>Argue</a:t>
                      </a:r>
                    </a:p>
                    <a:p>
                      <a:r>
                        <a:rPr lang="en-GB" sz="1200" kern="1200" dirty="0" smtClean="0">
                          <a:solidFill>
                            <a:schemeClr val="bg1">
                              <a:lumMod val="65000"/>
                            </a:schemeClr>
                          </a:solidFill>
                          <a:effectLst/>
                          <a:latin typeface="+mn-lt"/>
                          <a:ea typeface="+mn-ea"/>
                          <a:cs typeface="+mn-cs"/>
                        </a:rPr>
                        <a:t>Artefacts</a:t>
                      </a:r>
                    </a:p>
                    <a:p>
                      <a:r>
                        <a:rPr lang="en-GB" sz="1200" kern="1200" dirty="0" smtClean="0">
                          <a:solidFill>
                            <a:schemeClr val="tx1"/>
                          </a:solidFill>
                          <a:effectLst/>
                          <a:latin typeface="+mn-lt"/>
                          <a:ea typeface="+mn-ea"/>
                          <a:cs typeface="+mn-cs"/>
                        </a:rPr>
                        <a:t>Chronology</a:t>
                      </a:r>
                    </a:p>
                    <a:p>
                      <a:r>
                        <a:rPr lang="en-GB" sz="1200" kern="1200" dirty="0" smtClean="0">
                          <a:solidFill>
                            <a:schemeClr val="tx1"/>
                          </a:solidFill>
                          <a:effectLst/>
                          <a:latin typeface="+mn-lt"/>
                          <a:ea typeface="+mn-ea"/>
                          <a:cs typeface="+mn-cs"/>
                        </a:rPr>
                        <a:t>Compare</a:t>
                      </a:r>
                    </a:p>
                    <a:p>
                      <a:r>
                        <a:rPr lang="en-GB" sz="1200" kern="1200" dirty="0" smtClean="0">
                          <a:solidFill>
                            <a:schemeClr val="tx1"/>
                          </a:solidFill>
                          <a:effectLst/>
                          <a:latin typeface="+mn-lt"/>
                          <a:ea typeface="+mn-ea"/>
                          <a:cs typeface="+mn-cs"/>
                        </a:rPr>
                        <a:t>Connections</a:t>
                      </a:r>
                    </a:p>
                    <a:p>
                      <a:r>
                        <a:rPr lang="en-GB" sz="1200" kern="1200" dirty="0" smtClean="0">
                          <a:solidFill>
                            <a:schemeClr val="tx1"/>
                          </a:solidFill>
                          <a:effectLst/>
                          <a:latin typeface="+mn-lt"/>
                          <a:ea typeface="+mn-ea"/>
                          <a:cs typeface="+mn-cs"/>
                        </a:rPr>
                        <a:t>Construct</a:t>
                      </a:r>
                    </a:p>
                    <a:p>
                      <a:r>
                        <a:rPr lang="en-GB" sz="1200" kern="1200" dirty="0" smtClean="0">
                          <a:solidFill>
                            <a:schemeClr val="tx1"/>
                          </a:solidFill>
                          <a:effectLst/>
                          <a:latin typeface="+mn-lt"/>
                          <a:ea typeface="+mn-ea"/>
                          <a:cs typeface="+mn-cs"/>
                        </a:rPr>
                        <a:t>Critical thinking</a:t>
                      </a:r>
                    </a:p>
                    <a:p>
                      <a:r>
                        <a:rPr lang="en-GB" sz="1200" kern="1200" dirty="0" smtClean="0">
                          <a:solidFill>
                            <a:schemeClr val="tx1"/>
                          </a:solidFill>
                          <a:effectLst/>
                          <a:latin typeface="+mn-lt"/>
                          <a:ea typeface="+mn-ea"/>
                          <a:cs typeface="+mn-cs"/>
                        </a:rPr>
                        <a:t>Determine</a:t>
                      </a:r>
                    </a:p>
                    <a:p>
                      <a:r>
                        <a:rPr lang="en-GB" sz="1200" kern="1200" dirty="0" smtClean="0">
                          <a:solidFill>
                            <a:schemeClr val="tx1"/>
                          </a:solidFill>
                          <a:effectLst/>
                          <a:latin typeface="+mn-lt"/>
                          <a:ea typeface="+mn-ea"/>
                          <a:cs typeface="+mn-cs"/>
                        </a:rPr>
                        <a:t>Develop</a:t>
                      </a:r>
                    </a:p>
                    <a:p>
                      <a:r>
                        <a:rPr lang="en-GB" sz="1200" kern="1200" dirty="0" smtClean="0">
                          <a:solidFill>
                            <a:schemeClr val="tx1"/>
                          </a:solidFill>
                          <a:effectLst/>
                          <a:latin typeface="+mn-lt"/>
                          <a:ea typeface="+mn-ea"/>
                          <a:cs typeface="+mn-cs"/>
                        </a:rPr>
                        <a:t>Diagram</a:t>
                      </a:r>
                    </a:p>
                    <a:p>
                      <a:r>
                        <a:rPr lang="en-GB" sz="1200" kern="1200" dirty="0" smtClean="0">
                          <a:solidFill>
                            <a:schemeClr val="bg1">
                              <a:lumMod val="65000"/>
                            </a:schemeClr>
                          </a:solidFill>
                          <a:effectLst/>
                          <a:latin typeface="+mn-lt"/>
                          <a:ea typeface="+mn-ea"/>
                          <a:cs typeface="+mn-cs"/>
                        </a:rPr>
                        <a:t>Differences</a:t>
                      </a:r>
                    </a:p>
                    <a:p>
                      <a:r>
                        <a:rPr lang="en-GB" sz="1200" kern="1200" dirty="0" smtClean="0">
                          <a:solidFill>
                            <a:schemeClr val="tx1"/>
                          </a:solidFill>
                          <a:effectLst/>
                          <a:latin typeface="+mn-lt"/>
                          <a:ea typeface="+mn-ea"/>
                          <a:cs typeface="+mn-cs"/>
                        </a:rPr>
                        <a:t>Evidence</a:t>
                      </a:r>
                    </a:p>
                    <a:p>
                      <a:r>
                        <a:rPr lang="en-GB" sz="1200" kern="1200" dirty="0" smtClean="0">
                          <a:solidFill>
                            <a:schemeClr val="tx1"/>
                          </a:solidFill>
                          <a:effectLst/>
                          <a:latin typeface="+mn-lt"/>
                          <a:ea typeface="+mn-ea"/>
                          <a:cs typeface="+mn-cs"/>
                        </a:rPr>
                        <a:t>Judge </a:t>
                      </a:r>
                    </a:p>
                    <a:p>
                      <a:r>
                        <a:rPr lang="en-GB" sz="1200" kern="1200" dirty="0" smtClean="0">
                          <a:solidFill>
                            <a:schemeClr val="tx1"/>
                          </a:solidFill>
                          <a:effectLst/>
                          <a:latin typeface="+mn-lt"/>
                          <a:ea typeface="+mn-ea"/>
                          <a:cs typeface="+mn-cs"/>
                        </a:rPr>
                        <a:t>Justify</a:t>
                      </a:r>
                    </a:p>
                    <a:p>
                      <a:r>
                        <a:rPr lang="en-GB" sz="1200" kern="1200" dirty="0" smtClean="0">
                          <a:solidFill>
                            <a:schemeClr val="tx1"/>
                          </a:solidFill>
                          <a:effectLst/>
                          <a:latin typeface="+mn-lt"/>
                          <a:ea typeface="+mn-ea"/>
                          <a:cs typeface="+mn-cs"/>
                        </a:rPr>
                        <a:t>Modify</a:t>
                      </a:r>
                      <a:endParaRPr lang="en-GB" sz="1200" u="sng" kern="1200" dirty="0" smtClean="0">
                        <a:solidFill>
                          <a:srgbClr val="FF0000"/>
                        </a:solidFill>
                        <a:effectLst/>
                        <a:latin typeface="+mn-lt"/>
                        <a:ea typeface="+mn-ea"/>
                        <a:cs typeface="+mn-cs"/>
                      </a:endParaRPr>
                    </a:p>
                    <a:p>
                      <a:endParaRPr lang="en-GB" sz="1200" u="sng" kern="1200" dirty="0" smtClean="0">
                        <a:solidFill>
                          <a:srgbClr val="FF0000"/>
                        </a:solidFill>
                        <a:effectLst/>
                        <a:latin typeface="+mn-lt"/>
                        <a:ea typeface="+mn-ea"/>
                        <a:cs typeface="+mn-cs"/>
                      </a:endParaRPr>
                    </a:p>
                  </a:txBody>
                  <a:tcPr marL="114300" marR="114300" marT="0" marB="0"/>
                </a:tc>
                <a:tc rowSpan="2">
                  <a:txBody>
                    <a:bodyPr/>
                    <a:lstStyle/>
                    <a:p>
                      <a:endParaRPr lang="en-GB" sz="1200" kern="1200" dirty="0" smtClean="0">
                        <a:solidFill>
                          <a:schemeClr val="tx1"/>
                        </a:solidFill>
                        <a:effectLst/>
                        <a:latin typeface="+mn-lt"/>
                        <a:ea typeface="+mn-ea"/>
                        <a:cs typeface="+mn-cs"/>
                      </a:endParaRPr>
                    </a:p>
                    <a:p>
                      <a:r>
                        <a:rPr lang="en-GB" sz="1200" kern="1200" dirty="0" smtClean="0">
                          <a:solidFill>
                            <a:schemeClr val="bg1">
                              <a:lumMod val="65000"/>
                            </a:schemeClr>
                          </a:solidFill>
                          <a:effectLst/>
                          <a:latin typeface="+mn-lt"/>
                          <a:ea typeface="+mn-ea"/>
                          <a:cs typeface="+mn-cs"/>
                        </a:rPr>
                        <a:t>Order</a:t>
                      </a:r>
                    </a:p>
                    <a:p>
                      <a:r>
                        <a:rPr lang="en-GB" sz="1200" kern="1200" dirty="0" smtClean="0">
                          <a:solidFill>
                            <a:schemeClr val="tx1"/>
                          </a:solidFill>
                          <a:effectLst/>
                          <a:latin typeface="+mn-lt"/>
                          <a:ea typeface="+mn-ea"/>
                          <a:cs typeface="+mn-cs"/>
                        </a:rPr>
                        <a:t>Perspective</a:t>
                      </a:r>
                    </a:p>
                    <a:p>
                      <a:r>
                        <a:rPr lang="en-GB" sz="1200" kern="1200" dirty="0" smtClean="0">
                          <a:solidFill>
                            <a:schemeClr val="bg1">
                              <a:lumMod val="65000"/>
                            </a:schemeClr>
                          </a:solidFill>
                          <a:effectLst/>
                          <a:latin typeface="+mn-lt"/>
                          <a:ea typeface="+mn-ea"/>
                          <a:cs typeface="+mn-cs"/>
                        </a:rPr>
                        <a:t>Primary Source</a:t>
                      </a:r>
                    </a:p>
                    <a:p>
                      <a:r>
                        <a:rPr lang="en-GB" sz="1200" kern="1200" dirty="0" smtClean="0">
                          <a:solidFill>
                            <a:schemeClr val="bg1">
                              <a:lumMod val="65000"/>
                            </a:schemeClr>
                          </a:solidFill>
                          <a:effectLst/>
                          <a:latin typeface="+mn-lt"/>
                          <a:ea typeface="+mn-ea"/>
                          <a:cs typeface="+mn-cs"/>
                        </a:rPr>
                        <a:t>Secondary Source</a:t>
                      </a:r>
                    </a:p>
                    <a:p>
                      <a:r>
                        <a:rPr lang="en-GB" sz="1200" kern="1200" dirty="0" smtClean="0">
                          <a:solidFill>
                            <a:schemeClr val="bg1">
                              <a:lumMod val="65000"/>
                            </a:schemeClr>
                          </a:solidFill>
                          <a:effectLst/>
                          <a:latin typeface="+mn-lt"/>
                          <a:ea typeface="+mn-ea"/>
                          <a:cs typeface="+mn-cs"/>
                        </a:rPr>
                        <a:t>Sequencing</a:t>
                      </a:r>
                    </a:p>
                    <a:p>
                      <a:r>
                        <a:rPr lang="en-GB" sz="1200" kern="1200" dirty="0" smtClean="0">
                          <a:solidFill>
                            <a:schemeClr val="bg1">
                              <a:lumMod val="65000"/>
                            </a:schemeClr>
                          </a:solidFill>
                          <a:effectLst/>
                          <a:latin typeface="+mn-lt"/>
                          <a:ea typeface="+mn-ea"/>
                          <a:cs typeface="+mn-cs"/>
                        </a:rPr>
                        <a:t>Similarities</a:t>
                      </a:r>
                    </a:p>
                    <a:p>
                      <a:r>
                        <a:rPr lang="en-GB" sz="1200" kern="1200" dirty="0" smtClean="0">
                          <a:solidFill>
                            <a:schemeClr val="tx1"/>
                          </a:solidFill>
                          <a:effectLst/>
                          <a:latin typeface="+mn-lt"/>
                          <a:ea typeface="+mn-ea"/>
                          <a:cs typeface="+mn-cs"/>
                        </a:rPr>
                        <a:t>Support</a:t>
                      </a:r>
                    </a:p>
                    <a:p>
                      <a:r>
                        <a:rPr lang="en-GB" sz="1200" kern="1200" dirty="0" smtClean="0">
                          <a:solidFill>
                            <a:schemeClr val="bg1">
                              <a:lumMod val="65000"/>
                            </a:schemeClr>
                          </a:solidFill>
                          <a:effectLst/>
                          <a:latin typeface="+mn-lt"/>
                          <a:ea typeface="+mn-ea"/>
                          <a:cs typeface="+mn-cs"/>
                        </a:rPr>
                        <a:t>Timeline</a:t>
                      </a:r>
                    </a:p>
                    <a:p>
                      <a:endParaRPr lang="en-GB" sz="1200" u="sng" kern="1200" dirty="0" smtClean="0">
                        <a:solidFill>
                          <a:schemeClr val="bg1">
                            <a:lumMod val="65000"/>
                          </a:schemeClr>
                        </a:solidFill>
                        <a:effectLst/>
                        <a:latin typeface="+mn-lt"/>
                        <a:ea typeface="+mn-ea"/>
                        <a:cs typeface="+mn-cs"/>
                      </a:endParaRPr>
                    </a:p>
                    <a:p>
                      <a:endParaRPr lang="en-GB" sz="1200" u="sng" kern="1200" dirty="0" smtClean="0">
                        <a:solidFill>
                          <a:schemeClr val="bg1">
                            <a:lumMod val="65000"/>
                          </a:schemeClr>
                        </a:solidFill>
                        <a:effectLst/>
                        <a:latin typeface="+mn-lt"/>
                        <a:ea typeface="+mn-ea"/>
                        <a:cs typeface="+mn-cs"/>
                      </a:endParaRPr>
                    </a:p>
                    <a:p>
                      <a:endParaRPr lang="en-GB" sz="1200" u="sng" kern="1200" dirty="0" smtClean="0">
                        <a:solidFill>
                          <a:schemeClr val="bg1">
                            <a:lumMod val="65000"/>
                          </a:schemeClr>
                        </a:solidFill>
                        <a:effectLst/>
                        <a:latin typeface="+mn-lt"/>
                        <a:ea typeface="+mn-ea"/>
                        <a:cs typeface="+mn-cs"/>
                      </a:endParaRPr>
                    </a:p>
                    <a:p>
                      <a:endParaRPr lang="en-GB" sz="1200" u="sng" kern="1200" dirty="0" smtClean="0">
                        <a:solidFill>
                          <a:schemeClr val="bg1">
                            <a:lumMod val="65000"/>
                          </a:schemeClr>
                        </a:solidFill>
                        <a:effectLst/>
                        <a:latin typeface="+mn-lt"/>
                        <a:ea typeface="+mn-ea"/>
                        <a:cs typeface="+mn-cs"/>
                      </a:endParaRPr>
                    </a:p>
                    <a:p>
                      <a:endParaRPr lang="en-GB" sz="1200" u="sng" kern="1200" dirty="0" smtClean="0">
                        <a:solidFill>
                          <a:schemeClr val="bg1">
                            <a:lumMod val="65000"/>
                          </a:schemeClr>
                        </a:solidFill>
                        <a:effectLst/>
                        <a:latin typeface="+mn-lt"/>
                        <a:ea typeface="+mn-ea"/>
                        <a:cs typeface="+mn-cs"/>
                      </a:endParaRPr>
                    </a:p>
                    <a:p>
                      <a:r>
                        <a:rPr lang="en-GB" sz="1200" u="sng" kern="1200" dirty="0" smtClean="0">
                          <a:solidFill>
                            <a:schemeClr val="bg1">
                              <a:lumMod val="65000"/>
                            </a:schemeClr>
                          </a:solidFill>
                          <a:effectLst/>
                          <a:latin typeface="+mn-lt"/>
                          <a:ea typeface="+mn-ea"/>
                          <a:cs typeface="+mn-cs"/>
                        </a:rPr>
                        <a:t>NB grey indicates taught in Y3/4 and used in Y5/6</a:t>
                      </a:r>
                    </a:p>
                  </a:txBody>
                  <a:tcPr marL="114300" marR="114300" marT="0" marB="0"/>
                </a:tc>
                <a:extLst>
                  <a:ext uri="{0D108BD9-81ED-4DB2-BD59-A6C34878D82A}">
                    <a16:rowId xmlns:a16="http://schemas.microsoft.com/office/drawing/2014/main" val="669184204"/>
                  </a:ext>
                </a:extLst>
              </a:tr>
              <a:tr h="2382911">
                <a:tc>
                  <a:txBody>
                    <a:bodyPr/>
                    <a:lstStyle/>
                    <a:p>
                      <a:pPr algn="ctr"/>
                      <a:r>
                        <a:rPr lang="en-GB" sz="1050" u="sng" kern="1200" dirty="0" smtClean="0">
                          <a:solidFill>
                            <a:srgbClr val="FF0000"/>
                          </a:solidFill>
                          <a:effectLst/>
                          <a:latin typeface="+mn-lt"/>
                          <a:ea typeface="+mn-ea"/>
                          <a:cs typeface="+mn-cs"/>
                        </a:rPr>
                        <a:t>Future Learning in Year 7 </a:t>
                      </a:r>
                      <a:endParaRPr lang="en-GB" sz="1050" kern="1200" dirty="0" smtClean="0">
                        <a:solidFill>
                          <a:srgbClr val="FF0000"/>
                        </a:solidFill>
                        <a:effectLst/>
                        <a:latin typeface="+mn-lt"/>
                        <a:ea typeface="+mn-ea"/>
                        <a:cs typeface="+mn-cs"/>
                      </a:endParaRPr>
                    </a:p>
                    <a:p>
                      <a:pPr algn="ctr"/>
                      <a:r>
                        <a:rPr lang="en-GB" sz="1050" u="sng" kern="1200" dirty="0" smtClean="0">
                          <a:solidFill>
                            <a:srgbClr val="FF0000"/>
                          </a:solidFill>
                          <a:effectLst/>
                          <a:latin typeface="+mn-lt"/>
                          <a:ea typeface="+mn-ea"/>
                          <a:cs typeface="+mn-cs"/>
                        </a:rPr>
                        <a:t>(KS3 National Curriculum)</a:t>
                      </a:r>
                    </a:p>
                    <a:p>
                      <a:pPr algn="l"/>
                      <a:r>
                        <a:rPr lang="en-GB" sz="1200" b="0" i="0" dirty="0" smtClean="0">
                          <a:solidFill>
                            <a:srgbClr val="0B0C0C"/>
                          </a:solidFill>
                          <a:effectLst/>
                          <a:latin typeface="+mn-lt"/>
                        </a:rPr>
                        <a:t>Pupils should extend and deepen their chronologically secure knowledge and understanding of British, local and world history, so that it provides a well-informed context for wider learning.</a:t>
                      </a:r>
                      <a:endParaRPr lang="en-GB" sz="1200" u="sng" kern="1200" dirty="0" smtClean="0">
                        <a:solidFill>
                          <a:srgbClr val="FF0000"/>
                        </a:solidFill>
                        <a:effectLst/>
                        <a:latin typeface="+mn-lt"/>
                        <a:ea typeface="+mn-ea"/>
                        <a:cs typeface="+mn-cs"/>
                      </a:endParaRPr>
                    </a:p>
                    <a:p>
                      <a:pPr algn="l">
                        <a:buFont typeface="Arial" panose="020B0604020202020204" pitchFamily="34" charset="0"/>
                        <a:buChar char="•"/>
                      </a:pPr>
                      <a:r>
                        <a:rPr lang="en-GB" sz="800" b="0" i="0" dirty="0" smtClean="0">
                          <a:solidFill>
                            <a:srgbClr val="0B0C0C"/>
                          </a:solidFill>
                          <a:effectLst/>
                          <a:latin typeface="GDS Transport"/>
                        </a:rPr>
                        <a:t>challenges for Britain, Europe and the wider world 1901 to the present day</a:t>
                      </a:r>
                    </a:p>
                    <a:p>
                      <a:pPr algn="l"/>
                      <a:r>
                        <a:rPr lang="en-GB" sz="800" b="0" i="0" dirty="0" smtClean="0">
                          <a:solidFill>
                            <a:srgbClr val="0B0C0C"/>
                          </a:solidFill>
                          <a:effectLst/>
                          <a:latin typeface="GDS Transport"/>
                        </a:rPr>
                        <a:t>In addition to studying the Holocaust, this could include:</a:t>
                      </a:r>
                    </a:p>
                    <a:p>
                      <a:pPr algn="l"/>
                      <a:r>
                        <a:rPr lang="en-GB" sz="800" b="1" i="0" dirty="0" smtClean="0">
                          <a:solidFill>
                            <a:srgbClr val="0B0C0C"/>
                          </a:solidFill>
                          <a:effectLst/>
                          <a:latin typeface="GDS Transport"/>
                        </a:rPr>
                        <a:t>Examples (non-statutory)</a:t>
                      </a:r>
                    </a:p>
                    <a:p>
                      <a:pPr algn="l">
                        <a:buFont typeface="Arial" panose="020B0604020202020204" pitchFamily="34" charset="0"/>
                        <a:buChar char="•"/>
                      </a:pPr>
                      <a:r>
                        <a:rPr lang="en-GB" sz="800" b="0" i="0" dirty="0" smtClean="0">
                          <a:solidFill>
                            <a:srgbClr val="0B0C0C"/>
                          </a:solidFill>
                          <a:effectLst/>
                          <a:latin typeface="GDS Transport"/>
                        </a:rPr>
                        <a:t>women’s suffrage</a:t>
                      </a:r>
                    </a:p>
                    <a:p>
                      <a:pPr algn="l">
                        <a:buFont typeface="Arial" panose="020B0604020202020204" pitchFamily="34" charset="0"/>
                        <a:buChar char="•"/>
                      </a:pPr>
                      <a:r>
                        <a:rPr lang="en-GB" sz="800" b="0" i="0" dirty="0" smtClean="0">
                          <a:solidFill>
                            <a:srgbClr val="0B0C0C"/>
                          </a:solidFill>
                          <a:effectLst/>
                          <a:latin typeface="GDS Transport"/>
                        </a:rPr>
                        <a:t>the First World War and the Peace Settlement</a:t>
                      </a:r>
                    </a:p>
                    <a:p>
                      <a:pPr algn="l">
                        <a:buFont typeface="Arial" panose="020B0604020202020204" pitchFamily="34" charset="0"/>
                        <a:buChar char="•"/>
                      </a:pPr>
                      <a:r>
                        <a:rPr lang="en-GB" sz="800" b="0" i="0" dirty="0" smtClean="0">
                          <a:solidFill>
                            <a:srgbClr val="0B0C0C"/>
                          </a:solidFill>
                          <a:effectLst/>
                          <a:latin typeface="GDS Transport"/>
                        </a:rPr>
                        <a:t>the inter-war years: the Great Depression and the rise of dictators</a:t>
                      </a:r>
                    </a:p>
                    <a:p>
                      <a:pPr algn="l">
                        <a:buFont typeface="Arial" panose="020B0604020202020204" pitchFamily="34" charset="0"/>
                        <a:buChar char="•"/>
                      </a:pPr>
                      <a:r>
                        <a:rPr lang="en-GB" sz="800" b="0" i="0" dirty="0" smtClean="0">
                          <a:solidFill>
                            <a:srgbClr val="0B0C0C"/>
                          </a:solidFill>
                          <a:effectLst/>
                          <a:latin typeface="GDS Transport"/>
                        </a:rPr>
                        <a:t>the Second World War and the wartime leadership of Winston Churchill</a:t>
                      </a:r>
                    </a:p>
                    <a:p>
                      <a:pPr algn="l">
                        <a:buFont typeface="Arial" panose="020B0604020202020204" pitchFamily="34" charset="0"/>
                        <a:buChar char="•"/>
                      </a:pPr>
                      <a:r>
                        <a:rPr lang="en-GB" sz="800" b="0" i="0" dirty="0" smtClean="0">
                          <a:solidFill>
                            <a:srgbClr val="0B0C0C"/>
                          </a:solidFill>
                          <a:effectLst/>
                          <a:latin typeface="GDS Transport"/>
                        </a:rPr>
                        <a:t>the creation of the welfare state</a:t>
                      </a:r>
                    </a:p>
                    <a:p>
                      <a:pPr algn="l">
                        <a:buFont typeface="Arial" panose="020B0604020202020204" pitchFamily="34" charset="0"/>
                        <a:buChar char="•"/>
                      </a:pPr>
                      <a:r>
                        <a:rPr lang="en-GB" sz="800" b="0" i="0" dirty="0" smtClean="0">
                          <a:solidFill>
                            <a:srgbClr val="0B0C0C"/>
                          </a:solidFill>
                          <a:effectLst/>
                          <a:latin typeface="GDS Transport"/>
                        </a:rPr>
                        <a:t>Indian independence and end of Empire</a:t>
                      </a:r>
                    </a:p>
                    <a:p>
                      <a:pPr algn="l">
                        <a:buFont typeface="Arial" panose="020B0604020202020204" pitchFamily="34" charset="0"/>
                        <a:buChar char="•"/>
                      </a:pPr>
                      <a:r>
                        <a:rPr lang="en-GB" sz="800" b="0" i="0" dirty="0" smtClean="0">
                          <a:solidFill>
                            <a:srgbClr val="0B0C0C"/>
                          </a:solidFill>
                          <a:effectLst/>
                          <a:latin typeface="GDS Transport"/>
                        </a:rPr>
                        <a:t>social, cultural and technological change in post-war British society</a:t>
                      </a:r>
                    </a:p>
                    <a:p>
                      <a:pPr algn="l">
                        <a:buFont typeface="Arial" panose="020B0604020202020204" pitchFamily="34" charset="0"/>
                        <a:buChar char="•"/>
                      </a:pPr>
                      <a:r>
                        <a:rPr lang="en-GB" sz="800" b="0" i="0" dirty="0" smtClean="0">
                          <a:solidFill>
                            <a:srgbClr val="0B0C0C"/>
                          </a:solidFill>
                          <a:effectLst/>
                          <a:latin typeface="GDS Transport"/>
                        </a:rPr>
                        <a:t>Britain’s place in the world since 1945</a:t>
                      </a:r>
                    </a:p>
                    <a:p>
                      <a:pPr algn="l"/>
                      <a:endParaRPr lang="en-GB" sz="400" kern="1200" dirty="0" smtClean="0">
                        <a:solidFill>
                          <a:schemeClr val="tx1"/>
                        </a:solidFill>
                        <a:effectLst/>
                        <a:latin typeface="+mn-lt"/>
                        <a:ea typeface="+mn-ea"/>
                        <a:cs typeface="+mn-cs"/>
                      </a:endParaRPr>
                    </a:p>
                  </a:txBody>
                  <a:tcPr/>
                </a:tc>
                <a:tc vMerge="1">
                  <a:txBody>
                    <a:bodyPr/>
                    <a:lstStyle/>
                    <a:p>
                      <a:pPr algn="ctr"/>
                      <a:endParaRPr lang="en-GB" sz="1200" u="sng" kern="1200" dirty="0" smtClean="0">
                        <a:solidFill>
                          <a:srgbClr val="FF0000"/>
                        </a:solidFill>
                        <a:effectLst/>
                        <a:latin typeface="+mn-lt"/>
                        <a:ea typeface="+mn-ea"/>
                        <a:cs typeface="+mn-cs"/>
                      </a:endParaRPr>
                    </a:p>
                  </a:txBody>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1335387644"/>
                  </a:ext>
                </a:extLst>
              </a:tr>
            </a:tbl>
          </a:graphicData>
        </a:graphic>
      </p:graphicFrame>
      <p:sp>
        <p:nvSpPr>
          <p:cNvPr id="5" name="AutoShape 2" descr="ST. MICHAEL'S C. OF E. PRIMARY SCHOOL BAMFORD SCHOOL UNIFORM LIST Boys:  Girls: Red v-neck sweatshirt with school logo Red"/>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pic>
        <p:nvPicPr>
          <p:cNvPr id="6" name="Picture 5"/>
          <p:cNvPicPr>
            <a:picLocks noChangeAspect="1"/>
          </p:cNvPicPr>
          <p:nvPr/>
        </p:nvPicPr>
        <p:blipFill>
          <a:blip r:embed="rId2"/>
          <a:stretch>
            <a:fillRect/>
          </a:stretch>
        </p:blipFill>
        <p:spPr>
          <a:xfrm>
            <a:off x="3922198" y="178131"/>
            <a:ext cx="383164" cy="489487"/>
          </a:xfrm>
          <a:prstGeom prst="rect">
            <a:avLst/>
          </a:prstGeom>
        </p:spPr>
      </p:pic>
    </p:spTree>
    <p:extLst>
      <p:ext uri="{BB962C8B-B14F-4D97-AF65-F5344CB8AC3E}">
        <p14:creationId xmlns:p14="http://schemas.microsoft.com/office/powerpoint/2010/main" val="329163027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811666137"/>
              </p:ext>
            </p:extLst>
          </p:nvPr>
        </p:nvGraphicFramePr>
        <p:xfrm>
          <a:off x="155575" y="178130"/>
          <a:ext cx="11831641" cy="6534402"/>
        </p:xfrm>
        <a:graphic>
          <a:graphicData uri="http://schemas.openxmlformats.org/drawingml/2006/table">
            <a:tbl>
              <a:tblPr firstRow="1" bandRow="1">
                <a:tableStyleId>{5940675A-B579-460E-94D1-54222C63F5DA}</a:tableStyleId>
              </a:tblPr>
              <a:tblGrid>
                <a:gridCol w="373063">
                  <a:extLst>
                    <a:ext uri="{9D8B030D-6E8A-4147-A177-3AD203B41FA5}">
                      <a16:colId xmlns:a16="http://schemas.microsoft.com/office/drawing/2014/main" val="2033829959"/>
                    </a:ext>
                  </a:extLst>
                </a:gridCol>
                <a:gridCol w="2228850">
                  <a:extLst>
                    <a:ext uri="{9D8B030D-6E8A-4147-A177-3AD203B41FA5}">
                      <a16:colId xmlns:a16="http://schemas.microsoft.com/office/drawing/2014/main" val="2952232063"/>
                    </a:ext>
                  </a:extLst>
                </a:gridCol>
                <a:gridCol w="2457451">
                  <a:extLst>
                    <a:ext uri="{9D8B030D-6E8A-4147-A177-3AD203B41FA5}">
                      <a16:colId xmlns:a16="http://schemas.microsoft.com/office/drawing/2014/main" val="1239123303"/>
                    </a:ext>
                  </a:extLst>
                </a:gridCol>
                <a:gridCol w="2185987">
                  <a:extLst>
                    <a:ext uri="{9D8B030D-6E8A-4147-A177-3AD203B41FA5}">
                      <a16:colId xmlns:a16="http://schemas.microsoft.com/office/drawing/2014/main" val="4031516724"/>
                    </a:ext>
                  </a:extLst>
                </a:gridCol>
                <a:gridCol w="2400300">
                  <a:extLst>
                    <a:ext uri="{9D8B030D-6E8A-4147-A177-3AD203B41FA5}">
                      <a16:colId xmlns:a16="http://schemas.microsoft.com/office/drawing/2014/main" val="3120107244"/>
                    </a:ext>
                  </a:extLst>
                </a:gridCol>
                <a:gridCol w="2185990">
                  <a:extLst>
                    <a:ext uri="{9D8B030D-6E8A-4147-A177-3AD203B41FA5}">
                      <a16:colId xmlns:a16="http://schemas.microsoft.com/office/drawing/2014/main" val="2886785050"/>
                    </a:ext>
                  </a:extLst>
                </a:gridCol>
              </a:tblGrid>
              <a:tr h="279070">
                <a:tc>
                  <a:txBody>
                    <a:bodyPr/>
                    <a:lstStyle/>
                    <a:p>
                      <a:pPr algn="ctr">
                        <a:spcAft>
                          <a:spcPts val="0"/>
                        </a:spcAft>
                      </a:pPr>
                      <a:r>
                        <a:rPr lang="en-GB" sz="1400" b="1" dirty="0" err="1" smtClean="0">
                          <a:solidFill>
                            <a:schemeClr val="tx1"/>
                          </a:solidFill>
                          <a:effectLst/>
                          <a:latin typeface="+mn-lt"/>
                          <a:ea typeface="Times New Roman" panose="02020603050405020304" pitchFamily="18" charset="0"/>
                        </a:rPr>
                        <a:t>Yr</a:t>
                      </a:r>
                      <a:endParaRPr lang="en-GB" sz="1400" b="1" dirty="0">
                        <a:solidFill>
                          <a:schemeClr val="tx1"/>
                        </a:solidFill>
                        <a:effectLst/>
                        <a:latin typeface="+mn-lt"/>
                        <a:ea typeface="Times New Roman" panose="02020603050405020304" pitchFamily="18" charset="0"/>
                      </a:endParaRPr>
                    </a:p>
                  </a:txBody>
                  <a:tcPr marL="114300" marR="114300" marT="0" marB="0"/>
                </a:tc>
                <a:tc>
                  <a:txBody>
                    <a:bodyPr/>
                    <a:lstStyle/>
                    <a:p>
                      <a:pPr algn="ctr">
                        <a:spcAft>
                          <a:spcPts val="0"/>
                        </a:spcAft>
                      </a:pPr>
                      <a:r>
                        <a:rPr lang="en-GB" sz="1400" b="0" u="sng" dirty="0" smtClean="0">
                          <a:solidFill>
                            <a:schemeClr val="accent4">
                              <a:lumMod val="60000"/>
                              <a:lumOff val="40000"/>
                            </a:schemeClr>
                          </a:solidFill>
                          <a:effectLst/>
                          <a:latin typeface="+mn-lt"/>
                          <a:ea typeface="Times New Roman" panose="02020603050405020304" pitchFamily="18" charset="0"/>
                          <a:cs typeface="Arial" panose="020B0604020202020204" pitchFamily="34" charset="0"/>
                        </a:rPr>
                        <a:t>Clothing</a:t>
                      </a:r>
                      <a:endParaRPr lang="en-GB" sz="1400" b="1" dirty="0">
                        <a:solidFill>
                          <a:srgbClr val="C00000"/>
                        </a:solidFill>
                        <a:effectLst/>
                        <a:latin typeface="+mn-lt"/>
                        <a:ea typeface="Times New Roman" panose="02020603050405020304" pitchFamily="18" charset="0"/>
                      </a:endParaRPr>
                    </a:p>
                  </a:txBody>
                  <a:tcPr marL="114300" marR="114300" marT="0" marB="0"/>
                </a:tc>
                <a:tc>
                  <a:txBody>
                    <a:bodyPr/>
                    <a:lstStyle/>
                    <a:p>
                      <a:pPr algn="ctr">
                        <a:spcAft>
                          <a:spcPts val="0"/>
                        </a:spcAft>
                      </a:pPr>
                      <a:r>
                        <a:rPr lang="en-GB" sz="1400" b="0" u="sng" baseline="0" dirty="0" smtClean="0">
                          <a:solidFill>
                            <a:srgbClr val="00B0F0"/>
                          </a:solidFill>
                          <a:effectLst/>
                          <a:latin typeface="+mn-lt"/>
                          <a:ea typeface="Times New Roman" panose="02020603050405020304" pitchFamily="18" charset="0"/>
                          <a:cs typeface="Arial" panose="020B0604020202020204" pitchFamily="34" charset="0"/>
                        </a:rPr>
                        <a:t>Commerce</a:t>
                      </a:r>
                      <a:endParaRPr lang="en-GB" sz="1400" b="1" dirty="0">
                        <a:solidFill>
                          <a:srgbClr val="C00000"/>
                        </a:solidFill>
                        <a:effectLst/>
                        <a:latin typeface="+mn-lt"/>
                        <a:ea typeface="Times New Roman" panose="02020603050405020304" pitchFamily="18" charset="0"/>
                      </a:endParaRPr>
                    </a:p>
                  </a:txBody>
                  <a:tcPr marL="114300" marR="114300" marT="0" marB="0"/>
                </a:tc>
                <a:tc>
                  <a:txBody>
                    <a:bodyPr/>
                    <a:lstStyle/>
                    <a:p>
                      <a:pPr algn="ctr">
                        <a:spcAft>
                          <a:spcPts val="0"/>
                        </a:spcAft>
                      </a:pPr>
                      <a:r>
                        <a:rPr lang="en-GB" sz="1400" b="0" u="sng" baseline="0" dirty="0" smtClean="0">
                          <a:solidFill>
                            <a:srgbClr val="C00000"/>
                          </a:solidFill>
                          <a:effectLst/>
                          <a:latin typeface="+mn-lt"/>
                          <a:ea typeface="Times New Roman" panose="02020603050405020304" pitchFamily="18" charset="0"/>
                          <a:cs typeface="Arial" panose="020B0604020202020204" pitchFamily="34" charset="0"/>
                        </a:rPr>
                        <a:t>Conflict</a:t>
                      </a:r>
                      <a:endParaRPr lang="en-GB" sz="1400" b="1" dirty="0">
                        <a:solidFill>
                          <a:srgbClr val="C00000"/>
                        </a:solidFill>
                        <a:effectLst/>
                        <a:latin typeface="+mn-lt"/>
                        <a:ea typeface="Times New Roman" panose="02020603050405020304" pitchFamily="18" charset="0"/>
                      </a:endParaRPr>
                    </a:p>
                  </a:txBody>
                  <a:tcPr marL="114300" marR="114300" marT="0" marB="0"/>
                </a:tc>
                <a:tc>
                  <a:txBody>
                    <a:bodyPr/>
                    <a:lstStyle/>
                    <a:p>
                      <a:pPr algn="ctr">
                        <a:spcAft>
                          <a:spcPts val="0"/>
                        </a:spcAft>
                      </a:pPr>
                      <a:r>
                        <a:rPr lang="en-GB" sz="1400" b="0" u="sng" baseline="0" dirty="0" smtClean="0">
                          <a:solidFill>
                            <a:srgbClr val="7030A0"/>
                          </a:solidFill>
                          <a:effectLst/>
                          <a:latin typeface="+mn-lt"/>
                          <a:ea typeface="Times New Roman" panose="02020603050405020304" pitchFamily="18" charset="0"/>
                          <a:cs typeface="Arial" panose="020B0604020202020204" pitchFamily="34" charset="0"/>
                        </a:rPr>
                        <a:t>Food</a:t>
                      </a:r>
                      <a:endParaRPr lang="en-GB" sz="1400" b="1" dirty="0">
                        <a:solidFill>
                          <a:srgbClr val="C00000"/>
                        </a:solidFill>
                        <a:effectLst/>
                        <a:latin typeface="+mn-lt"/>
                        <a:ea typeface="Times New Roman" panose="02020603050405020304" pitchFamily="18" charset="0"/>
                      </a:endParaRPr>
                    </a:p>
                  </a:txBody>
                  <a:tcPr marL="114300" marR="114300" marT="0" marB="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b="0" u="sng" baseline="0" dirty="0" smtClean="0">
                          <a:solidFill>
                            <a:srgbClr val="00B050"/>
                          </a:solidFill>
                          <a:effectLst/>
                          <a:latin typeface="+mn-lt"/>
                          <a:ea typeface="Times New Roman" panose="02020603050405020304" pitchFamily="18" charset="0"/>
                          <a:cs typeface="Arial" panose="020B0604020202020204" pitchFamily="34" charset="0"/>
                        </a:rPr>
                        <a:t>Religion</a:t>
                      </a:r>
                      <a:endParaRPr lang="en-GB" sz="1400" b="1" dirty="0" smtClean="0">
                        <a:solidFill>
                          <a:srgbClr val="C00000"/>
                        </a:solidFill>
                        <a:effectLst/>
                        <a:latin typeface="+mn-lt"/>
                        <a:ea typeface="Times New Roman" panose="02020603050405020304" pitchFamily="18" charset="0"/>
                      </a:endParaRPr>
                    </a:p>
                  </a:txBody>
                  <a:tcPr marL="114300" marR="114300" marT="0" marB="0"/>
                </a:tc>
                <a:extLst>
                  <a:ext uri="{0D108BD9-81ED-4DB2-BD59-A6C34878D82A}">
                    <a16:rowId xmlns:a16="http://schemas.microsoft.com/office/drawing/2014/main" val="114452312"/>
                  </a:ext>
                </a:extLst>
              </a:tr>
              <a:tr h="2098255">
                <a:tc>
                  <a:txBody>
                    <a:bodyPr/>
                    <a:lstStyle/>
                    <a:p>
                      <a:pPr algn="ctr">
                        <a:spcAft>
                          <a:spcPts val="0"/>
                        </a:spcAft>
                      </a:pPr>
                      <a:r>
                        <a:rPr lang="en-GB" sz="1400" b="1" dirty="0" smtClean="0">
                          <a:solidFill>
                            <a:schemeClr val="accent3">
                              <a:lumMod val="75000"/>
                            </a:schemeClr>
                          </a:solidFill>
                          <a:effectLst/>
                          <a:latin typeface="+mn-lt"/>
                          <a:ea typeface="Times New Roman" panose="02020603050405020304" pitchFamily="18" charset="0"/>
                        </a:rPr>
                        <a:t>6</a:t>
                      </a:r>
                    </a:p>
                    <a:p>
                      <a:pPr algn="ctr">
                        <a:spcAft>
                          <a:spcPts val="0"/>
                        </a:spcAft>
                      </a:pPr>
                      <a:r>
                        <a:rPr lang="en-GB" sz="1400" b="1" dirty="0" smtClean="0">
                          <a:solidFill>
                            <a:schemeClr val="accent3">
                              <a:lumMod val="75000"/>
                            </a:schemeClr>
                          </a:solidFill>
                          <a:effectLst/>
                          <a:latin typeface="+mn-lt"/>
                          <a:ea typeface="Times New Roman" panose="02020603050405020304" pitchFamily="18" charset="0"/>
                        </a:rPr>
                        <a:t>WWI</a:t>
                      </a:r>
                      <a:endParaRPr lang="en-GB" sz="1400" b="1" dirty="0">
                        <a:solidFill>
                          <a:schemeClr val="accent3">
                            <a:lumMod val="75000"/>
                          </a:schemeClr>
                        </a:solidFill>
                        <a:effectLst/>
                        <a:latin typeface="+mn-lt"/>
                        <a:ea typeface="Times New Roman" panose="02020603050405020304" pitchFamily="18" charset="0"/>
                      </a:endParaRPr>
                    </a:p>
                  </a:txBody>
                  <a:tcPr marL="114300" marR="114300" marT="0" marB="0"/>
                </a:tc>
                <a:tc>
                  <a:txBody>
                    <a:bodyPr/>
                    <a:lstStyle/>
                    <a:p>
                      <a:pPr>
                        <a:lnSpc>
                          <a:spcPct val="107000"/>
                        </a:lnSpc>
                        <a:spcAft>
                          <a:spcPts val="800"/>
                        </a:spcAft>
                      </a:pPr>
                      <a:r>
                        <a:rPr lang="en-GB" sz="1200" dirty="0" smtClean="0">
                          <a:solidFill>
                            <a:schemeClr val="accent3">
                              <a:lumMod val="75000"/>
                            </a:schemeClr>
                          </a:solidFill>
                          <a:effectLst/>
                          <a:latin typeface="+mn-lt"/>
                          <a:ea typeface="Calibri" panose="020F0502020204030204" pitchFamily="34" charset="0"/>
                          <a:cs typeface="Arial" panose="020B0604020202020204" pitchFamily="34" charset="0"/>
                        </a:rPr>
                        <a:t>Khaki -  a felted woollen uniform material.</a:t>
                      </a:r>
                      <a:endParaRPr lang="en-GB" sz="1200" dirty="0" smtClean="0">
                        <a:solidFill>
                          <a:schemeClr val="accent3">
                            <a:lumMod val="75000"/>
                          </a:schemeClr>
                        </a:solidFill>
                        <a:effectLst/>
                        <a:latin typeface="+mn-lt"/>
                        <a:ea typeface="Calibri" panose="020F0502020204030204" pitchFamily="34" charset="0"/>
                        <a:cs typeface="Times New Roman" panose="02020603050405020304" pitchFamily="18" charset="0"/>
                      </a:endParaRPr>
                    </a:p>
                    <a:p>
                      <a:pPr>
                        <a:lnSpc>
                          <a:spcPct val="107000"/>
                        </a:lnSpc>
                        <a:spcAft>
                          <a:spcPts val="800"/>
                        </a:spcAft>
                      </a:pPr>
                      <a:r>
                        <a:rPr lang="en-GB" sz="1200" dirty="0" smtClean="0">
                          <a:solidFill>
                            <a:schemeClr val="accent3">
                              <a:lumMod val="75000"/>
                            </a:schemeClr>
                          </a:solidFill>
                          <a:effectLst/>
                          <a:latin typeface="+mn-lt"/>
                          <a:ea typeface="Calibri" panose="020F0502020204030204" pitchFamily="34" charset="0"/>
                          <a:cs typeface="Arial" panose="020B0604020202020204" pitchFamily="34" charset="0"/>
                        </a:rPr>
                        <a:t>Pros and Cons</a:t>
                      </a:r>
                      <a:endParaRPr lang="en-GB" sz="1200" dirty="0" smtClean="0">
                        <a:solidFill>
                          <a:schemeClr val="accent3">
                            <a:lumMod val="75000"/>
                          </a:schemeClr>
                        </a:solidFill>
                        <a:effectLst/>
                        <a:latin typeface="+mn-lt"/>
                        <a:ea typeface="Calibri" panose="020F0502020204030204" pitchFamily="34" charset="0"/>
                        <a:cs typeface="Times New Roman" panose="02020603050405020304" pitchFamily="18" charset="0"/>
                      </a:endParaRPr>
                    </a:p>
                    <a:p>
                      <a:pPr algn="ctr">
                        <a:spcAft>
                          <a:spcPts val="0"/>
                        </a:spcAft>
                      </a:pPr>
                      <a:endParaRPr lang="en-GB" sz="1200" b="1" dirty="0">
                        <a:solidFill>
                          <a:schemeClr val="accent3">
                            <a:lumMod val="75000"/>
                          </a:schemeClr>
                        </a:solidFill>
                        <a:effectLst/>
                        <a:latin typeface="+mn-lt"/>
                        <a:ea typeface="Times New Roman" panose="02020603050405020304" pitchFamily="18" charset="0"/>
                      </a:endParaRPr>
                    </a:p>
                  </a:txBody>
                  <a:tcPr marL="114300" marR="114300" marT="0" marB="0"/>
                </a:tc>
                <a:tc>
                  <a:txBody>
                    <a:bodyPr/>
                    <a:lstStyle/>
                    <a:p>
                      <a:pPr>
                        <a:lnSpc>
                          <a:spcPct val="107000"/>
                        </a:lnSpc>
                        <a:spcAft>
                          <a:spcPts val="800"/>
                        </a:spcAft>
                      </a:pPr>
                      <a:r>
                        <a:rPr lang="en-GB" sz="1200" dirty="0" smtClean="0">
                          <a:solidFill>
                            <a:schemeClr val="accent3">
                              <a:lumMod val="75000"/>
                            </a:schemeClr>
                          </a:solidFill>
                          <a:effectLst/>
                          <a:latin typeface="+mn-lt"/>
                          <a:ea typeface="Calibri" panose="020F0502020204030204" pitchFamily="34" charset="0"/>
                          <a:cs typeface="Arial" panose="020B0604020202020204" pitchFamily="34" charset="0"/>
                        </a:rPr>
                        <a:t>The economy (in terms of GDP) grew about 7% from 1914 to 1918 despite the absence of so many men in the services; by contrast the German economy shrank 27%.</a:t>
                      </a:r>
                      <a:endParaRPr lang="en-GB" sz="1600" dirty="0" smtClean="0">
                        <a:solidFill>
                          <a:schemeClr val="accent3">
                            <a:lumMod val="75000"/>
                          </a:schemeClr>
                        </a:solidFill>
                        <a:effectLst/>
                        <a:latin typeface="+mn-lt"/>
                        <a:ea typeface="Calibri" panose="020F0502020204030204" pitchFamily="34" charset="0"/>
                        <a:cs typeface="Times New Roman" panose="02020603050405020304" pitchFamily="18" charset="0"/>
                      </a:endParaRPr>
                    </a:p>
                    <a:p>
                      <a:r>
                        <a:rPr lang="en-GB" sz="1200" dirty="0" smtClean="0">
                          <a:solidFill>
                            <a:schemeClr val="accent3">
                              <a:lumMod val="75000"/>
                            </a:schemeClr>
                          </a:solidFill>
                          <a:effectLst/>
                          <a:latin typeface="+mn-lt"/>
                          <a:ea typeface="Calibri" panose="020F0502020204030204" pitchFamily="34" charset="0"/>
                          <a:cs typeface="Arial" panose="020B0604020202020204" pitchFamily="34" charset="0"/>
                        </a:rPr>
                        <a:t>Commerce raiding – German Navy disguised ships to look like merchant vessels, but were actually ships of war. </a:t>
                      </a:r>
                      <a:endParaRPr lang="en-GB" sz="1200" b="1" dirty="0">
                        <a:solidFill>
                          <a:schemeClr val="accent3">
                            <a:lumMod val="75000"/>
                          </a:schemeClr>
                        </a:solidFill>
                        <a:effectLst/>
                        <a:latin typeface="+mn-lt"/>
                        <a:ea typeface="Times New Roman" panose="02020603050405020304" pitchFamily="18" charset="0"/>
                      </a:endParaRPr>
                    </a:p>
                  </a:txBody>
                  <a:tcPr marL="114300" marR="114300" marT="0" marB="0"/>
                </a:tc>
                <a:tc>
                  <a:txBody>
                    <a:bodyPr/>
                    <a:lstStyle/>
                    <a:p>
                      <a:pPr>
                        <a:lnSpc>
                          <a:spcPct val="107000"/>
                        </a:lnSpc>
                        <a:spcAft>
                          <a:spcPts val="800"/>
                        </a:spcAft>
                      </a:pPr>
                      <a:r>
                        <a:rPr lang="en-GB" sz="1200" dirty="0" smtClean="0">
                          <a:solidFill>
                            <a:schemeClr val="accent3">
                              <a:lumMod val="75000"/>
                            </a:schemeClr>
                          </a:solidFill>
                          <a:effectLst/>
                          <a:latin typeface="+mn-lt"/>
                          <a:ea typeface="Calibri" panose="020F0502020204030204" pitchFamily="34" charset="0"/>
                          <a:cs typeface="Arial" panose="020B0604020202020204" pitchFamily="34" charset="0"/>
                        </a:rPr>
                        <a:t>Assassination of The Duke Franz Ferdinand.</a:t>
                      </a:r>
                      <a:endParaRPr lang="en-GB" sz="1600" dirty="0" smtClean="0">
                        <a:solidFill>
                          <a:schemeClr val="accent3">
                            <a:lumMod val="75000"/>
                          </a:schemeClr>
                        </a:solidFill>
                        <a:effectLst/>
                        <a:latin typeface="+mn-lt"/>
                        <a:ea typeface="Calibri" panose="020F0502020204030204" pitchFamily="34" charset="0"/>
                        <a:cs typeface="Times New Roman" panose="02020603050405020304" pitchFamily="18" charset="0"/>
                      </a:endParaRPr>
                    </a:p>
                    <a:p>
                      <a:pPr>
                        <a:lnSpc>
                          <a:spcPct val="107000"/>
                        </a:lnSpc>
                        <a:spcAft>
                          <a:spcPts val="800"/>
                        </a:spcAft>
                      </a:pPr>
                      <a:r>
                        <a:rPr lang="en-GB" sz="1200" dirty="0" smtClean="0">
                          <a:solidFill>
                            <a:schemeClr val="accent3">
                              <a:lumMod val="75000"/>
                            </a:schemeClr>
                          </a:solidFill>
                          <a:effectLst/>
                          <a:latin typeface="+mn-lt"/>
                          <a:ea typeface="Calibri" panose="020F0502020204030204" pitchFamily="34" charset="0"/>
                          <a:cs typeface="Arial" panose="020B0604020202020204" pitchFamily="34" charset="0"/>
                        </a:rPr>
                        <a:t>Treaties and pacts were made.</a:t>
                      </a:r>
                      <a:endParaRPr lang="en-GB" sz="1600" dirty="0" smtClean="0">
                        <a:solidFill>
                          <a:schemeClr val="accent3">
                            <a:lumMod val="75000"/>
                          </a:schemeClr>
                        </a:solidFill>
                        <a:effectLst/>
                        <a:latin typeface="+mn-lt"/>
                        <a:ea typeface="Calibri" panose="020F0502020204030204" pitchFamily="34" charset="0"/>
                        <a:cs typeface="Times New Roman" panose="02020603050405020304" pitchFamily="18" charset="0"/>
                      </a:endParaRPr>
                    </a:p>
                    <a:p>
                      <a:r>
                        <a:rPr lang="en-GB" sz="1200" dirty="0" smtClean="0">
                          <a:solidFill>
                            <a:schemeClr val="accent3">
                              <a:lumMod val="75000"/>
                            </a:schemeClr>
                          </a:solidFill>
                          <a:effectLst/>
                          <a:latin typeface="+mn-lt"/>
                          <a:ea typeface="Calibri" panose="020F0502020204030204" pitchFamily="34" charset="0"/>
                          <a:cs typeface="Arial" panose="020B0604020202020204" pitchFamily="34" charset="0"/>
                        </a:rPr>
                        <a:t>Coalitions were created.</a:t>
                      </a:r>
                      <a:endParaRPr lang="en-GB" sz="1200" b="1" dirty="0">
                        <a:solidFill>
                          <a:schemeClr val="accent3">
                            <a:lumMod val="75000"/>
                          </a:schemeClr>
                        </a:solidFill>
                        <a:effectLst/>
                        <a:latin typeface="+mn-lt"/>
                        <a:ea typeface="Times New Roman" panose="02020603050405020304" pitchFamily="18" charset="0"/>
                      </a:endParaRPr>
                    </a:p>
                  </a:txBody>
                  <a:tcPr marL="114300" marR="114300" marT="0" marB="0"/>
                </a:tc>
                <a:tc>
                  <a:txBody>
                    <a:bodyPr/>
                    <a:lstStyle/>
                    <a:p>
                      <a:pPr algn="l">
                        <a:spcAft>
                          <a:spcPts val="0"/>
                        </a:spcAft>
                      </a:pPr>
                      <a:r>
                        <a:rPr lang="en-GB" sz="1200" dirty="0" smtClean="0">
                          <a:solidFill>
                            <a:schemeClr val="accent3">
                              <a:lumMod val="75000"/>
                            </a:schemeClr>
                          </a:solidFill>
                          <a:effectLst/>
                          <a:latin typeface="+mn-lt"/>
                          <a:ea typeface="Calibri" panose="020F0502020204030204" pitchFamily="34" charset="0"/>
                          <a:cs typeface="Arial" panose="020B0604020202020204" pitchFamily="34" charset="0"/>
                        </a:rPr>
                        <a:t>The bulk of their diet in the trenches was bully beef (caned corned beef), bread and biscuits. By the winter of 1916 flour was in such short supply that bread was being made with dried ground turnips. The main food was now a pea-soup with a few lumps of horsemeat</a:t>
                      </a:r>
                      <a:endParaRPr lang="en-GB" sz="1200" b="1" dirty="0">
                        <a:solidFill>
                          <a:schemeClr val="accent3">
                            <a:lumMod val="75000"/>
                          </a:schemeClr>
                        </a:solidFill>
                        <a:effectLst/>
                        <a:latin typeface="+mn-lt"/>
                        <a:ea typeface="Times New Roman" panose="02020603050405020304" pitchFamily="18" charset="0"/>
                      </a:endParaRPr>
                    </a:p>
                  </a:txBody>
                  <a:tcPr marL="114300" marR="114300" marT="0" marB="0"/>
                </a:tc>
                <a:tc>
                  <a:txBody>
                    <a:bodyPr/>
                    <a:lstStyle/>
                    <a:p>
                      <a:pPr>
                        <a:lnSpc>
                          <a:spcPct val="107000"/>
                        </a:lnSpc>
                        <a:spcAft>
                          <a:spcPts val="800"/>
                        </a:spcAft>
                      </a:pPr>
                      <a:r>
                        <a:rPr lang="en-GB" sz="1200" dirty="0" smtClean="0">
                          <a:solidFill>
                            <a:schemeClr val="accent3">
                              <a:lumMod val="75000"/>
                            </a:schemeClr>
                          </a:solidFill>
                          <a:effectLst/>
                          <a:latin typeface="+mn-lt"/>
                          <a:ea typeface="Calibri" panose="020F0502020204030204" pitchFamily="34" charset="0"/>
                          <a:cs typeface="Arial" panose="020B0604020202020204" pitchFamily="34" charset="0"/>
                        </a:rPr>
                        <a:t>World War I did not defeat Christianity in Western Europe. World War I made many infantrymen who did not identify as religious into devout Christians during and after the war. Many men who came into the army were not religious.</a:t>
                      </a:r>
                      <a:endParaRPr lang="en-GB" sz="1600" dirty="0" smtClean="0">
                        <a:solidFill>
                          <a:schemeClr val="accent3">
                            <a:lumMod val="75000"/>
                          </a:schemeClr>
                        </a:solidFill>
                        <a:effectLst/>
                        <a:latin typeface="+mn-lt"/>
                        <a:ea typeface="Calibri" panose="020F0502020204030204" pitchFamily="34" charset="0"/>
                        <a:cs typeface="Times New Roman" panose="02020603050405020304" pitchFamily="18" charset="0"/>
                      </a:endParaRPr>
                    </a:p>
                    <a:p>
                      <a:r>
                        <a:rPr lang="en-GB" sz="1200" dirty="0" smtClean="0">
                          <a:solidFill>
                            <a:schemeClr val="accent3">
                              <a:lumMod val="75000"/>
                            </a:schemeClr>
                          </a:solidFill>
                          <a:effectLst/>
                          <a:latin typeface="+mn-lt"/>
                          <a:ea typeface="Calibri" panose="020F0502020204030204" pitchFamily="34" charset="0"/>
                          <a:cs typeface="Arial" panose="020B0604020202020204" pitchFamily="34" charset="0"/>
                        </a:rPr>
                        <a:t>Priests and Chaplains would read prayers before soldiers went over the top.</a:t>
                      </a:r>
                      <a:endParaRPr lang="en-GB" sz="1200" b="1" dirty="0">
                        <a:solidFill>
                          <a:schemeClr val="accent3">
                            <a:lumMod val="75000"/>
                          </a:schemeClr>
                        </a:solidFill>
                        <a:effectLst/>
                        <a:latin typeface="+mn-lt"/>
                        <a:ea typeface="Times New Roman" panose="02020603050405020304" pitchFamily="18" charset="0"/>
                      </a:endParaRPr>
                    </a:p>
                  </a:txBody>
                  <a:tcPr marL="114300" marR="114300" marT="0" marB="0"/>
                </a:tc>
                <a:extLst>
                  <a:ext uri="{0D108BD9-81ED-4DB2-BD59-A6C34878D82A}">
                    <a16:rowId xmlns:a16="http://schemas.microsoft.com/office/drawing/2014/main" val="3480487228"/>
                  </a:ext>
                </a:extLst>
              </a:tr>
              <a:tr h="3891786">
                <a:tc>
                  <a:txBody>
                    <a:bodyPr/>
                    <a:lstStyle/>
                    <a:p>
                      <a:r>
                        <a:rPr lang="en-GB" sz="1400" dirty="0" smtClean="0">
                          <a:solidFill>
                            <a:schemeClr val="tx1"/>
                          </a:solidFill>
                          <a:latin typeface="+mn-lt"/>
                        </a:rPr>
                        <a:t>6</a:t>
                      </a:r>
                    </a:p>
                    <a:p>
                      <a:r>
                        <a:rPr lang="en-GB" sz="1400" dirty="0" smtClean="0">
                          <a:solidFill>
                            <a:schemeClr val="tx1"/>
                          </a:solidFill>
                          <a:latin typeface="+mn-lt"/>
                        </a:rPr>
                        <a:t>WWII</a:t>
                      </a:r>
                      <a:endParaRPr lang="en-GB" sz="1400" dirty="0">
                        <a:solidFill>
                          <a:schemeClr val="tx1"/>
                        </a:solidFill>
                        <a:latin typeface="+mn-lt"/>
                      </a:endParaRPr>
                    </a:p>
                  </a:txBody>
                  <a:tcPr/>
                </a:tc>
                <a:tc>
                  <a:txBody>
                    <a:bodyPr/>
                    <a:lstStyle/>
                    <a:p>
                      <a:pPr>
                        <a:lnSpc>
                          <a:spcPct val="107000"/>
                        </a:lnSpc>
                        <a:spcAft>
                          <a:spcPts val="800"/>
                        </a:spcAft>
                      </a:pPr>
                      <a:r>
                        <a:rPr lang="en-GB" sz="1200" dirty="0" smtClean="0">
                          <a:effectLst/>
                          <a:latin typeface="+mn-lt"/>
                          <a:ea typeface="Calibri" panose="020F0502020204030204" pitchFamily="34" charset="0"/>
                          <a:cs typeface="Arial" panose="020B0604020202020204" pitchFamily="34" charset="0"/>
                        </a:rPr>
                        <a:t>Varied uniform depending on location of conflict – Wool drab coats were worn and also cotton made uniforms for warmer climates.</a:t>
                      </a:r>
                      <a:endParaRPr lang="en-GB" sz="1200" dirty="0" smtClean="0">
                        <a:effectLst/>
                        <a:latin typeface="+mn-lt"/>
                        <a:ea typeface="Calibri" panose="020F0502020204030204" pitchFamily="34" charset="0"/>
                        <a:cs typeface="Times New Roman" panose="02020603050405020304" pitchFamily="18" charset="0"/>
                      </a:endParaRPr>
                    </a:p>
                    <a:p>
                      <a:r>
                        <a:rPr lang="en-GB" sz="1200" dirty="0" smtClean="0">
                          <a:effectLst/>
                          <a:latin typeface="+mn-lt"/>
                          <a:ea typeface="Calibri" panose="020F0502020204030204" pitchFamily="34" charset="0"/>
                          <a:cs typeface="Arial" panose="020B0604020202020204" pitchFamily="34" charset="0"/>
                        </a:rPr>
                        <a:t>Rationing of clothing due to manufacturing being prioritised for the war effort.</a:t>
                      </a:r>
                    </a:p>
                    <a:p>
                      <a:endParaRPr lang="en-GB" sz="1200" kern="1200" baseline="0" dirty="0" smtClean="0">
                        <a:solidFill>
                          <a:schemeClr val="tx1"/>
                        </a:solidFill>
                        <a:effectLst/>
                        <a:latin typeface="+mn-lt"/>
                        <a:ea typeface="+mn-ea"/>
                        <a:cs typeface="Arial" panose="020B0604020202020204" pitchFamily="34" charset="0"/>
                      </a:endParaRPr>
                    </a:p>
                    <a:p>
                      <a:r>
                        <a:rPr lang="en-GB" sz="1200" kern="1200" baseline="0" dirty="0" smtClean="0">
                          <a:solidFill>
                            <a:schemeClr val="tx1"/>
                          </a:solidFill>
                          <a:effectLst/>
                          <a:latin typeface="+mn-lt"/>
                          <a:ea typeface="+mn-ea"/>
                          <a:cs typeface="Arial" panose="020B0604020202020204" pitchFamily="34" charset="0"/>
                        </a:rPr>
                        <a:t>Women’s role in the war and uniforms, </a:t>
                      </a:r>
                      <a:r>
                        <a:rPr lang="en-GB" sz="1200" kern="1200" baseline="0" dirty="0" err="1" smtClean="0">
                          <a:solidFill>
                            <a:schemeClr val="tx1"/>
                          </a:solidFill>
                          <a:effectLst/>
                          <a:latin typeface="+mn-lt"/>
                          <a:ea typeface="+mn-ea"/>
                          <a:cs typeface="Arial" panose="020B0604020202020204" pitchFamily="34" charset="0"/>
                        </a:rPr>
                        <a:t>workwear</a:t>
                      </a:r>
                      <a:r>
                        <a:rPr lang="en-GB" sz="1200" kern="1200" baseline="0" dirty="0" smtClean="0">
                          <a:solidFill>
                            <a:schemeClr val="tx1"/>
                          </a:solidFill>
                          <a:effectLst/>
                          <a:latin typeface="+mn-lt"/>
                          <a:ea typeface="+mn-ea"/>
                          <a:cs typeface="Arial" panose="020B0604020202020204" pitchFamily="34" charset="0"/>
                        </a:rPr>
                        <a:t>, land girls</a:t>
                      </a:r>
                      <a:endParaRPr lang="en-GB" sz="1200" kern="1200" baseline="0" dirty="0" smtClean="0">
                        <a:solidFill>
                          <a:schemeClr val="tx1"/>
                        </a:solidFill>
                        <a:effectLst/>
                        <a:latin typeface="+mn-lt"/>
                        <a:ea typeface="+mn-ea"/>
                        <a:cs typeface="+mn-cs"/>
                      </a:endParaRPr>
                    </a:p>
                    <a:p>
                      <a:endParaRPr lang="en-GB" sz="1200" kern="1200" dirty="0" smtClean="0">
                        <a:solidFill>
                          <a:schemeClr val="tx1"/>
                        </a:solidFill>
                        <a:effectLst/>
                        <a:latin typeface="+mn-lt"/>
                        <a:ea typeface="+mn-ea"/>
                        <a:cs typeface="+mn-cs"/>
                      </a:endParaRPr>
                    </a:p>
                    <a:p>
                      <a:endParaRPr lang="en-GB" sz="1200" dirty="0">
                        <a:solidFill>
                          <a:schemeClr val="tx1"/>
                        </a:solidFill>
                        <a:latin typeface="+mn-lt"/>
                      </a:endParaRPr>
                    </a:p>
                  </a:txBody>
                  <a:tcPr/>
                </a:tc>
                <a:tc>
                  <a:txBody>
                    <a:bodyPr/>
                    <a:lstStyle/>
                    <a:p>
                      <a:r>
                        <a:rPr lang="en-GB" sz="1200" dirty="0" smtClean="0">
                          <a:effectLst/>
                          <a:latin typeface="+mn-lt"/>
                          <a:ea typeface="Calibri" panose="020F0502020204030204" pitchFamily="34" charset="0"/>
                          <a:cs typeface="Arial" panose="020B0604020202020204" pitchFamily="34" charset="0"/>
                        </a:rPr>
                        <a:t>Commerce Raiding – the stopping/attacking of merchant ships to disrupt supplies to enemy countries.</a:t>
                      </a:r>
                      <a:endParaRPr lang="en-GB" sz="1200" dirty="0">
                        <a:solidFill>
                          <a:schemeClr val="tx1"/>
                        </a:solidFill>
                        <a:latin typeface="+mn-lt"/>
                      </a:endParaRPr>
                    </a:p>
                  </a:txBody>
                  <a:tcPr/>
                </a:tc>
                <a:tc>
                  <a:txBody>
                    <a:bodyPr/>
                    <a:lstStyle/>
                    <a:p>
                      <a:pPr>
                        <a:lnSpc>
                          <a:spcPct val="107000"/>
                        </a:lnSpc>
                        <a:spcAft>
                          <a:spcPts val="800"/>
                        </a:spcAft>
                      </a:pPr>
                      <a:r>
                        <a:rPr lang="en-GB" sz="1200" dirty="0" smtClean="0">
                          <a:effectLst/>
                          <a:latin typeface="+mn-lt"/>
                          <a:ea typeface="Calibri" panose="020F0502020204030204" pitchFamily="34" charset="0"/>
                          <a:cs typeface="Arial" panose="020B0604020202020204" pitchFamily="34" charset="0"/>
                        </a:rPr>
                        <a:t>Rise to power of the Nazi party and Adolf Hitler.</a:t>
                      </a:r>
                      <a:endParaRPr lang="en-GB" sz="1200" dirty="0" smtClean="0">
                        <a:effectLst/>
                        <a:latin typeface="+mn-lt"/>
                        <a:ea typeface="Calibri" panose="020F0502020204030204" pitchFamily="34" charset="0"/>
                        <a:cs typeface="Times New Roman" panose="02020603050405020304" pitchFamily="18" charset="0"/>
                      </a:endParaRPr>
                    </a:p>
                    <a:p>
                      <a:pPr>
                        <a:lnSpc>
                          <a:spcPct val="107000"/>
                        </a:lnSpc>
                        <a:spcAft>
                          <a:spcPts val="800"/>
                        </a:spcAft>
                      </a:pPr>
                      <a:r>
                        <a:rPr lang="en-GB" sz="1200" dirty="0" smtClean="0">
                          <a:effectLst/>
                          <a:latin typeface="+mn-lt"/>
                          <a:ea typeface="Calibri" panose="020F0502020204030204" pitchFamily="34" charset="0"/>
                          <a:cs typeface="Arial" panose="020B0604020202020204" pitchFamily="34" charset="0"/>
                        </a:rPr>
                        <a:t>War between countries</a:t>
                      </a:r>
                      <a:endParaRPr lang="en-GB" sz="1200" dirty="0" smtClean="0">
                        <a:effectLst/>
                        <a:latin typeface="+mn-lt"/>
                        <a:ea typeface="Calibri" panose="020F0502020204030204" pitchFamily="34" charset="0"/>
                        <a:cs typeface="Times New Roman" panose="02020603050405020304" pitchFamily="18" charset="0"/>
                      </a:endParaRPr>
                    </a:p>
                    <a:p>
                      <a:r>
                        <a:rPr lang="en-GB" sz="1200" dirty="0" smtClean="0">
                          <a:effectLst/>
                          <a:latin typeface="+mn-lt"/>
                          <a:ea typeface="Calibri" panose="020F0502020204030204" pitchFamily="34" charset="0"/>
                          <a:cs typeface="Arial" panose="020B0604020202020204" pitchFamily="34" charset="0"/>
                        </a:rPr>
                        <a:t>Genocide</a:t>
                      </a:r>
                      <a:endParaRPr lang="en-GB" sz="1200" dirty="0">
                        <a:solidFill>
                          <a:schemeClr val="tx1"/>
                        </a:solidFill>
                        <a:latin typeface="+mn-lt"/>
                      </a:endParaRPr>
                    </a:p>
                  </a:txBody>
                  <a:tcPr/>
                </a:tc>
                <a:tc>
                  <a:txBody>
                    <a:bodyPr/>
                    <a:lstStyle/>
                    <a:p>
                      <a:r>
                        <a:rPr lang="en-GB" sz="1200" kern="1200" dirty="0" smtClean="0">
                          <a:solidFill>
                            <a:schemeClr val="tx1"/>
                          </a:solidFill>
                          <a:effectLst/>
                          <a:latin typeface="+mn-lt"/>
                          <a:ea typeface="+mn-ea"/>
                          <a:cs typeface="+mn-cs"/>
                        </a:rPr>
                        <a:t>Rationing</a:t>
                      </a:r>
                      <a:endParaRPr lang="en-GB" sz="1200" dirty="0">
                        <a:solidFill>
                          <a:schemeClr val="tx1"/>
                        </a:solidFill>
                        <a:latin typeface="+mn-lt"/>
                      </a:endParaRPr>
                    </a:p>
                  </a:txBody>
                  <a:tcPr/>
                </a:tc>
                <a:tc>
                  <a:txBody>
                    <a:bodyPr/>
                    <a:lstStyle/>
                    <a:p>
                      <a:r>
                        <a:rPr lang="en-GB" sz="1200" dirty="0" smtClean="0">
                          <a:effectLst/>
                          <a:latin typeface="+mn-lt"/>
                          <a:ea typeface="Calibri" panose="020F0502020204030204" pitchFamily="34" charset="0"/>
                          <a:cs typeface="Arial" panose="020B0604020202020204" pitchFamily="34" charset="0"/>
                        </a:rPr>
                        <a:t>Genocide</a:t>
                      </a:r>
                      <a:endParaRPr lang="en-GB" sz="1200" dirty="0">
                        <a:solidFill>
                          <a:schemeClr val="tx1"/>
                        </a:solidFill>
                        <a:latin typeface="+mn-lt"/>
                      </a:endParaRPr>
                    </a:p>
                  </a:txBody>
                  <a:tcPr/>
                </a:tc>
                <a:extLst>
                  <a:ext uri="{0D108BD9-81ED-4DB2-BD59-A6C34878D82A}">
                    <a16:rowId xmlns:a16="http://schemas.microsoft.com/office/drawing/2014/main" val="2565054626"/>
                  </a:ext>
                </a:extLst>
              </a:tr>
            </a:tbl>
          </a:graphicData>
        </a:graphic>
      </p:graphicFrame>
      <p:sp>
        <p:nvSpPr>
          <p:cNvPr id="5" name="AutoShape 2" descr="ST. MICHAEL'S C. OF E. PRIMARY SCHOOL BAMFORD SCHOOL UNIFORM LIST Boys:  Girls: Red v-neck sweatshirt with school logo Red"/>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2285197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783264722"/>
              </p:ext>
            </p:extLst>
          </p:nvPr>
        </p:nvGraphicFramePr>
        <p:xfrm>
          <a:off x="155575" y="47625"/>
          <a:ext cx="11845927" cy="6766560"/>
        </p:xfrm>
        <a:graphic>
          <a:graphicData uri="http://schemas.openxmlformats.org/drawingml/2006/table">
            <a:tbl>
              <a:tblPr firstRow="1" bandRow="1">
                <a:tableStyleId>{5940675A-B579-460E-94D1-54222C63F5DA}</a:tableStyleId>
              </a:tblPr>
              <a:tblGrid>
                <a:gridCol w="4244975">
                  <a:extLst>
                    <a:ext uri="{9D8B030D-6E8A-4147-A177-3AD203B41FA5}">
                      <a16:colId xmlns:a16="http://schemas.microsoft.com/office/drawing/2014/main" val="2952232063"/>
                    </a:ext>
                  </a:extLst>
                </a:gridCol>
                <a:gridCol w="5029200">
                  <a:extLst>
                    <a:ext uri="{9D8B030D-6E8A-4147-A177-3AD203B41FA5}">
                      <a16:colId xmlns:a16="http://schemas.microsoft.com/office/drawing/2014/main" val="1523852696"/>
                    </a:ext>
                  </a:extLst>
                </a:gridCol>
                <a:gridCol w="1285876">
                  <a:extLst>
                    <a:ext uri="{9D8B030D-6E8A-4147-A177-3AD203B41FA5}">
                      <a16:colId xmlns:a16="http://schemas.microsoft.com/office/drawing/2014/main" val="864018281"/>
                    </a:ext>
                  </a:extLst>
                </a:gridCol>
                <a:gridCol w="1285876">
                  <a:extLst>
                    <a:ext uri="{9D8B030D-6E8A-4147-A177-3AD203B41FA5}">
                      <a16:colId xmlns:a16="http://schemas.microsoft.com/office/drawing/2014/main" val="2216321484"/>
                    </a:ext>
                  </a:extLst>
                </a:gridCol>
              </a:tblGrid>
              <a:tr h="395774">
                <a:tc>
                  <a:txBody>
                    <a:bodyPr/>
                    <a:lstStyle/>
                    <a:p>
                      <a:pPr algn="l">
                        <a:spcAft>
                          <a:spcPts val="0"/>
                        </a:spcAft>
                      </a:pPr>
                      <a:r>
                        <a:rPr lang="en-GB" sz="1100" b="0" u="sng" dirty="0">
                          <a:solidFill>
                            <a:srgbClr val="FF0000"/>
                          </a:solidFill>
                          <a:effectLst/>
                          <a:latin typeface="Comic Sans MS" panose="030F0702030302020204" pitchFamily="66" charset="0"/>
                          <a:ea typeface="Times New Roman" panose="02020603050405020304" pitchFamily="18" charset="0"/>
                        </a:rPr>
                        <a:t>Year </a:t>
                      </a:r>
                      <a:r>
                        <a:rPr lang="en-GB" sz="1100" b="0" u="sng" dirty="0" smtClean="0">
                          <a:solidFill>
                            <a:srgbClr val="FF0000"/>
                          </a:solidFill>
                          <a:effectLst/>
                          <a:latin typeface="Comic Sans MS" panose="030F0702030302020204" pitchFamily="66" charset="0"/>
                          <a:ea typeface="Times New Roman" panose="02020603050405020304" pitchFamily="18" charset="0"/>
                        </a:rPr>
                        <a:t>6 History </a:t>
                      </a:r>
                      <a:r>
                        <a:rPr lang="en-GB" sz="2400" b="1" u="none" baseline="0" dirty="0">
                          <a:solidFill>
                            <a:srgbClr val="FF0000"/>
                          </a:solidFill>
                          <a:effectLst/>
                          <a:latin typeface="Times New Roman" panose="02020603050405020304" pitchFamily="18" charset="0"/>
                          <a:ea typeface="Times New Roman" panose="02020603050405020304" pitchFamily="18" charset="0"/>
                        </a:rPr>
                        <a:t> </a:t>
                      </a:r>
                      <a:r>
                        <a:rPr lang="en-GB" sz="2400" b="1" u="none" baseline="0" dirty="0" smtClean="0">
                          <a:solidFill>
                            <a:srgbClr val="FF0000"/>
                          </a:solidFill>
                          <a:effectLst/>
                          <a:latin typeface="Times New Roman" panose="02020603050405020304" pitchFamily="18" charset="0"/>
                          <a:ea typeface="Times New Roman" panose="02020603050405020304" pitchFamily="18" charset="0"/>
                        </a:rPr>
                        <a:t>         </a:t>
                      </a:r>
                      <a:r>
                        <a:rPr lang="en-GB" sz="1100" b="0" u="sng" dirty="0" smtClean="0">
                          <a:solidFill>
                            <a:srgbClr val="FF0000"/>
                          </a:solidFill>
                          <a:effectLst/>
                          <a:latin typeface="Comic Sans MS" panose="030F0702030302020204" pitchFamily="66" charset="0"/>
                          <a:ea typeface="Times New Roman" panose="02020603050405020304" pitchFamily="18" charset="0"/>
                          <a:cs typeface="Arial" panose="020B0604020202020204" pitchFamily="34" charset="0"/>
                        </a:rPr>
                        <a:t>Ancient Greece</a:t>
                      </a:r>
                    </a:p>
                    <a:p>
                      <a:pPr algn="l">
                        <a:spcAft>
                          <a:spcPts val="0"/>
                        </a:spcAft>
                      </a:pPr>
                      <a:r>
                        <a:rPr lang="en-GB" sz="1100" b="0" u="sng" dirty="0" smtClean="0">
                          <a:solidFill>
                            <a:srgbClr val="FF0000"/>
                          </a:solidFill>
                          <a:effectLst/>
                          <a:latin typeface="Comic Sans MS" panose="030F0702030302020204" pitchFamily="66" charset="0"/>
                          <a:ea typeface="Times New Roman" panose="02020603050405020304" pitchFamily="18" charset="0"/>
                          <a:cs typeface="Arial" panose="020B0604020202020204" pitchFamily="34" charset="0"/>
                        </a:rPr>
                        <a:t>Threads: </a:t>
                      </a:r>
                      <a:r>
                        <a:rPr lang="en-GB" sz="1100" b="0" u="sng" dirty="0" smtClean="0">
                          <a:solidFill>
                            <a:schemeClr val="accent4">
                              <a:lumMod val="60000"/>
                              <a:lumOff val="40000"/>
                            </a:schemeClr>
                          </a:solidFill>
                          <a:effectLst/>
                          <a:latin typeface="Comic Sans MS" panose="030F0702030302020204" pitchFamily="66" charset="0"/>
                          <a:ea typeface="Times New Roman" panose="02020603050405020304" pitchFamily="18" charset="0"/>
                          <a:cs typeface="Arial" panose="020B0604020202020204" pitchFamily="34" charset="0"/>
                        </a:rPr>
                        <a:t>Clothing</a:t>
                      </a:r>
                      <a:r>
                        <a:rPr lang="en-GB" sz="1100" b="0" u="sng" baseline="0" dirty="0" smtClean="0">
                          <a:solidFill>
                            <a:schemeClr val="accent4">
                              <a:lumMod val="60000"/>
                              <a:lumOff val="40000"/>
                            </a:schemeClr>
                          </a:solidFill>
                          <a:effectLst/>
                          <a:latin typeface="Comic Sans MS" panose="030F0702030302020204" pitchFamily="66" charset="0"/>
                          <a:ea typeface="Times New Roman" panose="02020603050405020304" pitchFamily="18" charset="0"/>
                          <a:cs typeface="Arial" panose="020B0604020202020204" pitchFamily="34" charset="0"/>
                        </a:rPr>
                        <a:t> </a:t>
                      </a:r>
                      <a:r>
                        <a:rPr lang="en-GB" sz="1100" b="0" u="sng" baseline="0" dirty="0" smtClean="0">
                          <a:solidFill>
                            <a:srgbClr val="00B0F0"/>
                          </a:solidFill>
                          <a:effectLst/>
                          <a:latin typeface="Comic Sans MS" panose="030F0702030302020204" pitchFamily="66" charset="0"/>
                          <a:ea typeface="Times New Roman" panose="02020603050405020304" pitchFamily="18" charset="0"/>
                          <a:cs typeface="Arial" panose="020B0604020202020204" pitchFamily="34" charset="0"/>
                        </a:rPr>
                        <a:t>Commerce </a:t>
                      </a:r>
                      <a:r>
                        <a:rPr lang="en-GB" sz="1100" b="0" u="sng" baseline="0" dirty="0" smtClean="0">
                          <a:solidFill>
                            <a:srgbClr val="C00000"/>
                          </a:solidFill>
                          <a:effectLst/>
                          <a:latin typeface="Comic Sans MS" panose="030F0702030302020204" pitchFamily="66" charset="0"/>
                          <a:ea typeface="Times New Roman" panose="02020603050405020304" pitchFamily="18" charset="0"/>
                          <a:cs typeface="Arial" panose="020B0604020202020204" pitchFamily="34" charset="0"/>
                        </a:rPr>
                        <a:t>Conflict </a:t>
                      </a:r>
                      <a:r>
                        <a:rPr lang="en-GB" sz="1100" b="0" u="sng" baseline="0" dirty="0" smtClean="0">
                          <a:solidFill>
                            <a:srgbClr val="7030A0"/>
                          </a:solidFill>
                          <a:effectLst/>
                          <a:latin typeface="Comic Sans MS" panose="030F0702030302020204" pitchFamily="66" charset="0"/>
                          <a:ea typeface="Times New Roman" panose="02020603050405020304" pitchFamily="18" charset="0"/>
                          <a:cs typeface="Arial" panose="020B0604020202020204" pitchFamily="34" charset="0"/>
                        </a:rPr>
                        <a:t>Food</a:t>
                      </a:r>
                      <a:r>
                        <a:rPr lang="en-GB" sz="1100" b="0" u="sng" baseline="0" dirty="0" smtClean="0">
                          <a:solidFill>
                            <a:srgbClr val="00B050"/>
                          </a:solidFill>
                          <a:effectLst/>
                          <a:latin typeface="Comic Sans MS" panose="030F0702030302020204" pitchFamily="66" charset="0"/>
                          <a:ea typeface="Times New Roman" panose="02020603050405020304" pitchFamily="18" charset="0"/>
                          <a:cs typeface="Arial" panose="020B0604020202020204" pitchFamily="34" charset="0"/>
                        </a:rPr>
                        <a:t> Religion</a:t>
                      </a:r>
                      <a:endParaRPr lang="en-GB" sz="2400" b="1" dirty="0">
                        <a:solidFill>
                          <a:srgbClr val="C00000"/>
                        </a:solidFill>
                        <a:effectLst/>
                        <a:latin typeface="Times New Roman" panose="02020603050405020304" pitchFamily="18" charset="0"/>
                        <a:ea typeface="Times New Roman" panose="02020603050405020304" pitchFamily="18" charset="0"/>
                      </a:endParaRPr>
                    </a:p>
                  </a:txBody>
                  <a:tcPr marL="114300" marR="114300" marT="0" marB="0"/>
                </a:tc>
                <a:tc rowSpan="2" gridSpan="3">
                  <a:txBody>
                    <a:bodyPr/>
                    <a:lstStyle/>
                    <a:p>
                      <a:pPr algn="ctr"/>
                      <a:r>
                        <a:rPr lang="en-GB" sz="1200" u="sng" kern="1200" dirty="0" smtClean="0">
                          <a:solidFill>
                            <a:srgbClr val="FF0000"/>
                          </a:solidFill>
                          <a:effectLst/>
                          <a:latin typeface="+mn-lt"/>
                          <a:ea typeface="+mn-ea"/>
                          <a:cs typeface="+mn-cs"/>
                        </a:rPr>
                        <a:t>Threads knowledge overleaf-  Knowledge Vocabulary</a:t>
                      </a:r>
                      <a:r>
                        <a:rPr lang="en-GB" sz="1200" u="sng" kern="1200" baseline="0" dirty="0" smtClean="0">
                          <a:solidFill>
                            <a:schemeClr val="tx1"/>
                          </a:solidFill>
                          <a:effectLst/>
                          <a:latin typeface="+mn-lt"/>
                          <a:ea typeface="+mn-ea"/>
                          <a:cs typeface="+mn-cs"/>
                        </a:rPr>
                        <a:t> </a:t>
                      </a:r>
                    </a:p>
                    <a:p>
                      <a:pPr>
                        <a:lnSpc>
                          <a:spcPct val="107000"/>
                        </a:lnSpc>
                        <a:spcAft>
                          <a:spcPts val="800"/>
                        </a:spcAft>
                      </a:pPr>
                      <a:r>
                        <a:rPr lang="en-GB" sz="1200" dirty="0" smtClean="0">
                          <a:effectLst/>
                          <a:latin typeface="Calibri" panose="020F0502020204030204" pitchFamily="34" charset="0"/>
                          <a:ea typeface="Calibri" panose="020F0502020204030204" pitchFamily="34" charset="0"/>
                          <a:cs typeface="Calibri" panose="020F0502020204030204" pitchFamily="34" charset="0"/>
                        </a:rPr>
                        <a:t>Democracy, Acropolis, City-state, Parthenon, Marathon, Olympics, Citizen, Philosopher, Alphabet, Tragedy, Agora</a:t>
                      </a:r>
                      <a:endParaRPr lang="en-GB" sz="1100" dirty="0" smtClean="0">
                        <a:effectLst/>
                        <a:latin typeface="Calibri" panose="020F0502020204030204" pitchFamily="34" charset="0"/>
                        <a:ea typeface="Calibri" panose="020F0502020204030204" pitchFamily="34" charset="0"/>
                        <a:cs typeface="Times New Roman" panose="02020603050405020304" pitchFamily="18" charset="0"/>
                      </a:endParaRPr>
                    </a:p>
                    <a:p>
                      <a:r>
                        <a:rPr lang="en-GB" sz="1200" dirty="0" smtClean="0">
                          <a:effectLst/>
                          <a:latin typeface="Calibri" panose="020F0502020204030204" pitchFamily="34" charset="0"/>
                          <a:ea typeface="Calibri" panose="020F0502020204030204" pitchFamily="34" charset="0"/>
                        </a:rPr>
                        <a:t>Hellenistic, Phalanx, Aristocrat, Mythology, Column, Hoplite, Peninsula, Oracle, Terraced</a:t>
                      </a:r>
                      <a:endParaRPr lang="en-GB" sz="1200" u="sng" kern="1200" dirty="0" smtClean="0">
                        <a:solidFill>
                          <a:srgbClr val="FF0000"/>
                        </a:solidFill>
                        <a:effectLst/>
                        <a:latin typeface="+mn-lt"/>
                        <a:ea typeface="+mn-ea"/>
                        <a:cs typeface="+mn-cs"/>
                      </a:endParaRPr>
                    </a:p>
                  </a:txBody>
                  <a:tcPr marL="114300" marR="114300" marT="0" marB="0"/>
                </a:tc>
                <a:tc rowSpan="2" hMerge="1">
                  <a:txBody>
                    <a:bodyPr/>
                    <a:lstStyle/>
                    <a:p>
                      <a:endParaRPr lang="en-GB"/>
                    </a:p>
                  </a:txBody>
                  <a:tcPr/>
                </a:tc>
                <a:tc rowSpan="2" hMerge="1">
                  <a:txBody>
                    <a:bodyPr/>
                    <a:lstStyle/>
                    <a:p>
                      <a:endParaRPr lang="en-GB"/>
                    </a:p>
                  </a:txBody>
                  <a:tcPr/>
                </a:tc>
                <a:extLst>
                  <a:ext uri="{0D108BD9-81ED-4DB2-BD59-A6C34878D82A}">
                    <a16:rowId xmlns:a16="http://schemas.microsoft.com/office/drawing/2014/main" val="114452312"/>
                  </a:ext>
                </a:extLst>
              </a:tr>
              <a:tr h="299551">
                <a:tc rowSpan="3">
                  <a:txBody>
                    <a:bodyPr/>
                    <a:lstStyle/>
                    <a:p>
                      <a:pPr lvl="0" algn="ctr"/>
                      <a:r>
                        <a:rPr lang="en-GB" sz="1200" u="sng" kern="1200" dirty="0" smtClean="0">
                          <a:solidFill>
                            <a:srgbClr val="FF0000"/>
                          </a:solidFill>
                          <a:effectLst/>
                          <a:latin typeface="+mn-lt"/>
                          <a:ea typeface="+mn-ea"/>
                          <a:cs typeface="+mn-cs"/>
                        </a:rPr>
                        <a:t>National Curriculum objectives (KS2)</a:t>
                      </a:r>
                    </a:p>
                    <a:p>
                      <a:pPr lvl="0" algn="l"/>
                      <a:r>
                        <a:rPr lang="en-GB" sz="1200" b="1" dirty="0" smtClean="0"/>
                        <a:t>Pupils should </a:t>
                      </a:r>
                      <a:r>
                        <a:rPr lang="en-GB" sz="1200" b="1" dirty="0" smtClean="0">
                          <a:solidFill>
                            <a:schemeClr val="tx1"/>
                          </a:solidFill>
                        </a:rPr>
                        <a:t>continue to develop a chronologically secure knowledge and understanding of British, local and world history, establishing clear narratives within and across the periods they study. They should note connections, contrasts and trends over time and develop the appropriate use of historical terms. They should regularly address and sometimes devise historically valid questions about change, cause, similarity and difference, and significance. They should construct informed responses that involve thoughtful selection and organisation of relevant historical information. They should understand how our knowledge of the past is constructed from a range of sources. </a:t>
                      </a:r>
                      <a:r>
                        <a:rPr lang="en-GB" sz="1200" dirty="0" smtClean="0"/>
                        <a:t>In planning to ensure the progression … teachers should combine overview </a:t>
                      </a:r>
                      <a:r>
                        <a:rPr lang="en-GB" sz="1200" dirty="0" smtClean="0">
                          <a:solidFill>
                            <a:schemeClr val="tx1"/>
                          </a:solidFill>
                        </a:rPr>
                        <a:t>and </a:t>
                      </a:r>
                      <a:r>
                        <a:rPr lang="en-GB" sz="1200" b="1" dirty="0" smtClean="0">
                          <a:solidFill>
                            <a:schemeClr val="tx1"/>
                          </a:solidFill>
                        </a:rPr>
                        <a:t>depth studies to help pupils understand both the long arc of development and the complexity of specific aspects </a:t>
                      </a:r>
                      <a:r>
                        <a:rPr lang="en-GB" sz="1200" dirty="0" smtClean="0">
                          <a:solidFill>
                            <a:schemeClr val="tx1"/>
                          </a:solidFill>
                        </a:rPr>
                        <a:t>of the content. </a:t>
                      </a:r>
                      <a:r>
                        <a:rPr lang="en-GB" sz="1200" b="1" dirty="0" smtClean="0"/>
                        <a:t>Ancient Greece – a study of Greek life and achievements and their influence on the western world</a:t>
                      </a:r>
                      <a:r>
                        <a:rPr lang="en-GB" sz="1200" b="1" dirty="0" smtClean="0">
                          <a:solidFill>
                            <a:schemeClr val="tx1"/>
                          </a:solidFill>
                        </a:rPr>
                        <a:t>.</a:t>
                      </a:r>
                      <a:r>
                        <a:rPr lang="en-GB" sz="1200" b="1" baseline="0" dirty="0" smtClean="0">
                          <a:solidFill>
                            <a:schemeClr val="tx1"/>
                          </a:solidFill>
                        </a:rPr>
                        <a:t> </a:t>
                      </a:r>
                      <a:r>
                        <a:rPr lang="en-GB" sz="1200" b="1" dirty="0" smtClean="0"/>
                        <a:t>The legacy of Greek … culture (art, architecture or literature) on later periods in British history, including the present day</a:t>
                      </a:r>
                      <a:endParaRPr lang="en-GB" sz="1200" b="1" u="none" kern="1200" dirty="0" smtClean="0">
                        <a:solidFill>
                          <a:schemeClr val="tx1"/>
                        </a:solidFill>
                        <a:effectLst/>
                        <a:latin typeface="+mn-lt"/>
                        <a:ea typeface="+mn-ea"/>
                        <a:cs typeface="+mn-cs"/>
                      </a:endParaRPr>
                    </a:p>
                  </a:txBody>
                  <a:tcPr/>
                </a:tc>
                <a:tc gridSpan="3" vMerge="1">
                  <a:txBody>
                    <a:bodyPr/>
                    <a:lstStyle/>
                    <a:p>
                      <a:endParaRPr lang="en-GB" dirty="0"/>
                    </a:p>
                  </a:txBody>
                  <a:tcPr/>
                </a:tc>
                <a:tc hMerge="1" vMerge="1">
                  <a:txBody>
                    <a:bodyPr/>
                    <a:lstStyle/>
                    <a:p>
                      <a:endParaRPr lang="en-GB"/>
                    </a:p>
                  </a:txBody>
                  <a:tcPr/>
                </a:tc>
                <a:tc hMerge="1" vMerge="1">
                  <a:txBody>
                    <a:bodyPr/>
                    <a:lstStyle/>
                    <a:p>
                      <a:endParaRPr lang="en-GB"/>
                    </a:p>
                  </a:txBody>
                  <a:tcPr/>
                </a:tc>
                <a:extLst>
                  <a:ext uri="{0D108BD9-81ED-4DB2-BD59-A6C34878D82A}">
                    <a16:rowId xmlns:a16="http://schemas.microsoft.com/office/drawing/2014/main" val="2565054626"/>
                  </a:ext>
                </a:extLst>
              </a:tr>
              <a:tr h="1362075">
                <a:tc vMerge="1">
                  <a:txBody>
                    <a:bodyPr/>
                    <a:lstStyle/>
                    <a:p>
                      <a:endParaRPr lang="en-GB"/>
                    </a:p>
                  </a:txBody>
                  <a:tcPr/>
                </a:tc>
                <a:tc gridSpan="3">
                  <a:txBody>
                    <a:bodyPr/>
                    <a:lstStyle/>
                    <a:p>
                      <a:pPr marL="0" lvl="0" indent="0" algn="ctr">
                        <a:buFont typeface="Arial" panose="020B0604020202020204" pitchFamily="34" charset="0"/>
                        <a:buNone/>
                      </a:pPr>
                      <a:r>
                        <a:rPr lang="en-GB" sz="1200" u="sng" kern="1200" dirty="0" smtClean="0">
                          <a:solidFill>
                            <a:srgbClr val="FF0000"/>
                          </a:solidFill>
                          <a:effectLst/>
                          <a:latin typeface="+mn-lt"/>
                          <a:ea typeface="+mn-ea"/>
                          <a:cs typeface="+mn-cs"/>
                        </a:rPr>
                        <a:t>Key learning</a:t>
                      </a:r>
                      <a:endParaRPr lang="en-GB" sz="1200" u="none" kern="1200" dirty="0" smtClean="0">
                        <a:solidFill>
                          <a:schemeClr val="tx1"/>
                        </a:solidFill>
                        <a:effectLst/>
                        <a:latin typeface="+mn-lt"/>
                        <a:ea typeface="+mn-ea"/>
                        <a:cs typeface="+mn-cs"/>
                      </a:endParaRPr>
                    </a:p>
                    <a:p>
                      <a:pPr marL="0" lvl="0" indent="0" algn="l">
                        <a:buFont typeface="Arial" panose="020B0604020202020204" pitchFamily="34" charset="0"/>
                        <a:buNone/>
                      </a:pPr>
                      <a:r>
                        <a:rPr lang="en-GB" sz="1200" u="none" kern="1200" dirty="0" smtClean="0">
                          <a:solidFill>
                            <a:schemeClr val="tx1"/>
                          </a:solidFill>
                          <a:effectLst/>
                          <a:latin typeface="+mn-lt"/>
                          <a:ea typeface="+mn-ea"/>
                          <a:cs typeface="+mn-cs"/>
                        </a:rPr>
                        <a:t>Know how people,</a:t>
                      </a:r>
                      <a:r>
                        <a:rPr lang="en-GB" sz="1200" u="none" kern="1200" baseline="0" dirty="0" smtClean="0">
                          <a:solidFill>
                            <a:schemeClr val="tx1"/>
                          </a:solidFill>
                          <a:effectLst/>
                          <a:latin typeface="+mn-lt"/>
                          <a:ea typeface="+mn-ea"/>
                          <a:cs typeface="+mn-cs"/>
                        </a:rPr>
                        <a:t> rich and poor, lived </a:t>
                      </a:r>
                      <a:r>
                        <a:rPr lang="en-GB" sz="1200" u="none" kern="1200" baseline="0" smtClean="0">
                          <a:solidFill>
                            <a:schemeClr val="tx1"/>
                          </a:solidFill>
                          <a:effectLst/>
                          <a:latin typeface="+mn-lt"/>
                          <a:ea typeface="+mn-ea"/>
                          <a:cs typeface="+mn-cs"/>
                        </a:rPr>
                        <a:t>including: city </a:t>
                      </a:r>
                      <a:r>
                        <a:rPr lang="en-GB" sz="1200" u="none" kern="1200" baseline="0" dirty="0" smtClean="0">
                          <a:solidFill>
                            <a:schemeClr val="tx1"/>
                          </a:solidFill>
                          <a:effectLst/>
                          <a:latin typeface="+mn-lt"/>
                          <a:ea typeface="+mn-ea"/>
                          <a:cs typeface="+mn-cs"/>
                        </a:rPr>
                        <a:t>states, homes, education, food, farming, roles of men and women, and religion</a:t>
                      </a:r>
                    </a:p>
                    <a:p>
                      <a:pPr marL="0" lvl="0" indent="0" algn="l">
                        <a:buFont typeface="Arial" panose="020B0604020202020204" pitchFamily="34" charset="0"/>
                        <a:buNone/>
                      </a:pPr>
                      <a:r>
                        <a:rPr lang="en-GB" sz="1200" u="none" kern="1200" baseline="0" dirty="0" smtClean="0">
                          <a:solidFill>
                            <a:schemeClr val="tx1"/>
                          </a:solidFill>
                          <a:effectLst/>
                          <a:latin typeface="+mn-lt"/>
                          <a:ea typeface="+mn-ea"/>
                          <a:cs typeface="+mn-cs"/>
                        </a:rPr>
                        <a:t>Know about major conflicts: war, ships and weapons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200" dirty="0" smtClean="0"/>
                        <a:t>Know</a:t>
                      </a:r>
                      <a:r>
                        <a:rPr lang="en-GB" sz="1200" baseline="0" dirty="0" smtClean="0"/>
                        <a:t> about t</a:t>
                      </a:r>
                      <a:r>
                        <a:rPr lang="en-GB" sz="1200" dirty="0" smtClean="0"/>
                        <a:t>he legacy of Greek … culture (art, architecture, literature) on later periods in British history, including the present day</a:t>
                      </a:r>
                      <a:endParaRPr lang="en-GB" sz="1200" u="none" kern="1200" dirty="0" smtClean="0">
                        <a:solidFill>
                          <a:schemeClr val="tx1"/>
                        </a:solidFill>
                        <a:effectLst/>
                        <a:latin typeface="+mn-lt"/>
                        <a:ea typeface="+mn-ea"/>
                        <a:cs typeface="+mn-cs"/>
                      </a:endParaRPr>
                    </a:p>
                    <a:p>
                      <a:pPr marL="0" lvl="0" indent="0" algn="l">
                        <a:buFont typeface="Arial" panose="020B0604020202020204" pitchFamily="34" charset="0"/>
                        <a:buNone/>
                      </a:pPr>
                      <a:r>
                        <a:rPr lang="en-GB" sz="1200" u="none" kern="1200" dirty="0" smtClean="0">
                          <a:solidFill>
                            <a:schemeClr val="tx1"/>
                          </a:solidFill>
                          <a:effectLst/>
                          <a:latin typeface="+mn-lt"/>
                          <a:ea typeface="+mn-ea"/>
                          <a:cs typeface="+mn-cs"/>
                        </a:rPr>
                        <a:t>Know</a:t>
                      </a:r>
                      <a:r>
                        <a:rPr lang="en-GB" sz="1200" u="none" kern="1200" baseline="0" dirty="0" smtClean="0">
                          <a:solidFill>
                            <a:schemeClr val="tx1"/>
                          </a:solidFill>
                          <a:effectLst/>
                          <a:latin typeface="+mn-lt"/>
                          <a:ea typeface="+mn-ea"/>
                          <a:cs typeface="+mn-cs"/>
                        </a:rPr>
                        <a:t> that</a:t>
                      </a:r>
                      <a:r>
                        <a:rPr lang="en-GB" sz="1200" u="none" kern="1200" dirty="0" smtClean="0">
                          <a:solidFill>
                            <a:schemeClr val="tx1"/>
                          </a:solidFill>
                          <a:effectLst/>
                          <a:latin typeface="+mn-lt"/>
                          <a:ea typeface="+mn-ea"/>
                          <a:cs typeface="+mn-cs"/>
                        </a:rPr>
                        <a:t> Socratic philosophers in ancient Greece were Socrates, Plato, and Aristotle. These are some of the most well-known of all Greek philosophers.</a:t>
                      </a:r>
                    </a:p>
                  </a:txBody>
                  <a:tcPr marL="114300" marR="114300" marT="0" marB="0"/>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419090150"/>
                  </a:ext>
                </a:extLst>
              </a:tr>
              <a:tr h="1981572">
                <a:tc vMerge="1">
                  <a:txBody>
                    <a:bodyPr/>
                    <a:lstStyle/>
                    <a:p>
                      <a:endParaRPr lang="en-GB"/>
                    </a:p>
                  </a:txBody>
                  <a:tcPr/>
                </a:tc>
                <a:tc rowSpan="2">
                  <a:txBody>
                    <a:bodyPr/>
                    <a:lstStyle/>
                    <a:p>
                      <a:pPr marL="0" lvl="0" indent="0" algn="ctr">
                        <a:buFont typeface="Arial" panose="020B0604020202020204" pitchFamily="34" charset="0"/>
                        <a:buNone/>
                      </a:pPr>
                      <a:r>
                        <a:rPr lang="en-GB" sz="1200" u="sng" kern="1200" dirty="0" smtClean="0">
                          <a:solidFill>
                            <a:srgbClr val="FF0000"/>
                          </a:solidFill>
                          <a:effectLst/>
                          <a:latin typeface="+mn-lt"/>
                          <a:ea typeface="+mn-ea"/>
                          <a:cs typeface="+mn-cs"/>
                        </a:rPr>
                        <a:t>Skills</a:t>
                      </a:r>
                    </a:p>
                    <a:p>
                      <a:pPr marL="342900" lvl="0" indent="-342900">
                        <a:lnSpc>
                          <a:spcPct val="100000"/>
                        </a:lnSpc>
                        <a:spcAft>
                          <a:spcPts val="0"/>
                        </a:spcAft>
                        <a:buFont typeface="Symbol" panose="05050102010706020507" pitchFamily="18" charset="2"/>
                        <a:buChar char=""/>
                      </a:pPr>
                      <a:r>
                        <a:rPr lang="en-GB" sz="1100" dirty="0" smtClean="0">
                          <a:effectLst/>
                          <a:latin typeface="+mn-lt"/>
                          <a:ea typeface="Calibri" panose="020F0502020204030204" pitchFamily="34" charset="0"/>
                          <a:cs typeface="Calibri" panose="020F0502020204030204" pitchFamily="34" charset="0"/>
                        </a:rPr>
                        <a:t>place current study on time line in relation to other studies</a:t>
                      </a:r>
                      <a:endParaRPr lang="en-GB" sz="1100" dirty="0" smtClean="0">
                        <a:effectLst/>
                        <a:latin typeface="+mn-lt"/>
                        <a:ea typeface="Calibri" panose="020F0502020204030204" pitchFamily="34" charset="0"/>
                        <a:cs typeface="Times New Roman" panose="02020603050405020304" pitchFamily="18" charset="0"/>
                      </a:endParaRPr>
                    </a:p>
                    <a:p>
                      <a:pPr marL="342900" lvl="0" indent="-342900">
                        <a:lnSpc>
                          <a:spcPct val="100000"/>
                        </a:lnSpc>
                        <a:spcAft>
                          <a:spcPts val="0"/>
                        </a:spcAft>
                        <a:buFont typeface="Symbol" panose="05050102010706020507" pitchFamily="18" charset="2"/>
                        <a:buChar char=""/>
                      </a:pPr>
                      <a:r>
                        <a:rPr lang="en-GB" sz="1100" dirty="0" smtClean="0">
                          <a:effectLst/>
                          <a:latin typeface="+mn-lt"/>
                          <a:ea typeface="Calibri" panose="020F0502020204030204" pitchFamily="34" charset="0"/>
                          <a:cs typeface="Calibri" panose="020F0502020204030204" pitchFamily="34" charset="0"/>
                        </a:rPr>
                        <a:t>use relevant dates and terms and extend  chronological knowledge beyond 1066</a:t>
                      </a:r>
                      <a:endParaRPr lang="en-GB" sz="1100" dirty="0" smtClean="0">
                        <a:effectLst/>
                        <a:latin typeface="+mn-lt"/>
                        <a:ea typeface="Calibri" panose="020F0502020204030204" pitchFamily="34" charset="0"/>
                        <a:cs typeface="Times New Roman" panose="02020603050405020304" pitchFamily="18" charset="0"/>
                      </a:endParaRPr>
                    </a:p>
                    <a:p>
                      <a:pPr marL="342900" lvl="0" indent="-342900">
                        <a:lnSpc>
                          <a:spcPct val="100000"/>
                        </a:lnSpc>
                        <a:spcAft>
                          <a:spcPts val="0"/>
                        </a:spcAft>
                        <a:buFont typeface="Ink Free" panose="03080402000500000000" pitchFamily="66" charset="0"/>
                        <a:buChar char="•"/>
                      </a:pPr>
                      <a:r>
                        <a:rPr lang="en-GB" sz="1100" dirty="0" smtClean="0">
                          <a:effectLst/>
                          <a:latin typeface="+mn-lt"/>
                          <a:ea typeface="Calibri" panose="020F0502020204030204" pitchFamily="34" charset="0"/>
                          <a:cs typeface="Calibri" panose="020F0502020204030204" pitchFamily="34" charset="0"/>
                        </a:rPr>
                        <a:t>find about beliefs, behaviour and characteristics of people, recognising that not everyone shares the same views and feelings</a:t>
                      </a:r>
                      <a:endParaRPr lang="en-GB" sz="1100" dirty="0" smtClean="0">
                        <a:effectLst/>
                        <a:latin typeface="+mn-lt"/>
                        <a:ea typeface="Calibri" panose="020F0502020204030204" pitchFamily="34" charset="0"/>
                        <a:cs typeface="Times New Roman" panose="02020603050405020304" pitchFamily="18" charset="0"/>
                      </a:endParaRPr>
                    </a:p>
                    <a:p>
                      <a:pPr marL="342900" lvl="0" indent="-342900">
                        <a:lnSpc>
                          <a:spcPct val="100000"/>
                        </a:lnSpc>
                        <a:spcAft>
                          <a:spcPts val="0"/>
                        </a:spcAft>
                        <a:buFont typeface="Ink Free" panose="03080402000500000000" pitchFamily="66" charset="0"/>
                        <a:buChar char="•"/>
                      </a:pPr>
                      <a:r>
                        <a:rPr lang="en-GB" sz="1100" dirty="0" smtClean="0">
                          <a:effectLst/>
                          <a:latin typeface="+mn-lt"/>
                          <a:ea typeface="Calibri" panose="020F0502020204030204" pitchFamily="34" charset="0"/>
                          <a:cs typeface="Calibri" panose="020F0502020204030204" pitchFamily="34" charset="0"/>
                        </a:rPr>
                        <a:t>compare beliefs and behaviour with another period studied</a:t>
                      </a:r>
                      <a:endParaRPr lang="en-GB" sz="1100" dirty="0" smtClean="0">
                        <a:effectLst/>
                        <a:latin typeface="+mn-lt"/>
                        <a:ea typeface="Calibri" panose="020F0502020204030204" pitchFamily="34" charset="0"/>
                        <a:cs typeface="Times New Roman" panose="02020603050405020304" pitchFamily="18" charset="0"/>
                      </a:endParaRPr>
                    </a:p>
                    <a:p>
                      <a:pPr marL="342900" lvl="0" indent="-342900">
                        <a:lnSpc>
                          <a:spcPct val="100000"/>
                        </a:lnSpc>
                        <a:spcAft>
                          <a:spcPts val="0"/>
                        </a:spcAft>
                        <a:buFont typeface="Ink Free" panose="03080402000500000000" pitchFamily="66" charset="0"/>
                        <a:buChar char="•"/>
                      </a:pPr>
                      <a:r>
                        <a:rPr lang="en-GB" sz="1100" dirty="0" smtClean="0">
                          <a:effectLst/>
                          <a:latin typeface="+mn-lt"/>
                          <a:ea typeface="Calibri" panose="020F0502020204030204" pitchFamily="34" charset="0"/>
                          <a:cs typeface="Calibri" panose="020F0502020204030204" pitchFamily="34" charset="0"/>
                        </a:rPr>
                        <a:t>write another explanation of a past event in terms of cause and effect using evidence to support and illustrate their explanation</a:t>
                      </a:r>
                      <a:endParaRPr lang="en-GB" sz="1100" dirty="0" smtClean="0">
                        <a:effectLst/>
                        <a:latin typeface="+mn-lt"/>
                        <a:ea typeface="Calibri" panose="020F0502020204030204" pitchFamily="34" charset="0"/>
                        <a:cs typeface="Times New Roman" panose="02020603050405020304" pitchFamily="18" charset="0"/>
                      </a:endParaRPr>
                    </a:p>
                    <a:p>
                      <a:pPr marL="342900" lvl="0" indent="-342900">
                        <a:lnSpc>
                          <a:spcPct val="100000"/>
                        </a:lnSpc>
                        <a:spcAft>
                          <a:spcPts val="0"/>
                        </a:spcAft>
                        <a:buFont typeface="Ink Free" panose="03080402000500000000" pitchFamily="66" charset="0"/>
                        <a:buChar char="•"/>
                      </a:pPr>
                      <a:r>
                        <a:rPr lang="en-GB" sz="1100" dirty="0" smtClean="0">
                          <a:effectLst/>
                          <a:latin typeface="+mn-lt"/>
                          <a:ea typeface="Calibri" panose="020F0502020204030204" pitchFamily="34" charset="0"/>
                          <a:cs typeface="Calibri" panose="020F0502020204030204" pitchFamily="34" charset="0"/>
                        </a:rPr>
                        <a:t>know key dates, characters and events of time studied</a:t>
                      </a:r>
                      <a:endParaRPr lang="en-GB" sz="1100" dirty="0" smtClean="0">
                        <a:effectLst/>
                        <a:latin typeface="+mn-lt"/>
                        <a:ea typeface="Calibri" panose="020F0502020204030204" pitchFamily="34" charset="0"/>
                        <a:cs typeface="Times New Roman" panose="02020603050405020304" pitchFamily="18" charset="0"/>
                      </a:endParaRPr>
                    </a:p>
                    <a:p>
                      <a:pPr marL="342900" lvl="0" indent="-342900">
                        <a:lnSpc>
                          <a:spcPct val="100000"/>
                        </a:lnSpc>
                        <a:spcAft>
                          <a:spcPts val="0"/>
                        </a:spcAft>
                        <a:buFont typeface="Ink Free" panose="03080402000500000000" pitchFamily="66" charset="0"/>
                        <a:buChar char="•"/>
                      </a:pPr>
                      <a:r>
                        <a:rPr lang="en-GB" sz="1100" dirty="0" smtClean="0">
                          <a:effectLst/>
                          <a:latin typeface="+mn-lt"/>
                          <a:ea typeface="Calibri" panose="020F0502020204030204" pitchFamily="34" charset="0"/>
                        </a:rPr>
                        <a:t>Compare and contrast ancient civilisations</a:t>
                      </a:r>
                    </a:p>
                    <a:p>
                      <a:pPr marL="342900" lvl="0" indent="-342900">
                        <a:lnSpc>
                          <a:spcPct val="100000"/>
                        </a:lnSpc>
                        <a:spcAft>
                          <a:spcPts val="0"/>
                        </a:spcAft>
                        <a:buFont typeface="Ink Free" panose="03080402000500000000" pitchFamily="66" charset="0"/>
                        <a:buChar char="•"/>
                      </a:pPr>
                      <a:r>
                        <a:rPr lang="en-GB" sz="1100" dirty="0" smtClean="0">
                          <a:effectLst/>
                          <a:latin typeface="+mn-lt"/>
                          <a:ea typeface="Calibri" panose="020F0502020204030204" pitchFamily="34" charset="0"/>
                          <a:cs typeface="Calibri" panose="020F0502020204030204" pitchFamily="34" charset="0"/>
                        </a:rPr>
                        <a:t>link sources and work out how conclusions were arrived at</a:t>
                      </a:r>
                      <a:endParaRPr lang="en-GB" sz="1100" dirty="0" smtClean="0">
                        <a:effectLst/>
                        <a:latin typeface="+mn-lt"/>
                        <a:ea typeface="Calibri" panose="020F0502020204030204" pitchFamily="34" charset="0"/>
                        <a:cs typeface="Times New Roman" panose="02020603050405020304" pitchFamily="18" charset="0"/>
                      </a:endParaRPr>
                    </a:p>
                    <a:p>
                      <a:pPr marL="342900" lvl="0" indent="-342900">
                        <a:lnSpc>
                          <a:spcPct val="100000"/>
                        </a:lnSpc>
                        <a:spcAft>
                          <a:spcPts val="0"/>
                        </a:spcAft>
                        <a:buFont typeface="Ink Free" panose="03080402000500000000" pitchFamily="66" charset="0"/>
                        <a:buChar char="•"/>
                      </a:pPr>
                      <a:r>
                        <a:rPr lang="en-GB" sz="1100" dirty="0" smtClean="0">
                          <a:effectLst/>
                          <a:latin typeface="+mn-lt"/>
                          <a:ea typeface="Calibri" panose="020F0502020204030204" pitchFamily="34" charset="0"/>
                          <a:cs typeface="Calibri" panose="020F0502020204030204" pitchFamily="34" charset="0"/>
                        </a:rPr>
                        <a:t>consider ways of checking the accuracy of interpretations – fact or fiction and opinion</a:t>
                      </a:r>
                      <a:endParaRPr lang="en-GB" sz="1100" dirty="0" smtClean="0">
                        <a:effectLst/>
                        <a:latin typeface="+mn-lt"/>
                        <a:ea typeface="Calibri" panose="020F0502020204030204" pitchFamily="34" charset="0"/>
                        <a:cs typeface="Times New Roman" panose="02020603050405020304" pitchFamily="18" charset="0"/>
                      </a:endParaRPr>
                    </a:p>
                    <a:p>
                      <a:pPr marL="342900" lvl="0" indent="-342900">
                        <a:lnSpc>
                          <a:spcPct val="100000"/>
                        </a:lnSpc>
                        <a:spcAft>
                          <a:spcPts val="0"/>
                        </a:spcAft>
                        <a:buFont typeface="Ink Free" panose="03080402000500000000" pitchFamily="66" charset="0"/>
                        <a:buChar char="•"/>
                      </a:pPr>
                      <a:r>
                        <a:rPr lang="en-GB" sz="1100" dirty="0" smtClean="0">
                          <a:effectLst/>
                          <a:latin typeface="+mn-lt"/>
                          <a:ea typeface="Calibri" panose="020F0502020204030204" pitchFamily="34" charset="0"/>
                          <a:cs typeface="Calibri" panose="020F0502020204030204" pitchFamily="34" charset="0"/>
                        </a:rPr>
                        <a:t>be aware that different evidence will lead to different conclusions</a:t>
                      </a:r>
                      <a:endParaRPr lang="en-GB" sz="1100" dirty="0" smtClean="0">
                        <a:effectLst/>
                        <a:latin typeface="+mn-lt"/>
                        <a:ea typeface="Calibri" panose="020F0502020204030204" pitchFamily="34" charset="0"/>
                        <a:cs typeface="Times New Roman" panose="02020603050405020304" pitchFamily="18" charset="0"/>
                      </a:endParaRPr>
                    </a:p>
                    <a:p>
                      <a:pPr marL="342900" lvl="0" indent="-342900">
                        <a:lnSpc>
                          <a:spcPct val="100000"/>
                        </a:lnSpc>
                        <a:spcAft>
                          <a:spcPts val="0"/>
                        </a:spcAft>
                        <a:buFont typeface="Ink Free" panose="03080402000500000000" pitchFamily="66" charset="0"/>
                        <a:buChar char="•"/>
                      </a:pPr>
                      <a:r>
                        <a:rPr lang="en-GB" sz="1100" dirty="0" smtClean="0">
                          <a:effectLst/>
                          <a:latin typeface="+mn-lt"/>
                          <a:ea typeface="Calibri" panose="020F0502020204030204" pitchFamily="34" charset="0"/>
                        </a:rPr>
                        <a:t>confident use of the library etc. for research</a:t>
                      </a:r>
                    </a:p>
                    <a:p>
                      <a:pPr marL="342900" lvl="0" indent="-342900">
                        <a:lnSpc>
                          <a:spcPct val="100000"/>
                        </a:lnSpc>
                        <a:spcAft>
                          <a:spcPts val="0"/>
                        </a:spcAft>
                        <a:buFont typeface="Ink Free" panose="03080402000500000000" pitchFamily="66" charset="0"/>
                        <a:buChar char="•"/>
                      </a:pPr>
                      <a:r>
                        <a:rPr lang="en-GB" sz="1100" dirty="0" smtClean="0">
                          <a:effectLst/>
                          <a:latin typeface="+mn-lt"/>
                          <a:ea typeface="Calibri" panose="020F0502020204030204" pitchFamily="34" charset="0"/>
                          <a:cs typeface="Calibri" panose="020F0502020204030204" pitchFamily="34" charset="0"/>
                        </a:rPr>
                        <a:t>recognise primary and secondary sources</a:t>
                      </a:r>
                      <a:endParaRPr lang="en-GB" sz="1100" dirty="0" smtClean="0">
                        <a:effectLst/>
                        <a:latin typeface="+mn-lt"/>
                        <a:ea typeface="Calibri" panose="020F0502020204030204" pitchFamily="34" charset="0"/>
                        <a:cs typeface="Times New Roman" panose="02020603050405020304" pitchFamily="18" charset="0"/>
                      </a:endParaRPr>
                    </a:p>
                    <a:p>
                      <a:pPr marL="342900" lvl="0" indent="-342900">
                        <a:lnSpc>
                          <a:spcPct val="100000"/>
                        </a:lnSpc>
                        <a:spcAft>
                          <a:spcPts val="0"/>
                        </a:spcAft>
                        <a:buFont typeface="Ink Free" panose="03080402000500000000" pitchFamily="66" charset="0"/>
                        <a:buChar char="•"/>
                      </a:pPr>
                      <a:r>
                        <a:rPr lang="en-GB" sz="1100" dirty="0" smtClean="0">
                          <a:effectLst/>
                          <a:latin typeface="+mn-lt"/>
                          <a:ea typeface="Calibri" panose="020F0502020204030204" pitchFamily="34" charset="0"/>
                          <a:cs typeface="Calibri" panose="020F0502020204030204" pitchFamily="34" charset="0"/>
                        </a:rPr>
                        <a:t>use a range of sources to find out about an aspect of time past. Suggest omissions and the means of finding out</a:t>
                      </a:r>
                      <a:endParaRPr lang="en-GB" sz="1100" dirty="0" smtClean="0">
                        <a:effectLst/>
                        <a:latin typeface="+mn-lt"/>
                        <a:ea typeface="Calibri" panose="020F0502020204030204" pitchFamily="34" charset="0"/>
                        <a:cs typeface="Times New Roman" panose="02020603050405020304" pitchFamily="18" charset="0"/>
                      </a:endParaRPr>
                    </a:p>
                    <a:p>
                      <a:pPr marL="342900" lvl="0" indent="-342900">
                        <a:lnSpc>
                          <a:spcPct val="100000"/>
                        </a:lnSpc>
                        <a:spcAft>
                          <a:spcPts val="0"/>
                        </a:spcAft>
                        <a:buFont typeface="Ink Free" panose="03080402000500000000" pitchFamily="66" charset="0"/>
                        <a:buChar char="•"/>
                      </a:pPr>
                      <a:r>
                        <a:rPr lang="en-GB" sz="1100" dirty="0" smtClean="0">
                          <a:effectLst/>
                          <a:latin typeface="+mn-lt"/>
                          <a:ea typeface="Calibri" panose="020F0502020204030204" pitchFamily="34" charset="0"/>
                        </a:rPr>
                        <a:t>bring knowledge gathering from several sources together in a fluent account</a:t>
                      </a:r>
                    </a:p>
                    <a:p>
                      <a:pPr marL="342900" lvl="0" indent="-342900">
                        <a:lnSpc>
                          <a:spcPct val="100000"/>
                        </a:lnSpc>
                        <a:spcAft>
                          <a:spcPts val="0"/>
                        </a:spcAft>
                        <a:buFont typeface="Ink Free" panose="03080402000500000000" pitchFamily="66" charset="0"/>
                        <a:buChar char="•"/>
                      </a:pPr>
                      <a:r>
                        <a:rPr lang="en-GB" sz="1100" dirty="0" smtClean="0">
                          <a:effectLst/>
                          <a:latin typeface="+mn-lt"/>
                          <a:ea typeface="Calibri" panose="020F0502020204030204" pitchFamily="34" charset="0"/>
                          <a:cs typeface="Calibri" panose="020F0502020204030204" pitchFamily="34" charset="0"/>
                        </a:rPr>
                        <a:t>select aspect of study to make a display</a:t>
                      </a:r>
                      <a:endParaRPr lang="en-GB" sz="1100" dirty="0" smtClean="0">
                        <a:effectLst/>
                        <a:latin typeface="+mn-lt"/>
                        <a:ea typeface="Calibri" panose="020F0502020204030204" pitchFamily="34" charset="0"/>
                        <a:cs typeface="Times New Roman" panose="02020603050405020304" pitchFamily="18" charset="0"/>
                      </a:endParaRPr>
                    </a:p>
                    <a:p>
                      <a:pPr marL="342900" lvl="0" indent="-342900">
                        <a:lnSpc>
                          <a:spcPct val="100000"/>
                        </a:lnSpc>
                        <a:spcAft>
                          <a:spcPts val="0"/>
                        </a:spcAft>
                        <a:buFont typeface="Ink Free" panose="03080402000500000000" pitchFamily="66" charset="0"/>
                        <a:buChar char="•"/>
                      </a:pPr>
                      <a:r>
                        <a:rPr lang="en-GB" sz="1100" dirty="0" smtClean="0">
                          <a:effectLst/>
                          <a:latin typeface="+mn-lt"/>
                          <a:ea typeface="Calibri" panose="020F0502020204030204" pitchFamily="34" charset="0"/>
                          <a:cs typeface="Calibri" panose="020F0502020204030204" pitchFamily="34" charset="0"/>
                        </a:rPr>
                        <a:t>use a variety of ways to communicate knowledge and understanding including extended writing</a:t>
                      </a:r>
                      <a:endParaRPr lang="en-GB" sz="1100" dirty="0" smtClean="0">
                        <a:effectLst/>
                        <a:latin typeface="+mn-lt"/>
                        <a:ea typeface="Calibri" panose="020F0502020204030204" pitchFamily="34" charset="0"/>
                        <a:cs typeface="Times New Roman" panose="02020603050405020304" pitchFamily="18" charset="0"/>
                      </a:endParaRPr>
                    </a:p>
                    <a:p>
                      <a:pPr marL="342900" lvl="0" indent="-342900">
                        <a:lnSpc>
                          <a:spcPct val="100000"/>
                        </a:lnSpc>
                        <a:spcAft>
                          <a:spcPts val="0"/>
                        </a:spcAft>
                        <a:buFont typeface="Ink Free" panose="03080402000500000000" pitchFamily="66" charset="0"/>
                        <a:buChar char="•"/>
                      </a:pPr>
                      <a:r>
                        <a:rPr lang="en-GB" sz="1100" dirty="0" smtClean="0">
                          <a:effectLst/>
                          <a:latin typeface="+mn-lt"/>
                          <a:ea typeface="Calibri" panose="020F0502020204030204" pitchFamily="34" charset="0"/>
                        </a:rPr>
                        <a:t>plan and carry out individual investigations</a:t>
                      </a:r>
                      <a:endParaRPr lang="en-GB" sz="1000" dirty="0" smtClean="0">
                        <a:effectLst/>
                        <a:latin typeface="+mn-lt"/>
                        <a:ea typeface="Calibri" panose="020F0502020204030204" pitchFamily="34" charset="0"/>
                      </a:endParaRPr>
                    </a:p>
                    <a:p>
                      <a:pPr marL="342900" lvl="0" indent="-342900">
                        <a:lnSpc>
                          <a:spcPct val="100000"/>
                        </a:lnSpc>
                        <a:spcAft>
                          <a:spcPts val="0"/>
                        </a:spcAft>
                        <a:buFont typeface="Symbol" panose="05050102010706020507" pitchFamily="18" charset="2"/>
                        <a:buChar char=""/>
                      </a:pPr>
                      <a:endParaRPr lang="en-GB" sz="1000" u="sng" kern="1200" dirty="0" smtClean="0">
                        <a:solidFill>
                          <a:srgbClr val="FF0000"/>
                        </a:solidFill>
                        <a:effectLst/>
                        <a:latin typeface="+mn-lt"/>
                        <a:ea typeface="+mn-ea"/>
                        <a:cs typeface="+mn-cs"/>
                      </a:endParaRPr>
                    </a:p>
                    <a:p>
                      <a:pPr marL="0" lvl="0" indent="0" algn="ctr">
                        <a:buFont typeface="Arial" panose="020B0604020202020204" pitchFamily="34" charset="0"/>
                        <a:buNone/>
                      </a:pPr>
                      <a:endParaRPr lang="en-GB" sz="1200" u="sng" kern="1200" dirty="0" smtClean="0">
                        <a:solidFill>
                          <a:srgbClr val="FF0000"/>
                        </a:solidFill>
                        <a:effectLst/>
                        <a:latin typeface="+mn-lt"/>
                        <a:ea typeface="+mn-ea"/>
                        <a:cs typeface="+mn-cs"/>
                      </a:endParaRPr>
                    </a:p>
                  </a:txBody>
                  <a:tcPr marL="114300" marR="114300" marT="0" marB="0"/>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sng" strike="noStrike" kern="1200" cap="none" spc="0" normalizeH="0" baseline="0" noProof="0" dirty="0" smtClean="0">
                          <a:ln>
                            <a:noFill/>
                          </a:ln>
                          <a:solidFill>
                            <a:srgbClr val="FF0000"/>
                          </a:solidFill>
                          <a:effectLst/>
                          <a:uLnTx/>
                          <a:uFillTx/>
                          <a:latin typeface="+mn-lt"/>
                          <a:ea typeface="+mn-ea"/>
                          <a:cs typeface="+mn-cs"/>
                        </a:rPr>
                        <a:t>Skills Vocabulary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Analyse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Argue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white">
                              <a:lumMod val="65000"/>
                            </a:prstClr>
                          </a:solidFill>
                          <a:effectLst/>
                          <a:uLnTx/>
                          <a:uFillTx/>
                          <a:latin typeface="+mn-lt"/>
                          <a:ea typeface="+mn-ea"/>
                          <a:cs typeface="+mn-cs"/>
                        </a:rPr>
                        <a:t>Artefacts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Chronology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Compare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Connections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Construct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Critical thinking</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Determine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Develop</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Diagram</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white">
                              <a:lumMod val="65000"/>
                            </a:prstClr>
                          </a:solidFill>
                          <a:effectLst/>
                          <a:uLnTx/>
                          <a:uFillTx/>
                          <a:latin typeface="+mn-lt"/>
                          <a:ea typeface="+mn-ea"/>
                          <a:cs typeface="+mn-cs"/>
                        </a:rPr>
                        <a:t>Differences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Evidence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Judge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Justify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Modify</a:t>
                      </a:r>
                      <a:endParaRPr kumimoji="0" lang="en-GB" sz="1200" b="0" i="0" u="sng" strike="noStrike" kern="1200" cap="none" spc="0" normalizeH="0" baseline="0" noProof="0" dirty="0" smtClean="0">
                        <a:ln>
                          <a:noFill/>
                        </a:ln>
                        <a:solidFill>
                          <a:srgbClr val="FF0000"/>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sng" strike="noStrike" kern="1200" cap="none" spc="0" normalizeH="0" baseline="0" noProof="0" dirty="0" smtClean="0">
                        <a:ln>
                          <a:noFill/>
                        </a:ln>
                        <a:solidFill>
                          <a:srgbClr val="FF0000"/>
                        </a:solidFill>
                        <a:effectLst/>
                        <a:uLnTx/>
                        <a:uFillTx/>
                        <a:latin typeface="+mn-lt"/>
                        <a:ea typeface="+mn-ea"/>
                        <a:cs typeface="+mn-cs"/>
                      </a:endParaRPr>
                    </a:p>
                  </a:txBody>
                  <a:tcPr marL="114300" marR="114300" marT="0" marB="0"/>
                </a:tc>
                <a:tc rowSpan="2">
                  <a:txBody>
                    <a:bodyPr/>
                    <a:lstStyle/>
                    <a:p>
                      <a:endParaRPr lang="en-GB"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white">
                              <a:lumMod val="65000"/>
                            </a:prstClr>
                          </a:solidFill>
                          <a:effectLst/>
                          <a:uLnTx/>
                          <a:uFillTx/>
                          <a:latin typeface="+mn-lt"/>
                          <a:ea typeface="+mn-ea"/>
                          <a:cs typeface="+mn-cs"/>
                        </a:rPr>
                        <a:t>Order</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Perspective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white">
                              <a:lumMod val="65000"/>
                            </a:prstClr>
                          </a:solidFill>
                          <a:effectLst/>
                          <a:uLnTx/>
                          <a:uFillTx/>
                          <a:latin typeface="+mn-lt"/>
                          <a:ea typeface="+mn-ea"/>
                          <a:cs typeface="+mn-cs"/>
                        </a:rPr>
                        <a:t>Primary Source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white">
                              <a:lumMod val="65000"/>
                            </a:prstClr>
                          </a:solidFill>
                          <a:effectLst/>
                          <a:uLnTx/>
                          <a:uFillTx/>
                          <a:latin typeface="+mn-lt"/>
                          <a:ea typeface="+mn-ea"/>
                          <a:cs typeface="+mn-cs"/>
                        </a:rPr>
                        <a:t>Secondary Source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white">
                              <a:lumMod val="65000"/>
                            </a:prstClr>
                          </a:solidFill>
                          <a:effectLst/>
                          <a:uLnTx/>
                          <a:uFillTx/>
                          <a:latin typeface="+mn-lt"/>
                          <a:ea typeface="+mn-ea"/>
                          <a:cs typeface="+mn-cs"/>
                        </a:rPr>
                        <a:t>Sequencing</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white">
                              <a:lumMod val="65000"/>
                            </a:prstClr>
                          </a:solidFill>
                          <a:effectLst/>
                          <a:uLnTx/>
                          <a:uFillTx/>
                          <a:latin typeface="+mn-lt"/>
                          <a:ea typeface="+mn-ea"/>
                          <a:cs typeface="+mn-cs"/>
                        </a:rPr>
                        <a:t>Similarities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Support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white">
                              <a:lumMod val="65000"/>
                            </a:prstClr>
                          </a:solidFill>
                          <a:effectLst/>
                          <a:uLnTx/>
                          <a:uFillTx/>
                          <a:latin typeface="+mn-lt"/>
                          <a:ea typeface="+mn-ea"/>
                          <a:cs typeface="+mn-cs"/>
                        </a:rPr>
                        <a:t>Timeline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sng" strike="noStrike" kern="1200" cap="none" spc="0" normalizeH="0" baseline="0" noProof="0" dirty="0" smtClean="0">
                        <a:ln>
                          <a:noFill/>
                        </a:ln>
                        <a:solidFill>
                          <a:prstClr val="white">
                            <a:lumMod val="65000"/>
                          </a:prstClr>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sng" strike="noStrike" kern="1200" cap="none" spc="0" normalizeH="0" baseline="0" noProof="0" dirty="0" smtClean="0">
                        <a:ln>
                          <a:noFill/>
                        </a:ln>
                        <a:solidFill>
                          <a:prstClr val="white">
                            <a:lumMod val="65000"/>
                          </a:prstClr>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sng" strike="noStrike" kern="1200" cap="none" spc="0" normalizeH="0" baseline="0" noProof="0" dirty="0" smtClean="0">
                        <a:ln>
                          <a:noFill/>
                        </a:ln>
                        <a:solidFill>
                          <a:prstClr val="white">
                            <a:lumMod val="65000"/>
                          </a:prstClr>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sng" strike="noStrike" kern="1200" cap="none" spc="0" normalizeH="0" baseline="0" noProof="0" dirty="0" smtClean="0">
                        <a:ln>
                          <a:noFill/>
                        </a:ln>
                        <a:solidFill>
                          <a:prstClr val="white">
                            <a:lumMod val="65000"/>
                          </a:prstClr>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sng" strike="noStrike" kern="1200" cap="none" spc="0" normalizeH="0" baseline="0" noProof="0" dirty="0" smtClean="0">
                        <a:ln>
                          <a:noFill/>
                        </a:ln>
                        <a:solidFill>
                          <a:prstClr val="white">
                            <a:lumMod val="65000"/>
                          </a:prstClr>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sng" strike="noStrike" kern="1200" cap="none" spc="0" normalizeH="0" baseline="0" noProof="0" dirty="0" smtClean="0">
                          <a:ln>
                            <a:noFill/>
                          </a:ln>
                          <a:solidFill>
                            <a:prstClr val="white">
                              <a:lumMod val="65000"/>
                            </a:prstClr>
                          </a:solidFill>
                          <a:effectLst/>
                          <a:uLnTx/>
                          <a:uFillTx/>
                          <a:latin typeface="+mn-lt"/>
                          <a:ea typeface="+mn-ea"/>
                          <a:cs typeface="+mn-cs"/>
                        </a:rPr>
                        <a:t>NB grey indicates taught in Y3/4 and used in Y5/6</a:t>
                      </a:r>
                    </a:p>
                  </a:txBody>
                  <a:tcPr marL="114300" marR="114300" marT="0" marB="0"/>
                </a:tc>
                <a:extLst>
                  <a:ext uri="{0D108BD9-81ED-4DB2-BD59-A6C34878D82A}">
                    <a16:rowId xmlns:a16="http://schemas.microsoft.com/office/drawing/2014/main" val="669184204"/>
                  </a:ext>
                </a:extLst>
              </a:tr>
              <a:tr h="2308528">
                <a:tc>
                  <a:txBody>
                    <a:bodyPr/>
                    <a:lstStyle/>
                    <a:p>
                      <a:pPr algn="ctr"/>
                      <a:r>
                        <a:rPr lang="en-GB" sz="1050" u="sng" kern="1200" dirty="0" smtClean="0">
                          <a:solidFill>
                            <a:srgbClr val="FF0000"/>
                          </a:solidFill>
                          <a:effectLst/>
                          <a:latin typeface="+mn-lt"/>
                          <a:ea typeface="+mn-ea"/>
                          <a:cs typeface="+mn-cs"/>
                        </a:rPr>
                        <a:t>Future Learning in Year 7 </a:t>
                      </a:r>
                      <a:endParaRPr lang="en-GB" sz="1050" kern="1200" dirty="0" smtClean="0">
                        <a:solidFill>
                          <a:srgbClr val="FF0000"/>
                        </a:solidFill>
                        <a:effectLst/>
                        <a:latin typeface="+mn-lt"/>
                        <a:ea typeface="+mn-ea"/>
                        <a:cs typeface="+mn-cs"/>
                      </a:endParaRPr>
                    </a:p>
                    <a:p>
                      <a:pPr algn="ctr"/>
                      <a:r>
                        <a:rPr lang="en-GB" sz="1050" u="sng" kern="1200" dirty="0" smtClean="0">
                          <a:solidFill>
                            <a:srgbClr val="FF0000"/>
                          </a:solidFill>
                          <a:effectLst/>
                          <a:latin typeface="+mn-lt"/>
                          <a:ea typeface="+mn-ea"/>
                          <a:cs typeface="+mn-cs"/>
                        </a:rPr>
                        <a:t>(KS3 National Curriculum)</a:t>
                      </a:r>
                    </a:p>
                    <a:p>
                      <a:pPr algn="l"/>
                      <a:r>
                        <a:rPr lang="en-GB" sz="1100" b="0" i="0" dirty="0" smtClean="0">
                          <a:solidFill>
                            <a:srgbClr val="0B0C0C"/>
                          </a:solidFill>
                          <a:effectLst/>
                          <a:latin typeface="+mn-lt"/>
                        </a:rPr>
                        <a:t>Pupils should extend and deepen their chronologically secure knowledge and understanding of British, local and world history, so that it provides a well-informed context for wider learning. Pupils should identify significant events, make connections, draw contrasts, and analyse trends within periods and over long arcs of time. They should use historical terms and concepts in increasingly sophisticated ways. They should pursue historically valid enquiries including some they have framed themselves, and create relevant, structured and evidentially supported accounts in response. They should understand how different types of historical sources are used rigorously to make historical claims and discern how and why contrasting arguments and interpretations of the past have been constructed.</a:t>
                      </a:r>
                      <a:endParaRPr lang="en-GB" sz="1100" u="sng" kern="1200" dirty="0" smtClean="0">
                        <a:solidFill>
                          <a:srgbClr val="FF0000"/>
                        </a:solidFill>
                        <a:effectLst/>
                        <a:latin typeface="+mn-lt"/>
                        <a:ea typeface="+mn-ea"/>
                        <a:cs typeface="+mn-cs"/>
                      </a:endParaRPr>
                    </a:p>
                    <a:p>
                      <a:pPr algn="l"/>
                      <a:endParaRPr lang="en-GB" sz="400" kern="1200" dirty="0" smtClean="0">
                        <a:solidFill>
                          <a:schemeClr val="tx1"/>
                        </a:solidFill>
                        <a:effectLst/>
                        <a:latin typeface="+mn-lt"/>
                        <a:ea typeface="+mn-ea"/>
                        <a:cs typeface="+mn-cs"/>
                      </a:endParaRPr>
                    </a:p>
                  </a:txBody>
                  <a:tcPr/>
                </a:tc>
                <a:tc vMerge="1">
                  <a:txBody>
                    <a:bodyPr/>
                    <a:lstStyle/>
                    <a:p>
                      <a:pPr algn="ctr"/>
                      <a:endParaRPr lang="en-GB" sz="1200" u="sng" kern="1200" dirty="0" smtClean="0">
                        <a:solidFill>
                          <a:srgbClr val="FF0000"/>
                        </a:solidFill>
                        <a:effectLst/>
                        <a:latin typeface="+mn-lt"/>
                        <a:ea typeface="+mn-ea"/>
                        <a:cs typeface="+mn-cs"/>
                      </a:endParaRPr>
                    </a:p>
                  </a:txBody>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1335387644"/>
                  </a:ext>
                </a:extLst>
              </a:tr>
            </a:tbl>
          </a:graphicData>
        </a:graphic>
      </p:graphicFrame>
      <p:sp>
        <p:nvSpPr>
          <p:cNvPr id="5" name="AutoShape 2" descr="ST. MICHAEL'S C. OF E. PRIMARY SCHOOL BAMFORD SCHOOL UNIFORM LIST Boys:  Girls: Red v-neck sweatshirt with school logo Red"/>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pic>
        <p:nvPicPr>
          <p:cNvPr id="6" name="Picture 5"/>
          <p:cNvPicPr>
            <a:picLocks noChangeAspect="1"/>
          </p:cNvPicPr>
          <p:nvPr/>
        </p:nvPicPr>
        <p:blipFill>
          <a:blip r:embed="rId2"/>
          <a:stretch>
            <a:fillRect/>
          </a:stretch>
        </p:blipFill>
        <p:spPr>
          <a:xfrm>
            <a:off x="3922198" y="178131"/>
            <a:ext cx="383164" cy="489487"/>
          </a:xfrm>
          <a:prstGeom prst="rect">
            <a:avLst/>
          </a:prstGeom>
        </p:spPr>
      </p:pic>
    </p:spTree>
    <p:extLst>
      <p:ext uri="{BB962C8B-B14F-4D97-AF65-F5344CB8AC3E}">
        <p14:creationId xmlns:p14="http://schemas.microsoft.com/office/powerpoint/2010/main" val="231165661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112527968"/>
              </p:ext>
            </p:extLst>
          </p:nvPr>
        </p:nvGraphicFramePr>
        <p:xfrm>
          <a:off x="155575" y="81915"/>
          <a:ext cx="11831641" cy="6713396"/>
        </p:xfrm>
        <a:graphic>
          <a:graphicData uri="http://schemas.openxmlformats.org/drawingml/2006/table">
            <a:tbl>
              <a:tblPr firstRow="1" bandRow="1">
                <a:tableStyleId>{5940675A-B579-460E-94D1-54222C63F5DA}</a:tableStyleId>
              </a:tblPr>
              <a:tblGrid>
                <a:gridCol w="273050">
                  <a:extLst>
                    <a:ext uri="{9D8B030D-6E8A-4147-A177-3AD203B41FA5}">
                      <a16:colId xmlns:a16="http://schemas.microsoft.com/office/drawing/2014/main" val="2033829959"/>
                    </a:ext>
                  </a:extLst>
                </a:gridCol>
                <a:gridCol w="2328863">
                  <a:extLst>
                    <a:ext uri="{9D8B030D-6E8A-4147-A177-3AD203B41FA5}">
                      <a16:colId xmlns:a16="http://schemas.microsoft.com/office/drawing/2014/main" val="2952232063"/>
                    </a:ext>
                  </a:extLst>
                </a:gridCol>
                <a:gridCol w="2300287">
                  <a:extLst>
                    <a:ext uri="{9D8B030D-6E8A-4147-A177-3AD203B41FA5}">
                      <a16:colId xmlns:a16="http://schemas.microsoft.com/office/drawing/2014/main" val="1239123303"/>
                    </a:ext>
                  </a:extLst>
                </a:gridCol>
                <a:gridCol w="2628900">
                  <a:extLst>
                    <a:ext uri="{9D8B030D-6E8A-4147-A177-3AD203B41FA5}">
                      <a16:colId xmlns:a16="http://schemas.microsoft.com/office/drawing/2014/main" val="4031516724"/>
                    </a:ext>
                  </a:extLst>
                </a:gridCol>
                <a:gridCol w="2114551">
                  <a:extLst>
                    <a:ext uri="{9D8B030D-6E8A-4147-A177-3AD203B41FA5}">
                      <a16:colId xmlns:a16="http://schemas.microsoft.com/office/drawing/2014/main" val="3120107244"/>
                    </a:ext>
                  </a:extLst>
                </a:gridCol>
                <a:gridCol w="2185990">
                  <a:extLst>
                    <a:ext uri="{9D8B030D-6E8A-4147-A177-3AD203B41FA5}">
                      <a16:colId xmlns:a16="http://schemas.microsoft.com/office/drawing/2014/main" val="2886785050"/>
                    </a:ext>
                  </a:extLst>
                </a:gridCol>
              </a:tblGrid>
              <a:tr h="413209">
                <a:tc>
                  <a:txBody>
                    <a:bodyPr/>
                    <a:lstStyle/>
                    <a:p>
                      <a:pPr algn="ctr">
                        <a:spcAft>
                          <a:spcPts val="0"/>
                        </a:spcAft>
                      </a:pPr>
                      <a:r>
                        <a:rPr lang="en-GB" sz="1400" b="1" dirty="0" err="1" smtClean="0">
                          <a:solidFill>
                            <a:schemeClr val="tx1"/>
                          </a:solidFill>
                          <a:effectLst/>
                          <a:latin typeface="Comic Sans MS" panose="030F0702030302020204" pitchFamily="66" charset="0"/>
                          <a:ea typeface="Times New Roman" panose="02020603050405020304" pitchFamily="18" charset="0"/>
                        </a:rPr>
                        <a:t>Yr</a:t>
                      </a:r>
                      <a:endParaRPr lang="en-GB" sz="1400" b="1" dirty="0">
                        <a:solidFill>
                          <a:schemeClr val="tx1"/>
                        </a:solidFill>
                        <a:effectLst/>
                        <a:latin typeface="Comic Sans MS" panose="030F0702030302020204" pitchFamily="66" charset="0"/>
                        <a:ea typeface="Times New Roman" panose="02020603050405020304" pitchFamily="18" charset="0"/>
                      </a:endParaRPr>
                    </a:p>
                  </a:txBody>
                  <a:tcPr marL="114300" marR="114300" marT="0" marB="0"/>
                </a:tc>
                <a:tc>
                  <a:txBody>
                    <a:bodyPr/>
                    <a:lstStyle/>
                    <a:p>
                      <a:pPr algn="ctr">
                        <a:spcAft>
                          <a:spcPts val="0"/>
                        </a:spcAft>
                      </a:pPr>
                      <a:r>
                        <a:rPr lang="en-GB" sz="1400" b="0" u="sng" dirty="0" smtClean="0">
                          <a:solidFill>
                            <a:schemeClr val="accent4">
                              <a:lumMod val="60000"/>
                              <a:lumOff val="40000"/>
                            </a:schemeClr>
                          </a:solidFill>
                          <a:effectLst/>
                          <a:latin typeface="Comic Sans MS" panose="030F0702030302020204" pitchFamily="66" charset="0"/>
                          <a:ea typeface="Times New Roman" panose="02020603050405020304" pitchFamily="18" charset="0"/>
                          <a:cs typeface="Arial" panose="020B0604020202020204" pitchFamily="34" charset="0"/>
                        </a:rPr>
                        <a:t>Clothing</a:t>
                      </a:r>
                      <a:endParaRPr lang="en-GB" sz="1400" b="1" dirty="0">
                        <a:solidFill>
                          <a:srgbClr val="C00000"/>
                        </a:solidFill>
                        <a:effectLst/>
                        <a:latin typeface="Times New Roman" panose="02020603050405020304" pitchFamily="18" charset="0"/>
                        <a:ea typeface="Times New Roman" panose="02020603050405020304" pitchFamily="18" charset="0"/>
                      </a:endParaRPr>
                    </a:p>
                  </a:txBody>
                  <a:tcPr marL="114300" marR="114300" marT="0" marB="0"/>
                </a:tc>
                <a:tc>
                  <a:txBody>
                    <a:bodyPr/>
                    <a:lstStyle/>
                    <a:p>
                      <a:pPr algn="ctr">
                        <a:spcAft>
                          <a:spcPts val="0"/>
                        </a:spcAft>
                      </a:pPr>
                      <a:r>
                        <a:rPr lang="en-GB" sz="1400" b="0" u="sng" baseline="0" dirty="0" smtClean="0">
                          <a:solidFill>
                            <a:srgbClr val="00B0F0"/>
                          </a:solidFill>
                          <a:effectLst/>
                          <a:latin typeface="Comic Sans MS" panose="030F0702030302020204" pitchFamily="66" charset="0"/>
                          <a:ea typeface="Times New Roman" panose="02020603050405020304" pitchFamily="18" charset="0"/>
                          <a:cs typeface="Arial" panose="020B0604020202020204" pitchFamily="34" charset="0"/>
                        </a:rPr>
                        <a:t>Commerce</a:t>
                      </a:r>
                      <a:endParaRPr lang="en-GB" sz="1400" b="1" dirty="0">
                        <a:solidFill>
                          <a:srgbClr val="C00000"/>
                        </a:solidFill>
                        <a:effectLst/>
                        <a:latin typeface="Times New Roman" panose="02020603050405020304" pitchFamily="18" charset="0"/>
                        <a:ea typeface="Times New Roman" panose="02020603050405020304" pitchFamily="18" charset="0"/>
                      </a:endParaRPr>
                    </a:p>
                  </a:txBody>
                  <a:tcPr marL="114300" marR="114300" marT="0" marB="0"/>
                </a:tc>
                <a:tc>
                  <a:txBody>
                    <a:bodyPr/>
                    <a:lstStyle/>
                    <a:p>
                      <a:pPr algn="ctr">
                        <a:spcAft>
                          <a:spcPts val="0"/>
                        </a:spcAft>
                      </a:pPr>
                      <a:r>
                        <a:rPr lang="en-GB" sz="1400" b="0" u="sng" baseline="0" dirty="0" smtClean="0">
                          <a:solidFill>
                            <a:srgbClr val="C00000"/>
                          </a:solidFill>
                          <a:effectLst/>
                          <a:latin typeface="Comic Sans MS" panose="030F0702030302020204" pitchFamily="66" charset="0"/>
                          <a:ea typeface="Times New Roman" panose="02020603050405020304" pitchFamily="18" charset="0"/>
                          <a:cs typeface="Arial" panose="020B0604020202020204" pitchFamily="34" charset="0"/>
                        </a:rPr>
                        <a:t>Conflict</a:t>
                      </a:r>
                      <a:endParaRPr lang="en-GB" sz="1400" b="1" dirty="0">
                        <a:solidFill>
                          <a:srgbClr val="C00000"/>
                        </a:solidFill>
                        <a:effectLst/>
                        <a:latin typeface="Times New Roman" panose="02020603050405020304" pitchFamily="18" charset="0"/>
                        <a:ea typeface="Times New Roman" panose="02020603050405020304" pitchFamily="18" charset="0"/>
                      </a:endParaRPr>
                    </a:p>
                  </a:txBody>
                  <a:tcPr marL="114300" marR="114300" marT="0" marB="0"/>
                </a:tc>
                <a:tc>
                  <a:txBody>
                    <a:bodyPr/>
                    <a:lstStyle/>
                    <a:p>
                      <a:pPr algn="ctr">
                        <a:spcAft>
                          <a:spcPts val="0"/>
                        </a:spcAft>
                      </a:pPr>
                      <a:r>
                        <a:rPr lang="en-GB" sz="1400" b="0" u="sng" baseline="0" dirty="0" smtClean="0">
                          <a:solidFill>
                            <a:srgbClr val="7030A0"/>
                          </a:solidFill>
                          <a:effectLst/>
                          <a:latin typeface="Comic Sans MS" panose="030F0702030302020204" pitchFamily="66" charset="0"/>
                          <a:ea typeface="Times New Roman" panose="02020603050405020304" pitchFamily="18" charset="0"/>
                          <a:cs typeface="Arial" panose="020B0604020202020204" pitchFamily="34" charset="0"/>
                        </a:rPr>
                        <a:t>Food</a:t>
                      </a:r>
                      <a:endParaRPr lang="en-GB" sz="1400" b="1" dirty="0">
                        <a:solidFill>
                          <a:srgbClr val="C00000"/>
                        </a:solidFill>
                        <a:effectLst/>
                        <a:latin typeface="Times New Roman" panose="02020603050405020304" pitchFamily="18" charset="0"/>
                        <a:ea typeface="Times New Roman" panose="02020603050405020304" pitchFamily="18" charset="0"/>
                      </a:endParaRPr>
                    </a:p>
                  </a:txBody>
                  <a:tcPr marL="114300" marR="114300" marT="0" marB="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b="0" u="sng" baseline="0" dirty="0" smtClean="0">
                          <a:solidFill>
                            <a:srgbClr val="00B050"/>
                          </a:solidFill>
                          <a:effectLst/>
                          <a:latin typeface="Comic Sans MS" panose="030F0702030302020204" pitchFamily="66" charset="0"/>
                          <a:ea typeface="Times New Roman" panose="02020603050405020304" pitchFamily="18" charset="0"/>
                          <a:cs typeface="Arial" panose="020B0604020202020204" pitchFamily="34" charset="0"/>
                        </a:rPr>
                        <a:t>Religion</a:t>
                      </a:r>
                      <a:endParaRPr lang="en-GB" sz="1400" b="1" dirty="0" smtClean="0">
                        <a:solidFill>
                          <a:srgbClr val="C00000"/>
                        </a:solidFill>
                        <a:effectLst/>
                        <a:latin typeface="Times New Roman" panose="02020603050405020304" pitchFamily="18" charset="0"/>
                        <a:ea typeface="Times New Roman" panose="02020603050405020304" pitchFamily="18" charset="0"/>
                      </a:endParaRPr>
                    </a:p>
                  </a:txBody>
                  <a:tcPr marL="114300" marR="114300" marT="0" marB="0"/>
                </a:tc>
                <a:extLst>
                  <a:ext uri="{0D108BD9-81ED-4DB2-BD59-A6C34878D82A}">
                    <a16:rowId xmlns:a16="http://schemas.microsoft.com/office/drawing/2014/main" val="114452312"/>
                  </a:ext>
                </a:extLst>
              </a:tr>
              <a:tr h="2302163">
                <a:tc>
                  <a:txBody>
                    <a:bodyPr/>
                    <a:lstStyle/>
                    <a:p>
                      <a:r>
                        <a:rPr lang="en-GB" sz="1400" dirty="0" smtClean="0">
                          <a:solidFill>
                            <a:schemeClr val="accent3">
                              <a:lumMod val="75000"/>
                            </a:schemeClr>
                          </a:solidFill>
                          <a:latin typeface="+mn-lt"/>
                        </a:rPr>
                        <a:t>5</a:t>
                      </a:r>
                    </a:p>
                    <a:p>
                      <a:r>
                        <a:rPr lang="en-GB" sz="1400" dirty="0" smtClean="0">
                          <a:solidFill>
                            <a:schemeClr val="accent3">
                              <a:lumMod val="75000"/>
                            </a:schemeClr>
                          </a:solidFill>
                          <a:latin typeface="+mn-lt"/>
                        </a:rPr>
                        <a:t>Mayans</a:t>
                      </a:r>
                      <a:endParaRPr lang="en-GB" sz="1400" dirty="0">
                        <a:solidFill>
                          <a:schemeClr val="accent3">
                            <a:lumMod val="75000"/>
                          </a:schemeClr>
                        </a:solidFill>
                        <a:latin typeface="+mn-lt"/>
                      </a:endParaRPr>
                    </a:p>
                  </a:txBody>
                  <a:tcPr/>
                </a:tc>
                <a:tc>
                  <a:txBody>
                    <a:bodyPr/>
                    <a:lstStyle/>
                    <a:p>
                      <a:r>
                        <a:rPr lang="en-GB" sz="1000" dirty="0" smtClean="0">
                          <a:solidFill>
                            <a:schemeClr val="accent3">
                              <a:lumMod val="75000"/>
                            </a:schemeClr>
                          </a:solidFill>
                          <a:latin typeface="+mn-lt"/>
                        </a:rPr>
                        <a:t>Most men and women wore simple clothes. Men would wear a loincloth and cloak, whilst women wore a simple dress. Many people wore very colourful clothes, with patterns on them. These patterns often showed what tribe you were from.</a:t>
                      </a:r>
                    </a:p>
                    <a:p>
                      <a:r>
                        <a:rPr lang="en-GB" sz="1000" dirty="0" smtClean="0">
                          <a:solidFill>
                            <a:schemeClr val="accent3">
                              <a:lumMod val="75000"/>
                            </a:schemeClr>
                          </a:solidFill>
                          <a:latin typeface="+mn-lt"/>
                        </a:rPr>
                        <a:t>Wealthy and important Maya people (such as kings) often wore animal skins and highly decorative headdresses. They would also wear jewellery made from jade</a:t>
                      </a:r>
                    </a:p>
                  </a:txBody>
                  <a:tcPr/>
                </a:tc>
                <a:tc>
                  <a:txBody>
                    <a:bodyPr/>
                    <a:lstStyle/>
                    <a:p>
                      <a:r>
                        <a:rPr lang="en-GB" sz="1000" dirty="0" smtClean="0">
                          <a:solidFill>
                            <a:schemeClr val="accent3">
                              <a:lumMod val="75000"/>
                            </a:schemeClr>
                          </a:solidFill>
                          <a:latin typeface="+mn-lt"/>
                        </a:rPr>
                        <a:t>The Maya used several different mediums of exchange and in the trading of food commodities, the barter system was typically used for large orders. Cacao beans were used for everyday exchange in Post classic times. For more expensive purchases gold, jade and copper were used as a means of exchange.</a:t>
                      </a:r>
                      <a:endParaRPr lang="en-GB" sz="1000" dirty="0">
                        <a:solidFill>
                          <a:schemeClr val="accent3">
                            <a:lumMod val="75000"/>
                          </a:schemeClr>
                        </a:solidFill>
                        <a:latin typeface="+mn-lt"/>
                      </a:endParaRPr>
                    </a:p>
                  </a:txBody>
                  <a:tcPr/>
                </a:tc>
                <a:tc>
                  <a:txBody>
                    <a:bodyPr/>
                    <a:lstStyle/>
                    <a:p>
                      <a:r>
                        <a:rPr lang="en-GB" sz="1000" dirty="0" smtClean="0">
                          <a:solidFill>
                            <a:schemeClr val="accent3">
                              <a:lumMod val="75000"/>
                            </a:schemeClr>
                          </a:solidFill>
                          <a:latin typeface="+mn-lt"/>
                        </a:rPr>
                        <a:t>The best-documented and possibly the most important conflict was the struggle between </a:t>
                      </a:r>
                      <a:r>
                        <a:rPr lang="en-GB" sz="1000" dirty="0" err="1" smtClean="0">
                          <a:solidFill>
                            <a:schemeClr val="accent3">
                              <a:lumMod val="75000"/>
                            </a:schemeClr>
                          </a:solidFill>
                          <a:latin typeface="+mn-lt"/>
                        </a:rPr>
                        <a:t>Calakmul</a:t>
                      </a:r>
                      <a:r>
                        <a:rPr lang="en-GB" sz="1000" dirty="0" smtClean="0">
                          <a:solidFill>
                            <a:schemeClr val="accent3">
                              <a:lumMod val="75000"/>
                            </a:schemeClr>
                          </a:solidFill>
                          <a:latin typeface="+mn-lt"/>
                        </a:rPr>
                        <a:t> and Tikal in the fifth and sixth centuries. These two powerful city-states were each dominant politically, militarily and economically in their regions, but were also relatively close to one another.</a:t>
                      </a:r>
                    </a:p>
                    <a:p>
                      <a:r>
                        <a:rPr lang="en-GB" sz="1000" dirty="0" smtClean="0">
                          <a:solidFill>
                            <a:schemeClr val="accent3">
                              <a:lumMod val="75000"/>
                            </a:schemeClr>
                          </a:solidFill>
                          <a:latin typeface="+mn-lt"/>
                        </a:rPr>
                        <a:t>When armies clashed in battles, they used melee weapons, including clubs, axes, stabbing spears and knives. They Mayan war club resembled that the </a:t>
                      </a:r>
                      <a:r>
                        <a:rPr lang="en-GB" sz="1000" dirty="0" err="1" smtClean="0">
                          <a:solidFill>
                            <a:schemeClr val="accent3">
                              <a:lumMod val="75000"/>
                            </a:schemeClr>
                          </a:solidFill>
                          <a:latin typeface="+mn-lt"/>
                        </a:rPr>
                        <a:t>Macuahuitl</a:t>
                      </a:r>
                      <a:r>
                        <a:rPr lang="en-GB" sz="1000" dirty="0" smtClean="0">
                          <a:solidFill>
                            <a:schemeClr val="accent3">
                              <a:lumMod val="75000"/>
                            </a:schemeClr>
                          </a:solidFill>
                          <a:latin typeface="+mn-lt"/>
                        </a:rPr>
                        <a:t> of the Aztecs in that it was lined with obsidian blades on three sides. These 42-in long clubs could stun, break bones or cut.</a:t>
                      </a:r>
                    </a:p>
                  </a:txBody>
                  <a:tcPr/>
                </a:tc>
                <a:tc>
                  <a:txBody>
                    <a:bodyPr/>
                    <a:lstStyle/>
                    <a:p>
                      <a:r>
                        <a:rPr lang="en-GB" sz="1000" dirty="0" smtClean="0">
                          <a:solidFill>
                            <a:schemeClr val="accent3">
                              <a:lumMod val="75000"/>
                            </a:schemeClr>
                          </a:solidFill>
                          <a:latin typeface="+mn-lt"/>
                        </a:rPr>
                        <a:t>Their main crop was maize, but they also grew root vegetables, avocados, squash and beans. Maize made up 80% of their diet. They made tortillas, beer and a type of porridge with the maize. The Maya also grew cocoa and chillies.</a:t>
                      </a:r>
                      <a:endParaRPr lang="en-GB" sz="1000" dirty="0">
                        <a:solidFill>
                          <a:schemeClr val="accent3">
                            <a:lumMod val="75000"/>
                          </a:schemeClr>
                        </a:solidFill>
                        <a:latin typeface="+mn-lt"/>
                      </a:endParaRPr>
                    </a:p>
                  </a:txBody>
                  <a:tcPr/>
                </a:tc>
                <a:tc>
                  <a:txBody>
                    <a:bodyPr/>
                    <a:lstStyle/>
                    <a:p>
                      <a:r>
                        <a:rPr lang="en-GB" sz="1000" dirty="0" smtClean="0">
                          <a:solidFill>
                            <a:schemeClr val="accent3">
                              <a:lumMod val="75000"/>
                            </a:schemeClr>
                          </a:solidFill>
                          <a:latin typeface="+mn-lt"/>
                        </a:rPr>
                        <a:t>Lives of Ancient Maya centred around their religion and gods of nature. Religion touched many aspect of their everyday lives.</a:t>
                      </a:r>
                    </a:p>
                    <a:p>
                      <a:r>
                        <a:rPr lang="en-GB" sz="1000" dirty="0" smtClean="0">
                          <a:solidFill>
                            <a:schemeClr val="accent3">
                              <a:lumMod val="75000"/>
                            </a:schemeClr>
                          </a:solidFill>
                          <a:latin typeface="+mn-lt"/>
                        </a:rPr>
                        <a:t>The Maya believed in a large number of nature gods. Some gods were considered more important and powerful than others.</a:t>
                      </a:r>
                    </a:p>
                    <a:p>
                      <a:r>
                        <a:rPr lang="en-GB" sz="1000" dirty="0" err="1" smtClean="0">
                          <a:solidFill>
                            <a:schemeClr val="accent3">
                              <a:lumMod val="75000"/>
                            </a:schemeClr>
                          </a:solidFill>
                          <a:latin typeface="+mn-lt"/>
                        </a:rPr>
                        <a:t>Itzamna</a:t>
                      </a:r>
                      <a:r>
                        <a:rPr lang="en-GB" sz="1000" dirty="0" smtClean="0">
                          <a:solidFill>
                            <a:schemeClr val="accent3">
                              <a:lumMod val="75000"/>
                            </a:schemeClr>
                          </a:solidFill>
                          <a:latin typeface="+mn-lt"/>
                        </a:rPr>
                        <a:t> – the most important god.</a:t>
                      </a:r>
                    </a:p>
                    <a:p>
                      <a:r>
                        <a:rPr lang="en-GB" sz="1000" dirty="0" smtClean="0">
                          <a:solidFill>
                            <a:schemeClr val="accent3">
                              <a:lumMod val="75000"/>
                            </a:schemeClr>
                          </a:solidFill>
                          <a:latin typeface="+mn-lt"/>
                        </a:rPr>
                        <a:t>ceremonial architecture, such as pyramids, temples, palaces, and observatories. These structures were all built without metal tools</a:t>
                      </a:r>
                    </a:p>
                    <a:p>
                      <a:endParaRPr lang="en-GB" sz="1000" dirty="0">
                        <a:solidFill>
                          <a:schemeClr val="accent3">
                            <a:lumMod val="75000"/>
                          </a:schemeClr>
                        </a:solidFill>
                        <a:latin typeface="+mn-lt"/>
                      </a:endParaRPr>
                    </a:p>
                  </a:txBody>
                  <a:tcPr/>
                </a:tc>
                <a:extLst>
                  <a:ext uri="{0D108BD9-81ED-4DB2-BD59-A6C34878D82A}">
                    <a16:rowId xmlns:a16="http://schemas.microsoft.com/office/drawing/2014/main" val="432111361"/>
                  </a:ext>
                </a:extLst>
              </a:tr>
              <a:tr h="3984513">
                <a:tc>
                  <a:txBody>
                    <a:bodyPr/>
                    <a:lstStyle/>
                    <a:p>
                      <a:r>
                        <a:rPr lang="en-GB" sz="1400" dirty="0" smtClean="0">
                          <a:solidFill>
                            <a:schemeClr val="tx1"/>
                          </a:solidFill>
                          <a:latin typeface="Comic Sans MS" panose="030F0702030302020204" pitchFamily="66" charset="0"/>
                        </a:rPr>
                        <a:t>6</a:t>
                      </a:r>
                    </a:p>
                    <a:p>
                      <a:r>
                        <a:rPr lang="en-GB" sz="1400" dirty="0" err="1" smtClean="0">
                          <a:solidFill>
                            <a:schemeClr val="tx1"/>
                          </a:solidFill>
                          <a:latin typeface="Comic Sans MS" panose="030F0702030302020204" pitchFamily="66" charset="0"/>
                        </a:rPr>
                        <a:t>Anc</a:t>
                      </a:r>
                      <a:endParaRPr lang="en-GB" sz="1400" dirty="0" smtClean="0">
                        <a:solidFill>
                          <a:schemeClr val="tx1"/>
                        </a:solidFill>
                        <a:latin typeface="Comic Sans MS" panose="030F0702030302020204" pitchFamily="66" charset="0"/>
                      </a:endParaRPr>
                    </a:p>
                    <a:p>
                      <a:r>
                        <a:rPr lang="en-GB" sz="1400" dirty="0" err="1" smtClean="0">
                          <a:solidFill>
                            <a:schemeClr val="tx1"/>
                          </a:solidFill>
                          <a:latin typeface="Comic Sans MS" panose="030F0702030302020204" pitchFamily="66" charset="0"/>
                        </a:rPr>
                        <a:t>i</a:t>
                      </a:r>
                      <a:endParaRPr lang="en-GB" sz="1400" dirty="0" smtClean="0">
                        <a:solidFill>
                          <a:schemeClr val="tx1"/>
                        </a:solidFill>
                        <a:latin typeface="Comic Sans MS" panose="030F0702030302020204" pitchFamily="66" charset="0"/>
                      </a:endParaRPr>
                    </a:p>
                    <a:p>
                      <a:r>
                        <a:rPr lang="en-GB" sz="1400" dirty="0" err="1" smtClean="0">
                          <a:solidFill>
                            <a:schemeClr val="tx1"/>
                          </a:solidFill>
                          <a:latin typeface="Comic Sans MS" panose="030F0702030302020204" pitchFamily="66" charset="0"/>
                        </a:rPr>
                        <a:t>ent</a:t>
                      </a:r>
                      <a:r>
                        <a:rPr lang="en-GB" sz="1400" dirty="0" smtClean="0">
                          <a:solidFill>
                            <a:schemeClr val="tx1"/>
                          </a:solidFill>
                          <a:latin typeface="Comic Sans MS" panose="030F0702030302020204" pitchFamily="66" charset="0"/>
                        </a:rPr>
                        <a:t> </a:t>
                      </a:r>
                    </a:p>
                    <a:p>
                      <a:r>
                        <a:rPr lang="en-GB" sz="1400" dirty="0" smtClean="0">
                          <a:solidFill>
                            <a:schemeClr val="tx1"/>
                          </a:solidFill>
                          <a:latin typeface="Comic Sans MS" panose="030F0702030302020204" pitchFamily="66" charset="0"/>
                        </a:rPr>
                        <a:t> Greece</a:t>
                      </a:r>
                      <a:endParaRPr lang="en-GB" sz="1400" dirty="0">
                        <a:solidFill>
                          <a:schemeClr val="tx1"/>
                        </a:solidFill>
                        <a:latin typeface="Comic Sans MS" panose="030F0702030302020204" pitchFamily="66" charset="0"/>
                      </a:endParaRPr>
                    </a:p>
                  </a:txBody>
                  <a:tcPr/>
                </a:tc>
                <a:tc>
                  <a:txBody>
                    <a:bodyPr/>
                    <a:lstStyle/>
                    <a:p>
                      <a:r>
                        <a:rPr lang="en-GB" sz="1200" kern="1200" dirty="0" smtClean="0">
                          <a:solidFill>
                            <a:schemeClr val="tx1"/>
                          </a:solidFill>
                          <a:effectLst/>
                          <a:latin typeface="+mn-lt"/>
                          <a:ea typeface="+mn-ea"/>
                          <a:cs typeface="+mn-cs"/>
                        </a:rPr>
                        <a:t>Clothing in ancient Greece primarily consisted of the chiton, </a:t>
                      </a:r>
                      <a:r>
                        <a:rPr lang="en-GB" sz="1200" kern="1200" dirty="0" err="1" smtClean="0">
                          <a:solidFill>
                            <a:schemeClr val="tx1"/>
                          </a:solidFill>
                          <a:effectLst/>
                          <a:latin typeface="+mn-lt"/>
                          <a:ea typeface="+mn-ea"/>
                          <a:cs typeface="+mn-cs"/>
                        </a:rPr>
                        <a:t>peplos</a:t>
                      </a:r>
                      <a:r>
                        <a:rPr lang="en-GB" sz="1200" kern="1200" dirty="0" smtClean="0">
                          <a:solidFill>
                            <a:schemeClr val="tx1"/>
                          </a:solidFill>
                          <a:effectLst/>
                          <a:latin typeface="+mn-lt"/>
                          <a:ea typeface="+mn-ea"/>
                          <a:cs typeface="+mn-cs"/>
                        </a:rPr>
                        <a:t>, himation, and </a:t>
                      </a:r>
                      <a:r>
                        <a:rPr lang="en-GB" sz="1200" kern="1200" dirty="0" err="1" smtClean="0">
                          <a:solidFill>
                            <a:schemeClr val="tx1"/>
                          </a:solidFill>
                          <a:effectLst/>
                          <a:latin typeface="+mn-lt"/>
                          <a:ea typeface="+mn-ea"/>
                          <a:cs typeface="+mn-cs"/>
                        </a:rPr>
                        <a:t>chlamys</a:t>
                      </a:r>
                      <a:r>
                        <a:rPr lang="en-GB" sz="1200" kern="1200" dirty="0" smtClean="0">
                          <a:solidFill>
                            <a:schemeClr val="tx1"/>
                          </a:solidFill>
                          <a:effectLst/>
                          <a:latin typeface="+mn-lt"/>
                          <a:ea typeface="+mn-ea"/>
                          <a:cs typeface="+mn-cs"/>
                        </a:rPr>
                        <a:t>. ... Customarily, clothing was homemade and cut to various lengths of rectangular linen or wool fabric with minimal cutting or sewing, and secured with ornamental clasps or pins, and a belt, or girdle. The two most popular materials were wool and linen. Wool was made from the fleeces of local sheep and linen from flax that came from Egypt. Linen was a light fabric that was great in the summers. Wool was warmer and good for the winters. In the later periods of Ancient Greece, the wealthy were able to buy clothes made of cotton and silk.</a:t>
                      </a:r>
                    </a:p>
                  </a:txBody>
                  <a:tcPr/>
                </a:tc>
                <a:tc>
                  <a:txBody>
                    <a:bodyPr/>
                    <a:lstStyle/>
                    <a:p>
                      <a:r>
                        <a:rPr lang="en-GB" sz="1200" dirty="0" smtClean="0">
                          <a:solidFill>
                            <a:schemeClr val="tx1"/>
                          </a:solidFill>
                          <a:latin typeface="+mn-lt"/>
                        </a:rPr>
                        <a:t>Ancient Greece's position in the Mediterranean allowed them to control some crucial trade routes and seaports. Some popular imports at the time were salt fish, wheat, papyrus, wood, glass, and metals such as tin, copper and silver. In addition to trade with products, the Greek's also used currency.</a:t>
                      </a:r>
                    </a:p>
                    <a:p>
                      <a:r>
                        <a:rPr lang="en-GB" sz="1200" dirty="0" smtClean="0">
                          <a:solidFill>
                            <a:schemeClr val="tx1"/>
                          </a:solidFill>
                          <a:latin typeface="+mn-lt"/>
                        </a:rPr>
                        <a:t>Trade was very important in ancient Greece. The Greeks even built cities in other parts of the world so they could trade goods. ... Goods could be made in one part of the Mediterranean and sold in another. The Greeks spread their culture to other peoples by selling wine, olives and pottery</a:t>
                      </a:r>
                    </a:p>
                    <a:p>
                      <a:endParaRPr lang="en-GB" sz="1200" dirty="0">
                        <a:solidFill>
                          <a:schemeClr val="tx1"/>
                        </a:solidFill>
                        <a:latin typeface="+mn-lt"/>
                      </a:endParaRPr>
                    </a:p>
                  </a:txBody>
                  <a:tcPr/>
                </a:tc>
                <a:tc>
                  <a:txBody>
                    <a:bodyPr/>
                    <a:lstStyle/>
                    <a:p>
                      <a:pPr>
                        <a:lnSpc>
                          <a:spcPct val="107000"/>
                        </a:lnSpc>
                        <a:spcAft>
                          <a:spcPts val="800"/>
                        </a:spcAft>
                      </a:pPr>
                      <a:r>
                        <a:rPr lang="en-GB" sz="1200" dirty="0" smtClean="0">
                          <a:solidFill>
                            <a:schemeClr val="tx1"/>
                          </a:solidFill>
                          <a:latin typeface="+mn-lt"/>
                        </a:rPr>
                        <a:t>Some of the main wars in Ancient Greece were the Persian Wars, the Peloponnesian War and the Trojan War. How many battles took place between the Ancient Greeks and the Persians? There were three battles that took place before the Persians lost the battle.</a:t>
                      </a:r>
                      <a:endParaRPr lang="en-GB" sz="1200" dirty="0">
                        <a:solidFill>
                          <a:schemeClr val="tx1"/>
                        </a:solidFill>
                        <a:latin typeface="+mn-lt"/>
                      </a:endParaRPr>
                    </a:p>
                  </a:txBody>
                  <a:tcPr/>
                </a:tc>
                <a:tc>
                  <a:txBody>
                    <a:bodyPr/>
                    <a:lstStyle/>
                    <a:p>
                      <a:r>
                        <a:rPr lang="en-GB" sz="1200" dirty="0" smtClean="0">
                          <a:solidFill>
                            <a:schemeClr val="tx1"/>
                          </a:solidFill>
                          <a:latin typeface="+mn-lt"/>
                        </a:rPr>
                        <a:t>The main foods the Ancient Greeks ate were bread, made from wheat, and porridge, made from barley. They used lots of olive oil to cook and add flavour to dishes. They also ate a range of vegetables, including chickpeas, olives, onions, garlic, and cabbage.</a:t>
                      </a:r>
                    </a:p>
                    <a:p>
                      <a:r>
                        <a:rPr lang="en-GB" sz="1200" dirty="0" smtClean="0">
                          <a:solidFill>
                            <a:schemeClr val="tx1"/>
                          </a:solidFill>
                          <a:latin typeface="+mn-lt"/>
                        </a:rPr>
                        <a:t>As most of the Greeks lived very near the sea, they also ate a lot of fish, squid and shellfish. The soil by the sea was not so rich as on the plains so the Greeks used irrigation and crop rotation to keep the soil relatively fertile. In some of the larger Greek city-states, meat could be purchased in cook shops.</a:t>
                      </a:r>
                    </a:p>
                    <a:p>
                      <a:endParaRPr lang="en-GB" sz="1200" dirty="0">
                        <a:solidFill>
                          <a:schemeClr val="tx1"/>
                        </a:solidFill>
                        <a:latin typeface="+mn-lt"/>
                      </a:endParaRPr>
                    </a:p>
                  </a:txBody>
                  <a:tcPr/>
                </a:tc>
                <a:tc>
                  <a:txBody>
                    <a:bodyPr/>
                    <a:lstStyle/>
                    <a:p>
                      <a:r>
                        <a:rPr lang="en-GB" sz="1200" dirty="0" smtClean="0">
                          <a:solidFill>
                            <a:schemeClr val="tx1"/>
                          </a:solidFill>
                          <a:latin typeface="+mn-lt"/>
                        </a:rPr>
                        <a:t>The ancient Greeks had no word for religion. The closest terms were </a:t>
                      </a:r>
                      <a:r>
                        <a:rPr lang="en-GB" sz="1200" dirty="0" err="1" smtClean="0">
                          <a:solidFill>
                            <a:schemeClr val="tx1"/>
                          </a:solidFill>
                          <a:latin typeface="+mn-lt"/>
                        </a:rPr>
                        <a:t>eusebeia</a:t>
                      </a:r>
                      <a:r>
                        <a:rPr lang="en-GB" sz="1200" dirty="0" smtClean="0">
                          <a:solidFill>
                            <a:schemeClr val="tx1"/>
                          </a:solidFill>
                          <a:latin typeface="+mn-lt"/>
                        </a:rPr>
                        <a:t> (piety) and </a:t>
                      </a:r>
                      <a:r>
                        <a:rPr lang="en-GB" sz="1200" dirty="0" err="1" smtClean="0">
                          <a:solidFill>
                            <a:schemeClr val="tx1"/>
                          </a:solidFill>
                          <a:latin typeface="+mn-lt"/>
                        </a:rPr>
                        <a:t>threskeia</a:t>
                      </a:r>
                      <a:r>
                        <a:rPr lang="en-GB" sz="1200" dirty="0" smtClean="0">
                          <a:solidFill>
                            <a:schemeClr val="tx1"/>
                          </a:solidFill>
                          <a:latin typeface="+mn-lt"/>
                        </a:rPr>
                        <a:t> (cult). Nonetheless, religious practices and faith were intertwined with daily life. Everything in the natural world was spiritual and divine, and most events were attributed to the influence of the gods.</a:t>
                      </a:r>
                      <a:endParaRPr lang="en-GB" sz="1200" dirty="0">
                        <a:solidFill>
                          <a:schemeClr val="tx1"/>
                        </a:solidFill>
                        <a:latin typeface="+mn-lt"/>
                      </a:endParaRPr>
                    </a:p>
                  </a:txBody>
                  <a:tcPr/>
                </a:tc>
                <a:extLst>
                  <a:ext uri="{0D108BD9-81ED-4DB2-BD59-A6C34878D82A}">
                    <a16:rowId xmlns:a16="http://schemas.microsoft.com/office/drawing/2014/main" val="2565054626"/>
                  </a:ext>
                </a:extLst>
              </a:tr>
            </a:tbl>
          </a:graphicData>
        </a:graphic>
      </p:graphicFrame>
      <p:sp>
        <p:nvSpPr>
          <p:cNvPr id="5" name="AutoShape 2" descr="ST. MICHAEL'S C. OF E. PRIMARY SCHOOL BAMFORD SCHOOL UNIFORM LIST Boys:  Girls: Red v-neck sweatshirt with school logo Red"/>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388968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08548311"/>
              </p:ext>
            </p:extLst>
          </p:nvPr>
        </p:nvGraphicFramePr>
        <p:xfrm>
          <a:off x="155575" y="29861"/>
          <a:ext cx="11845927" cy="6770989"/>
        </p:xfrm>
        <a:graphic>
          <a:graphicData uri="http://schemas.openxmlformats.org/drawingml/2006/table">
            <a:tbl>
              <a:tblPr firstRow="1" bandRow="1">
                <a:tableStyleId>{5940675A-B579-460E-94D1-54222C63F5DA}</a:tableStyleId>
              </a:tblPr>
              <a:tblGrid>
                <a:gridCol w="4244975">
                  <a:extLst>
                    <a:ext uri="{9D8B030D-6E8A-4147-A177-3AD203B41FA5}">
                      <a16:colId xmlns:a16="http://schemas.microsoft.com/office/drawing/2014/main" val="2952232063"/>
                    </a:ext>
                  </a:extLst>
                </a:gridCol>
                <a:gridCol w="5486400">
                  <a:extLst>
                    <a:ext uri="{9D8B030D-6E8A-4147-A177-3AD203B41FA5}">
                      <a16:colId xmlns:a16="http://schemas.microsoft.com/office/drawing/2014/main" val="1523852696"/>
                    </a:ext>
                  </a:extLst>
                </a:gridCol>
                <a:gridCol w="2114552">
                  <a:extLst>
                    <a:ext uri="{9D8B030D-6E8A-4147-A177-3AD203B41FA5}">
                      <a16:colId xmlns:a16="http://schemas.microsoft.com/office/drawing/2014/main" val="864018281"/>
                    </a:ext>
                  </a:extLst>
                </a:gridCol>
              </a:tblGrid>
              <a:tr h="524281">
                <a:tc>
                  <a:txBody>
                    <a:bodyPr/>
                    <a:lstStyle/>
                    <a:p>
                      <a:pPr algn="l">
                        <a:spcAft>
                          <a:spcPts val="0"/>
                        </a:spcAft>
                      </a:pPr>
                      <a:r>
                        <a:rPr lang="en-GB" sz="1100" b="0" u="sng" dirty="0">
                          <a:solidFill>
                            <a:srgbClr val="FF0000"/>
                          </a:solidFill>
                          <a:effectLst/>
                          <a:latin typeface="Comic Sans MS" panose="030F0702030302020204" pitchFamily="66" charset="0"/>
                          <a:ea typeface="Times New Roman" panose="02020603050405020304" pitchFamily="18" charset="0"/>
                        </a:rPr>
                        <a:t>Year </a:t>
                      </a:r>
                      <a:r>
                        <a:rPr lang="en-GB" sz="1100" b="0" u="sng" dirty="0" smtClean="0">
                          <a:solidFill>
                            <a:srgbClr val="FF0000"/>
                          </a:solidFill>
                          <a:effectLst/>
                          <a:latin typeface="Comic Sans MS" panose="030F0702030302020204" pitchFamily="66" charset="0"/>
                          <a:ea typeface="Times New Roman" panose="02020603050405020304" pitchFamily="18" charset="0"/>
                        </a:rPr>
                        <a:t>2 History </a:t>
                      </a:r>
                      <a:r>
                        <a:rPr lang="en-GB" sz="2400" b="1" u="none" baseline="0" dirty="0">
                          <a:solidFill>
                            <a:srgbClr val="FF0000"/>
                          </a:solidFill>
                          <a:effectLst/>
                          <a:latin typeface="Times New Roman" panose="02020603050405020304" pitchFamily="18" charset="0"/>
                          <a:ea typeface="Times New Roman" panose="02020603050405020304" pitchFamily="18" charset="0"/>
                        </a:rPr>
                        <a:t> </a:t>
                      </a:r>
                      <a:r>
                        <a:rPr lang="en-GB" sz="2400" b="1" u="none" baseline="0" dirty="0" smtClean="0">
                          <a:solidFill>
                            <a:srgbClr val="FF0000"/>
                          </a:solidFill>
                          <a:effectLst/>
                          <a:latin typeface="Times New Roman" panose="02020603050405020304" pitchFamily="18" charset="0"/>
                          <a:ea typeface="Times New Roman" panose="02020603050405020304" pitchFamily="18" charset="0"/>
                        </a:rPr>
                        <a:t>    </a:t>
                      </a:r>
                      <a:r>
                        <a:rPr lang="en-GB" sz="1100" b="0" u="sng" dirty="0" smtClean="0">
                          <a:solidFill>
                            <a:srgbClr val="FF0000"/>
                          </a:solidFill>
                          <a:effectLst/>
                          <a:latin typeface="Comic Sans MS" panose="030F0702030302020204" pitchFamily="66" charset="0"/>
                          <a:ea typeface="Times New Roman" panose="02020603050405020304" pitchFamily="18" charset="0"/>
                          <a:cs typeface="Arial" panose="020B0604020202020204" pitchFamily="34" charset="0"/>
                        </a:rPr>
                        <a:t>Great Fire of London</a:t>
                      </a:r>
                    </a:p>
                    <a:p>
                      <a:pPr algn="l">
                        <a:spcAft>
                          <a:spcPts val="0"/>
                        </a:spcAft>
                      </a:pPr>
                      <a:r>
                        <a:rPr lang="en-GB" sz="1100" b="0" u="sng" dirty="0" smtClean="0">
                          <a:solidFill>
                            <a:srgbClr val="FF0000"/>
                          </a:solidFill>
                          <a:effectLst/>
                          <a:latin typeface="Comic Sans MS" panose="030F0702030302020204" pitchFamily="66" charset="0"/>
                          <a:ea typeface="Times New Roman" panose="02020603050405020304" pitchFamily="18" charset="0"/>
                          <a:cs typeface="Arial" panose="020B0604020202020204" pitchFamily="34" charset="0"/>
                        </a:rPr>
                        <a:t>Threads: </a:t>
                      </a:r>
                      <a:r>
                        <a:rPr lang="en-GB" sz="1100" b="0" u="sng" dirty="0" smtClean="0">
                          <a:solidFill>
                            <a:schemeClr val="accent4">
                              <a:lumMod val="60000"/>
                              <a:lumOff val="40000"/>
                            </a:schemeClr>
                          </a:solidFill>
                          <a:effectLst/>
                          <a:latin typeface="Comic Sans MS" panose="030F0702030302020204" pitchFamily="66" charset="0"/>
                          <a:ea typeface="Times New Roman" panose="02020603050405020304" pitchFamily="18" charset="0"/>
                          <a:cs typeface="Arial" panose="020B0604020202020204" pitchFamily="34" charset="0"/>
                        </a:rPr>
                        <a:t>Clothing</a:t>
                      </a:r>
                      <a:r>
                        <a:rPr lang="en-GB" sz="1100" b="0" u="sng" baseline="0" dirty="0" smtClean="0">
                          <a:solidFill>
                            <a:schemeClr val="accent4">
                              <a:lumMod val="60000"/>
                              <a:lumOff val="40000"/>
                            </a:schemeClr>
                          </a:solidFill>
                          <a:effectLst/>
                          <a:latin typeface="Comic Sans MS" panose="030F0702030302020204" pitchFamily="66" charset="0"/>
                          <a:ea typeface="Times New Roman" panose="02020603050405020304" pitchFamily="18" charset="0"/>
                          <a:cs typeface="Arial" panose="020B0604020202020204" pitchFamily="34" charset="0"/>
                        </a:rPr>
                        <a:t> </a:t>
                      </a:r>
                      <a:r>
                        <a:rPr lang="en-GB" sz="1100" b="0" u="sng" baseline="0" dirty="0" smtClean="0">
                          <a:solidFill>
                            <a:srgbClr val="00B0F0"/>
                          </a:solidFill>
                          <a:effectLst/>
                          <a:latin typeface="Comic Sans MS" panose="030F0702030302020204" pitchFamily="66" charset="0"/>
                          <a:ea typeface="Times New Roman" panose="02020603050405020304" pitchFamily="18" charset="0"/>
                          <a:cs typeface="Arial" panose="020B0604020202020204" pitchFamily="34" charset="0"/>
                        </a:rPr>
                        <a:t>Commerce </a:t>
                      </a:r>
                      <a:r>
                        <a:rPr lang="en-GB" sz="1100" b="0" u="sng" baseline="0" dirty="0" smtClean="0">
                          <a:solidFill>
                            <a:srgbClr val="C00000"/>
                          </a:solidFill>
                          <a:effectLst/>
                          <a:latin typeface="Comic Sans MS" panose="030F0702030302020204" pitchFamily="66" charset="0"/>
                          <a:ea typeface="Times New Roman" panose="02020603050405020304" pitchFamily="18" charset="0"/>
                          <a:cs typeface="Arial" panose="020B0604020202020204" pitchFamily="34" charset="0"/>
                        </a:rPr>
                        <a:t>Conflict </a:t>
                      </a:r>
                      <a:r>
                        <a:rPr lang="en-GB" sz="1100" b="0" u="sng" baseline="0" dirty="0" smtClean="0">
                          <a:solidFill>
                            <a:srgbClr val="7030A0"/>
                          </a:solidFill>
                          <a:effectLst/>
                          <a:latin typeface="Comic Sans MS" panose="030F0702030302020204" pitchFamily="66" charset="0"/>
                          <a:ea typeface="Times New Roman" panose="02020603050405020304" pitchFamily="18" charset="0"/>
                          <a:cs typeface="Arial" panose="020B0604020202020204" pitchFamily="34" charset="0"/>
                        </a:rPr>
                        <a:t>Food</a:t>
                      </a:r>
                      <a:r>
                        <a:rPr lang="en-GB" sz="1100" b="0" u="sng" baseline="0" dirty="0" smtClean="0">
                          <a:solidFill>
                            <a:srgbClr val="00B050"/>
                          </a:solidFill>
                          <a:effectLst/>
                          <a:latin typeface="Comic Sans MS" panose="030F0702030302020204" pitchFamily="66" charset="0"/>
                          <a:ea typeface="Times New Roman" panose="02020603050405020304" pitchFamily="18" charset="0"/>
                          <a:cs typeface="Arial" panose="020B0604020202020204" pitchFamily="34" charset="0"/>
                        </a:rPr>
                        <a:t> Religion</a:t>
                      </a:r>
                      <a:endParaRPr lang="en-GB" sz="2400" b="1" dirty="0">
                        <a:solidFill>
                          <a:srgbClr val="C00000"/>
                        </a:solidFill>
                        <a:effectLst/>
                        <a:latin typeface="Times New Roman" panose="02020603050405020304" pitchFamily="18" charset="0"/>
                        <a:ea typeface="Times New Roman" panose="02020603050405020304" pitchFamily="18" charset="0"/>
                      </a:endParaRPr>
                    </a:p>
                  </a:txBody>
                  <a:tcPr marL="114300" marR="114300" marT="0" marB="0"/>
                </a:tc>
                <a:tc rowSpan="2" gridSpan="2">
                  <a:txBody>
                    <a:bodyPr/>
                    <a:lstStyle/>
                    <a:p>
                      <a:pPr algn="ctr"/>
                      <a:r>
                        <a:rPr lang="en-GB" sz="1200" u="sng" kern="1200" dirty="0" smtClean="0">
                          <a:solidFill>
                            <a:srgbClr val="FF0000"/>
                          </a:solidFill>
                          <a:effectLst/>
                          <a:latin typeface="+mn-lt"/>
                          <a:ea typeface="+mn-ea"/>
                          <a:cs typeface="+mn-cs"/>
                        </a:rPr>
                        <a:t>Threads knowledge overleaf-  Knowledge Vocabulary</a:t>
                      </a:r>
                      <a:r>
                        <a:rPr lang="en-GB" sz="1200" u="sng" kern="1200" baseline="0" dirty="0" smtClean="0">
                          <a:solidFill>
                            <a:schemeClr val="tx1"/>
                          </a:solidFill>
                          <a:effectLst/>
                          <a:latin typeface="+mn-lt"/>
                          <a:ea typeface="+mn-ea"/>
                          <a:cs typeface="+mn-cs"/>
                        </a:rPr>
                        <a:t> </a:t>
                      </a:r>
                    </a:p>
                    <a:p>
                      <a:pPr algn="l"/>
                      <a:r>
                        <a:rPr lang="en-GB" sz="1200" u="none" kern="1200" baseline="0" dirty="0" smtClean="0">
                          <a:solidFill>
                            <a:schemeClr val="tx1"/>
                          </a:solidFill>
                          <a:effectLst/>
                          <a:latin typeface="+mn-lt"/>
                          <a:ea typeface="+mn-ea"/>
                          <a:cs typeface="+mn-cs"/>
                        </a:rPr>
                        <a:t>London, Great Fire, Pudding Lane, Thomas </a:t>
                      </a:r>
                      <a:r>
                        <a:rPr lang="en-GB" sz="1200" u="none" kern="1200" baseline="0" dirty="0" err="1" smtClean="0">
                          <a:solidFill>
                            <a:schemeClr val="tx1"/>
                          </a:solidFill>
                          <a:effectLst/>
                          <a:latin typeface="+mn-lt"/>
                          <a:ea typeface="+mn-ea"/>
                          <a:cs typeface="+mn-cs"/>
                        </a:rPr>
                        <a:t>Fariner</a:t>
                      </a:r>
                      <a:r>
                        <a:rPr lang="en-GB" sz="1200" u="none" kern="1200" baseline="0" dirty="0" smtClean="0">
                          <a:solidFill>
                            <a:schemeClr val="tx1"/>
                          </a:solidFill>
                          <a:effectLst/>
                          <a:latin typeface="+mn-lt"/>
                          <a:ea typeface="+mn-ea"/>
                          <a:cs typeface="+mn-cs"/>
                        </a:rPr>
                        <a:t>, baker, ovens, houses, narrow streets, Samuel Pepys’ diary, shops, churches, damage, smoke, rebuilding, Sir Christopher Wren, St Paul’s Cathedral, engulfed, raging, Catholics blamed</a:t>
                      </a:r>
                    </a:p>
                  </a:txBody>
                  <a:tcPr marL="114300" marR="114300" marT="0" marB="0"/>
                </a:tc>
                <a:tc rowSpan="2" hMerge="1">
                  <a:txBody>
                    <a:bodyPr/>
                    <a:lstStyle/>
                    <a:p>
                      <a:endParaRPr lang="en-GB"/>
                    </a:p>
                  </a:txBody>
                  <a:tcPr/>
                </a:tc>
                <a:extLst>
                  <a:ext uri="{0D108BD9-81ED-4DB2-BD59-A6C34878D82A}">
                    <a16:rowId xmlns:a16="http://schemas.microsoft.com/office/drawing/2014/main" val="114452312"/>
                  </a:ext>
                </a:extLst>
              </a:tr>
              <a:tr h="242554">
                <a:tc rowSpan="3">
                  <a:txBody>
                    <a:bodyPr/>
                    <a:lstStyle/>
                    <a:p>
                      <a:pPr lvl="0" algn="ctr"/>
                      <a:r>
                        <a:rPr lang="en-GB" sz="1200" u="sng" kern="1200" dirty="0" smtClean="0">
                          <a:solidFill>
                            <a:srgbClr val="FF0000"/>
                          </a:solidFill>
                          <a:effectLst/>
                          <a:latin typeface="+mn-lt"/>
                          <a:ea typeface="+mn-ea"/>
                          <a:cs typeface="+mn-cs"/>
                        </a:rPr>
                        <a:t>National Curriculum objectives (KS1)</a:t>
                      </a:r>
                    </a:p>
                    <a:p>
                      <a:pPr lvl="0" algn="l"/>
                      <a:r>
                        <a:rPr lang="en-GB" sz="1200" dirty="0" smtClean="0"/>
                        <a:t>Pupils should develop an awareness of the past, using common words and phrases relating to the passing of time. They should know where the people and events they study fit within a chronological framework and identify similarities and differences between ways of life in different periods. They should use a wide vocabulary of everyday historical terms. They should ask and answer questions, choosing and using parts of stories and other sources to show that they know and understand key features of events. They should understand some of the ways in which we find out about the past and identify different ways in which it is represented. </a:t>
                      </a:r>
                      <a:r>
                        <a:rPr lang="en-GB" sz="1200" b="1" dirty="0" smtClean="0"/>
                        <a:t>Events beyond living memory that are significant nationally or globally [for example, the</a:t>
                      </a:r>
                    </a:p>
                    <a:p>
                      <a:pPr lvl="0" algn="l"/>
                      <a:r>
                        <a:rPr lang="en-GB" sz="1200" b="1" dirty="0" smtClean="0"/>
                        <a:t>Great Fire of London…used to compare aspects of life in</a:t>
                      </a:r>
                    </a:p>
                    <a:p>
                      <a:pPr lvl="0" algn="l"/>
                      <a:r>
                        <a:rPr lang="en-GB" sz="1200" b="1" dirty="0" smtClean="0"/>
                        <a:t>different periods…should be used to reveal</a:t>
                      </a:r>
                      <a:r>
                        <a:rPr lang="en-GB" sz="1200" b="1" baseline="0" dirty="0" smtClean="0"/>
                        <a:t> </a:t>
                      </a:r>
                      <a:r>
                        <a:rPr lang="en-GB" sz="1200" b="1" dirty="0" smtClean="0"/>
                        <a:t>aspects of change in national life</a:t>
                      </a:r>
                    </a:p>
                    <a:p>
                      <a:pPr lvl="0" algn="l"/>
                      <a:endParaRPr lang="en-GB" sz="1200" b="1" dirty="0" smtClean="0"/>
                    </a:p>
                  </a:txBody>
                  <a:tcPr/>
                </a:tc>
                <a:tc gridSpan="2" vMerge="1">
                  <a:txBody>
                    <a:bodyPr/>
                    <a:lstStyle/>
                    <a:p>
                      <a:endParaRPr lang="en-GB" dirty="0"/>
                    </a:p>
                  </a:txBody>
                  <a:tcPr/>
                </a:tc>
                <a:tc hMerge="1" vMerge="1">
                  <a:txBody>
                    <a:bodyPr/>
                    <a:lstStyle/>
                    <a:p>
                      <a:endParaRPr lang="en-GB"/>
                    </a:p>
                  </a:txBody>
                  <a:tcPr/>
                </a:tc>
                <a:extLst>
                  <a:ext uri="{0D108BD9-81ED-4DB2-BD59-A6C34878D82A}">
                    <a16:rowId xmlns:a16="http://schemas.microsoft.com/office/drawing/2014/main" val="2565054626"/>
                  </a:ext>
                </a:extLst>
              </a:tr>
              <a:tr h="1885950">
                <a:tc vMerge="1">
                  <a:txBody>
                    <a:bodyPr/>
                    <a:lstStyle/>
                    <a:p>
                      <a:endParaRPr lang="en-GB"/>
                    </a:p>
                  </a:txBody>
                  <a:tcPr/>
                </a:tc>
                <a:tc gridSpan="2">
                  <a:txBody>
                    <a:bodyPr/>
                    <a:lstStyle/>
                    <a:p>
                      <a:pPr marL="0" lvl="0" indent="0" algn="ctr">
                        <a:buFont typeface="Arial" panose="020B0604020202020204" pitchFamily="34" charset="0"/>
                        <a:buNone/>
                      </a:pPr>
                      <a:r>
                        <a:rPr lang="en-GB" sz="1200" u="sng" kern="1200" dirty="0" smtClean="0">
                          <a:solidFill>
                            <a:srgbClr val="FF0000"/>
                          </a:solidFill>
                          <a:effectLst/>
                          <a:latin typeface="+mn-lt"/>
                          <a:ea typeface="+mn-ea"/>
                          <a:cs typeface="+mn-cs"/>
                        </a:rPr>
                        <a:t>Key learning</a:t>
                      </a:r>
                    </a:p>
                    <a:p>
                      <a:pPr marL="0" lvl="0" indent="0" algn="ctr">
                        <a:buFont typeface="Arial" panose="020B0604020202020204" pitchFamily="34" charset="0"/>
                        <a:buNone/>
                      </a:pPr>
                      <a:endParaRPr lang="en-GB" sz="1200" u="sng" kern="1200" dirty="0" smtClean="0">
                        <a:solidFill>
                          <a:srgbClr val="FF0000"/>
                        </a:solidFill>
                        <a:effectLst/>
                        <a:latin typeface="+mn-lt"/>
                        <a:ea typeface="+mn-ea"/>
                        <a:cs typeface="+mn-cs"/>
                      </a:endParaRPr>
                    </a:p>
                    <a:p>
                      <a:pPr marL="0" lvl="0" indent="0" algn="l">
                        <a:buFont typeface="Arial" panose="020B0604020202020204" pitchFamily="34" charset="0"/>
                        <a:buNone/>
                      </a:pPr>
                      <a:r>
                        <a:rPr lang="en-GB" sz="1200" u="none" kern="1200" dirty="0" smtClean="0">
                          <a:solidFill>
                            <a:schemeClr val="tx1"/>
                          </a:solidFill>
                          <a:effectLst/>
                          <a:latin typeface="+mn-lt"/>
                          <a:ea typeface="+mn-ea"/>
                          <a:cs typeface="+mn-cs"/>
                        </a:rPr>
                        <a:t>Know the date</a:t>
                      </a:r>
                      <a:r>
                        <a:rPr lang="en-GB" sz="1200" u="none" kern="1200" baseline="0" dirty="0" smtClean="0">
                          <a:solidFill>
                            <a:schemeClr val="tx1"/>
                          </a:solidFill>
                          <a:effectLst/>
                          <a:latin typeface="+mn-lt"/>
                          <a:ea typeface="+mn-ea"/>
                          <a:cs typeface="+mn-cs"/>
                        </a:rPr>
                        <a:t>, cause and contributory factors of the Great Fire of London, key events and difficulties fighting the blaze</a:t>
                      </a:r>
                    </a:p>
                    <a:p>
                      <a:pPr marL="0" lvl="0" indent="0" algn="l">
                        <a:buFont typeface="Arial" panose="020B0604020202020204" pitchFamily="34" charset="0"/>
                        <a:buNone/>
                      </a:pPr>
                      <a:r>
                        <a:rPr lang="en-GB" sz="1200" u="none" kern="1200" baseline="0" dirty="0" smtClean="0">
                          <a:solidFill>
                            <a:schemeClr val="tx1"/>
                          </a:solidFill>
                          <a:effectLst/>
                          <a:latin typeface="+mn-lt"/>
                          <a:ea typeface="+mn-ea"/>
                          <a:cs typeface="+mn-cs"/>
                        </a:rPr>
                        <a:t>Know about life at the time including: dense housing, building materials, dirt and disease, lives of rich and poor, shops, churches and other buildings in London</a:t>
                      </a:r>
                    </a:p>
                    <a:p>
                      <a:pPr marL="0" lvl="0" indent="0" algn="l">
                        <a:buFont typeface="Arial" panose="020B0604020202020204" pitchFamily="34" charset="0"/>
                        <a:buNone/>
                      </a:pPr>
                      <a:r>
                        <a:rPr lang="en-GB" sz="1200" u="none" kern="1200" baseline="0" dirty="0" smtClean="0">
                          <a:solidFill>
                            <a:schemeClr val="tx1"/>
                          </a:solidFill>
                          <a:effectLst/>
                          <a:latin typeface="+mn-lt"/>
                          <a:ea typeface="+mn-ea"/>
                          <a:cs typeface="+mn-cs"/>
                        </a:rPr>
                        <a:t>Know how these were affected by the fire</a:t>
                      </a:r>
                    </a:p>
                    <a:p>
                      <a:pPr marL="0" lvl="0" indent="0" algn="l">
                        <a:buFont typeface="Arial" panose="020B0604020202020204" pitchFamily="34" charset="0"/>
                        <a:buNone/>
                      </a:pPr>
                      <a:r>
                        <a:rPr lang="en-GB" sz="1200" u="none" kern="1200" baseline="0" dirty="0" smtClean="0">
                          <a:solidFill>
                            <a:schemeClr val="tx1"/>
                          </a:solidFill>
                          <a:effectLst/>
                          <a:latin typeface="+mn-lt"/>
                          <a:ea typeface="+mn-ea"/>
                          <a:cs typeface="+mn-cs"/>
                        </a:rPr>
                        <a:t>Know about events after the fire including rebuilding with regulations</a:t>
                      </a:r>
                    </a:p>
                    <a:p>
                      <a:pPr marL="0" lvl="0" indent="0" algn="l">
                        <a:buFont typeface="Arial" panose="020B0604020202020204" pitchFamily="34" charset="0"/>
                        <a:buNone/>
                      </a:pPr>
                      <a:r>
                        <a:rPr lang="en-GB" sz="1200" u="none" kern="1200" baseline="0" dirty="0" smtClean="0">
                          <a:solidFill>
                            <a:schemeClr val="tx1"/>
                          </a:solidFill>
                          <a:effectLst/>
                          <a:latin typeface="+mn-lt"/>
                          <a:ea typeface="+mn-ea"/>
                          <a:cs typeface="+mn-cs"/>
                        </a:rPr>
                        <a:t>Know that this was a time of unrest in Britain and rumour blamed Catholics for the fire</a:t>
                      </a:r>
                    </a:p>
                    <a:p>
                      <a:pPr marL="0" lvl="0" indent="0" algn="l">
                        <a:buFont typeface="Arial" panose="020B0604020202020204" pitchFamily="34" charset="0"/>
                        <a:buNone/>
                      </a:pPr>
                      <a:r>
                        <a:rPr lang="en-GB" sz="1200" u="none" kern="1200" baseline="0" dirty="0" smtClean="0">
                          <a:solidFill>
                            <a:schemeClr val="tx1"/>
                          </a:solidFill>
                          <a:effectLst/>
                          <a:latin typeface="+mn-lt"/>
                          <a:ea typeface="+mn-ea"/>
                          <a:cs typeface="+mn-cs"/>
                        </a:rPr>
                        <a:t>Know that Samuel Pepys, the diarist, provided an important primary source of information.</a:t>
                      </a:r>
                      <a:endParaRPr lang="en-GB" sz="1200" u="none" kern="1200" dirty="0" smtClean="0">
                        <a:solidFill>
                          <a:schemeClr val="tx1"/>
                        </a:solidFill>
                        <a:effectLst/>
                        <a:latin typeface="+mn-lt"/>
                        <a:ea typeface="+mn-ea"/>
                        <a:cs typeface="+mn-cs"/>
                      </a:endParaRPr>
                    </a:p>
                  </a:txBody>
                  <a:tcPr marL="114300" marR="114300" marT="0" marB="0"/>
                </a:tc>
                <a:tc hMerge="1">
                  <a:txBody>
                    <a:bodyPr/>
                    <a:lstStyle/>
                    <a:p>
                      <a:endParaRPr lang="en-GB"/>
                    </a:p>
                  </a:txBody>
                  <a:tcPr/>
                </a:tc>
                <a:extLst>
                  <a:ext uri="{0D108BD9-81ED-4DB2-BD59-A6C34878D82A}">
                    <a16:rowId xmlns:a16="http://schemas.microsoft.com/office/drawing/2014/main" val="1419090150"/>
                  </a:ext>
                </a:extLst>
              </a:tr>
              <a:tr h="1777365">
                <a:tc vMerge="1">
                  <a:txBody>
                    <a:bodyPr/>
                    <a:lstStyle/>
                    <a:p>
                      <a:endParaRPr lang="en-GB"/>
                    </a:p>
                  </a:txBody>
                  <a:tcPr/>
                </a:tc>
                <a:tc rowSpan="2">
                  <a:txBody>
                    <a:bodyPr/>
                    <a:lstStyle/>
                    <a:p>
                      <a:pPr marL="0" lvl="0" indent="0" algn="ctr">
                        <a:buFont typeface="Arial" panose="020B0604020202020204" pitchFamily="34" charset="0"/>
                        <a:buNone/>
                      </a:pPr>
                      <a:r>
                        <a:rPr lang="en-GB" sz="1200" u="sng" kern="1200" dirty="0" smtClean="0">
                          <a:solidFill>
                            <a:srgbClr val="FF0000"/>
                          </a:solidFill>
                          <a:effectLst/>
                          <a:latin typeface="+mn-lt"/>
                          <a:ea typeface="+mn-ea"/>
                          <a:cs typeface="+mn-cs"/>
                        </a:rPr>
                        <a:t>Skills</a:t>
                      </a:r>
                    </a:p>
                    <a:p>
                      <a:pPr marL="0" lvl="0" indent="0" algn="ctr">
                        <a:buFont typeface="Arial" panose="020B0604020202020204" pitchFamily="34" charset="0"/>
                        <a:buNone/>
                      </a:pPr>
                      <a:endParaRPr lang="en-GB" sz="1200" u="sng" kern="1200" dirty="0" smtClean="0">
                        <a:solidFill>
                          <a:srgbClr val="FF0000"/>
                        </a:solidFill>
                        <a:effectLst/>
                        <a:latin typeface="+mn-lt"/>
                        <a:ea typeface="+mn-ea"/>
                        <a:cs typeface="+mn-cs"/>
                      </a:endParaRPr>
                    </a:p>
                    <a:p>
                      <a:pPr marL="342900" lvl="0" indent="-342900">
                        <a:lnSpc>
                          <a:spcPct val="107000"/>
                        </a:lnSpc>
                        <a:spcAft>
                          <a:spcPts val="0"/>
                        </a:spcAft>
                        <a:buFont typeface="Symbol" panose="05050102010706020507" pitchFamily="18" charset="2"/>
                        <a:buChar char=""/>
                      </a:pPr>
                      <a:r>
                        <a:rPr lang="en-GB" sz="1200" dirty="0" smtClean="0">
                          <a:effectLst/>
                          <a:latin typeface="+mn-lt"/>
                          <a:ea typeface="Calibri" panose="020F0502020204030204" pitchFamily="34" charset="0"/>
                          <a:cs typeface="Calibri" panose="020F0502020204030204" pitchFamily="34" charset="0"/>
                        </a:rPr>
                        <a:t>sequence artefacts closer together in time</a:t>
                      </a:r>
                      <a:endParaRPr lang="en-GB" sz="1200" dirty="0" smtClean="0">
                        <a:effectLst/>
                        <a:latin typeface="+mn-lt"/>
                        <a:ea typeface="Calibri" panose="020F0502020204030204" pitchFamily="34" charset="0"/>
                        <a:cs typeface="Times New Roman" panose="02020603050405020304" pitchFamily="18" charset="0"/>
                      </a:endParaRPr>
                    </a:p>
                    <a:p>
                      <a:pPr marL="342900" lvl="0" indent="-342900">
                        <a:lnSpc>
                          <a:spcPct val="107000"/>
                        </a:lnSpc>
                        <a:spcAft>
                          <a:spcPts val="0"/>
                        </a:spcAft>
                        <a:buFont typeface="Symbol" panose="05050102010706020507" pitchFamily="18" charset="2"/>
                        <a:buChar char=""/>
                      </a:pPr>
                      <a:r>
                        <a:rPr lang="en-GB" sz="1200" dirty="0" smtClean="0">
                          <a:effectLst/>
                          <a:latin typeface="+mn-lt"/>
                          <a:ea typeface="Calibri" panose="020F0502020204030204" pitchFamily="34" charset="0"/>
                          <a:cs typeface="Calibri" panose="020F0502020204030204" pitchFamily="34" charset="0"/>
                        </a:rPr>
                        <a:t>sequence events</a:t>
                      </a:r>
                      <a:endParaRPr lang="en-GB" sz="1200" dirty="0" smtClean="0">
                        <a:effectLst/>
                        <a:latin typeface="+mn-lt"/>
                        <a:ea typeface="Calibri" panose="020F0502020204030204" pitchFamily="34" charset="0"/>
                        <a:cs typeface="Times New Roman" panose="02020603050405020304" pitchFamily="18" charset="0"/>
                      </a:endParaRPr>
                    </a:p>
                    <a:p>
                      <a:pPr marL="342900" lvl="0" indent="-342900">
                        <a:lnSpc>
                          <a:spcPct val="107000"/>
                        </a:lnSpc>
                        <a:spcAft>
                          <a:spcPts val="0"/>
                        </a:spcAft>
                        <a:buFont typeface="Symbol" panose="05050102010706020507" pitchFamily="18" charset="2"/>
                        <a:buChar char=""/>
                      </a:pPr>
                      <a:r>
                        <a:rPr lang="en-GB" sz="1200" dirty="0" smtClean="0">
                          <a:effectLst/>
                          <a:latin typeface="+mn-lt"/>
                          <a:ea typeface="Calibri" panose="020F0502020204030204" pitchFamily="34" charset="0"/>
                          <a:cs typeface="Calibri" panose="020F0502020204030204" pitchFamily="34" charset="0"/>
                        </a:rPr>
                        <a:t>sequence photos </a:t>
                      </a:r>
                      <a:r>
                        <a:rPr lang="en-GB" sz="1200" dirty="0" err="1" smtClean="0">
                          <a:effectLst/>
                          <a:latin typeface="+mn-lt"/>
                          <a:ea typeface="Calibri" panose="020F0502020204030204" pitchFamily="34" charset="0"/>
                          <a:cs typeface="Calibri" panose="020F0502020204030204" pitchFamily="34" charset="0"/>
                        </a:rPr>
                        <a:t>etc</a:t>
                      </a:r>
                      <a:r>
                        <a:rPr lang="en-GB" sz="1200" dirty="0" smtClean="0">
                          <a:effectLst/>
                          <a:latin typeface="+mn-lt"/>
                          <a:ea typeface="Calibri" panose="020F0502020204030204" pitchFamily="34" charset="0"/>
                          <a:cs typeface="Calibri" panose="020F0502020204030204" pitchFamily="34" charset="0"/>
                        </a:rPr>
                        <a:t> from different periods of their life</a:t>
                      </a:r>
                      <a:endParaRPr lang="en-GB" sz="1200" dirty="0" smtClean="0">
                        <a:effectLst/>
                        <a:latin typeface="+mn-lt"/>
                        <a:ea typeface="Calibri" panose="020F0502020204030204" pitchFamily="34" charset="0"/>
                        <a:cs typeface="Times New Roman" panose="02020603050405020304" pitchFamily="18" charset="0"/>
                      </a:endParaRPr>
                    </a:p>
                    <a:p>
                      <a:pPr marL="342900" lvl="0" indent="-342900">
                        <a:lnSpc>
                          <a:spcPct val="107000"/>
                        </a:lnSpc>
                        <a:spcAft>
                          <a:spcPts val="0"/>
                        </a:spcAft>
                        <a:buFont typeface="Symbol" panose="05050102010706020507" pitchFamily="18" charset="2"/>
                        <a:buChar char=""/>
                      </a:pPr>
                      <a:r>
                        <a:rPr lang="en-GB" sz="1200" dirty="0" smtClean="0">
                          <a:effectLst/>
                          <a:latin typeface="+mn-lt"/>
                          <a:ea typeface="Calibri" panose="020F0502020204030204" pitchFamily="34" charset="0"/>
                          <a:cs typeface="Calibri" panose="020F0502020204030204" pitchFamily="34" charset="0"/>
                        </a:rPr>
                        <a:t>describe memories of key events in lives</a:t>
                      </a:r>
                      <a:endParaRPr lang="en-GB" sz="1200" dirty="0" smtClean="0">
                        <a:effectLst/>
                        <a:latin typeface="+mn-lt"/>
                        <a:ea typeface="Calibri" panose="020F0502020204030204" pitchFamily="34" charset="0"/>
                        <a:cs typeface="Times New Roman" panose="02020603050405020304" pitchFamily="18" charset="0"/>
                      </a:endParaRPr>
                    </a:p>
                    <a:p>
                      <a:pPr marL="342900" lvl="0" indent="-342900">
                        <a:lnSpc>
                          <a:spcPct val="107000"/>
                        </a:lnSpc>
                        <a:spcAft>
                          <a:spcPts val="0"/>
                        </a:spcAft>
                        <a:buFont typeface="Ink Free" panose="03080402000500000000" pitchFamily="66" charset="0"/>
                        <a:buChar char="•"/>
                      </a:pPr>
                      <a:r>
                        <a:rPr lang="en-GB" sz="1200" dirty="0" smtClean="0">
                          <a:effectLst/>
                          <a:latin typeface="+mn-lt"/>
                          <a:ea typeface="Calibri" panose="020F0502020204030204" pitchFamily="34" charset="0"/>
                          <a:cs typeface="Calibri" panose="020F0502020204030204" pitchFamily="34" charset="0"/>
                        </a:rPr>
                        <a:t>find out about people and events in other times</a:t>
                      </a:r>
                      <a:endParaRPr lang="en-GB" sz="1200" dirty="0" smtClean="0">
                        <a:effectLst/>
                        <a:latin typeface="+mn-lt"/>
                        <a:ea typeface="Calibri" panose="020F0502020204030204" pitchFamily="34" charset="0"/>
                        <a:cs typeface="Times New Roman" panose="02020603050405020304" pitchFamily="18" charset="0"/>
                      </a:endParaRPr>
                    </a:p>
                    <a:p>
                      <a:pPr marL="342900" lvl="0" indent="-342900">
                        <a:lnSpc>
                          <a:spcPct val="107000"/>
                        </a:lnSpc>
                        <a:spcAft>
                          <a:spcPts val="0"/>
                        </a:spcAft>
                        <a:buFont typeface="Ink Free" panose="03080402000500000000" pitchFamily="66" charset="0"/>
                        <a:buChar char="•"/>
                      </a:pPr>
                      <a:r>
                        <a:rPr lang="en-GB" sz="1200" dirty="0" smtClean="0">
                          <a:effectLst/>
                          <a:latin typeface="+mn-lt"/>
                          <a:ea typeface="Calibri" panose="020F0502020204030204" pitchFamily="34" charset="0"/>
                          <a:cs typeface="Calibri" panose="020F0502020204030204" pitchFamily="34" charset="0"/>
                        </a:rPr>
                        <a:t>collections of artefacts – confidently describe similarities and differences</a:t>
                      </a:r>
                      <a:endParaRPr lang="en-GB" sz="1200" dirty="0" smtClean="0">
                        <a:effectLst/>
                        <a:latin typeface="+mn-lt"/>
                        <a:ea typeface="Calibri" panose="020F0502020204030204" pitchFamily="34" charset="0"/>
                        <a:cs typeface="Times New Roman" panose="02020603050405020304" pitchFamily="18" charset="0"/>
                      </a:endParaRPr>
                    </a:p>
                    <a:p>
                      <a:pPr marL="342900" lvl="0" indent="-342900">
                        <a:lnSpc>
                          <a:spcPct val="107000"/>
                        </a:lnSpc>
                        <a:spcAft>
                          <a:spcPts val="0"/>
                        </a:spcAft>
                        <a:buFont typeface="Ink Free" panose="03080402000500000000" pitchFamily="66" charset="0"/>
                        <a:buChar char="•"/>
                      </a:pPr>
                      <a:r>
                        <a:rPr lang="en-GB" sz="1200" dirty="0" smtClean="0">
                          <a:effectLst/>
                          <a:latin typeface="+mn-lt"/>
                          <a:ea typeface="Calibri" panose="020F0502020204030204" pitchFamily="34" charset="0"/>
                          <a:cs typeface="Calibri" panose="020F0502020204030204" pitchFamily="34" charset="0"/>
                        </a:rPr>
                        <a:t>drama – develop empathy and understanding (hot seating, sp. and listening)</a:t>
                      </a:r>
                      <a:endParaRPr lang="en-GB" sz="1200" dirty="0" smtClean="0">
                        <a:effectLst/>
                        <a:latin typeface="+mn-lt"/>
                        <a:ea typeface="Calibri" panose="020F0502020204030204" pitchFamily="34" charset="0"/>
                        <a:cs typeface="Times New Roman" panose="02020603050405020304" pitchFamily="18" charset="0"/>
                      </a:endParaRPr>
                    </a:p>
                    <a:p>
                      <a:pPr marL="342900" lvl="0" indent="-342900">
                        <a:lnSpc>
                          <a:spcPct val="107000"/>
                        </a:lnSpc>
                        <a:spcAft>
                          <a:spcPts val="0"/>
                        </a:spcAft>
                        <a:buFont typeface="Ink Free" panose="03080402000500000000" pitchFamily="66" charset="0"/>
                        <a:buChar char="•"/>
                      </a:pPr>
                      <a:r>
                        <a:rPr lang="en-GB" sz="1200" dirty="0" smtClean="0">
                          <a:effectLst/>
                          <a:latin typeface="+mn-lt"/>
                          <a:ea typeface="Calibri" panose="020F0502020204030204" pitchFamily="34" charset="0"/>
                          <a:cs typeface="Calibri" panose="020F0502020204030204" pitchFamily="34" charset="0"/>
                        </a:rPr>
                        <a:t>compare pictures or photographs of people or events in the past</a:t>
                      </a:r>
                      <a:endParaRPr lang="en-GB" sz="1200" dirty="0" smtClean="0">
                        <a:effectLst/>
                        <a:latin typeface="+mn-lt"/>
                        <a:ea typeface="Calibri" panose="020F0502020204030204" pitchFamily="34" charset="0"/>
                        <a:cs typeface="Times New Roman" panose="02020603050405020304" pitchFamily="18" charset="0"/>
                      </a:endParaRPr>
                    </a:p>
                    <a:p>
                      <a:pPr marL="342900" lvl="0" indent="-342900">
                        <a:lnSpc>
                          <a:spcPct val="107000"/>
                        </a:lnSpc>
                        <a:spcAft>
                          <a:spcPts val="0"/>
                        </a:spcAft>
                        <a:buFont typeface="Ink Free" panose="03080402000500000000" pitchFamily="66" charset="0"/>
                        <a:buChar char="•"/>
                      </a:pPr>
                      <a:r>
                        <a:rPr lang="en-GB" sz="1200" dirty="0" smtClean="0">
                          <a:effectLst/>
                          <a:latin typeface="+mn-lt"/>
                          <a:ea typeface="Calibri" panose="020F0502020204030204" pitchFamily="34" charset="0"/>
                          <a:cs typeface="Calibri" panose="020F0502020204030204" pitchFamily="34" charset="0"/>
                        </a:rPr>
                        <a:t>able to identify different ways to represent the past</a:t>
                      </a:r>
                      <a:endParaRPr lang="en-GB" sz="1200" dirty="0" smtClean="0">
                        <a:effectLst/>
                        <a:latin typeface="+mn-lt"/>
                        <a:ea typeface="Calibri" panose="020F0502020204030204" pitchFamily="34" charset="0"/>
                        <a:cs typeface="Times New Roman" panose="02020603050405020304" pitchFamily="18" charset="0"/>
                      </a:endParaRPr>
                    </a:p>
                    <a:p>
                      <a:pPr marL="342900" lvl="0" indent="-342900">
                        <a:lnSpc>
                          <a:spcPct val="107000"/>
                        </a:lnSpc>
                        <a:spcAft>
                          <a:spcPts val="0"/>
                        </a:spcAft>
                        <a:buFont typeface="Ink Free" panose="03080402000500000000" pitchFamily="66" charset="0"/>
                        <a:buChar char="•"/>
                      </a:pPr>
                      <a:r>
                        <a:rPr lang="en-GB" sz="1200" dirty="0" smtClean="0">
                          <a:effectLst/>
                          <a:latin typeface="+mn-lt"/>
                          <a:ea typeface="Calibri" panose="020F0502020204030204" pitchFamily="34" charset="0"/>
                          <a:cs typeface="Calibri" panose="020F0502020204030204" pitchFamily="34" charset="0"/>
                        </a:rPr>
                        <a:t>use a source – why, what, who, how, where to ask questions and find answers</a:t>
                      </a:r>
                      <a:endParaRPr lang="en-GB" sz="1200" dirty="0" smtClean="0">
                        <a:effectLst/>
                        <a:latin typeface="+mn-lt"/>
                        <a:ea typeface="Calibri" panose="020F0502020204030204" pitchFamily="34" charset="0"/>
                        <a:cs typeface="Times New Roman" panose="02020603050405020304" pitchFamily="18" charset="0"/>
                      </a:endParaRPr>
                    </a:p>
                    <a:p>
                      <a:pPr marL="342900" lvl="0" indent="-342900">
                        <a:lnSpc>
                          <a:spcPct val="107000"/>
                        </a:lnSpc>
                        <a:spcAft>
                          <a:spcPts val="0"/>
                        </a:spcAft>
                        <a:buFont typeface="Ink Free" panose="03080402000500000000" pitchFamily="66" charset="0"/>
                        <a:buChar char="•"/>
                      </a:pPr>
                      <a:r>
                        <a:rPr lang="en-GB" sz="1200" dirty="0" smtClean="0">
                          <a:effectLst/>
                          <a:latin typeface="+mn-lt"/>
                          <a:ea typeface="Calibri" panose="020F0502020204030204" pitchFamily="34" charset="0"/>
                          <a:cs typeface="Calibri" panose="020F0502020204030204" pitchFamily="34" charset="0"/>
                        </a:rPr>
                        <a:t>sequence a collection of artefacts</a:t>
                      </a:r>
                      <a:endParaRPr lang="en-GB" sz="1200" dirty="0" smtClean="0">
                        <a:effectLst/>
                        <a:latin typeface="+mn-lt"/>
                        <a:ea typeface="Calibri" panose="020F0502020204030204" pitchFamily="34" charset="0"/>
                        <a:cs typeface="Times New Roman" panose="02020603050405020304" pitchFamily="18" charset="0"/>
                      </a:endParaRPr>
                    </a:p>
                    <a:p>
                      <a:pPr marL="342900" lvl="0" indent="-342900">
                        <a:lnSpc>
                          <a:spcPct val="107000"/>
                        </a:lnSpc>
                        <a:spcAft>
                          <a:spcPts val="0"/>
                        </a:spcAft>
                        <a:buFont typeface="Ink Free" panose="03080402000500000000" pitchFamily="66" charset="0"/>
                        <a:buChar char="•"/>
                      </a:pPr>
                      <a:r>
                        <a:rPr lang="en-GB" sz="1200" dirty="0" smtClean="0">
                          <a:effectLst/>
                          <a:latin typeface="+mn-lt"/>
                          <a:ea typeface="Calibri" panose="020F0502020204030204" pitchFamily="34" charset="0"/>
                          <a:cs typeface="Calibri" panose="020F0502020204030204" pitchFamily="34" charset="0"/>
                        </a:rPr>
                        <a:t>use time lines</a:t>
                      </a:r>
                      <a:endParaRPr lang="en-GB" sz="1200" dirty="0" smtClean="0">
                        <a:effectLst/>
                        <a:latin typeface="+mn-lt"/>
                        <a:ea typeface="Calibri" panose="020F0502020204030204" pitchFamily="34" charset="0"/>
                        <a:cs typeface="Times New Roman" panose="02020603050405020304" pitchFamily="18" charset="0"/>
                      </a:endParaRPr>
                    </a:p>
                    <a:p>
                      <a:pPr marL="342900" lvl="0" indent="-342900">
                        <a:lnSpc>
                          <a:spcPct val="107000"/>
                        </a:lnSpc>
                        <a:spcAft>
                          <a:spcPts val="0"/>
                        </a:spcAft>
                        <a:buFont typeface="Ink Free" panose="03080402000500000000" pitchFamily="66" charset="0"/>
                        <a:buChar char="•"/>
                      </a:pPr>
                      <a:r>
                        <a:rPr lang="en-GB" sz="1200" dirty="0" smtClean="0">
                          <a:effectLst/>
                          <a:latin typeface="+mn-lt"/>
                          <a:ea typeface="Calibri" panose="020F0502020204030204" pitchFamily="34" charset="0"/>
                          <a:cs typeface="Calibri" panose="020F0502020204030204" pitchFamily="34" charset="0"/>
                        </a:rPr>
                        <a:t>discuss the effectiveness of sources</a:t>
                      </a:r>
                      <a:endParaRPr lang="en-GB" sz="1200" dirty="0" smtClean="0">
                        <a:effectLst/>
                        <a:latin typeface="+mn-lt"/>
                        <a:ea typeface="Calibri" panose="020F0502020204030204" pitchFamily="34" charset="0"/>
                        <a:cs typeface="Times New Roman" panose="02020603050405020304" pitchFamily="18" charset="0"/>
                      </a:endParaRPr>
                    </a:p>
                    <a:p>
                      <a:pPr marL="342900" lvl="0" indent="-342900">
                        <a:lnSpc>
                          <a:spcPct val="107000"/>
                        </a:lnSpc>
                        <a:spcAft>
                          <a:spcPts val="0"/>
                        </a:spcAft>
                        <a:buFont typeface="Ink Free" panose="03080402000500000000" pitchFamily="66" charset="0"/>
                        <a:buChar char="•"/>
                      </a:pPr>
                      <a:r>
                        <a:rPr lang="en-GB" sz="1200" dirty="0" smtClean="0">
                          <a:effectLst/>
                          <a:latin typeface="+mn-lt"/>
                          <a:ea typeface="Calibri" panose="020F0502020204030204" pitchFamily="34" charset="0"/>
                          <a:cs typeface="Calibri" panose="020F0502020204030204" pitchFamily="34" charset="0"/>
                        </a:rPr>
                        <a:t>Class display/ museum</a:t>
                      </a:r>
                      <a:endParaRPr lang="en-GB" sz="1200" dirty="0" smtClean="0">
                        <a:effectLst/>
                        <a:latin typeface="+mn-lt"/>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Ink Free" panose="03080402000500000000" pitchFamily="66" charset="0"/>
                        <a:buChar char="•"/>
                      </a:pPr>
                      <a:r>
                        <a:rPr lang="en-GB" sz="1200" dirty="0" smtClean="0">
                          <a:effectLst/>
                          <a:latin typeface="+mn-lt"/>
                          <a:ea typeface="Calibri" panose="020F0502020204030204" pitchFamily="34" charset="0"/>
                          <a:cs typeface="Calibri" panose="020F0502020204030204" pitchFamily="34" charset="0"/>
                        </a:rPr>
                        <a:t>annotate photographs</a:t>
                      </a:r>
                      <a:r>
                        <a:rPr lang="en-GB" sz="1200" dirty="0" smtClean="0">
                          <a:effectLst/>
                          <a:latin typeface="+mn-lt"/>
                          <a:ea typeface="Calibri" panose="020F0502020204030204" pitchFamily="34" charset="0"/>
                          <a:cs typeface="Times New Roman" panose="02020603050405020304" pitchFamily="18" charset="0"/>
                        </a:rPr>
                        <a:t>/use</a:t>
                      </a:r>
                      <a:r>
                        <a:rPr lang="en-GB" sz="1200" baseline="0" dirty="0" smtClean="0">
                          <a:effectLst/>
                          <a:latin typeface="+mn-lt"/>
                          <a:ea typeface="Calibri" panose="020F0502020204030204" pitchFamily="34" charset="0"/>
                          <a:cs typeface="Times New Roman" panose="02020603050405020304" pitchFamily="18" charset="0"/>
                        </a:rPr>
                        <a:t> </a:t>
                      </a:r>
                      <a:r>
                        <a:rPr lang="en-GB" sz="1200" dirty="0" smtClean="0">
                          <a:effectLst/>
                          <a:latin typeface="+mn-lt"/>
                          <a:ea typeface="Calibri" panose="020F0502020204030204" pitchFamily="34" charset="0"/>
                        </a:rPr>
                        <a:t>ICT</a:t>
                      </a:r>
                      <a:endParaRPr lang="en-GB" sz="1200" u="sng" kern="1200" dirty="0" smtClean="0">
                        <a:solidFill>
                          <a:srgbClr val="FF0000"/>
                        </a:solidFill>
                        <a:effectLst/>
                        <a:latin typeface="+mn-lt"/>
                        <a:ea typeface="+mn-ea"/>
                        <a:cs typeface="+mn-cs"/>
                      </a:endParaRPr>
                    </a:p>
                    <a:p>
                      <a:pPr marL="0" lvl="0" indent="0" algn="ctr">
                        <a:buFont typeface="Arial" panose="020B0604020202020204" pitchFamily="34" charset="0"/>
                        <a:buNone/>
                      </a:pPr>
                      <a:endParaRPr lang="en-GB" sz="1200" u="sng" kern="1200" dirty="0" smtClean="0">
                        <a:solidFill>
                          <a:srgbClr val="FF0000"/>
                        </a:solidFill>
                        <a:effectLst/>
                        <a:latin typeface="+mn-lt"/>
                        <a:ea typeface="+mn-ea"/>
                        <a:cs typeface="+mn-cs"/>
                      </a:endParaRPr>
                    </a:p>
                  </a:txBody>
                  <a:tcPr marL="114300" marR="114300" marT="0" marB="0"/>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sng" strike="noStrike" kern="1200" cap="none" spc="0" normalizeH="0" baseline="0" noProof="0" dirty="0" smtClean="0">
                          <a:ln>
                            <a:noFill/>
                          </a:ln>
                          <a:solidFill>
                            <a:srgbClr val="FF0000"/>
                          </a:solidFill>
                          <a:effectLst/>
                          <a:uLnTx/>
                          <a:uFillTx/>
                          <a:latin typeface="+mn-lt"/>
                          <a:ea typeface="+mn-ea"/>
                          <a:cs typeface="+mn-cs"/>
                        </a:rPr>
                        <a:t>Skills/ general Vocabulary</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smtClean="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tx1"/>
                          </a:solidFill>
                          <a:effectLst/>
                          <a:uLnTx/>
                          <a:uFillTx/>
                          <a:latin typeface="+mn-lt"/>
                          <a:ea typeface="+mn-ea"/>
                          <a:cs typeface="+mn-cs"/>
                        </a:rPr>
                        <a:t>Century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tx1"/>
                          </a:solidFill>
                          <a:effectLst/>
                          <a:uLnTx/>
                          <a:uFillTx/>
                          <a:latin typeface="+mn-lt"/>
                          <a:ea typeface="+mn-ea"/>
                          <a:cs typeface="+mn-cs"/>
                        </a:rPr>
                        <a:t>Chronological order</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tx1"/>
                          </a:solidFill>
                          <a:effectLst/>
                          <a:uLnTx/>
                          <a:uFillTx/>
                          <a:latin typeface="+mn-lt"/>
                          <a:ea typeface="+mn-ea"/>
                          <a:cs typeface="+mn-cs"/>
                        </a:rPr>
                        <a:t>Commerce/trade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tx1"/>
                          </a:solidFill>
                          <a:effectLst/>
                          <a:uLnTx/>
                          <a:uFillTx/>
                          <a:latin typeface="+mn-lt"/>
                          <a:ea typeface="+mn-ea"/>
                          <a:cs typeface="+mn-cs"/>
                        </a:rPr>
                        <a:t>Clothing</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tx1"/>
                          </a:solidFill>
                          <a:effectLst/>
                          <a:uLnTx/>
                          <a:uFillTx/>
                          <a:latin typeface="+mn-lt"/>
                          <a:ea typeface="+mn-ea"/>
                          <a:cs typeface="+mn-cs"/>
                        </a:rPr>
                        <a:t>Conflict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tx1"/>
                          </a:solidFill>
                          <a:effectLst/>
                          <a:uLnTx/>
                          <a:uFillTx/>
                          <a:latin typeface="+mn-lt"/>
                          <a:ea typeface="+mn-ea"/>
                          <a:cs typeface="+mn-cs"/>
                        </a:rPr>
                        <a:t>Diary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tx1"/>
                          </a:solidFill>
                          <a:effectLst/>
                          <a:uLnTx/>
                          <a:uFillTx/>
                          <a:latin typeface="+mn-lt"/>
                          <a:ea typeface="+mn-ea"/>
                          <a:cs typeface="+mn-cs"/>
                        </a:rPr>
                        <a:t>Events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tx1"/>
                          </a:solidFill>
                          <a:effectLst/>
                          <a:uLnTx/>
                          <a:uFillTx/>
                          <a:latin typeface="+mn-lt"/>
                          <a:ea typeface="+mn-ea"/>
                          <a:cs typeface="+mn-cs"/>
                        </a:rPr>
                        <a:t>Food</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tx1"/>
                          </a:solidFill>
                          <a:effectLst/>
                          <a:uLnTx/>
                          <a:uFillTx/>
                          <a:latin typeface="+mn-lt"/>
                          <a:ea typeface="+mn-ea"/>
                          <a:cs typeface="+mn-cs"/>
                        </a:rPr>
                        <a:t>Historical figures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tx1"/>
                          </a:solidFill>
                          <a:effectLst/>
                          <a:uLnTx/>
                          <a:uFillTx/>
                          <a:latin typeface="+mn-lt"/>
                          <a:ea typeface="+mn-ea"/>
                          <a:cs typeface="+mn-cs"/>
                        </a:rPr>
                        <a:t>Historical sources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tx1"/>
                          </a:solidFill>
                          <a:effectLst/>
                          <a:uLnTx/>
                          <a:uFillTx/>
                          <a:latin typeface="+mn-lt"/>
                          <a:ea typeface="+mn-ea"/>
                          <a:cs typeface="+mn-cs"/>
                        </a:rPr>
                        <a:t>Period</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tx1"/>
                          </a:solidFill>
                          <a:effectLst/>
                          <a:uLnTx/>
                          <a:uFillTx/>
                          <a:latin typeface="+mn-lt"/>
                          <a:ea typeface="+mn-ea"/>
                          <a:cs typeface="+mn-cs"/>
                        </a:rPr>
                        <a:t>Photographs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tx1"/>
                          </a:solidFill>
                          <a:effectLst/>
                          <a:uLnTx/>
                          <a:uFillTx/>
                          <a:latin typeface="+mn-lt"/>
                          <a:ea typeface="+mn-ea"/>
                          <a:cs typeface="+mn-cs"/>
                        </a:rPr>
                        <a:t>Paintings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tx1"/>
                          </a:solidFill>
                          <a:effectLst/>
                          <a:uLnTx/>
                          <a:uFillTx/>
                          <a:latin typeface="+mn-lt"/>
                          <a:ea typeface="+mn-ea"/>
                          <a:cs typeface="+mn-cs"/>
                        </a:rPr>
                        <a:t>Religion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tx1"/>
                          </a:solidFill>
                          <a:effectLst/>
                          <a:uLnTx/>
                          <a:uFillTx/>
                          <a:latin typeface="+mn-lt"/>
                          <a:ea typeface="+mn-ea"/>
                          <a:cs typeface="+mn-cs"/>
                        </a:rPr>
                        <a:t>Sequence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tx1"/>
                          </a:solidFill>
                          <a:effectLst/>
                          <a:uLnTx/>
                          <a:uFillTx/>
                          <a:latin typeface="+mn-lt"/>
                          <a:ea typeface="+mn-ea"/>
                          <a:cs typeface="+mn-cs"/>
                        </a:rPr>
                        <a:t>Time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sng" strike="noStrike" kern="1200" cap="none" spc="0" normalizeH="0" baseline="0" noProof="0" dirty="0" smtClean="0">
                        <a:ln>
                          <a:noFill/>
                        </a:ln>
                        <a:solidFill>
                          <a:srgbClr val="FF0000"/>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smtClean="0">
                        <a:ln>
                          <a:noFill/>
                        </a:ln>
                        <a:solidFill>
                          <a:prstClr val="black"/>
                        </a:solidFill>
                        <a:effectLst/>
                        <a:uLnTx/>
                        <a:uFillTx/>
                        <a:latin typeface="+mn-lt"/>
                        <a:ea typeface="+mn-ea"/>
                        <a:cs typeface="+mn-cs"/>
                      </a:endParaRPr>
                    </a:p>
                  </a:txBody>
                  <a:tcPr marL="114300" marR="114300" marT="0" marB="0"/>
                </a:tc>
                <a:extLst>
                  <a:ext uri="{0D108BD9-81ED-4DB2-BD59-A6C34878D82A}">
                    <a16:rowId xmlns:a16="http://schemas.microsoft.com/office/drawing/2014/main" val="669184204"/>
                  </a:ext>
                </a:extLst>
              </a:tr>
              <a:tr h="2237422">
                <a:tc>
                  <a:txBody>
                    <a:bodyPr/>
                    <a:lstStyle/>
                    <a:p>
                      <a:pPr algn="ctr"/>
                      <a:r>
                        <a:rPr lang="en-GB" sz="1050" u="sng" kern="1200" dirty="0" smtClean="0">
                          <a:solidFill>
                            <a:srgbClr val="FF0000"/>
                          </a:solidFill>
                          <a:effectLst/>
                          <a:latin typeface="+mn-lt"/>
                          <a:ea typeface="+mn-ea"/>
                          <a:cs typeface="+mn-cs"/>
                        </a:rPr>
                        <a:t>Future Learning in KS1</a:t>
                      </a:r>
                      <a:r>
                        <a:rPr lang="en-GB" sz="1050" u="sng" kern="1200" baseline="0" dirty="0" smtClean="0">
                          <a:solidFill>
                            <a:srgbClr val="FF0000"/>
                          </a:solidFill>
                          <a:effectLst/>
                          <a:latin typeface="+mn-lt"/>
                          <a:ea typeface="+mn-ea"/>
                          <a:cs typeface="+mn-cs"/>
                        </a:rPr>
                        <a:t> and 2</a:t>
                      </a:r>
                      <a:endParaRPr lang="en-GB" sz="1050" u="sng" kern="1200" dirty="0" smtClean="0">
                        <a:solidFill>
                          <a:srgbClr val="FF0000"/>
                        </a:solidFill>
                        <a:effectLst/>
                        <a:latin typeface="+mn-lt"/>
                        <a:ea typeface="+mn-ea"/>
                        <a:cs typeface="+mn-cs"/>
                      </a:endParaRPr>
                    </a:p>
                    <a:p>
                      <a:pPr lvl="0" algn="ctr"/>
                      <a:r>
                        <a:rPr lang="en-GB" sz="1050" u="sng" kern="1200" dirty="0" smtClean="0">
                          <a:solidFill>
                            <a:srgbClr val="FF0000"/>
                          </a:solidFill>
                          <a:effectLst/>
                          <a:latin typeface="+mn-lt"/>
                          <a:ea typeface="+mn-ea"/>
                          <a:cs typeface="+mn-cs"/>
                        </a:rPr>
                        <a:t>National Curriculum objectives KS2</a:t>
                      </a:r>
                    </a:p>
                    <a:p>
                      <a:pPr lvl="0" algn="l"/>
                      <a:r>
                        <a:rPr lang="en-GB" sz="1050" b="1" dirty="0" smtClean="0"/>
                        <a:t>Pupils should </a:t>
                      </a:r>
                      <a:r>
                        <a:rPr lang="en-GB" sz="1050" b="1" dirty="0" smtClean="0">
                          <a:solidFill>
                            <a:schemeClr val="tx1"/>
                          </a:solidFill>
                        </a:rPr>
                        <a:t>continue to develop a chronologically secure knowledge and understanding of British, local and world history, establishing clear narratives within and across the periods they study. They should note connections, contrasts and trends over time and develop the appropriate use of historical terms. They should regularly address and sometimes devise historically valid questions about change, cause, similarity and difference, and significance. They should construct informed responses that involve thoughtful selection and organisation of relevant historical information. They should understand how our knowledge of the past is constructed from a range of sources. Know how rumour and conflict during the fire continued into</a:t>
                      </a:r>
                      <a:r>
                        <a:rPr lang="en-GB" sz="1050" b="1" baseline="0" dirty="0" smtClean="0">
                          <a:solidFill>
                            <a:schemeClr val="tx1"/>
                          </a:solidFill>
                        </a:rPr>
                        <a:t> the gunpowder plot.</a:t>
                      </a:r>
                    </a:p>
                    <a:p>
                      <a:pPr algn="ctr"/>
                      <a:endParaRPr lang="en-GB" sz="1050" u="sng" kern="1200" dirty="0" smtClean="0">
                        <a:solidFill>
                          <a:srgbClr val="FF0000"/>
                        </a:solidFill>
                        <a:effectLst/>
                        <a:latin typeface="+mn-lt"/>
                        <a:ea typeface="+mn-ea"/>
                        <a:cs typeface="+mn-cs"/>
                      </a:endParaRPr>
                    </a:p>
                  </a:txBody>
                  <a:tcPr/>
                </a:tc>
                <a:tc vMerge="1">
                  <a:txBody>
                    <a:bodyPr/>
                    <a:lstStyle/>
                    <a:p>
                      <a:pPr algn="ctr"/>
                      <a:endParaRPr lang="en-GB" sz="1200" u="sng" kern="1200" dirty="0" smtClean="0">
                        <a:solidFill>
                          <a:srgbClr val="FF0000"/>
                        </a:solidFill>
                        <a:effectLst/>
                        <a:latin typeface="+mn-lt"/>
                        <a:ea typeface="+mn-ea"/>
                        <a:cs typeface="+mn-cs"/>
                      </a:endParaRPr>
                    </a:p>
                  </a:txBody>
                  <a:tcPr/>
                </a:tc>
                <a:tc vMerge="1">
                  <a:txBody>
                    <a:bodyPr/>
                    <a:lstStyle/>
                    <a:p>
                      <a:endParaRPr lang="en-GB"/>
                    </a:p>
                  </a:txBody>
                  <a:tcPr/>
                </a:tc>
                <a:extLst>
                  <a:ext uri="{0D108BD9-81ED-4DB2-BD59-A6C34878D82A}">
                    <a16:rowId xmlns:a16="http://schemas.microsoft.com/office/drawing/2014/main" val="1335387644"/>
                  </a:ext>
                </a:extLst>
              </a:tr>
            </a:tbl>
          </a:graphicData>
        </a:graphic>
      </p:graphicFrame>
      <p:sp>
        <p:nvSpPr>
          <p:cNvPr id="5" name="AutoShape 2" descr="ST. MICHAEL'S C. OF E. PRIMARY SCHOOL BAMFORD SCHOOL UNIFORM LIST Boys:  Girls: Red v-neck sweatshirt with school logo Red"/>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pic>
        <p:nvPicPr>
          <p:cNvPr id="6" name="Picture 5"/>
          <p:cNvPicPr>
            <a:picLocks noChangeAspect="1"/>
          </p:cNvPicPr>
          <p:nvPr/>
        </p:nvPicPr>
        <p:blipFill>
          <a:blip r:embed="rId2"/>
          <a:stretch>
            <a:fillRect/>
          </a:stretch>
        </p:blipFill>
        <p:spPr>
          <a:xfrm>
            <a:off x="3922198" y="178131"/>
            <a:ext cx="383164" cy="489487"/>
          </a:xfrm>
          <a:prstGeom prst="rect">
            <a:avLst/>
          </a:prstGeom>
        </p:spPr>
      </p:pic>
    </p:spTree>
    <p:extLst>
      <p:ext uri="{BB962C8B-B14F-4D97-AF65-F5344CB8AC3E}">
        <p14:creationId xmlns:p14="http://schemas.microsoft.com/office/powerpoint/2010/main" val="30570615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9790656"/>
              </p:ext>
            </p:extLst>
          </p:nvPr>
        </p:nvGraphicFramePr>
        <p:xfrm>
          <a:off x="155575" y="81915"/>
          <a:ext cx="11831641" cy="5031046"/>
        </p:xfrm>
        <a:graphic>
          <a:graphicData uri="http://schemas.openxmlformats.org/drawingml/2006/table">
            <a:tbl>
              <a:tblPr firstRow="1" bandRow="1">
                <a:tableStyleId>{5940675A-B579-460E-94D1-54222C63F5DA}</a:tableStyleId>
              </a:tblPr>
              <a:tblGrid>
                <a:gridCol w="273050">
                  <a:extLst>
                    <a:ext uri="{9D8B030D-6E8A-4147-A177-3AD203B41FA5}">
                      <a16:colId xmlns:a16="http://schemas.microsoft.com/office/drawing/2014/main" val="2033829959"/>
                    </a:ext>
                  </a:extLst>
                </a:gridCol>
                <a:gridCol w="2328863">
                  <a:extLst>
                    <a:ext uri="{9D8B030D-6E8A-4147-A177-3AD203B41FA5}">
                      <a16:colId xmlns:a16="http://schemas.microsoft.com/office/drawing/2014/main" val="2952232063"/>
                    </a:ext>
                  </a:extLst>
                </a:gridCol>
                <a:gridCol w="2300287">
                  <a:extLst>
                    <a:ext uri="{9D8B030D-6E8A-4147-A177-3AD203B41FA5}">
                      <a16:colId xmlns:a16="http://schemas.microsoft.com/office/drawing/2014/main" val="1239123303"/>
                    </a:ext>
                  </a:extLst>
                </a:gridCol>
                <a:gridCol w="2628900">
                  <a:extLst>
                    <a:ext uri="{9D8B030D-6E8A-4147-A177-3AD203B41FA5}">
                      <a16:colId xmlns:a16="http://schemas.microsoft.com/office/drawing/2014/main" val="4031516724"/>
                    </a:ext>
                  </a:extLst>
                </a:gridCol>
                <a:gridCol w="2114551">
                  <a:extLst>
                    <a:ext uri="{9D8B030D-6E8A-4147-A177-3AD203B41FA5}">
                      <a16:colId xmlns:a16="http://schemas.microsoft.com/office/drawing/2014/main" val="3120107244"/>
                    </a:ext>
                  </a:extLst>
                </a:gridCol>
                <a:gridCol w="2185990">
                  <a:extLst>
                    <a:ext uri="{9D8B030D-6E8A-4147-A177-3AD203B41FA5}">
                      <a16:colId xmlns:a16="http://schemas.microsoft.com/office/drawing/2014/main" val="2886785050"/>
                    </a:ext>
                  </a:extLst>
                </a:gridCol>
              </a:tblGrid>
              <a:tr h="413209">
                <a:tc>
                  <a:txBody>
                    <a:bodyPr/>
                    <a:lstStyle/>
                    <a:p>
                      <a:pPr algn="ctr">
                        <a:spcAft>
                          <a:spcPts val="0"/>
                        </a:spcAft>
                      </a:pPr>
                      <a:r>
                        <a:rPr lang="en-GB" sz="1400" b="1" dirty="0" err="1" smtClean="0">
                          <a:solidFill>
                            <a:schemeClr val="tx1"/>
                          </a:solidFill>
                          <a:effectLst/>
                          <a:latin typeface="Comic Sans MS" panose="030F0702030302020204" pitchFamily="66" charset="0"/>
                          <a:ea typeface="Times New Roman" panose="02020603050405020304" pitchFamily="18" charset="0"/>
                        </a:rPr>
                        <a:t>Yr</a:t>
                      </a:r>
                      <a:endParaRPr lang="en-GB" sz="1400" b="1" dirty="0">
                        <a:solidFill>
                          <a:schemeClr val="tx1"/>
                        </a:solidFill>
                        <a:effectLst/>
                        <a:latin typeface="Comic Sans MS" panose="030F0702030302020204" pitchFamily="66" charset="0"/>
                        <a:ea typeface="Times New Roman" panose="02020603050405020304" pitchFamily="18" charset="0"/>
                      </a:endParaRPr>
                    </a:p>
                  </a:txBody>
                  <a:tcPr marL="114300" marR="114300" marT="0" marB="0"/>
                </a:tc>
                <a:tc>
                  <a:txBody>
                    <a:bodyPr/>
                    <a:lstStyle/>
                    <a:p>
                      <a:pPr algn="ctr">
                        <a:spcAft>
                          <a:spcPts val="0"/>
                        </a:spcAft>
                      </a:pPr>
                      <a:r>
                        <a:rPr lang="en-GB" sz="1400" b="0" u="sng" dirty="0" smtClean="0">
                          <a:solidFill>
                            <a:schemeClr val="accent4">
                              <a:lumMod val="60000"/>
                              <a:lumOff val="40000"/>
                            </a:schemeClr>
                          </a:solidFill>
                          <a:effectLst/>
                          <a:latin typeface="Comic Sans MS" panose="030F0702030302020204" pitchFamily="66" charset="0"/>
                          <a:ea typeface="Times New Roman" panose="02020603050405020304" pitchFamily="18" charset="0"/>
                          <a:cs typeface="Arial" panose="020B0604020202020204" pitchFamily="34" charset="0"/>
                        </a:rPr>
                        <a:t>Clothing</a:t>
                      </a:r>
                      <a:endParaRPr lang="en-GB" sz="1400" b="1" dirty="0">
                        <a:solidFill>
                          <a:srgbClr val="C00000"/>
                        </a:solidFill>
                        <a:effectLst/>
                        <a:latin typeface="Times New Roman" panose="02020603050405020304" pitchFamily="18" charset="0"/>
                        <a:ea typeface="Times New Roman" panose="02020603050405020304" pitchFamily="18" charset="0"/>
                      </a:endParaRPr>
                    </a:p>
                  </a:txBody>
                  <a:tcPr marL="114300" marR="114300" marT="0" marB="0"/>
                </a:tc>
                <a:tc>
                  <a:txBody>
                    <a:bodyPr/>
                    <a:lstStyle/>
                    <a:p>
                      <a:pPr algn="ctr">
                        <a:spcAft>
                          <a:spcPts val="0"/>
                        </a:spcAft>
                      </a:pPr>
                      <a:r>
                        <a:rPr lang="en-GB" sz="1400" b="0" u="sng" baseline="0" dirty="0" smtClean="0">
                          <a:solidFill>
                            <a:srgbClr val="00B0F0"/>
                          </a:solidFill>
                          <a:effectLst/>
                          <a:latin typeface="Comic Sans MS" panose="030F0702030302020204" pitchFamily="66" charset="0"/>
                          <a:ea typeface="Times New Roman" panose="02020603050405020304" pitchFamily="18" charset="0"/>
                          <a:cs typeface="Arial" panose="020B0604020202020204" pitchFamily="34" charset="0"/>
                        </a:rPr>
                        <a:t>Commerce</a:t>
                      </a:r>
                      <a:endParaRPr lang="en-GB" sz="1400" b="1" dirty="0">
                        <a:solidFill>
                          <a:srgbClr val="C00000"/>
                        </a:solidFill>
                        <a:effectLst/>
                        <a:latin typeface="Times New Roman" panose="02020603050405020304" pitchFamily="18" charset="0"/>
                        <a:ea typeface="Times New Roman" panose="02020603050405020304" pitchFamily="18" charset="0"/>
                      </a:endParaRPr>
                    </a:p>
                  </a:txBody>
                  <a:tcPr marL="114300" marR="114300" marT="0" marB="0"/>
                </a:tc>
                <a:tc>
                  <a:txBody>
                    <a:bodyPr/>
                    <a:lstStyle/>
                    <a:p>
                      <a:pPr algn="ctr">
                        <a:spcAft>
                          <a:spcPts val="0"/>
                        </a:spcAft>
                      </a:pPr>
                      <a:r>
                        <a:rPr lang="en-GB" sz="1400" b="0" u="sng" baseline="0" dirty="0" smtClean="0">
                          <a:solidFill>
                            <a:srgbClr val="C00000"/>
                          </a:solidFill>
                          <a:effectLst/>
                          <a:latin typeface="Comic Sans MS" panose="030F0702030302020204" pitchFamily="66" charset="0"/>
                          <a:ea typeface="Times New Roman" panose="02020603050405020304" pitchFamily="18" charset="0"/>
                          <a:cs typeface="Arial" panose="020B0604020202020204" pitchFamily="34" charset="0"/>
                        </a:rPr>
                        <a:t>Conflict</a:t>
                      </a:r>
                      <a:endParaRPr lang="en-GB" sz="1400" b="1" dirty="0">
                        <a:solidFill>
                          <a:srgbClr val="C00000"/>
                        </a:solidFill>
                        <a:effectLst/>
                        <a:latin typeface="Times New Roman" panose="02020603050405020304" pitchFamily="18" charset="0"/>
                        <a:ea typeface="Times New Roman" panose="02020603050405020304" pitchFamily="18" charset="0"/>
                      </a:endParaRPr>
                    </a:p>
                  </a:txBody>
                  <a:tcPr marL="114300" marR="114300" marT="0" marB="0"/>
                </a:tc>
                <a:tc>
                  <a:txBody>
                    <a:bodyPr/>
                    <a:lstStyle/>
                    <a:p>
                      <a:pPr algn="ctr">
                        <a:spcAft>
                          <a:spcPts val="0"/>
                        </a:spcAft>
                      </a:pPr>
                      <a:r>
                        <a:rPr lang="en-GB" sz="1400" b="0" u="sng" baseline="0" dirty="0" smtClean="0">
                          <a:solidFill>
                            <a:srgbClr val="7030A0"/>
                          </a:solidFill>
                          <a:effectLst/>
                          <a:latin typeface="Comic Sans MS" panose="030F0702030302020204" pitchFamily="66" charset="0"/>
                          <a:ea typeface="Times New Roman" panose="02020603050405020304" pitchFamily="18" charset="0"/>
                          <a:cs typeface="Arial" panose="020B0604020202020204" pitchFamily="34" charset="0"/>
                        </a:rPr>
                        <a:t>Food</a:t>
                      </a:r>
                      <a:endParaRPr lang="en-GB" sz="1400" b="1" dirty="0">
                        <a:solidFill>
                          <a:srgbClr val="C00000"/>
                        </a:solidFill>
                        <a:effectLst/>
                        <a:latin typeface="Times New Roman" panose="02020603050405020304" pitchFamily="18" charset="0"/>
                        <a:ea typeface="Times New Roman" panose="02020603050405020304" pitchFamily="18" charset="0"/>
                      </a:endParaRPr>
                    </a:p>
                  </a:txBody>
                  <a:tcPr marL="114300" marR="114300" marT="0" marB="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b="0" u="sng" baseline="0" dirty="0" smtClean="0">
                          <a:solidFill>
                            <a:srgbClr val="00B050"/>
                          </a:solidFill>
                          <a:effectLst/>
                          <a:latin typeface="Comic Sans MS" panose="030F0702030302020204" pitchFamily="66" charset="0"/>
                          <a:ea typeface="Times New Roman" panose="02020603050405020304" pitchFamily="18" charset="0"/>
                          <a:cs typeface="Arial" panose="020B0604020202020204" pitchFamily="34" charset="0"/>
                        </a:rPr>
                        <a:t>Religion</a:t>
                      </a:r>
                      <a:endParaRPr lang="en-GB" sz="1400" b="1" dirty="0" smtClean="0">
                        <a:solidFill>
                          <a:srgbClr val="C00000"/>
                        </a:solidFill>
                        <a:effectLst/>
                        <a:latin typeface="Times New Roman" panose="02020603050405020304" pitchFamily="18" charset="0"/>
                        <a:ea typeface="Times New Roman" panose="02020603050405020304" pitchFamily="18" charset="0"/>
                      </a:endParaRPr>
                    </a:p>
                  </a:txBody>
                  <a:tcPr marL="114300" marR="114300" marT="0" marB="0"/>
                </a:tc>
                <a:extLst>
                  <a:ext uri="{0D108BD9-81ED-4DB2-BD59-A6C34878D82A}">
                    <a16:rowId xmlns:a16="http://schemas.microsoft.com/office/drawing/2014/main" val="114452312"/>
                  </a:ext>
                </a:extLst>
              </a:tr>
              <a:tr h="2302163">
                <a:tc>
                  <a:txBody>
                    <a:bodyPr/>
                    <a:lstStyle/>
                    <a:p>
                      <a:r>
                        <a:rPr lang="en-GB" sz="1100" dirty="0" smtClean="0">
                          <a:solidFill>
                            <a:schemeClr val="bg2">
                              <a:lumMod val="50000"/>
                            </a:schemeClr>
                          </a:solidFill>
                          <a:latin typeface="+mn-lt"/>
                        </a:rPr>
                        <a:t>1 </a:t>
                      </a:r>
                    </a:p>
                    <a:p>
                      <a:endParaRPr lang="en-GB" sz="1100" dirty="0">
                        <a:solidFill>
                          <a:schemeClr val="bg2">
                            <a:lumMod val="50000"/>
                          </a:schemeClr>
                        </a:solidFill>
                        <a:latin typeface="+mn-lt"/>
                      </a:endParaRPr>
                    </a:p>
                  </a:txBody>
                  <a:tcPr/>
                </a:tc>
                <a:tc gridSpan="5">
                  <a:txBody>
                    <a:bodyPr/>
                    <a:lstStyle/>
                    <a:p>
                      <a:r>
                        <a:rPr lang="en-GB" sz="1100" dirty="0" smtClean="0">
                          <a:solidFill>
                            <a:schemeClr val="bg2">
                              <a:lumMod val="50000"/>
                            </a:schemeClr>
                          </a:solidFill>
                          <a:latin typeface="+mn-lt"/>
                        </a:rPr>
                        <a:t>Year 1:</a:t>
                      </a:r>
                    </a:p>
                    <a:p>
                      <a:r>
                        <a:rPr lang="en-GB" sz="1100" dirty="0" smtClean="0">
                          <a:solidFill>
                            <a:schemeClr val="bg2">
                              <a:lumMod val="50000"/>
                            </a:schemeClr>
                          </a:solidFill>
                          <a:latin typeface="+mn-lt"/>
                        </a:rPr>
                        <a:t>Transport</a:t>
                      </a:r>
                    </a:p>
                    <a:p>
                      <a:r>
                        <a:rPr lang="en-GB" sz="1100" dirty="0" smtClean="0">
                          <a:solidFill>
                            <a:schemeClr val="bg2">
                              <a:lumMod val="50000"/>
                            </a:schemeClr>
                          </a:solidFill>
                          <a:latin typeface="+mn-lt"/>
                        </a:rPr>
                        <a:t>Significant</a:t>
                      </a:r>
                      <a:r>
                        <a:rPr lang="en-GB" sz="1100" baseline="0" dirty="0" smtClean="0">
                          <a:solidFill>
                            <a:schemeClr val="bg2">
                              <a:lumMod val="50000"/>
                            </a:schemeClr>
                          </a:solidFill>
                          <a:latin typeface="+mn-lt"/>
                        </a:rPr>
                        <a:t> people locally</a:t>
                      </a:r>
                    </a:p>
                    <a:p>
                      <a:r>
                        <a:rPr lang="en-GB" sz="1100" baseline="0" dirty="0" smtClean="0">
                          <a:solidFill>
                            <a:schemeClr val="bg2">
                              <a:lumMod val="50000"/>
                            </a:schemeClr>
                          </a:solidFill>
                          <a:latin typeface="+mn-lt"/>
                        </a:rPr>
                        <a:t>Significant Events locally- Cooperative movement</a:t>
                      </a:r>
                    </a:p>
                    <a:p>
                      <a:r>
                        <a:rPr lang="en-GB" sz="1100" baseline="0" dirty="0" smtClean="0">
                          <a:solidFill>
                            <a:schemeClr val="bg2">
                              <a:lumMod val="50000"/>
                            </a:schemeClr>
                          </a:solidFill>
                          <a:latin typeface="+mn-lt"/>
                        </a:rPr>
                        <a:t>Significant Places- </a:t>
                      </a:r>
                      <a:r>
                        <a:rPr lang="en-GB" sz="1100" baseline="0" dirty="0" err="1" smtClean="0">
                          <a:solidFill>
                            <a:schemeClr val="bg2">
                              <a:lumMod val="50000"/>
                            </a:schemeClr>
                          </a:solidFill>
                          <a:latin typeface="+mn-lt"/>
                        </a:rPr>
                        <a:t>Roch</a:t>
                      </a:r>
                      <a:r>
                        <a:rPr lang="en-GB" sz="1100" baseline="0" dirty="0" smtClean="0">
                          <a:solidFill>
                            <a:schemeClr val="bg2">
                              <a:lumMod val="50000"/>
                            </a:schemeClr>
                          </a:solidFill>
                          <a:latin typeface="+mn-lt"/>
                        </a:rPr>
                        <a:t> Valley, Mills, Cooperative Toad Lane</a:t>
                      </a:r>
                      <a:endParaRPr lang="en-GB" sz="1100" dirty="0" smtClean="0">
                        <a:solidFill>
                          <a:schemeClr val="bg2">
                            <a:lumMod val="50000"/>
                          </a:schemeClr>
                        </a:solidFill>
                        <a:latin typeface="+mn-lt"/>
                      </a:endParaRPr>
                    </a:p>
                  </a:txBody>
                  <a:tcPr/>
                </a:tc>
                <a:tc hMerge="1">
                  <a:txBody>
                    <a:bodyPr/>
                    <a:lstStyle/>
                    <a:p>
                      <a:endParaRPr lang="en-GB" sz="1100" dirty="0">
                        <a:solidFill>
                          <a:schemeClr val="tx1"/>
                        </a:solidFill>
                        <a:latin typeface="+mn-lt"/>
                      </a:endParaRPr>
                    </a:p>
                  </a:txBody>
                  <a:tcPr/>
                </a:tc>
                <a:tc hMerge="1">
                  <a:txBody>
                    <a:bodyPr/>
                    <a:lstStyle/>
                    <a:p>
                      <a:endParaRPr lang="en-GB" sz="1100" dirty="0" smtClean="0">
                        <a:solidFill>
                          <a:schemeClr val="tx1"/>
                        </a:solidFill>
                        <a:latin typeface="+mn-lt"/>
                      </a:endParaRPr>
                    </a:p>
                  </a:txBody>
                  <a:tcPr/>
                </a:tc>
                <a:tc hMerge="1">
                  <a:txBody>
                    <a:bodyPr/>
                    <a:lstStyle/>
                    <a:p>
                      <a:endParaRPr lang="en-GB" sz="1100" dirty="0">
                        <a:solidFill>
                          <a:schemeClr val="tx1"/>
                        </a:solidFill>
                        <a:latin typeface="+mn-lt"/>
                      </a:endParaRPr>
                    </a:p>
                  </a:txBody>
                  <a:tcPr/>
                </a:tc>
                <a:tc hMerge="1">
                  <a:txBody>
                    <a:bodyPr/>
                    <a:lstStyle/>
                    <a:p>
                      <a:endParaRPr lang="en-GB" sz="1100" dirty="0">
                        <a:solidFill>
                          <a:schemeClr val="tx1"/>
                        </a:solidFill>
                        <a:latin typeface="+mn-lt"/>
                      </a:endParaRPr>
                    </a:p>
                  </a:txBody>
                  <a:tcPr/>
                </a:tc>
                <a:extLst>
                  <a:ext uri="{0D108BD9-81ED-4DB2-BD59-A6C34878D82A}">
                    <a16:rowId xmlns:a16="http://schemas.microsoft.com/office/drawing/2014/main" val="3517143910"/>
                  </a:ext>
                </a:extLst>
              </a:tr>
              <a:tr h="2302163">
                <a:tc>
                  <a:txBody>
                    <a:bodyPr/>
                    <a:lstStyle/>
                    <a:p>
                      <a:r>
                        <a:rPr lang="en-GB" sz="1100" dirty="0" smtClean="0">
                          <a:solidFill>
                            <a:schemeClr val="tx1"/>
                          </a:solidFill>
                          <a:latin typeface="+mn-lt"/>
                        </a:rPr>
                        <a:t>2</a:t>
                      </a:r>
                    </a:p>
                    <a:p>
                      <a:endParaRPr lang="en-GB" sz="1100" dirty="0" smtClean="0">
                        <a:solidFill>
                          <a:schemeClr val="tx1"/>
                        </a:solidFill>
                        <a:latin typeface="+mn-lt"/>
                      </a:endParaRPr>
                    </a:p>
                    <a:p>
                      <a:r>
                        <a:rPr lang="en-GB" sz="1100" dirty="0" smtClean="0">
                          <a:solidFill>
                            <a:schemeClr val="tx1"/>
                          </a:solidFill>
                          <a:latin typeface="+mn-lt"/>
                        </a:rPr>
                        <a:t>Great</a:t>
                      </a:r>
                      <a:r>
                        <a:rPr lang="en-GB" sz="1100" baseline="0" dirty="0" smtClean="0">
                          <a:solidFill>
                            <a:schemeClr val="tx1"/>
                          </a:solidFill>
                          <a:latin typeface="+mn-lt"/>
                        </a:rPr>
                        <a:t> </a:t>
                      </a:r>
                    </a:p>
                    <a:p>
                      <a:endParaRPr lang="en-GB" sz="1100" baseline="0" dirty="0" smtClean="0">
                        <a:solidFill>
                          <a:schemeClr val="tx1"/>
                        </a:solidFill>
                        <a:latin typeface="+mn-lt"/>
                      </a:endParaRPr>
                    </a:p>
                    <a:p>
                      <a:r>
                        <a:rPr lang="en-GB" sz="1100" baseline="0" dirty="0" smtClean="0">
                          <a:solidFill>
                            <a:schemeClr val="tx1"/>
                          </a:solidFill>
                          <a:latin typeface="+mn-lt"/>
                        </a:rPr>
                        <a:t>Fi</a:t>
                      </a:r>
                    </a:p>
                    <a:p>
                      <a:r>
                        <a:rPr lang="en-GB" sz="1100" baseline="0" dirty="0" smtClean="0">
                          <a:solidFill>
                            <a:schemeClr val="tx1"/>
                          </a:solidFill>
                          <a:latin typeface="+mn-lt"/>
                        </a:rPr>
                        <a:t>re</a:t>
                      </a:r>
                      <a:endParaRPr lang="en-GB" sz="1100" dirty="0">
                        <a:solidFill>
                          <a:schemeClr val="tx1"/>
                        </a:solidFill>
                        <a:latin typeface="+mn-lt"/>
                      </a:endParaRPr>
                    </a:p>
                  </a:txBody>
                  <a:tcPr/>
                </a:tc>
                <a:tc>
                  <a:txBody>
                    <a:bodyPr/>
                    <a:lstStyle/>
                    <a:p>
                      <a:pPr>
                        <a:lnSpc>
                          <a:spcPct val="107000"/>
                        </a:lnSpc>
                        <a:spcAft>
                          <a:spcPts val="800"/>
                        </a:spcAft>
                      </a:pPr>
                      <a:r>
                        <a:rPr lang="en-GB" sz="1100" dirty="0" smtClean="0">
                          <a:solidFill>
                            <a:schemeClr val="tx1"/>
                          </a:solidFill>
                          <a:latin typeface="+mn-lt"/>
                        </a:rPr>
                        <a:t>Gowns with low necklines were filled in with high-necked smocks and wide collars. Married women covered their hair with a linen cap, over which they might wear a tall black hat. Men and women avoided bright colours, shiny fabrics and over-ornamentation.</a:t>
                      </a:r>
                    </a:p>
                  </a:txBody>
                  <a:tcPr/>
                </a:tc>
                <a:tc>
                  <a:txBody>
                    <a:bodyPr/>
                    <a:lstStyle/>
                    <a:p>
                      <a:r>
                        <a:rPr lang="en-GB" sz="1100" kern="1200" dirty="0" smtClean="0">
                          <a:solidFill>
                            <a:schemeClr val="tx1"/>
                          </a:solidFill>
                          <a:effectLst/>
                          <a:latin typeface="+mn-lt"/>
                          <a:ea typeface="+mn-ea"/>
                          <a:cs typeface="+mn-cs"/>
                        </a:rPr>
                        <a:t>Throughout the 17th century England’s economy remained largely based on agriculture and traditional industries. London, however, was at the centre of a growing international network of trade, both with the East and with colonies across the Atlantic.</a:t>
                      </a:r>
                      <a:endParaRPr lang="en-GB" sz="1100" dirty="0">
                        <a:solidFill>
                          <a:schemeClr val="tx1"/>
                        </a:solidFill>
                        <a:latin typeface="+mn-lt"/>
                      </a:endParaRPr>
                    </a:p>
                  </a:txBody>
                  <a:tcPr/>
                </a:tc>
                <a:tc>
                  <a:txBody>
                    <a:bodyPr/>
                    <a:lstStyle/>
                    <a:p>
                      <a:pPr>
                        <a:lnSpc>
                          <a:spcPct val="107000"/>
                        </a:lnSpc>
                        <a:spcAft>
                          <a:spcPts val="800"/>
                        </a:spcAft>
                      </a:pPr>
                      <a:r>
                        <a:rPr lang="en-GB" sz="1100" dirty="0" smtClean="0">
                          <a:solidFill>
                            <a:schemeClr val="tx1"/>
                          </a:solidFill>
                          <a:effectLst/>
                          <a:latin typeface="+mn-lt"/>
                          <a:ea typeface="Calibri" panose="020F0502020204030204" pitchFamily="34" charset="0"/>
                          <a:cs typeface="Arial" panose="020B0604020202020204" pitchFamily="34" charset="0"/>
                        </a:rPr>
                        <a:t>Why were Catholics blamed for the Great London fire?</a:t>
                      </a:r>
                    </a:p>
                    <a:p>
                      <a:pPr>
                        <a:lnSpc>
                          <a:spcPct val="107000"/>
                        </a:lnSpc>
                        <a:spcAft>
                          <a:spcPts val="800"/>
                        </a:spcAft>
                      </a:pPr>
                      <a:r>
                        <a:rPr lang="en-GB" sz="1100" dirty="0" smtClean="0">
                          <a:solidFill>
                            <a:schemeClr val="tx1"/>
                          </a:solidFill>
                          <a:effectLst/>
                          <a:latin typeface="+mn-lt"/>
                          <a:ea typeface="Calibri" panose="020F0502020204030204" pitchFamily="34" charset="0"/>
                          <a:cs typeface="Arial" panose="020B0604020202020204" pitchFamily="34" charset="0"/>
                        </a:rPr>
                        <a:t>The rumours spread faster than the blaze that engulfed London over five days in September 1666: that the fire raging through the city's dense heart was no accident – it was deliberate arson, an act of terror, the start of a battle.</a:t>
                      </a:r>
                    </a:p>
                  </a:txBody>
                  <a:tcPr/>
                </a:tc>
                <a:tc>
                  <a:txBody>
                    <a:bodyPr/>
                    <a:lstStyle/>
                    <a:p>
                      <a:r>
                        <a:rPr lang="en-GB" sz="1100" kern="1200" dirty="0" smtClean="0">
                          <a:solidFill>
                            <a:schemeClr val="tx1"/>
                          </a:solidFill>
                          <a:effectLst/>
                          <a:latin typeface="+mn-lt"/>
                          <a:ea typeface="+mn-ea"/>
                          <a:cs typeface="+mn-cs"/>
                        </a:rPr>
                        <a:t>Bakery – start of the fire</a:t>
                      </a:r>
                      <a:endParaRPr lang="en-GB" sz="1100" dirty="0">
                        <a:solidFill>
                          <a:schemeClr val="tx1"/>
                        </a:solidFill>
                        <a:latin typeface="+mn-lt"/>
                      </a:endParaRPr>
                    </a:p>
                  </a:txBody>
                  <a:tcPr/>
                </a:tc>
                <a:tc>
                  <a:txBody>
                    <a:bodyPr/>
                    <a:lstStyle/>
                    <a:p>
                      <a:r>
                        <a:rPr lang="en-GB" sz="1100" dirty="0" smtClean="0">
                          <a:solidFill>
                            <a:schemeClr val="tx1"/>
                          </a:solidFill>
                          <a:latin typeface="+mn-lt"/>
                        </a:rPr>
                        <a:t>The struggle between Catholicism and Protestantism in England had been long and bloody, and neither side was above what amounted to terrorism: The Gunpowder Plot of 1605 was, after all, an English Catholic plot to assassinate James I.</a:t>
                      </a:r>
                      <a:endParaRPr lang="en-GB" sz="1100" dirty="0">
                        <a:solidFill>
                          <a:schemeClr val="tx1"/>
                        </a:solidFill>
                        <a:latin typeface="+mn-lt"/>
                      </a:endParaRPr>
                    </a:p>
                  </a:txBody>
                  <a:tcPr/>
                </a:tc>
                <a:extLst>
                  <a:ext uri="{0D108BD9-81ED-4DB2-BD59-A6C34878D82A}">
                    <a16:rowId xmlns:a16="http://schemas.microsoft.com/office/drawing/2014/main" val="1757269568"/>
                  </a:ext>
                </a:extLst>
              </a:tr>
            </a:tbl>
          </a:graphicData>
        </a:graphic>
      </p:graphicFrame>
      <p:sp>
        <p:nvSpPr>
          <p:cNvPr id="5" name="AutoShape 2" descr="ST. MICHAEL'S C. OF E. PRIMARY SCHOOL BAMFORD SCHOOL UNIFORM LIST Boys:  Girls: Red v-neck sweatshirt with school logo Red"/>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986846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4044831677"/>
              </p:ext>
            </p:extLst>
          </p:nvPr>
        </p:nvGraphicFramePr>
        <p:xfrm>
          <a:off x="155575" y="124159"/>
          <a:ext cx="11845927" cy="6065520"/>
        </p:xfrm>
        <a:graphic>
          <a:graphicData uri="http://schemas.openxmlformats.org/drawingml/2006/table">
            <a:tbl>
              <a:tblPr firstRow="1" bandRow="1">
                <a:tableStyleId>{5940675A-B579-460E-94D1-54222C63F5DA}</a:tableStyleId>
              </a:tblPr>
              <a:tblGrid>
                <a:gridCol w="4244975">
                  <a:extLst>
                    <a:ext uri="{9D8B030D-6E8A-4147-A177-3AD203B41FA5}">
                      <a16:colId xmlns:a16="http://schemas.microsoft.com/office/drawing/2014/main" val="2952232063"/>
                    </a:ext>
                  </a:extLst>
                </a:gridCol>
                <a:gridCol w="5486400">
                  <a:extLst>
                    <a:ext uri="{9D8B030D-6E8A-4147-A177-3AD203B41FA5}">
                      <a16:colId xmlns:a16="http://schemas.microsoft.com/office/drawing/2014/main" val="1523852696"/>
                    </a:ext>
                  </a:extLst>
                </a:gridCol>
                <a:gridCol w="2114552">
                  <a:extLst>
                    <a:ext uri="{9D8B030D-6E8A-4147-A177-3AD203B41FA5}">
                      <a16:colId xmlns:a16="http://schemas.microsoft.com/office/drawing/2014/main" val="864018281"/>
                    </a:ext>
                  </a:extLst>
                </a:gridCol>
              </a:tblGrid>
              <a:tr h="524281">
                <a:tc>
                  <a:txBody>
                    <a:bodyPr/>
                    <a:lstStyle/>
                    <a:p>
                      <a:pPr algn="l">
                        <a:spcAft>
                          <a:spcPts val="0"/>
                        </a:spcAft>
                      </a:pPr>
                      <a:r>
                        <a:rPr lang="en-GB" sz="1100" b="0" u="sng" dirty="0">
                          <a:solidFill>
                            <a:srgbClr val="FF0000"/>
                          </a:solidFill>
                          <a:effectLst/>
                          <a:latin typeface="Comic Sans MS" panose="030F0702030302020204" pitchFamily="66" charset="0"/>
                          <a:ea typeface="Times New Roman" panose="02020603050405020304" pitchFamily="18" charset="0"/>
                        </a:rPr>
                        <a:t>Year </a:t>
                      </a:r>
                      <a:r>
                        <a:rPr lang="en-GB" sz="1100" b="0" u="sng" dirty="0" smtClean="0">
                          <a:solidFill>
                            <a:srgbClr val="FF0000"/>
                          </a:solidFill>
                          <a:effectLst/>
                          <a:latin typeface="Comic Sans MS" panose="030F0702030302020204" pitchFamily="66" charset="0"/>
                          <a:ea typeface="Times New Roman" panose="02020603050405020304" pitchFamily="18" charset="0"/>
                        </a:rPr>
                        <a:t>2 History </a:t>
                      </a:r>
                      <a:r>
                        <a:rPr lang="en-GB" sz="2400" b="1" u="none" baseline="0" dirty="0">
                          <a:solidFill>
                            <a:srgbClr val="FF0000"/>
                          </a:solidFill>
                          <a:effectLst/>
                          <a:latin typeface="Times New Roman" panose="02020603050405020304" pitchFamily="18" charset="0"/>
                          <a:ea typeface="Times New Roman" panose="02020603050405020304" pitchFamily="18" charset="0"/>
                        </a:rPr>
                        <a:t> </a:t>
                      </a:r>
                      <a:r>
                        <a:rPr lang="en-GB" sz="2400" b="1" u="none" baseline="0" dirty="0" smtClean="0">
                          <a:solidFill>
                            <a:srgbClr val="FF0000"/>
                          </a:solidFill>
                          <a:effectLst/>
                          <a:latin typeface="Times New Roman" panose="02020603050405020304" pitchFamily="18" charset="0"/>
                          <a:ea typeface="Times New Roman" panose="02020603050405020304" pitchFamily="18" charset="0"/>
                        </a:rPr>
                        <a:t>    </a:t>
                      </a:r>
                      <a:r>
                        <a:rPr lang="en-GB" sz="1100" b="0" u="sng" dirty="0" smtClean="0">
                          <a:solidFill>
                            <a:srgbClr val="FF0000"/>
                          </a:solidFill>
                          <a:effectLst/>
                          <a:latin typeface="Comic Sans MS" panose="030F0702030302020204" pitchFamily="66" charset="0"/>
                          <a:ea typeface="Times New Roman" panose="02020603050405020304" pitchFamily="18" charset="0"/>
                          <a:cs typeface="Arial" panose="020B0604020202020204" pitchFamily="34" charset="0"/>
                        </a:rPr>
                        <a:t>Gunpowder</a:t>
                      </a:r>
                      <a:r>
                        <a:rPr lang="en-GB" sz="1100" b="0" u="sng" baseline="0" dirty="0" smtClean="0">
                          <a:solidFill>
                            <a:srgbClr val="FF0000"/>
                          </a:solidFill>
                          <a:effectLst/>
                          <a:latin typeface="Comic Sans MS" panose="030F0702030302020204" pitchFamily="66" charset="0"/>
                          <a:ea typeface="Times New Roman" panose="02020603050405020304" pitchFamily="18" charset="0"/>
                          <a:cs typeface="Arial" panose="020B0604020202020204" pitchFamily="34" charset="0"/>
                        </a:rPr>
                        <a:t> Plot</a:t>
                      </a:r>
                      <a:endParaRPr lang="en-GB" sz="1100" b="0" u="sng" dirty="0" smtClean="0">
                        <a:solidFill>
                          <a:srgbClr val="FF0000"/>
                        </a:solidFill>
                        <a:effectLst/>
                        <a:latin typeface="Comic Sans MS" panose="030F0702030302020204" pitchFamily="66" charset="0"/>
                        <a:ea typeface="Times New Roman" panose="02020603050405020304" pitchFamily="18" charset="0"/>
                        <a:cs typeface="Arial" panose="020B0604020202020204" pitchFamily="34" charset="0"/>
                      </a:endParaRPr>
                    </a:p>
                    <a:p>
                      <a:pPr algn="l">
                        <a:spcAft>
                          <a:spcPts val="0"/>
                        </a:spcAft>
                      </a:pPr>
                      <a:r>
                        <a:rPr lang="en-GB" sz="1100" b="0" u="sng" dirty="0" smtClean="0">
                          <a:solidFill>
                            <a:srgbClr val="FF0000"/>
                          </a:solidFill>
                          <a:effectLst/>
                          <a:latin typeface="Comic Sans MS" panose="030F0702030302020204" pitchFamily="66" charset="0"/>
                          <a:ea typeface="Times New Roman" panose="02020603050405020304" pitchFamily="18" charset="0"/>
                          <a:cs typeface="Arial" panose="020B0604020202020204" pitchFamily="34" charset="0"/>
                        </a:rPr>
                        <a:t>Threads: </a:t>
                      </a:r>
                      <a:r>
                        <a:rPr lang="en-GB" sz="1100" b="0" u="sng" dirty="0" smtClean="0">
                          <a:solidFill>
                            <a:schemeClr val="accent4">
                              <a:lumMod val="60000"/>
                              <a:lumOff val="40000"/>
                            </a:schemeClr>
                          </a:solidFill>
                          <a:effectLst/>
                          <a:latin typeface="Comic Sans MS" panose="030F0702030302020204" pitchFamily="66" charset="0"/>
                          <a:ea typeface="Times New Roman" panose="02020603050405020304" pitchFamily="18" charset="0"/>
                          <a:cs typeface="Arial" panose="020B0604020202020204" pitchFamily="34" charset="0"/>
                        </a:rPr>
                        <a:t>Clothing</a:t>
                      </a:r>
                      <a:r>
                        <a:rPr lang="en-GB" sz="1100" b="0" u="sng" baseline="0" dirty="0" smtClean="0">
                          <a:solidFill>
                            <a:schemeClr val="accent4">
                              <a:lumMod val="60000"/>
                              <a:lumOff val="40000"/>
                            </a:schemeClr>
                          </a:solidFill>
                          <a:effectLst/>
                          <a:latin typeface="Comic Sans MS" panose="030F0702030302020204" pitchFamily="66" charset="0"/>
                          <a:ea typeface="Times New Roman" panose="02020603050405020304" pitchFamily="18" charset="0"/>
                          <a:cs typeface="Arial" panose="020B0604020202020204" pitchFamily="34" charset="0"/>
                        </a:rPr>
                        <a:t> </a:t>
                      </a:r>
                      <a:r>
                        <a:rPr lang="en-GB" sz="1100" b="0" u="sng" baseline="0" dirty="0" smtClean="0">
                          <a:solidFill>
                            <a:srgbClr val="00B0F0"/>
                          </a:solidFill>
                          <a:effectLst/>
                          <a:latin typeface="Comic Sans MS" panose="030F0702030302020204" pitchFamily="66" charset="0"/>
                          <a:ea typeface="Times New Roman" panose="02020603050405020304" pitchFamily="18" charset="0"/>
                          <a:cs typeface="Arial" panose="020B0604020202020204" pitchFamily="34" charset="0"/>
                        </a:rPr>
                        <a:t>Commerce </a:t>
                      </a:r>
                      <a:r>
                        <a:rPr lang="en-GB" sz="1100" b="0" u="sng" baseline="0" dirty="0" smtClean="0">
                          <a:solidFill>
                            <a:srgbClr val="C00000"/>
                          </a:solidFill>
                          <a:effectLst/>
                          <a:latin typeface="Comic Sans MS" panose="030F0702030302020204" pitchFamily="66" charset="0"/>
                          <a:ea typeface="Times New Roman" panose="02020603050405020304" pitchFamily="18" charset="0"/>
                          <a:cs typeface="Arial" panose="020B0604020202020204" pitchFamily="34" charset="0"/>
                        </a:rPr>
                        <a:t>Conflict </a:t>
                      </a:r>
                      <a:r>
                        <a:rPr lang="en-GB" sz="1100" b="0" u="sng" baseline="0" dirty="0" smtClean="0">
                          <a:solidFill>
                            <a:srgbClr val="7030A0"/>
                          </a:solidFill>
                          <a:effectLst/>
                          <a:latin typeface="Comic Sans MS" panose="030F0702030302020204" pitchFamily="66" charset="0"/>
                          <a:ea typeface="Times New Roman" panose="02020603050405020304" pitchFamily="18" charset="0"/>
                          <a:cs typeface="Arial" panose="020B0604020202020204" pitchFamily="34" charset="0"/>
                        </a:rPr>
                        <a:t>Food</a:t>
                      </a:r>
                      <a:r>
                        <a:rPr lang="en-GB" sz="1100" b="0" u="sng" baseline="0" dirty="0" smtClean="0">
                          <a:solidFill>
                            <a:srgbClr val="00B050"/>
                          </a:solidFill>
                          <a:effectLst/>
                          <a:latin typeface="Comic Sans MS" panose="030F0702030302020204" pitchFamily="66" charset="0"/>
                          <a:ea typeface="Times New Roman" panose="02020603050405020304" pitchFamily="18" charset="0"/>
                          <a:cs typeface="Arial" panose="020B0604020202020204" pitchFamily="34" charset="0"/>
                        </a:rPr>
                        <a:t> Religion</a:t>
                      </a:r>
                      <a:endParaRPr lang="en-GB" sz="2400" b="1" dirty="0">
                        <a:solidFill>
                          <a:srgbClr val="C00000"/>
                        </a:solidFill>
                        <a:effectLst/>
                        <a:latin typeface="Times New Roman" panose="02020603050405020304" pitchFamily="18" charset="0"/>
                        <a:ea typeface="Times New Roman" panose="02020603050405020304" pitchFamily="18" charset="0"/>
                      </a:endParaRPr>
                    </a:p>
                  </a:txBody>
                  <a:tcPr marL="114300" marR="114300" marT="0" marB="0"/>
                </a:tc>
                <a:tc rowSpan="2" gridSpan="2">
                  <a:txBody>
                    <a:bodyPr/>
                    <a:lstStyle/>
                    <a:p>
                      <a:pPr algn="ctr"/>
                      <a:r>
                        <a:rPr lang="en-GB" sz="1200" u="sng" kern="1200" dirty="0" smtClean="0">
                          <a:solidFill>
                            <a:srgbClr val="FF0000"/>
                          </a:solidFill>
                          <a:effectLst/>
                          <a:latin typeface="+mn-lt"/>
                          <a:ea typeface="+mn-ea"/>
                          <a:cs typeface="+mn-cs"/>
                        </a:rPr>
                        <a:t>Threads knowledge overleaf-  Knowledge Vocabulary</a:t>
                      </a:r>
                      <a:r>
                        <a:rPr lang="en-GB" sz="1200" u="sng" kern="1200" baseline="0" dirty="0" smtClean="0">
                          <a:solidFill>
                            <a:schemeClr val="tx1"/>
                          </a:solidFill>
                          <a:effectLst/>
                          <a:latin typeface="+mn-lt"/>
                          <a:ea typeface="+mn-ea"/>
                          <a:cs typeface="+mn-cs"/>
                        </a:rPr>
                        <a:t> </a:t>
                      </a:r>
                    </a:p>
                    <a:p>
                      <a:pPr>
                        <a:lnSpc>
                          <a:spcPct val="100000"/>
                        </a:lnSpc>
                        <a:spcAft>
                          <a:spcPts val="0"/>
                        </a:spcAft>
                      </a:pPr>
                      <a:r>
                        <a:rPr lang="en-GB" sz="1200" dirty="0" smtClean="0">
                          <a:effectLst/>
                          <a:latin typeface="+mn-lt"/>
                          <a:ea typeface="Calibri" panose="020F0502020204030204" pitchFamily="34" charset="0"/>
                          <a:cs typeface="Arial" panose="020B0604020202020204" pitchFamily="34" charset="0"/>
                        </a:rPr>
                        <a:t>Protestants, Catholics</a:t>
                      </a:r>
                      <a:r>
                        <a:rPr lang="en-GB" sz="1600" dirty="0" smtClean="0">
                          <a:effectLst/>
                          <a:latin typeface="+mn-lt"/>
                          <a:ea typeface="Calibri" panose="020F0502020204030204" pitchFamily="34" charset="0"/>
                          <a:cs typeface="Times New Roman" panose="02020603050405020304" pitchFamily="18" charset="0"/>
                        </a:rPr>
                        <a:t>,</a:t>
                      </a:r>
                      <a:r>
                        <a:rPr lang="en-GB" sz="1600" baseline="0" dirty="0" smtClean="0">
                          <a:effectLst/>
                          <a:latin typeface="+mn-lt"/>
                          <a:ea typeface="Calibri" panose="020F0502020204030204" pitchFamily="34" charset="0"/>
                          <a:cs typeface="Times New Roman" panose="02020603050405020304" pitchFamily="18" charset="0"/>
                        </a:rPr>
                        <a:t> </a:t>
                      </a:r>
                      <a:r>
                        <a:rPr lang="en-GB" sz="1200" dirty="0" smtClean="0">
                          <a:effectLst/>
                          <a:latin typeface="+mn-lt"/>
                          <a:ea typeface="Calibri" panose="020F0502020204030204" pitchFamily="34" charset="0"/>
                          <a:cs typeface="Arial" panose="020B0604020202020204" pitchFamily="34" charset="0"/>
                        </a:rPr>
                        <a:t>Robert Catesby,</a:t>
                      </a:r>
                      <a:r>
                        <a:rPr lang="en-GB" sz="1200" baseline="0" dirty="0" smtClean="0">
                          <a:effectLst/>
                          <a:latin typeface="+mn-lt"/>
                          <a:ea typeface="Calibri" panose="020F0502020204030204" pitchFamily="34" charset="0"/>
                          <a:cs typeface="Arial" panose="020B0604020202020204" pitchFamily="34" charset="0"/>
                        </a:rPr>
                        <a:t> </a:t>
                      </a:r>
                      <a:r>
                        <a:rPr lang="en-GB" sz="1200" dirty="0" smtClean="0">
                          <a:effectLst/>
                          <a:latin typeface="+mn-lt"/>
                          <a:ea typeface="Calibri" panose="020F0502020204030204" pitchFamily="34" charset="0"/>
                          <a:cs typeface="Arial" panose="020B0604020202020204" pitchFamily="34" charset="0"/>
                        </a:rPr>
                        <a:t>plot,</a:t>
                      </a:r>
                      <a:r>
                        <a:rPr lang="en-GB" sz="1200" baseline="0" dirty="0" smtClean="0">
                          <a:effectLst/>
                          <a:latin typeface="+mn-lt"/>
                          <a:ea typeface="Calibri" panose="020F0502020204030204" pitchFamily="34" charset="0"/>
                          <a:cs typeface="Arial" panose="020B0604020202020204" pitchFamily="34" charset="0"/>
                        </a:rPr>
                        <a:t> </a:t>
                      </a:r>
                      <a:r>
                        <a:rPr lang="en-GB" sz="1200" dirty="0" smtClean="0">
                          <a:effectLst/>
                          <a:latin typeface="+mn-lt"/>
                          <a:ea typeface="Calibri" panose="020F0502020204030204" pitchFamily="34" charset="0"/>
                          <a:cs typeface="Arial" panose="020B0604020202020204" pitchFamily="34" charset="0"/>
                        </a:rPr>
                        <a:t>King James,</a:t>
                      </a:r>
                      <a:r>
                        <a:rPr lang="en-GB" sz="1200" baseline="0" dirty="0" smtClean="0">
                          <a:effectLst/>
                          <a:latin typeface="+mn-lt"/>
                          <a:ea typeface="Calibri" panose="020F0502020204030204" pitchFamily="34" charset="0"/>
                          <a:cs typeface="Arial" panose="020B0604020202020204" pitchFamily="34" charset="0"/>
                        </a:rPr>
                        <a:t> P</a:t>
                      </a:r>
                      <a:r>
                        <a:rPr lang="en-GB" sz="1200" dirty="0" smtClean="0">
                          <a:effectLst/>
                          <a:latin typeface="+mn-lt"/>
                          <a:ea typeface="Calibri" panose="020F0502020204030204" pitchFamily="34" charset="0"/>
                          <a:cs typeface="Arial" panose="020B0604020202020204" pitchFamily="34" charset="0"/>
                        </a:rPr>
                        <a:t>arliament,</a:t>
                      </a:r>
                      <a:r>
                        <a:rPr lang="en-GB" sz="1200" baseline="0" dirty="0" smtClean="0">
                          <a:effectLst/>
                          <a:latin typeface="+mn-lt"/>
                          <a:ea typeface="Calibri" panose="020F0502020204030204" pitchFamily="34" charset="0"/>
                          <a:cs typeface="Arial" panose="020B0604020202020204" pitchFamily="34" charset="0"/>
                        </a:rPr>
                        <a:t> </a:t>
                      </a:r>
                      <a:r>
                        <a:rPr lang="en-GB" sz="1200" dirty="0" smtClean="0">
                          <a:effectLst/>
                          <a:latin typeface="+mn-lt"/>
                          <a:ea typeface="Calibri" panose="020F0502020204030204" pitchFamily="34" charset="0"/>
                          <a:cs typeface="Arial" panose="020B0604020202020204" pitchFamily="34" charset="0"/>
                        </a:rPr>
                        <a:t>Guy Fawkes,</a:t>
                      </a:r>
                      <a:r>
                        <a:rPr lang="en-GB" sz="1200" baseline="0" dirty="0" smtClean="0">
                          <a:effectLst/>
                          <a:latin typeface="+mn-lt"/>
                          <a:ea typeface="Calibri" panose="020F0502020204030204" pitchFamily="34" charset="0"/>
                          <a:cs typeface="Arial" panose="020B0604020202020204" pitchFamily="34" charset="0"/>
                        </a:rPr>
                        <a:t> plotters, gunpowder</a:t>
                      </a:r>
                      <a:endParaRPr lang="en-GB" sz="1600" dirty="0" smtClean="0">
                        <a:effectLst/>
                        <a:latin typeface="+mn-lt"/>
                        <a:ea typeface="Calibri" panose="020F0502020204030204" pitchFamily="34" charset="0"/>
                        <a:cs typeface="Times New Roman" panose="02020603050405020304" pitchFamily="18" charset="0"/>
                      </a:endParaRPr>
                    </a:p>
                  </a:txBody>
                  <a:tcPr marL="114300" marR="114300" marT="0" marB="0"/>
                </a:tc>
                <a:tc rowSpan="2" hMerge="1">
                  <a:txBody>
                    <a:bodyPr/>
                    <a:lstStyle/>
                    <a:p>
                      <a:endParaRPr lang="en-GB"/>
                    </a:p>
                  </a:txBody>
                  <a:tcPr/>
                </a:tc>
                <a:extLst>
                  <a:ext uri="{0D108BD9-81ED-4DB2-BD59-A6C34878D82A}">
                    <a16:rowId xmlns:a16="http://schemas.microsoft.com/office/drawing/2014/main" val="114452312"/>
                  </a:ext>
                </a:extLst>
              </a:tr>
              <a:tr h="242554">
                <a:tc rowSpan="3">
                  <a:txBody>
                    <a:bodyPr/>
                    <a:lstStyle/>
                    <a:p>
                      <a:pPr lvl="0" algn="ctr"/>
                      <a:r>
                        <a:rPr lang="en-GB" sz="1200" u="sng" kern="1200" dirty="0" smtClean="0">
                          <a:solidFill>
                            <a:srgbClr val="FF0000"/>
                          </a:solidFill>
                          <a:effectLst/>
                          <a:latin typeface="+mn-lt"/>
                          <a:ea typeface="+mn-ea"/>
                          <a:cs typeface="+mn-cs"/>
                        </a:rPr>
                        <a:t>National Curriculum objectives (KS1)</a:t>
                      </a:r>
                    </a:p>
                    <a:p>
                      <a:pPr lvl="0" algn="l"/>
                      <a:r>
                        <a:rPr lang="en-GB" sz="1200" dirty="0" smtClean="0"/>
                        <a:t>Pupils should develop an awareness of the past, using common words and phrases relating to the passing of time. They should know where the people and events they study fit within a chronological framework and identify similarities and differences between ways of life in different periods. They should use a wide vocabulary of everyday historical terms. They should ask and answer questions, choosing and using parts of stories and other sources to show that they know and understand key features of events. They should understand some of the ways in which we find out about the past and identify different ways in which it is represented. </a:t>
                      </a:r>
                      <a:r>
                        <a:rPr lang="en-GB" sz="1200" b="1" dirty="0" smtClean="0"/>
                        <a:t>Events beyond living memory that are significant nationally or globally…or events commemorated through</a:t>
                      </a:r>
                    </a:p>
                    <a:p>
                      <a:pPr lvl="0" algn="l"/>
                      <a:r>
                        <a:rPr lang="en-GB" sz="1200" b="1" dirty="0" smtClean="0"/>
                        <a:t>festivals or anniversaries].</a:t>
                      </a:r>
                      <a:r>
                        <a:rPr lang="en-GB" sz="1200" b="1" kern="1200" baseline="0" dirty="0" smtClean="0">
                          <a:solidFill>
                            <a:schemeClr val="tx1"/>
                          </a:solidFill>
                          <a:effectLst/>
                          <a:latin typeface="+mn-lt"/>
                          <a:ea typeface="+mn-ea"/>
                          <a:cs typeface="+mn-cs"/>
                        </a:rPr>
                        <a:t> T</a:t>
                      </a:r>
                      <a:r>
                        <a:rPr lang="en-GB" sz="1200" b="1" kern="1200" dirty="0" smtClean="0">
                          <a:solidFill>
                            <a:schemeClr val="tx1"/>
                          </a:solidFill>
                          <a:effectLst/>
                          <a:latin typeface="+mn-lt"/>
                          <a:ea typeface="+mn-ea"/>
                          <a:cs typeface="+mn-cs"/>
                        </a:rPr>
                        <a:t>he lives of significant individuals in the past… be used to compare aspects of life in</a:t>
                      </a:r>
                    </a:p>
                    <a:p>
                      <a:pPr lvl="0" algn="l"/>
                      <a:r>
                        <a:rPr lang="en-GB" sz="1200" b="1" kern="1200" dirty="0" smtClean="0">
                          <a:solidFill>
                            <a:schemeClr val="tx1"/>
                          </a:solidFill>
                          <a:effectLst/>
                          <a:latin typeface="+mn-lt"/>
                          <a:ea typeface="+mn-ea"/>
                          <a:cs typeface="+mn-cs"/>
                        </a:rPr>
                        <a:t>different periods</a:t>
                      </a:r>
                    </a:p>
                    <a:p>
                      <a:pPr lvl="0" algn="l"/>
                      <a:endParaRPr lang="en-GB" sz="1200" b="1" u="sng" kern="1200" dirty="0" smtClean="0">
                        <a:solidFill>
                          <a:srgbClr val="FF0000"/>
                        </a:solidFill>
                        <a:effectLst/>
                        <a:latin typeface="+mn-lt"/>
                        <a:ea typeface="+mn-ea"/>
                        <a:cs typeface="+mn-cs"/>
                      </a:endParaRPr>
                    </a:p>
                  </a:txBody>
                  <a:tcPr/>
                </a:tc>
                <a:tc gridSpan="2" vMerge="1">
                  <a:txBody>
                    <a:bodyPr/>
                    <a:lstStyle/>
                    <a:p>
                      <a:endParaRPr lang="en-GB" dirty="0"/>
                    </a:p>
                  </a:txBody>
                  <a:tcPr/>
                </a:tc>
                <a:tc hMerge="1" vMerge="1">
                  <a:txBody>
                    <a:bodyPr/>
                    <a:lstStyle/>
                    <a:p>
                      <a:endParaRPr lang="en-GB"/>
                    </a:p>
                  </a:txBody>
                  <a:tcPr/>
                </a:tc>
                <a:extLst>
                  <a:ext uri="{0D108BD9-81ED-4DB2-BD59-A6C34878D82A}">
                    <a16:rowId xmlns:a16="http://schemas.microsoft.com/office/drawing/2014/main" val="2565054626"/>
                  </a:ext>
                </a:extLst>
              </a:tr>
              <a:tr h="1274016">
                <a:tc vMerge="1">
                  <a:txBody>
                    <a:bodyPr/>
                    <a:lstStyle/>
                    <a:p>
                      <a:endParaRPr lang="en-GB"/>
                    </a:p>
                  </a:txBody>
                  <a:tcPr/>
                </a:tc>
                <a:tc gridSpan="2">
                  <a:txBody>
                    <a:bodyPr/>
                    <a:lstStyle/>
                    <a:p>
                      <a:pPr marL="0" lvl="0" indent="0" algn="ctr">
                        <a:buFont typeface="Arial" panose="020B0604020202020204" pitchFamily="34" charset="0"/>
                        <a:buNone/>
                      </a:pPr>
                      <a:r>
                        <a:rPr lang="en-GB" sz="1200" u="sng" kern="1200" dirty="0" smtClean="0">
                          <a:solidFill>
                            <a:srgbClr val="FF0000"/>
                          </a:solidFill>
                          <a:effectLst/>
                          <a:latin typeface="+mn-lt"/>
                          <a:ea typeface="+mn-ea"/>
                          <a:cs typeface="+mn-cs"/>
                        </a:rPr>
                        <a:t>Key learning</a:t>
                      </a:r>
                    </a:p>
                    <a:p>
                      <a:pPr marL="0" lvl="0" indent="0" algn="l">
                        <a:buFont typeface="Arial" panose="020B0604020202020204" pitchFamily="34" charset="0"/>
                        <a:buNone/>
                      </a:pPr>
                      <a:r>
                        <a:rPr lang="en-GB" sz="1200" u="none" kern="1200" dirty="0" smtClean="0">
                          <a:solidFill>
                            <a:schemeClr val="tx1"/>
                          </a:solidFill>
                          <a:effectLst/>
                          <a:latin typeface="+mn-lt"/>
                          <a:ea typeface="+mn-ea"/>
                          <a:cs typeface="+mn-cs"/>
                        </a:rPr>
                        <a:t>Know the date and cause of the Gunpowder Plot</a:t>
                      </a:r>
                    </a:p>
                    <a:p>
                      <a:pPr marL="0" lvl="0" indent="0" algn="l">
                        <a:buFont typeface="Arial" panose="020B0604020202020204" pitchFamily="34" charset="0"/>
                        <a:buNone/>
                      </a:pPr>
                      <a:r>
                        <a:rPr lang="en-GB" sz="1200" u="none" kern="1200" dirty="0" smtClean="0">
                          <a:solidFill>
                            <a:schemeClr val="tx1"/>
                          </a:solidFill>
                          <a:effectLst/>
                          <a:latin typeface="+mn-lt"/>
                          <a:ea typeface="+mn-ea"/>
                          <a:cs typeface="+mn-cs"/>
                        </a:rPr>
                        <a:t>Know the key people involved and their religious</a:t>
                      </a:r>
                      <a:r>
                        <a:rPr lang="en-GB" sz="1200" u="none" kern="1200" baseline="0" dirty="0" smtClean="0">
                          <a:solidFill>
                            <a:schemeClr val="tx1"/>
                          </a:solidFill>
                          <a:effectLst/>
                          <a:latin typeface="+mn-lt"/>
                          <a:ea typeface="+mn-ea"/>
                          <a:cs typeface="+mn-cs"/>
                        </a:rPr>
                        <a:t> and other</a:t>
                      </a:r>
                      <a:r>
                        <a:rPr lang="en-GB" sz="1200" u="none" kern="1200" dirty="0" smtClean="0">
                          <a:solidFill>
                            <a:schemeClr val="tx1"/>
                          </a:solidFill>
                          <a:effectLst/>
                          <a:latin typeface="+mn-lt"/>
                          <a:ea typeface="+mn-ea"/>
                          <a:cs typeface="+mn-cs"/>
                        </a:rPr>
                        <a:t> beliefs, and about the ongoing conflict between Protestants and Catholics</a:t>
                      </a:r>
                    </a:p>
                    <a:p>
                      <a:pPr marL="0" lvl="0" indent="0" algn="l">
                        <a:buFont typeface="Arial" panose="020B0604020202020204" pitchFamily="34" charset="0"/>
                        <a:buNone/>
                      </a:pPr>
                      <a:r>
                        <a:rPr lang="en-GB" sz="1200" u="none" kern="1200" dirty="0" smtClean="0">
                          <a:solidFill>
                            <a:schemeClr val="tx1"/>
                          </a:solidFill>
                          <a:effectLst/>
                          <a:latin typeface="+mn-lt"/>
                          <a:ea typeface="+mn-ea"/>
                          <a:cs typeface="+mn-cs"/>
                        </a:rPr>
                        <a:t>Know the events leading up to the 5</a:t>
                      </a:r>
                      <a:r>
                        <a:rPr lang="en-GB" sz="1200" u="none" kern="1200" baseline="30000" dirty="0" smtClean="0">
                          <a:solidFill>
                            <a:schemeClr val="tx1"/>
                          </a:solidFill>
                          <a:effectLst/>
                          <a:latin typeface="+mn-lt"/>
                          <a:ea typeface="+mn-ea"/>
                          <a:cs typeface="+mn-cs"/>
                        </a:rPr>
                        <a:t>th</a:t>
                      </a:r>
                      <a:r>
                        <a:rPr lang="en-GB" sz="1200" u="none" kern="1200" dirty="0" smtClean="0">
                          <a:solidFill>
                            <a:schemeClr val="tx1"/>
                          </a:solidFill>
                          <a:effectLst/>
                          <a:latin typeface="+mn-lt"/>
                          <a:ea typeface="+mn-ea"/>
                          <a:cs typeface="+mn-cs"/>
                        </a:rPr>
                        <a:t> November and the outcome of the plot.</a:t>
                      </a:r>
                    </a:p>
                    <a:p>
                      <a:pPr marL="0" lvl="0" indent="0" algn="l">
                        <a:buFont typeface="Arial" panose="020B0604020202020204" pitchFamily="34" charset="0"/>
                        <a:buNone/>
                      </a:pPr>
                      <a:endParaRPr lang="en-GB" sz="1200" u="none" kern="1200" dirty="0" smtClean="0">
                        <a:solidFill>
                          <a:schemeClr val="tx1"/>
                        </a:solidFill>
                        <a:effectLst/>
                        <a:latin typeface="+mn-lt"/>
                        <a:ea typeface="+mn-ea"/>
                        <a:cs typeface="+mn-cs"/>
                      </a:endParaRPr>
                    </a:p>
                  </a:txBody>
                  <a:tcPr marL="114300" marR="114300" marT="0" marB="0"/>
                </a:tc>
                <a:tc hMerge="1">
                  <a:txBody>
                    <a:bodyPr/>
                    <a:lstStyle/>
                    <a:p>
                      <a:endParaRPr lang="en-GB"/>
                    </a:p>
                  </a:txBody>
                  <a:tcPr/>
                </a:tc>
                <a:extLst>
                  <a:ext uri="{0D108BD9-81ED-4DB2-BD59-A6C34878D82A}">
                    <a16:rowId xmlns:a16="http://schemas.microsoft.com/office/drawing/2014/main" val="1419090150"/>
                  </a:ext>
                </a:extLst>
              </a:tr>
              <a:tr h="1164574">
                <a:tc vMerge="1">
                  <a:txBody>
                    <a:bodyPr/>
                    <a:lstStyle/>
                    <a:p>
                      <a:endParaRPr lang="en-GB"/>
                    </a:p>
                  </a:txBody>
                  <a:tcPr/>
                </a:tc>
                <a:tc rowSpan="2">
                  <a:txBody>
                    <a:bodyPr/>
                    <a:lstStyle/>
                    <a:p>
                      <a:pPr marL="0" lvl="0" indent="0" algn="ctr">
                        <a:buFont typeface="Arial" panose="020B0604020202020204" pitchFamily="34" charset="0"/>
                        <a:buNone/>
                      </a:pPr>
                      <a:r>
                        <a:rPr lang="en-GB" sz="1200" u="sng" kern="1200" dirty="0" smtClean="0">
                          <a:solidFill>
                            <a:srgbClr val="FF0000"/>
                          </a:solidFill>
                          <a:effectLst/>
                          <a:latin typeface="+mn-lt"/>
                          <a:ea typeface="+mn-ea"/>
                          <a:cs typeface="+mn-cs"/>
                        </a:rPr>
                        <a:t>Skills</a:t>
                      </a:r>
                    </a:p>
                    <a:p>
                      <a:pPr marL="0" lvl="0" indent="0" algn="ctr">
                        <a:buFont typeface="Arial" panose="020B0604020202020204" pitchFamily="34" charset="0"/>
                        <a:buNone/>
                      </a:pPr>
                      <a:endParaRPr lang="en-GB" sz="1200" u="sng" kern="1200" dirty="0" smtClean="0">
                        <a:solidFill>
                          <a:srgbClr val="FF0000"/>
                        </a:solidFill>
                        <a:effectLst/>
                        <a:latin typeface="+mn-lt"/>
                        <a:ea typeface="+mn-ea"/>
                        <a:cs typeface="+mn-cs"/>
                      </a:endParaRPr>
                    </a:p>
                    <a:p>
                      <a:pPr marL="342900" lvl="0" indent="-342900">
                        <a:lnSpc>
                          <a:spcPct val="107000"/>
                        </a:lnSpc>
                        <a:spcAft>
                          <a:spcPts val="0"/>
                        </a:spcAft>
                        <a:buFont typeface="Symbol" panose="05050102010706020507" pitchFamily="18" charset="2"/>
                        <a:buChar char=""/>
                      </a:pPr>
                      <a:r>
                        <a:rPr lang="en-GB" sz="1200" dirty="0" smtClean="0">
                          <a:effectLst/>
                          <a:latin typeface="+mn-lt"/>
                          <a:ea typeface="Calibri" panose="020F0502020204030204" pitchFamily="34" charset="0"/>
                          <a:cs typeface="Calibri" panose="020F0502020204030204" pitchFamily="34" charset="0"/>
                        </a:rPr>
                        <a:t>sequence artefacts closer together in time</a:t>
                      </a:r>
                      <a:endParaRPr lang="en-GB" sz="1200" dirty="0" smtClean="0">
                        <a:effectLst/>
                        <a:latin typeface="+mn-lt"/>
                        <a:ea typeface="Calibri" panose="020F0502020204030204" pitchFamily="34" charset="0"/>
                        <a:cs typeface="Times New Roman" panose="02020603050405020304" pitchFamily="18" charset="0"/>
                      </a:endParaRPr>
                    </a:p>
                    <a:p>
                      <a:pPr marL="342900" lvl="0" indent="-342900">
                        <a:lnSpc>
                          <a:spcPct val="107000"/>
                        </a:lnSpc>
                        <a:spcAft>
                          <a:spcPts val="0"/>
                        </a:spcAft>
                        <a:buFont typeface="Symbol" panose="05050102010706020507" pitchFamily="18" charset="2"/>
                        <a:buChar char=""/>
                      </a:pPr>
                      <a:r>
                        <a:rPr lang="en-GB" sz="1200" dirty="0" smtClean="0">
                          <a:effectLst/>
                          <a:latin typeface="+mn-lt"/>
                          <a:ea typeface="Calibri" panose="020F0502020204030204" pitchFamily="34" charset="0"/>
                          <a:cs typeface="Calibri" panose="020F0502020204030204" pitchFamily="34" charset="0"/>
                        </a:rPr>
                        <a:t>sequence events</a:t>
                      </a:r>
                      <a:endParaRPr lang="en-GB" sz="1200" dirty="0" smtClean="0">
                        <a:effectLst/>
                        <a:latin typeface="+mn-lt"/>
                        <a:ea typeface="Calibri" panose="020F0502020204030204" pitchFamily="34" charset="0"/>
                        <a:cs typeface="Times New Roman" panose="02020603050405020304" pitchFamily="18" charset="0"/>
                      </a:endParaRPr>
                    </a:p>
                    <a:p>
                      <a:pPr marL="342900" lvl="0" indent="-342900">
                        <a:lnSpc>
                          <a:spcPct val="107000"/>
                        </a:lnSpc>
                        <a:spcAft>
                          <a:spcPts val="0"/>
                        </a:spcAft>
                        <a:buFont typeface="Symbol" panose="05050102010706020507" pitchFamily="18" charset="2"/>
                        <a:buChar char=""/>
                      </a:pPr>
                      <a:r>
                        <a:rPr lang="en-GB" sz="1200" dirty="0" smtClean="0">
                          <a:effectLst/>
                          <a:latin typeface="+mn-lt"/>
                          <a:ea typeface="Calibri" panose="020F0502020204030204" pitchFamily="34" charset="0"/>
                          <a:cs typeface="Calibri" panose="020F0502020204030204" pitchFamily="34" charset="0"/>
                        </a:rPr>
                        <a:t>sequence photos </a:t>
                      </a:r>
                      <a:r>
                        <a:rPr lang="en-GB" sz="1200" dirty="0" err="1" smtClean="0">
                          <a:effectLst/>
                          <a:latin typeface="+mn-lt"/>
                          <a:ea typeface="Calibri" panose="020F0502020204030204" pitchFamily="34" charset="0"/>
                          <a:cs typeface="Calibri" panose="020F0502020204030204" pitchFamily="34" charset="0"/>
                        </a:rPr>
                        <a:t>etc</a:t>
                      </a:r>
                      <a:r>
                        <a:rPr lang="en-GB" sz="1200" dirty="0" smtClean="0">
                          <a:effectLst/>
                          <a:latin typeface="+mn-lt"/>
                          <a:ea typeface="Calibri" panose="020F0502020204030204" pitchFamily="34" charset="0"/>
                          <a:cs typeface="Calibri" panose="020F0502020204030204" pitchFamily="34" charset="0"/>
                        </a:rPr>
                        <a:t> from different periods of their life</a:t>
                      </a:r>
                      <a:endParaRPr lang="en-GB" sz="1200" dirty="0" smtClean="0">
                        <a:effectLst/>
                        <a:latin typeface="+mn-lt"/>
                        <a:ea typeface="Calibri" panose="020F0502020204030204" pitchFamily="34" charset="0"/>
                        <a:cs typeface="Times New Roman" panose="02020603050405020304" pitchFamily="18" charset="0"/>
                      </a:endParaRPr>
                    </a:p>
                    <a:p>
                      <a:pPr marL="342900" lvl="0" indent="-342900">
                        <a:lnSpc>
                          <a:spcPct val="107000"/>
                        </a:lnSpc>
                        <a:spcAft>
                          <a:spcPts val="0"/>
                        </a:spcAft>
                        <a:buFont typeface="Symbol" panose="05050102010706020507" pitchFamily="18" charset="2"/>
                        <a:buChar char=""/>
                      </a:pPr>
                      <a:r>
                        <a:rPr lang="en-GB" sz="1200" dirty="0" smtClean="0">
                          <a:effectLst/>
                          <a:latin typeface="+mn-lt"/>
                          <a:ea typeface="Calibri" panose="020F0502020204030204" pitchFamily="34" charset="0"/>
                          <a:cs typeface="Calibri" panose="020F0502020204030204" pitchFamily="34" charset="0"/>
                        </a:rPr>
                        <a:t>describe memories of key events in lives</a:t>
                      </a:r>
                      <a:endParaRPr lang="en-GB" sz="1200" dirty="0" smtClean="0">
                        <a:effectLst/>
                        <a:latin typeface="+mn-lt"/>
                        <a:ea typeface="Calibri" panose="020F0502020204030204" pitchFamily="34" charset="0"/>
                        <a:cs typeface="Times New Roman" panose="02020603050405020304" pitchFamily="18" charset="0"/>
                      </a:endParaRPr>
                    </a:p>
                    <a:p>
                      <a:pPr marL="342900" lvl="0" indent="-342900">
                        <a:lnSpc>
                          <a:spcPct val="107000"/>
                        </a:lnSpc>
                        <a:spcAft>
                          <a:spcPts val="0"/>
                        </a:spcAft>
                        <a:buFont typeface="Ink Free" panose="03080402000500000000" pitchFamily="66" charset="0"/>
                        <a:buChar char="•"/>
                      </a:pPr>
                      <a:r>
                        <a:rPr lang="en-GB" sz="1200" dirty="0" smtClean="0">
                          <a:effectLst/>
                          <a:latin typeface="+mn-lt"/>
                          <a:ea typeface="Calibri" panose="020F0502020204030204" pitchFamily="34" charset="0"/>
                          <a:cs typeface="Calibri" panose="020F0502020204030204" pitchFamily="34" charset="0"/>
                        </a:rPr>
                        <a:t>find out about people and events in other times</a:t>
                      </a:r>
                      <a:endParaRPr lang="en-GB" sz="1200" dirty="0" smtClean="0">
                        <a:effectLst/>
                        <a:latin typeface="+mn-lt"/>
                        <a:ea typeface="Calibri" panose="020F0502020204030204" pitchFamily="34" charset="0"/>
                        <a:cs typeface="Times New Roman" panose="02020603050405020304" pitchFamily="18" charset="0"/>
                      </a:endParaRPr>
                    </a:p>
                    <a:p>
                      <a:pPr marL="342900" lvl="0" indent="-342900">
                        <a:lnSpc>
                          <a:spcPct val="107000"/>
                        </a:lnSpc>
                        <a:spcAft>
                          <a:spcPts val="0"/>
                        </a:spcAft>
                        <a:buFont typeface="Ink Free" panose="03080402000500000000" pitchFamily="66" charset="0"/>
                        <a:buChar char="•"/>
                      </a:pPr>
                      <a:r>
                        <a:rPr lang="en-GB" sz="1200" dirty="0" smtClean="0">
                          <a:effectLst/>
                          <a:latin typeface="+mn-lt"/>
                          <a:ea typeface="Calibri" panose="020F0502020204030204" pitchFamily="34" charset="0"/>
                          <a:cs typeface="Calibri" panose="020F0502020204030204" pitchFamily="34" charset="0"/>
                        </a:rPr>
                        <a:t>collections of artefacts – confidently describe similarities and differences</a:t>
                      </a:r>
                      <a:endParaRPr lang="en-GB" sz="1200" dirty="0" smtClean="0">
                        <a:effectLst/>
                        <a:latin typeface="+mn-lt"/>
                        <a:ea typeface="Calibri" panose="020F0502020204030204" pitchFamily="34" charset="0"/>
                        <a:cs typeface="Times New Roman" panose="02020603050405020304" pitchFamily="18" charset="0"/>
                      </a:endParaRPr>
                    </a:p>
                    <a:p>
                      <a:pPr marL="342900" lvl="0" indent="-342900">
                        <a:lnSpc>
                          <a:spcPct val="107000"/>
                        </a:lnSpc>
                        <a:spcAft>
                          <a:spcPts val="0"/>
                        </a:spcAft>
                        <a:buFont typeface="Ink Free" panose="03080402000500000000" pitchFamily="66" charset="0"/>
                        <a:buChar char="•"/>
                      </a:pPr>
                      <a:r>
                        <a:rPr lang="en-GB" sz="1200" dirty="0" smtClean="0">
                          <a:effectLst/>
                          <a:latin typeface="+mn-lt"/>
                          <a:ea typeface="Calibri" panose="020F0502020204030204" pitchFamily="34" charset="0"/>
                          <a:cs typeface="Calibri" panose="020F0502020204030204" pitchFamily="34" charset="0"/>
                        </a:rPr>
                        <a:t>drama – develop empathy and understanding (hot seating, sp. and listening)</a:t>
                      </a:r>
                      <a:endParaRPr lang="en-GB" sz="1200" dirty="0" smtClean="0">
                        <a:effectLst/>
                        <a:latin typeface="+mn-lt"/>
                        <a:ea typeface="Calibri" panose="020F0502020204030204" pitchFamily="34" charset="0"/>
                        <a:cs typeface="Times New Roman" panose="02020603050405020304" pitchFamily="18" charset="0"/>
                      </a:endParaRPr>
                    </a:p>
                    <a:p>
                      <a:pPr marL="342900" lvl="0" indent="-342900">
                        <a:lnSpc>
                          <a:spcPct val="107000"/>
                        </a:lnSpc>
                        <a:spcAft>
                          <a:spcPts val="0"/>
                        </a:spcAft>
                        <a:buFont typeface="Ink Free" panose="03080402000500000000" pitchFamily="66" charset="0"/>
                        <a:buChar char="•"/>
                      </a:pPr>
                      <a:r>
                        <a:rPr lang="en-GB" sz="1200" dirty="0" smtClean="0">
                          <a:effectLst/>
                          <a:latin typeface="+mn-lt"/>
                          <a:ea typeface="Calibri" panose="020F0502020204030204" pitchFamily="34" charset="0"/>
                          <a:cs typeface="Calibri" panose="020F0502020204030204" pitchFamily="34" charset="0"/>
                        </a:rPr>
                        <a:t>compare pictures or photographs of people or events in the past</a:t>
                      </a:r>
                      <a:endParaRPr lang="en-GB" sz="1200" dirty="0" smtClean="0">
                        <a:effectLst/>
                        <a:latin typeface="+mn-lt"/>
                        <a:ea typeface="Calibri" panose="020F0502020204030204" pitchFamily="34" charset="0"/>
                        <a:cs typeface="Times New Roman" panose="02020603050405020304" pitchFamily="18" charset="0"/>
                      </a:endParaRPr>
                    </a:p>
                    <a:p>
                      <a:pPr marL="342900" lvl="0" indent="-342900">
                        <a:lnSpc>
                          <a:spcPct val="107000"/>
                        </a:lnSpc>
                        <a:spcAft>
                          <a:spcPts val="0"/>
                        </a:spcAft>
                        <a:buFont typeface="Ink Free" panose="03080402000500000000" pitchFamily="66" charset="0"/>
                        <a:buChar char="•"/>
                      </a:pPr>
                      <a:r>
                        <a:rPr lang="en-GB" sz="1200" dirty="0" smtClean="0">
                          <a:effectLst/>
                          <a:latin typeface="+mn-lt"/>
                          <a:ea typeface="Calibri" panose="020F0502020204030204" pitchFamily="34" charset="0"/>
                          <a:cs typeface="Calibri" panose="020F0502020204030204" pitchFamily="34" charset="0"/>
                        </a:rPr>
                        <a:t>able to identify different ways to represent the past</a:t>
                      </a:r>
                      <a:endParaRPr lang="en-GB" sz="1200" dirty="0" smtClean="0">
                        <a:effectLst/>
                        <a:latin typeface="+mn-lt"/>
                        <a:ea typeface="Calibri" panose="020F0502020204030204" pitchFamily="34" charset="0"/>
                        <a:cs typeface="Times New Roman" panose="02020603050405020304" pitchFamily="18" charset="0"/>
                      </a:endParaRPr>
                    </a:p>
                    <a:p>
                      <a:pPr marL="342900" lvl="0" indent="-342900">
                        <a:lnSpc>
                          <a:spcPct val="107000"/>
                        </a:lnSpc>
                        <a:spcAft>
                          <a:spcPts val="0"/>
                        </a:spcAft>
                        <a:buFont typeface="Ink Free" panose="03080402000500000000" pitchFamily="66" charset="0"/>
                        <a:buChar char="•"/>
                      </a:pPr>
                      <a:r>
                        <a:rPr lang="en-GB" sz="1200" dirty="0" smtClean="0">
                          <a:effectLst/>
                          <a:latin typeface="+mn-lt"/>
                          <a:ea typeface="Calibri" panose="020F0502020204030204" pitchFamily="34" charset="0"/>
                          <a:cs typeface="Calibri" panose="020F0502020204030204" pitchFamily="34" charset="0"/>
                        </a:rPr>
                        <a:t>use a source – why, what, who, how, where to ask questions and find answers</a:t>
                      </a:r>
                      <a:endParaRPr lang="en-GB" sz="1200" dirty="0" smtClean="0">
                        <a:effectLst/>
                        <a:latin typeface="+mn-lt"/>
                        <a:ea typeface="Calibri" panose="020F0502020204030204" pitchFamily="34" charset="0"/>
                        <a:cs typeface="Times New Roman" panose="02020603050405020304" pitchFamily="18" charset="0"/>
                      </a:endParaRPr>
                    </a:p>
                    <a:p>
                      <a:pPr marL="342900" lvl="0" indent="-342900">
                        <a:lnSpc>
                          <a:spcPct val="107000"/>
                        </a:lnSpc>
                        <a:spcAft>
                          <a:spcPts val="0"/>
                        </a:spcAft>
                        <a:buFont typeface="Ink Free" panose="03080402000500000000" pitchFamily="66" charset="0"/>
                        <a:buChar char="•"/>
                      </a:pPr>
                      <a:r>
                        <a:rPr lang="en-GB" sz="1200" dirty="0" smtClean="0">
                          <a:effectLst/>
                          <a:latin typeface="+mn-lt"/>
                          <a:ea typeface="Calibri" panose="020F0502020204030204" pitchFamily="34" charset="0"/>
                          <a:cs typeface="Calibri" panose="020F0502020204030204" pitchFamily="34" charset="0"/>
                        </a:rPr>
                        <a:t>sequence a collection of artefacts</a:t>
                      </a:r>
                      <a:endParaRPr lang="en-GB" sz="1200" dirty="0" smtClean="0">
                        <a:effectLst/>
                        <a:latin typeface="+mn-lt"/>
                        <a:ea typeface="Calibri" panose="020F0502020204030204" pitchFamily="34" charset="0"/>
                        <a:cs typeface="Times New Roman" panose="02020603050405020304" pitchFamily="18" charset="0"/>
                      </a:endParaRPr>
                    </a:p>
                    <a:p>
                      <a:pPr marL="342900" lvl="0" indent="-342900">
                        <a:lnSpc>
                          <a:spcPct val="107000"/>
                        </a:lnSpc>
                        <a:spcAft>
                          <a:spcPts val="0"/>
                        </a:spcAft>
                        <a:buFont typeface="Ink Free" panose="03080402000500000000" pitchFamily="66" charset="0"/>
                        <a:buChar char="•"/>
                      </a:pPr>
                      <a:r>
                        <a:rPr lang="en-GB" sz="1200" dirty="0" smtClean="0">
                          <a:effectLst/>
                          <a:latin typeface="+mn-lt"/>
                          <a:ea typeface="Calibri" panose="020F0502020204030204" pitchFamily="34" charset="0"/>
                          <a:cs typeface="Calibri" panose="020F0502020204030204" pitchFamily="34" charset="0"/>
                        </a:rPr>
                        <a:t>use time lines</a:t>
                      </a:r>
                      <a:endParaRPr lang="en-GB" sz="1200" dirty="0" smtClean="0">
                        <a:effectLst/>
                        <a:latin typeface="+mn-lt"/>
                        <a:ea typeface="Calibri" panose="020F0502020204030204" pitchFamily="34" charset="0"/>
                        <a:cs typeface="Times New Roman" panose="02020603050405020304" pitchFamily="18" charset="0"/>
                      </a:endParaRPr>
                    </a:p>
                    <a:p>
                      <a:pPr marL="342900" lvl="0" indent="-342900">
                        <a:lnSpc>
                          <a:spcPct val="107000"/>
                        </a:lnSpc>
                        <a:spcAft>
                          <a:spcPts val="0"/>
                        </a:spcAft>
                        <a:buFont typeface="Ink Free" panose="03080402000500000000" pitchFamily="66" charset="0"/>
                        <a:buChar char="•"/>
                      </a:pPr>
                      <a:r>
                        <a:rPr lang="en-GB" sz="1200" dirty="0" smtClean="0">
                          <a:effectLst/>
                          <a:latin typeface="+mn-lt"/>
                          <a:ea typeface="Calibri" panose="020F0502020204030204" pitchFamily="34" charset="0"/>
                          <a:cs typeface="Calibri" panose="020F0502020204030204" pitchFamily="34" charset="0"/>
                        </a:rPr>
                        <a:t>discuss the effectiveness of sources</a:t>
                      </a:r>
                      <a:endParaRPr lang="en-GB" sz="1200" dirty="0" smtClean="0">
                        <a:effectLst/>
                        <a:latin typeface="+mn-lt"/>
                        <a:ea typeface="Calibri" panose="020F0502020204030204" pitchFamily="34" charset="0"/>
                        <a:cs typeface="Times New Roman" panose="02020603050405020304" pitchFamily="18" charset="0"/>
                      </a:endParaRPr>
                    </a:p>
                    <a:p>
                      <a:pPr marL="342900" lvl="0" indent="-342900">
                        <a:lnSpc>
                          <a:spcPct val="107000"/>
                        </a:lnSpc>
                        <a:spcAft>
                          <a:spcPts val="0"/>
                        </a:spcAft>
                        <a:buFont typeface="Ink Free" panose="03080402000500000000" pitchFamily="66" charset="0"/>
                        <a:buChar char="•"/>
                      </a:pPr>
                      <a:r>
                        <a:rPr lang="en-GB" sz="1200" dirty="0" smtClean="0">
                          <a:effectLst/>
                          <a:latin typeface="+mn-lt"/>
                          <a:ea typeface="Calibri" panose="020F0502020204030204" pitchFamily="34" charset="0"/>
                          <a:cs typeface="Calibri" panose="020F0502020204030204" pitchFamily="34" charset="0"/>
                        </a:rPr>
                        <a:t>Class display/ museum</a:t>
                      </a:r>
                      <a:endParaRPr lang="en-GB" sz="1200" dirty="0" smtClean="0">
                        <a:effectLst/>
                        <a:latin typeface="+mn-lt"/>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Ink Free" panose="03080402000500000000" pitchFamily="66" charset="0"/>
                        <a:buChar char="•"/>
                      </a:pPr>
                      <a:r>
                        <a:rPr lang="en-GB" sz="1200" dirty="0" smtClean="0">
                          <a:effectLst/>
                          <a:latin typeface="+mn-lt"/>
                          <a:ea typeface="Calibri" panose="020F0502020204030204" pitchFamily="34" charset="0"/>
                          <a:cs typeface="Calibri" panose="020F0502020204030204" pitchFamily="34" charset="0"/>
                        </a:rPr>
                        <a:t>annotate photographs</a:t>
                      </a:r>
                      <a:r>
                        <a:rPr lang="en-GB" sz="1200" dirty="0" smtClean="0">
                          <a:effectLst/>
                          <a:latin typeface="+mn-lt"/>
                          <a:ea typeface="Calibri" panose="020F0502020204030204" pitchFamily="34" charset="0"/>
                          <a:cs typeface="Times New Roman" panose="02020603050405020304" pitchFamily="18" charset="0"/>
                        </a:rPr>
                        <a:t>/use</a:t>
                      </a:r>
                      <a:r>
                        <a:rPr lang="en-GB" sz="1200" baseline="0" dirty="0" smtClean="0">
                          <a:effectLst/>
                          <a:latin typeface="+mn-lt"/>
                          <a:ea typeface="Calibri" panose="020F0502020204030204" pitchFamily="34" charset="0"/>
                          <a:cs typeface="Times New Roman" panose="02020603050405020304" pitchFamily="18" charset="0"/>
                        </a:rPr>
                        <a:t> </a:t>
                      </a:r>
                      <a:r>
                        <a:rPr lang="en-GB" sz="1200" dirty="0" smtClean="0">
                          <a:effectLst/>
                          <a:latin typeface="+mn-lt"/>
                          <a:ea typeface="Calibri" panose="020F0502020204030204" pitchFamily="34" charset="0"/>
                        </a:rPr>
                        <a:t>ICT</a:t>
                      </a:r>
                      <a:endParaRPr lang="en-GB" sz="1200" u="sng" kern="1200" dirty="0" smtClean="0">
                        <a:solidFill>
                          <a:srgbClr val="FF0000"/>
                        </a:solidFill>
                        <a:effectLst/>
                        <a:latin typeface="+mn-lt"/>
                        <a:ea typeface="+mn-ea"/>
                        <a:cs typeface="+mn-cs"/>
                      </a:endParaRPr>
                    </a:p>
                    <a:p>
                      <a:pPr marL="0" lvl="0" indent="0" algn="ctr">
                        <a:buFont typeface="Arial" panose="020B0604020202020204" pitchFamily="34" charset="0"/>
                        <a:buNone/>
                      </a:pPr>
                      <a:endParaRPr lang="en-GB" sz="1200" u="sng" kern="1200" dirty="0" smtClean="0">
                        <a:solidFill>
                          <a:srgbClr val="FF0000"/>
                        </a:solidFill>
                        <a:effectLst/>
                        <a:latin typeface="+mn-lt"/>
                        <a:ea typeface="+mn-ea"/>
                        <a:cs typeface="+mn-cs"/>
                      </a:endParaRPr>
                    </a:p>
                  </a:txBody>
                  <a:tcPr marL="114300" marR="114300" marT="0" marB="0"/>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sng" strike="noStrike" kern="1200" cap="none" spc="0" normalizeH="0" baseline="0" noProof="0" dirty="0" smtClean="0">
                          <a:ln>
                            <a:noFill/>
                          </a:ln>
                          <a:solidFill>
                            <a:srgbClr val="FF0000"/>
                          </a:solidFill>
                          <a:effectLst/>
                          <a:uLnTx/>
                          <a:uFillTx/>
                          <a:latin typeface="+mn-lt"/>
                          <a:ea typeface="+mn-ea"/>
                          <a:cs typeface="+mn-cs"/>
                        </a:rPr>
                        <a:t>Skills/ general Vocabulary</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smtClean="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tx1"/>
                          </a:solidFill>
                          <a:effectLst/>
                          <a:uLnTx/>
                          <a:uFillTx/>
                          <a:latin typeface="+mn-lt"/>
                          <a:ea typeface="+mn-ea"/>
                          <a:cs typeface="+mn-cs"/>
                        </a:rPr>
                        <a:t>Century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tx1"/>
                          </a:solidFill>
                          <a:effectLst/>
                          <a:uLnTx/>
                          <a:uFillTx/>
                          <a:latin typeface="+mn-lt"/>
                          <a:ea typeface="+mn-ea"/>
                          <a:cs typeface="+mn-cs"/>
                        </a:rPr>
                        <a:t>Chronological order</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tx1"/>
                          </a:solidFill>
                          <a:effectLst/>
                          <a:uLnTx/>
                          <a:uFillTx/>
                          <a:latin typeface="+mn-lt"/>
                          <a:ea typeface="+mn-ea"/>
                          <a:cs typeface="+mn-cs"/>
                        </a:rPr>
                        <a:t>Commerce/trade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tx1"/>
                          </a:solidFill>
                          <a:effectLst/>
                          <a:uLnTx/>
                          <a:uFillTx/>
                          <a:latin typeface="+mn-lt"/>
                          <a:ea typeface="+mn-ea"/>
                          <a:cs typeface="+mn-cs"/>
                        </a:rPr>
                        <a:t>Clothing</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tx1"/>
                          </a:solidFill>
                          <a:effectLst/>
                          <a:uLnTx/>
                          <a:uFillTx/>
                          <a:latin typeface="+mn-lt"/>
                          <a:ea typeface="+mn-ea"/>
                          <a:cs typeface="+mn-cs"/>
                        </a:rPr>
                        <a:t>Conflict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tx1"/>
                          </a:solidFill>
                          <a:effectLst/>
                          <a:uLnTx/>
                          <a:uFillTx/>
                          <a:latin typeface="+mn-lt"/>
                          <a:ea typeface="+mn-ea"/>
                          <a:cs typeface="+mn-cs"/>
                        </a:rPr>
                        <a:t>Diary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tx1"/>
                          </a:solidFill>
                          <a:effectLst/>
                          <a:uLnTx/>
                          <a:uFillTx/>
                          <a:latin typeface="+mn-lt"/>
                          <a:ea typeface="+mn-ea"/>
                          <a:cs typeface="+mn-cs"/>
                        </a:rPr>
                        <a:t>Events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tx1"/>
                          </a:solidFill>
                          <a:effectLst/>
                          <a:uLnTx/>
                          <a:uFillTx/>
                          <a:latin typeface="+mn-lt"/>
                          <a:ea typeface="+mn-ea"/>
                          <a:cs typeface="+mn-cs"/>
                        </a:rPr>
                        <a:t>Food</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tx1"/>
                          </a:solidFill>
                          <a:effectLst/>
                          <a:uLnTx/>
                          <a:uFillTx/>
                          <a:latin typeface="+mn-lt"/>
                          <a:ea typeface="+mn-ea"/>
                          <a:cs typeface="+mn-cs"/>
                        </a:rPr>
                        <a:t>Historical figures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tx1"/>
                          </a:solidFill>
                          <a:effectLst/>
                          <a:uLnTx/>
                          <a:uFillTx/>
                          <a:latin typeface="+mn-lt"/>
                          <a:ea typeface="+mn-ea"/>
                          <a:cs typeface="+mn-cs"/>
                        </a:rPr>
                        <a:t>Historical sources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tx1"/>
                          </a:solidFill>
                          <a:effectLst/>
                          <a:uLnTx/>
                          <a:uFillTx/>
                          <a:latin typeface="+mn-lt"/>
                          <a:ea typeface="+mn-ea"/>
                          <a:cs typeface="+mn-cs"/>
                        </a:rPr>
                        <a:t>Period</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tx1"/>
                          </a:solidFill>
                          <a:effectLst/>
                          <a:uLnTx/>
                          <a:uFillTx/>
                          <a:latin typeface="+mn-lt"/>
                          <a:ea typeface="+mn-ea"/>
                          <a:cs typeface="+mn-cs"/>
                        </a:rPr>
                        <a:t>Photographs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tx1"/>
                          </a:solidFill>
                          <a:effectLst/>
                          <a:uLnTx/>
                          <a:uFillTx/>
                          <a:latin typeface="+mn-lt"/>
                          <a:ea typeface="+mn-ea"/>
                          <a:cs typeface="+mn-cs"/>
                        </a:rPr>
                        <a:t>Paintings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tx1"/>
                          </a:solidFill>
                          <a:effectLst/>
                          <a:uLnTx/>
                          <a:uFillTx/>
                          <a:latin typeface="+mn-lt"/>
                          <a:ea typeface="+mn-ea"/>
                          <a:cs typeface="+mn-cs"/>
                        </a:rPr>
                        <a:t>Religion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tx1"/>
                          </a:solidFill>
                          <a:effectLst/>
                          <a:uLnTx/>
                          <a:uFillTx/>
                          <a:latin typeface="+mn-lt"/>
                          <a:ea typeface="+mn-ea"/>
                          <a:cs typeface="+mn-cs"/>
                        </a:rPr>
                        <a:t>Sequence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tx1"/>
                          </a:solidFill>
                          <a:effectLst/>
                          <a:uLnTx/>
                          <a:uFillTx/>
                          <a:latin typeface="+mn-lt"/>
                          <a:ea typeface="+mn-ea"/>
                          <a:cs typeface="+mn-cs"/>
                        </a:rPr>
                        <a:t>Time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sng" strike="noStrike" kern="1200" cap="none" spc="0" normalizeH="0" baseline="0" noProof="0" dirty="0" smtClean="0">
                        <a:ln>
                          <a:noFill/>
                        </a:ln>
                        <a:solidFill>
                          <a:srgbClr val="FF0000"/>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smtClean="0">
                        <a:ln>
                          <a:noFill/>
                        </a:ln>
                        <a:solidFill>
                          <a:prstClr val="black"/>
                        </a:solidFill>
                        <a:effectLst/>
                        <a:uLnTx/>
                        <a:uFillTx/>
                        <a:latin typeface="+mn-lt"/>
                        <a:ea typeface="+mn-ea"/>
                        <a:cs typeface="+mn-cs"/>
                      </a:endParaRPr>
                    </a:p>
                  </a:txBody>
                  <a:tcPr marL="114300" marR="114300" marT="0" marB="0"/>
                </a:tc>
                <a:extLst>
                  <a:ext uri="{0D108BD9-81ED-4DB2-BD59-A6C34878D82A}">
                    <a16:rowId xmlns:a16="http://schemas.microsoft.com/office/drawing/2014/main" val="669184204"/>
                  </a:ext>
                </a:extLst>
              </a:tr>
              <a:tr h="1662721">
                <a:tc>
                  <a:txBody>
                    <a:bodyPr/>
                    <a:lstStyle/>
                    <a:p>
                      <a:pPr algn="ctr"/>
                      <a:r>
                        <a:rPr lang="en-GB" sz="1050" u="sng" kern="1200" dirty="0" smtClean="0">
                          <a:solidFill>
                            <a:srgbClr val="FF0000"/>
                          </a:solidFill>
                          <a:effectLst/>
                          <a:latin typeface="+mn-lt"/>
                          <a:ea typeface="+mn-ea"/>
                          <a:cs typeface="+mn-cs"/>
                        </a:rPr>
                        <a:t>Future Learning in KS1</a:t>
                      </a:r>
                      <a:r>
                        <a:rPr lang="en-GB" sz="1050" u="sng" kern="1200" baseline="0" dirty="0" smtClean="0">
                          <a:solidFill>
                            <a:srgbClr val="FF0000"/>
                          </a:solidFill>
                          <a:effectLst/>
                          <a:latin typeface="+mn-lt"/>
                          <a:ea typeface="+mn-ea"/>
                          <a:cs typeface="+mn-cs"/>
                        </a:rPr>
                        <a:t> and 2</a:t>
                      </a:r>
                      <a:endParaRPr lang="en-GB" sz="1050" u="sng" kern="1200" dirty="0" smtClean="0">
                        <a:solidFill>
                          <a:srgbClr val="FF0000"/>
                        </a:solidFill>
                        <a:effectLst/>
                        <a:latin typeface="+mn-lt"/>
                        <a:ea typeface="+mn-ea"/>
                        <a:cs typeface="+mn-cs"/>
                      </a:endParaRPr>
                    </a:p>
                    <a:p>
                      <a:pPr lvl="0" algn="ctr"/>
                      <a:r>
                        <a:rPr lang="en-GB" sz="1050" u="sng" kern="1200" dirty="0" smtClean="0">
                          <a:solidFill>
                            <a:srgbClr val="FF0000"/>
                          </a:solidFill>
                          <a:effectLst/>
                          <a:latin typeface="+mn-lt"/>
                          <a:ea typeface="+mn-ea"/>
                          <a:cs typeface="+mn-cs"/>
                        </a:rPr>
                        <a:t>National Curriculum objectives KS2</a:t>
                      </a:r>
                    </a:p>
                    <a:p>
                      <a:pPr lvl="0" algn="l"/>
                      <a:r>
                        <a:rPr lang="en-GB" sz="1050" b="1" dirty="0" smtClean="0"/>
                        <a:t>Pupils should </a:t>
                      </a:r>
                      <a:r>
                        <a:rPr lang="en-GB" sz="1050" b="1" dirty="0" smtClean="0">
                          <a:solidFill>
                            <a:schemeClr val="tx1"/>
                          </a:solidFill>
                        </a:rPr>
                        <a:t>continue to develop a chronologically secure knowledge and understanding of British, local and world history, establishing clear narratives within and across the periods they study. They should note connections, contrasts and trends over time and develop the appropriate use of historical terms. They should regularly address and sometimes devise historically valid questions about change, cause, similarity and difference, and significance. They should construct informed responses that involve thoughtful selection and organisation of relevant historical information. They should understand how our knowledge of the past is constructed from a range of sources. Know how rumour and conflict during the fire continued into</a:t>
                      </a:r>
                      <a:r>
                        <a:rPr lang="en-GB" sz="1050" b="1" baseline="0" dirty="0" smtClean="0">
                          <a:solidFill>
                            <a:schemeClr val="tx1"/>
                          </a:solidFill>
                        </a:rPr>
                        <a:t> the gunpowder plot.</a:t>
                      </a:r>
                    </a:p>
                    <a:p>
                      <a:pPr algn="ctr"/>
                      <a:endParaRPr lang="en-GB" sz="1050" u="sng" kern="1200" dirty="0" smtClean="0">
                        <a:solidFill>
                          <a:srgbClr val="FF0000"/>
                        </a:solidFill>
                        <a:effectLst/>
                        <a:latin typeface="+mn-lt"/>
                        <a:ea typeface="+mn-ea"/>
                        <a:cs typeface="+mn-cs"/>
                      </a:endParaRPr>
                    </a:p>
                  </a:txBody>
                  <a:tcPr/>
                </a:tc>
                <a:tc vMerge="1">
                  <a:txBody>
                    <a:bodyPr/>
                    <a:lstStyle/>
                    <a:p>
                      <a:pPr algn="ctr"/>
                      <a:endParaRPr lang="en-GB" sz="1200" u="sng" kern="1200" dirty="0" smtClean="0">
                        <a:solidFill>
                          <a:srgbClr val="FF0000"/>
                        </a:solidFill>
                        <a:effectLst/>
                        <a:latin typeface="+mn-lt"/>
                        <a:ea typeface="+mn-ea"/>
                        <a:cs typeface="+mn-cs"/>
                      </a:endParaRPr>
                    </a:p>
                  </a:txBody>
                  <a:tcPr/>
                </a:tc>
                <a:tc vMerge="1">
                  <a:txBody>
                    <a:bodyPr/>
                    <a:lstStyle/>
                    <a:p>
                      <a:endParaRPr lang="en-GB"/>
                    </a:p>
                  </a:txBody>
                  <a:tcPr/>
                </a:tc>
                <a:extLst>
                  <a:ext uri="{0D108BD9-81ED-4DB2-BD59-A6C34878D82A}">
                    <a16:rowId xmlns:a16="http://schemas.microsoft.com/office/drawing/2014/main" val="1335387644"/>
                  </a:ext>
                </a:extLst>
              </a:tr>
            </a:tbl>
          </a:graphicData>
        </a:graphic>
      </p:graphicFrame>
      <p:sp>
        <p:nvSpPr>
          <p:cNvPr id="5" name="AutoShape 2" descr="ST. MICHAEL'S C. OF E. PRIMARY SCHOOL BAMFORD SCHOOL UNIFORM LIST Boys:  Girls: Red v-neck sweatshirt with school logo Red"/>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pic>
        <p:nvPicPr>
          <p:cNvPr id="6" name="Picture 5"/>
          <p:cNvPicPr>
            <a:picLocks noChangeAspect="1"/>
          </p:cNvPicPr>
          <p:nvPr/>
        </p:nvPicPr>
        <p:blipFill>
          <a:blip r:embed="rId2"/>
          <a:stretch>
            <a:fillRect/>
          </a:stretch>
        </p:blipFill>
        <p:spPr>
          <a:xfrm>
            <a:off x="3922198" y="178131"/>
            <a:ext cx="383164" cy="489487"/>
          </a:xfrm>
          <a:prstGeom prst="rect">
            <a:avLst/>
          </a:prstGeom>
        </p:spPr>
      </p:pic>
    </p:spTree>
    <p:extLst>
      <p:ext uri="{BB962C8B-B14F-4D97-AF65-F5344CB8AC3E}">
        <p14:creationId xmlns:p14="http://schemas.microsoft.com/office/powerpoint/2010/main" val="1654424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874107517"/>
              </p:ext>
            </p:extLst>
          </p:nvPr>
        </p:nvGraphicFramePr>
        <p:xfrm>
          <a:off x="155575" y="81915"/>
          <a:ext cx="11831641" cy="5334923"/>
        </p:xfrm>
        <a:graphic>
          <a:graphicData uri="http://schemas.openxmlformats.org/drawingml/2006/table">
            <a:tbl>
              <a:tblPr firstRow="1" bandRow="1">
                <a:tableStyleId>{5940675A-B579-460E-94D1-54222C63F5DA}</a:tableStyleId>
              </a:tblPr>
              <a:tblGrid>
                <a:gridCol w="273050">
                  <a:extLst>
                    <a:ext uri="{9D8B030D-6E8A-4147-A177-3AD203B41FA5}">
                      <a16:colId xmlns:a16="http://schemas.microsoft.com/office/drawing/2014/main" val="2033829959"/>
                    </a:ext>
                  </a:extLst>
                </a:gridCol>
                <a:gridCol w="2328863">
                  <a:extLst>
                    <a:ext uri="{9D8B030D-6E8A-4147-A177-3AD203B41FA5}">
                      <a16:colId xmlns:a16="http://schemas.microsoft.com/office/drawing/2014/main" val="2952232063"/>
                    </a:ext>
                  </a:extLst>
                </a:gridCol>
                <a:gridCol w="2300287">
                  <a:extLst>
                    <a:ext uri="{9D8B030D-6E8A-4147-A177-3AD203B41FA5}">
                      <a16:colId xmlns:a16="http://schemas.microsoft.com/office/drawing/2014/main" val="1239123303"/>
                    </a:ext>
                  </a:extLst>
                </a:gridCol>
                <a:gridCol w="2628900">
                  <a:extLst>
                    <a:ext uri="{9D8B030D-6E8A-4147-A177-3AD203B41FA5}">
                      <a16:colId xmlns:a16="http://schemas.microsoft.com/office/drawing/2014/main" val="4031516724"/>
                    </a:ext>
                  </a:extLst>
                </a:gridCol>
                <a:gridCol w="2114551">
                  <a:extLst>
                    <a:ext uri="{9D8B030D-6E8A-4147-A177-3AD203B41FA5}">
                      <a16:colId xmlns:a16="http://schemas.microsoft.com/office/drawing/2014/main" val="3120107244"/>
                    </a:ext>
                  </a:extLst>
                </a:gridCol>
                <a:gridCol w="2185990">
                  <a:extLst>
                    <a:ext uri="{9D8B030D-6E8A-4147-A177-3AD203B41FA5}">
                      <a16:colId xmlns:a16="http://schemas.microsoft.com/office/drawing/2014/main" val="2886785050"/>
                    </a:ext>
                  </a:extLst>
                </a:gridCol>
              </a:tblGrid>
              <a:tr h="413209">
                <a:tc>
                  <a:txBody>
                    <a:bodyPr/>
                    <a:lstStyle/>
                    <a:p>
                      <a:pPr algn="ctr">
                        <a:spcAft>
                          <a:spcPts val="0"/>
                        </a:spcAft>
                      </a:pPr>
                      <a:r>
                        <a:rPr lang="en-GB" sz="1400" b="1" dirty="0" err="1" smtClean="0">
                          <a:solidFill>
                            <a:schemeClr val="tx1"/>
                          </a:solidFill>
                          <a:effectLst/>
                          <a:latin typeface="Comic Sans MS" panose="030F0702030302020204" pitchFamily="66" charset="0"/>
                          <a:ea typeface="Times New Roman" panose="02020603050405020304" pitchFamily="18" charset="0"/>
                        </a:rPr>
                        <a:t>Yr</a:t>
                      </a:r>
                      <a:endParaRPr lang="en-GB" sz="1400" b="1" dirty="0">
                        <a:solidFill>
                          <a:schemeClr val="tx1"/>
                        </a:solidFill>
                        <a:effectLst/>
                        <a:latin typeface="Comic Sans MS" panose="030F0702030302020204" pitchFamily="66" charset="0"/>
                        <a:ea typeface="Times New Roman" panose="02020603050405020304" pitchFamily="18" charset="0"/>
                      </a:endParaRPr>
                    </a:p>
                  </a:txBody>
                  <a:tcPr marL="114300" marR="114300" marT="0" marB="0"/>
                </a:tc>
                <a:tc>
                  <a:txBody>
                    <a:bodyPr/>
                    <a:lstStyle/>
                    <a:p>
                      <a:pPr algn="ctr">
                        <a:spcAft>
                          <a:spcPts val="0"/>
                        </a:spcAft>
                      </a:pPr>
                      <a:r>
                        <a:rPr lang="en-GB" sz="1400" b="0" u="sng" dirty="0" smtClean="0">
                          <a:solidFill>
                            <a:schemeClr val="accent4">
                              <a:lumMod val="60000"/>
                              <a:lumOff val="40000"/>
                            </a:schemeClr>
                          </a:solidFill>
                          <a:effectLst/>
                          <a:latin typeface="Comic Sans MS" panose="030F0702030302020204" pitchFamily="66" charset="0"/>
                          <a:ea typeface="Times New Roman" panose="02020603050405020304" pitchFamily="18" charset="0"/>
                          <a:cs typeface="Arial" panose="020B0604020202020204" pitchFamily="34" charset="0"/>
                        </a:rPr>
                        <a:t>Clothing</a:t>
                      </a:r>
                      <a:endParaRPr lang="en-GB" sz="1400" b="1" dirty="0">
                        <a:solidFill>
                          <a:srgbClr val="C00000"/>
                        </a:solidFill>
                        <a:effectLst/>
                        <a:latin typeface="Times New Roman" panose="02020603050405020304" pitchFamily="18" charset="0"/>
                        <a:ea typeface="Times New Roman" panose="02020603050405020304" pitchFamily="18" charset="0"/>
                      </a:endParaRPr>
                    </a:p>
                  </a:txBody>
                  <a:tcPr marL="114300" marR="114300" marT="0" marB="0"/>
                </a:tc>
                <a:tc>
                  <a:txBody>
                    <a:bodyPr/>
                    <a:lstStyle/>
                    <a:p>
                      <a:pPr algn="ctr">
                        <a:spcAft>
                          <a:spcPts val="0"/>
                        </a:spcAft>
                      </a:pPr>
                      <a:r>
                        <a:rPr lang="en-GB" sz="1400" b="0" u="sng" baseline="0" dirty="0" smtClean="0">
                          <a:solidFill>
                            <a:srgbClr val="00B0F0"/>
                          </a:solidFill>
                          <a:effectLst/>
                          <a:latin typeface="Comic Sans MS" panose="030F0702030302020204" pitchFamily="66" charset="0"/>
                          <a:ea typeface="Times New Roman" panose="02020603050405020304" pitchFamily="18" charset="0"/>
                          <a:cs typeface="Arial" panose="020B0604020202020204" pitchFamily="34" charset="0"/>
                        </a:rPr>
                        <a:t>Commerce</a:t>
                      </a:r>
                      <a:endParaRPr lang="en-GB" sz="1400" b="1" dirty="0">
                        <a:solidFill>
                          <a:srgbClr val="C00000"/>
                        </a:solidFill>
                        <a:effectLst/>
                        <a:latin typeface="Times New Roman" panose="02020603050405020304" pitchFamily="18" charset="0"/>
                        <a:ea typeface="Times New Roman" panose="02020603050405020304" pitchFamily="18" charset="0"/>
                      </a:endParaRPr>
                    </a:p>
                  </a:txBody>
                  <a:tcPr marL="114300" marR="114300" marT="0" marB="0"/>
                </a:tc>
                <a:tc>
                  <a:txBody>
                    <a:bodyPr/>
                    <a:lstStyle/>
                    <a:p>
                      <a:pPr algn="ctr">
                        <a:spcAft>
                          <a:spcPts val="0"/>
                        </a:spcAft>
                      </a:pPr>
                      <a:r>
                        <a:rPr lang="en-GB" sz="1400" b="0" u="sng" baseline="0" dirty="0" smtClean="0">
                          <a:solidFill>
                            <a:srgbClr val="C00000"/>
                          </a:solidFill>
                          <a:effectLst/>
                          <a:latin typeface="Comic Sans MS" panose="030F0702030302020204" pitchFamily="66" charset="0"/>
                          <a:ea typeface="Times New Roman" panose="02020603050405020304" pitchFamily="18" charset="0"/>
                          <a:cs typeface="Arial" panose="020B0604020202020204" pitchFamily="34" charset="0"/>
                        </a:rPr>
                        <a:t>Conflict</a:t>
                      </a:r>
                      <a:endParaRPr lang="en-GB" sz="1400" b="1" dirty="0">
                        <a:solidFill>
                          <a:srgbClr val="C00000"/>
                        </a:solidFill>
                        <a:effectLst/>
                        <a:latin typeface="Times New Roman" panose="02020603050405020304" pitchFamily="18" charset="0"/>
                        <a:ea typeface="Times New Roman" panose="02020603050405020304" pitchFamily="18" charset="0"/>
                      </a:endParaRPr>
                    </a:p>
                  </a:txBody>
                  <a:tcPr marL="114300" marR="114300" marT="0" marB="0"/>
                </a:tc>
                <a:tc>
                  <a:txBody>
                    <a:bodyPr/>
                    <a:lstStyle/>
                    <a:p>
                      <a:pPr algn="ctr">
                        <a:spcAft>
                          <a:spcPts val="0"/>
                        </a:spcAft>
                      </a:pPr>
                      <a:r>
                        <a:rPr lang="en-GB" sz="1400" b="0" u="sng" baseline="0" dirty="0" smtClean="0">
                          <a:solidFill>
                            <a:srgbClr val="7030A0"/>
                          </a:solidFill>
                          <a:effectLst/>
                          <a:latin typeface="Comic Sans MS" panose="030F0702030302020204" pitchFamily="66" charset="0"/>
                          <a:ea typeface="Times New Roman" panose="02020603050405020304" pitchFamily="18" charset="0"/>
                          <a:cs typeface="Arial" panose="020B0604020202020204" pitchFamily="34" charset="0"/>
                        </a:rPr>
                        <a:t>Food</a:t>
                      </a:r>
                      <a:endParaRPr lang="en-GB" sz="1400" b="1" dirty="0">
                        <a:solidFill>
                          <a:srgbClr val="C00000"/>
                        </a:solidFill>
                        <a:effectLst/>
                        <a:latin typeface="Times New Roman" panose="02020603050405020304" pitchFamily="18" charset="0"/>
                        <a:ea typeface="Times New Roman" panose="02020603050405020304" pitchFamily="18" charset="0"/>
                      </a:endParaRPr>
                    </a:p>
                  </a:txBody>
                  <a:tcPr marL="114300" marR="114300" marT="0" marB="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b="0" u="sng" baseline="0" dirty="0" smtClean="0">
                          <a:solidFill>
                            <a:srgbClr val="00B050"/>
                          </a:solidFill>
                          <a:effectLst/>
                          <a:latin typeface="Comic Sans MS" panose="030F0702030302020204" pitchFamily="66" charset="0"/>
                          <a:ea typeface="Times New Roman" panose="02020603050405020304" pitchFamily="18" charset="0"/>
                          <a:cs typeface="Arial" panose="020B0604020202020204" pitchFamily="34" charset="0"/>
                        </a:rPr>
                        <a:t>Religion</a:t>
                      </a:r>
                      <a:endParaRPr lang="en-GB" sz="1400" b="1" dirty="0" smtClean="0">
                        <a:solidFill>
                          <a:srgbClr val="C00000"/>
                        </a:solidFill>
                        <a:effectLst/>
                        <a:latin typeface="Times New Roman" panose="02020603050405020304" pitchFamily="18" charset="0"/>
                        <a:ea typeface="Times New Roman" panose="02020603050405020304" pitchFamily="18" charset="0"/>
                      </a:endParaRPr>
                    </a:p>
                  </a:txBody>
                  <a:tcPr marL="114300" marR="114300" marT="0" marB="0"/>
                </a:tc>
                <a:extLst>
                  <a:ext uri="{0D108BD9-81ED-4DB2-BD59-A6C34878D82A}">
                    <a16:rowId xmlns:a16="http://schemas.microsoft.com/office/drawing/2014/main" val="114452312"/>
                  </a:ext>
                </a:extLst>
              </a:tr>
              <a:tr h="2302163">
                <a:tc>
                  <a:txBody>
                    <a:bodyPr/>
                    <a:lstStyle/>
                    <a:p>
                      <a:r>
                        <a:rPr lang="en-GB" sz="1100" dirty="0" smtClean="0">
                          <a:solidFill>
                            <a:schemeClr val="bg2">
                              <a:lumMod val="50000"/>
                            </a:schemeClr>
                          </a:solidFill>
                          <a:latin typeface="+mn-lt"/>
                        </a:rPr>
                        <a:t>2</a:t>
                      </a:r>
                    </a:p>
                    <a:p>
                      <a:endParaRPr lang="en-GB" sz="1100" dirty="0" smtClean="0">
                        <a:solidFill>
                          <a:schemeClr val="bg2">
                            <a:lumMod val="50000"/>
                          </a:schemeClr>
                        </a:solidFill>
                        <a:latin typeface="+mn-lt"/>
                      </a:endParaRPr>
                    </a:p>
                    <a:p>
                      <a:r>
                        <a:rPr lang="en-GB" sz="1100" dirty="0" smtClean="0">
                          <a:solidFill>
                            <a:schemeClr val="bg2">
                              <a:lumMod val="50000"/>
                            </a:schemeClr>
                          </a:solidFill>
                          <a:latin typeface="+mn-lt"/>
                        </a:rPr>
                        <a:t>Great</a:t>
                      </a:r>
                      <a:r>
                        <a:rPr lang="en-GB" sz="1100" baseline="0" dirty="0" smtClean="0">
                          <a:solidFill>
                            <a:schemeClr val="bg2">
                              <a:lumMod val="50000"/>
                            </a:schemeClr>
                          </a:solidFill>
                          <a:latin typeface="+mn-lt"/>
                        </a:rPr>
                        <a:t> </a:t>
                      </a:r>
                    </a:p>
                    <a:p>
                      <a:endParaRPr lang="en-GB" sz="1100" baseline="0" dirty="0" smtClean="0">
                        <a:solidFill>
                          <a:schemeClr val="bg2">
                            <a:lumMod val="50000"/>
                          </a:schemeClr>
                        </a:solidFill>
                        <a:latin typeface="+mn-lt"/>
                      </a:endParaRPr>
                    </a:p>
                    <a:p>
                      <a:r>
                        <a:rPr lang="en-GB" sz="1100" baseline="0" dirty="0" smtClean="0">
                          <a:solidFill>
                            <a:schemeClr val="bg2">
                              <a:lumMod val="50000"/>
                            </a:schemeClr>
                          </a:solidFill>
                          <a:latin typeface="+mn-lt"/>
                        </a:rPr>
                        <a:t>Fi</a:t>
                      </a:r>
                    </a:p>
                    <a:p>
                      <a:r>
                        <a:rPr lang="en-GB" sz="1100" baseline="0" dirty="0" smtClean="0">
                          <a:solidFill>
                            <a:schemeClr val="bg2">
                              <a:lumMod val="50000"/>
                            </a:schemeClr>
                          </a:solidFill>
                          <a:latin typeface="+mn-lt"/>
                        </a:rPr>
                        <a:t>re</a:t>
                      </a:r>
                      <a:endParaRPr lang="en-GB" sz="1100" dirty="0">
                        <a:solidFill>
                          <a:schemeClr val="bg2">
                            <a:lumMod val="50000"/>
                          </a:schemeClr>
                        </a:solidFill>
                        <a:latin typeface="+mn-lt"/>
                      </a:endParaRPr>
                    </a:p>
                  </a:txBody>
                  <a:tcPr/>
                </a:tc>
                <a:tc>
                  <a:txBody>
                    <a:bodyPr/>
                    <a:lstStyle/>
                    <a:p>
                      <a:pPr>
                        <a:lnSpc>
                          <a:spcPct val="107000"/>
                        </a:lnSpc>
                        <a:spcAft>
                          <a:spcPts val="800"/>
                        </a:spcAft>
                      </a:pPr>
                      <a:r>
                        <a:rPr lang="en-GB" sz="1100" dirty="0" smtClean="0">
                          <a:solidFill>
                            <a:schemeClr val="bg2">
                              <a:lumMod val="50000"/>
                            </a:schemeClr>
                          </a:solidFill>
                          <a:latin typeface="+mn-lt"/>
                        </a:rPr>
                        <a:t>Gowns with low necklines were filled in with high-necked smocks and wide collars. Married women covered their hair with a linen cap, over which they might wear a tall black hat. Men and women avoided bright colours, shiny fabrics and over-ornamentation- Puritan</a:t>
                      </a:r>
                    </a:p>
                  </a:txBody>
                  <a:tcPr/>
                </a:tc>
                <a:tc>
                  <a:txBody>
                    <a:bodyPr/>
                    <a:lstStyle/>
                    <a:p>
                      <a:r>
                        <a:rPr lang="en-GB" sz="1100" kern="1200" dirty="0" smtClean="0">
                          <a:solidFill>
                            <a:schemeClr val="bg2">
                              <a:lumMod val="50000"/>
                            </a:schemeClr>
                          </a:solidFill>
                          <a:effectLst/>
                          <a:latin typeface="+mn-lt"/>
                          <a:ea typeface="+mn-ea"/>
                          <a:cs typeface="+mn-cs"/>
                        </a:rPr>
                        <a:t>Throughout the 17th century England’s economy remained largely based on agriculture and traditional industries. London, however, was at the centre of a growing international network of trade, both with the East and with colonies across the Atlantic.</a:t>
                      </a:r>
                      <a:endParaRPr lang="en-GB" sz="1100" dirty="0">
                        <a:solidFill>
                          <a:schemeClr val="bg2">
                            <a:lumMod val="50000"/>
                          </a:schemeClr>
                        </a:solidFill>
                        <a:latin typeface="+mn-lt"/>
                      </a:endParaRPr>
                    </a:p>
                  </a:txBody>
                  <a:tcPr/>
                </a:tc>
                <a:tc>
                  <a:txBody>
                    <a:bodyPr/>
                    <a:lstStyle/>
                    <a:p>
                      <a:pPr>
                        <a:lnSpc>
                          <a:spcPct val="107000"/>
                        </a:lnSpc>
                        <a:spcAft>
                          <a:spcPts val="800"/>
                        </a:spcAft>
                      </a:pPr>
                      <a:r>
                        <a:rPr lang="en-GB" sz="1100" dirty="0" smtClean="0">
                          <a:solidFill>
                            <a:schemeClr val="bg2">
                              <a:lumMod val="50000"/>
                            </a:schemeClr>
                          </a:solidFill>
                          <a:effectLst/>
                          <a:latin typeface="+mn-lt"/>
                          <a:ea typeface="Calibri" panose="020F0502020204030204" pitchFamily="34" charset="0"/>
                          <a:cs typeface="Arial" panose="020B0604020202020204" pitchFamily="34" charset="0"/>
                        </a:rPr>
                        <a:t>Why were Catholics blamed for the Great London fire?</a:t>
                      </a:r>
                    </a:p>
                    <a:p>
                      <a:pPr>
                        <a:lnSpc>
                          <a:spcPct val="107000"/>
                        </a:lnSpc>
                        <a:spcAft>
                          <a:spcPts val="800"/>
                        </a:spcAft>
                      </a:pPr>
                      <a:r>
                        <a:rPr lang="en-GB" sz="1100" dirty="0" smtClean="0">
                          <a:solidFill>
                            <a:schemeClr val="bg2">
                              <a:lumMod val="50000"/>
                            </a:schemeClr>
                          </a:solidFill>
                          <a:effectLst/>
                          <a:latin typeface="+mn-lt"/>
                          <a:ea typeface="Calibri" panose="020F0502020204030204" pitchFamily="34" charset="0"/>
                          <a:cs typeface="Arial" panose="020B0604020202020204" pitchFamily="34" charset="0"/>
                        </a:rPr>
                        <a:t>The rumours spread faster than the blaze that engulfed London over five days in September 1666: that the fire raging through the city's dense heart was no accident – it was deliberate arson, an act of terror, the start of a battle.</a:t>
                      </a:r>
                    </a:p>
                  </a:txBody>
                  <a:tcPr/>
                </a:tc>
                <a:tc>
                  <a:txBody>
                    <a:bodyPr/>
                    <a:lstStyle/>
                    <a:p>
                      <a:r>
                        <a:rPr lang="en-GB" sz="1100" kern="1200" dirty="0" smtClean="0">
                          <a:solidFill>
                            <a:schemeClr val="bg2">
                              <a:lumMod val="50000"/>
                            </a:schemeClr>
                          </a:solidFill>
                          <a:effectLst/>
                          <a:latin typeface="+mn-lt"/>
                          <a:ea typeface="+mn-ea"/>
                          <a:cs typeface="+mn-cs"/>
                        </a:rPr>
                        <a:t>Bakery – start of the fire</a:t>
                      </a:r>
                      <a:endParaRPr lang="en-GB" sz="1100" dirty="0">
                        <a:solidFill>
                          <a:schemeClr val="bg2">
                            <a:lumMod val="50000"/>
                          </a:schemeClr>
                        </a:solidFill>
                        <a:latin typeface="+mn-lt"/>
                      </a:endParaRPr>
                    </a:p>
                  </a:txBody>
                  <a:tcPr/>
                </a:tc>
                <a:tc>
                  <a:txBody>
                    <a:bodyPr/>
                    <a:lstStyle/>
                    <a:p>
                      <a:r>
                        <a:rPr lang="en-GB" sz="1100" dirty="0" smtClean="0">
                          <a:solidFill>
                            <a:schemeClr val="bg2">
                              <a:lumMod val="50000"/>
                            </a:schemeClr>
                          </a:solidFill>
                          <a:latin typeface="+mn-lt"/>
                        </a:rPr>
                        <a:t>The struggle between Catholicism and Protestantism in England had been long and bloody, and neither side was above what amounted to terrorism: The Gunpowder Plot of 1605 was, after all, an English Catholic plot to assassinate James I.</a:t>
                      </a:r>
                      <a:endParaRPr lang="en-GB" sz="1100" dirty="0">
                        <a:solidFill>
                          <a:schemeClr val="bg2">
                            <a:lumMod val="50000"/>
                          </a:schemeClr>
                        </a:solidFill>
                        <a:latin typeface="+mn-lt"/>
                      </a:endParaRPr>
                    </a:p>
                  </a:txBody>
                  <a:tcPr/>
                </a:tc>
                <a:extLst>
                  <a:ext uri="{0D108BD9-81ED-4DB2-BD59-A6C34878D82A}">
                    <a16:rowId xmlns:a16="http://schemas.microsoft.com/office/drawing/2014/main" val="1757269568"/>
                  </a:ext>
                </a:extLst>
              </a:tr>
              <a:tr h="2302163">
                <a:tc>
                  <a:txBody>
                    <a:bodyPr/>
                    <a:lstStyle/>
                    <a:p>
                      <a:r>
                        <a:rPr lang="en-GB" sz="1100" dirty="0" smtClean="0">
                          <a:solidFill>
                            <a:schemeClr val="tx1"/>
                          </a:solidFill>
                          <a:latin typeface="+mn-lt"/>
                        </a:rPr>
                        <a:t>2</a:t>
                      </a:r>
                    </a:p>
                    <a:p>
                      <a:endParaRPr lang="en-GB" sz="1100" dirty="0" smtClean="0">
                        <a:solidFill>
                          <a:schemeClr val="tx1"/>
                        </a:solidFill>
                        <a:latin typeface="+mn-lt"/>
                      </a:endParaRPr>
                    </a:p>
                    <a:p>
                      <a:r>
                        <a:rPr lang="en-GB" sz="1100" dirty="0" err="1" smtClean="0">
                          <a:solidFill>
                            <a:schemeClr val="tx1"/>
                          </a:solidFill>
                          <a:latin typeface="+mn-lt"/>
                        </a:rPr>
                        <a:t>Gunpwder</a:t>
                      </a:r>
                      <a:endParaRPr lang="en-GB" sz="1100" dirty="0" smtClean="0">
                        <a:solidFill>
                          <a:schemeClr val="tx1"/>
                        </a:solidFill>
                        <a:latin typeface="+mn-lt"/>
                      </a:endParaRPr>
                    </a:p>
                    <a:p>
                      <a:r>
                        <a:rPr lang="en-GB" sz="1100" dirty="0" smtClean="0">
                          <a:solidFill>
                            <a:schemeClr val="tx1"/>
                          </a:solidFill>
                          <a:latin typeface="+mn-lt"/>
                        </a:rPr>
                        <a:t> Plot</a:t>
                      </a:r>
                      <a:endParaRPr lang="en-GB" sz="1100" dirty="0">
                        <a:solidFill>
                          <a:schemeClr val="tx1"/>
                        </a:solidFill>
                        <a:latin typeface="+mn-lt"/>
                      </a:endParaRPr>
                    </a:p>
                  </a:txBody>
                  <a:tcPr/>
                </a:tc>
                <a:tc>
                  <a:txBody>
                    <a:bodyPr/>
                    <a:lstStyle/>
                    <a:p>
                      <a:pPr>
                        <a:lnSpc>
                          <a:spcPct val="107000"/>
                        </a:lnSpc>
                        <a:spcAft>
                          <a:spcPts val="800"/>
                        </a:spcAft>
                      </a:pPr>
                      <a:r>
                        <a:rPr lang="en-GB" sz="1100" dirty="0" smtClean="0">
                          <a:solidFill>
                            <a:schemeClr val="tx1"/>
                          </a:solidFill>
                          <a:latin typeface="+mn-lt"/>
                        </a:rPr>
                        <a:t>In the early 1600s, men would often wear a short cloak or a cape. These would fall down to around the hip area. These sometimes had sleeves in. For a more fashionable look, they could be worn over just the left shoulder instead of worn around both shoulders</a:t>
                      </a:r>
                    </a:p>
                  </a:txBody>
                  <a:tcPr/>
                </a:tc>
                <a:tc>
                  <a:txBody>
                    <a:bodyPr/>
                    <a:lstStyle/>
                    <a:p>
                      <a:endParaRPr lang="en-GB" sz="1100" dirty="0">
                        <a:solidFill>
                          <a:schemeClr val="tx1"/>
                        </a:solidFill>
                        <a:latin typeface="+mn-lt"/>
                      </a:endParaRPr>
                    </a:p>
                  </a:txBody>
                  <a:tcPr/>
                </a:tc>
                <a:tc>
                  <a:txBody>
                    <a:bodyPr/>
                    <a:lstStyle/>
                    <a:p>
                      <a:pPr>
                        <a:lnSpc>
                          <a:spcPct val="107000"/>
                        </a:lnSpc>
                        <a:spcAft>
                          <a:spcPts val="800"/>
                        </a:spcAft>
                      </a:pPr>
                      <a:r>
                        <a:rPr lang="en-GB" sz="1100" dirty="0" smtClean="0">
                          <a:solidFill>
                            <a:schemeClr val="tx1"/>
                          </a:solidFill>
                          <a:effectLst/>
                          <a:latin typeface="+mn-lt"/>
                          <a:ea typeface="Calibri" panose="020F0502020204030204" pitchFamily="34" charset="0"/>
                          <a:cs typeface="Arial" panose="020B0604020202020204" pitchFamily="34" charset="0"/>
                        </a:rPr>
                        <a:t>Protestants vs Catholics</a:t>
                      </a:r>
                    </a:p>
                    <a:p>
                      <a:pPr>
                        <a:lnSpc>
                          <a:spcPct val="107000"/>
                        </a:lnSpc>
                        <a:spcAft>
                          <a:spcPts val="800"/>
                        </a:spcAft>
                      </a:pPr>
                      <a:r>
                        <a:rPr lang="en-GB" sz="1100" dirty="0" smtClean="0">
                          <a:solidFill>
                            <a:schemeClr val="tx1"/>
                          </a:solidFill>
                          <a:effectLst/>
                          <a:latin typeface="+mn-lt"/>
                          <a:ea typeface="Calibri" panose="020F0502020204030204" pitchFamily="34" charset="0"/>
                          <a:cs typeface="Arial" panose="020B0604020202020204" pitchFamily="34" charset="0"/>
                        </a:rPr>
                        <a:t>Robert Catesby plotted to kill King James because of the way he was treating Roman Catholics.</a:t>
                      </a:r>
                    </a:p>
                    <a:p>
                      <a:pPr>
                        <a:lnSpc>
                          <a:spcPct val="107000"/>
                        </a:lnSpc>
                        <a:spcAft>
                          <a:spcPts val="800"/>
                        </a:spcAft>
                      </a:pPr>
                      <a:r>
                        <a:rPr lang="en-GB" sz="1100" dirty="0" smtClean="0">
                          <a:solidFill>
                            <a:schemeClr val="tx1"/>
                          </a:solidFill>
                          <a:effectLst/>
                          <a:latin typeface="+mn-lt"/>
                          <a:ea typeface="Calibri" panose="020F0502020204030204" pitchFamily="34" charset="0"/>
                          <a:cs typeface="Arial" panose="020B0604020202020204" pitchFamily="34" charset="0"/>
                        </a:rPr>
                        <a:t>Attempt to blow up parliament.</a:t>
                      </a:r>
                    </a:p>
                    <a:p>
                      <a:pPr>
                        <a:lnSpc>
                          <a:spcPct val="107000"/>
                        </a:lnSpc>
                        <a:spcAft>
                          <a:spcPts val="800"/>
                        </a:spcAft>
                      </a:pPr>
                      <a:r>
                        <a:rPr lang="en-GB" sz="1100" dirty="0" smtClean="0">
                          <a:solidFill>
                            <a:schemeClr val="tx1"/>
                          </a:solidFill>
                          <a:effectLst/>
                          <a:latin typeface="+mn-lt"/>
                          <a:ea typeface="Calibri" panose="020F0502020204030204" pitchFamily="34" charset="0"/>
                          <a:cs typeface="Arial" panose="020B0604020202020204" pitchFamily="34" charset="0"/>
                        </a:rPr>
                        <a:t>Guy Fawkes was a soldier.</a:t>
                      </a:r>
                    </a:p>
                    <a:p>
                      <a:pPr>
                        <a:lnSpc>
                          <a:spcPct val="107000"/>
                        </a:lnSpc>
                        <a:spcAft>
                          <a:spcPts val="800"/>
                        </a:spcAft>
                      </a:pPr>
                      <a:r>
                        <a:rPr lang="en-GB" sz="1100" dirty="0" smtClean="0">
                          <a:solidFill>
                            <a:schemeClr val="tx1"/>
                          </a:solidFill>
                          <a:effectLst/>
                          <a:latin typeface="+mn-lt"/>
                          <a:ea typeface="Calibri" panose="020F0502020204030204" pitchFamily="34" charset="0"/>
                          <a:cs typeface="Arial" panose="020B0604020202020204" pitchFamily="34" charset="0"/>
                        </a:rPr>
                        <a:t>Spanish Armada </a:t>
                      </a:r>
                    </a:p>
                    <a:p>
                      <a:pPr>
                        <a:lnSpc>
                          <a:spcPct val="107000"/>
                        </a:lnSpc>
                        <a:spcAft>
                          <a:spcPts val="800"/>
                        </a:spcAft>
                      </a:pPr>
                      <a:endParaRPr lang="en-GB" sz="1100" dirty="0" smtClean="0">
                        <a:solidFill>
                          <a:schemeClr val="tx1"/>
                        </a:solidFill>
                        <a:effectLst/>
                        <a:latin typeface="+mn-lt"/>
                        <a:ea typeface="Calibri" panose="020F0502020204030204" pitchFamily="34" charset="0"/>
                        <a:cs typeface="Arial" panose="020B0604020202020204" pitchFamily="34" charset="0"/>
                      </a:endParaRPr>
                    </a:p>
                  </a:txBody>
                  <a:tcPr/>
                </a:tc>
                <a:tc>
                  <a:txBody>
                    <a:bodyPr/>
                    <a:lstStyle/>
                    <a:p>
                      <a:r>
                        <a:rPr lang="en-GB" sz="1100" dirty="0" smtClean="0">
                          <a:solidFill>
                            <a:schemeClr val="tx1"/>
                          </a:solidFill>
                          <a:latin typeface="+mn-lt"/>
                        </a:rPr>
                        <a:t>Toffee apples – annual harvest of apples at this time of year.</a:t>
                      </a:r>
                    </a:p>
                    <a:p>
                      <a:r>
                        <a:rPr lang="en-GB" sz="1100" dirty="0" smtClean="0">
                          <a:solidFill>
                            <a:schemeClr val="tx1"/>
                          </a:solidFill>
                          <a:latin typeface="+mn-lt"/>
                        </a:rPr>
                        <a:t>Parkin cake was originally a celebratory cake eaten at winter festivals.</a:t>
                      </a:r>
                    </a:p>
                    <a:p>
                      <a:endParaRPr lang="en-GB" sz="1100" dirty="0">
                        <a:solidFill>
                          <a:schemeClr val="tx1"/>
                        </a:solidFill>
                        <a:latin typeface="+mn-lt"/>
                      </a:endParaRPr>
                    </a:p>
                  </a:txBody>
                  <a:tcPr/>
                </a:tc>
                <a:tc>
                  <a:txBody>
                    <a:bodyPr/>
                    <a:lstStyle/>
                    <a:p>
                      <a:r>
                        <a:rPr lang="en-GB" sz="1100" dirty="0" smtClean="0">
                          <a:solidFill>
                            <a:schemeClr val="tx1"/>
                          </a:solidFill>
                          <a:latin typeface="+mn-lt"/>
                        </a:rPr>
                        <a:t>Catholicism</a:t>
                      </a:r>
                    </a:p>
                    <a:p>
                      <a:r>
                        <a:rPr lang="en-GB" sz="1100" dirty="0" smtClean="0">
                          <a:solidFill>
                            <a:schemeClr val="tx1"/>
                          </a:solidFill>
                          <a:latin typeface="+mn-lt"/>
                        </a:rPr>
                        <a:t>Church of England (Protestants) </a:t>
                      </a:r>
                    </a:p>
                    <a:p>
                      <a:endParaRPr lang="en-GB" sz="1100" dirty="0">
                        <a:solidFill>
                          <a:schemeClr val="tx1"/>
                        </a:solidFill>
                        <a:latin typeface="+mn-lt"/>
                      </a:endParaRPr>
                    </a:p>
                  </a:txBody>
                  <a:tcPr/>
                </a:tc>
                <a:extLst>
                  <a:ext uri="{0D108BD9-81ED-4DB2-BD59-A6C34878D82A}">
                    <a16:rowId xmlns:a16="http://schemas.microsoft.com/office/drawing/2014/main" val="267079097"/>
                  </a:ext>
                </a:extLst>
              </a:tr>
            </a:tbl>
          </a:graphicData>
        </a:graphic>
      </p:graphicFrame>
      <p:sp>
        <p:nvSpPr>
          <p:cNvPr id="5" name="AutoShape 2" descr="ST. MICHAEL'S C. OF E. PRIMARY SCHOOL BAMFORD SCHOOL UNIFORM LIST Boys:  Girls: Red v-neck sweatshirt with school logo Red"/>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727843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423679223"/>
              </p:ext>
            </p:extLst>
          </p:nvPr>
        </p:nvGraphicFramePr>
        <p:xfrm>
          <a:off x="155575" y="124159"/>
          <a:ext cx="11845927" cy="6248400"/>
        </p:xfrm>
        <a:graphic>
          <a:graphicData uri="http://schemas.openxmlformats.org/drawingml/2006/table">
            <a:tbl>
              <a:tblPr firstRow="1" bandRow="1">
                <a:tableStyleId>{5940675A-B579-460E-94D1-54222C63F5DA}</a:tableStyleId>
              </a:tblPr>
              <a:tblGrid>
                <a:gridCol w="4244975">
                  <a:extLst>
                    <a:ext uri="{9D8B030D-6E8A-4147-A177-3AD203B41FA5}">
                      <a16:colId xmlns:a16="http://schemas.microsoft.com/office/drawing/2014/main" val="2952232063"/>
                    </a:ext>
                  </a:extLst>
                </a:gridCol>
                <a:gridCol w="5486400">
                  <a:extLst>
                    <a:ext uri="{9D8B030D-6E8A-4147-A177-3AD203B41FA5}">
                      <a16:colId xmlns:a16="http://schemas.microsoft.com/office/drawing/2014/main" val="1523852696"/>
                    </a:ext>
                  </a:extLst>
                </a:gridCol>
                <a:gridCol w="2114552">
                  <a:extLst>
                    <a:ext uri="{9D8B030D-6E8A-4147-A177-3AD203B41FA5}">
                      <a16:colId xmlns:a16="http://schemas.microsoft.com/office/drawing/2014/main" val="864018281"/>
                    </a:ext>
                  </a:extLst>
                </a:gridCol>
              </a:tblGrid>
              <a:tr h="524281">
                <a:tc>
                  <a:txBody>
                    <a:bodyPr/>
                    <a:lstStyle/>
                    <a:p>
                      <a:pPr algn="l">
                        <a:spcAft>
                          <a:spcPts val="0"/>
                        </a:spcAft>
                      </a:pPr>
                      <a:r>
                        <a:rPr lang="en-GB" sz="1100" b="0" u="sng" dirty="0">
                          <a:solidFill>
                            <a:srgbClr val="FF0000"/>
                          </a:solidFill>
                          <a:effectLst/>
                          <a:latin typeface="Comic Sans MS" panose="030F0702030302020204" pitchFamily="66" charset="0"/>
                          <a:ea typeface="Times New Roman" panose="02020603050405020304" pitchFamily="18" charset="0"/>
                        </a:rPr>
                        <a:t>Year </a:t>
                      </a:r>
                      <a:r>
                        <a:rPr lang="en-GB" sz="1100" b="0" u="sng" dirty="0" smtClean="0">
                          <a:solidFill>
                            <a:srgbClr val="FF0000"/>
                          </a:solidFill>
                          <a:effectLst/>
                          <a:latin typeface="Comic Sans MS" panose="030F0702030302020204" pitchFamily="66" charset="0"/>
                          <a:ea typeface="Times New Roman" panose="02020603050405020304" pitchFamily="18" charset="0"/>
                        </a:rPr>
                        <a:t>2 History </a:t>
                      </a:r>
                      <a:r>
                        <a:rPr lang="en-GB" sz="2400" b="1" u="none" baseline="0" dirty="0">
                          <a:solidFill>
                            <a:srgbClr val="FF0000"/>
                          </a:solidFill>
                          <a:effectLst/>
                          <a:latin typeface="Times New Roman" panose="02020603050405020304" pitchFamily="18" charset="0"/>
                          <a:ea typeface="Times New Roman" panose="02020603050405020304" pitchFamily="18" charset="0"/>
                        </a:rPr>
                        <a:t> </a:t>
                      </a:r>
                      <a:r>
                        <a:rPr lang="en-GB" sz="1100" b="0" u="sng" dirty="0" smtClean="0">
                          <a:solidFill>
                            <a:srgbClr val="FF0000"/>
                          </a:solidFill>
                          <a:effectLst/>
                          <a:latin typeface="Comic Sans MS" panose="030F0702030302020204" pitchFamily="66" charset="0"/>
                          <a:ea typeface="Times New Roman" panose="02020603050405020304" pitchFamily="18" charset="0"/>
                          <a:cs typeface="Arial" panose="020B0604020202020204" pitchFamily="34" charset="0"/>
                        </a:rPr>
                        <a:t>Florence Nightingale and Mary </a:t>
                      </a:r>
                      <a:r>
                        <a:rPr lang="en-GB" sz="1100" b="0" u="sng" dirty="0" err="1" smtClean="0">
                          <a:solidFill>
                            <a:srgbClr val="FF0000"/>
                          </a:solidFill>
                          <a:effectLst/>
                          <a:latin typeface="Comic Sans MS" panose="030F0702030302020204" pitchFamily="66" charset="0"/>
                          <a:ea typeface="Times New Roman" panose="02020603050405020304" pitchFamily="18" charset="0"/>
                          <a:cs typeface="Arial" panose="020B0604020202020204" pitchFamily="34" charset="0"/>
                        </a:rPr>
                        <a:t>Seacole</a:t>
                      </a:r>
                      <a:endParaRPr lang="en-GB" sz="1100" b="0" u="sng" dirty="0" smtClean="0">
                        <a:solidFill>
                          <a:srgbClr val="FF0000"/>
                        </a:solidFill>
                        <a:effectLst/>
                        <a:latin typeface="Comic Sans MS" panose="030F0702030302020204" pitchFamily="66" charset="0"/>
                        <a:ea typeface="Times New Roman" panose="02020603050405020304" pitchFamily="18" charset="0"/>
                        <a:cs typeface="Arial" panose="020B0604020202020204" pitchFamily="34" charset="0"/>
                      </a:endParaRPr>
                    </a:p>
                    <a:p>
                      <a:pPr algn="l">
                        <a:spcAft>
                          <a:spcPts val="0"/>
                        </a:spcAft>
                      </a:pPr>
                      <a:r>
                        <a:rPr lang="en-GB" sz="1100" b="0" u="sng" dirty="0" smtClean="0">
                          <a:solidFill>
                            <a:srgbClr val="FF0000"/>
                          </a:solidFill>
                          <a:effectLst/>
                          <a:latin typeface="Comic Sans MS" panose="030F0702030302020204" pitchFamily="66" charset="0"/>
                          <a:ea typeface="Times New Roman" panose="02020603050405020304" pitchFamily="18" charset="0"/>
                          <a:cs typeface="Arial" panose="020B0604020202020204" pitchFamily="34" charset="0"/>
                        </a:rPr>
                        <a:t>Threads: </a:t>
                      </a:r>
                      <a:r>
                        <a:rPr lang="en-GB" sz="1100" b="0" u="sng" dirty="0" smtClean="0">
                          <a:solidFill>
                            <a:schemeClr val="accent4">
                              <a:lumMod val="60000"/>
                              <a:lumOff val="40000"/>
                            </a:schemeClr>
                          </a:solidFill>
                          <a:effectLst/>
                          <a:latin typeface="Comic Sans MS" panose="030F0702030302020204" pitchFamily="66" charset="0"/>
                          <a:ea typeface="Times New Roman" panose="02020603050405020304" pitchFamily="18" charset="0"/>
                          <a:cs typeface="Arial" panose="020B0604020202020204" pitchFamily="34" charset="0"/>
                        </a:rPr>
                        <a:t>Clothing</a:t>
                      </a:r>
                      <a:r>
                        <a:rPr lang="en-GB" sz="1100" b="0" u="sng" baseline="0" dirty="0" smtClean="0">
                          <a:solidFill>
                            <a:schemeClr val="accent4">
                              <a:lumMod val="60000"/>
                              <a:lumOff val="40000"/>
                            </a:schemeClr>
                          </a:solidFill>
                          <a:effectLst/>
                          <a:latin typeface="Comic Sans MS" panose="030F0702030302020204" pitchFamily="66" charset="0"/>
                          <a:ea typeface="Times New Roman" panose="02020603050405020304" pitchFamily="18" charset="0"/>
                          <a:cs typeface="Arial" panose="020B0604020202020204" pitchFamily="34" charset="0"/>
                        </a:rPr>
                        <a:t> </a:t>
                      </a:r>
                      <a:r>
                        <a:rPr lang="en-GB" sz="1100" b="0" u="sng" baseline="0" dirty="0" smtClean="0">
                          <a:solidFill>
                            <a:srgbClr val="00B0F0"/>
                          </a:solidFill>
                          <a:effectLst/>
                          <a:latin typeface="Comic Sans MS" panose="030F0702030302020204" pitchFamily="66" charset="0"/>
                          <a:ea typeface="Times New Roman" panose="02020603050405020304" pitchFamily="18" charset="0"/>
                          <a:cs typeface="Arial" panose="020B0604020202020204" pitchFamily="34" charset="0"/>
                        </a:rPr>
                        <a:t>Commerce </a:t>
                      </a:r>
                      <a:r>
                        <a:rPr lang="en-GB" sz="1100" b="0" u="sng" baseline="0" dirty="0" smtClean="0">
                          <a:solidFill>
                            <a:srgbClr val="C00000"/>
                          </a:solidFill>
                          <a:effectLst/>
                          <a:latin typeface="Comic Sans MS" panose="030F0702030302020204" pitchFamily="66" charset="0"/>
                          <a:ea typeface="Times New Roman" panose="02020603050405020304" pitchFamily="18" charset="0"/>
                          <a:cs typeface="Arial" panose="020B0604020202020204" pitchFamily="34" charset="0"/>
                        </a:rPr>
                        <a:t>Conflict </a:t>
                      </a:r>
                      <a:r>
                        <a:rPr lang="en-GB" sz="1100" b="0" u="sng" baseline="0" dirty="0" smtClean="0">
                          <a:solidFill>
                            <a:srgbClr val="7030A0"/>
                          </a:solidFill>
                          <a:effectLst/>
                          <a:latin typeface="Comic Sans MS" panose="030F0702030302020204" pitchFamily="66" charset="0"/>
                          <a:ea typeface="Times New Roman" panose="02020603050405020304" pitchFamily="18" charset="0"/>
                          <a:cs typeface="Arial" panose="020B0604020202020204" pitchFamily="34" charset="0"/>
                        </a:rPr>
                        <a:t>Food</a:t>
                      </a:r>
                      <a:r>
                        <a:rPr lang="en-GB" sz="1100" b="0" u="sng" baseline="0" dirty="0" smtClean="0">
                          <a:solidFill>
                            <a:srgbClr val="00B050"/>
                          </a:solidFill>
                          <a:effectLst/>
                          <a:latin typeface="Comic Sans MS" panose="030F0702030302020204" pitchFamily="66" charset="0"/>
                          <a:ea typeface="Times New Roman" panose="02020603050405020304" pitchFamily="18" charset="0"/>
                          <a:cs typeface="Arial" panose="020B0604020202020204" pitchFamily="34" charset="0"/>
                        </a:rPr>
                        <a:t> Religion</a:t>
                      </a:r>
                      <a:endParaRPr lang="en-GB" sz="2400" b="1" dirty="0">
                        <a:solidFill>
                          <a:srgbClr val="C00000"/>
                        </a:solidFill>
                        <a:effectLst/>
                        <a:latin typeface="Times New Roman" panose="02020603050405020304" pitchFamily="18" charset="0"/>
                        <a:ea typeface="Times New Roman" panose="02020603050405020304" pitchFamily="18" charset="0"/>
                      </a:endParaRPr>
                    </a:p>
                  </a:txBody>
                  <a:tcPr marL="114300" marR="114300" marT="0" marB="0"/>
                </a:tc>
                <a:tc rowSpan="2" gridSpan="2">
                  <a:txBody>
                    <a:bodyPr/>
                    <a:lstStyle/>
                    <a:p>
                      <a:pPr algn="ctr"/>
                      <a:r>
                        <a:rPr lang="en-GB" sz="1200" u="sng" kern="1200" dirty="0" smtClean="0">
                          <a:solidFill>
                            <a:srgbClr val="FF0000"/>
                          </a:solidFill>
                          <a:effectLst/>
                          <a:latin typeface="+mn-lt"/>
                          <a:ea typeface="+mn-ea"/>
                          <a:cs typeface="+mn-cs"/>
                        </a:rPr>
                        <a:t>Threads knowledge overleaf-  Knowledge Vocabulary</a:t>
                      </a:r>
                      <a:r>
                        <a:rPr lang="en-GB" sz="1200" u="sng" kern="1200" baseline="0" dirty="0" smtClean="0">
                          <a:solidFill>
                            <a:schemeClr val="tx1"/>
                          </a:solidFill>
                          <a:effectLst/>
                          <a:latin typeface="+mn-lt"/>
                          <a:ea typeface="+mn-ea"/>
                          <a:cs typeface="+mn-cs"/>
                        </a:rPr>
                        <a:t> </a:t>
                      </a:r>
                    </a:p>
                    <a:p>
                      <a:pPr algn="ctr"/>
                      <a:r>
                        <a:rPr lang="en-GB" sz="1200" u="none" kern="1200" baseline="0" dirty="0" smtClean="0">
                          <a:solidFill>
                            <a:schemeClr val="tx1"/>
                          </a:solidFill>
                          <a:effectLst/>
                          <a:latin typeface="+mn-lt"/>
                          <a:ea typeface="+mn-ea"/>
                          <a:cs typeface="+mn-cs"/>
                        </a:rPr>
                        <a:t>Florence Nightingale, Mary </a:t>
                      </a:r>
                      <a:r>
                        <a:rPr lang="en-GB" sz="1200" u="none" kern="1200" baseline="0" dirty="0" err="1" smtClean="0">
                          <a:solidFill>
                            <a:schemeClr val="tx1"/>
                          </a:solidFill>
                          <a:effectLst/>
                          <a:latin typeface="+mn-lt"/>
                          <a:ea typeface="+mn-ea"/>
                          <a:cs typeface="+mn-cs"/>
                        </a:rPr>
                        <a:t>Seacole</a:t>
                      </a:r>
                      <a:r>
                        <a:rPr lang="en-GB" sz="1200" u="none" kern="1200" baseline="0" dirty="0" smtClean="0">
                          <a:solidFill>
                            <a:schemeClr val="tx1"/>
                          </a:solidFill>
                          <a:effectLst/>
                          <a:latin typeface="+mn-lt"/>
                          <a:ea typeface="+mn-ea"/>
                          <a:cs typeface="+mn-cs"/>
                        </a:rPr>
                        <a:t>, nursing, nurses, pioneers, women’s role in society, racism, Crimea, Crimean War, Russian, French, Ottoman Turkish, British forces, soldiers, disease, hygiene, injuries, scurvy.</a:t>
                      </a:r>
                    </a:p>
                  </a:txBody>
                  <a:tcPr marL="114300" marR="114300" marT="0" marB="0"/>
                </a:tc>
                <a:tc rowSpan="2" hMerge="1">
                  <a:txBody>
                    <a:bodyPr/>
                    <a:lstStyle/>
                    <a:p>
                      <a:endParaRPr lang="en-GB"/>
                    </a:p>
                  </a:txBody>
                  <a:tcPr/>
                </a:tc>
                <a:extLst>
                  <a:ext uri="{0D108BD9-81ED-4DB2-BD59-A6C34878D82A}">
                    <a16:rowId xmlns:a16="http://schemas.microsoft.com/office/drawing/2014/main" val="114452312"/>
                  </a:ext>
                </a:extLst>
              </a:tr>
              <a:tr h="242554">
                <a:tc rowSpan="3">
                  <a:txBody>
                    <a:bodyPr/>
                    <a:lstStyle/>
                    <a:p>
                      <a:pPr lvl="0" algn="ctr"/>
                      <a:r>
                        <a:rPr lang="en-GB" sz="1200" u="sng" kern="1200" dirty="0" smtClean="0">
                          <a:solidFill>
                            <a:srgbClr val="FF0000"/>
                          </a:solidFill>
                          <a:effectLst/>
                          <a:latin typeface="+mn-lt"/>
                          <a:ea typeface="+mn-ea"/>
                          <a:cs typeface="+mn-cs"/>
                        </a:rPr>
                        <a:t>National Curriculum objectives (KS1)</a:t>
                      </a:r>
                    </a:p>
                    <a:p>
                      <a:pPr lvl="0" algn="l"/>
                      <a:r>
                        <a:rPr lang="en-GB" sz="1200" dirty="0" smtClean="0"/>
                        <a:t>Pupils should develop an awareness of the past, using common words and phrases relating to the passing of time. They should know where the people and events they study fit within a chronological framework and identify similarities and differences between ways of life in different periods. They should use a wide vocabulary of everyday historical terms. They should ask and answer questions, choosing and using parts of stories and other sources to show that they know and understand key features of events. They should understand some of the ways in which we find out about the past and identify different ways in which it is represented. </a:t>
                      </a:r>
                      <a:r>
                        <a:rPr lang="en-GB" sz="1200" b="1" dirty="0" smtClean="0"/>
                        <a:t>The lives of significant individuals in the past who have contributed to national and</a:t>
                      </a:r>
                      <a:r>
                        <a:rPr lang="en-GB" sz="1200" b="1" baseline="0" dirty="0" smtClean="0"/>
                        <a:t> </a:t>
                      </a:r>
                      <a:r>
                        <a:rPr lang="en-GB" sz="1200" b="1" dirty="0" smtClean="0"/>
                        <a:t>international achievements. Some should be used to compare aspects of life in</a:t>
                      </a:r>
                    </a:p>
                    <a:p>
                      <a:pPr lvl="0" algn="l"/>
                      <a:r>
                        <a:rPr lang="en-GB" sz="1200" b="1" dirty="0" smtClean="0"/>
                        <a:t>different periods </a:t>
                      </a:r>
                      <a:r>
                        <a:rPr lang="en-GB" sz="1200" b="0" dirty="0" smtClean="0"/>
                        <a:t>[for example, </a:t>
                      </a:r>
                      <a:r>
                        <a:rPr lang="en-GB" sz="1200" b="1" dirty="0" smtClean="0"/>
                        <a:t>…Mary </a:t>
                      </a:r>
                      <a:r>
                        <a:rPr lang="en-GB" sz="1200" b="1" dirty="0" err="1" smtClean="0"/>
                        <a:t>Seacole</a:t>
                      </a:r>
                      <a:r>
                        <a:rPr lang="en-GB" sz="1200" b="1" dirty="0" smtClean="0"/>
                        <a:t> and/or Florence Nightingale…]</a:t>
                      </a:r>
                    </a:p>
                    <a:p>
                      <a:pPr lvl="0" algn="l"/>
                      <a:endParaRPr lang="en-GB" sz="1200" dirty="0" smtClean="0"/>
                    </a:p>
                    <a:p>
                      <a:pPr lvl="0" algn="l"/>
                      <a:endParaRPr lang="en-GB" sz="1200" u="sng" kern="1200" dirty="0" smtClean="0">
                        <a:solidFill>
                          <a:srgbClr val="FF0000"/>
                        </a:solidFill>
                        <a:effectLst/>
                        <a:latin typeface="+mn-lt"/>
                        <a:ea typeface="+mn-ea"/>
                        <a:cs typeface="+mn-cs"/>
                      </a:endParaRPr>
                    </a:p>
                  </a:txBody>
                  <a:tcPr/>
                </a:tc>
                <a:tc gridSpan="2" vMerge="1">
                  <a:txBody>
                    <a:bodyPr/>
                    <a:lstStyle/>
                    <a:p>
                      <a:endParaRPr lang="en-GB" dirty="0"/>
                    </a:p>
                  </a:txBody>
                  <a:tcPr/>
                </a:tc>
                <a:tc hMerge="1" vMerge="1">
                  <a:txBody>
                    <a:bodyPr/>
                    <a:lstStyle/>
                    <a:p>
                      <a:endParaRPr lang="en-GB"/>
                    </a:p>
                  </a:txBody>
                  <a:tcPr/>
                </a:tc>
                <a:extLst>
                  <a:ext uri="{0D108BD9-81ED-4DB2-BD59-A6C34878D82A}">
                    <a16:rowId xmlns:a16="http://schemas.microsoft.com/office/drawing/2014/main" val="2565054626"/>
                  </a:ext>
                </a:extLst>
              </a:tr>
              <a:tr h="1274016">
                <a:tc vMerge="1">
                  <a:txBody>
                    <a:bodyPr/>
                    <a:lstStyle/>
                    <a:p>
                      <a:endParaRPr lang="en-GB"/>
                    </a:p>
                  </a:txBody>
                  <a:tcPr/>
                </a:tc>
                <a:tc gridSpan="2">
                  <a:txBody>
                    <a:bodyPr/>
                    <a:lstStyle/>
                    <a:p>
                      <a:pPr marL="0" lvl="0" indent="0" algn="ctr">
                        <a:buFont typeface="Arial" panose="020B0604020202020204" pitchFamily="34" charset="0"/>
                        <a:buNone/>
                      </a:pPr>
                      <a:r>
                        <a:rPr lang="en-GB" sz="1200" u="sng" kern="1200" dirty="0" smtClean="0">
                          <a:solidFill>
                            <a:srgbClr val="FF0000"/>
                          </a:solidFill>
                          <a:effectLst/>
                          <a:latin typeface="+mn-lt"/>
                          <a:ea typeface="+mn-ea"/>
                          <a:cs typeface="+mn-cs"/>
                        </a:rPr>
                        <a:t>Key learning</a:t>
                      </a:r>
                    </a:p>
                    <a:p>
                      <a:pPr marL="0" lvl="0" indent="0" algn="l">
                        <a:buFont typeface="Arial" panose="020B0604020202020204" pitchFamily="34" charset="0"/>
                        <a:buNone/>
                      </a:pPr>
                      <a:r>
                        <a:rPr lang="en-GB" sz="1200" u="none" kern="1200" dirty="0" smtClean="0">
                          <a:solidFill>
                            <a:schemeClr val="tx1"/>
                          </a:solidFill>
                          <a:effectLst/>
                          <a:latin typeface="+mn-lt"/>
                          <a:ea typeface="+mn-ea"/>
                          <a:cs typeface="+mn-cs"/>
                        </a:rPr>
                        <a:t>Know the time period in which they lived and plot their lives on a timeline</a:t>
                      </a:r>
                    </a:p>
                    <a:p>
                      <a:pPr marL="0" lvl="0" indent="0" algn="l">
                        <a:buFont typeface="Arial" panose="020B0604020202020204" pitchFamily="34" charset="0"/>
                        <a:buNone/>
                      </a:pPr>
                      <a:r>
                        <a:rPr lang="en-GB" sz="1200" u="none" kern="1200" dirty="0" smtClean="0">
                          <a:solidFill>
                            <a:schemeClr val="tx1"/>
                          </a:solidFill>
                          <a:effectLst/>
                          <a:latin typeface="+mn-lt"/>
                          <a:ea typeface="+mn-ea"/>
                          <a:cs typeface="+mn-cs"/>
                        </a:rPr>
                        <a:t>Know</a:t>
                      </a:r>
                      <a:r>
                        <a:rPr lang="en-GB" sz="1200" u="none" kern="1200" baseline="0" dirty="0" smtClean="0">
                          <a:solidFill>
                            <a:schemeClr val="tx1"/>
                          </a:solidFill>
                          <a:effectLst/>
                          <a:latin typeface="+mn-lt"/>
                          <a:ea typeface="+mn-ea"/>
                          <a:cs typeface="+mn-cs"/>
                        </a:rPr>
                        <a:t> why their names are known today and explore why one might be better known than the other. Know that Mary </a:t>
                      </a:r>
                      <a:r>
                        <a:rPr lang="en-GB" sz="1200" u="none" kern="1200" baseline="0" dirty="0" err="1" smtClean="0">
                          <a:solidFill>
                            <a:schemeClr val="tx1"/>
                          </a:solidFill>
                          <a:effectLst/>
                          <a:latin typeface="+mn-lt"/>
                          <a:ea typeface="+mn-ea"/>
                          <a:cs typeface="+mn-cs"/>
                        </a:rPr>
                        <a:t>Seacole</a:t>
                      </a:r>
                      <a:r>
                        <a:rPr lang="en-GB" sz="1200" u="none" kern="1200" baseline="0" dirty="0" smtClean="0">
                          <a:solidFill>
                            <a:schemeClr val="tx1"/>
                          </a:solidFill>
                          <a:effectLst/>
                          <a:latin typeface="+mn-lt"/>
                          <a:ea typeface="+mn-ea"/>
                          <a:cs typeface="+mn-cs"/>
                        </a:rPr>
                        <a:t> believed that racial prejudice was the reason her offer to serve was refused.</a:t>
                      </a:r>
                    </a:p>
                    <a:p>
                      <a:pPr marL="0" lvl="0" indent="0" algn="l">
                        <a:buFont typeface="Arial" panose="020B0604020202020204" pitchFamily="34" charset="0"/>
                        <a:buNone/>
                      </a:pPr>
                      <a:r>
                        <a:rPr lang="en-GB" sz="1200" u="none" kern="1200" baseline="0" dirty="0" smtClean="0">
                          <a:solidFill>
                            <a:schemeClr val="tx1"/>
                          </a:solidFill>
                          <a:effectLst/>
                          <a:latin typeface="+mn-lt"/>
                          <a:ea typeface="+mn-ea"/>
                          <a:cs typeface="+mn-cs"/>
                        </a:rPr>
                        <a:t>Describe their achievements and begin to understand how women were thought about at the time, their role in society</a:t>
                      </a:r>
                    </a:p>
                    <a:p>
                      <a:pPr marL="0" lvl="0" indent="0" algn="l">
                        <a:buFont typeface="Arial" panose="020B0604020202020204" pitchFamily="34" charset="0"/>
                        <a:buNone/>
                      </a:pPr>
                      <a:r>
                        <a:rPr lang="en-GB" sz="1200" u="none" kern="1200" baseline="0" dirty="0" smtClean="0">
                          <a:solidFill>
                            <a:schemeClr val="tx1"/>
                          </a:solidFill>
                          <a:effectLst/>
                          <a:latin typeface="+mn-lt"/>
                          <a:ea typeface="+mn-ea"/>
                          <a:cs typeface="+mn-cs"/>
                        </a:rPr>
                        <a:t>Know about the difficulties and conditions in the Crimea that needed to be overcome</a:t>
                      </a:r>
                    </a:p>
                    <a:p>
                      <a:pPr marL="0" lvl="0" indent="0" algn="l">
                        <a:buFont typeface="Arial" panose="020B0604020202020204" pitchFamily="34" charset="0"/>
                        <a:buNone/>
                      </a:pPr>
                      <a:r>
                        <a:rPr lang="en-GB" sz="1200" u="none" kern="1200" baseline="0" dirty="0" smtClean="0">
                          <a:solidFill>
                            <a:schemeClr val="tx1"/>
                          </a:solidFill>
                          <a:effectLst/>
                          <a:latin typeface="+mn-lt"/>
                          <a:ea typeface="+mn-ea"/>
                          <a:cs typeface="+mn-cs"/>
                        </a:rPr>
                        <a:t>Compare nursing then </a:t>
                      </a:r>
                      <a:r>
                        <a:rPr lang="en-GB" sz="1200" u="none" kern="1200" baseline="0" smtClean="0">
                          <a:solidFill>
                            <a:schemeClr val="tx1"/>
                          </a:solidFill>
                          <a:effectLst/>
                          <a:latin typeface="+mn-lt"/>
                          <a:ea typeface="+mn-ea"/>
                          <a:cs typeface="+mn-cs"/>
                        </a:rPr>
                        <a:t>and now, </a:t>
                      </a:r>
                      <a:r>
                        <a:rPr lang="en-GB" sz="1200" u="none" kern="1200" baseline="0" dirty="0" smtClean="0">
                          <a:solidFill>
                            <a:schemeClr val="tx1"/>
                          </a:solidFill>
                          <a:effectLst/>
                          <a:latin typeface="+mn-lt"/>
                          <a:ea typeface="+mn-ea"/>
                          <a:cs typeface="+mn-cs"/>
                        </a:rPr>
                        <a:t>including uniforms and the role of uniforms in establishing Nightingale and her nurses</a:t>
                      </a:r>
                    </a:p>
                    <a:p>
                      <a:pPr marL="0" lvl="0" indent="0" algn="l">
                        <a:buFont typeface="Arial" panose="020B0604020202020204" pitchFamily="34" charset="0"/>
                        <a:buNone/>
                      </a:pPr>
                      <a:endParaRPr lang="en-GB" sz="1200" u="none" kern="1200" dirty="0" smtClean="0">
                        <a:solidFill>
                          <a:schemeClr val="tx1"/>
                        </a:solidFill>
                        <a:effectLst/>
                        <a:latin typeface="+mn-lt"/>
                        <a:ea typeface="+mn-ea"/>
                        <a:cs typeface="+mn-cs"/>
                      </a:endParaRPr>
                    </a:p>
                  </a:txBody>
                  <a:tcPr marL="114300" marR="114300" marT="0" marB="0"/>
                </a:tc>
                <a:tc hMerge="1">
                  <a:txBody>
                    <a:bodyPr/>
                    <a:lstStyle/>
                    <a:p>
                      <a:endParaRPr lang="en-GB"/>
                    </a:p>
                  </a:txBody>
                  <a:tcPr/>
                </a:tc>
                <a:extLst>
                  <a:ext uri="{0D108BD9-81ED-4DB2-BD59-A6C34878D82A}">
                    <a16:rowId xmlns:a16="http://schemas.microsoft.com/office/drawing/2014/main" val="1419090150"/>
                  </a:ext>
                </a:extLst>
              </a:tr>
              <a:tr h="1164574">
                <a:tc vMerge="1">
                  <a:txBody>
                    <a:bodyPr/>
                    <a:lstStyle/>
                    <a:p>
                      <a:endParaRPr lang="en-GB"/>
                    </a:p>
                  </a:txBody>
                  <a:tcPr/>
                </a:tc>
                <a:tc rowSpan="2">
                  <a:txBody>
                    <a:bodyPr/>
                    <a:lstStyle/>
                    <a:p>
                      <a:pPr marL="0" lvl="0" indent="0" algn="ctr">
                        <a:buFont typeface="Arial" panose="020B0604020202020204" pitchFamily="34" charset="0"/>
                        <a:buNone/>
                      </a:pPr>
                      <a:r>
                        <a:rPr lang="en-GB" sz="1200" u="sng" kern="1200" dirty="0" smtClean="0">
                          <a:solidFill>
                            <a:srgbClr val="FF0000"/>
                          </a:solidFill>
                          <a:effectLst/>
                          <a:latin typeface="+mn-lt"/>
                          <a:ea typeface="+mn-ea"/>
                          <a:cs typeface="+mn-cs"/>
                        </a:rPr>
                        <a:t>Skills</a:t>
                      </a:r>
                    </a:p>
                    <a:p>
                      <a:pPr marL="0" lvl="0" indent="0" algn="ctr">
                        <a:buFont typeface="Arial" panose="020B0604020202020204" pitchFamily="34" charset="0"/>
                        <a:buNone/>
                      </a:pPr>
                      <a:endParaRPr lang="en-GB" sz="1200" u="sng" kern="1200" dirty="0" smtClean="0">
                        <a:solidFill>
                          <a:srgbClr val="FF0000"/>
                        </a:solidFill>
                        <a:effectLst/>
                        <a:latin typeface="+mn-lt"/>
                        <a:ea typeface="+mn-ea"/>
                        <a:cs typeface="+mn-cs"/>
                      </a:endParaRPr>
                    </a:p>
                    <a:p>
                      <a:pPr marL="342900" lvl="0" indent="-342900">
                        <a:lnSpc>
                          <a:spcPct val="107000"/>
                        </a:lnSpc>
                        <a:spcAft>
                          <a:spcPts val="0"/>
                        </a:spcAft>
                        <a:buFont typeface="Symbol" panose="05050102010706020507" pitchFamily="18" charset="2"/>
                        <a:buChar char=""/>
                      </a:pPr>
                      <a:r>
                        <a:rPr lang="en-GB" sz="1200" dirty="0" smtClean="0">
                          <a:effectLst/>
                          <a:latin typeface="+mn-lt"/>
                          <a:ea typeface="Calibri" panose="020F0502020204030204" pitchFamily="34" charset="0"/>
                          <a:cs typeface="Calibri" panose="020F0502020204030204" pitchFamily="34" charset="0"/>
                        </a:rPr>
                        <a:t>sequence artefacts closer together in time</a:t>
                      </a:r>
                      <a:endParaRPr lang="en-GB" sz="1200" dirty="0" smtClean="0">
                        <a:effectLst/>
                        <a:latin typeface="+mn-lt"/>
                        <a:ea typeface="Calibri" panose="020F0502020204030204" pitchFamily="34" charset="0"/>
                        <a:cs typeface="Times New Roman" panose="02020603050405020304" pitchFamily="18" charset="0"/>
                      </a:endParaRPr>
                    </a:p>
                    <a:p>
                      <a:pPr marL="342900" lvl="0" indent="-342900">
                        <a:lnSpc>
                          <a:spcPct val="107000"/>
                        </a:lnSpc>
                        <a:spcAft>
                          <a:spcPts val="0"/>
                        </a:spcAft>
                        <a:buFont typeface="Symbol" panose="05050102010706020507" pitchFamily="18" charset="2"/>
                        <a:buChar char=""/>
                      </a:pPr>
                      <a:r>
                        <a:rPr lang="en-GB" sz="1200" dirty="0" smtClean="0">
                          <a:effectLst/>
                          <a:latin typeface="+mn-lt"/>
                          <a:ea typeface="Calibri" panose="020F0502020204030204" pitchFamily="34" charset="0"/>
                          <a:cs typeface="Calibri" panose="020F0502020204030204" pitchFamily="34" charset="0"/>
                        </a:rPr>
                        <a:t>sequence events</a:t>
                      </a:r>
                      <a:endParaRPr lang="en-GB" sz="1200" dirty="0" smtClean="0">
                        <a:effectLst/>
                        <a:latin typeface="+mn-lt"/>
                        <a:ea typeface="Calibri" panose="020F0502020204030204" pitchFamily="34" charset="0"/>
                        <a:cs typeface="Times New Roman" panose="02020603050405020304" pitchFamily="18" charset="0"/>
                      </a:endParaRPr>
                    </a:p>
                    <a:p>
                      <a:pPr marL="342900" lvl="0" indent="-342900">
                        <a:lnSpc>
                          <a:spcPct val="107000"/>
                        </a:lnSpc>
                        <a:spcAft>
                          <a:spcPts val="0"/>
                        </a:spcAft>
                        <a:buFont typeface="Symbol" panose="05050102010706020507" pitchFamily="18" charset="2"/>
                        <a:buChar char=""/>
                      </a:pPr>
                      <a:r>
                        <a:rPr lang="en-GB" sz="1200" dirty="0" smtClean="0">
                          <a:effectLst/>
                          <a:latin typeface="+mn-lt"/>
                          <a:ea typeface="Calibri" panose="020F0502020204030204" pitchFamily="34" charset="0"/>
                          <a:cs typeface="Calibri" panose="020F0502020204030204" pitchFamily="34" charset="0"/>
                        </a:rPr>
                        <a:t>sequence photos </a:t>
                      </a:r>
                      <a:r>
                        <a:rPr lang="en-GB" sz="1200" dirty="0" err="1" smtClean="0">
                          <a:effectLst/>
                          <a:latin typeface="+mn-lt"/>
                          <a:ea typeface="Calibri" panose="020F0502020204030204" pitchFamily="34" charset="0"/>
                          <a:cs typeface="Calibri" panose="020F0502020204030204" pitchFamily="34" charset="0"/>
                        </a:rPr>
                        <a:t>etc</a:t>
                      </a:r>
                      <a:r>
                        <a:rPr lang="en-GB" sz="1200" dirty="0" smtClean="0">
                          <a:effectLst/>
                          <a:latin typeface="+mn-lt"/>
                          <a:ea typeface="Calibri" panose="020F0502020204030204" pitchFamily="34" charset="0"/>
                          <a:cs typeface="Calibri" panose="020F0502020204030204" pitchFamily="34" charset="0"/>
                        </a:rPr>
                        <a:t> from different periods of their life</a:t>
                      </a:r>
                      <a:endParaRPr lang="en-GB" sz="1200" dirty="0" smtClean="0">
                        <a:effectLst/>
                        <a:latin typeface="+mn-lt"/>
                        <a:ea typeface="Calibri" panose="020F0502020204030204" pitchFamily="34" charset="0"/>
                        <a:cs typeface="Times New Roman" panose="02020603050405020304" pitchFamily="18" charset="0"/>
                      </a:endParaRPr>
                    </a:p>
                    <a:p>
                      <a:pPr marL="342900" lvl="0" indent="-342900">
                        <a:lnSpc>
                          <a:spcPct val="107000"/>
                        </a:lnSpc>
                        <a:spcAft>
                          <a:spcPts val="0"/>
                        </a:spcAft>
                        <a:buFont typeface="Symbol" panose="05050102010706020507" pitchFamily="18" charset="2"/>
                        <a:buChar char=""/>
                      </a:pPr>
                      <a:r>
                        <a:rPr lang="en-GB" sz="1200" dirty="0" smtClean="0">
                          <a:effectLst/>
                          <a:latin typeface="+mn-lt"/>
                          <a:ea typeface="Calibri" panose="020F0502020204030204" pitchFamily="34" charset="0"/>
                          <a:cs typeface="Calibri" panose="020F0502020204030204" pitchFamily="34" charset="0"/>
                        </a:rPr>
                        <a:t>describe memories of key events in lives</a:t>
                      </a:r>
                      <a:endParaRPr lang="en-GB" sz="1200" dirty="0" smtClean="0">
                        <a:effectLst/>
                        <a:latin typeface="+mn-lt"/>
                        <a:ea typeface="Calibri" panose="020F0502020204030204" pitchFamily="34" charset="0"/>
                        <a:cs typeface="Times New Roman" panose="02020603050405020304" pitchFamily="18" charset="0"/>
                      </a:endParaRPr>
                    </a:p>
                    <a:p>
                      <a:pPr marL="342900" lvl="0" indent="-342900">
                        <a:lnSpc>
                          <a:spcPct val="107000"/>
                        </a:lnSpc>
                        <a:spcAft>
                          <a:spcPts val="0"/>
                        </a:spcAft>
                        <a:buFont typeface="Ink Free" panose="03080402000500000000" pitchFamily="66" charset="0"/>
                        <a:buChar char="•"/>
                      </a:pPr>
                      <a:r>
                        <a:rPr lang="en-GB" sz="1200" dirty="0" smtClean="0">
                          <a:effectLst/>
                          <a:latin typeface="+mn-lt"/>
                          <a:ea typeface="Calibri" panose="020F0502020204030204" pitchFamily="34" charset="0"/>
                          <a:cs typeface="Calibri" panose="020F0502020204030204" pitchFamily="34" charset="0"/>
                        </a:rPr>
                        <a:t>find out about people and events in other times</a:t>
                      </a:r>
                      <a:endParaRPr lang="en-GB" sz="1200" dirty="0" smtClean="0">
                        <a:effectLst/>
                        <a:latin typeface="+mn-lt"/>
                        <a:ea typeface="Calibri" panose="020F0502020204030204" pitchFamily="34" charset="0"/>
                        <a:cs typeface="Times New Roman" panose="02020603050405020304" pitchFamily="18" charset="0"/>
                      </a:endParaRPr>
                    </a:p>
                    <a:p>
                      <a:pPr marL="342900" lvl="0" indent="-342900">
                        <a:lnSpc>
                          <a:spcPct val="107000"/>
                        </a:lnSpc>
                        <a:spcAft>
                          <a:spcPts val="0"/>
                        </a:spcAft>
                        <a:buFont typeface="Ink Free" panose="03080402000500000000" pitchFamily="66" charset="0"/>
                        <a:buChar char="•"/>
                      </a:pPr>
                      <a:r>
                        <a:rPr lang="en-GB" sz="1200" dirty="0" smtClean="0">
                          <a:effectLst/>
                          <a:latin typeface="+mn-lt"/>
                          <a:ea typeface="Calibri" panose="020F0502020204030204" pitchFamily="34" charset="0"/>
                          <a:cs typeface="Calibri" panose="020F0502020204030204" pitchFamily="34" charset="0"/>
                        </a:rPr>
                        <a:t>collections of artefacts – confidently describe similarities and differences</a:t>
                      </a:r>
                      <a:endParaRPr lang="en-GB" sz="1200" dirty="0" smtClean="0">
                        <a:effectLst/>
                        <a:latin typeface="+mn-lt"/>
                        <a:ea typeface="Calibri" panose="020F0502020204030204" pitchFamily="34" charset="0"/>
                        <a:cs typeface="Times New Roman" panose="02020603050405020304" pitchFamily="18" charset="0"/>
                      </a:endParaRPr>
                    </a:p>
                    <a:p>
                      <a:pPr marL="342900" lvl="0" indent="-342900">
                        <a:lnSpc>
                          <a:spcPct val="107000"/>
                        </a:lnSpc>
                        <a:spcAft>
                          <a:spcPts val="0"/>
                        </a:spcAft>
                        <a:buFont typeface="Ink Free" panose="03080402000500000000" pitchFamily="66" charset="0"/>
                        <a:buChar char="•"/>
                      </a:pPr>
                      <a:r>
                        <a:rPr lang="en-GB" sz="1200" dirty="0" smtClean="0">
                          <a:effectLst/>
                          <a:latin typeface="+mn-lt"/>
                          <a:ea typeface="Calibri" panose="020F0502020204030204" pitchFamily="34" charset="0"/>
                          <a:cs typeface="Calibri" panose="020F0502020204030204" pitchFamily="34" charset="0"/>
                        </a:rPr>
                        <a:t>drama – develop empathy and understanding (hot seating, sp. and listening)</a:t>
                      </a:r>
                      <a:endParaRPr lang="en-GB" sz="1200" dirty="0" smtClean="0">
                        <a:effectLst/>
                        <a:latin typeface="+mn-lt"/>
                        <a:ea typeface="Calibri" panose="020F0502020204030204" pitchFamily="34" charset="0"/>
                        <a:cs typeface="Times New Roman" panose="02020603050405020304" pitchFamily="18" charset="0"/>
                      </a:endParaRPr>
                    </a:p>
                    <a:p>
                      <a:pPr marL="342900" lvl="0" indent="-342900">
                        <a:lnSpc>
                          <a:spcPct val="107000"/>
                        </a:lnSpc>
                        <a:spcAft>
                          <a:spcPts val="0"/>
                        </a:spcAft>
                        <a:buFont typeface="Ink Free" panose="03080402000500000000" pitchFamily="66" charset="0"/>
                        <a:buChar char="•"/>
                      </a:pPr>
                      <a:r>
                        <a:rPr lang="en-GB" sz="1200" dirty="0" smtClean="0">
                          <a:effectLst/>
                          <a:latin typeface="+mn-lt"/>
                          <a:ea typeface="Calibri" panose="020F0502020204030204" pitchFamily="34" charset="0"/>
                          <a:cs typeface="Calibri" panose="020F0502020204030204" pitchFamily="34" charset="0"/>
                        </a:rPr>
                        <a:t>compare pictures or photographs of people or events in the past</a:t>
                      </a:r>
                      <a:endParaRPr lang="en-GB" sz="1200" dirty="0" smtClean="0">
                        <a:effectLst/>
                        <a:latin typeface="+mn-lt"/>
                        <a:ea typeface="Calibri" panose="020F0502020204030204" pitchFamily="34" charset="0"/>
                        <a:cs typeface="Times New Roman" panose="02020603050405020304" pitchFamily="18" charset="0"/>
                      </a:endParaRPr>
                    </a:p>
                    <a:p>
                      <a:pPr marL="342900" lvl="0" indent="-342900">
                        <a:lnSpc>
                          <a:spcPct val="107000"/>
                        </a:lnSpc>
                        <a:spcAft>
                          <a:spcPts val="0"/>
                        </a:spcAft>
                        <a:buFont typeface="Ink Free" panose="03080402000500000000" pitchFamily="66" charset="0"/>
                        <a:buChar char="•"/>
                      </a:pPr>
                      <a:r>
                        <a:rPr lang="en-GB" sz="1200" dirty="0" smtClean="0">
                          <a:effectLst/>
                          <a:latin typeface="+mn-lt"/>
                          <a:ea typeface="Calibri" panose="020F0502020204030204" pitchFamily="34" charset="0"/>
                          <a:cs typeface="Calibri" panose="020F0502020204030204" pitchFamily="34" charset="0"/>
                        </a:rPr>
                        <a:t>able to identify different ways to represent the past</a:t>
                      </a:r>
                      <a:endParaRPr lang="en-GB" sz="1200" dirty="0" smtClean="0">
                        <a:effectLst/>
                        <a:latin typeface="+mn-lt"/>
                        <a:ea typeface="Calibri" panose="020F0502020204030204" pitchFamily="34" charset="0"/>
                        <a:cs typeface="Times New Roman" panose="02020603050405020304" pitchFamily="18" charset="0"/>
                      </a:endParaRPr>
                    </a:p>
                    <a:p>
                      <a:pPr marL="342900" lvl="0" indent="-342900">
                        <a:lnSpc>
                          <a:spcPct val="107000"/>
                        </a:lnSpc>
                        <a:spcAft>
                          <a:spcPts val="0"/>
                        </a:spcAft>
                        <a:buFont typeface="Ink Free" panose="03080402000500000000" pitchFamily="66" charset="0"/>
                        <a:buChar char="•"/>
                      </a:pPr>
                      <a:r>
                        <a:rPr lang="en-GB" sz="1200" dirty="0" smtClean="0">
                          <a:effectLst/>
                          <a:latin typeface="+mn-lt"/>
                          <a:ea typeface="Calibri" panose="020F0502020204030204" pitchFamily="34" charset="0"/>
                          <a:cs typeface="Calibri" panose="020F0502020204030204" pitchFamily="34" charset="0"/>
                        </a:rPr>
                        <a:t>use a source – why, what, who, how, where to ask questions and find answers</a:t>
                      </a:r>
                      <a:endParaRPr lang="en-GB" sz="1200" dirty="0" smtClean="0">
                        <a:effectLst/>
                        <a:latin typeface="+mn-lt"/>
                        <a:ea typeface="Calibri" panose="020F0502020204030204" pitchFamily="34" charset="0"/>
                        <a:cs typeface="Times New Roman" panose="02020603050405020304" pitchFamily="18" charset="0"/>
                      </a:endParaRPr>
                    </a:p>
                    <a:p>
                      <a:pPr marL="342900" lvl="0" indent="-342900">
                        <a:lnSpc>
                          <a:spcPct val="107000"/>
                        </a:lnSpc>
                        <a:spcAft>
                          <a:spcPts val="0"/>
                        </a:spcAft>
                        <a:buFont typeface="Ink Free" panose="03080402000500000000" pitchFamily="66" charset="0"/>
                        <a:buChar char="•"/>
                      </a:pPr>
                      <a:r>
                        <a:rPr lang="en-GB" sz="1200" dirty="0" smtClean="0">
                          <a:effectLst/>
                          <a:latin typeface="+mn-lt"/>
                          <a:ea typeface="Calibri" panose="020F0502020204030204" pitchFamily="34" charset="0"/>
                          <a:cs typeface="Calibri" panose="020F0502020204030204" pitchFamily="34" charset="0"/>
                        </a:rPr>
                        <a:t>sequence a collection of artefacts</a:t>
                      </a:r>
                      <a:endParaRPr lang="en-GB" sz="1200" dirty="0" smtClean="0">
                        <a:effectLst/>
                        <a:latin typeface="+mn-lt"/>
                        <a:ea typeface="Calibri" panose="020F0502020204030204" pitchFamily="34" charset="0"/>
                        <a:cs typeface="Times New Roman" panose="02020603050405020304" pitchFamily="18" charset="0"/>
                      </a:endParaRPr>
                    </a:p>
                    <a:p>
                      <a:pPr marL="342900" lvl="0" indent="-342900">
                        <a:lnSpc>
                          <a:spcPct val="107000"/>
                        </a:lnSpc>
                        <a:spcAft>
                          <a:spcPts val="0"/>
                        </a:spcAft>
                        <a:buFont typeface="Ink Free" panose="03080402000500000000" pitchFamily="66" charset="0"/>
                        <a:buChar char="•"/>
                      </a:pPr>
                      <a:r>
                        <a:rPr lang="en-GB" sz="1200" dirty="0" smtClean="0">
                          <a:effectLst/>
                          <a:latin typeface="+mn-lt"/>
                          <a:ea typeface="Calibri" panose="020F0502020204030204" pitchFamily="34" charset="0"/>
                          <a:cs typeface="Calibri" panose="020F0502020204030204" pitchFamily="34" charset="0"/>
                        </a:rPr>
                        <a:t>use time lines</a:t>
                      </a:r>
                      <a:endParaRPr lang="en-GB" sz="1200" dirty="0" smtClean="0">
                        <a:effectLst/>
                        <a:latin typeface="+mn-lt"/>
                        <a:ea typeface="Calibri" panose="020F0502020204030204" pitchFamily="34" charset="0"/>
                        <a:cs typeface="Times New Roman" panose="02020603050405020304" pitchFamily="18" charset="0"/>
                      </a:endParaRPr>
                    </a:p>
                    <a:p>
                      <a:pPr marL="342900" lvl="0" indent="-342900">
                        <a:lnSpc>
                          <a:spcPct val="107000"/>
                        </a:lnSpc>
                        <a:spcAft>
                          <a:spcPts val="0"/>
                        </a:spcAft>
                        <a:buFont typeface="Ink Free" panose="03080402000500000000" pitchFamily="66" charset="0"/>
                        <a:buChar char="•"/>
                      </a:pPr>
                      <a:r>
                        <a:rPr lang="en-GB" sz="1200" dirty="0" smtClean="0">
                          <a:effectLst/>
                          <a:latin typeface="+mn-lt"/>
                          <a:ea typeface="Calibri" panose="020F0502020204030204" pitchFamily="34" charset="0"/>
                          <a:cs typeface="Calibri" panose="020F0502020204030204" pitchFamily="34" charset="0"/>
                        </a:rPr>
                        <a:t>discuss the effectiveness of sources</a:t>
                      </a:r>
                      <a:endParaRPr lang="en-GB" sz="1200" dirty="0" smtClean="0">
                        <a:effectLst/>
                        <a:latin typeface="+mn-lt"/>
                        <a:ea typeface="Calibri" panose="020F0502020204030204" pitchFamily="34" charset="0"/>
                        <a:cs typeface="Times New Roman" panose="02020603050405020304" pitchFamily="18" charset="0"/>
                      </a:endParaRPr>
                    </a:p>
                    <a:p>
                      <a:pPr marL="342900" lvl="0" indent="-342900">
                        <a:lnSpc>
                          <a:spcPct val="107000"/>
                        </a:lnSpc>
                        <a:spcAft>
                          <a:spcPts val="0"/>
                        </a:spcAft>
                        <a:buFont typeface="Ink Free" panose="03080402000500000000" pitchFamily="66" charset="0"/>
                        <a:buChar char="•"/>
                      </a:pPr>
                      <a:r>
                        <a:rPr lang="en-GB" sz="1200" dirty="0" smtClean="0">
                          <a:effectLst/>
                          <a:latin typeface="+mn-lt"/>
                          <a:ea typeface="Calibri" panose="020F0502020204030204" pitchFamily="34" charset="0"/>
                          <a:cs typeface="Calibri" panose="020F0502020204030204" pitchFamily="34" charset="0"/>
                        </a:rPr>
                        <a:t>Class display/ museum</a:t>
                      </a:r>
                      <a:endParaRPr lang="en-GB" sz="1200" dirty="0" smtClean="0">
                        <a:effectLst/>
                        <a:latin typeface="+mn-lt"/>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Ink Free" panose="03080402000500000000" pitchFamily="66" charset="0"/>
                        <a:buChar char="•"/>
                      </a:pPr>
                      <a:r>
                        <a:rPr lang="en-GB" sz="1200" dirty="0" smtClean="0">
                          <a:effectLst/>
                          <a:latin typeface="+mn-lt"/>
                          <a:ea typeface="Calibri" panose="020F0502020204030204" pitchFamily="34" charset="0"/>
                          <a:cs typeface="Calibri" panose="020F0502020204030204" pitchFamily="34" charset="0"/>
                        </a:rPr>
                        <a:t>annotate photographs</a:t>
                      </a:r>
                      <a:r>
                        <a:rPr lang="en-GB" sz="1200" dirty="0" smtClean="0">
                          <a:effectLst/>
                          <a:latin typeface="+mn-lt"/>
                          <a:ea typeface="Calibri" panose="020F0502020204030204" pitchFamily="34" charset="0"/>
                          <a:cs typeface="Times New Roman" panose="02020603050405020304" pitchFamily="18" charset="0"/>
                        </a:rPr>
                        <a:t>/use</a:t>
                      </a:r>
                      <a:r>
                        <a:rPr lang="en-GB" sz="1200" baseline="0" dirty="0" smtClean="0">
                          <a:effectLst/>
                          <a:latin typeface="+mn-lt"/>
                          <a:ea typeface="Calibri" panose="020F0502020204030204" pitchFamily="34" charset="0"/>
                          <a:cs typeface="Times New Roman" panose="02020603050405020304" pitchFamily="18" charset="0"/>
                        </a:rPr>
                        <a:t> </a:t>
                      </a:r>
                      <a:r>
                        <a:rPr lang="en-GB" sz="1200" dirty="0" smtClean="0">
                          <a:effectLst/>
                          <a:latin typeface="+mn-lt"/>
                          <a:ea typeface="Calibri" panose="020F0502020204030204" pitchFamily="34" charset="0"/>
                        </a:rPr>
                        <a:t>ICT</a:t>
                      </a:r>
                      <a:endParaRPr lang="en-GB" sz="1200" u="sng" kern="1200" dirty="0" smtClean="0">
                        <a:solidFill>
                          <a:srgbClr val="FF0000"/>
                        </a:solidFill>
                        <a:effectLst/>
                        <a:latin typeface="+mn-lt"/>
                        <a:ea typeface="+mn-ea"/>
                        <a:cs typeface="+mn-cs"/>
                      </a:endParaRPr>
                    </a:p>
                    <a:p>
                      <a:pPr marL="0" lvl="0" indent="0" algn="ctr">
                        <a:buFont typeface="Arial" panose="020B0604020202020204" pitchFamily="34" charset="0"/>
                        <a:buNone/>
                      </a:pPr>
                      <a:endParaRPr lang="en-GB" sz="1200" u="sng" kern="1200" dirty="0" smtClean="0">
                        <a:solidFill>
                          <a:srgbClr val="FF0000"/>
                        </a:solidFill>
                        <a:effectLst/>
                        <a:latin typeface="+mn-lt"/>
                        <a:ea typeface="+mn-ea"/>
                        <a:cs typeface="+mn-cs"/>
                      </a:endParaRPr>
                    </a:p>
                  </a:txBody>
                  <a:tcPr marL="114300" marR="114300" marT="0" marB="0"/>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sng" strike="noStrike" kern="1200" cap="none" spc="0" normalizeH="0" baseline="0" noProof="0" dirty="0" smtClean="0">
                          <a:ln>
                            <a:noFill/>
                          </a:ln>
                          <a:solidFill>
                            <a:srgbClr val="FF0000"/>
                          </a:solidFill>
                          <a:effectLst/>
                          <a:uLnTx/>
                          <a:uFillTx/>
                          <a:latin typeface="+mn-lt"/>
                          <a:ea typeface="+mn-ea"/>
                          <a:cs typeface="+mn-cs"/>
                        </a:rPr>
                        <a:t>Skills/ general Vocabulary</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smtClean="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tx1"/>
                          </a:solidFill>
                          <a:effectLst/>
                          <a:uLnTx/>
                          <a:uFillTx/>
                          <a:latin typeface="+mn-lt"/>
                          <a:ea typeface="+mn-ea"/>
                          <a:cs typeface="+mn-cs"/>
                        </a:rPr>
                        <a:t>Century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tx1"/>
                          </a:solidFill>
                          <a:effectLst/>
                          <a:uLnTx/>
                          <a:uFillTx/>
                          <a:latin typeface="+mn-lt"/>
                          <a:ea typeface="+mn-ea"/>
                          <a:cs typeface="+mn-cs"/>
                        </a:rPr>
                        <a:t>Chronological order</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tx1"/>
                          </a:solidFill>
                          <a:effectLst/>
                          <a:uLnTx/>
                          <a:uFillTx/>
                          <a:latin typeface="+mn-lt"/>
                          <a:ea typeface="+mn-ea"/>
                          <a:cs typeface="+mn-cs"/>
                        </a:rPr>
                        <a:t>Commerce/trade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tx1"/>
                          </a:solidFill>
                          <a:effectLst/>
                          <a:uLnTx/>
                          <a:uFillTx/>
                          <a:latin typeface="+mn-lt"/>
                          <a:ea typeface="+mn-ea"/>
                          <a:cs typeface="+mn-cs"/>
                        </a:rPr>
                        <a:t>Clothing</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tx1"/>
                          </a:solidFill>
                          <a:effectLst/>
                          <a:uLnTx/>
                          <a:uFillTx/>
                          <a:latin typeface="+mn-lt"/>
                          <a:ea typeface="+mn-ea"/>
                          <a:cs typeface="+mn-cs"/>
                        </a:rPr>
                        <a:t>Conflict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tx1"/>
                          </a:solidFill>
                          <a:effectLst/>
                          <a:uLnTx/>
                          <a:uFillTx/>
                          <a:latin typeface="+mn-lt"/>
                          <a:ea typeface="+mn-ea"/>
                          <a:cs typeface="+mn-cs"/>
                        </a:rPr>
                        <a:t>Diary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tx1"/>
                          </a:solidFill>
                          <a:effectLst/>
                          <a:uLnTx/>
                          <a:uFillTx/>
                          <a:latin typeface="+mn-lt"/>
                          <a:ea typeface="+mn-ea"/>
                          <a:cs typeface="+mn-cs"/>
                        </a:rPr>
                        <a:t>Events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tx1"/>
                          </a:solidFill>
                          <a:effectLst/>
                          <a:uLnTx/>
                          <a:uFillTx/>
                          <a:latin typeface="+mn-lt"/>
                          <a:ea typeface="+mn-ea"/>
                          <a:cs typeface="+mn-cs"/>
                        </a:rPr>
                        <a:t>Food</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tx1"/>
                          </a:solidFill>
                          <a:effectLst/>
                          <a:uLnTx/>
                          <a:uFillTx/>
                          <a:latin typeface="+mn-lt"/>
                          <a:ea typeface="+mn-ea"/>
                          <a:cs typeface="+mn-cs"/>
                        </a:rPr>
                        <a:t>Historical figures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tx1"/>
                          </a:solidFill>
                          <a:effectLst/>
                          <a:uLnTx/>
                          <a:uFillTx/>
                          <a:latin typeface="+mn-lt"/>
                          <a:ea typeface="+mn-ea"/>
                          <a:cs typeface="+mn-cs"/>
                        </a:rPr>
                        <a:t>Historical sources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tx1"/>
                          </a:solidFill>
                          <a:effectLst/>
                          <a:uLnTx/>
                          <a:uFillTx/>
                          <a:latin typeface="+mn-lt"/>
                          <a:ea typeface="+mn-ea"/>
                          <a:cs typeface="+mn-cs"/>
                        </a:rPr>
                        <a:t>Period</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tx1"/>
                          </a:solidFill>
                          <a:effectLst/>
                          <a:uLnTx/>
                          <a:uFillTx/>
                          <a:latin typeface="+mn-lt"/>
                          <a:ea typeface="+mn-ea"/>
                          <a:cs typeface="+mn-cs"/>
                        </a:rPr>
                        <a:t>Photographs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tx1"/>
                          </a:solidFill>
                          <a:effectLst/>
                          <a:uLnTx/>
                          <a:uFillTx/>
                          <a:latin typeface="+mn-lt"/>
                          <a:ea typeface="+mn-ea"/>
                          <a:cs typeface="+mn-cs"/>
                        </a:rPr>
                        <a:t>Paintings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tx1"/>
                          </a:solidFill>
                          <a:effectLst/>
                          <a:uLnTx/>
                          <a:uFillTx/>
                          <a:latin typeface="+mn-lt"/>
                          <a:ea typeface="+mn-ea"/>
                          <a:cs typeface="+mn-cs"/>
                        </a:rPr>
                        <a:t>Religion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tx1"/>
                          </a:solidFill>
                          <a:effectLst/>
                          <a:uLnTx/>
                          <a:uFillTx/>
                          <a:latin typeface="+mn-lt"/>
                          <a:ea typeface="+mn-ea"/>
                          <a:cs typeface="+mn-cs"/>
                        </a:rPr>
                        <a:t>Sequence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chemeClr val="tx1"/>
                          </a:solidFill>
                          <a:effectLst/>
                          <a:uLnTx/>
                          <a:uFillTx/>
                          <a:latin typeface="+mn-lt"/>
                          <a:ea typeface="+mn-ea"/>
                          <a:cs typeface="+mn-cs"/>
                        </a:rPr>
                        <a:t>Time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sng" strike="noStrike" kern="1200" cap="none" spc="0" normalizeH="0" baseline="0" noProof="0" dirty="0" smtClean="0">
                        <a:ln>
                          <a:noFill/>
                        </a:ln>
                        <a:solidFill>
                          <a:srgbClr val="FF0000"/>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smtClean="0">
                        <a:ln>
                          <a:noFill/>
                        </a:ln>
                        <a:solidFill>
                          <a:prstClr val="black"/>
                        </a:solidFill>
                        <a:effectLst/>
                        <a:uLnTx/>
                        <a:uFillTx/>
                        <a:latin typeface="+mn-lt"/>
                        <a:ea typeface="+mn-ea"/>
                        <a:cs typeface="+mn-cs"/>
                      </a:endParaRPr>
                    </a:p>
                  </a:txBody>
                  <a:tcPr marL="114300" marR="114300" marT="0" marB="0"/>
                </a:tc>
                <a:extLst>
                  <a:ext uri="{0D108BD9-81ED-4DB2-BD59-A6C34878D82A}">
                    <a16:rowId xmlns:a16="http://schemas.microsoft.com/office/drawing/2014/main" val="669184204"/>
                  </a:ext>
                </a:extLst>
              </a:tr>
              <a:tr h="1662721">
                <a:tc>
                  <a:txBody>
                    <a:bodyPr/>
                    <a:lstStyle/>
                    <a:p>
                      <a:pPr algn="ctr"/>
                      <a:r>
                        <a:rPr lang="en-GB" sz="1050" u="sng" kern="1200" dirty="0" smtClean="0">
                          <a:solidFill>
                            <a:srgbClr val="FF0000"/>
                          </a:solidFill>
                          <a:effectLst/>
                          <a:latin typeface="+mn-lt"/>
                          <a:ea typeface="+mn-ea"/>
                          <a:cs typeface="+mn-cs"/>
                        </a:rPr>
                        <a:t>Future Learning in KS1</a:t>
                      </a:r>
                      <a:r>
                        <a:rPr lang="en-GB" sz="1050" u="sng" kern="1200" baseline="0" dirty="0" smtClean="0">
                          <a:solidFill>
                            <a:srgbClr val="FF0000"/>
                          </a:solidFill>
                          <a:effectLst/>
                          <a:latin typeface="+mn-lt"/>
                          <a:ea typeface="+mn-ea"/>
                          <a:cs typeface="+mn-cs"/>
                        </a:rPr>
                        <a:t> and 2</a:t>
                      </a:r>
                      <a:endParaRPr lang="en-GB" sz="1050" u="sng" kern="1200" dirty="0" smtClean="0">
                        <a:solidFill>
                          <a:srgbClr val="FF0000"/>
                        </a:solidFill>
                        <a:effectLst/>
                        <a:latin typeface="+mn-lt"/>
                        <a:ea typeface="+mn-ea"/>
                        <a:cs typeface="+mn-cs"/>
                      </a:endParaRPr>
                    </a:p>
                    <a:p>
                      <a:pPr lvl="0" algn="ctr"/>
                      <a:r>
                        <a:rPr lang="en-GB" sz="1050" u="sng" kern="1200" dirty="0" smtClean="0">
                          <a:solidFill>
                            <a:srgbClr val="FF0000"/>
                          </a:solidFill>
                          <a:effectLst/>
                          <a:latin typeface="+mn-lt"/>
                          <a:ea typeface="+mn-ea"/>
                          <a:cs typeface="+mn-cs"/>
                        </a:rPr>
                        <a:t>National Curriculum objectives KS2</a:t>
                      </a:r>
                    </a:p>
                    <a:p>
                      <a:pPr lvl="0" algn="l"/>
                      <a:r>
                        <a:rPr lang="en-GB" sz="1050" b="0" dirty="0" smtClean="0"/>
                        <a:t>Pupils should </a:t>
                      </a:r>
                      <a:r>
                        <a:rPr lang="en-GB" sz="1050" b="0" dirty="0" smtClean="0">
                          <a:solidFill>
                            <a:schemeClr val="tx1"/>
                          </a:solidFill>
                        </a:rPr>
                        <a:t>continue to develop a chronologically secure knowledge and understanding of British, local and world history, establishing clear narratives within and across the periods they study. They should note connections, contrasts and trends over time and develop the appropriate use of historical terms. They should regularly address and sometimes devise historically valid questions about change, cause, similarity and difference, and significance. They should construct informed responses that involve thoughtful selection and organisation of relevant historical information. They should understand how our knowledge of the past is constructed from a range of sources.</a:t>
                      </a:r>
                      <a:r>
                        <a:rPr lang="en-GB" sz="1050" b="1" dirty="0" smtClean="0">
                          <a:solidFill>
                            <a:schemeClr val="tx1"/>
                          </a:solidFill>
                        </a:rPr>
                        <a:t> Feeds</a:t>
                      </a:r>
                      <a:r>
                        <a:rPr lang="en-GB" sz="1050" b="1" baseline="0" dirty="0" smtClean="0">
                          <a:solidFill>
                            <a:schemeClr val="tx1"/>
                          </a:solidFill>
                        </a:rPr>
                        <a:t> into Y5 Victorians and Y6 WWI</a:t>
                      </a:r>
                    </a:p>
                    <a:p>
                      <a:pPr algn="ctr"/>
                      <a:endParaRPr lang="en-GB" sz="1050" u="sng" kern="1200" dirty="0" smtClean="0">
                        <a:solidFill>
                          <a:srgbClr val="FF0000"/>
                        </a:solidFill>
                        <a:effectLst/>
                        <a:latin typeface="+mn-lt"/>
                        <a:ea typeface="+mn-ea"/>
                        <a:cs typeface="+mn-cs"/>
                      </a:endParaRPr>
                    </a:p>
                  </a:txBody>
                  <a:tcPr/>
                </a:tc>
                <a:tc vMerge="1">
                  <a:txBody>
                    <a:bodyPr/>
                    <a:lstStyle/>
                    <a:p>
                      <a:pPr algn="ctr"/>
                      <a:endParaRPr lang="en-GB" sz="1200" u="sng" kern="1200" dirty="0" smtClean="0">
                        <a:solidFill>
                          <a:srgbClr val="FF0000"/>
                        </a:solidFill>
                        <a:effectLst/>
                        <a:latin typeface="+mn-lt"/>
                        <a:ea typeface="+mn-ea"/>
                        <a:cs typeface="+mn-cs"/>
                      </a:endParaRPr>
                    </a:p>
                  </a:txBody>
                  <a:tcPr/>
                </a:tc>
                <a:tc vMerge="1">
                  <a:txBody>
                    <a:bodyPr/>
                    <a:lstStyle/>
                    <a:p>
                      <a:endParaRPr lang="en-GB"/>
                    </a:p>
                  </a:txBody>
                  <a:tcPr/>
                </a:tc>
                <a:extLst>
                  <a:ext uri="{0D108BD9-81ED-4DB2-BD59-A6C34878D82A}">
                    <a16:rowId xmlns:a16="http://schemas.microsoft.com/office/drawing/2014/main" val="1335387644"/>
                  </a:ext>
                </a:extLst>
              </a:tr>
            </a:tbl>
          </a:graphicData>
        </a:graphic>
      </p:graphicFrame>
      <p:sp>
        <p:nvSpPr>
          <p:cNvPr id="5" name="AutoShape 2" descr="ST. MICHAEL'S C. OF E. PRIMARY SCHOOL BAMFORD SCHOOL UNIFORM LIST Boys:  Girls: Red v-neck sweatshirt with school logo Red"/>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pic>
        <p:nvPicPr>
          <p:cNvPr id="6" name="Picture 5"/>
          <p:cNvPicPr>
            <a:picLocks noChangeAspect="1"/>
          </p:cNvPicPr>
          <p:nvPr/>
        </p:nvPicPr>
        <p:blipFill>
          <a:blip r:embed="rId2"/>
          <a:stretch>
            <a:fillRect/>
          </a:stretch>
        </p:blipFill>
        <p:spPr>
          <a:xfrm>
            <a:off x="3922198" y="178131"/>
            <a:ext cx="383164" cy="489487"/>
          </a:xfrm>
          <a:prstGeom prst="rect">
            <a:avLst/>
          </a:prstGeom>
        </p:spPr>
      </p:pic>
    </p:spTree>
    <p:extLst>
      <p:ext uri="{BB962C8B-B14F-4D97-AF65-F5344CB8AC3E}">
        <p14:creationId xmlns:p14="http://schemas.microsoft.com/office/powerpoint/2010/main" val="10507360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602094200"/>
              </p:ext>
            </p:extLst>
          </p:nvPr>
        </p:nvGraphicFramePr>
        <p:xfrm>
          <a:off x="155575" y="81916"/>
          <a:ext cx="11831641" cy="6477000"/>
        </p:xfrm>
        <a:graphic>
          <a:graphicData uri="http://schemas.openxmlformats.org/drawingml/2006/table">
            <a:tbl>
              <a:tblPr firstRow="1" bandRow="1">
                <a:tableStyleId>{5940675A-B579-460E-94D1-54222C63F5DA}</a:tableStyleId>
              </a:tblPr>
              <a:tblGrid>
                <a:gridCol w="273050">
                  <a:extLst>
                    <a:ext uri="{9D8B030D-6E8A-4147-A177-3AD203B41FA5}">
                      <a16:colId xmlns:a16="http://schemas.microsoft.com/office/drawing/2014/main" val="2033829959"/>
                    </a:ext>
                  </a:extLst>
                </a:gridCol>
                <a:gridCol w="2328863">
                  <a:extLst>
                    <a:ext uri="{9D8B030D-6E8A-4147-A177-3AD203B41FA5}">
                      <a16:colId xmlns:a16="http://schemas.microsoft.com/office/drawing/2014/main" val="2952232063"/>
                    </a:ext>
                  </a:extLst>
                </a:gridCol>
                <a:gridCol w="2300287">
                  <a:extLst>
                    <a:ext uri="{9D8B030D-6E8A-4147-A177-3AD203B41FA5}">
                      <a16:colId xmlns:a16="http://schemas.microsoft.com/office/drawing/2014/main" val="1239123303"/>
                    </a:ext>
                  </a:extLst>
                </a:gridCol>
                <a:gridCol w="2628900">
                  <a:extLst>
                    <a:ext uri="{9D8B030D-6E8A-4147-A177-3AD203B41FA5}">
                      <a16:colId xmlns:a16="http://schemas.microsoft.com/office/drawing/2014/main" val="4031516724"/>
                    </a:ext>
                  </a:extLst>
                </a:gridCol>
                <a:gridCol w="2114551">
                  <a:extLst>
                    <a:ext uri="{9D8B030D-6E8A-4147-A177-3AD203B41FA5}">
                      <a16:colId xmlns:a16="http://schemas.microsoft.com/office/drawing/2014/main" val="3120107244"/>
                    </a:ext>
                  </a:extLst>
                </a:gridCol>
                <a:gridCol w="2185990">
                  <a:extLst>
                    <a:ext uri="{9D8B030D-6E8A-4147-A177-3AD203B41FA5}">
                      <a16:colId xmlns:a16="http://schemas.microsoft.com/office/drawing/2014/main" val="2886785050"/>
                    </a:ext>
                  </a:extLst>
                </a:gridCol>
              </a:tblGrid>
              <a:tr h="366449">
                <a:tc>
                  <a:txBody>
                    <a:bodyPr/>
                    <a:lstStyle/>
                    <a:p>
                      <a:pPr algn="ctr">
                        <a:spcAft>
                          <a:spcPts val="0"/>
                        </a:spcAft>
                      </a:pPr>
                      <a:r>
                        <a:rPr lang="en-GB" sz="1400" b="1" dirty="0" err="1" smtClean="0">
                          <a:solidFill>
                            <a:schemeClr val="tx1"/>
                          </a:solidFill>
                          <a:effectLst/>
                          <a:latin typeface="Comic Sans MS" panose="030F0702030302020204" pitchFamily="66" charset="0"/>
                          <a:ea typeface="Times New Roman" panose="02020603050405020304" pitchFamily="18" charset="0"/>
                        </a:rPr>
                        <a:t>Yr</a:t>
                      </a:r>
                      <a:endParaRPr lang="en-GB" sz="1400" b="1" dirty="0">
                        <a:solidFill>
                          <a:schemeClr val="tx1"/>
                        </a:solidFill>
                        <a:effectLst/>
                        <a:latin typeface="Comic Sans MS" panose="030F0702030302020204" pitchFamily="66" charset="0"/>
                        <a:ea typeface="Times New Roman" panose="02020603050405020304" pitchFamily="18" charset="0"/>
                      </a:endParaRPr>
                    </a:p>
                  </a:txBody>
                  <a:tcPr marL="114300" marR="114300" marT="0" marB="0"/>
                </a:tc>
                <a:tc>
                  <a:txBody>
                    <a:bodyPr/>
                    <a:lstStyle/>
                    <a:p>
                      <a:pPr algn="ctr">
                        <a:spcAft>
                          <a:spcPts val="0"/>
                        </a:spcAft>
                      </a:pPr>
                      <a:r>
                        <a:rPr lang="en-GB" sz="1400" b="0" u="sng" dirty="0" smtClean="0">
                          <a:solidFill>
                            <a:schemeClr val="accent4">
                              <a:lumMod val="60000"/>
                              <a:lumOff val="40000"/>
                            </a:schemeClr>
                          </a:solidFill>
                          <a:effectLst/>
                          <a:latin typeface="Comic Sans MS" panose="030F0702030302020204" pitchFamily="66" charset="0"/>
                          <a:ea typeface="Times New Roman" panose="02020603050405020304" pitchFamily="18" charset="0"/>
                          <a:cs typeface="Arial" panose="020B0604020202020204" pitchFamily="34" charset="0"/>
                        </a:rPr>
                        <a:t>Clothing</a:t>
                      </a:r>
                      <a:endParaRPr lang="en-GB" sz="1400" b="1" dirty="0">
                        <a:solidFill>
                          <a:srgbClr val="C00000"/>
                        </a:solidFill>
                        <a:effectLst/>
                        <a:latin typeface="Times New Roman" panose="02020603050405020304" pitchFamily="18" charset="0"/>
                        <a:ea typeface="Times New Roman" panose="02020603050405020304" pitchFamily="18" charset="0"/>
                      </a:endParaRPr>
                    </a:p>
                  </a:txBody>
                  <a:tcPr marL="114300" marR="114300" marT="0" marB="0"/>
                </a:tc>
                <a:tc>
                  <a:txBody>
                    <a:bodyPr/>
                    <a:lstStyle/>
                    <a:p>
                      <a:pPr algn="ctr">
                        <a:spcAft>
                          <a:spcPts val="0"/>
                        </a:spcAft>
                      </a:pPr>
                      <a:r>
                        <a:rPr lang="en-GB" sz="1400" b="0" u="sng" baseline="0" dirty="0" smtClean="0">
                          <a:solidFill>
                            <a:srgbClr val="00B0F0"/>
                          </a:solidFill>
                          <a:effectLst/>
                          <a:latin typeface="Comic Sans MS" panose="030F0702030302020204" pitchFamily="66" charset="0"/>
                          <a:ea typeface="Times New Roman" panose="02020603050405020304" pitchFamily="18" charset="0"/>
                          <a:cs typeface="Arial" panose="020B0604020202020204" pitchFamily="34" charset="0"/>
                        </a:rPr>
                        <a:t>Commerce</a:t>
                      </a:r>
                      <a:endParaRPr lang="en-GB" sz="1400" b="1" dirty="0">
                        <a:solidFill>
                          <a:srgbClr val="C00000"/>
                        </a:solidFill>
                        <a:effectLst/>
                        <a:latin typeface="Times New Roman" panose="02020603050405020304" pitchFamily="18" charset="0"/>
                        <a:ea typeface="Times New Roman" panose="02020603050405020304" pitchFamily="18" charset="0"/>
                      </a:endParaRPr>
                    </a:p>
                  </a:txBody>
                  <a:tcPr marL="114300" marR="114300" marT="0" marB="0"/>
                </a:tc>
                <a:tc>
                  <a:txBody>
                    <a:bodyPr/>
                    <a:lstStyle/>
                    <a:p>
                      <a:pPr algn="ctr">
                        <a:spcAft>
                          <a:spcPts val="0"/>
                        </a:spcAft>
                      </a:pPr>
                      <a:r>
                        <a:rPr lang="en-GB" sz="1400" b="0" u="sng" baseline="0" dirty="0" smtClean="0">
                          <a:solidFill>
                            <a:srgbClr val="C00000"/>
                          </a:solidFill>
                          <a:effectLst/>
                          <a:latin typeface="Comic Sans MS" panose="030F0702030302020204" pitchFamily="66" charset="0"/>
                          <a:ea typeface="Times New Roman" panose="02020603050405020304" pitchFamily="18" charset="0"/>
                          <a:cs typeface="Arial" panose="020B0604020202020204" pitchFamily="34" charset="0"/>
                        </a:rPr>
                        <a:t>Conflict</a:t>
                      </a:r>
                      <a:endParaRPr lang="en-GB" sz="1400" b="1" dirty="0">
                        <a:solidFill>
                          <a:srgbClr val="C00000"/>
                        </a:solidFill>
                        <a:effectLst/>
                        <a:latin typeface="Times New Roman" panose="02020603050405020304" pitchFamily="18" charset="0"/>
                        <a:ea typeface="Times New Roman" panose="02020603050405020304" pitchFamily="18" charset="0"/>
                      </a:endParaRPr>
                    </a:p>
                  </a:txBody>
                  <a:tcPr marL="114300" marR="114300" marT="0" marB="0"/>
                </a:tc>
                <a:tc>
                  <a:txBody>
                    <a:bodyPr/>
                    <a:lstStyle/>
                    <a:p>
                      <a:pPr algn="ctr">
                        <a:spcAft>
                          <a:spcPts val="0"/>
                        </a:spcAft>
                      </a:pPr>
                      <a:r>
                        <a:rPr lang="en-GB" sz="1400" b="0" u="sng" baseline="0" dirty="0" smtClean="0">
                          <a:solidFill>
                            <a:srgbClr val="7030A0"/>
                          </a:solidFill>
                          <a:effectLst/>
                          <a:latin typeface="Comic Sans MS" panose="030F0702030302020204" pitchFamily="66" charset="0"/>
                          <a:ea typeface="Times New Roman" panose="02020603050405020304" pitchFamily="18" charset="0"/>
                          <a:cs typeface="Arial" panose="020B0604020202020204" pitchFamily="34" charset="0"/>
                        </a:rPr>
                        <a:t>Food</a:t>
                      </a:r>
                      <a:endParaRPr lang="en-GB" sz="1400" b="1" dirty="0">
                        <a:solidFill>
                          <a:srgbClr val="C00000"/>
                        </a:solidFill>
                        <a:effectLst/>
                        <a:latin typeface="Times New Roman" panose="02020603050405020304" pitchFamily="18" charset="0"/>
                        <a:ea typeface="Times New Roman" panose="02020603050405020304" pitchFamily="18" charset="0"/>
                      </a:endParaRPr>
                    </a:p>
                  </a:txBody>
                  <a:tcPr marL="114300" marR="114300" marT="0" marB="0"/>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b="0" u="sng" baseline="0" dirty="0" smtClean="0">
                          <a:solidFill>
                            <a:srgbClr val="00B050"/>
                          </a:solidFill>
                          <a:effectLst/>
                          <a:latin typeface="Comic Sans MS" panose="030F0702030302020204" pitchFamily="66" charset="0"/>
                          <a:ea typeface="Times New Roman" panose="02020603050405020304" pitchFamily="18" charset="0"/>
                          <a:cs typeface="Arial" panose="020B0604020202020204" pitchFamily="34" charset="0"/>
                        </a:rPr>
                        <a:t>Religion</a:t>
                      </a:r>
                      <a:endParaRPr lang="en-GB" sz="1400" b="1" dirty="0" smtClean="0">
                        <a:solidFill>
                          <a:srgbClr val="C00000"/>
                        </a:solidFill>
                        <a:effectLst/>
                        <a:latin typeface="Times New Roman" panose="02020603050405020304" pitchFamily="18" charset="0"/>
                        <a:ea typeface="Times New Roman" panose="02020603050405020304" pitchFamily="18" charset="0"/>
                      </a:endParaRPr>
                    </a:p>
                  </a:txBody>
                  <a:tcPr marL="114300" marR="114300" marT="0" marB="0"/>
                </a:tc>
                <a:extLst>
                  <a:ext uri="{0D108BD9-81ED-4DB2-BD59-A6C34878D82A}">
                    <a16:rowId xmlns:a16="http://schemas.microsoft.com/office/drawing/2014/main" val="114452312"/>
                  </a:ext>
                </a:extLst>
              </a:tr>
              <a:tr h="1976998">
                <a:tc>
                  <a:txBody>
                    <a:bodyPr/>
                    <a:lstStyle/>
                    <a:p>
                      <a:r>
                        <a:rPr lang="en-GB" sz="1100" dirty="0" smtClean="0">
                          <a:solidFill>
                            <a:schemeClr val="bg2">
                              <a:lumMod val="50000"/>
                            </a:schemeClr>
                          </a:solidFill>
                          <a:latin typeface="+mn-lt"/>
                        </a:rPr>
                        <a:t>2</a:t>
                      </a:r>
                    </a:p>
                    <a:p>
                      <a:endParaRPr lang="en-GB" sz="1100" dirty="0" smtClean="0">
                        <a:solidFill>
                          <a:schemeClr val="bg2">
                            <a:lumMod val="50000"/>
                          </a:schemeClr>
                        </a:solidFill>
                        <a:latin typeface="+mn-lt"/>
                      </a:endParaRPr>
                    </a:p>
                    <a:p>
                      <a:r>
                        <a:rPr lang="en-GB" sz="1100" dirty="0" smtClean="0">
                          <a:solidFill>
                            <a:schemeClr val="bg2">
                              <a:lumMod val="50000"/>
                            </a:schemeClr>
                          </a:solidFill>
                          <a:latin typeface="+mn-lt"/>
                        </a:rPr>
                        <a:t>Great</a:t>
                      </a:r>
                      <a:r>
                        <a:rPr lang="en-GB" sz="1100" baseline="0" dirty="0" smtClean="0">
                          <a:solidFill>
                            <a:schemeClr val="bg2">
                              <a:lumMod val="50000"/>
                            </a:schemeClr>
                          </a:solidFill>
                          <a:latin typeface="+mn-lt"/>
                        </a:rPr>
                        <a:t> </a:t>
                      </a:r>
                    </a:p>
                    <a:p>
                      <a:endParaRPr lang="en-GB" sz="1100" baseline="0" dirty="0" smtClean="0">
                        <a:solidFill>
                          <a:schemeClr val="bg2">
                            <a:lumMod val="50000"/>
                          </a:schemeClr>
                        </a:solidFill>
                        <a:latin typeface="+mn-lt"/>
                      </a:endParaRPr>
                    </a:p>
                    <a:p>
                      <a:r>
                        <a:rPr lang="en-GB" sz="1100" baseline="0" dirty="0" smtClean="0">
                          <a:solidFill>
                            <a:schemeClr val="bg2">
                              <a:lumMod val="50000"/>
                            </a:schemeClr>
                          </a:solidFill>
                          <a:latin typeface="+mn-lt"/>
                        </a:rPr>
                        <a:t>Fi</a:t>
                      </a:r>
                    </a:p>
                    <a:p>
                      <a:r>
                        <a:rPr lang="en-GB" sz="1100" baseline="0" dirty="0" smtClean="0">
                          <a:solidFill>
                            <a:schemeClr val="bg2">
                              <a:lumMod val="50000"/>
                            </a:schemeClr>
                          </a:solidFill>
                          <a:latin typeface="+mn-lt"/>
                        </a:rPr>
                        <a:t>re</a:t>
                      </a:r>
                      <a:endParaRPr lang="en-GB" sz="1100" dirty="0">
                        <a:solidFill>
                          <a:schemeClr val="bg2">
                            <a:lumMod val="50000"/>
                          </a:schemeClr>
                        </a:solidFill>
                        <a:latin typeface="+mn-lt"/>
                      </a:endParaRPr>
                    </a:p>
                  </a:txBody>
                  <a:tcPr/>
                </a:tc>
                <a:tc>
                  <a:txBody>
                    <a:bodyPr/>
                    <a:lstStyle/>
                    <a:p>
                      <a:pPr>
                        <a:lnSpc>
                          <a:spcPct val="107000"/>
                        </a:lnSpc>
                        <a:spcAft>
                          <a:spcPts val="800"/>
                        </a:spcAft>
                      </a:pPr>
                      <a:r>
                        <a:rPr lang="en-GB" sz="1100" dirty="0" smtClean="0">
                          <a:solidFill>
                            <a:schemeClr val="bg2">
                              <a:lumMod val="50000"/>
                            </a:schemeClr>
                          </a:solidFill>
                          <a:latin typeface="+mn-lt"/>
                        </a:rPr>
                        <a:t>Gowns with low necklines were filled in with high-necked smocks and wide collars. Married women covered their hair with a linen cap, over which they might wear a tall black hat. Men and women avoided bright colours, shiny fabrics and over-ornamentation.</a:t>
                      </a:r>
                    </a:p>
                  </a:txBody>
                  <a:tcPr/>
                </a:tc>
                <a:tc>
                  <a:txBody>
                    <a:bodyPr/>
                    <a:lstStyle/>
                    <a:p>
                      <a:r>
                        <a:rPr lang="en-GB" sz="1100" kern="1200" dirty="0" smtClean="0">
                          <a:solidFill>
                            <a:schemeClr val="bg2">
                              <a:lumMod val="50000"/>
                            </a:schemeClr>
                          </a:solidFill>
                          <a:effectLst/>
                          <a:latin typeface="+mn-lt"/>
                          <a:ea typeface="+mn-ea"/>
                          <a:cs typeface="+mn-cs"/>
                        </a:rPr>
                        <a:t>Throughout the 17th century England’s economy remained largely based on agriculture and traditional industries. London, however, was at the centre of a growing international network of trade, both with the East and with colonies across the Atlantic.</a:t>
                      </a:r>
                      <a:endParaRPr lang="en-GB" sz="1100" dirty="0">
                        <a:solidFill>
                          <a:schemeClr val="bg2">
                            <a:lumMod val="50000"/>
                          </a:schemeClr>
                        </a:solidFill>
                        <a:latin typeface="+mn-lt"/>
                      </a:endParaRPr>
                    </a:p>
                  </a:txBody>
                  <a:tcPr/>
                </a:tc>
                <a:tc>
                  <a:txBody>
                    <a:bodyPr/>
                    <a:lstStyle/>
                    <a:p>
                      <a:pPr>
                        <a:lnSpc>
                          <a:spcPct val="107000"/>
                        </a:lnSpc>
                        <a:spcAft>
                          <a:spcPts val="800"/>
                        </a:spcAft>
                      </a:pPr>
                      <a:r>
                        <a:rPr lang="en-GB" sz="1100" dirty="0" smtClean="0">
                          <a:solidFill>
                            <a:schemeClr val="bg2">
                              <a:lumMod val="50000"/>
                            </a:schemeClr>
                          </a:solidFill>
                          <a:effectLst/>
                          <a:latin typeface="+mn-lt"/>
                          <a:ea typeface="Calibri" panose="020F0502020204030204" pitchFamily="34" charset="0"/>
                          <a:cs typeface="Arial" panose="020B0604020202020204" pitchFamily="34" charset="0"/>
                        </a:rPr>
                        <a:t>Why were Catholics blamed for the Great London fire?</a:t>
                      </a:r>
                    </a:p>
                    <a:p>
                      <a:pPr>
                        <a:lnSpc>
                          <a:spcPct val="107000"/>
                        </a:lnSpc>
                        <a:spcAft>
                          <a:spcPts val="800"/>
                        </a:spcAft>
                      </a:pPr>
                      <a:r>
                        <a:rPr lang="en-GB" sz="1100" dirty="0" smtClean="0">
                          <a:solidFill>
                            <a:schemeClr val="bg2">
                              <a:lumMod val="50000"/>
                            </a:schemeClr>
                          </a:solidFill>
                          <a:effectLst/>
                          <a:latin typeface="+mn-lt"/>
                          <a:ea typeface="Calibri" panose="020F0502020204030204" pitchFamily="34" charset="0"/>
                          <a:cs typeface="Arial" panose="020B0604020202020204" pitchFamily="34" charset="0"/>
                        </a:rPr>
                        <a:t>The rumours spread faster than the blaze that engulfed London over five days in September 1666: that the fire raging through the city's dense heart was no accident – it was deliberate arson, an act of terror, the start of a battle.</a:t>
                      </a:r>
                    </a:p>
                  </a:txBody>
                  <a:tcPr/>
                </a:tc>
                <a:tc>
                  <a:txBody>
                    <a:bodyPr/>
                    <a:lstStyle/>
                    <a:p>
                      <a:r>
                        <a:rPr lang="en-GB" sz="1100" kern="1200" dirty="0" smtClean="0">
                          <a:solidFill>
                            <a:schemeClr val="bg2">
                              <a:lumMod val="50000"/>
                            </a:schemeClr>
                          </a:solidFill>
                          <a:effectLst/>
                          <a:latin typeface="+mn-lt"/>
                          <a:ea typeface="+mn-ea"/>
                          <a:cs typeface="+mn-cs"/>
                        </a:rPr>
                        <a:t>Bakery – start of the fire</a:t>
                      </a:r>
                      <a:endParaRPr lang="en-GB" sz="1100" dirty="0">
                        <a:solidFill>
                          <a:schemeClr val="bg2">
                            <a:lumMod val="50000"/>
                          </a:schemeClr>
                        </a:solidFill>
                        <a:latin typeface="+mn-lt"/>
                      </a:endParaRPr>
                    </a:p>
                  </a:txBody>
                  <a:tcPr/>
                </a:tc>
                <a:tc>
                  <a:txBody>
                    <a:bodyPr/>
                    <a:lstStyle/>
                    <a:p>
                      <a:r>
                        <a:rPr lang="en-GB" sz="1100" dirty="0" smtClean="0">
                          <a:solidFill>
                            <a:schemeClr val="bg2">
                              <a:lumMod val="50000"/>
                            </a:schemeClr>
                          </a:solidFill>
                          <a:latin typeface="+mn-lt"/>
                        </a:rPr>
                        <a:t>The struggle between Catholicism and Protestantism in England had been long and bloody, and neither side was above what amounted to terrorism: The Gunpowder Plot of 1605 was, after all, an English Catholic plot to assassinate James I.</a:t>
                      </a:r>
                      <a:endParaRPr lang="en-GB" sz="1100" dirty="0">
                        <a:solidFill>
                          <a:schemeClr val="bg2">
                            <a:lumMod val="50000"/>
                          </a:schemeClr>
                        </a:solidFill>
                        <a:latin typeface="+mn-lt"/>
                      </a:endParaRPr>
                    </a:p>
                  </a:txBody>
                  <a:tcPr/>
                </a:tc>
                <a:extLst>
                  <a:ext uri="{0D108BD9-81ED-4DB2-BD59-A6C34878D82A}">
                    <a16:rowId xmlns:a16="http://schemas.microsoft.com/office/drawing/2014/main" val="1757269568"/>
                  </a:ext>
                </a:extLst>
              </a:tr>
              <a:tr h="3389651">
                <a:tc>
                  <a:txBody>
                    <a:bodyPr/>
                    <a:lstStyle/>
                    <a:p>
                      <a:r>
                        <a:rPr lang="en-GB" sz="1100" dirty="0" smtClean="0">
                          <a:solidFill>
                            <a:schemeClr val="tx1"/>
                          </a:solidFill>
                          <a:latin typeface="+mn-lt"/>
                        </a:rPr>
                        <a:t>2</a:t>
                      </a:r>
                    </a:p>
                    <a:p>
                      <a:r>
                        <a:rPr lang="en-GB" sz="1100" dirty="0" smtClean="0">
                          <a:solidFill>
                            <a:schemeClr val="tx1"/>
                          </a:solidFill>
                          <a:latin typeface="+mn-lt"/>
                        </a:rPr>
                        <a:t>Nightingale</a:t>
                      </a:r>
                    </a:p>
                    <a:p>
                      <a:r>
                        <a:rPr lang="en-GB" sz="1100" dirty="0" smtClean="0">
                          <a:solidFill>
                            <a:schemeClr val="tx1"/>
                          </a:solidFill>
                          <a:latin typeface="+mn-lt"/>
                        </a:rPr>
                        <a:t> and</a:t>
                      </a:r>
                    </a:p>
                    <a:p>
                      <a:r>
                        <a:rPr lang="en-GB" sz="1100" dirty="0" smtClean="0">
                          <a:solidFill>
                            <a:schemeClr val="tx1"/>
                          </a:solidFill>
                          <a:latin typeface="+mn-lt"/>
                        </a:rPr>
                        <a:t> </a:t>
                      </a:r>
                      <a:r>
                        <a:rPr lang="en-GB" sz="1100" dirty="0" err="1" smtClean="0">
                          <a:solidFill>
                            <a:schemeClr val="tx1"/>
                          </a:solidFill>
                          <a:latin typeface="+mn-lt"/>
                        </a:rPr>
                        <a:t>Seacole</a:t>
                      </a:r>
                      <a:endParaRPr lang="en-GB" sz="1100" dirty="0">
                        <a:solidFill>
                          <a:schemeClr val="tx1"/>
                        </a:solidFill>
                        <a:latin typeface="+mn-lt"/>
                      </a:endParaRPr>
                    </a:p>
                  </a:txBody>
                  <a:tcPr/>
                </a:tc>
                <a:tc>
                  <a:txBody>
                    <a:bodyPr/>
                    <a:lstStyle/>
                    <a:p>
                      <a:pPr>
                        <a:lnSpc>
                          <a:spcPct val="107000"/>
                        </a:lnSpc>
                        <a:spcAft>
                          <a:spcPts val="800"/>
                        </a:spcAft>
                      </a:pPr>
                      <a:r>
                        <a:rPr lang="en-GB" sz="1100" dirty="0" smtClean="0">
                          <a:solidFill>
                            <a:schemeClr val="tx1"/>
                          </a:solidFill>
                          <a:latin typeface="+mn-lt"/>
                        </a:rPr>
                        <a:t>Florence Nightingale was the first one to understand that a nursing uniform was key to commanding respect. She gave her nurses layers of grey; grey tweed dress, grey worsted jacket, plain white cap, and short woollen cloak.</a:t>
                      </a:r>
                    </a:p>
                  </a:txBody>
                  <a:tcPr/>
                </a:tc>
                <a:tc>
                  <a:txBody>
                    <a:bodyPr/>
                    <a:lstStyle/>
                    <a:p>
                      <a:endParaRPr lang="en-GB" sz="1100" dirty="0">
                        <a:solidFill>
                          <a:schemeClr val="tx1"/>
                        </a:solidFill>
                        <a:latin typeface="+mn-lt"/>
                      </a:endParaRPr>
                    </a:p>
                  </a:txBody>
                  <a:tcPr/>
                </a:tc>
                <a:tc>
                  <a:txBody>
                    <a:bodyPr/>
                    <a:lstStyle/>
                    <a:p>
                      <a:pPr>
                        <a:lnSpc>
                          <a:spcPct val="107000"/>
                        </a:lnSpc>
                        <a:spcAft>
                          <a:spcPts val="800"/>
                        </a:spcAft>
                      </a:pPr>
                      <a:r>
                        <a:rPr lang="en-GB" sz="1100" dirty="0" smtClean="0">
                          <a:solidFill>
                            <a:schemeClr val="tx1"/>
                          </a:solidFill>
                          <a:effectLst/>
                          <a:latin typeface="+mn-lt"/>
                          <a:ea typeface="Calibri" panose="020F0502020204030204" pitchFamily="34" charset="0"/>
                          <a:cs typeface="Arial" panose="020B0604020202020204" pitchFamily="34" charset="0"/>
                        </a:rPr>
                        <a:t>Nightingale is best known for her work during the Crimean War (1853–1856), the bloody conflict between Russia and the British, French, and Ottoman Turkish allied forces.</a:t>
                      </a:r>
                    </a:p>
                    <a:p>
                      <a:pPr>
                        <a:lnSpc>
                          <a:spcPct val="107000"/>
                        </a:lnSpc>
                        <a:spcAft>
                          <a:spcPts val="800"/>
                        </a:spcAft>
                      </a:pPr>
                      <a:r>
                        <a:rPr lang="en-GB" sz="1100" dirty="0" smtClean="0">
                          <a:solidFill>
                            <a:schemeClr val="tx1"/>
                          </a:solidFill>
                          <a:effectLst/>
                          <a:latin typeface="+mn-lt"/>
                          <a:ea typeface="Calibri" panose="020F0502020204030204" pitchFamily="34" charset="0"/>
                          <a:cs typeface="Arial" panose="020B0604020202020204" pitchFamily="34" charset="0"/>
                        </a:rPr>
                        <a:t>Mary </a:t>
                      </a:r>
                      <a:r>
                        <a:rPr lang="en-GB" sz="1100" dirty="0" err="1" smtClean="0">
                          <a:solidFill>
                            <a:schemeClr val="tx1"/>
                          </a:solidFill>
                          <a:effectLst/>
                          <a:latin typeface="+mn-lt"/>
                          <a:ea typeface="Calibri" panose="020F0502020204030204" pitchFamily="34" charset="0"/>
                          <a:cs typeface="Arial" panose="020B0604020202020204" pitchFamily="34" charset="0"/>
                        </a:rPr>
                        <a:t>Seacole</a:t>
                      </a:r>
                      <a:r>
                        <a:rPr lang="en-GB" sz="1100" dirty="0" smtClean="0">
                          <a:solidFill>
                            <a:schemeClr val="tx1"/>
                          </a:solidFill>
                          <a:effectLst/>
                          <a:latin typeface="+mn-lt"/>
                          <a:ea typeface="Calibri" panose="020F0502020204030204" pitchFamily="34" charset="0"/>
                          <a:cs typeface="Arial" panose="020B0604020202020204" pitchFamily="34" charset="0"/>
                        </a:rPr>
                        <a:t> was in London in 1854 when reports of the lack of necessities and breakdown of nursing care for soldiers in the Crimean War began to be made public. Despite her experience, her offers to serve as an army nurse were refused, and she attributed her rejection to racial prejudice.</a:t>
                      </a:r>
                    </a:p>
                  </a:txBody>
                  <a:tcPr/>
                </a:tc>
                <a:tc>
                  <a:txBody>
                    <a:bodyPr/>
                    <a:lstStyle/>
                    <a:p>
                      <a:r>
                        <a:rPr lang="en-GB" sz="1100" dirty="0" smtClean="0">
                          <a:solidFill>
                            <a:schemeClr val="tx1"/>
                          </a:solidFill>
                          <a:latin typeface="+mn-lt"/>
                        </a:rPr>
                        <a:t>Biscuits and salt meat were the staples, with the monthly vegetable ration often restricted to two potatoes and an onion per man. Many soldiers developed scurvy, which led to inflamed gums, making the hard biscuits difficult to eat.</a:t>
                      </a:r>
                      <a:endParaRPr lang="en-GB" sz="1100" dirty="0">
                        <a:solidFill>
                          <a:schemeClr val="tx1"/>
                        </a:solidFill>
                        <a:latin typeface="+mn-lt"/>
                      </a:endParaRPr>
                    </a:p>
                  </a:txBody>
                  <a:tcPr/>
                </a:tc>
                <a:tc>
                  <a:txBody>
                    <a:bodyPr/>
                    <a:lstStyle/>
                    <a:p>
                      <a:r>
                        <a:rPr lang="en-GB" sz="1100" dirty="0" smtClean="0">
                          <a:solidFill>
                            <a:schemeClr val="tx1"/>
                          </a:solidFill>
                          <a:latin typeface="+mn-lt"/>
                        </a:rPr>
                        <a:t>Religious tensions helped trigger the war.</a:t>
                      </a:r>
                    </a:p>
                    <a:p>
                      <a:r>
                        <a:rPr lang="en-GB" sz="1100" dirty="0" smtClean="0">
                          <a:solidFill>
                            <a:schemeClr val="tx1"/>
                          </a:solidFill>
                          <a:latin typeface="+mn-lt"/>
                        </a:rPr>
                        <a:t>Both France and Russia purported to be the defenders of these Ottoman Christians—France supported the Catholics and Russia the Orthodox</a:t>
                      </a:r>
                    </a:p>
                    <a:p>
                      <a:endParaRPr lang="en-GB" sz="1100" dirty="0">
                        <a:solidFill>
                          <a:schemeClr val="tx1"/>
                        </a:solidFill>
                        <a:latin typeface="+mn-lt"/>
                      </a:endParaRPr>
                    </a:p>
                  </a:txBody>
                  <a:tcPr/>
                </a:tc>
                <a:extLst>
                  <a:ext uri="{0D108BD9-81ED-4DB2-BD59-A6C34878D82A}">
                    <a16:rowId xmlns:a16="http://schemas.microsoft.com/office/drawing/2014/main" val="1080701050"/>
                  </a:ext>
                </a:extLst>
              </a:tr>
            </a:tbl>
          </a:graphicData>
        </a:graphic>
      </p:graphicFrame>
      <p:sp>
        <p:nvSpPr>
          <p:cNvPr id="5" name="AutoShape 2" descr="ST. MICHAEL'S C. OF E. PRIMARY SCHOOL BAMFORD SCHOOL UNIFORM LIST Boys:  Girls: Red v-neck sweatshirt with school logo Red"/>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835959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595618239"/>
              </p:ext>
            </p:extLst>
          </p:nvPr>
        </p:nvGraphicFramePr>
        <p:xfrm>
          <a:off x="155575" y="124160"/>
          <a:ext cx="11845927" cy="6643708"/>
        </p:xfrm>
        <a:graphic>
          <a:graphicData uri="http://schemas.openxmlformats.org/drawingml/2006/table">
            <a:tbl>
              <a:tblPr firstRow="1" bandRow="1">
                <a:tableStyleId>{5940675A-B579-460E-94D1-54222C63F5DA}</a:tableStyleId>
              </a:tblPr>
              <a:tblGrid>
                <a:gridCol w="4244975">
                  <a:extLst>
                    <a:ext uri="{9D8B030D-6E8A-4147-A177-3AD203B41FA5}">
                      <a16:colId xmlns:a16="http://schemas.microsoft.com/office/drawing/2014/main" val="2952232063"/>
                    </a:ext>
                  </a:extLst>
                </a:gridCol>
                <a:gridCol w="5029200">
                  <a:extLst>
                    <a:ext uri="{9D8B030D-6E8A-4147-A177-3AD203B41FA5}">
                      <a16:colId xmlns:a16="http://schemas.microsoft.com/office/drawing/2014/main" val="1523852696"/>
                    </a:ext>
                  </a:extLst>
                </a:gridCol>
                <a:gridCol w="1285876">
                  <a:extLst>
                    <a:ext uri="{9D8B030D-6E8A-4147-A177-3AD203B41FA5}">
                      <a16:colId xmlns:a16="http://schemas.microsoft.com/office/drawing/2014/main" val="864018281"/>
                    </a:ext>
                  </a:extLst>
                </a:gridCol>
                <a:gridCol w="1285876">
                  <a:extLst>
                    <a:ext uri="{9D8B030D-6E8A-4147-A177-3AD203B41FA5}">
                      <a16:colId xmlns:a16="http://schemas.microsoft.com/office/drawing/2014/main" val="2216321484"/>
                    </a:ext>
                  </a:extLst>
                </a:gridCol>
              </a:tblGrid>
              <a:tr h="522822">
                <a:tc>
                  <a:txBody>
                    <a:bodyPr/>
                    <a:lstStyle/>
                    <a:p>
                      <a:pPr algn="l">
                        <a:spcAft>
                          <a:spcPts val="0"/>
                        </a:spcAft>
                      </a:pPr>
                      <a:r>
                        <a:rPr lang="en-GB" sz="1100" b="0" u="sng" dirty="0">
                          <a:solidFill>
                            <a:srgbClr val="FF0000"/>
                          </a:solidFill>
                          <a:effectLst/>
                          <a:latin typeface="Comic Sans MS" panose="030F0702030302020204" pitchFamily="66" charset="0"/>
                          <a:ea typeface="Times New Roman" panose="02020603050405020304" pitchFamily="18" charset="0"/>
                        </a:rPr>
                        <a:t>Year </a:t>
                      </a:r>
                      <a:r>
                        <a:rPr lang="en-GB" sz="1100" b="0" u="sng" dirty="0" smtClean="0">
                          <a:solidFill>
                            <a:srgbClr val="FF0000"/>
                          </a:solidFill>
                          <a:effectLst/>
                          <a:latin typeface="Comic Sans MS" panose="030F0702030302020204" pitchFamily="66" charset="0"/>
                          <a:ea typeface="Times New Roman" panose="02020603050405020304" pitchFamily="18" charset="0"/>
                        </a:rPr>
                        <a:t>3 History </a:t>
                      </a:r>
                      <a:r>
                        <a:rPr lang="en-GB" sz="2400" b="1" u="none" baseline="0" dirty="0">
                          <a:solidFill>
                            <a:srgbClr val="FF0000"/>
                          </a:solidFill>
                          <a:effectLst/>
                          <a:latin typeface="Times New Roman" panose="02020603050405020304" pitchFamily="18" charset="0"/>
                          <a:ea typeface="Times New Roman" panose="02020603050405020304" pitchFamily="18" charset="0"/>
                        </a:rPr>
                        <a:t> </a:t>
                      </a:r>
                      <a:r>
                        <a:rPr lang="en-GB" sz="2400" b="1" u="none" baseline="0" dirty="0" smtClean="0">
                          <a:solidFill>
                            <a:srgbClr val="FF0000"/>
                          </a:solidFill>
                          <a:effectLst/>
                          <a:latin typeface="Times New Roman" panose="02020603050405020304" pitchFamily="18" charset="0"/>
                          <a:ea typeface="Times New Roman" panose="02020603050405020304" pitchFamily="18" charset="0"/>
                        </a:rPr>
                        <a:t>    </a:t>
                      </a:r>
                      <a:r>
                        <a:rPr lang="en-GB" sz="1100" b="0" u="sng" dirty="0" smtClean="0">
                          <a:solidFill>
                            <a:srgbClr val="FF0000"/>
                          </a:solidFill>
                          <a:effectLst/>
                          <a:latin typeface="Comic Sans MS" panose="030F0702030302020204" pitchFamily="66" charset="0"/>
                          <a:ea typeface="Times New Roman" panose="02020603050405020304" pitchFamily="18" charset="0"/>
                          <a:cs typeface="Arial" panose="020B0604020202020204" pitchFamily="34" charset="0"/>
                        </a:rPr>
                        <a:t>Stone Age and Iron Age</a:t>
                      </a:r>
                    </a:p>
                    <a:p>
                      <a:pPr algn="l">
                        <a:spcAft>
                          <a:spcPts val="0"/>
                        </a:spcAft>
                      </a:pPr>
                      <a:r>
                        <a:rPr lang="en-GB" sz="1100" b="0" u="sng" dirty="0" smtClean="0">
                          <a:solidFill>
                            <a:srgbClr val="FF0000"/>
                          </a:solidFill>
                          <a:effectLst/>
                          <a:latin typeface="Comic Sans MS" panose="030F0702030302020204" pitchFamily="66" charset="0"/>
                          <a:ea typeface="Times New Roman" panose="02020603050405020304" pitchFamily="18" charset="0"/>
                          <a:cs typeface="Arial" panose="020B0604020202020204" pitchFamily="34" charset="0"/>
                        </a:rPr>
                        <a:t>Threads: </a:t>
                      </a:r>
                      <a:r>
                        <a:rPr lang="en-GB" sz="1100" b="0" u="sng" dirty="0" smtClean="0">
                          <a:solidFill>
                            <a:schemeClr val="accent4">
                              <a:lumMod val="60000"/>
                              <a:lumOff val="40000"/>
                            </a:schemeClr>
                          </a:solidFill>
                          <a:effectLst/>
                          <a:latin typeface="Comic Sans MS" panose="030F0702030302020204" pitchFamily="66" charset="0"/>
                          <a:ea typeface="Times New Roman" panose="02020603050405020304" pitchFamily="18" charset="0"/>
                          <a:cs typeface="Arial" panose="020B0604020202020204" pitchFamily="34" charset="0"/>
                        </a:rPr>
                        <a:t>Clothing</a:t>
                      </a:r>
                      <a:r>
                        <a:rPr lang="en-GB" sz="1100" b="0" u="sng" baseline="0" dirty="0" smtClean="0">
                          <a:solidFill>
                            <a:schemeClr val="accent4">
                              <a:lumMod val="60000"/>
                              <a:lumOff val="40000"/>
                            </a:schemeClr>
                          </a:solidFill>
                          <a:effectLst/>
                          <a:latin typeface="Comic Sans MS" panose="030F0702030302020204" pitchFamily="66" charset="0"/>
                          <a:ea typeface="Times New Roman" panose="02020603050405020304" pitchFamily="18" charset="0"/>
                          <a:cs typeface="Arial" panose="020B0604020202020204" pitchFamily="34" charset="0"/>
                        </a:rPr>
                        <a:t> </a:t>
                      </a:r>
                      <a:r>
                        <a:rPr lang="en-GB" sz="1100" b="0" u="sng" baseline="0" dirty="0" smtClean="0">
                          <a:solidFill>
                            <a:srgbClr val="00B0F0"/>
                          </a:solidFill>
                          <a:effectLst/>
                          <a:latin typeface="Comic Sans MS" panose="030F0702030302020204" pitchFamily="66" charset="0"/>
                          <a:ea typeface="Times New Roman" panose="02020603050405020304" pitchFamily="18" charset="0"/>
                          <a:cs typeface="Arial" panose="020B0604020202020204" pitchFamily="34" charset="0"/>
                        </a:rPr>
                        <a:t>Commerce </a:t>
                      </a:r>
                      <a:r>
                        <a:rPr lang="en-GB" sz="1100" b="0" u="sng" baseline="0" dirty="0" smtClean="0">
                          <a:solidFill>
                            <a:srgbClr val="C00000"/>
                          </a:solidFill>
                          <a:effectLst/>
                          <a:latin typeface="Comic Sans MS" panose="030F0702030302020204" pitchFamily="66" charset="0"/>
                          <a:ea typeface="Times New Roman" panose="02020603050405020304" pitchFamily="18" charset="0"/>
                          <a:cs typeface="Arial" panose="020B0604020202020204" pitchFamily="34" charset="0"/>
                        </a:rPr>
                        <a:t>Conflict </a:t>
                      </a:r>
                      <a:r>
                        <a:rPr lang="en-GB" sz="1100" b="0" u="sng" baseline="0" dirty="0" smtClean="0">
                          <a:solidFill>
                            <a:srgbClr val="7030A0"/>
                          </a:solidFill>
                          <a:effectLst/>
                          <a:latin typeface="Comic Sans MS" panose="030F0702030302020204" pitchFamily="66" charset="0"/>
                          <a:ea typeface="Times New Roman" panose="02020603050405020304" pitchFamily="18" charset="0"/>
                          <a:cs typeface="Arial" panose="020B0604020202020204" pitchFamily="34" charset="0"/>
                        </a:rPr>
                        <a:t>Food</a:t>
                      </a:r>
                      <a:r>
                        <a:rPr lang="en-GB" sz="1100" b="0" u="sng" baseline="0" dirty="0" smtClean="0">
                          <a:solidFill>
                            <a:srgbClr val="00B050"/>
                          </a:solidFill>
                          <a:effectLst/>
                          <a:latin typeface="Comic Sans MS" panose="030F0702030302020204" pitchFamily="66" charset="0"/>
                          <a:ea typeface="Times New Roman" panose="02020603050405020304" pitchFamily="18" charset="0"/>
                          <a:cs typeface="Arial" panose="020B0604020202020204" pitchFamily="34" charset="0"/>
                        </a:rPr>
                        <a:t> Religion</a:t>
                      </a:r>
                      <a:endParaRPr lang="en-GB" sz="2400" b="1" dirty="0">
                        <a:solidFill>
                          <a:srgbClr val="C00000"/>
                        </a:solidFill>
                        <a:effectLst/>
                        <a:latin typeface="Times New Roman" panose="02020603050405020304" pitchFamily="18" charset="0"/>
                        <a:ea typeface="Times New Roman" panose="02020603050405020304" pitchFamily="18" charset="0"/>
                      </a:endParaRPr>
                    </a:p>
                  </a:txBody>
                  <a:tcPr marL="114300" marR="114300" marT="0" marB="0"/>
                </a:tc>
                <a:tc rowSpan="2" gridSpan="3">
                  <a:txBody>
                    <a:bodyPr/>
                    <a:lstStyle/>
                    <a:p>
                      <a:pPr algn="ctr"/>
                      <a:r>
                        <a:rPr lang="en-GB" sz="1200" u="sng" kern="1200" dirty="0" smtClean="0">
                          <a:solidFill>
                            <a:srgbClr val="FF0000"/>
                          </a:solidFill>
                          <a:effectLst/>
                          <a:latin typeface="+mn-lt"/>
                          <a:ea typeface="+mn-ea"/>
                          <a:cs typeface="+mn-cs"/>
                        </a:rPr>
                        <a:t>Threads knowledge overleaf-  Knowledge Vocabulary</a:t>
                      </a:r>
                      <a:r>
                        <a:rPr lang="en-GB" sz="1200" u="sng" kern="1200" baseline="0" dirty="0" smtClean="0">
                          <a:solidFill>
                            <a:schemeClr val="tx1"/>
                          </a:solidFill>
                          <a:effectLst/>
                          <a:latin typeface="+mn-lt"/>
                          <a:ea typeface="+mn-ea"/>
                          <a:cs typeface="+mn-cs"/>
                        </a:rPr>
                        <a:t> </a:t>
                      </a:r>
                    </a:p>
                    <a:p>
                      <a:pPr algn="l"/>
                      <a:r>
                        <a:rPr lang="en-GB" sz="1200" dirty="0" smtClean="0">
                          <a:effectLst/>
                          <a:latin typeface="Calibri" panose="020F0502020204030204" pitchFamily="34" charset="0"/>
                          <a:ea typeface="Calibri" panose="020F0502020204030204" pitchFamily="34" charset="0"/>
                        </a:rPr>
                        <a:t>Prehistory, Hunter-gatherer, Nomad, Palaeolithic, Mesolithic, Neolithic, Tribe, Neanderthal, Homo-sapiens, Pelt, Beaker, Celt, Bronze, Roundhouse, Hillfort, Quern, Smelting, Druid, Borer, Domesticate</a:t>
                      </a:r>
                    </a:p>
                    <a:p>
                      <a:pPr algn="l"/>
                      <a:endParaRPr lang="en-GB" sz="1200" u="sng" kern="1200" baseline="0" dirty="0" smtClean="0">
                        <a:solidFill>
                          <a:schemeClr val="tx1"/>
                        </a:solidFill>
                        <a:effectLst/>
                        <a:latin typeface="Calibri" panose="020F0502020204030204" pitchFamily="34" charset="0"/>
                        <a:ea typeface="+mn-ea"/>
                        <a:cs typeface="+mn-cs"/>
                      </a:endParaRPr>
                    </a:p>
                    <a:p>
                      <a:pPr algn="l"/>
                      <a:r>
                        <a:rPr lang="en-GB" sz="1000" u="none" kern="1200" baseline="0" dirty="0" smtClean="0">
                          <a:solidFill>
                            <a:schemeClr val="tx1"/>
                          </a:solidFill>
                          <a:effectLst/>
                          <a:latin typeface="+mn-lt"/>
                          <a:ea typeface="+mn-ea"/>
                          <a:cs typeface="+mn-cs"/>
                        </a:rPr>
                        <a:t>The </a:t>
                      </a:r>
                      <a:r>
                        <a:rPr lang="en-GB" sz="1000" u="none" kern="1200" baseline="0" dirty="0" err="1" smtClean="0">
                          <a:solidFill>
                            <a:schemeClr val="tx1"/>
                          </a:solidFill>
                          <a:effectLst/>
                          <a:latin typeface="+mn-lt"/>
                          <a:ea typeface="+mn-ea"/>
                          <a:cs typeface="+mn-cs"/>
                        </a:rPr>
                        <a:t>Paleolithic</a:t>
                      </a:r>
                      <a:r>
                        <a:rPr lang="en-GB" sz="1000" u="none" kern="1200" baseline="0" dirty="0" smtClean="0">
                          <a:solidFill>
                            <a:schemeClr val="tx1"/>
                          </a:solidFill>
                          <a:effectLst/>
                          <a:latin typeface="+mn-lt"/>
                          <a:ea typeface="+mn-ea"/>
                          <a:cs typeface="+mn-cs"/>
                        </a:rPr>
                        <a:t> Period or Old Stone Age (30,000 BC - 10,000 BC)</a:t>
                      </a:r>
                    </a:p>
                    <a:p>
                      <a:pPr algn="l"/>
                      <a:r>
                        <a:rPr lang="en-GB" sz="1000" u="none" kern="1200" baseline="0" dirty="0" smtClean="0">
                          <a:solidFill>
                            <a:schemeClr val="tx1"/>
                          </a:solidFill>
                          <a:effectLst/>
                          <a:latin typeface="+mn-lt"/>
                          <a:ea typeface="+mn-ea"/>
                          <a:cs typeface="+mn-cs"/>
                        </a:rPr>
                        <a:t>the Mesolithic Period or Middle Stone Age (10,000 BC - 8,000 BC)</a:t>
                      </a:r>
                    </a:p>
                    <a:p>
                      <a:pPr algn="l"/>
                      <a:r>
                        <a:rPr lang="en-GB" sz="1000" u="none" kern="1200" baseline="0" dirty="0" smtClean="0">
                          <a:solidFill>
                            <a:schemeClr val="tx1"/>
                          </a:solidFill>
                          <a:effectLst/>
                          <a:latin typeface="+mn-lt"/>
                          <a:ea typeface="+mn-ea"/>
                          <a:cs typeface="+mn-cs"/>
                        </a:rPr>
                        <a:t>the Neolithic Period or New Stone Age (8,000 BC - 3,000 BC)</a:t>
                      </a:r>
                    </a:p>
                  </a:txBody>
                  <a:tcPr marL="114300" marR="114300" marT="0" marB="0"/>
                </a:tc>
                <a:tc rowSpan="2" hMerge="1">
                  <a:txBody>
                    <a:bodyPr/>
                    <a:lstStyle/>
                    <a:p>
                      <a:endParaRPr lang="en-GB"/>
                    </a:p>
                  </a:txBody>
                  <a:tcPr/>
                </a:tc>
                <a:tc rowSpan="2" hMerge="1">
                  <a:txBody>
                    <a:bodyPr/>
                    <a:lstStyle/>
                    <a:p>
                      <a:endParaRPr lang="en-GB"/>
                    </a:p>
                  </a:txBody>
                  <a:tcPr/>
                </a:tc>
                <a:extLst>
                  <a:ext uri="{0D108BD9-81ED-4DB2-BD59-A6C34878D82A}">
                    <a16:rowId xmlns:a16="http://schemas.microsoft.com/office/drawing/2014/main" val="114452312"/>
                  </a:ext>
                </a:extLst>
              </a:tr>
              <a:tr h="642325">
                <a:tc rowSpan="3">
                  <a:txBody>
                    <a:bodyPr/>
                    <a:lstStyle/>
                    <a:p>
                      <a:pPr lvl="0" algn="ctr"/>
                      <a:r>
                        <a:rPr lang="en-GB" sz="1200" u="sng" kern="1200" dirty="0" smtClean="0">
                          <a:solidFill>
                            <a:srgbClr val="FF0000"/>
                          </a:solidFill>
                          <a:effectLst/>
                          <a:latin typeface="+mn-lt"/>
                          <a:ea typeface="+mn-ea"/>
                          <a:cs typeface="+mn-cs"/>
                        </a:rPr>
                        <a:t>National Curriculum objectives (KS2)</a:t>
                      </a:r>
                    </a:p>
                    <a:p>
                      <a:pPr lvl="0" algn="l"/>
                      <a:r>
                        <a:rPr lang="en-GB" sz="1200" b="1" dirty="0" smtClean="0"/>
                        <a:t>Pupils should </a:t>
                      </a:r>
                      <a:r>
                        <a:rPr lang="en-GB" sz="1200" b="1" dirty="0" smtClean="0">
                          <a:solidFill>
                            <a:schemeClr val="tx1"/>
                          </a:solidFill>
                        </a:rPr>
                        <a:t>continue to develop a chronologically secure knowledge and understanding of British, local and world history, establishing clear narratives within and across the periods they study. They should note connections, contrasts and trends over time and develop the appropriate use of historical terms. They should regularly address and sometimes devise historically valid questions about change, cause, similarity and difference, and significance. They should construct informed responses that involve thoughtful selection and organisation of relevant historical information. They should understand how our knowledge of the past is constructed from a range of sources. </a:t>
                      </a:r>
                      <a:r>
                        <a:rPr lang="en-GB" sz="1200" dirty="0" smtClean="0"/>
                        <a:t>In planning to ensure the progression teachers should combine overview </a:t>
                      </a:r>
                      <a:r>
                        <a:rPr lang="en-GB" sz="1200" dirty="0" smtClean="0">
                          <a:solidFill>
                            <a:schemeClr val="tx1"/>
                          </a:solidFill>
                        </a:rPr>
                        <a:t>and </a:t>
                      </a:r>
                      <a:r>
                        <a:rPr lang="en-GB" sz="1200" b="1" dirty="0" smtClean="0">
                          <a:solidFill>
                            <a:schemeClr val="tx1"/>
                          </a:solidFill>
                        </a:rPr>
                        <a:t>depth studies to help pupils understand both the long arc of development and the complexity of specific aspects </a:t>
                      </a:r>
                      <a:r>
                        <a:rPr lang="en-GB" sz="1200" dirty="0" smtClean="0">
                          <a:solidFill>
                            <a:schemeClr val="tx1"/>
                          </a:solidFill>
                        </a:rPr>
                        <a:t>of the content.</a:t>
                      </a:r>
                      <a:r>
                        <a:rPr lang="en-GB" sz="1200" baseline="0" dirty="0" smtClean="0">
                          <a:solidFill>
                            <a:schemeClr val="tx1"/>
                          </a:solidFill>
                        </a:rPr>
                        <a:t> </a:t>
                      </a:r>
                    </a:p>
                    <a:p>
                      <a:pPr lvl="0" algn="l"/>
                      <a:r>
                        <a:rPr lang="en-GB" sz="1200" b="1" baseline="0" dirty="0" smtClean="0">
                          <a:solidFill>
                            <a:schemeClr val="tx1"/>
                          </a:solidFill>
                        </a:rPr>
                        <a:t>changes in Britain from the Stone Age to the Iron Age</a:t>
                      </a:r>
                    </a:p>
                    <a:p>
                      <a:pPr lvl="0" algn="l"/>
                      <a:r>
                        <a:rPr lang="en-GB" sz="1200" b="1" baseline="0" dirty="0" smtClean="0">
                          <a:solidFill>
                            <a:schemeClr val="tx1"/>
                          </a:solidFill>
                        </a:rPr>
                        <a:t>Examples (non-statutory)</a:t>
                      </a:r>
                    </a:p>
                    <a:p>
                      <a:pPr lvl="0" algn="l"/>
                      <a:r>
                        <a:rPr lang="en-GB" sz="1200" b="1" baseline="0" dirty="0" smtClean="0">
                          <a:solidFill>
                            <a:schemeClr val="tx1"/>
                          </a:solidFill>
                        </a:rPr>
                        <a:t>This could include:</a:t>
                      </a:r>
                    </a:p>
                    <a:p>
                      <a:pPr lvl="0" algn="l"/>
                      <a:r>
                        <a:rPr lang="en-GB" sz="1200" b="1" baseline="0" dirty="0" smtClean="0">
                          <a:solidFill>
                            <a:schemeClr val="tx1"/>
                          </a:solidFill>
                        </a:rPr>
                        <a:t> late Neolithic hunter-gatherers and early farmers, for example, </a:t>
                      </a:r>
                      <a:r>
                        <a:rPr lang="en-GB" sz="1200" b="1" baseline="0" dirty="0" err="1" smtClean="0">
                          <a:solidFill>
                            <a:schemeClr val="tx1"/>
                          </a:solidFill>
                        </a:rPr>
                        <a:t>Skara</a:t>
                      </a:r>
                      <a:r>
                        <a:rPr lang="en-GB" sz="1200" b="1" baseline="0" dirty="0" smtClean="0">
                          <a:solidFill>
                            <a:schemeClr val="tx1"/>
                          </a:solidFill>
                        </a:rPr>
                        <a:t> Brae</a:t>
                      </a:r>
                    </a:p>
                    <a:p>
                      <a:pPr lvl="0" algn="l"/>
                      <a:r>
                        <a:rPr lang="en-GB" sz="1200" b="1" baseline="0" dirty="0" smtClean="0">
                          <a:solidFill>
                            <a:schemeClr val="tx1"/>
                          </a:solidFill>
                        </a:rPr>
                        <a:t> Bronze Age religion, technology and travel, for example, Stonehenge</a:t>
                      </a:r>
                    </a:p>
                    <a:p>
                      <a:pPr lvl="0" algn="l"/>
                      <a:r>
                        <a:rPr lang="en-GB" sz="1200" b="1" baseline="0" dirty="0" smtClean="0">
                          <a:solidFill>
                            <a:schemeClr val="tx1"/>
                          </a:solidFill>
                        </a:rPr>
                        <a:t> Iron Age hill forts: tribal kingdoms, farming, art and culture</a:t>
                      </a:r>
                    </a:p>
                  </a:txBody>
                  <a:tcPr/>
                </a:tc>
                <a:tc gridSpan="3" vMerge="1">
                  <a:txBody>
                    <a:bodyPr/>
                    <a:lstStyle/>
                    <a:p>
                      <a:endParaRPr lang="en-GB" dirty="0"/>
                    </a:p>
                  </a:txBody>
                  <a:tcPr/>
                </a:tc>
                <a:tc hMerge="1" vMerge="1">
                  <a:txBody>
                    <a:bodyPr/>
                    <a:lstStyle/>
                    <a:p>
                      <a:endParaRPr lang="en-GB"/>
                    </a:p>
                  </a:txBody>
                  <a:tcPr/>
                </a:tc>
                <a:tc hMerge="1" vMerge="1">
                  <a:txBody>
                    <a:bodyPr/>
                    <a:lstStyle/>
                    <a:p>
                      <a:endParaRPr lang="en-GB"/>
                    </a:p>
                  </a:txBody>
                  <a:tcPr/>
                </a:tc>
                <a:extLst>
                  <a:ext uri="{0D108BD9-81ED-4DB2-BD59-A6C34878D82A}">
                    <a16:rowId xmlns:a16="http://schemas.microsoft.com/office/drawing/2014/main" val="2565054626"/>
                  </a:ext>
                </a:extLst>
              </a:tr>
              <a:tr h="1254774">
                <a:tc vMerge="1">
                  <a:txBody>
                    <a:bodyPr/>
                    <a:lstStyle/>
                    <a:p>
                      <a:endParaRPr lang="en-GB"/>
                    </a:p>
                  </a:txBody>
                  <a:tcPr/>
                </a:tc>
                <a:tc gridSpan="3">
                  <a:txBody>
                    <a:bodyPr/>
                    <a:lstStyle/>
                    <a:p>
                      <a:pPr marL="0" lvl="0" indent="0" algn="ctr">
                        <a:buFont typeface="Arial" panose="020B0604020202020204" pitchFamily="34" charset="0"/>
                        <a:buNone/>
                      </a:pPr>
                      <a:r>
                        <a:rPr lang="en-GB" sz="1200" u="sng" kern="1200" dirty="0" smtClean="0">
                          <a:solidFill>
                            <a:srgbClr val="FF0000"/>
                          </a:solidFill>
                          <a:effectLst/>
                          <a:latin typeface="+mn-lt"/>
                          <a:ea typeface="+mn-ea"/>
                          <a:cs typeface="+mn-cs"/>
                        </a:rPr>
                        <a:t>Key learning</a:t>
                      </a:r>
                    </a:p>
                    <a:p>
                      <a:pPr marL="0" lvl="0" indent="0" algn="l">
                        <a:buFont typeface="Arial" panose="020B0604020202020204" pitchFamily="34" charset="0"/>
                        <a:buNone/>
                      </a:pPr>
                      <a:r>
                        <a:rPr lang="en-GB" sz="1200" u="none" kern="1200" dirty="0" smtClean="0">
                          <a:solidFill>
                            <a:schemeClr val="tx1"/>
                          </a:solidFill>
                          <a:effectLst/>
                          <a:latin typeface="+mn-lt"/>
                          <a:ea typeface="+mn-ea"/>
                          <a:cs typeface="+mn-cs"/>
                        </a:rPr>
                        <a:t>To know the terms and sequence Palaeolithic, Mesolithic and Neolithic peoples on a timeline, and identify the key developments for each that signals the change</a:t>
                      </a:r>
                      <a:r>
                        <a:rPr lang="en-GB" sz="1200" u="none" kern="1200" baseline="0" dirty="0" smtClean="0">
                          <a:solidFill>
                            <a:schemeClr val="tx1"/>
                          </a:solidFill>
                          <a:effectLst/>
                          <a:latin typeface="+mn-lt"/>
                          <a:ea typeface="+mn-ea"/>
                          <a:cs typeface="+mn-cs"/>
                        </a:rPr>
                        <a:t> in era.</a:t>
                      </a:r>
                    </a:p>
                    <a:p>
                      <a:pPr marL="0" lvl="0" indent="0" algn="l">
                        <a:buFont typeface="Arial" panose="020B0604020202020204" pitchFamily="34" charset="0"/>
                        <a:buNone/>
                      </a:pPr>
                      <a:r>
                        <a:rPr lang="en-GB" sz="1200" u="none" kern="1200" baseline="0" dirty="0" smtClean="0">
                          <a:solidFill>
                            <a:schemeClr val="tx1"/>
                          </a:solidFill>
                          <a:effectLst/>
                          <a:latin typeface="+mn-lt"/>
                          <a:ea typeface="+mn-ea"/>
                          <a:cs typeface="+mn-cs"/>
                        </a:rPr>
                        <a:t>Know about life for Neolithic hunter gatherers and early farming by finding out how about </a:t>
                      </a:r>
                      <a:r>
                        <a:rPr lang="en-GB" sz="1200" u="none" kern="1200" baseline="0" dirty="0" err="1" smtClean="0">
                          <a:solidFill>
                            <a:schemeClr val="tx1"/>
                          </a:solidFill>
                          <a:effectLst/>
                          <a:latin typeface="+mn-lt"/>
                          <a:ea typeface="+mn-ea"/>
                          <a:cs typeface="+mn-cs"/>
                        </a:rPr>
                        <a:t>Skara</a:t>
                      </a:r>
                      <a:r>
                        <a:rPr lang="en-GB" sz="1200" u="none" kern="1200" baseline="0" dirty="0" smtClean="0">
                          <a:solidFill>
                            <a:schemeClr val="tx1"/>
                          </a:solidFill>
                          <a:effectLst/>
                          <a:latin typeface="+mn-lt"/>
                          <a:ea typeface="+mn-ea"/>
                          <a:cs typeface="+mn-cs"/>
                        </a:rPr>
                        <a:t> Brae</a:t>
                      </a:r>
                    </a:p>
                    <a:p>
                      <a:pPr marL="0" lvl="0" indent="0" algn="l">
                        <a:buFont typeface="Arial" panose="020B0604020202020204" pitchFamily="34" charset="0"/>
                        <a:buNone/>
                      </a:pPr>
                      <a:r>
                        <a:rPr lang="en-GB" sz="1200" u="none" kern="1200" baseline="0" dirty="0" smtClean="0">
                          <a:solidFill>
                            <a:schemeClr val="tx1"/>
                          </a:solidFill>
                          <a:effectLst/>
                          <a:latin typeface="+mn-lt"/>
                          <a:ea typeface="+mn-ea"/>
                          <a:cs typeface="+mn-cs"/>
                        </a:rPr>
                        <a:t>Know how during the Bronze Age religion developed, technology changed and people travelled and traded</a:t>
                      </a:r>
                    </a:p>
                    <a:p>
                      <a:pPr marL="0" lvl="0" indent="0" algn="l">
                        <a:buFont typeface="Arial" panose="020B0604020202020204" pitchFamily="34" charset="0"/>
                        <a:buNone/>
                      </a:pPr>
                      <a:r>
                        <a:rPr lang="en-GB" sz="1200" u="none" kern="1200" baseline="0" dirty="0" smtClean="0">
                          <a:solidFill>
                            <a:schemeClr val="tx1"/>
                          </a:solidFill>
                          <a:effectLst/>
                          <a:latin typeface="+mn-lt"/>
                          <a:ea typeface="+mn-ea"/>
                          <a:cs typeface="+mn-cs"/>
                        </a:rPr>
                        <a:t>Know about the development of Iron Age hill forts in tribal </a:t>
                      </a:r>
                      <a:r>
                        <a:rPr lang="en-GB" sz="1200" u="none" kern="1200" baseline="0" dirty="0" err="1" smtClean="0">
                          <a:solidFill>
                            <a:schemeClr val="tx1"/>
                          </a:solidFill>
                          <a:effectLst/>
                          <a:latin typeface="+mn-lt"/>
                          <a:ea typeface="+mn-ea"/>
                          <a:cs typeface="+mn-cs"/>
                        </a:rPr>
                        <a:t>kingdoms,how</a:t>
                      </a:r>
                      <a:r>
                        <a:rPr lang="en-GB" sz="1200" u="none" kern="1200" baseline="0" dirty="0" smtClean="0">
                          <a:solidFill>
                            <a:schemeClr val="tx1"/>
                          </a:solidFill>
                          <a:effectLst/>
                          <a:latin typeface="+mn-lt"/>
                          <a:ea typeface="+mn-ea"/>
                          <a:cs typeface="+mn-cs"/>
                        </a:rPr>
                        <a:t> conflict changed, and about art and culture in this period.</a:t>
                      </a:r>
                      <a:endParaRPr lang="en-GB" sz="1200" u="none" kern="1200" dirty="0" smtClean="0">
                        <a:solidFill>
                          <a:schemeClr val="tx1"/>
                        </a:solidFill>
                        <a:effectLst/>
                        <a:latin typeface="+mn-lt"/>
                        <a:ea typeface="+mn-ea"/>
                        <a:cs typeface="+mn-cs"/>
                      </a:endParaRPr>
                    </a:p>
                  </a:txBody>
                  <a:tcPr marL="114300" marR="114300" marT="0" marB="0"/>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419090150"/>
                  </a:ext>
                </a:extLst>
              </a:tr>
              <a:tr h="2541297">
                <a:tc vMerge="1">
                  <a:txBody>
                    <a:bodyPr/>
                    <a:lstStyle/>
                    <a:p>
                      <a:endParaRPr lang="en-GB"/>
                    </a:p>
                  </a:txBody>
                  <a:tcPr/>
                </a:tc>
                <a:tc rowSpan="2">
                  <a:txBody>
                    <a:bodyPr/>
                    <a:lstStyle/>
                    <a:p>
                      <a:pPr marL="0" lvl="0" indent="0" algn="ctr">
                        <a:buFont typeface="Arial" panose="020B0604020202020204" pitchFamily="34" charset="0"/>
                        <a:buNone/>
                      </a:pPr>
                      <a:r>
                        <a:rPr lang="en-GB" sz="1200" u="sng" kern="1200" dirty="0" smtClean="0">
                          <a:solidFill>
                            <a:srgbClr val="FF0000"/>
                          </a:solidFill>
                          <a:effectLst/>
                          <a:latin typeface="+mn-lt"/>
                          <a:ea typeface="+mn-ea"/>
                          <a:cs typeface="+mn-cs"/>
                        </a:rPr>
                        <a:t>Skills</a:t>
                      </a:r>
                    </a:p>
                    <a:p>
                      <a:pPr marL="342900" lvl="0" indent="-342900">
                        <a:lnSpc>
                          <a:spcPct val="100000"/>
                        </a:lnSpc>
                        <a:spcAft>
                          <a:spcPts val="0"/>
                        </a:spcAft>
                        <a:buFont typeface="Symbol" panose="05050102010706020507" pitchFamily="18" charset="2"/>
                        <a:buChar char=""/>
                      </a:pPr>
                      <a:r>
                        <a:rPr lang="en-GB" sz="1200" dirty="0" smtClean="0">
                          <a:effectLst/>
                          <a:latin typeface="Calibri" panose="020F0502020204030204" pitchFamily="34" charset="0"/>
                          <a:ea typeface="Calibri" panose="020F0502020204030204" pitchFamily="34" charset="0"/>
                          <a:cs typeface="Calibri" panose="020F0502020204030204" pitchFamily="34" charset="0"/>
                        </a:rPr>
                        <a:t>place the time studied on a time line</a:t>
                      </a:r>
                      <a:endParaRPr lang="en-GB" sz="1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0000"/>
                        </a:lnSpc>
                        <a:spcAft>
                          <a:spcPts val="0"/>
                        </a:spcAft>
                        <a:buFont typeface="Symbol" panose="05050102010706020507" pitchFamily="18" charset="2"/>
                        <a:buChar char=""/>
                      </a:pPr>
                      <a:r>
                        <a:rPr lang="en-GB" sz="1200" dirty="0" smtClean="0">
                          <a:effectLst/>
                          <a:latin typeface="Calibri" panose="020F0502020204030204" pitchFamily="34" charset="0"/>
                          <a:ea typeface="Calibri" panose="020F0502020204030204" pitchFamily="34" charset="0"/>
                          <a:cs typeface="Calibri" panose="020F0502020204030204" pitchFamily="34" charset="0"/>
                        </a:rPr>
                        <a:t>sequence events or artefacts</a:t>
                      </a:r>
                      <a:endParaRPr lang="en-GB" sz="1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0000"/>
                        </a:lnSpc>
                        <a:spcAft>
                          <a:spcPts val="0"/>
                        </a:spcAft>
                        <a:buFont typeface="Symbol" panose="05050102010706020507" pitchFamily="18" charset="2"/>
                        <a:buChar char=""/>
                      </a:pPr>
                      <a:r>
                        <a:rPr lang="en-GB" sz="1200" dirty="0" smtClean="0">
                          <a:effectLst/>
                          <a:latin typeface="Calibri" panose="020F0502020204030204" pitchFamily="34" charset="0"/>
                          <a:ea typeface="Calibri" panose="020F0502020204030204" pitchFamily="34" charset="0"/>
                          <a:cs typeface="Calibri" panose="020F0502020204030204" pitchFamily="34" charset="0"/>
                        </a:rPr>
                        <a:t>use dates related to the passing of time</a:t>
                      </a:r>
                      <a:endParaRPr lang="en-GB" sz="1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0000"/>
                        </a:lnSpc>
                        <a:spcAft>
                          <a:spcPts val="0"/>
                        </a:spcAft>
                        <a:buFont typeface="Ink Free" panose="03080402000500000000" pitchFamily="66" charset="0"/>
                        <a:buChar char="•"/>
                      </a:pPr>
                      <a:r>
                        <a:rPr lang="en-GB" sz="1200" dirty="0" smtClean="0">
                          <a:effectLst/>
                          <a:latin typeface="Calibri" panose="020F0502020204030204" pitchFamily="34" charset="0"/>
                          <a:ea typeface="Calibri" panose="020F0502020204030204" pitchFamily="34" charset="0"/>
                          <a:cs typeface="Calibri" panose="020F0502020204030204" pitchFamily="34" charset="0"/>
                        </a:rPr>
                        <a:t>find out about everyday lives of people in time studied</a:t>
                      </a:r>
                      <a:endParaRPr lang="en-GB" sz="1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0000"/>
                        </a:lnSpc>
                        <a:spcAft>
                          <a:spcPts val="0"/>
                        </a:spcAft>
                        <a:buFont typeface="Ink Free" panose="03080402000500000000" pitchFamily="66" charset="0"/>
                        <a:buChar char="•"/>
                      </a:pPr>
                      <a:r>
                        <a:rPr lang="en-GB" sz="1200" dirty="0" smtClean="0">
                          <a:effectLst/>
                          <a:latin typeface="Calibri" panose="020F0502020204030204" pitchFamily="34" charset="0"/>
                          <a:ea typeface="Calibri" panose="020F0502020204030204" pitchFamily="34" charset="0"/>
                          <a:cs typeface="Calibri" panose="020F0502020204030204" pitchFamily="34" charset="0"/>
                        </a:rPr>
                        <a:t>compare with our life today</a:t>
                      </a:r>
                      <a:endParaRPr lang="en-GB" sz="1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0000"/>
                        </a:lnSpc>
                        <a:spcAft>
                          <a:spcPts val="0"/>
                        </a:spcAft>
                        <a:buFont typeface="Ink Free" panose="03080402000500000000" pitchFamily="66" charset="0"/>
                        <a:buChar char="•"/>
                      </a:pPr>
                      <a:r>
                        <a:rPr lang="en-GB" sz="1200" dirty="0" smtClean="0">
                          <a:effectLst/>
                          <a:latin typeface="Calibri" panose="020F0502020204030204" pitchFamily="34" charset="0"/>
                          <a:ea typeface="Calibri" panose="020F0502020204030204" pitchFamily="34" charset="0"/>
                          <a:cs typeface="Calibri" panose="020F0502020204030204" pitchFamily="34" charset="0"/>
                        </a:rPr>
                        <a:t>identify reasons for and results of people’s actions</a:t>
                      </a:r>
                      <a:endParaRPr lang="en-GB" sz="1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0000"/>
                        </a:lnSpc>
                        <a:spcAft>
                          <a:spcPts val="0"/>
                        </a:spcAft>
                        <a:buFont typeface="Ink Free" panose="03080402000500000000" pitchFamily="66" charset="0"/>
                        <a:buChar char="•"/>
                      </a:pPr>
                      <a:r>
                        <a:rPr lang="en-GB" sz="1200" dirty="0" smtClean="0">
                          <a:effectLst/>
                          <a:latin typeface="Calibri" panose="020F0502020204030204" pitchFamily="34" charset="0"/>
                          <a:ea typeface="Calibri" panose="020F0502020204030204" pitchFamily="34" charset="0"/>
                          <a:cs typeface="Calibri" panose="020F0502020204030204" pitchFamily="34" charset="0"/>
                        </a:rPr>
                        <a:t>understand why people may have had to do something</a:t>
                      </a:r>
                      <a:endParaRPr lang="en-GB" sz="1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0000"/>
                        </a:lnSpc>
                        <a:spcAft>
                          <a:spcPts val="0"/>
                        </a:spcAft>
                        <a:buFont typeface="Ink Free" panose="03080402000500000000" pitchFamily="66" charset="0"/>
                        <a:buChar char="•"/>
                      </a:pPr>
                      <a:r>
                        <a:rPr lang="en-GB" sz="1200" dirty="0" smtClean="0">
                          <a:effectLst/>
                          <a:latin typeface="Calibri" panose="020F0502020204030204" pitchFamily="34" charset="0"/>
                          <a:ea typeface="Calibri" panose="020F0502020204030204" pitchFamily="34" charset="0"/>
                          <a:cs typeface="Calibri" panose="020F0502020204030204" pitchFamily="34" charset="0"/>
                        </a:rPr>
                        <a:t>Study change through the lives of significant individuals (e.g. Queen Elizabeth I and</a:t>
                      </a:r>
                      <a:endParaRPr lang="en-GB" sz="1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0000"/>
                        </a:lnSpc>
                        <a:spcAft>
                          <a:spcPts val="0"/>
                        </a:spcAft>
                        <a:buFont typeface="Ink Free" panose="03080402000500000000" pitchFamily="66" charset="0"/>
                        <a:buChar char="•"/>
                      </a:pPr>
                      <a:r>
                        <a:rPr lang="en-GB" sz="1200" dirty="0" smtClean="0">
                          <a:effectLst/>
                          <a:latin typeface="Calibri" panose="020F0502020204030204" pitchFamily="34" charset="0"/>
                          <a:ea typeface="Calibri" panose="020F0502020204030204" pitchFamily="34" charset="0"/>
                          <a:cs typeface="Calibri" panose="020F0502020204030204" pitchFamily="34" charset="0"/>
                        </a:rPr>
                        <a:t>identify and give reasons for different ways in which the past is represented</a:t>
                      </a:r>
                      <a:endParaRPr lang="en-GB" sz="1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0000"/>
                        </a:lnSpc>
                        <a:spcAft>
                          <a:spcPts val="0"/>
                        </a:spcAft>
                        <a:buFont typeface="Ink Free" panose="03080402000500000000" pitchFamily="66" charset="0"/>
                        <a:buChar char="•"/>
                      </a:pPr>
                      <a:r>
                        <a:rPr lang="en-GB" sz="1200" dirty="0" smtClean="0">
                          <a:effectLst/>
                          <a:latin typeface="Calibri" panose="020F0502020204030204" pitchFamily="34" charset="0"/>
                          <a:ea typeface="Calibri" panose="020F0502020204030204" pitchFamily="34" charset="0"/>
                          <a:cs typeface="Calibri" panose="020F0502020204030204" pitchFamily="34" charset="0"/>
                        </a:rPr>
                        <a:t>distinguish between different sources and evaluate their usefulness</a:t>
                      </a:r>
                      <a:endParaRPr lang="en-GB" sz="1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0000"/>
                        </a:lnSpc>
                        <a:spcAft>
                          <a:spcPts val="0"/>
                        </a:spcAft>
                        <a:buFont typeface="Ink Free" panose="03080402000500000000" pitchFamily="66" charset="0"/>
                        <a:buChar char="•"/>
                      </a:pPr>
                      <a:r>
                        <a:rPr lang="en-GB" sz="1200" dirty="0" smtClean="0">
                          <a:effectLst/>
                          <a:latin typeface="Calibri" panose="020F0502020204030204" pitchFamily="34" charset="0"/>
                          <a:ea typeface="Calibri" panose="020F0502020204030204" pitchFamily="34" charset="0"/>
                          <a:cs typeface="Calibri" panose="020F0502020204030204" pitchFamily="34" charset="0"/>
                        </a:rPr>
                        <a:t>look at representations of the period – museum, cartoons, etc.</a:t>
                      </a:r>
                      <a:endParaRPr lang="en-GB" sz="1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0000"/>
                        </a:lnSpc>
                        <a:spcAft>
                          <a:spcPts val="0"/>
                        </a:spcAft>
                        <a:buFont typeface="Ink Free" panose="03080402000500000000" pitchFamily="66" charset="0"/>
                        <a:buChar char="•"/>
                      </a:pPr>
                      <a:r>
                        <a:rPr lang="en-GB" sz="1200" dirty="0" smtClean="0">
                          <a:effectLst/>
                          <a:latin typeface="Calibri" panose="020F0502020204030204" pitchFamily="34" charset="0"/>
                          <a:ea typeface="Calibri" panose="020F0502020204030204" pitchFamily="34" charset="0"/>
                          <a:cs typeface="Calibri" panose="020F0502020204030204" pitchFamily="34" charset="0"/>
                        </a:rPr>
                        <a:t>use a range of sources to find out about a period</a:t>
                      </a:r>
                      <a:endParaRPr lang="en-GB" sz="1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0000"/>
                        </a:lnSpc>
                        <a:spcAft>
                          <a:spcPts val="0"/>
                        </a:spcAft>
                        <a:buFont typeface="Ink Free" panose="03080402000500000000" pitchFamily="66" charset="0"/>
                        <a:buChar char="•"/>
                      </a:pPr>
                      <a:r>
                        <a:rPr lang="en-GB" sz="1200" dirty="0" smtClean="0">
                          <a:effectLst/>
                          <a:latin typeface="Calibri" panose="020F0502020204030204" pitchFamily="34" charset="0"/>
                          <a:ea typeface="Calibri" panose="020F0502020204030204" pitchFamily="34" charset="0"/>
                          <a:cs typeface="Calibri" panose="020F0502020204030204" pitchFamily="34" charset="0"/>
                        </a:rPr>
                        <a:t>observe small details – artefacts, pictures</a:t>
                      </a:r>
                      <a:endParaRPr lang="en-GB" sz="1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0000"/>
                        </a:lnSpc>
                        <a:spcAft>
                          <a:spcPts val="0"/>
                        </a:spcAft>
                        <a:buFont typeface="Ink Free" panose="03080402000500000000" pitchFamily="66" charset="0"/>
                        <a:buChar char="•"/>
                      </a:pPr>
                      <a:r>
                        <a:rPr lang="en-GB" sz="1200" dirty="0" smtClean="0">
                          <a:effectLst/>
                          <a:latin typeface="Calibri" panose="020F0502020204030204" pitchFamily="34" charset="0"/>
                          <a:ea typeface="Calibri" panose="020F0502020204030204" pitchFamily="34" charset="0"/>
                          <a:cs typeface="Calibri" panose="020F0502020204030204" pitchFamily="34" charset="0"/>
                        </a:rPr>
                        <a:t>select and record information relevant to the study</a:t>
                      </a:r>
                      <a:endParaRPr lang="en-GB" sz="1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0000"/>
                        </a:lnSpc>
                        <a:spcAft>
                          <a:spcPts val="0"/>
                        </a:spcAft>
                        <a:buFont typeface="Ink Free" panose="03080402000500000000" pitchFamily="66" charset="0"/>
                        <a:buChar char="•"/>
                      </a:pPr>
                      <a:r>
                        <a:rPr lang="en-GB" sz="1200" dirty="0" smtClean="0">
                          <a:effectLst/>
                          <a:latin typeface="Calibri" panose="020F0502020204030204" pitchFamily="34" charset="0"/>
                          <a:ea typeface="Calibri" panose="020F0502020204030204" pitchFamily="34" charset="0"/>
                          <a:cs typeface="Calibri" panose="020F0502020204030204" pitchFamily="34" charset="0"/>
                        </a:rPr>
                        <a:t>begin to use the library, e-learning for research</a:t>
                      </a:r>
                      <a:endParaRPr lang="en-GB" sz="1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0000"/>
                        </a:lnSpc>
                        <a:spcAft>
                          <a:spcPts val="0"/>
                        </a:spcAft>
                        <a:buFont typeface="Ink Free" panose="03080402000500000000" pitchFamily="66" charset="0"/>
                        <a:buChar char="•"/>
                      </a:pPr>
                      <a:r>
                        <a:rPr lang="en-GB" sz="1200" dirty="0" smtClean="0">
                          <a:effectLst/>
                          <a:latin typeface="Calibri" panose="020F0502020204030204" pitchFamily="34" charset="0"/>
                          <a:ea typeface="Calibri" panose="020F0502020204030204" pitchFamily="34" charset="0"/>
                          <a:cs typeface="Calibri" panose="020F0502020204030204" pitchFamily="34" charset="0"/>
                        </a:rPr>
                        <a:t>ask and answer questions</a:t>
                      </a:r>
                      <a:endParaRPr lang="en-GB" sz="1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0000"/>
                        </a:lnSpc>
                        <a:spcAft>
                          <a:spcPts val="0"/>
                        </a:spcAft>
                        <a:buFont typeface="Ink Free" panose="03080402000500000000" pitchFamily="66" charset="0"/>
                        <a:buChar char="•"/>
                      </a:pPr>
                      <a:r>
                        <a:rPr lang="en-GB" sz="1200" dirty="0" smtClean="0">
                          <a:effectLst/>
                          <a:latin typeface="Calibri" panose="020F0502020204030204" pitchFamily="34" charset="0"/>
                          <a:ea typeface="Calibri" panose="020F0502020204030204" pitchFamily="34" charset="0"/>
                        </a:rPr>
                        <a:t>communicate knowledge and understanding in a variety of ways – discussions, pictures, writing, annotations, drama, mode</a:t>
                      </a:r>
                      <a:endParaRPr lang="en-GB" sz="1200" u="sng" kern="1200" dirty="0" smtClean="0">
                        <a:solidFill>
                          <a:srgbClr val="FF0000"/>
                        </a:solidFill>
                        <a:effectLst/>
                        <a:latin typeface="+mn-lt"/>
                        <a:ea typeface="+mn-ea"/>
                        <a:cs typeface="+mn-cs"/>
                      </a:endParaRPr>
                    </a:p>
                    <a:p>
                      <a:pPr marL="0" lvl="0" indent="0" algn="ctr">
                        <a:buFont typeface="Arial" panose="020B0604020202020204" pitchFamily="34" charset="0"/>
                        <a:buNone/>
                      </a:pPr>
                      <a:endParaRPr lang="en-GB" sz="1200" u="sng" kern="1200" dirty="0" smtClean="0">
                        <a:solidFill>
                          <a:srgbClr val="FF0000"/>
                        </a:solidFill>
                        <a:effectLst/>
                        <a:latin typeface="+mn-lt"/>
                        <a:ea typeface="+mn-ea"/>
                        <a:cs typeface="+mn-cs"/>
                      </a:endParaRPr>
                    </a:p>
                  </a:txBody>
                  <a:tcPr marL="114300" marR="114300" marT="0" marB="0"/>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sng" strike="noStrike" kern="1200" cap="none" spc="0" normalizeH="0" baseline="0" noProof="0" dirty="0" smtClean="0">
                          <a:ln>
                            <a:noFill/>
                          </a:ln>
                          <a:solidFill>
                            <a:srgbClr val="FF0000"/>
                          </a:solidFill>
                          <a:effectLst/>
                          <a:uLnTx/>
                          <a:uFillTx/>
                          <a:latin typeface="+mn-lt"/>
                          <a:ea typeface="+mn-ea"/>
                          <a:cs typeface="+mn-cs"/>
                        </a:rPr>
                        <a:t>Skills Vocabulary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rgbClr val="E7E6E6">
                              <a:lumMod val="50000"/>
                            </a:srgbClr>
                          </a:solidFill>
                          <a:effectLst/>
                          <a:uLnTx/>
                          <a:uFillTx/>
                          <a:latin typeface="+mn-lt"/>
                          <a:ea typeface="+mn-ea"/>
                          <a:cs typeface="+mn-cs"/>
                        </a:rPr>
                        <a:t>Analyse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rgbClr val="E7E6E6">
                              <a:lumMod val="50000"/>
                            </a:srgbClr>
                          </a:solidFill>
                          <a:effectLst/>
                          <a:uLnTx/>
                          <a:uFillTx/>
                          <a:latin typeface="+mn-lt"/>
                          <a:ea typeface="+mn-ea"/>
                          <a:cs typeface="+mn-cs"/>
                        </a:rPr>
                        <a:t>Argue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Artefacts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Chronology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Compare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rgbClr val="E7E6E6">
                              <a:lumMod val="50000"/>
                            </a:srgbClr>
                          </a:solidFill>
                          <a:effectLst/>
                          <a:uLnTx/>
                          <a:uFillTx/>
                          <a:latin typeface="+mn-lt"/>
                          <a:ea typeface="+mn-ea"/>
                          <a:cs typeface="+mn-cs"/>
                        </a:rPr>
                        <a:t>Connections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rgbClr val="E7E6E6">
                              <a:lumMod val="50000"/>
                            </a:srgbClr>
                          </a:solidFill>
                          <a:effectLst/>
                          <a:uLnTx/>
                          <a:uFillTx/>
                          <a:latin typeface="+mn-lt"/>
                          <a:ea typeface="+mn-ea"/>
                          <a:cs typeface="+mn-cs"/>
                        </a:rPr>
                        <a:t>Construct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rgbClr val="E7E6E6">
                              <a:lumMod val="50000"/>
                            </a:srgbClr>
                          </a:solidFill>
                          <a:effectLst/>
                          <a:uLnTx/>
                          <a:uFillTx/>
                          <a:latin typeface="+mn-lt"/>
                          <a:ea typeface="+mn-ea"/>
                          <a:cs typeface="+mn-cs"/>
                        </a:rPr>
                        <a:t>Critical thinking</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rgbClr val="E7E6E6">
                              <a:lumMod val="50000"/>
                            </a:srgbClr>
                          </a:solidFill>
                          <a:effectLst/>
                          <a:uLnTx/>
                          <a:uFillTx/>
                          <a:latin typeface="+mn-lt"/>
                          <a:ea typeface="+mn-ea"/>
                          <a:cs typeface="+mn-cs"/>
                        </a:rPr>
                        <a:t>Determine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rgbClr val="E7E6E6">
                              <a:lumMod val="50000"/>
                            </a:srgbClr>
                          </a:solidFill>
                          <a:effectLst/>
                          <a:uLnTx/>
                          <a:uFillTx/>
                          <a:latin typeface="+mn-lt"/>
                          <a:ea typeface="+mn-ea"/>
                          <a:cs typeface="+mn-cs"/>
                        </a:rPr>
                        <a:t>Develop</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rgbClr val="E7E6E6">
                              <a:lumMod val="50000"/>
                            </a:srgbClr>
                          </a:solidFill>
                          <a:effectLst/>
                          <a:uLnTx/>
                          <a:uFillTx/>
                          <a:latin typeface="+mn-lt"/>
                          <a:ea typeface="+mn-ea"/>
                          <a:cs typeface="+mn-cs"/>
                        </a:rPr>
                        <a:t>Diagram</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Differences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Evidence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rgbClr val="E7E6E6">
                              <a:lumMod val="50000"/>
                            </a:srgbClr>
                          </a:solidFill>
                          <a:effectLst/>
                          <a:uLnTx/>
                          <a:uFillTx/>
                          <a:latin typeface="+mn-lt"/>
                          <a:ea typeface="+mn-ea"/>
                          <a:cs typeface="+mn-cs"/>
                        </a:rPr>
                        <a:t>Judge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rgbClr val="E7E6E6">
                              <a:lumMod val="50000"/>
                            </a:srgbClr>
                          </a:solidFill>
                          <a:effectLst/>
                          <a:uLnTx/>
                          <a:uFillTx/>
                          <a:latin typeface="+mn-lt"/>
                          <a:ea typeface="+mn-ea"/>
                          <a:cs typeface="+mn-cs"/>
                        </a:rPr>
                        <a:t>Justify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rgbClr val="E7E6E6">
                              <a:lumMod val="50000"/>
                            </a:srgbClr>
                          </a:solidFill>
                          <a:effectLst/>
                          <a:uLnTx/>
                          <a:uFillTx/>
                          <a:latin typeface="+mn-lt"/>
                          <a:ea typeface="+mn-ea"/>
                          <a:cs typeface="+mn-cs"/>
                        </a:rPr>
                        <a:t>Modify</a:t>
                      </a:r>
                      <a:endParaRPr kumimoji="0" lang="en-GB" sz="1200" b="0" i="0" u="sng" strike="noStrike" kern="1200" cap="none" spc="0" normalizeH="0" baseline="0" noProof="0" dirty="0" smtClean="0">
                        <a:ln>
                          <a:noFill/>
                        </a:ln>
                        <a:solidFill>
                          <a:srgbClr val="E7E6E6">
                            <a:lumMod val="50000"/>
                          </a:srgbClr>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sng" strike="noStrike" kern="1200" cap="none" spc="0" normalizeH="0" baseline="0" noProof="0" dirty="0" smtClean="0">
                        <a:ln>
                          <a:noFill/>
                        </a:ln>
                        <a:solidFill>
                          <a:srgbClr val="FF0000"/>
                        </a:solidFill>
                        <a:effectLst/>
                        <a:uLnTx/>
                        <a:uFillTx/>
                        <a:latin typeface="+mn-lt"/>
                        <a:ea typeface="+mn-ea"/>
                        <a:cs typeface="+mn-cs"/>
                      </a:endParaRPr>
                    </a:p>
                  </a:txBody>
                  <a:tcPr marL="114300" marR="114300" marT="0" marB="0"/>
                </a:tc>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Order</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rgbClr val="E7E6E6">
                              <a:lumMod val="50000"/>
                            </a:srgbClr>
                          </a:solidFill>
                          <a:effectLst/>
                          <a:uLnTx/>
                          <a:uFillTx/>
                          <a:latin typeface="+mn-lt"/>
                          <a:ea typeface="+mn-ea"/>
                          <a:cs typeface="+mn-cs"/>
                        </a:rPr>
                        <a:t>Perspective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Primary Source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Secondary Source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Sequencing</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Similarities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srgbClr val="E7E6E6">
                              <a:lumMod val="50000"/>
                            </a:srgbClr>
                          </a:solidFill>
                          <a:effectLst/>
                          <a:uLnTx/>
                          <a:uFillTx/>
                          <a:latin typeface="+mn-lt"/>
                          <a:ea typeface="+mn-ea"/>
                          <a:cs typeface="+mn-cs"/>
                        </a:rPr>
                        <a:t>Support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ea typeface="+mn-ea"/>
                          <a:cs typeface="+mn-cs"/>
                        </a:rPr>
                        <a:t>Timeline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sng" strike="noStrike" kern="1200" cap="none" spc="0" normalizeH="0" baseline="0" noProof="0" dirty="0" smtClean="0">
                        <a:ln>
                          <a:noFill/>
                        </a:ln>
                        <a:solidFill>
                          <a:prstClr val="white">
                            <a:lumMod val="65000"/>
                          </a:prstClr>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sng" strike="noStrike" kern="1200" cap="none" spc="0" normalizeH="0" baseline="0" noProof="0" dirty="0" smtClean="0">
                        <a:ln>
                          <a:noFill/>
                        </a:ln>
                        <a:solidFill>
                          <a:prstClr val="white">
                            <a:lumMod val="65000"/>
                          </a:prstClr>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sng" strike="noStrike" kern="1200" cap="none" spc="0" normalizeH="0" baseline="0" noProof="0" dirty="0" smtClean="0">
                        <a:ln>
                          <a:noFill/>
                        </a:ln>
                        <a:solidFill>
                          <a:prstClr val="white">
                            <a:lumMod val="65000"/>
                          </a:prstClr>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sng" strike="noStrike" kern="1200" cap="none" spc="0" normalizeH="0" baseline="0" noProof="0" dirty="0" smtClean="0">
                        <a:ln>
                          <a:noFill/>
                        </a:ln>
                        <a:solidFill>
                          <a:prstClr val="white">
                            <a:lumMod val="65000"/>
                          </a:prstClr>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sng" strike="noStrike" kern="1200" cap="none" spc="0" normalizeH="0" baseline="0" noProof="0" dirty="0" smtClean="0">
                        <a:ln>
                          <a:noFill/>
                        </a:ln>
                        <a:solidFill>
                          <a:prstClr val="white">
                            <a:lumMod val="65000"/>
                          </a:prstClr>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sng" strike="noStrike" kern="1200" cap="none" spc="0" normalizeH="0" baseline="0" noProof="0" dirty="0" smtClean="0">
                          <a:ln>
                            <a:noFill/>
                          </a:ln>
                          <a:solidFill>
                            <a:prstClr val="white">
                              <a:lumMod val="65000"/>
                            </a:prstClr>
                          </a:solidFill>
                          <a:effectLst/>
                          <a:uLnTx/>
                          <a:uFillTx/>
                          <a:latin typeface="+mn-lt"/>
                          <a:ea typeface="+mn-ea"/>
                          <a:cs typeface="+mn-cs"/>
                        </a:rPr>
                        <a:t>NB grey indicates taught in Y5/6 but may be touched on in Y3/4</a:t>
                      </a:r>
                    </a:p>
                  </a:txBody>
                  <a:tcPr marL="114300" marR="114300" marT="0" marB="0"/>
                </a:tc>
                <a:extLst>
                  <a:ext uri="{0D108BD9-81ED-4DB2-BD59-A6C34878D82A}">
                    <a16:rowId xmlns:a16="http://schemas.microsoft.com/office/drawing/2014/main" val="669184204"/>
                  </a:ext>
                </a:extLst>
              </a:tr>
              <a:tr h="1629748">
                <a:tc>
                  <a:txBody>
                    <a:bodyPr/>
                    <a:lstStyle/>
                    <a:p>
                      <a:pPr algn="ctr"/>
                      <a:r>
                        <a:rPr lang="en-GB" sz="1050" u="sng" kern="1200" dirty="0" smtClean="0">
                          <a:solidFill>
                            <a:srgbClr val="FF0000"/>
                          </a:solidFill>
                          <a:effectLst/>
                          <a:latin typeface="+mn-lt"/>
                          <a:ea typeface="+mn-ea"/>
                          <a:cs typeface="+mn-cs"/>
                        </a:rPr>
                        <a:t>Future Learning in Year 4</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dirty="0" smtClean="0">
                          <a:ln>
                            <a:noFill/>
                          </a:ln>
                          <a:solidFill>
                            <a:prstClr val="black"/>
                          </a:solidFill>
                          <a:effectLst/>
                          <a:uLnTx/>
                          <a:uFillTx/>
                          <a:latin typeface="+mn-lt"/>
                          <a:ea typeface="+mn-ea"/>
                          <a:cs typeface="+mn-cs"/>
                        </a:rPr>
                        <a:t>Britain’s settlement by Anglo-Saxons and Scots</a:t>
                      </a:r>
                      <a:r>
                        <a:rPr kumimoji="0" lang="en-GB" sz="1200" b="0" i="0" u="none" strike="noStrike" kern="1200" cap="none" spc="0" normalizeH="0" baseline="0" noProof="0" dirty="0" smtClean="0">
                          <a:ln>
                            <a:noFill/>
                          </a:ln>
                          <a:solidFill>
                            <a:prstClr val="black"/>
                          </a:solidFill>
                          <a:effectLst/>
                          <a:uLnTx/>
                          <a:uFillTx/>
                          <a:latin typeface="+mn-lt"/>
                          <a:ea typeface="+mn-ea"/>
                          <a:cs typeface="+mn-cs"/>
                        </a:rPr>
                        <a:t> Examples (non-statutory) This could include: </a:t>
                      </a:r>
                      <a:r>
                        <a:rPr kumimoji="0" lang="en-GB" sz="1200" b="1" i="0" u="none" strike="noStrike" kern="1200" cap="none" spc="0" normalizeH="0" baseline="0" noProof="0" dirty="0" smtClean="0">
                          <a:ln>
                            <a:noFill/>
                          </a:ln>
                          <a:solidFill>
                            <a:prstClr val="black"/>
                          </a:solidFill>
                          <a:effectLst/>
                          <a:uLnTx/>
                          <a:uFillTx/>
                          <a:latin typeface="+mn-lt"/>
                          <a:ea typeface="+mn-ea"/>
                          <a:cs typeface="+mn-cs"/>
                        </a:rPr>
                        <a:t> Roman withdrawal from Britain in c. AD 410 and the fall of the western Roman Empire  Scots invasions from Ireland to north Britain (now Scotland)  Anglo-Saxon invasions, settlements and kingdoms: place names and village life  Anglo-Saxon art and culture  Christian conversion – Canterbury, Iona and Lindisfarne</a:t>
                      </a:r>
                    </a:p>
                  </a:txBody>
                  <a:tcPr/>
                </a:tc>
                <a:tc vMerge="1">
                  <a:txBody>
                    <a:bodyPr/>
                    <a:lstStyle/>
                    <a:p>
                      <a:pPr algn="ctr"/>
                      <a:endParaRPr lang="en-GB" sz="1200" u="sng" kern="1200" dirty="0" smtClean="0">
                        <a:solidFill>
                          <a:srgbClr val="FF0000"/>
                        </a:solidFill>
                        <a:effectLst/>
                        <a:latin typeface="+mn-lt"/>
                        <a:ea typeface="+mn-ea"/>
                        <a:cs typeface="+mn-cs"/>
                      </a:endParaRPr>
                    </a:p>
                  </a:txBody>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1335387644"/>
                  </a:ext>
                </a:extLst>
              </a:tr>
            </a:tbl>
          </a:graphicData>
        </a:graphic>
      </p:graphicFrame>
      <p:sp>
        <p:nvSpPr>
          <p:cNvPr id="5" name="AutoShape 2" descr="ST. MICHAEL'S C. OF E. PRIMARY SCHOOL BAMFORD SCHOOL UNIFORM LIST Boys:  Girls: Red v-neck sweatshirt with school logo Red"/>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pic>
        <p:nvPicPr>
          <p:cNvPr id="6" name="Picture 5"/>
          <p:cNvPicPr>
            <a:picLocks noChangeAspect="1"/>
          </p:cNvPicPr>
          <p:nvPr/>
        </p:nvPicPr>
        <p:blipFill>
          <a:blip r:embed="rId2"/>
          <a:stretch>
            <a:fillRect/>
          </a:stretch>
        </p:blipFill>
        <p:spPr>
          <a:xfrm>
            <a:off x="3922198" y="178131"/>
            <a:ext cx="383164" cy="489487"/>
          </a:xfrm>
          <a:prstGeom prst="rect">
            <a:avLst/>
          </a:prstGeom>
        </p:spPr>
      </p:pic>
    </p:spTree>
    <p:extLst>
      <p:ext uri="{BB962C8B-B14F-4D97-AF65-F5344CB8AC3E}">
        <p14:creationId xmlns:p14="http://schemas.microsoft.com/office/powerpoint/2010/main" val="40019480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920</TotalTime>
  <Words>14977</Words>
  <Application>Microsoft Office PowerPoint</Application>
  <PresentationFormat>Widescreen</PresentationFormat>
  <Paragraphs>1363</Paragraphs>
  <Slides>28</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28</vt:i4>
      </vt:variant>
    </vt:vector>
  </HeadingPairs>
  <TitlesOfParts>
    <vt:vector size="37" baseType="lpstr">
      <vt:lpstr>Arial</vt:lpstr>
      <vt:lpstr>Calibri</vt:lpstr>
      <vt:lpstr>Calibri Light</vt:lpstr>
      <vt:lpstr>Comic Sans MS</vt:lpstr>
      <vt:lpstr>GDS Transport</vt:lpstr>
      <vt:lpstr>Ink Free</vt:lpstr>
      <vt:lpstr>Symbol</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RMBC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Ruth Bradley</dc:creator>
  <cp:lastModifiedBy>Melanie Barratt</cp:lastModifiedBy>
  <cp:revision>103</cp:revision>
  <cp:lastPrinted>2023-11-06T15:32:07Z</cp:lastPrinted>
  <dcterms:created xsi:type="dcterms:W3CDTF">2023-09-28T13:47:12Z</dcterms:created>
  <dcterms:modified xsi:type="dcterms:W3CDTF">2024-09-20T10:53:30Z</dcterms:modified>
</cp:coreProperties>
</file>