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bGCipUfGa0WyW0FKwtW8YDwus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31" autoAdjust="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3343" y="1057299"/>
            <a:ext cx="12105314" cy="52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9177793" y="125261"/>
            <a:ext cx="2262538" cy="858887"/>
          </a:xfrm>
          <a:prstGeom prst="wedgeRoundRectCallout">
            <a:avLst>
              <a:gd name="adj1" fmla="val -51294"/>
              <a:gd name="adj2" fmla="val 7983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Grandma rap, 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Orawa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Trains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Learning a clapping game that shows the rhythm.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Improvise and compose, structuring short musical ideas to form a larger piece.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Begin to understand duration and rhythm notation.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 about the musical terms crescendo, diminuendo, accelerando, </a:t>
            </a:r>
            <a:r>
              <a:rPr lang="en-GB" sz="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ritenuto</a:t>
            </a: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87" name="Google Shape;87;p1"/>
          <p:cNvSpPr/>
          <p:nvPr/>
        </p:nvSpPr>
        <p:spPr>
          <a:xfrm>
            <a:off x="10026765" y="2899559"/>
            <a:ext cx="2079248" cy="761388"/>
          </a:xfrm>
          <a:prstGeom prst="wedgeRoundRectCallout">
            <a:avLst>
              <a:gd name="adj1" fmla="val -59962"/>
              <a:gd name="adj2" fmla="val 5448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little light of mine, The Pink Panther theme and Composing with colour.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Sing in a Gospel style with expression and dynamics.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Improvise and compose, creating atmospheric music for a scene.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short sounds inspired by colours and shapes.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356579" y="2254557"/>
            <a:ext cx="2157312" cy="1025696"/>
          </a:xfrm>
          <a:prstGeom prst="wedgeRoundRectCallout">
            <a:avLst>
              <a:gd name="adj1" fmla="val 63966"/>
              <a:gd name="adj2" fmla="val 10273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Latin dance, ‘March’ from The Nutcracker and From a railway carriage.</a:t>
            </a:r>
          </a:p>
          <a:p>
            <a:pPr marL="171450" marR="0" lvl="0" indent="-171450" algn="ctr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Compose a 4-beat rhythm pattern to play during instrumental sections.</a:t>
            </a:r>
          </a:p>
          <a:p>
            <a:pPr marL="171450" marR="0" lvl="0" indent="-171450" algn="ctr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Play a one-note part contributing to the chords accompanying the verses.</a:t>
            </a:r>
          </a:p>
          <a:p>
            <a:pPr marL="171450" marR="0" lvl="0" indent="-171450" algn="ctr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 a sense of beat and rhythmic pattern through movement.</a:t>
            </a:r>
          </a:p>
          <a:p>
            <a:pPr marL="171450" marR="0" lvl="0" indent="-171450" algn="ctr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Explore ways to create word-based pieces of music.</a:t>
            </a:r>
          </a:p>
          <a:p>
            <a:pPr marL="171450" marR="0" lvl="0" indent="-171450" algn="ctr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620041" y="2366627"/>
            <a:ext cx="2445435" cy="975245"/>
          </a:xfrm>
          <a:prstGeom prst="wedgeRoundRectCallout">
            <a:avLst>
              <a:gd name="adj1" fmla="val 9654"/>
              <a:gd name="adj2" fmla="val 6106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I’ve been to Harlem, Nao 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chariya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de/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Mingulay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boat song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Sing a call-and-response song in groups, holding long notes confidently.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Begin to develop an understanding and appreciation of music from different musical traditions.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Compose a simple song using symmetry to develop a melody, structure and rhythmic accompaniment.</a:t>
            </a:r>
          </a:p>
        </p:txBody>
      </p:sp>
      <p:sp>
        <p:nvSpPr>
          <p:cNvPr id="93" name="Google Shape;93;p1"/>
          <p:cNvSpPr/>
          <p:nvPr/>
        </p:nvSpPr>
        <p:spPr>
          <a:xfrm>
            <a:off x="6289589" y="4338981"/>
            <a:ext cx="2298357" cy="786405"/>
          </a:xfrm>
          <a:prstGeom prst="wedgeRoundRectCallout">
            <a:avLst>
              <a:gd name="adj1" fmla="val 47684"/>
              <a:gd name="adj2" fmla="val 11358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Hey, Mr Miller, Shadows and Composing for protest!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Listen to historical recordings of big band swing and describe features of the music using music vocabulary.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a shadow movement piece in response to music.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their own song lyrics.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Fit their lyrics to a pulse, creating a chant.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8619214" y="4262084"/>
            <a:ext cx="1739441" cy="808039"/>
          </a:xfrm>
          <a:prstGeom prst="wedgeRoundRectCallout">
            <a:avLst>
              <a:gd name="adj1" fmla="val -6462"/>
              <a:gd name="adj2" fmla="val 12054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Dona </a:t>
            </a:r>
            <a:r>
              <a:rPr lang="en-US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nobis</a:t>
            </a:r>
            <a:r>
              <a:rPr lang="en-US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pacem</a:t>
            </a:r>
            <a:r>
              <a:rPr lang="en-US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You to me are everything and Twinkle variations.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Compose an 8-bar piece on percussion.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Sing a chorus in two-part harming with dancing on the beat.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music vocabulary and knowledge to discuss similarities and differences.</a:t>
            </a:r>
          </a:p>
        </p:txBody>
      </p:sp>
      <p:sp>
        <p:nvSpPr>
          <p:cNvPr id="96" name="Google Shape;96;p1"/>
          <p:cNvSpPr txBox="1"/>
          <p:nvPr/>
        </p:nvSpPr>
        <p:spPr>
          <a:xfrm>
            <a:off x="7797801" y="6273265"/>
            <a:ext cx="45183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Upton </a:t>
            </a:r>
            <a:r>
              <a:rPr lang="en-GB" sz="1600" b="1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Westlea</a:t>
            </a: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Primary School Curriculum Road Map </a:t>
            </a:r>
            <a:r>
              <a:rPr lang="en-GB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lang="en-GB" sz="1600" b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Music</a:t>
            </a:r>
            <a:endParaRPr dirty="0"/>
          </a:p>
        </p:txBody>
      </p:sp>
      <p:sp>
        <p:nvSpPr>
          <p:cNvPr id="97" name="Google Shape;97;p1"/>
          <p:cNvSpPr/>
          <p:nvPr/>
        </p:nvSpPr>
        <p:spPr>
          <a:xfrm>
            <a:off x="20824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493285" y="96266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609896" y="1071172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595434" y="1113948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Two</a:t>
            </a:r>
            <a:endParaRPr sz="1200" dirty="0"/>
          </a:p>
        </p:txBody>
      </p:sp>
      <p:grpSp>
        <p:nvGrpSpPr>
          <p:cNvPr id="103" name="Google Shape;103;p1"/>
          <p:cNvGrpSpPr/>
          <p:nvPr/>
        </p:nvGrpSpPr>
        <p:grpSpPr>
          <a:xfrm>
            <a:off x="9292475" y="2087239"/>
            <a:ext cx="965765" cy="1077178"/>
            <a:chOff x="9420287" y="1833460"/>
            <a:chExt cx="965765" cy="1077178"/>
          </a:xfrm>
        </p:grpSpPr>
        <p:sp>
          <p:nvSpPr>
            <p:cNvPr id="104" name="Google Shape;104;p1"/>
            <p:cNvSpPr/>
            <p:nvPr/>
          </p:nvSpPr>
          <p:spPr>
            <a:xfrm>
              <a:off x="9420287" y="1860200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539372" y="2084706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9529367" y="1833460"/>
              <a:ext cx="751396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</a:t>
              </a:r>
              <a:r>
                <a:rPr lang="en-GB" sz="16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Three and four</a:t>
              </a:r>
              <a:endParaRPr dirty="0"/>
            </a:p>
          </p:txBody>
        </p:sp>
      </p:grpSp>
      <p:sp>
        <p:nvSpPr>
          <p:cNvPr id="107" name="Google Shape;107;p1"/>
          <p:cNvSpPr/>
          <p:nvPr/>
        </p:nvSpPr>
        <p:spPr>
          <a:xfrm>
            <a:off x="4799212" y="3134702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4927437" y="3255236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4899634" y="3110010"/>
            <a:ext cx="75139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</a:t>
            </a:r>
            <a:r>
              <a:rPr lang="en-GB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Three and four</a:t>
            </a:r>
            <a:endParaRPr sz="1200" dirty="0"/>
          </a:p>
        </p:txBody>
      </p:sp>
      <p:sp>
        <p:nvSpPr>
          <p:cNvPr id="110" name="Google Shape;110;p1"/>
          <p:cNvSpPr/>
          <p:nvPr/>
        </p:nvSpPr>
        <p:spPr>
          <a:xfrm>
            <a:off x="7167197" y="531169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7284888" y="5416060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7318019" y="5451697"/>
            <a:ext cx="6750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Six</a:t>
            </a:r>
            <a:endParaRPr sz="1200"/>
          </a:p>
        </p:txBody>
      </p:sp>
      <p:grpSp>
        <p:nvGrpSpPr>
          <p:cNvPr id="113" name="Google Shape;113;p1"/>
          <p:cNvGrpSpPr/>
          <p:nvPr/>
        </p:nvGrpSpPr>
        <p:grpSpPr>
          <a:xfrm>
            <a:off x="2359925" y="4716152"/>
            <a:ext cx="965765" cy="952154"/>
            <a:chOff x="2266024" y="4469297"/>
            <a:chExt cx="965765" cy="952154"/>
          </a:xfrm>
        </p:grpSpPr>
        <p:sp>
          <p:nvSpPr>
            <p:cNvPr id="114" name="Google Shape;114;p1"/>
            <p:cNvSpPr/>
            <p:nvPr/>
          </p:nvSpPr>
          <p:spPr>
            <a:xfrm>
              <a:off x="2266024" y="4469297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382153" y="4577830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2372277" y="4619525"/>
              <a:ext cx="75139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Five</a:t>
              </a:r>
              <a:endParaRPr sz="1200"/>
            </a:p>
          </p:txBody>
        </p:sp>
      </p:grpSp>
      <p:sp>
        <p:nvSpPr>
          <p:cNvPr id="117" name="Google Shape;117;p1"/>
          <p:cNvSpPr/>
          <p:nvPr/>
        </p:nvSpPr>
        <p:spPr>
          <a:xfrm>
            <a:off x="6762834" y="60759"/>
            <a:ext cx="2180021" cy="794938"/>
          </a:xfrm>
          <a:prstGeom prst="wedgeRoundRectCallout">
            <a:avLst>
              <a:gd name="adj1" fmla="val -13656"/>
              <a:gd name="adj2" fmla="val 9164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Tony Chestnut, Carnival of animals and Composing music inspired by birdsong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Compose call-and-response music.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Listen with increased concentration to sounds/music and respond by talking about them.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Invent simple patterns using voices, body percussion and then instruments.</a:t>
            </a:r>
          </a:p>
        </p:txBody>
      </p:sp>
      <p:sp>
        <p:nvSpPr>
          <p:cNvPr id="118" name="Google Shape;118;p1"/>
          <p:cNvSpPr/>
          <p:nvPr/>
        </p:nvSpPr>
        <p:spPr>
          <a:xfrm>
            <a:off x="5240448" y="2185324"/>
            <a:ext cx="1705395" cy="1004061"/>
          </a:xfrm>
          <a:prstGeom prst="wedgeRoundRectCallout">
            <a:avLst>
              <a:gd name="adj1" fmla="val 50916"/>
              <a:gd name="adj2" fmla="val 6710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Global 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pentatonics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The horse in motion and Favourite song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Improvise and create pentatonic patterns.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Compare music extracts and understand that the pentatonic scale features in lots of music traditions and cultures.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and follow a score.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Watch a film and analyse it in a musical context. </a:t>
            </a:r>
          </a:p>
        </p:txBody>
      </p:sp>
      <p:sp>
        <p:nvSpPr>
          <p:cNvPr id="119" name="Google Shape;119;p1"/>
          <p:cNvSpPr/>
          <p:nvPr/>
        </p:nvSpPr>
        <p:spPr>
          <a:xfrm>
            <a:off x="141466" y="52772"/>
            <a:ext cx="2033909" cy="904607"/>
          </a:xfrm>
          <a:prstGeom prst="wedgeRoundRectCallout">
            <a:avLst>
              <a:gd name="adj1" fmla="val 18597"/>
              <a:gd name="adj2" fmla="val 7558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Expressive Arts and Design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Make up a simple accompaniment using percussion instruments.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Make up new lyrics and vocal sounds for different kinds of transports.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Improvise music with different instruments following a conductor.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Sing an action song with changes in speed.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121" name="Google Shape;121;p1"/>
          <p:cNvSpPr/>
          <p:nvPr/>
        </p:nvSpPr>
        <p:spPr>
          <a:xfrm>
            <a:off x="2277533" y="60758"/>
            <a:ext cx="2114076" cy="786471"/>
          </a:xfrm>
          <a:prstGeom prst="wedgeRoundRectCallout">
            <a:avLst>
              <a:gd name="adj1" fmla="val 58"/>
              <a:gd name="adj2" fmla="val 10116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 song, Colonel 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Hathi’s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march, Magical musical aquarium.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Experiment with sounds (timbre)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Play instruments on the beat.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Listen to and move in time to the song.</a:t>
            </a:r>
          </a:p>
          <a:p>
            <a:pPr marL="171450" indent="-171450" algn="ctr" fontAlgn="t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Compose music to march to using tuned and </a:t>
            </a:r>
            <a:r>
              <a:rPr lang="en-GB" sz="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untuned</a:t>
            </a: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percussion. </a:t>
            </a:r>
          </a:p>
          <a:p>
            <a:pPr algn="ctr" fontAlgn="t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7016064" y="2127905"/>
            <a:ext cx="2171122" cy="783709"/>
          </a:xfrm>
          <a:prstGeom prst="wedgeRoundRectCallout">
            <a:avLst>
              <a:gd name="adj1" fmla="val -7812"/>
              <a:gd name="adj2" fmla="val 116420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doot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doot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song, Fanfare for the common man and Spain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Listen and carefully identify similarities and differences between acoustic guitar styles.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Improvise and compose, exploring how timbre, dynamic and texture can be used for impact in a fanfare.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Invent a melody.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Play repeating rhythmic patterns.</a:t>
            </a:r>
          </a:p>
        </p:txBody>
      </p:sp>
      <p:sp>
        <p:nvSpPr>
          <p:cNvPr id="124" name="Google Shape;124;p1"/>
          <p:cNvSpPr/>
          <p:nvPr/>
        </p:nvSpPr>
        <p:spPr>
          <a:xfrm>
            <a:off x="4546600" y="52772"/>
            <a:ext cx="2015067" cy="802362"/>
          </a:xfrm>
          <a:prstGeom prst="wedgeRoundRectCallout">
            <a:avLst>
              <a:gd name="adj1" fmla="val -34050"/>
              <a:gd name="adj2" fmla="val 9618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Dancing and drawing, Cat and Mouse, Come dance with me.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musical phrases from new word rhythms that children invent.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Sing either part of a call-and-response song.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 an awareness of duration and the ability to move slowly to music.</a:t>
            </a:r>
          </a:p>
        </p:txBody>
      </p:sp>
      <p:sp>
        <p:nvSpPr>
          <p:cNvPr id="126" name="Google Shape;126;p1"/>
          <p:cNvSpPr/>
          <p:nvPr/>
        </p:nvSpPr>
        <p:spPr>
          <a:xfrm>
            <a:off x="331080" y="3686983"/>
            <a:ext cx="1710266" cy="1045200"/>
          </a:xfrm>
          <a:prstGeom prst="wedgeRoundRectCallout">
            <a:avLst>
              <a:gd name="adj1" fmla="val 63500"/>
              <a:gd name="adj2" fmla="val 3203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Just three notes, Samba with Sergio and Fly with the stars.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Invent simple patterns using rhythms.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Perform vocal percussion as part of a group. 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Respond to and recognize crotchets and quavers and make up rhythms.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Sing solo or in a pair in call-and-response style.</a:t>
            </a:r>
          </a:p>
        </p:txBody>
      </p:sp>
      <p:sp>
        <p:nvSpPr>
          <p:cNvPr id="128" name="Google Shape;128;p1"/>
          <p:cNvSpPr/>
          <p:nvPr/>
        </p:nvSpPr>
        <p:spPr>
          <a:xfrm>
            <a:off x="1193815" y="5897692"/>
            <a:ext cx="2632833" cy="882048"/>
          </a:xfrm>
          <a:prstGeom prst="wedgeRoundRectCallout">
            <a:avLst>
              <a:gd name="adj1" fmla="val 56215"/>
              <a:gd name="adj2" fmla="val -81158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shall we do with the drunken sailor?, Why we sing and Introduction to song writing</a:t>
            </a:r>
            <a:endParaRPr lang="en-GB" sz="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Compose body percussion patterns to accompany a sea shanty.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 and practise techniques for singing and performing in a Gospel style.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fragments of songs that can develop into fully fledged songs.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Recognise individual instruments and voices by ear.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3926859" y="4386513"/>
            <a:ext cx="2287676" cy="789248"/>
          </a:xfrm>
          <a:prstGeom prst="wedgeRoundRectCallout">
            <a:avLst>
              <a:gd name="adj1" fmla="val 52407"/>
              <a:gd name="adj2" fmla="val 11894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Wider opportunities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Children will be learning an instrument and performing as a class orchestra.</a:t>
            </a:r>
          </a:p>
        </p:txBody>
      </p:sp>
      <p:sp>
        <p:nvSpPr>
          <p:cNvPr id="146" name="Google Shape;146;p1" descr="Are there any alps in North America? - Quora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 descr="South America Genealogy - FamilySearch Wiki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4314637" y="6129785"/>
            <a:ext cx="2734870" cy="649955"/>
          </a:xfrm>
          <a:prstGeom prst="wedgeRoundRectCallout">
            <a:avLst>
              <a:gd name="adj1" fmla="val -17658"/>
              <a:gd name="adj2" fmla="val -9480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Madina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tun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nabi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Building a groove and 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Epoca</a:t>
            </a:r>
            <a:endParaRPr lang="en-GB" sz="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Sing a song in two parts with expression and an understanding of its origins.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Listen and copy back simple rhythmic and melodic patterns.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Identify drum patterns, basslines and riffs and play them using body percussion and voices.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Upton Westlea Primary School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0361"/>
            <a:ext cx="1143000" cy="1143001"/>
          </a:xfrm>
          <a:prstGeom prst="rect">
            <a:avLst/>
          </a:prstGeom>
          <a:noFill/>
        </p:spPr>
      </p:pic>
      <p:sp>
        <p:nvSpPr>
          <p:cNvPr id="76" name="Google Shape;97;p1"/>
          <p:cNvSpPr/>
          <p:nvPr/>
        </p:nvSpPr>
        <p:spPr>
          <a:xfrm>
            <a:off x="1968157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98;p1"/>
          <p:cNvSpPr/>
          <p:nvPr/>
        </p:nvSpPr>
        <p:spPr>
          <a:xfrm>
            <a:off x="141466" y="1078833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088800" y="1104234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99;p1"/>
          <p:cNvSpPr txBox="1"/>
          <p:nvPr/>
        </p:nvSpPr>
        <p:spPr>
          <a:xfrm>
            <a:off x="127004" y="1257076"/>
            <a:ext cx="7513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EYFS</a:t>
            </a:r>
            <a:endParaRPr sz="1200"/>
          </a:p>
        </p:txBody>
      </p:sp>
      <p:sp>
        <p:nvSpPr>
          <p:cNvPr id="99" name="Google Shape;99;p1"/>
          <p:cNvSpPr txBox="1"/>
          <p:nvPr/>
        </p:nvSpPr>
        <p:spPr>
          <a:xfrm>
            <a:off x="2082804" y="1121609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One</a:t>
            </a:r>
            <a:endParaRPr sz="1200"/>
          </a:p>
        </p:txBody>
      </p:sp>
      <p:sp>
        <p:nvSpPr>
          <p:cNvPr id="4102" name="AutoShape 6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Image result for how tdo muslims wo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Google Shape;156;p1"/>
          <p:cNvSpPr/>
          <p:nvPr/>
        </p:nvSpPr>
        <p:spPr>
          <a:xfrm>
            <a:off x="2867958" y="1822690"/>
            <a:ext cx="2373999" cy="514783"/>
          </a:xfrm>
          <a:prstGeom prst="wedgeRoundRectCallout">
            <a:avLst>
              <a:gd name="adj1" fmla="val 3800"/>
              <a:gd name="adj2" fmla="val -11790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Football, Dawn and Musical conversations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Compose musical sound effects and short sequences of sounds.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Create, interpret and perform simple graphic scores.</a:t>
            </a:r>
          </a:p>
        </p:txBody>
      </p:sp>
      <p:sp>
        <p:nvSpPr>
          <p:cNvPr id="72" name="Google Shape;90;p1"/>
          <p:cNvSpPr/>
          <p:nvPr/>
        </p:nvSpPr>
        <p:spPr>
          <a:xfrm>
            <a:off x="10177259" y="1154814"/>
            <a:ext cx="1903666" cy="1063600"/>
          </a:xfrm>
          <a:prstGeom prst="wedgeRoundRectCallout">
            <a:avLst>
              <a:gd name="adj1" fmla="val -73669"/>
              <a:gd name="adj2" fmla="val 1603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Swing-a-long with Shostakovich, Charlie Chaplin and 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Tanczymy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labada</a:t>
            </a:r>
            <a:r>
              <a:rPr lang="en-GB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action patterns in 2 – and  3-time.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Listen and move, stepping a variety of rhythm patterns.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Compose a soundtrack to a clip of a silent film.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 and use notes of different pitch.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Listen to traditional and composed music from Poland.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Google Shape;94;p1"/>
          <p:cNvSpPr/>
          <p:nvPr/>
        </p:nvSpPr>
        <p:spPr>
          <a:xfrm>
            <a:off x="10472148" y="4159879"/>
            <a:ext cx="1543660" cy="1013522"/>
          </a:xfrm>
          <a:prstGeom prst="wedgeRoundRectCallout">
            <a:avLst>
              <a:gd name="adj1" fmla="val -36577"/>
              <a:gd name="adj2" fmla="val 10593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Race! Exploring identity through song and </a:t>
            </a:r>
            <a:r>
              <a:rPr lang="en-US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Ame</a:t>
            </a:r>
            <a:r>
              <a:rPr lang="en-US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vala</a:t>
            </a:r>
            <a:r>
              <a:rPr lang="en-US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tara</a:t>
            </a:r>
            <a:r>
              <a:rPr lang="en-US" sz="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bal.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Structure ideas into a full soundtrack.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 different ways that rhymes work in songs.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Create a rhythmic piece for drums and percussion instruments.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76" y="1154614"/>
            <a:ext cx="850369" cy="832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099" y="1078833"/>
            <a:ext cx="791549" cy="571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8804" y="1098718"/>
            <a:ext cx="784500" cy="605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8531" y="1056669"/>
            <a:ext cx="697946" cy="651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8867" y="1087690"/>
            <a:ext cx="867833" cy="877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840" y="1087281"/>
            <a:ext cx="1097250" cy="904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5793" y="1268948"/>
            <a:ext cx="644578" cy="810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6648" y="3421005"/>
            <a:ext cx="910495" cy="629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8142" y="3405170"/>
            <a:ext cx="1017779" cy="856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4220" y="4021625"/>
            <a:ext cx="691772" cy="681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22573" y="3231495"/>
            <a:ext cx="929219" cy="750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8198" y="3246959"/>
            <a:ext cx="1012913" cy="779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74720" y="3361432"/>
            <a:ext cx="940359" cy="6982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00908" y="5251040"/>
            <a:ext cx="866082" cy="6106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68315" y="5283505"/>
            <a:ext cx="918243" cy="745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96000" y="5367897"/>
            <a:ext cx="772343" cy="7030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8033" y="5373091"/>
            <a:ext cx="901898" cy="9132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19110" y="5371190"/>
            <a:ext cx="889782" cy="9170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77237" y="5409878"/>
            <a:ext cx="1096274" cy="873593"/>
          </a:xfrm>
          <a:prstGeom prst="rect">
            <a:avLst/>
          </a:prstGeom>
        </p:spPr>
      </p:pic>
      <p:sp>
        <p:nvSpPr>
          <p:cNvPr id="71" name="Google Shape;102;p1"/>
          <p:cNvSpPr txBox="1"/>
          <p:nvPr/>
        </p:nvSpPr>
        <p:spPr>
          <a:xfrm>
            <a:off x="10452051" y="2313048"/>
            <a:ext cx="11474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Cycle A</a:t>
            </a:r>
            <a:endParaRPr sz="1200" dirty="0"/>
          </a:p>
        </p:txBody>
      </p:sp>
      <p:sp>
        <p:nvSpPr>
          <p:cNvPr id="73" name="Google Shape;102;p1"/>
          <p:cNvSpPr txBox="1"/>
          <p:nvPr/>
        </p:nvSpPr>
        <p:spPr>
          <a:xfrm>
            <a:off x="4452607" y="4098895"/>
            <a:ext cx="114745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Cycle B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911</Words>
  <Application>Microsoft Office PowerPoint</Application>
  <PresentationFormat>Widescreen</PresentationFormat>
  <Paragraphs>100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Tahoma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H</dc:creator>
  <cp:lastModifiedBy>Josh Rimmer</cp:lastModifiedBy>
  <cp:revision>52</cp:revision>
  <cp:lastPrinted>2024-02-13T14:08:41Z</cp:lastPrinted>
  <dcterms:created xsi:type="dcterms:W3CDTF">2020-05-04T09:19:49Z</dcterms:created>
  <dcterms:modified xsi:type="dcterms:W3CDTF">2025-09-18T06:46:57Z</dcterms:modified>
</cp:coreProperties>
</file>