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metadata" ContentType="application/binary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797675" cy="9926638"/>
  <p:embeddedFontLst>
    <p:embeddedFont>
      <p:font typeface="Tahoma" pitchFamily="34" charset="0"/>
      <p:regular r:id="rId4"/>
      <p:bold r:id="rId5"/>
    </p:embeddedFont>
    <p:embeddedFont>
      <p:font typeface="Calibri" pitchFamily="34" charset="0"/>
      <p:regular r:id="rId6"/>
      <p:bold r:id="rId7"/>
      <p:italic r:id="rId8"/>
      <p:boldItalic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2" roundtripDataSignature="AMtx7mjbGCipUfGa0WyW0FKwtW8YDwus8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3066" autoAdjust="0"/>
  </p:normalViewPr>
  <p:slideViewPr>
    <p:cSldViewPr snapToGrid="0">
      <p:cViewPr>
        <p:scale>
          <a:sx n="100" d="100"/>
          <a:sy n="100" d="100"/>
        </p:scale>
        <p:origin x="-32" y="5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-107187" y="971545"/>
            <a:ext cx="12105314" cy="528421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9177793" y="75603"/>
            <a:ext cx="2663202" cy="908546"/>
          </a:xfrm>
          <a:prstGeom prst="wedgeRoundRectCallout">
            <a:avLst>
              <a:gd name="adj1" fmla="val -51294"/>
              <a:gd name="adj2" fmla="val 79839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Spring Term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SCARF -  Safe and unsafe secrets, Appropriate touch, Medicine Safety, Cooperation, Self-regulation, Online Safety, Looking after money – saving and spending.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 Outsiders – The Odd Egg and Blown Away.</a:t>
            </a:r>
          </a:p>
        </p:txBody>
      </p:sp>
      <p:sp>
        <p:nvSpPr>
          <p:cNvPr id="93" name="Google Shape;93;p1"/>
          <p:cNvSpPr/>
          <p:nvPr/>
        </p:nvSpPr>
        <p:spPr>
          <a:xfrm>
            <a:off x="6190595" y="4262085"/>
            <a:ext cx="2315127" cy="863302"/>
          </a:xfrm>
          <a:prstGeom prst="wedgeRoundRectCallout">
            <a:avLst>
              <a:gd name="adj1" fmla="val 47684"/>
              <a:gd name="adj2" fmla="val 113581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Autumn Term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SCARF – Assertiveness, Cooperation, Safe/unsafe touches, Positive relationships, Recognising and celebrating difference, Recognising and reflecting on prejudice-based bullying, Understanding Bystander behaviour, Gender stereotyping.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 Outsiders – My Princess Boy and Leaf.</a:t>
            </a:r>
          </a:p>
        </p:txBody>
      </p:sp>
      <p:sp>
        <p:nvSpPr>
          <p:cNvPr id="94" name="Google Shape;94;p1"/>
          <p:cNvSpPr/>
          <p:nvPr/>
        </p:nvSpPr>
        <p:spPr>
          <a:xfrm>
            <a:off x="8549064" y="4152631"/>
            <a:ext cx="1790236" cy="1203453"/>
          </a:xfrm>
          <a:prstGeom prst="wedgeRoundRectCallout">
            <a:avLst>
              <a:gd name="adj1" fmla="val 3117"/>
              <a:gd name="adj2" fmla="val 81164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Spring Term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SCARF – Understanding emotional needs, Staying safe online, Drugs: norms and risks, Understanding media bias including social media, Caring: communities and the environment, Earning and saving money, Understanding democracy.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 Outsiders – The Island.</a:t>
            </a:r>
          </a:p>
        </p:txBody>
      </p:sp>
      <p:sp>
        <p:nvSpPr>
          <p:cNvPr id="96" name="Google Shape;96;p1"/>
          <p:cNvSpPr txBox="1"/>
          <p:nvPr/>
        </p:nvSpPr>
        <p:spPr>
          <a:xfrm>
            <a:off x="7797801" y="6273265"/>
            <a:ext cx="451831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Upton Westlea </a:t>
            </a:r>
            <a:r>
              <a:rPr lang="en-GB" sz="1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Primary School Curriculum Road Map </a:t>
            </a:r>
            <a:r>
              <a:rPr lang="en-GB" sz="1600" b="1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- PSHE</a:t>
            </a:r>
            <a:endParaRPr dirty="0"/>
          </a:p>
        </p:txBody>
      </p:sp>
      <p:sp>
        <p:nvSpPr>
          <p:cNvPr id="97" name="Google Shape;97;p1"/>
          <p:cNvSpPr/>
          <p:nvPr/>
        </p:nvSpPr>
        <p:spPr>
          <a:xfrm>
            <a:off x="20824" y="961858"/>
            <a:ext cx="965765" cy="952154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0" name="Google Shape;100;p1"/>
          <p:cNvSpPr/>
          <p:nvPr/>
        </p:nvSpPr>
        <p:spPr>
          <a:xfrm>
            <a:off x="5493285" y="962664"/>
            <a:ext cx="965765" cy="952154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1" name="Google Shape;101;p1"/>
          <p:cNvSpPr/>
          <p:nvPr/>
        </p:nvSpPr>
        <p:spPr>
          <a:xfrm>
            <a:off x="5609896" y="1071172"/>
            <a:ext cx="730384" cy="713725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5595434" y="1113948"/>
            <a:ext cx="75139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Year Two</a:t>
            </a:r>
            <a:endParaRPr sz="1200"/>
          </a:p>
        </p:txBody>
      </p:sp>
      <p:grpSp>
        <p:nvGrpSpPr>
          <p:cNvPr id="103" name="Google Shape;103;p1"/>
          <p:cNvGrpSpPr/>
          <p:nvPr/>
        </p:nvGrpSpPr>
        <p:grpSpPr>
          <a:xfrm>
            <a:off x="8724455" y="2880684"/>
            <a:ext cx="1137098" cy="952154"/>
            <a:chOff x="9415489" y="1974525"/>
            <a:chExt cx="1012268" cy="952154"/>
          </a:xfrm>
        </p:grpSpPr>
        <p:sp>
          <p:nvSpPr>
            <p:cNvPr id="104" name="Google Shape;104;p1"/>
            <p:cNvSpPr/>
            <p:nvPr/>
          </p:nvSpPr>
          <p:spPr>
            <a:xfrm>
              <a:off x="9427195" y="1974525"/>
              <a:ext cx="965765" cy="952154"/>
            </a:xfrm>
            <a:prstGeom prst="ellipse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9539372" y="2084706"/>
              <a:ext cx="730384" cy="713725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6" name="Google Shape;106;p1"/>
            <p:cNvSpPr txBox="1"/>
            <p:nvPr/>
          </p:nvSpPr>
          <p:spPr>
            <a:xfrm>
              <a:off x="9415489" y="2133652"/>
              <a:ext cx="1012268" cy="6001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 dirty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Year </a:t>
              </a:r>
              <a:endParaRPr lang="en-GB" sz="11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 dirty="0" smtClean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Three- Four 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 dirty="0" smtClean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Cycle A</a:t>
              </a:r>
              <a:endParaRPr sz="1050"/>
            </a:p>
          </p:txBody>
        </p:sp>
      </p:grpSp>
      <p:sp>
        <p:nvSpPr>
          <p:cNvPr id="110" name="Google Shape;110;p1"/>
          <p:cNvSpPr/>
          <p:nvPr/>
        </p:nvSpPr>
        <p:spPr>
          <a:xfrm>
            <a:off x="7167197" y="5311694"/>
            <a:ext cx="965765" cy="952154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1" name="Google Shape;111;p1"/>
          <p:cNvSpPr/>
          <p:nvPr/>
        </p:nvSpPr>
        <p:spPr>
          <a:xfrm>
            <a:off x="7284888" y="5416060"/>
            <a:ext cx="730384" cy="713725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2" name="Google Shape;112;p1"/>
          <p:cNvSpPr txBox="1"/>
          <p:nvPr/>
        </p:nvSpPr>
        <p:spPr>
          <a:xfrm>
            <a:off x="7318019" y="5451697"/>
            <a:ext cx="67507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Year Six</a:t>
            </a:r>
            <a:endParaRPr sz="1200"/>
          </a:p>
        </p:txBody>
      </p:sp>
      <p:grpSp>
        <p:nvGrpSpPr>
          <p:cNvPr id="113" name="Google Shape;113;p1"/>
          <p:cNvGrpSpPr/>
          <p:nvPr/>
        </p:nvGrpSpPr>
        <p:grpSpPr>
          <a:xfrm>
            <a:off x="2381601" y="4771074"/>
            <a:ext cx="965765" cy="952154"/>
            <a:chOff x="2266024" y="4469297"/>
            <a:chExt cx="965765" cy="952154"/>
          </a:xfrm>
        </p:grpSpPr>
        <p:sp>
          <p:nvSpPr>
            <p:cNvPr id="114" name="Google Shape;114;p1"/>
            <p:cNvSpPr/>
            <p:nvPr/>
          </p:nvSpPr>
          <p:spPr>
            <a:xfrm>
              <a:off x="2266024" y="4469297"/>
              <a:ext cx="965765" cy="952154"/>
            </a:xfrm>
            <a:prstGeom prst="ellipse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2382153" y="4577830"/>
              <a:ext cx="730384" cy="713725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6" name="Google Shape;116;p1"/>
            <p:cNvSpPr txBox="1"/>
            <p:nvPr/>
          </p:nvSpPr>
          <p:spPr>
            <a:xfrm>
              <a:off x="2372277" y="4619525"/>
              <a:ext cx="751396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dirty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Year Five</a:t>
              </a:r>
              <a:endParaRPr sz="1200"/>
            </a:p>
          </p:txBody>
        </p:sp>
      </p:grpSp>
      <p:sp>
        <p:nvSpPr>
          <p:cNvPr id="117" name="Google Shape;117;p1"/>
          <p:cNvSpPr/>
          <p:nvPr/>
        </p:nvSpPr>
        <p:spPr>
          <a:xfrm>
            <a:off x="6815666" y="52773"/>
            <a:ext cx="2127189" cy="802924"/>
          </a:xfrm>
          <a:prstGeom prst="wedgeRoundRectCallout">
            <a:avLst>
              <a:gd name="adj1" fmla="val 117"/>
              <a:gd name="adj2" fmla="val 98511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Autumn Term</a:t>
            </a:r>
          </a:p>
          <a:p>
            <a:pPr marL="171450" marR="0" lvl="0" indent="-1714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SCARF – Bullying and teasing, Our school rules about bullying, Being a good friend, Feelings and self-regulation</a:t>
            </a:r>
          </a:p>
          <a:p>
            <a:pPr marL="171450" marR="0" lvl="0" indent="-1714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 Outsiders – The Great Big Book of Families and What the Jackdaw Saw.</a:t>
            </a:r>
            <a:endParaRPr lang="en-GB" sz="7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8" name="Google Shape;118;p1"/>
          <p:cNvSpPr/>
          <p:nvPr/>
        </p:nvSpPr>
        <p:spPr>
          <a:xfrm>
            <a:off x="301625" y="3403600"/>
            <a:ext cx="2035106" cy="1555750"/>
          </a:xfrm>
          <a:prstGeom prst="wedgeRoundRectCallout">
            <a:avLst>
              <a:gd name="adj1" fmla="val 74916"/>
              <a:gd name="adj2" fmla="val 19729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Summer Term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SCARF – Having choices and making decisions about my health, Taking care of my environment, My skills and interests, </a:t>
            </a: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Managing </a:t>
            </a: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difficult feelings, Relationships including marriage.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 Outsiders – The Flower and Red: A Crayons Story</a:t>
            </a: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171450" lvl="0" indent="-171450" algn="ctr">
              <a:buFont typeface="Arial" panose="020B0604020202020204" pitchFamily="34" charset="0"/>
              <a:buChar char="•"/>
            </a:pPr>
            <a:r>
              <a:rPr lang="en-US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Year 3 RSE – Naming body </a:t>
            </a:r>
            <a:r>
              <a:rPr lang="en-US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parts (male and female differences), </a:t>
            </a:r>
            <a:r>
              <a:rPr lang="en-US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types of relationships, personal space</a:t>
            </a:r>
            <a:r>
              <a:rPr lang="en-US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171450" lvl="0" indent="-171450" algn="ctr">
              <a:buFont typeface="Arial" panose="020B0604020202020204" pitchFamily="34" charset="0"/>
              <a:buChar char="•"/>
            </a:pPr>
            <a:r>
              <a:rPr lang="en-US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Year 4 RSE – growing and changing, what s puberty? Puberty changes and reproductions. </a:t>
            </a:r>
            <a:endParaRPr lang="en-US" sz="7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9" name="Google Shape;119;p1"/>
          <p:cNvSpPr/>
          <p:nvPr/>
        </p:nvSpPr>
        <p:spPr>
          <a:xfrm>
            <a:off x="127005" y="52772"/>
            <a:ext cx="2063676" cy="903355"/>
          </a:xfrm>
          <a:prstGeom prst="wedgeRoundRectCallout">
            <a:avLst>
              <a:gd name="adj1" fmla="val 18597"/>
              <a:gd name="adj2" fmla="val 75586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650" b="1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" b="1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Personal, Social and Emotional Development</a:t>
            </a:r>
          </a:p>
          <a:p>
            <a:pPr marL="171450" marR="0" lvl="0" indent="-1714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65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SCARF – What makes me special, Similarities and differences, Celebrating differences, Keeping my body safe, Looking after things, Keeping healthy, Life stages.</a:t>
            </a:r>
          </a:p>
          <a:p>
            <a:pPr marL="171450" marR="0" lvl="0" indent="-1714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65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No Outsiders – You Choose, Red Rockets and Rainbow Jelly, Blue Chameleon, The Family Book</a:t>
            </a:r>
            <a:r>
              <a:rPr lang="en-US" sz="7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marL="171450" marR="0" lvl="0" indent="-1714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1" name="Google Shape;121;p1"/>
          <p:cNvSpPr/>
          <p:nvPr/>
        </p:nvSpPr>
        <p:spPr>
          <a:xfrm>
            <a:off x="2314298" y="52688"/>
            <a:ext cx="2188875" cy="885389"/>
          </a:xfrm>
          <a:prstGeom prst="wedgeRoundRectCallout">
            <a:avLst>
              <a:gd name="adj1" fmla="val 58"/>
              <a:gd name="adj2" fmla="val 101164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fontAlgn="t"/>
            <a:endParaRPr lang="en-GB" sz="7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fontAlgn="t"/>
            <a:r>
              <a:rPr lang="en-GB" sz="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Autumn Term</a:t>
            </a:r>
          </a:p>
          <a:p>
            <a:pPr marL="171450" indent="-171450" algn="ctr" fontAlgn="t">
              <a:buFont typeface="Arial" panose="020B0604020202020204" pitchFamily="34" charset="0"/>
              <a:buChar char="•"/>
            </a:pP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SCARF – Feelings and getting help, Classroom rules and being a good friend. Recognising, valuing and celebrating difference, Developing respect and accepting others. Bullying and getting help.</a:t>
            </a:r>
          </a:p>
          <a:p>
            <a:pPr marL="171450" indent="-171450" algn="ctr" fontAlgn="t">
              <a:buFont typeface="Arial" panose="020B0604020202020204" pitchFamily="34" charset="0"/>
              <a:buChar char="•"/>
            </a:pP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No Outsiders – Elmer, Ten Little Pirates.</a:t>
            </a:r>
          </a:p>
          <a:p>
            <a:pPr algn="ctr" fontAlgn="t"/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GB" sz="7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2" name="Google Shape;122;p1"/>
          <p:cNvSpPr/>
          <p:nvPr/>
        </p:nvSpPr>
        <p:spPr>
          <a:xfrm>
            <a:off x="787379" y="2258762"/>
            <a:ext cx="2214825" cy="991510"/>
          </a:xfrm>
          <a:prstGeom prst="wedgeRoundRectCallout">
            <a:avLst>
              <a:gd name="adj1" fmla="val 101226"/>
              <a:gd name="adj2" fmla="val 39767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Spring Term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SCARF – Managing risk, Understanding the norms of drug use, Influences, Online safety, Making a difference, Media influence and Decisions about spending money.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 Outsiders – The Way Back Home.</a:t>
            </a:r>
          </a:p>
        </p:txBody>
      </p:sp>
      <p:sp>
        <p:nvSpPr>
          <p:cNvPr id="124" name="Google Shape;124;p1"/>
          <p:cNvSpPr/>
          <p:nvPr/>
        </p:nvSpPr>
        <p:spPr>
          <a:xfrm>
            <a:off x="4546600" y="52772"/>
            <a:ext cx="2157646" cy="802362"/>
          </a:xfrm>
          <a:prstGeom prst="wedgeRoundRectCallout">
            <a:avLst>
              <a:gd name="adj1" fmla="val -18732"/>
              <a:gd name="adj2" fmla="val 92062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Summer Term</a:t>
            </a:r>
          </a:p>
          <a:p>
            <a:pPr marL="171450" marR="0" lvl="0" indent="-1714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SCARF – Growth </a:t>
            </a:r>
            <a:r>
              <a:rPr lang="en-GB" sz="7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mindset</a:t>
            </a: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Healthy eating, Hygiene and health, Cooperation.</a:t>
            </a:r>
          </a:p>
          <a:p>
            <a:pPr marL="171450" marR="0" lvl="0" indent="-1714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Getting help, Becoming independent, My body parts, Taking care of self and others.</a:t>
            </a:r>
          </a:p>
        </p:txBody>
      </p:sp>
      <p:sp>
        <p:nvSpPr>
          <p:cNvPr id="128" name="Google Shape;128;p1"/>
          <p:cNvSpPr/>
          <p:nvPr/>
        </p:nvSpPr>
        <p:spPr>
          <a:xfrm>
            <a:off x="1186140" y="5896657"/>
            <a:ext cx="2544724" cy="882048"/>
          </a:xfrm>
          <a:prstGeom prst="wedgeRoundRectCallout">
            <a:avLst>
              <a:gd name="adj1" fmla="val 46691"/>
              <a:gd name="adj2" fmla="val -69917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Autumn Term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SCARF – Feelings, Friendship skills including compromise, Assertive skills, Cooperation, Recognising emotional needs, Recognising and celebrating difference, Influence and pressure of social media.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 Outsiders – Where the poppies grow now and Rose Blanche.</a:t>
            </a:r>
          </a:p>
        </p:txBody>
      </p:sp>
      <p:sp>
        <p:nvSpPr>
          <p:cNvPr id="129" name="Google Shape;129;p1"/>
          <p:cNvSpPr/>
          <p:nvPr/>
        </p:nvSpPr>
        <p:spPr>
          <a:xfrm>
            <a:off x="3480215" y="4265578"/>
            <a:ext cx="2667038" cy="888002"/>
          </a:xfrm>
          <a:prstGeom prst="wedgeRoundRectCallout">
            <a:avLst>
              <a:gd name="adj1" fmla="val 52407"/>
              <a:gd name="adj2" fmla="val 118943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Summer Term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SCARF – Growing independence and taking responsibility, Keeping myself healthy, Media awareness and safety, My Community,  Managing difficult feelings, Managing change, How my feelings help keeping safe, Getting help.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 Outsiders – The cow who climbed a tree and </a:t>
            </a:r>
            <a:r>
              <a:rPr lang="en-GB" sz="7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And</a:t>
            </a: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Tango Makes Three. </a:t>
            </a:r>
          </a:p>
        </p:txBody>
      </p:sp>
      <p:sp>
        <p:nvSpPr>
          <p:cNvPr id="146" name="Google Shape;146;p1" descr="Are there any alps in North America? - Quora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" descr="South America Genealogy - FamilySearch Wiki"/>
          <p:cNvSpPr/>
          <p:nvPr/>
        </p:nvSpPr>
        <p:spPr>
          <a:xfrm>
            <a:off x="6096000" y="3429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"/>
          <p:cNvSpPr/>
          <p:nvPr/>
        </p:nvSpPr>
        <p:spPr>
          <a:xfrm>
            <a:off x="4314637" y="6036433"/>
            <a:ext cx="2501029" cy="743308"/>
          </a:xfrm>
          <a:prstGeom prst="wedgeRoundRectCallout">
            <a:avLst>
              <a:gd name="adj1" fmla="val 112"/>
              <a:gd name="adj2" fmla="val -90697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Spring Term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SCARF – Managing risk, including online safety, Norms around use of legal drugs, Decision making skills, Rights and responsibilities including health, Making difference, Decisions about lending, borrowing and spending 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 Outsiders – How to heal a broken wing.</a:t>
            </a:r>
          </a:p>
        </p:txBody>
      </p:sp>
      <p:pic>
        <p:nvPicPr>
          <p:cNvPr id="2050" name="Picture 2" descr="Upton Westlea Primary School 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530361"/>
            <a:ext cx="1143000" cy="1143001"/>
          </a:xfrm>
          <a:prstGeom prst="rect">
            <a:avLst/>
          </a:prstGeom>
          <a:noFill/>
        </p:spPr>
      </p:pic>
      <p:sp>
        <p:nvSpPr>
          <p:cNvPr id="76" name="Google Shape;97;p1"/>
          <p:cNvSpPr/>
          <p:nvPr/>
        </p:nvSpPr>
        <p:spPr>
          <a:xfrm>
            <a:off x="1968157" y="961858"/>
            <a:ext cx="965765" cy="952154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0" name="Google Shape;98;p1"/>
          <p:cNvSpPr/>
          <p:nvPr/>
        </p:nvSpPr>
        <p:spPr>
          <a:xfrm>
            <a:off x="141466" y="1078833"/>
            <a:ext cx="730384" cy="713725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2088800" y="1104234"/>
            <a:ext cx="730384" cy="713725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9" name="Google Shape;99;p1"/>
          <p:cNvSpPr txBox="1"/>
          <p:nvPr/>
        </p:nvSpPr>
        <p:spPr>
          <a:xfrm>
            <a:off x="127004" y="1257076"/>
            <a:ext cx="75139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EYFS</a:t>
            </a:r>
            <a:endParaRPr sz="1200"/>
          </a:p>
        </p:txBody>
      </p:sp>
      <p:sp>
        <p:nvSpPr>
          <p:cNvPr id="99" name="Google Shape;99;p1"/>
          <p:cNvSpPr txBox="1"/>
          <p:nvPr/>
        </p:nvSpPr>
        <p:spPr>
          <a:xfrm>
            <a:off x="2082804" y="1121609"/>
            <a:ext cx="75139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Year One</a:t>
            </a:r>
            <a:endParaRPr sz="1200"/>
          </a:p>
        </p:txBody>
      </p:sp>
      <p:sp>
        <p:nvSpPr>
          <p:cNvPr id="4102" name="AutoShape 6" descr="Image result for jes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6" name="AutoShape 10" descr="Image result for jes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10" name="AutoShape 14" descr="Image result for how tdo muslims worshi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Google Shape;156;p1"/>
          <p:cNvSpPr/>
          <p:nvPr/>
        </p:nvSpPr>
        <p:spPr>
          <a:xfrm>
            <a:off x="2989946" y="1698683"/>
            <a:ext cx="2150217" cy="690121"/>
          </a:xfrm>
          <a:prstGeom prst="wedgeRoundRectCallout">
            <a:avLst>
              <a:gd name="adj1" fmla="val 11556"/>
              <a:gd name="adj2" fmla="val -82902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Spring Term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SCARF – How are feelings can keep us safe, Safe and unsafe touches, Medicine safety, Sleep. Taking care of things.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 Outsiders – That’s not how you do it, Max the Champion.</a:t>
            </a:r>
          </a:p>
        </p:txBody>
      </p:sp>
      <p:sp>
        <p:nvSpPr>
          <p:cNvPr id="72" name="Google Shape;90;p1"/>
          <p:cNvSpPr/>
          <p:nvPr/>
        </p:nvSpPr>
        <p:spPr>
          <a:xfrm>
            <a:off x="10118356" y="1235360"/>
            <a:ext cx="1961457" cy="880120"/>
          </a:xfrm>
          <a:prstGeom prst="wedgeRoundRectCallout">
            <a:avLst>
              <a:gd name="adj1" fmla="val -75786"/>
              <a:gd name="adj2" fmla="val 29295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en-GB" sz="7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GB" sz="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Summer Term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SCARF – Growth </a:t>
            </a:r>
            <a:r>
              <a:rPr lang="en-GB" sz="7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mindset</a:t>
            </a: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Looking after my body, Hygiene and health, Exercise and sleep, Life cycles, Dealing with loss, Being supportive, Growing and changing, Privacy.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 Outsiders – The First </a:t>
            </a:r>
            <a:r>
              <a:rPr lang="en-GB" sz="7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Slodge</a:t>
            </a: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and Just Because.</a:t>
            </a:r>
          </a:p>
          <a:p>
            <a:pPr algn="ctr"/>
            <a:endParaRPr lang="en-GB" sz="7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6" name="Google Shape;94;p1"/>
          <p:cNvSpPr/>
          <p:nvPr/>
        </p:nvSpPr>
        <p:spPr>
          <a:xfrm>
            <a:off x="10364961" y="4170201"/>
            <a:ext cx="1633166" cy="1153112"/>
          </a:xfrm>
          <a:prstGeom prst="wedgeRoundRectCallout">
            <a:avLst>
              <a:gd name="adj1" fmla="val -25105"/>
              <a:gd name="adj2" fmla="val 85646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Summer Term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SCARF – Aspirations and goal setting, Managing risk, Looking after my mental health, Coping with changes, Keeping safe, Body image, Sex education, Self-esteem.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 Outsiders – Dreams of Freedom and The Thing.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0298" y="5026325"/>
            <a:ext cx="1609731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700" dirty="0" smtClean="0">
                <a:latin typeface="+mj-lt"/>
              </a:rPr>
              <a:t>Our school use the SCARF Scheme and No Outsiders</a:t>
            </a:r>
            <a:r>
              <a:rPr lang="en-GB" sz="900" dirty="0" smtClean="0">
                <a:latin typeface="+mj-lt"/>
              </a:rPr>
              <a:t>.</a:t>
            </a:r>
            <a:endParaRPr lang="en-GB" sz="90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647" y="1010034"/>
            <a:ext cx="416391" cy="4797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0300" y="997594"/>
            <a:ext cx="426325" cy="4903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0541" y="1480373"/>
            <a:ext cx="566256" cy="4720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3044" y="1021011"/>
            <a:ext cx="511466" cy="5873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52426" y="997594"/>
            <a:ext cx="512196" cy="5979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71120" y="1009915"/>
            <a:ext cx="651362" cy="6111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13464" y="1011749"/>
            <a:ext cx="570352" cy="7886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79614" y="1113948"/>
            <a:ext cx="639823" cy="6570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85264" y="1264796"/>
            <a:ext cx="893831" cy="6138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74544" y="1958618"/>
            <a:ext cx="544233" cy="67264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67764" y="3310511"/>
            <a:ext cx="674887" cy="67179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82088" y="3289497"/>
            <a:ext cx="659162" cy="65916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09570" y="3261826"/>
            <a:ext cx="681828" cy="69798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786943" y="3318589"/>
            <a:ext cx="622035" cy="67598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453619" y="5183749"/>
            <a:ext cx="522379" cy="67163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082251" y="5321615"/>
            <a:ext cx="511756" cy="66497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733944" y="5252375"/>
            <a:ext cx="808939" cy="61840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649476" y="5208596"/>
            <a:ext cx="518160" cy="75973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336822" y="5315730"/>
            <a:ext cx="553584" cy="76248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256002" y="5397510"/>
            <a:ext cx="610171" cy="6389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900841" y="5583123"/>
            <a:ext cx="680407" cy="591213"/>
          </a:xfrm>
          <a:prstGeom prst="rect">
            <a:avLst/>
          </a:prstGeom>
        </p:spPr>
      </p:pic>
      <p:pic>
        <p:nvPicPr>
          <p:cNvPr id="2058" name="Picture 2057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634052" y="5371501"/>
            <a:ext cx="637988" cy="883368"/>
          </a:xfrm>
          <a:prstGeom prst="rect">
            <a:avLst/>
          </a:prstGeom>
        </p:spPr>
      </p:pic>
      <p:pic>
        <p:nvPicPr>
          <p:cNvPr id="2059" name="Picture 2058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0378415" y="5460316"/>
            <a:ext cx="661504" cy="728662"/>
          </a:xfrm>
          <a:prstGeom prst="rect">
            <a:avLst/>
          </a:prstGeom>
        </p:spPr>
      </p:pic>
      <p:sp>
        <p:nvSpPr>
          <p:cNvPr id="82" name="Google Shape;87;p1"/>
          <p:cNvSpPr/>
          <p:nvPr/>
        </p:nvSpPr>
        <p:spPr>
          <a:xfrm>
            <a:off x="5725366" y="2169583"/>
            <a:ext cx="2501585" cy="738008"/>
          </a:xfrm>
          <a:prstGeom prst="wedgeRoundRectCallout">
            <a:avLst>
              <a:gd name="adj1" fmla="val 11694"/>
              <a:gd name="adj2" fmla="val 123475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Autumn Term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SCARF – Healthy relationships, Listening to feelings, Bullying, Assertive skills, Recognising and celebrating difference, Understanding and challenging stereotypes.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 Outsiders – Dogs don’t do ballet and King and King.</a:t>
            </a:r>
          </a:p>
        </p:txBody>
      </p:sp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2803525" y="3540125"/>
            <a:ext cx="517525" cy="735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765</Words>
  <Application>Microsoft Office PowerPoint</Application>
  <PresentationFormat>Custom</PresentationFormat>
  <Paragraphs>64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Tahoma</vt:lpstr>
      <vt:lpstr>Calibri</vt:lpstr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 H</dc:creator>
  <cp:lastModifiedBy>User</cp:lastModifiedBy>
  <cp:revision>61</cp:revision>
  <cp:lastPrinted>2024-02-13T14:08:41Z</cp:lastPrinted>
  <dcterms:created xsi:type="dcterms:W3CDTF">2020-05-04T09:19:49Z</dcterms:created>
  <dcterms:modified xsi:type="dcterms:W3CDTF">2025-06-19T12:43:12Z</dcterms:modified>
</cp:coreProperties>
</file>