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metadata" ContentType="application/binary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797675" cy="9926638"/>
  <p:embeddedFontLst>
    <p:embeddedFont>
      <p:font typeface="Tahoma" pitchFamily="34" charset="0"/>
      <p:regular r:id="rId4"/>
      <p:bold r:id="rId5"/>
    </p:embeddedFont>
    <p:embeddedFont>
      <p:font typeface="Calibri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jbGCipUfGa0WyW0FKwtW8YDwus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3066" autoAdjust="0"/>
  </p:normalViewPr>
  <p:slideViewPr>
    <p:cSldViewPr snapToGrid="0">
      <p:cViewPr varScale="1">
        <p:scale>
          <a:sx n="79" d="100"/>
          <a:sy n="79" d="100"/>
        </p:scale>
        <p:origin x="-73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107187" y="971545"/>
            <a:ext cx="12105314" cy="528421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9177793" y="75603"/>
            <a:ext cx="2663202" cy="908546"/>
          </a:xfrm>
          <a:prstGeom prst="wedgeRoundRectCallout">
            <a:avLst>
              <a:gd name="adj1" fmla="val -51294"/>
              <a:gd name="adj2" fmla="val 79839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-  Safe and unsafe secrets, Appropriate touch, Medicine Safety, Cooperation, Self-regulation, Online Safety, Looking after money – saving and spending.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Outsiders – The Odd Egg and Blown Away.</a:t>
            </a:r>
          </a:p>
        </p:txBody>
      </p:sp>
      <p:sp>
        <p:nvSpPr>
          <p:cNvPr id="89" name="Google Shape;89;p1"/>
          <p:cNvSpPr/>
          <p:nvPr/>
        </p:nvSpPr>
        <p:spPr>
          <a:xfrm>
            <a:off x="5232294" y="2023923"/>
            <a:ext cx="1846386" cy="906391"/>
          </a:xfrm>
          <a:prstGeom prst="wedgeRoundRectCallout">
            <a:avLst>
              <a:gd name="adj1" fmla="val -47940"/>
              <a:gd name="adj2" fmla="val 77418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-US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Term</a:t>
            </a:r>
          </a:p>
          <a:p>
            <a:pPr marL="171450" marR="0" lvl="0" indent="-171450" algn="ctr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Managing risks, Decision-making skills, Drugs and their risks, Staying safe online, Skills we need to develop as we grow up, Helping and being helped, Looking after the environment, Managing money.</a:t>
            </a:r>
          </a:p>
          <a:p>
            <a:pPr marL="171450" marR="0" lvl="0" indent="-171450" algn="ctr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Outsiders – We’re all wonders.</a:t>
            </a:r>
          </a:p>
        </p:txBody>
      </p:sp>
      <p:sp>
        <p:nvSpPr>
          <p:cNvPr id="90" name="Google Shape;90;p1"/>
          <p:cNvSpPr/>
          <p:nvPr/>
        </p:nvSpPr>
        <p:spPr>
          <a:xfrm>
            <a:off x="9849121" y="3193123"/>
            <a:ext cx="2189369" cy="888125"/>
          </a:xfrm>
          <a:prstGeom prst="wedgeRoundRectCallout">
            <a:avLst>
              <a:gd name="adj1" fmla="val -87817"/>
              <a:gd name="adj2" fmla="val 7366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Rules and their purpose, Cooperation, Friendship including respectful relationships, Coping with lose, Recognising and respecting diversity, Being respectful and tolerant, My Community.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Outsiders – The </a:t>
            </a:r>
            <a:r>
              <a:rPr lang="en-GB" sz="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Hueys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the new jumper, This is our house.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6190595" y="4262085"/>
            <a:ext cx="2315127" cy="863302"/>
          </a:xfrm>
          <a:prstGeom prst="wedgeRoundRectCallout">
            <a:avLst>
              <a:gd name="adj1" fmla="val 47684"/>
              <a:gd name="adj2" fmla="val 113581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Assertiveness, Cooperation, Safe/unsafe touches, Positive relationships, Recognising and celebrating difference, Recognising and reflecting on prejudice-based bullying, Understanding Bystander behaviour, Gender stereotyping.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Outsiders – My Princess Boy and Leaf.</a:t>
            </a:r>
          </a:p>
        </p:txBody>
      </p:sp>
      <p:sp>
        <p:nvSpPr>
          <p:cNvPr id="94" name="Google Shape;94;p1"/>
          <p:cNvSpPr/>
          <p:nvPr/>
        </p:nvSpPr>
        <p:spPr>
          <a:xfrm>
            <a:off x="8549064" y="4152631"/>
            <a:ext cx="1790236" cy="1203453"/>
          </a:xfrm>
          <a:prstGeom prst="wedgeRoundRectCallout">
            <a:avLst>
              <a:gd name="adj1" fmla="val 3117"/>
              <a:gd name="adj2" fmla="val 81164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Understanding emotional needs, Staying safe online, Drugs: norms and risks, Understanding media bias including social media, Caring: communities and the environment, Earning and saving money, Understanding democracy.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Outsiders – The Island.</a:t>
            </a:r>
          </a:p>
        </p:txBody>
      </p:sp>
      <p:sp>
        <p:nvSpPr>
          <p:cNvPr id="96" name="Google Shape;96;p1"/>
          <p:cNvSpPr txBox="1"/>
          <p:nvPr/>
        </p:nvSpPr>
        <p:spPr>
          <a:xfrm>
            <a:off x="7797801" y="6273265"/>
            <a:ext cx="451831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Upton Westlea </a:t>
            </a:r>
            <a:r>
              <a:rPr lang="en-GB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Primary School Curriculum Road Map </a:t>
            </a:r>
            <a:r>
              <a:rPr lang="en-GB" sz="1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 PSHE</a:t>
            </a:r>
            <a:endParaRPr dirty="0"/>
          </a:p>
        </p:txBody>
      </p:sp>
      <p:sp>
        <p:nvSpPr>
          <p:cNvPr id="97" name="Google Shape;97;p1"/>
          <p:cNvSpPr/>
          <p:nvPr/>
        </p:nvSpPr>
        <p:spPr>
          <a:xfrm>
            <a:off x="20824" y="961858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5493285" y="962664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5609896" y="1071172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5595434" y="1113948"/>
            <a:ext cx="7513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Two</a:t>
            </a:r>
            <a:endParaRPr sz="1200"/>
          </a:p>
        </p:txBody>
      </p:sp>
      <p:grpSp>
        <p:nvGrpSpPr>
          <p:cNvPr id="103" name="Google Shape;103;p1"/>
          <p:cNvGrpSpPr/>
          <p:nvPr/>
        </p:nvGrpSpPr>
        <p:grpSpPr>
          <a:xfrm>
            <a:off x="9127959" y="2328234"/>
            <a:ext cx="1113602" cy="952154"/>
            <a:chOff x="9427195" y="1974525"/>
            <a:chExt cx="965765" cy="952154"/>
          </a:xfrm>
        </p:grpSpPr>
        <p:sp>
          <p:nvSpPr>
            <p:cNvPr id="104" name="Google Shape;104;p1"/>
            <p:cNvSpPr/>
            <p:nvPr/>
          </p:nvSpPr>
          <p:spPr>
            <a:xfrm>
              <a:off x="9427195" y="1974525"/>
              <a:ext cx="965765" cy="952154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9539372" y="2084706"/>
              <a:ext cx="730384" cy="71372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6" name="Google Shape;106;p1"/>
            <p:cNvSpPr txBox="1"/>
            <p:nvPr/>
          </p:nvSpPr>
          <p:spPr>
            <a:xfrm>
              <a:off x="9474201" y="2106581"/>
              <a:ext cx="89208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Year </a:t>
              </a:r>
              <a:endParaRPr lang="en-GB" sz="12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Three- Four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Cycle B</a:t>
              </a:r>
              <a:endParaRPr sz="1100"/>
            </a:p>
          </p:txBody>
        </p:sp>
      </p:grpSp>
      <p:sp>
        <p:nvSpPr>
          <p:cNvPr id="110" name="Google Shape;110;p1"/>
          <p:cNvSpPr/>
          <p:nvPr/>
        </p:nvSpPr>
        <p:spPr>
          <a:xfrm>
            <a:off x="7167197" y="5311694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7284888" y="5416060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7318019" y="5451697"/>
            <a:ext cx="67507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Six</a:t>
            </a:r>
            <a:endParaRPr sz="1200"/>
          </a:p>
        </p:txBody>
      </p:sp>
      <p:grpSp>
        <p:nvGrpSpPr>
          <p:cNvPr id="113" name="Google Shape;113;p1"/>
          <p:cNvGrpSpPr/>
          <p:nvPr/>
        </p:nvGrpSpPr>
        <p:grpSpPr>
          <a:xfrm>
            <a:off x="2381601" y="4771074"/>
            <a:ext cx="965765" cy="952154"/>
            <a:chOff x="2266024" y="4469297"/>
            <a:chExt cx="965765" cy="952154"/>
          </a:xfrm>
        </p:grpSpPr>
        <p:sp>
          <p:nvSpPr>
            <p:cNvPr id="114" name="Google Shape;114;p1"/>
            <p:cNvSpPr/>
            <p:nvPr/>
          </p:nvSpPr>
          <p:spPr>
            <a:xfrm>
              <a:off x="2266024" y="4469297"/>
              <a:ext cx="965765" cy="952154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2382153" y="4577830"/>
              <a:ext cx="730384" cy="71372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6" name="Google Shape;116;p1"/>
            <p:cNvSpPr txBox="1"/>
            <p:nvPr/>
          </p:nvSpPr>
          <p:spPr>
            <a:xfrm>
              <a:off x="2372277" y="4619525"/>
              <a:ext cx="75139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Year Five</a:t>
              </a:r>
              <a:endParaRPr sz="1200"/>
            </a:p>
          </p:txBody>
        </p:sp>
      </p:grpSp>
      <p:sp>
        <p:nvSpPr>
          <p:cNvPr id="117" name="Google Shape;117;p1"/>
          <p:cNvSpPr/>
          <p:nvPr/>
        </p:nvSpPr>
        <p:spPr>
          <a:xfrm>
            <a:off x="6815666" y="52773"/>
            <a:ext cx="2127189" cy="802924"/>
          </a:xfrm>
          <a:prstGeom prst="wedgeRoundRectCallout">
            <a:avLst>
              <a:gd name="adj1" fmla="val 117"/>
              <a:gd name="adj2" fmla="val 98511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Term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Bullying and teasing, Our school rules about bullying, Being a good friend, Feelings and self-regulation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Outsiders – The Great Big Book of Families and What the Jackdaw Saw.</a:t>
            </a:r>
            <a:endParaRPr lang="en-GB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127005" y="52772"/>
            <a:ext cx="2063676" cy="903355"/>
          </a:xfrm>
          <a:prstGeom prst="wedgeRoundRectCallout">
            <a:avLst>
              <a:gd name="adj1" fmla="val 18597"/>
              <a:gd name="adj2" fmla="val 75586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65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Personal, Social and Emotional Development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5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SCARF – What makes me special, Similarities and differences, Celebrating differences, Keeping my body safe, Looking after things, Keeping healthy, Life stages.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5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 Outsiders – You Choose, Red Rockets and Rainbow Jelly, Blue Chameleon, The Family Book</a:t>
            </a:r>
            <a:r>
              <a:rPr lang="en-US" sz="7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2314298" y="52688"/>
            <a:ext cx="2188875" cy="885389"/>
          </a:xfrm>
          <a:prstGeom prst="wedgeRoundRectCallout">
            <a:avLst>
              <a:gd name="adj1" fmla="val 58"/>
              <a:gd name="adj2" fmla="val 101164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t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Term</a:t>
            </a:r>
          </a:p>
          <a:p>
            <a:pPr marL="171450" indent="-171450" algn="ctr" fontAlgn="t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Feelings and getting help, Classroom rules and being a good friend. Recognising, valuing and celebrating difference, Developing respect and accepting others. Bullying and getting help.</a:t>
            </a:r>
          </a:p>
          <a:p>
            <a:pPr marL="171450" indent="-171450" algn="ctr" fontAlgn="t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No Outsiders – Elmer, Ten Little Pirates.</a:t>
            </a:r>
          </a:p>
          <a:p>
            <a:pPr algn="ctr" fontAlgn="t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4546600" y="52772"/>
            <a:ext cx="2157646" cy="802362"/>
          </a:xfrm>
          <a:prstGeom prst="wedgeRoundRectCallout">
            <a:avLst>
              <a:gd name="adj1" fmla="val -18732"/>
              <a:gd name="adj2" fmla="val 92062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Term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Growth </a:t>
            </a:r>
            <a:r>
              <a:rPr lang="en-GB" sz="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mindset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Healthy eating, Hygiene and health, Cooperation.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Getting help, Becoming independent, My body parts, Taking care of self and others.</a:t>
            </a:r>
          </a:p>
        </p:txBody>
      </p:sp>
      <p:sp>
        <p:nvSpPr>
          <p:cNvPr id="126" name="Google Shape;126;p1"/>
          <p:cNvSpPr/>
          <p:nvPr/>
        </p:nvSpPr>
        <p:spPr>
          <a:xfrm>
            <a:off x="210454" y="2697691"/>
            <a:ext cx="2077679" cy="1778056"/>
          </a:xfrm>
          <a:prstGeom prst="wedgeRoundRectCallout">
            <a:avLst>
              <a:gd name="adj1" fmla="val 96701"/>
              <a:gd name="adj2" fmla="val 52136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Term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Keeping myself healthy and well, Celebrating and developing my skills, Developing </a:t>
            </a:r>
            <a:r>
              <a:rPr lang="en-US" sz="700" smtClean="0">
                <a:latin typeface="Tahoma" pitchFamily="34" charset="0"/>
                <a:ea typeface="Tahoma" pitchFamily="34" charset="0"/>
                <a:cs typeface="Tahoma" pitchFamily="34" charset="0"/>
              </a:rPr>
              <a:t>empathy</a:t>
            </a:r>
            <a:r>
              <a:rPr lang="en-US" sz="700" smtClean="0">
                <a:latin typeface="Tahoma" pitchFamily="34" charset="0"/>
                <a:ea typeface="Tahoma" pitchFamily="34" charset="0"/>
                <a:cs typeface="Tahoma" pitchFamily="34" charset="0"/>
              </a:rPr>
              <a:t>,, </a:t>
            </a: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Keeping </a:t>
            </a: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safe, Safe and unsafe secrets.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Outsiders – Two Monsters and </a:t>
            </a:r>
            <a:r>
              <a:rPr lang="en-US" sz="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Beegu</a:t>
            </a: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Year 3 RSE – Naming body parts (male and female differences), types of relationships, personal space.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Year 4 RSE – growing and changing, what s puberty? Puberty changes and reproductions. </a:t>
            </a:r>
            <a:endParaRPr lang="en-US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1186140" y="5896657"/>
            <a:ext cx="2544724" cy="882048"/>
          </a:xfrm>
          <a:prstGeom prst="wedgeRoundRectCallout">
            <a:avLst>
              <a:gd name="adj1" fmla="val 46691"/>
              <a:gd name="adj2" fmla="val -69917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Feelings, Friendship skills including compromise, Assertive skills, Cooperation, Recognising emotional needs, Recognising and celebrating difference, Influence and pressure of social media.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Outsiders – Where the poppies grow now and Rose Blanche.</a:t>
            </a:r>
          </a:p>
        </p:txBody>
      </p:sp>
      <p:sp>
        <p:nvSpPr>
          <p:cNvPr id="129" name="Google Shape;129;p1"/>
          <p:cNvSpPr/>
          <p:nvPr/>
        </p:nvSpPr>
        <p:spPr>
          <a:xfrm>
            <a:off x="3480215" y="4265578"/>
            <a:ext cx="2667038" cy="888002"/>
          </a:xfrm>
          <a:prstGeom prst="wedgeRoundRectCallout">
            <a:avLst>
              <a:gd name="adj1" fmla="val 52407"/>
              <a:gd name="adj2" fmla="val 118943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Growing independence and taking responsibility, Keeping myself healthy, Media awareness and safety, My Community,  Managing difficult feelings, Managing change, How my feelings help keeping safe, Getting help.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Outsiders – The cow who climbed a tree and </a:t>
            </a:r>
            <a:r>
              <a:rPr lang="en-GB" sz="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Tango Makes Three. </a:t>
            </a:r>
          </a:p>
        </p:txBody>
      </p:sp>
      <p:sp>
        <p:nvSpPr>
          <p:cNvPr id="146" name="Google Shape;146;p1" descr="Are there any alps in North America? - Quora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" descr="South America Genealogy - FamilySearch Wiki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"/>
          <p:cNvSpPr/>
          <p:nvPr/>
        </p:nvSpPr>
        <p:spPr>
          <a:xfrm>
            <a:off x="4314637" y="6036433"/>
            <a:ext cx="2501029" cy="743308"/>
          </a:xfrm>
          <a:prstGeom prst="wedgeRoundRectCallout">
            <a:avLst>
              <a:gd name="adj1" fmla="val 112"/>
              <a:gd name="adj2" fmla="val -90697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Managing risk, including online safety, Norms around use of legal drugs, Decision making skills, Rights and responsibilities including health, Making difference, Decisions about lending, borrowing and spending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Outsiders – How to heal a broken wing.</a:t>
            </a:r>
          </a:p>
        </p:txBody>
      </p:sp>
      <p:pic>
        <p:nvPicPr>
          <p:cNvPr id="2050" name="Picture 2" descr="Upton Westlea Primary School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30361"/>
            <a:ext cx="1143000" cy="1143001"/>
          </a:xfrm>
          <a:prstGeom prst="rect">
            <a:avLst/>
          </a:prstGeom>
          <a:noFill/>
        </p:spPr>
      </p:pic>
      <p:sp>
        <p:nvSpPr>
          <p:cNvPr id="76" name="Google Shape;97;p1"/>
          <p:cNvSpPr/>
          <p:nvPr/>
        </p:nvSpPr>
        <p:spPr>
          <a:xfrm>
            <a:off x="1968157" y="961858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" name="Google Shape;98;p1"/>
          <p:cNvSpPr/>
          <p:nvPr/>
        </p:nvSpPr>
        <p:spPr>
          <a:xfrm>
            <a:off x="141466" y="1078833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2088800" y="1104234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" name="Google Shape;99;p1"/>
          <p:cNvSpPr txBox="1"/>
          <p:nvPr/>
        </p:nvSpPr>
        <p:spPr>
          <a:xfrm>
            <a:off x="127004" y="1257076"/>
            <a:ext cx="75139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EYFS</a:t>
            </a:r>
            <a:endParaRPr sz="1200"/>
          </a:p>
        </p:txBody>
      </p:sp>
      <p:sp>
        <p:nvSpPr>
          <p:cNvPr id="99" name="Google Shape;99;p1"/>
          <p:cNvSpPr txBox="1"/>
          <p:nvPr/>
        </p:nvSpPr>
        <p:spPr>
          <a:xfrm>
            <a:off x="2082804" y="1121609"/>
            <a:ext cx="7513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One</a:t>
            </a:r>
            <a:endParaRPr sz="1200"/>
          </a:p>
        </p:txBody>
      </p:sp>
      <p:sp>
        <p:nvSpPr>
          <p:cNvPr id="4102" name="AutoShape 6" descr="Image result for je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Image result for je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0" name="AutoShape 14" descr="Image result for how tdo muslims worsh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Google Shape;156;p1"/>
          <p:cNvSpPr/>
          <p:nvPr/>
        </p:nvSpPr>
        <p:spPr>
          <a:xfrm>
            <a:off x="2989946" y="1698683"/>
            <a:ext cx="2150217" cy="690121"/>
          </a:xfrm>
          <a:prstGeom prst="wedgeRoundRectCallout">
            <a:avLst>
              <a:gd name="adj1" fmla="val 11556"/>
              <a:gd name="adj2" fmla="val -82902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How are feelings can keep us safe, Safe and unsafe touches, Medicine safety, Sleep. Taking care of things.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Outsiders – That’s not how you do it, Max the Champion.</a:t>
            </a:r>
          </a:p>
        </p:txBody>
      </p:sp>
      <p:sp>
        <p:nvSpPr>
          <p:cNvPr id="72" name="Google Shape;90;p1"/>
          <p:cNvSpPr/>
          <p:nvPr/>
        </p:nvSpPr>
        <p:spPr>
          <a:xfrm>
            <a:off x="10118356" y="1235360"/>
            <a:ext cx="1961457" cy="880120"/>
          </a:xfrm>
          <a:prstGeom prst="wedgeRoundRectCallout">
            <a:avLst>
              <a:gd name="adj1" fmla="val -75786"/>
              <a:gd name="adj2" fmla="val 29295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Growth </a:t>
            </a:r>
            <a:r>
              <a:rPr lang="en-GB" sz="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mindset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Looking after my body, Hygiene and health, Exercise and sleep, Life cycles, Dealing with loss, Being supportive, Growing and changing, Privacy.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Outsiders – The First </a:t>
            </a:r>
            <a:r>
              <a:rPr lang="en-GB" sz="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Slodge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Just Because.</a:t>
            </a:r>
          </a:p>
          <a:p>
            <a:pPr algn="ctr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Google Shape;94;p1"/>
          <p:cNvSpPr/>
          <p:nvPr/>
        </p:nvSpPr>
        <p:spPr>
          <a:xfrm>
            <a:off x="10364961" y="4170201"/>
            <a:ext cx="1633166" cy="1153112"/>
          </a:xfrm>
          <a:prstGeom prst="wedgeRoundRectCallout">
            <a:avLst>
              <a:gd name="adj1" fmla="val -25105"/>
              <a:gd name="adj2" fmla="val 85646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SCARF – Aspirations and goal setting, Managing risk, Looking after my mental health, Coping with changes, Keeping safe, Body image, Sex education, Self-esteem.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Outsiders – Dreams of Freedom and The Thing.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0298" y="5026325"/>
            <a:ext cx="1609731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 smtClean="0">
                <a:latin typeface="+mj-lt"/>
              </a:rPr>
              <a:t>Our school use the SCARF Scheme and No Outsiders</a:t>
            </a:r>
            <a:r>
              <a:rPr lang="en-GB" sz="900" dirty="0" smtClean="0">
                <a:latin typeface="+mj-lt"/>
              </a:rPr>
              <a:t>.</a:t>
            </a:r>
            <a:endParaRPr lang="en-GB" sz="9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647" y="1010034"/>
            <a:ext cx="416391" cy="479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0300" y="997594"/>
            <a:ext cx="426325" cy="490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0541" y="1480373"/>
            <a:ext cx="566256" cy="472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3044" y="1021011"/>
            <a:ext cx="511466" cy="587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2426" y="997594"/>
            <a:ext cx="512196" cy="597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1120" y="1009915"/>
            <a:ext cx="651362" cy="611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3464" y="1011749"/>
            <a:ext cx="570352" cy="788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79614" y="1113948"/>
            <a:ext cx="639823" cy="6570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5864" y="1150496"/>
            <a:ext cx="893831" cy="6138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04694" y="1476018"/>
            <a:ext cx="544233" cy="6726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17658" y="3281145"/>
            <a:ext cx="660647" cy="6486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3108" y="3263441"/>
            <a:ext cx="507797" cy="6918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16284" y="3286719"/>
            <a:ext cx="710786" cy="6391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59080" y="3304987"/>
            <a:ext cx="532300" cy="6957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35954" y="3808933"/>
            <a:ext cx="602838" cy="6570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53619" y="5183749"/>
            <a:ext cx="522379" cy="6716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82251" y="5321615"/>
            <a:ext cx="511756" cy="6649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33944" y="5252375"/>
            <a:ext cx="808939" cy="6184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649476" y="5208596"/>
            <a:ext cx="518160" cy="7597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36822" y="5315730"/>
            <a:ext cx="553584" cy="7624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56002" y="5397510"/>
            <a:ext cx="610171" cy="6389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900841" y="5583123"/>
            <a:ext cx="680407" cy="591213"/>
          </a:xfrm>
          <a:prstGeom prst="rect">
            <a:avLst/>
          </a:prstGeom>
        </p:spPr>
      </p:pic>
      <p:pic>
        <p:nvPicPr>
          <p:cNvPr id="2058" name="Picture 205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634052" y="5371501"/>
            <a:ext cx="637988" cy="883368"/>
          </a:xfrm>
          <a:prstGeom prst="rect">
            <a:avLst/>
          </a:prstGeom>
        </p:spPr>
      </p:pic>
      <p:pic>
        <p:nvPicPr>
          <p:cNvPr id="2059" name="Picture 205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378415" y="5460316"/>
            <a:ext cx="661504" cy="728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776</Words>
  <Application>Microsoft Office PowerPoint</Application>
  <PresentationFormat>Custom</PresentationFormat>
  <Paragraphs>65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Tahoma</vt:lpstr>
      <vt:lpstr>Calibri</vt:lpstr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H</dc:creator>
  <cp:lastModifiedBy>User</cp:lastModifiedBy>
  <cp:revision>59</cp:revision>
  <cp:lastPrinted>2024-02-13T14:08:41Z</cp:lastPrinted>
  <dcterms:created xsi:type="dcterms:W3CDTF">2020-05-04T09:19:49Z</dcterms:created>
  <dcterms:modified xsi:type="dcterms:W3CDTF">2025-06-19T12:42:47Z</dcterms:modified>
</cp:coreProperties>
</file>