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2" r:id="rId1"/>
  </p:sldMasterIdLst>
  <p:notesMasterIdLst>
    <p:notesMasterId r:id="rId14"/>
  </p:notesMasterIdLst>
  <p:sldIdLst>
    <p:sldId id="256" r:id="rId2"/>
    <p:sldId id="257" r:id="rId3"/>
    <p:sldId id="259" r:id="rId4"/>
    <p:sldId id="260" r:id="rId5"/>
    <p:sldId id="261" r:id="rId6"/>
    <p:sldId id="262" r:id="rId7"/>
    <p:sldId id="266" r:id="rId8"/>
    <p:sldId id="263" r:id="rId9"/>
    <p:sldId id="267" r:id="rId10"/>
    <p:sldId id="264" r:id="rId11"/>
    <p:sldId id="265" r:id="rId12"/>
    <p:sldId id="258"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10" autoAdjust="0"/>
    <p:restoredTop sz="74501" autoAdjust="0"/>
  </p:normalViewPr>
  <p:slideViewPr>
    <p:cSldViewPr snapToGrid="0">
      <p:cViewPr varScale="1">
        <p:scale>
          <a:sx n="85" d="100"/>
          <a:sy n="85" d="100"/>
        </p:scale>
        <p:origin x="150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FC3AE8-EDD1-4360-A0D3-6FB55A3E0738}" type="datetimeFigureOut">
              <a:rPr lang="en-GB" smtClean="0"/>
              <a:t>10/04/2023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EA1961-9078-43FA-89E1-E5A1C19A6535}" type="slidenum">
              <a:rPr lang="en-GB" smtClean="0"/>
              <a:t>‹#›</a:t>
            </a:fld>
            <a:endParaRPr lang="en-GB"/>
          </a:p>
        </p:txBody>
      </p:sp>
    </p:spTree>
    <p:extLst>
      <p:ext uri="{BB962C8B-B14F-4D97-AF65-F5344CB8AC3E}">
        <p14:creationId xmlns:p14="http://schemas.microsoft.com/office/powerpoint/2010/main" val="2782782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0EA1961-9078-43FA-89E1-E5A1C19A6535}" type="slidenum">
              <a:rPr lang="en-GB" smtClean="0"/>
              <a:t>1</a:t>
            </a:fld>
            <a:endParaRPr lang="en-GB"/>
          </a:p>
        </p:txBody>
      </p:sp>
    </p:spTree>
    <p:extLst>
      <p:ext uri="{BB962C8B-B14F-4D97-AF65-F5344CB8AC3E}">
        <p14:creationId xmlns:p14="http://schemas.microsoft.com/office/powerpoint/2010/main" val="1892339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EA1961-9078-43FA-89E1-E5A1C19A6535}" type="slidenum">
              <a:rPr lang="en-GB" smtClean="0"/>
              <a:t>2</a:t>
            </a:fld>
            <a:endParaRPr lang="en-GB"/>
          </a:p>
        </p:txBody>
      </p:sp>
    </p:spTree>
    <p:extLst>
      <p:ext uri="{BB962C8B-B14F-4D97-AF65-F5344CB8AC3E}">
        <p14:creationId xmlns:p14="http://schemas.microsoft.com/office/powerpoint/2010/main" val="3559257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GB" dirty="0"/>
          </a:p>
        </p:txBody>
      </p:sp>
      <p:sp>
        <p:nvSpPr>
          <p:cNvPr id="4" name="Slide Number Placeholder 3"/>
          <p:cNvSpPr>
            <a:spLocks noGrp="1"/>
          </p:cNvSpPr>
          <p:nvPr>
            <p:ph type="sldNum" sz="quarter" idx="5"/>
          </p:nvPr>
        </p:nvSpPr>
        <p:spPr/>
        <p:txBody>
          <a:bodyPr/>
          <a:lstStyle/>
          <a:p>
            <a:fld id="{70EA1961-9078-43FA-89E1-E5A1C19A6535}" type="slidenum">
              <a:rPr lang="en-GB" smtClean="0"/>
              <a:t>4</a:t>
            </a:fld>
            <a:endParaRPr lang="en-GB"/>
          </a:p>
        </p:txBody>
      </p:sp>
    </p:spTree>
    <p:extLst>
      <p:ext uri="{BB962C8B-B14F-4D97-AF65-F5344CB8AC3E}">
        <p14:creationId xmlns:p14="http://schemas.microsoft.com/office/powerpoint/2010/main" val="1155010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0EA1961-9078-43FA-89E1-E5A1C19A6535}" type="slidenum">
              <a:rPr lang="en-GB" smtClean="0"/>
              <a:t>5</a:t>
            </a:fld>
            <a:endParaRPr lang="en-GB"/>
          </a:p>
        </p:txBody>
      </p:sp>
    </p:spTree>
    <p:extLst>
      <p:ext uri="{BB962C8B-B14F-4D97-AF65-F5344CB8AC3E}">
        <p14:creationId xmlns:p14="http://schemas.microsoft.com/office/powerpoint/2010/main" val="3089117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0EA1961-9078-43FA-89E1-E5A1C19A6535}" type="slidenum">
              <a:rPr lang="en-GB" smtClean="0"/>
              <a:t>6</a:t>
            </a:fld>
            <a:endParaRPr lang="en-GB"/>
          </a:p>
        </p:txBody>
      </p:sp>
    </p:spTree>
    <p:extLst>
      <p:ext uri="{BB962C8B-B14F-4D97-AF65-F5344CB8AC3E}">
        <p14:creationId xmlns:p14="http://schemas.microsoft.com/office/powerpoint/2010/main" val="3378775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0EA1961-9078-43FA-89E1-E5A1C19A6535}" type="slidenum">
              <a:rPr lang="en-GB" smtClean="0"/>
              <a:t>8</a:t>
            </a:fld>
            <a:endParaRPr lang="en-GB"/>
          </a:p>
        </p:txBody>
      </p:sp>
    </p:spTree>
    <p:extLst>
      <p:ext uri="{BB962C8B-B14F-4D97-AF65-F5344CB8AC3E}">
        <p14:creationId xmlns:p14="http://schemas.microsoft.com/office/powerpoint/2010/main" val="4124067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0EA1961-9078-43FA-89E1-E5A1C19A6535}" type="slidenum">
              <a:rPr lang="en-GB" smtClean="0"/>
              <a:t>10</a:t>
            </a:fld>
            <a:endParaRPr lang="en-GB"/>
          </a:p>
        </p:txBody>
      </p:sp>
    </p:spTree>
    <p:extLst>
      <p:ext uri="{BB962C8B-B14F-4D97-AF65-F5344CB8AC3E}">
        <p14:creationId xmlns:p14="http://schemas.microsoft.com/office/powerpoint/2010/main" val="4156355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0EA1961-9078-43FA-89E1-E5A1C19A6535}" type="slidenum">
              <a:rPr lang="en-GB" smtClean="0"/>
              <a:t>11</a:t>
            </a:fld>
            <a:endParaRPr lang="en-GB"/>
          </a:p>
        </p:txBody>
      </p:sp>
    </p:spTree>
    <p:extLst>
      <p:ext uri="{BB962C8B-B14F-4D97-AF65-F5344CB8AC3E}">
        <p14:creationId xmlns:p14="http://schemas.microsoft.com/office/powerpoint/2010/main" val="2552821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4/10/2023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89878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4/10/2023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90912760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4/10/2023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812876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4/10/2023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9565566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4/10/2023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94481091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4/10/2023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99380892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4/10/2023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225306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4/10/2023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998773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4/10/2023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951195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4/10/2023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48824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586B75A-687E-405C-8A0B-8D00578BA2C3}" type="datetimeFigureOut">
              <a:rPr lang="en-US" smtClean="0"/>
              <a:pPr/>
              <a:t>4/10/2023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227080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4/10/2023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84716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586B75A-687E-405C-8A0B-8D00578BA2C3}" type="datetimeFigureOut">
              <a:rPr lang="en-US" smtClean="0"/>
              <a:pPr/>
              <a:t>4/10/2023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40810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86B75A-687E-405C-8A0B-8D00578BA2C3}" type="datetimeFigureOut">
              <a:rPr lang="en-US" smtClean="0"/>
              <a:pPr/>
              <a:t>4/10/2023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29860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4/10/2023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87817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4/10/2023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66489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586B75A-687E-405C-8A0B-8D00578BA2C3}" type="datetimeFigureOut">
              <a:rPr lang="en-US" smtClean="0"/>
              <a:pPr/>
              <a:t>4/10/2023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03789732"/>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407F5-1930-4A9F-99A0-B2395B3E4711}"/>
              </a:ext>
            </a:extLst>
          </p:cNvPr>
          <p:cNvSpPr>
            <a:spLocks noGrp="1"/>
          </p:cNvSpPr>
          <p:nvPr>
            <p:ph type="ctrTitle"/>
          </p:nvPr>
        </p:nvSpPr>
        <p:spPr>
          <a:xfrm>
            <a:off x="1464992" y="1919479"/>
            <a:ext cx="8039605" cy="2024853"/>
          </a:xfrm>
        </p:spPr>
        <p:txBody>
          <a:bodyPr/>
          <a:lstStyle/>
          <a:p>
            <a:pPr algn="ctr"/>
            <a:r>
              <a:rPr lang="en-GB" sz="4800" b="1" dirty="0">
                <a:solidFill>
                  <a:srgbClr val="002060"/>
                </a:solidFill>
              </a:rPr>
              <a:t>Promoting resilience in children </a:t>
            </a:r>
            <a:endParaRPr lang="en-US" sz="2800" dirty="0"/>
          </a:p>
        </p:txBody>
      </p:sp>
      <p:pic>
        <p:nvPicPr>
          <p:cNvPr id="5" name="Picture 4">
            <a:extLst>
              <a:ext uri="{FF2B5EF4-FFF2-40B4-BE49-F238E27FC236}">
                <a16:creationId xmlns:a16="http://schemas.microsoft.com/office/drawing/2014/main" id="{9A24CC16-7391-662A-5A3A-06EEEB5135C5}"/>
              </a:ext>
            </a:extLst>
          </p:cNvPr>
          <p:cNvPicPr>
            <a:picLocks noChangeAspect="1"/>
          </p:cNvPicPr>
          <p:nvPr/>
        </p:nvPicPr>
        <p:blipFill rotWithShape="1">
          <a:blip r:embed="rId3"/>
          <a:srcRect l="69823" t="16194" r="27559" b="75238"/>
          <a:stretch/>
        </p:blipFill>
        <p:spPr>
          <a:xfrm>
            <a:off x="2034074" y="737118"/>
            <a:ext cx="1296955" cy="1194319"/>
          </a:xfrm>
          <a:prstGeom prst="rect">
            <a:avLst/>
          </a:prstGeom>
        </p:spPr>
      </p:pic>
      <p:pic>
        <p:nvPicPr>
          <p:cNvPr id="1026" name="Picture 2" descr="Upton Westlea Primary School Logo">
            <a:extLst>
              <a:ext uri="{FF2B5EF4-FFF2-40B4-BE49-F238E27FC236}">
                <a16:creationId xmlns:a16="http://schemas.microsoft.com/office/drawing/2014/main" id="{8A47DFAF-89BE-F714-02A2-BF32334018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3055" y="788437"/>
            <a:ext cx="1143000" cy="1143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E429C6B-E8C7-8BF1-4942-61F32E2B0A57}"/>
              </a:ext>
            </a:extLst>
          </p:cNvPr>
          <p:cNvSpPr txBox="1"/>
          <p:nvPr/>
        </p:nvSpPr>
        <p:spPr>
          <a:xfrm>
            <a:off x="5940030" y="4869234"/>
            <a:ext cx="3226548" cy="1200329"/>
          </a:xfrm>
          <a:prstGeom prst="rect">
            <a:avLst/>
          </a:prstGeom>
          <a:noFill/>
          <a:ln w="19050">
            <a:solidFill>
              <a:schemeClr val="tx2"/>
            </a:solidFill>
          </a:ln>
        </p:spPr>
        <p:txBody>
          <a:bodyPr wrap="square" rtlCol="0">
            <a:spAutoFit/>
          </a:bodyPr>
          <a:lstStyle/>
          <a:p>
            <a:pPr marL="285750" indent="-285750">
              <a:buFont typeface="Wingdings" panose="05000000000000000000" pitchFamily="2" charset="2"/>
              <a:buChar char="Ø"/>
            </a:pPr>
            <a:r>
              <a:rPr lang="en-US" dirty="0">
                <a:solidFill>
                  <a:schemeClr val="tx2"/>
                </a:solidFill>
              </a:rPr>
              <a:t>Creative Education</a:t>
            </a:r>
          </a:p>
          <a:p>
            <a:pPr marL="285750" indent="-285750">
              <a:buFont typeface="Wingdings" panose="05000000000000000000" pitchFamily="2" charset="2"/>
              <a:buChar char="Ø"/>
            </a:pPr>
            <a:r>
              <a:rPr lang="en-US" dirty="0">
                <a:solidFill>
                  <a:schemeClr val="tx2"/>
                </a:solidFill>
              </a:rPr>
              <a:t>PookyKnightsmith.com</a:t>
            </a:r>
          </a:p>
          <a:p>
            <a:pPr marL="285750" indent="-285750">
              <a:buFont typeface="Wingdings" panose="05000000000000000000" pitchFamily="2" charset="2"/>
              <a:buChar char="Ø"/>
            </a:pPr>
            <a:r>
              <a:rPr lang="en-US" dirty="0">
                <a:solidFill>
                  <a:schemeClr val="tx2"/>
                </a:solidFill>
              </a:rPr>
              <a:t>Youtube.com/</a:t>
            </a:r>
            <a:r>
              <a:rPr lang="en-US" dirty="0" err="1">
                <a:solidFill>
                  <a:schemeClr val="tx2"/>
                </a:solidFill>
              </a:rPr>
              <a:t>pookyh</a:t>
            </a:r>
            <a:endParaRPr lang="en-US" dirty="0">
              <a:solidFill>
                <a:schemeClr val="tx2"/>
              </a:solidFill>
            </a:endParaRPr>
          </a:p>
          <a:p>
            <a:pPr marL="285750" indent="-285750">
              <a:buFont typeface="Wingdings" panose="05000000000000000000" pitchFamily="2" charset="2"/>
              <a:buChar char="Ø"/>
            </a:pPr>
            <a:r>
              <a:rPr lang="en-US" dirty="0">
                <a:solidFill>
                  <a:schemeClr val="tx2"/>
                </a:solidFill>
              </a:rPr>
              <a:t>@PookyH</a:t>
            </a:r>
            <a:endParaRPr lang="en-GB" dirty="0">
              <a:solidFill>
                <a:schemeClr val="tx2"/>
              </a:solidFill>
            </a:endParaRPr>
          </a:p>
        </p:txBody>
      </p:sp>
      <p:sp>
        <p:nvSpPr>
          <p:cNvPr id="10" name="Arrow: Right 9">
            <a:extLst>
              <a:ext uri="{FF2B5EF4-FFF2-40B4-BE49-F238E27FC236}">
                <a16:creationId xmlns:a16="http://schemas.microsoft.com/office/drawing/2014/main" id="{C9ED94B1-8C0B-340C-44D3-DC7EA79C1DBA}"/>
              </a:ext>
            </a:extLst>
          </p:cNvPr>
          <p:cNvSpPr/>
          <p:nvPr/>
        </p:nvSpPr>
        <p:spPr>
          <a:xfrm>
            <a:off x="5019467" y="5248699"/>
            <a:ext cx="756355" cy="3089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4D82B7C7-9E6E-3FC9-CBA3-5255C22CA6A3}"/>
              </a:ext>
            </a:extLst>
          </p:cNvPr>
          <p:cNvSpPr txBox="1"/>
          <p:nvPr/>
        </p:nvSpPr>
        <p:spPr>
          <a:xfrm>
            <a:off x="1464992" y="4938521"/>
            <a:ext cx="3472371" cy="923330"/>
          </a:xfrm>
          <a:prstGeom prst="rect">
            <a:avLst/>
          </a:prstGeom>
          <a:noFill/>
          <a:ln w="19050">
            <a:solidFill>
              <a:schemeClr val="tx2"/>
            </a:solidFill>
          </a:ln>
        </p:spPr>
        <p:txBody>
          <a:bodyPr wrap="square" rtlCol="0">
            <a:spAutoFit/>
          </a:bodyPr>
          <a:lstStyle/>
          <a:p>
            <a:pPr algn="ctr"/>
            <a:r>
              <a:rPr lang="en-US" dirty="0">
                <a:solidFill>
                  <a:schemeClr val="tx2"/>
                </a:solidFill>
              </a:rPr>
              <a:t>For more information about the original creator of this training content, please see…</a:t>
            </a:r>
            <a:endParaRPr lang="en-GB" dirty="0">
              <a:solidFill>
                <a:schemeClr val="tx2"/>
              </a:solidFill>
            </a:endParaRPr>
          </a:p>
        </p:txBody>
      </p:sp>
    </p:spTree>
    <p:extLst>
      <p:ext uri="{BB962C8B-B14F-4D97-AF65-F5344CB8AC3E}">
        <p14:creationId xmlns:p14="http://schemas.microsoft.com/office/powerpoint/2010/main" val="428660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8E1EB5-8B81-FD44-020E-8B2E90BAD321}"/>
              </a:ext>
            </a:extLst>
          </p:cNvPr>
          <p:cNvSpPr>
            <a:spLocks noGrp="1"/>
          </p:cNvSpPr>
          <p:nvPr>
            <p:ph idx="1"/>
          </p:nvPr>
        </p:nvSpPr>
        <p:spPr>
          <a:xfrm>
            <a:off x="677334" y="2160589"/>
            <a:ext cx="9843910" cy="3880773"/>
          </a:xfrm>
        </p:spPr>
        <p:txBody>
          <a:bodyPr/>
          <a:lstStyle/>
          <a:p>
            <a:r>
              <a:rPr lang="en-US" dirty="0"/>
              <a:t>Children have to have something that is theirs to build self-esteem and self-worth. We find our place in this world and know that we can contribute with our skills. </a:t>
            </a:r>
          </a:p>
          <a:p>
            <a:r>
              <a:rPr lang="en-US" dirty="0"/>
              <a:t>A hobby can be a coping strategy to manage worry and stress. </a:t>
            </a:r>
          </a:p>
          <a:p>
            <a:r>
              <a:rPr lang="en-US" dirty="0"/>
              <a:t>It will be part of who we are and something that we can show off and be proud of. </a:t>
            </a:r>
          </a:p>
          <a:p>
            <a:r>
              <a:rPr lang="en-US" dirty="0"/>
              <a:t>Hobbies or interests can link in with our peers which is another key factor to building resilience. </a:t>
            </a:r>
          </a:p>
          <a:p>
            <a:endParaRPr lang="en-GB" dirty="0"/>
          </a:p>
        </p:txBody>
      </p:sp>
      <p:sp>
        <p:nvSpPr>
          <p:cNvPr id="4" name="Off-page Connector 3">
            <a:extLst>
              <a:ext uri="{FF2B5EF4-FFF2-40B4-BE49-F238E27FC236}">
                <a16:creationId xmlns:a16="http://schemas.microsoft.com/office/drawing/2014/main" id="{CEE49B3C-9F59-7E78-FAA3-AF4121A6EADA}"/>
              </a:ext>
            </a:extLst>
          </p:cNvPr>
          <p:cNvSpPr/>
          <p:nvPr/>
        </p:nvSpPr>
        <p:spPr>
          <a:xfrm rot="16200000">
            <a:off x="1304316" y="-238014"/>
            <a:ext cx="1050292" cy="2304256"/>
          </a:xfrm>
          <a:prstGeom prst="flowChartOffpageConnector">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ea typeface="+mn-ea"/>
                <a:cs typeface="+mn-cs"/>
              </a:rPr>
              <a:t>Passion</a:t>
            </a:r>
          </a:p>
        </p:txBody>
      </p:sp>
      <p:sp>
        <p:nvSpPr>
          <p:cNvPr id="5" name="TextBox 4">
            <a:extLst>
              <a:ext uri="{FF2B5EF4-FFF2-40B4-BE49-F238E27FC236}">
                <a16:creationId xmlns:a16="http://schemas.microsoft.com/office/drawing/2014/main" id="{6247218E-8E95-607E-C41E-47BDEB045511}"/>
              </a:ext>
            </a:extLst>
          </p:cNvPr>
          <p:cNvSpPr txBox="1"/>
          <p:nvPr/>
        </p:nvSpPr>
        <p:spPr>
          <a:xfrm>
            <a:off x="3169320" y="608263"/>
            <a:ext cx="5906947" cy="830997"/>
          </a:xfrm>
          <a:prstGeom prst="rect">
            <a:avLst/>
          </a:prstGeom>
          <a:noFill/>
        </p:spPr>
        <p:txBody>
          <a:bodyPr wrap="square" rtlCol="0">
            <a:spAutoFit/>
          </a:bodyPr>
          <a:lstStyle/>
          <a:p>
            <a:r>
              <a:rPr lang="en-GB" sz="2400" b="1" dirty="0">
                <a:solidFill>
                  <a:schemeClr val="accent4"/>
                </a:solidFill>
              </a:rPr>
              <a:t>An interest, hobby or skill that the child highly values in themselves </a:t>
            </a:r>
          </a:p>
        </p:txBody>
      </p:sp>
      <p:pic>
        <p:nvPicPr>
          <p:cNvPr id="6" name="Picture 5">
            <a:extLst>
              <a:ext uri="{FF2B5EF4-FFF2-40B4-BE49-F238E27FC236}">
                <a16:creationId xmlns:a16="http://schemas.microsoft.com/office/drawing/2014/main" id="{923C3023-3B89-FFB0-46AB-FDA3B2A76B1E}"/>
              </a:ext>
            </a:extLst>
          </p:cNvPr>
          <p:cNvPicPr>
            <a:picLocks noChangeAspect="1"/>
          </p:cNvPicPr>
          <p:nvPr/>
        </p:nvPicPr>
        <p:blipFill rotWithShape="1">
          <a:blip r:embed="rId3">
            <a:alphaModFix amt="22000"/>
          </a:blip>
          <a:srcRect r="9814"/>
          <a:stretch/>
        </p:blipFill>
        <p:spPr>
          <a:xfrm flipH="1">
            <a:off x="2981686" y="214489"/>
            <a:ext cx="8833137" cy="6529627"/>
          </a:xfrm>
          <a:prstGeom prst="rect">
            <a:avLst/>
          </a:prstGeom>
        </p:spPr>
      </p:pic>
      <p:sp>
        <p:nvSpPr>
          <p:cNvPr id="8" name="TextBox 7">
            <a:extLst>
              <a:ext uri="{FF2B5EF4-FFF2-40B4-BE49-F238E27FC236}">
                <a16:creationId xmlns:a16="http://schemas.microsoft.com/office/drawing/2014/main" id="{584987D4-70A6-4408-2CF8-6DF76A307332}"/>
              </a:ext>
            </a:extLst>
          </p:cNvPr>
          <p:cNvSpPr txBox="1"/>
          <p:nvPr/>
        </p:nvSpPr>
        <p:spPr>
          <a:xfrm>
            <a:off x="914400" y="5016574"/>
            <a:ext cx="9369777" cy="1477328"/>
          </a:xfrm>
          <a:prstGeom prst="rect">
            <a:avLst/>
          </a:prstGeom>
          <a:noFill/>
          <a:ln w="19050">
            <a:solidFill>
              <a:schemeClr val="tx2"/>
            </a:solidFill>
          </a:ln>
        </p:spPr>
        <p:txBody>
          <a:bodyPr wrap="square" rtlCol="0">
            <a:spAutoFit/>
          </a:bodyPr>
          <a:lstStyle/>
          <a:p>
            <a:pPr algn="ctr"/>
            <a:endParaRPr lang="en-US" dirty="0">
              <a:solidFill>
                <a:schemeClr val="tx2"/>
              </a:solidFill>
            </a:endParaRPr>
          </a:p>
          <a:p>
            <a:pPr algn="ctr"/>
            <a:endParaRPr lang="en-US" dirty="0">
              <a:solidFill>
                <a:schemeClr val="tx2"/>
              </a:solidFill>
            </a:endParaRPr>
          </a:p>
          <a:p>
            <a:pPr algn="ctr"/>
            <a:r>
              <a:rPr lang="en-US" dirty="0">
                <a:solidFill>
                  <a:schemeClr val="tx2"/>
                </a:solidFill>
              </a:rPr>
              <a:t>We help foster passion by </a:t>
            </a:r>
            <a:r>
              <a:rPr lang="en-US" dirty="0"/>
              <a:t>teaching skills to children, talking about their interests and becoming more interested in what they value as well as helping a child to explore something if they are interested in it. </a:t>
            </a:r>
          </a:p>
        </p:txBody>
      </p:sp>
      <p:pic>
        <p:nvPicPr>
          <p:cNvPr id="9" name="Picture 8" descr="A picture containing logo&#10;&#10;Description automatically generated">
            <a:extLst>
              <a:ext uri="{FF2B5EF4-FFF2-40B4-BE49-F238E27FC236}">
                <a16:creationId xmlns:a16="http://schemas.microsoft.com/office/drawing/2014/main" id="{D287EC4C-7B22-E0AA-499F-FA7BE910B2D5}"/>
              </a:ext>
            </a:extLst>
          </p:cNvPr>
          <p:cNvPicPr>
            <a:picLocks noChangeAspect="1"/>
          </p:cNvPicPr>
          <p:nvPr/>
        </p:nvPicPr>
        <p:blipFill>
          <a:blip r:embed="rId4"/>
          <a:stretch>
            <a:fillRect/>
          </a:stretch>
        </p:blipFill>
        <p:spPr>
          <a:xfrm>
            <a:off x="4784603" y="5130993"/>
            <a:ext cx="1087504" cy="451315"/>
          </a:xfrm>
          <a:prstGeom prst="rect">
            <a:avLst/>
          </a:prstGeom>
        </p:spPr>
      </p:pic>
    </p:spTree>
    <p:extLst>
      <p:ext uri="{BB962C8B-B14F-4D97-AF65-F5344CB8AC3E}">
        <p14:creationId xmlns:p14="http://schemas.microsoft.com/office/powerpoint/2010/main" val="121890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Isosceles Triangle 13">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 name="Title 1">
            <a:extLst>
              <a:ext uri="{FF2B5EF4-FFF2-40B4-BE49-F238E27FC236}">
                <a16:creationId xmlns:a16="http://schemas.microsoft.com/office/drawing/2014/main" id="{F80B9B59-ED0F-18F1-F2BA-CB0103775C17}"/>
              </a:ext>
            </a:extLst>
          </p:cNvPr>
          <p:cNvSpPr txBox="1">
            <a:spLocks/>
          </p:cNvSpPr>
          <p:nvPr/>
        </p:nvSpPr>
        <p:spPr>
          <a:xfrm>
            <a:off x="673754" y="643467"/>
            <a:ext cx="4203045" cy="137560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defTabSz="457200" fontAlgn="auto">
              <a:spcAft>
                <a:spcPts val="600"/>
              </a:spcAft>
              <a:buClrTx/>
              <a:buSzTx/>
              <a:tabLst/>
              <a:defRPr/>
            </a:pPr>
            <a:r>
              <a:rPr kumimoji="0" lang="en-US" sz="3100" b="1" i="0" u="none" strike="noStrike" cap="none" spc="0" normalizeH="0" baseline="0" noProof="0" dirty="0">
                <a:ln>
                  <a:noFill/>
                </a:ln>
                <a:solidFill>
                  <a:schemeClr val="bg1"/>
                </a:solidFill>
                <a:effectLst/>
                <a:uLnTx/>
                <a:uFillTx/>
              </a:rPr>
              <a:t>4 questions</a:t>
            </a:r>
            <a:br>
              <a:rPr kumimoji="0" lang="en-US" sz="3100" b="0" i="0" u="none" strike="noStrike" cap="none" spc="0" normalizeH="0" baseline="0" noProof="0" dirty="0">
                <a:ln>
                  <a:noFill/>
                </a:ln>
                <a:solidFill>
                  <a:schemeClr val="bg1"/>
                </a:solidFill>
                <a:effectLst/>
                <a:uLnTx/>
                <a:uFillTx/>
              </a:rPr>
            </a:br>
            <a:br>
              <a:rPr kumimoji="0" lang="en-US" sz="3100" b="0" i="0" u="none" strike="noStrike" cap="none" spc="0" normalizeH="0" baseline="0" noProof="0" dirty="0">
                <a:ln>
                  <a:noFill/>
                </a:ln>
                <a:solidFill>
                  <a:schemeClr val="bg1"/>
                </a:solidFill>
                <a:effectLst/>
                <a:uLnTx/>
                <a:uFillTx/>
              </a:rPr>
            </a:br>
            <a:r>
              <a:rPr kumimoji="0" lang="en-US" sz="2800" b="0" i="0" u="none" strike="noStrike" cap="none" spc="0" normalizeH="0" baseline="0" noProof="0" dirty="0">
                <a:ln>
                  <a:noFill/>
                </a:ln>
                <a:solidFill>
                  <a:schemeClr val="bg1"/>
                </a:solidFill>
                <a:effectLst/>
                <a:uLnTx/>
                <a:uFillTx/>
              </a:rPr>
              <a:t>Does </a:t>
            </a:r>
            <a:r>
              <a:rPr lang="en-US" sz="2800" dirty="0">
                <a:solidFill>
                  <a:schemeClr val="bg1"/>
                </a:solidFill>
              </a:rPr>
              <a:t>your</a:t>
            </a:r>
            <a:r>
              <a:rPr kumimoji="0" lang="en-US" sz="2800" b="0" i="0" u="none" strike="noStrike" cap="none" spc="0" normalizeH="0" baseline="0" noProof="0" dirty="0">
                <a:ln>
                  <a:noFill/>
                </a:ln>
                <a:solidFill>
                  <a:schemeClr val="bg1"/>
                </a:solidFill>
                <a:effectLst/>
                <a:uLnTx/>
                <a:uFillTx/>
              </a:rPr>
              <a:t> child have…</a:t>
            </a:r>
            <a:endParaRPr kumimoji="0" lang="en-US" sz="3100" b="0" i="0" u="none" strike="noStrike" cap="none" spc="0" normalizeH="0" baseline="0" noProof="0" dirty="0">
              <a:ln>
                <a:noFill/>
              </a:ln>
              <a:solidFill>
                <a:schemeClr val="bg1"/>
              </a:solidFill>
              <a:effectLst/>
              <a:uLnTx/>
              <a:uFillTx/>
            </a:endParaRPr>
          </a:p>
        </p:txBody>
      </p:sp>
      <p:sp>
        <p:nvSpPr>
          <p:cNvPr id="5" name="Content Placeholder 2">
            <a:extLst>
              <a:ext uri="{FF2B5EF4-FFF2-40B4-BE49-F238E27FC236}">
                <a16:creationId xmlns:a16="http://schemas.microsoft.com/office/drawing/2014/main" id="{9BF4FA57-830A-092D-454F-E14E15F109EE}"/>
              </a:ext>
            </a:extLst>
          </p:cNvPr>
          <p:cNvSpPr txBox="1">
            <a:spLocks noGrp="1"/>
          </p:cNvSpPr>
          <p:nvPr>
            <p:ph idx="1"/>
          </p:nvPr>
        </p:nvSpPr>
        <p:spPr>
          <a:xfrm>
            <a:off x="673754" y="2160590"/>
            <a:ext cx="3973943" cy="371867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defTabSz="457200" fontAlgn="auto">
              <a:spcBef>
                <a:spcPts val="1000"/>
              </a:spcBef>
              <a:buFont typeface="Wingdings 3" charset="2"/>
              <a:buChar char=""/>
              <a:tabLst/>
              <a:defRPr/>
            </a:pPr>
            <a:r>
              <a:rPr kumimoji="0" lang="en-US" sz="2400" i="0" u="none" strike="noStrike" cap="none" spc="0" normalizeH="0" baseline="0" noProof="0" dirty="0">
                <a:ln>
                  <a:noFill/>
                </a:ln>
                <a:solidFill>
                  <a:schemeClr val="bg1"/>
                </a:solidFill>
                <a:effectLst/>
                <a:uLnTx/>
                <a:uFillTx/>
              </a:rPr>
              <a:t>a supportive relationship with a trusted adult? </a:t>
            </a:r>
          </a:p>
          <a:p>
            <a:pPr marL="171450" marR="0" lvl="0" indent="-171450" defTabSz="457200" fontAlgn="auto">
              <a:spcBef>
                <a:spcPts val="1000"/>
              </a:spcBef>
              <a:buFont typeface="Wingdings 3" charset="2"/>
              <a:buChar char=""/>
              <a:tabLst/>
              <a:defRPr/>
            </a:pPr>
            <a:r>
              <a:rPr kumimoji="0" lang="en-US" sz="2400" i="0" u="none" strike="noStrike" cap="none" spc="0" normalizeH="0" baseline="0" noProof="0" dirty="0">
                <a:ln>
                  <a:noFill/>
                </a:ln>
                <a:solidFill>
                  <a:schemeClr val="bg1"/>
                </a:solidFill>
                <a:effectLst/>
                <a:uLnTx/>
                <a:uFillTx/>
              </a:rPr>
              <a:t>quality relationships with a group of friends? </a:t>
            </a:r>
          </a:p>
          <a:p>
            <a:pPr marL="171450" marR="0" lvl="0" indent="-171450" defTabSz="457200" fontAlgn="auto">
              <a:spcBef>
                <a:spcPts val="1000"/>
              </a:spcBef>
              <a:buFont typeface="Wingdings 3" charset="2"/>
              <a:buChar char=""/>
              <a:tabLst/>
              <a:defRPr/>
            </a:pPr>
            <a:r>
              <a:rPr kumimoji="0" lang="en-US" sz="2400" i="0" u="none" strike="noStrike" cap="none" spc="0" normalizeH="0" baseline="0" noProof="0" dirty="0">
                <a:ln>
                  <a:noFill/>
                </a:ln>
                <a:solidFill>
                  <a:schemeClr val="bg1"/>
                </a:solidFill>
                <a:effectLst/>
                <a:uLnTx/>
                <a:uFillTx/>
              </a:rPr>
              <a:t>good problem-solving skills? </a:t>
            </a:r>
          </a:p>
          <a:p>
            <a:pPr marL="171450" marR="0" lvl="0" indent="-171450" defTabSz="457200" fontAlgn="auto">
              <a:spcBef>
                <a:spcPts val="1000"/>
              </a:spcBef>
              <a:buFont typeface="Wingdings 3" charset="2"/>
              <a:buChar char=""/>
              <a:tabLst/>
              <a:defRPr/>
            </a:pPr>
            <a:r>
              <a:rPr kumimoji="0" lang="en-US" sz="2400" i="0" u="none" strike="noStrike" cap="none" spc="0" normalizeH="0" baseline="0" noProof="0" dirty="0">
                <a:ln>
                  <a:noFill/>
                </a:ln>
                <a:solidFill>
                  <a:schemeClr val="bg1"/>
                </a:solidFill>
                <a:effectLst/>
                <a:uLnTx/>
                <a:uFillTx/>
              </a:rPr>
              <a:t>an interest, hobby or skill? </a:t>
            </a:r>
          </a:p>
          <a:p>
            <a:pPr marL="171450" marR="0" lvl="0" indent="-171450" defTabSz="457200" fontAlgn="auto">
              <a:spcBef>
                <a:spcPts val="1000"/>
              </a:spcBef>
              <a:buFont typeface="Wingdings 3" charset="2"/>
              <a:buChar char=""/>
              <a:tabLst/>
              <a:defRPr/>
            </a:pPr>
            <a:endParaRPr kumimoji="0" lang="en-US" b="0" i="0" u="none" strike="noStrike" cap="none" spc="0" normalizeH="0" baseline="0" noProof="0" dirty="0">
              <a:ln>
                <a:noFill/>
              </a:ln>
              <a:solidFill>
                <a:schemeClr val="bg1"/>
              </a:solidFill>
              <a:effectLst/>
              <a:uLnTx/>
              <a:uFillTx/>
            </a:endParaRPr>
          </a:p>
        </p:txBody>
      </p:sp>
      <p:sp>
        <p:nvSpPr>
          <p:cNvPr id="16" name="Isosceles Triangle 15">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6" name="Picture 5" descr="Diagram&#10;&#10;Description automatically generated">
            <a:extLst>
              <a:ext uri="{FF2B5EF4-FFF2-40B4-BE49-F238E27FC236}">
                <a16:creationId xmlns:a16="http://schemas.microsoft.com/office/drawing/2014/main" id="{6BED82F5-7A86-C3F5-1814-4936CA875E14}"/>
              </a:ext>
            </a:extLst>
          </p:cNvPr>
          <p:cNvPicPr>
            <a:picLocks noChangeAspect="1"/>
          </p:cNvPicPr>
          <p:nvPr/>
        </p:nvPicPr>
        <p:blipFill>
          <a:blip r:embed="rId3"/>
          <a:stretch>
            <a:fillRect/>
          </a:stretch>
        </p:blipFill>
        <p:spPr>
          <a:xfrm>
            <a:off x="5729301" y="798110"/>
            <a:ext cx="5741708" cy="5081158"/>
          </a:xfrm>
          <a:prstGeom prst="rect">
            <a:avLst/>
          </a:prstGeom>
        </p:spPr>
      </p:pic>
    </p:spTree>
    <p:extLst>
      <p:ext uri="{BB962C8B-B14F-4D97-AF65-F5344CB8AC3E}">
        <p14:creationId xmlns:p14="http://schemas.microsoft.com/office/powerpoint/2010/main" val="3270716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7664F850-BA8B-47AE-B11A-225CAB8969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7" name="Straight Connector 16">
              <a:extLst>
                <a:ext uri="{FF2B5EF4-FFF2-40B4-BE49-F238E27FC236}">
                  <a16:creationId xmlns:a16="http://schemas.microsoft.com/office/drawing/2014/main" id="{634FC909-7343-4DEC-920F-098F56B476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24F22DB2-7E27-4CF7-8B17-254ECB9AE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9" name="Rectangle 23">
              <a:extLst>
                <a:ext uri="{FF2B5EF4-FFF2-40B4-BE49-F238E27FC236}">
                  <a16:creationId xmlns:a16="http://schemas.microsoft.com/office/drawing/2014/main" id="{C6E593B3-91A3-4687-8B8D-FE37A3714F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5">
              <a:extLst>
                <a:ext uri="{FF2B5EF4-FFF2-40B4-BE49-F238E27FC236}">
                  <a16:creationId xmlns:a16="http://schemas.microsoft.com/office/drawing/2014/main" id="{0C25B431-5C97-4B8D-B0A3-BFB8133C7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CA37B366-497E-4CB8-A678-A770CE2BD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CF707EDC-52B2-4D5C-8EC3-71C66EE8B3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8">
              <a:extLst>
                <a:ext uri="{FF2B5EF4-FFF2-40B4-BE49-F238E27FC236}">
                  <a16:creationId xmlns:a16="http://schemas.microsoft.com/office/drawing/2014/main" id="{BF8E2DE7-7466-4EDF-8D69-BCA91A88D3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9">
              <a:extLst>
                <a:ext uri="{FF2B5EF4-FFF2-40B4-BE49-F238E27FC236}">
                  <a16:creationId xmlns:a16="http://schemas.microsoft.com/office/drawing/2014/main" id="{229C2E15-76CD-409E-9D6B-10DAD8881E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a16="http://schemas.microsoft.com/office/drawing/2014/main" id="{89A24369-AC96-4A98-AD98-47A7217ECC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5">
              <a:extLst>
                <a:ext uri="{FF2B5EF4-FFF2-40B4-BE49-F238E27FC236}">
                  <a16:creationId xmlns:a16="http://schemas.microsoft.com/office/drawing/2014/main" id="{7D0DF9A3-4628-42F6-B0A4-44D97617E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8" name="Rectangle 27">
            <a:extLst>
              <a:ext uri="{FF2B5EF4-FFF2-40B4-BE49-F238E27FC236}">
                <a16:creationId xmlns:a16="http://schemas.microsoft.com/office/drawing/2014/main" id="{59E36516-C114-432A-9361-D6426385FE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30" name="Rectangle 29">
            <a:extLst>
              <a:ext uri="{FF2B5EF4-FFF2-40B4-BE49-F238E27FC236}">
                <a16:creationId xmlns:a16="http://schemas.microsoft.com/office/drawing/2014/main" id="{B7BF5A53-0266-4FDE-9146-B4DBEFBE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Diagram&#10;&#10;Description automatically generated">
            <a:extLst>
              <a:ext uri="{FF2B5EF4-FFF2-40B4-BE49-F238E27FC236}">
                <a16:creationId xmlns:a16="http://schemas.microsoft.com/office/drawing/2014/main" id="{AB15C77A-6290-AF3A-AB14-497113D3FA61}"/>
              </a:ext>
            </a:extLst>
          </p:cNvPr>
          <p:cNvPicPr>
            <a:picLocks noChangeAspect="1"/>
          </p:cNvPicPr>
          <p:nvPr/>
        </p:nvPicPr>
        <p:blipFill>
          <a:blip r:embed="rId2"/>
          <a:stretch>
            <a:fillRect/>
          </a:stretch>
        </p:blipFill>
        <p:spPr>
          <a:xfrm>
            <a:off x="1120479" y="1208555"/>
            <a:ext cx="4653787" cy="4456001"/>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288B51E4-ECA2-F19B-23CF-DDF1762E30C8}"/>
              </a:ext>
            </a:extLst>
          </p:cNvPr>
          <p:cNvPicPr>
            <a:picLocks noChangeAspect="1"/>
          </p:cNvPicPr>
          <p:nvPr/>
        </p:nvPicPr>
        <p:blipFill rotWithShape="1">
          <a:blip r:embed="rId3"/>
          <a:srcRect l="23285" r="26313"/>
          <a:stretch/>
        </p:blipFill>
        <p:spPr>
          <a:xfrm>
            <a:off x="6589842" y="1138638"/>
            <a:ext cx="4309568" cy="4595836"/>
          </a:xfrm>
          <a:prstGeom prst="rect">
            <a:avLst/>
          </a:prstGeom>
        </p:spPr>
      </p:pic>
    </p:spTree>
    <p:extLst>
      <p:ext uri="{BB962C8B-B14F-4D97-AF65-F5344CB8AC3E}">
        <p14:creationId xmlns:p14="http://schemas.microsoft.com/office/powerpoint/2010/main" val="1816017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C3F93-C6CA-40EF-9F5C-D67D4D00C010}"/>
              </a:ext>
            </a:extLst>
          </p:cNvPr>
          <p:cNvSpPr>
            <a:spLocks noGrp="1"/>
          </p:cNvSpPr>
          <p:nvPr>
            <p:ph type="title"/>
          </p:nvPr>
        </p:nvSpPr>
        <p:spPr/>
        <p:txBody>
          <a:bodyPr/>
          <a:lstStyle/>
          <a:p>
            <a:r>
              <a:rPr lang="en-US" u="sng" dirty="0"/>
              <a:t>Introduction</a:t>
            </a:r>
            <a:endParaRPr lang="en-GB" u="sng" dirty="0"/>
          </a:p>
        </p:txBody>
      </p:sp>
      <p:sp>
        <p:nvSpPr>
          <p:cNvPr id="3" name="Content Placeholder 2">
            <a:extLst>
              <a:ext uri="{FF2B5EF4-FFF2-40B4-BE49-F238E27FC236}">
                <a16:creationId xmlns:a16="http://schemas.microsoft.com/office/drawing/2014/main" id="{654DD645-AACC-4FA1-8EC1-53A6AB674B86}"/>
              </a:ext>
            </a:extLst>
          </p:cNvPr>
          <p:cNvSpPr>
            <a:spLocks noGrp="1"/>
          </p:cNvSpPr>
          <p:nvPr>
            <p:ph idx="1"/>
          </p:nvPr>
        </p:nvSpPr>
        <p:spPr>
          <a:xfrm>
            <a:off x="677334" y="1596144"/>
            <a:ext cx="10453510" cy="3880773"/>
          </a:xfrm>
        </p:spPr>
        <p:txBody>
          <a:bodyPr>
            <a:normAutofit lnSpcReduction="10000"/>
          </a:bodyPr>
          <a:lstStyle/>
          <a:p>
            <a:r>
              <a:rPr lang="en-US" dirty="0">
                <a:solidFill>
                  <a:srgbClr val="002060"/>
                </a:solidFill>
              </a:rPr>
              <a:t>What is resilience?</a:t>
            </a:r>
          </a:p>
          <a:p>
            <a:pPr marL="0" indent="0">
              <a:buNone/>
            </a:pPr>
            <a:r>
              <a:rPr lang="en-US" dirty="0"/>
              <a:t>We all need resilience. It has been defined as the ability to recover quickly from adversity (tough times) and the ability to carry on when faced with challenges. Good resilience is shown when we are able to adapt with emotional and behavioral flexibility when demands are placed on us. </a:t>
            </a:r>
            <a:r>
              <a:rPr lang="en-US" b="1" u="sng" dirty="0"/>
              <a:t>Resilience is therefore key to enjoying and engaging in school as well as supporting well-being</a:t>
            </a:r>
            <a:r>
              <a:rPr lang="en-US" dirty="0"/>
              <a:t>.</a:t>
            </a:r>
          </a:p>
          <a:p>
            <a:pPr marL="0" indent="0">
              <a:buNone/>
            </a:pPr>
            <a:r>
              <a:rPr lang="en-US" dirty="0"/>
              <a:t> We believe it is a key characteristic of mentally healthy individuals.  </a:t>
            </a:r>
            <a:endParaRPr lang="en-US" dirty="0">
              <a:solidFill>
                <a:srgbClr val="002060"/>
              </a:solidFill>
            </a:endParaRPr>
          </a:p>
          <a:p>
            <a:r>
              <a:rPr lang="en-US" dirty="0">
                <a:solidFill>
                  <a:srgbClr val="002060"/>
                </a:solidFill>
              </a:rPr>
              <a:t>Why might children lack resilience?</a:t>
            </a:r>
          </a:p>
          <a:p>
            <a:pPr marL="0" indent="0">
              <a:buNone/>
            </a:pPr>
            <a:r>
              <a:rPr lang="en-US" dirty="0"/>
              <a:t>If they do not experience strong supporting relationships and experiences from the 4ps (see below)</a:t>
            </a:r>
          </a:p>
          <a:p>
            <a:r>
              <a:rPr lang="en-US" dirty="0">
                <a:solidFill>
                  <a:srgbClr val="002060"/>
                </a:solidFill>
              </a:rPr>
              <a:t>How can you help?</a:t>
            </a:r>
          </a:p>
          <a:p>
            <a:pPr marL="0" indent="0">
              <a:buNone/>
            </a:pPr>
            <a:r>
              <a:rPr lang="en-US" dirty="0">
                <a:solidFill>
                  <a:schemeClr val="accent2"/>
                </a:solidFill>
              </a:rPr>
              <a:t>P</a:t>
            </a:r>
            <a:r>
              <a:rPr lang="en-US" dirty="0"/>
              <a:t>arents play a key role (as identified by </a:t>
            </a:r>
            <a:r>
              <a:rPr lang="en-US" dirty="0" err="1"/>
              <a:t>Pooky</a:t>
            </a:r>
            <a:r>
              <a:rPr lang="en-US" dirty="0"/>
              <a:t>, the author of the original presentation) in promoting and strengthening resilience in their children. Other factors are </a:t>
            </a:r>
            <a:r>
              <a:rPr lang="en-US" dirty="0">
                <a:solidFill>
                  <a:schemeClr val="accent2"/>
                </a:solidFill>
              </a:rPr>
              <a:t>p</a:t>
            </a:r>
            <a:r>
              <a:rPr lang="en-US" dirty="0"/>
              <a:t>eers, </a:t>
            </a:r>
            <a:r>
              <a:rPr lang="en-US" dirty="0">
                <a:solidFill>
                  <a:schemeClr val="accent2"/>
                </a:solidFill>
              </a:rPr>
              <a:t>p</a:t>
            </a:r>
            <a:r>
              <a:rPr lang="en-US" dirty="0"/>
              <a:t>roblem solving and </a:t>
            </a:r>
            <a:r>
              <a:rPr lang="en-US" dirty="0">
                <a:solidFill>
                  <a:schemeClr val="accent2"/>
                </a:solidFill>
              </a:rPr>
              <a:t>p</a:t>
            </a:r>
            <a:r>
              <a:rPr lang="en-US" dirty="0"/>
              <a:t>assion (the 4ps). </a:t>
            </a:r>
          </a:p>
          <a:p>
            <a:pPr marL="0" indent="0">
              <a:buNone/>
            </a:pPr>
            <a:endParaRPr lang="en-US" dirty="0">
              <a:solidFill>
                <a:srgbClr val="002060"/>
              </a:solidFill>
            </a:endParaRPr>
          </a:p>
        </p:txBody>
      </p:sp>
    </p:spTree>
    <p:extLst>
      <p:ext uri="{BB962C8B-B14F-4D97-AF65-F5344CB8AC3E}">
        <p14:creationId xmlns:p14="http://schemas.microsoft.com/office/powerpoint/2010/main" val="15405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0862CA6-6A8F-4006-8BF2-8F8616562619}"/>
              </a:ext>
            </a:extLst>
          </p:cNvPr>
          <p:cNvSpPr txBox="1">
            <a:spLocks/>
          </p:cNvSpPr>
          <p:nvPr/>
        </p:nvSpPr>
        <p:spPr>
          <a:xfrm>
            <a:off x="611559" y="218265"/>
            <a:ext cx="7886700" cy="82926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000" b="1"/>
              <a:t>The 4 Ps…</a:t>
            </a:r>
            <a:endParaRPr lang="en-GB" sz="4000" b="1" dirty="0"/>
          </a:p>
        </p:txBody>
      </p:sp>
      <p:sp>
        <p:nvSpPr>
          <p:cNvPr id="5" name="Off-page Connector 5">
            <a:extLst>
              <a:ext uri="{FF2B5EF4-FFF2-40B4-BE49-F238E27FC236}">
                <a16:creationId xmlns:a16="http://schemas.microsoft.com/office/drawing/2014/main" id="{D4D8A460-9EE8-339E-3DDE-AF6531482FFA}"/>
              </a:ext>
            </a:extLst>
          </p:cNvPr>
          <p:cNvSpPr/>
          <p:nvPr/>
        </p:nvSpPr>
        <p:spPr>
          <a:xfrm rot="16200000">
            <a:off x="1238542" y="567414"/>
            <a:ext cx="1050292" cy="2304256"/>
          </a:xfrm>
          <a:prstGeom prst="flowChartOffpage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dirty="0">
                <a:solidFill>
                  <a:prstClr val="white"/>
                </a:solidFill>
              </a:rPr>
              <a:t>Parents</a:t>
            </a:r>
            <a:endParaRPr kumimoji="0" lang="en-US" sz="3200" b="0" i="0" u="none" strike="noStrike" kern="1200" cap="none" spc="0" normalizeH="0" baseline="0" noProof="0" dirty="0">
              <a:ln>
                <a:noFill/>
              </a:ln>
              <a:solidFill>
                <a:prstClr val="white"/>
              </a:solidFill>
              <a:effectLst/>
              <a:uLnTx/>
              <a:uFillTx/>
              <a:ea typeface="+mn-ea"/>
              <a:cs typeface="+mn-cs"/>
            </a:endParaRPr>
          </a:p>
        </p:txBody>
      </p:sp>
      <p:sp>
        <p:nvSpPr>
          <p:cNvPr id="6" name="Off-page Connector 6">
            <a:extLst>
              <a:ext uri="{FF2B5EF4-FFF2-40B4-BE49-F238E27FC236}">
                <a16:creationId xmlns:a16="http://schemas.microsoft.com/office/drawing/2014/main" id="{CFAE0962-35AF-F121-19A1-5D23A3F6CC30}"/>
              </a:ext>
            </a:extLst>
          </p:cNvPr>
          <p:cNvSpPr/>
          <p:nvPr/>
        </p:nvSpPr>
        <p:spPr>
          <a:xfrm rot="16200000">
            <a:off x="3010473" y="1764567"/>
            <a:ext cx="1050292" cy="2304256"/>
          </a:xfrm>
          <a:prstGeom prst="flowChartOffpage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ea typeface="+mn-ea"/>
                <a:cs typeface="+mn-cs"/>
              </a:rPr>
              <a:t>Peers</a:t>
            </a:r>
          </a:p>
        </p:txBody>
      </p:sp>
      <p:sp>
        <p:nvSpPr>
          <p:cNvPr id="7" name="Off-page Connector 7">
            <a:extLst>
              <a:ext uri="{FF2B5EF4-FFF2-40B4-BE49-F238E27FC236}">
                <a16:creationId xmlns:a16="http://schemas.microsoft.com/office/drawing/2014/main" id="{34A41FCD-5A84-2B1B-9A50-FA9286E76A08}"/>
              </a:ext>
            </a:extLst>
          </p:cNvPr>
          <p:cNvSpPr/>
          <p:nvPr/>
        </p:nvSpPr>
        <p:spPr>
          <a:xfrm rot="16200000">
            <a:off x="4832209" y="2978805"/>
            <a:ext cx="1050292" cy="2304256"/>
          </a:xfrm>
          <a:prstGeom prst="flowChartOffpageConnector">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ea typeface="+mn-ea"/>
                <a:cs typeface="+mn-cs"/>
              </a:rPr>
              <a:t>Problem-solving</a:t>
            </a:r>
          </a:p>
        </p:txBody>
      </p:sp>
      <p:sp>
        <p:nvSpPr>
          <p:cNvPr id="8" name="Off-page Connector 8">
            <a:extLst>
              <a:ext uri="{FF2B5EF4-FFF2-40B4-BE49-F238E27FC236}">
                <a16:creationId xmlns:a16="http://schemas.microsoft.com/office/drawing/2014/main" id="{C152F4AC-C46A-58D7-9688-8B156D3B5F62}"/>
              </a:ext>
            </a:extLst>
          </p:cNvPr>
          <p:cNvSpPr/>
          <p:nvPr/>
        </p:nvSpPr>
        <p:spPr>
          <a:xfrm rot="16200000">
            <a:off x="7009143" y="4130213"/>
            <a:ext cx="1050292" cy="2304256"/>
          </a:xfrm>
          <a:prstGeom prst="flowChartOffpageConnector">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ea typeface="+mn-ea"/>
                <a:cs typeface="+mn-cs"/>
              </a:rPr>
              <a:t>Passion</a:t>
            </a:r>
          </a:p>
        </p:txBody>
      </p:sp>
      <p:sp>
        <p:nvSpPr>
          <p:cNvPr id="9" name="TextBox 8">
            <a:extLst>
              <a:ext uri="{FF2B5EF4-FFF2-40B4-BE49-F238E27FC236}">
                <a16:creationId xmlns:a16="http://schemas.microsoft.com/office/drawing/2014/main" id="{89E300CC-7952-26D4-74FF-BB0B82E4DB71}"/>
              </a:ext>
            </a:extLst>
          </p:cNvPr>
          <p:cNvSpPr txBox="1"/>
          <p:nvPr/>
        </p:nvSpPr>
        <p:spPr>
          <a:xfrm>
            <a:off x="5495125" y="1194395"/>
            <a:ext cx="3472371" cy="1477328"/>
          </a:xfrm>
          <a:prstGeom prst="rect">
            <a:avLst/>
          </a:prstGeom>
          <a:noFill/>
          <a:ln w="19050">
            <a:solidFill>
              <a:schemeClr val="tx2"/>
            </a:solidFill>
          </a:ln>
        </p:spPr>
        <p:txBody>
          <a:bodyPr wrap="square" rtlCol="0">
            <a:spAutoFit/>
          </a:bodyPr>
          <a:lstStyle/>
          <a:p>
            <a:pPr algn="ctr"/>
            <a:r>
              <a:rPr lang="en-US" dirty="0">
                <a:solidFill>
                  <a:schemeClr val="tx2"/>
                </a:solidFill>
              </a:rPr>
              <a:t>Over the next few slides, I will explain how each of these protective factors can help to build, support and maintain resilience in children. </a:t>
            </a:r>
            <a:endParaRPr lang="en-GB" dirty="0">
              <a:solidFill>
                <a:schemeClr val="tx2"/>
              </a:solidFill>
            </a:endParaRPr>
          </a:p>
        </p:txBody>
      </p:sp>
    </p:spTree>
    <p:extLst>
      <p:ext uri="{BB962C8B-B14F-4D97-AF65-F5344CB8AC3E}">
        <p14:creationId xmlns:p14="http://schemas.microsoft.com/office/powerpoint/2010/main" val="328074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ppt_x</p:attrName>
                                        </p:attrNameLst>
                                      </p:cBhvr>
                                      <p:tavLst>
                                        <p:tav tm="0">
                                          <p:val>
                                            <p:strVal val="#ppt_x-#ppt_w*1.125000"/>
                                          </p:val>
                                        </p:tav>
                                        <p:tav tm="100000">
                                          <p:val>
                                            <p:strVal val="#ppt_x"/>
                                          </p:val>
                                        </p:tav>
                                      </p:tavLst>
                                    </p:anim>
                                    <p:animEffect transition="in" filter="wipe(right)">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p:tgtEl>
                                          <p:spTgt spid="6"/>
                                        </p:tgtEl>
                                        <p:attrNameLst>
                                          <p:attrName>ppt_x</p:attrName>
                                        </p:attrNameLst>
                                      </p:cBhvr>
                                      <p:tavLst>
                                        <p:tav tm="0">
                                          <p:val>
                                            <p:strVal val="#ppt_x-#ppt_w*1.125000"/>
                                          </p:val>
                                        </p:tav>
                                        <p:tav tm="100000">
                                          <p:val>
                                            <p:strVal val="#ppt_x"/>
                                          </p:val>
                                        </p:tav>
                                      </p:tavLst>
                                    </p:anim>
                                    <p:animEffect transition="in" filter="wipe(right)">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p:tgtEl>
                                          <p:spTgt spid="7"/>
                                        </p:tgtEl>
                                        <p:attrNameLst>
                                          <p:attrName>ppt_x</p:attrName>
                                        </p:attrNameLst>
                                      </p:cBhvr>
                                      <p:tavLst>
                                        <p:tav tm="0">
                                          <p:val>
                                            <p:strVal val="#ppt_x-#ppt_w*1.125000"/>
                                          </p:val>
                                        </p:tav>
                                        <p:tav tm="100000">
                                          <p:val>
                                            <p:strVal val="#ppt_x"/>
                                          </p:val>
                                        </p:tav>
                                      </p:tavLst>
                                    </p:anim>
                                    <p:animEffect transition="in" filter="wipe(right)">
                                      <p:cBhvr>
                                        <p:cTn id="20" dur="1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p:tgtEl>
                                          <p:spTgt spid="8"/>
                                        </p:tgtEl>
                                        <p:attrNameLst>
                                          <p:attrName>ppt_x</p:attrName>
                                        </p:attrNameLst>
                                      </p:cBhvr>
                                      <p:tavLst>
                                        <p:tav tm="0">
                                          <p:val>
                                            <p:strVal val="#ppt_x-#ppt_w*1.125000"/>
                                          </p:val>
                                        </p:tav>
                                        <p:tav tm="100000">
                                          <p:val>
                                            <p:strVal val="#ppt_x"/>
                                          </p:val>
                                        </p:tav>
                                      </p:tavLst>
                                    </p:anim>
                                    <p:animEffect transition="in" filter="wipe(right)">
                                      <p:cBhvr>
                                        <p:cTn id="26" dur="1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17957F-5F1F-166A-A449-DCFAF16B1D1A}"/>
              </a:ext>
            </a:extLst>
          </p:cNvPr>
          <p:cNvSpPr>
            <a:spLocks noGrp="1"/>
          </p:cNvSpPr>
          <p:nvPr>
            <p:ph idx="1"/>
          </p:nvPr>
        </p:nvSpPr>
        <p:spPr>
          <a:xfrm>
            <a:off x="677333" y="1933959"/>
            <a:ext cx="10814756" cy="3880773"/>
          </a:xfrm>
        </p:spPr>
        <p:txBody>
          <a:bodyPr>
            <a:normAutofit fontScale="92500" lnSpcReduction="10000"/>
          </a:bodyPr>
          <a:lstStyle/>
          <a:p>
            <a:pPr marL="0" indent="0">
              <a:buNone/>
            </a:pPr>
            <a:r>
              <a:rPr lang="en-GB" sz="1800" b="1" dirty="0">
                <a:solidFill>
                  <a:schemeClr val="tx2"/>
                </a:solidFill>
              </a:rPr>
              <a:t>In order to build the resilience of a child, the supporting adult can: </a:t>
            </a:r>
          </a:p>
          <a:p>
            <a:pPr marL="285750" indent="-285750"/>
            <a:r>
              <a:rPr lang="en-GB" sz="1800" b="1" dirty="0">
                <a:solidFill>
                  <a:schemeClr val="tx2"/>
                </a:solidFill>
              </a:rPr>
              <a:t>Offer a </a:t>
            </a:r>
            <a:r>
              <a:rPr lang="en-GB" sz="1800" b="1" u="sng" dirty="0">
                <a:solidFill>
                  <a:schemeClr val="tx2"/>
                </a:solidFill>
              </a:rPr>
              <a:t>warm and nurturing environment</a:t>
            </a:r>
            <a:r>
              <a:rPr lang="en-GB" sz="1800" b="1" dirty="0">
                <a:solidFill>
                  <a:schemeClr val="tx2"/>
                </a:solidFill>
              </a:rPr>
              <a:t> that is physically and emotionally safe.</a:t>
            </a:r>
          </a:p>
          <a:p>
            <a:pPr marL="285750" indent="-285750"/>
            <a:r>
              <a:rPr lang="en-GB" sz="1800" b="1" dirty="0">
                <a:solidFill>
                  <a:schemeClr val="tx2"/>
                </a:solidFill>
              </a:rPr>
              <a:t>Spend </a:t>
            </a:r>
            <a:r>
              <a:rPr lang="en-GB" sz="1800" b="1" u="sng" dirty="0">
                <a:solidFill>
                  <a:schemeClr val="tx2"/>
                </a:solidFill>
              </a:rPr>
              <a:t>quality time</a:t>
            </a:r>
            <a:r>
              <a:rPr lang="en-GB" sz="1800" b="1" dirty="0">
                <a:solidFill>
                  <a:schemeClr val="tx2"/>
                </a:solidFill>
              </a:rPr>
              <a:t> with your child </a:t>
            </a:r>
            <a:r>
              <a:rPr lang="en-GB" b="1" dirty="0">
                <a:solidFill>
                  <a:schemeClr val="tx2"/>
                </a:solidFill>
              </a:rPr>
              <a:t>and being</a:t>
            </a:r>
            <a:r>
              <a:rPr lang="en-GB" sz="1800" b="1" dirty="0">
                <a:solidFill>
                  <a:schemeClr val="tx2"/>
                </a:solidFill>
              </a:rPr>
              <a:t> fully present in the moment.</a:t>
            </a:r>
          </a:p>
          <a:p>
            <a:pPr marL="285750" indent="-285750"/>
            <a:r>
              <a:rPr lang="en-GB" sz="1800" b="1" dirty="0">
                <a:solidFill>
                  <a:schemeClr val="tx2"/>
                </a:solidFill>
              </a:rPr>
              <a:t>Provide </a:t>
            </a:r>
            <a:r>
              <a:rPr lang="en-GB" sz="1800" b="1" u="sng" dirty="0">
                <a:solidFill>
                  <a:schemeClr val="tx2"/>
                </a:solidFill>
              </a:rPr>
              <a:t>clear and predictable guidance</a:t>
            </a:r>
            <a:r>
              <a:rPr lang="en-GB" sz="1800" b="1" dirty="0">
                <a:solidFill>
                  <a:schemeClr val="tx2"/>
                </a:solidFill>
              </a:rPr>
              <a:t> for your child </a:t>
            </a:r>
            <a:r>
              <a:rPr lang="en-GB" sz="1800" b="1" u="sng" dirty="0">
                <a:solidFill>
                  <a:schemeClr val="tx2"/>
                </a:solidFill>
              </a:rPr>
              <a:t>consistently</a:t>
            </a:r>
            <a:r>
              <a:rPr lang="en-GB" sz="1800" b="1" dirty="0">
                <a:solidFill>
                  <a:schemeClr val="tx2"/>
                </a:solidFill>
              </a:rPr>
              <a:t> across situations and with other adults in the home.  </a:t>
            </a:r>
            <a:r>
              <a:rPr lang="en-GB" sz="1800" b="1" u="sng" dirty="0">
                <a:solidFill>
                  <a:schemeClr val="tx2"/>
                </a:solidFill>
              </a:rPr>
              <a:t>Structures and clear rules</a:t>
            </a:r>
            <a:r>
              <a:rPr lang="en-GB" sz="1800" b="1" dirty="0">
                <a:solidFill>
                  <a:schemeClr val="tx2"/>
                </a:solidFill>
              </a:rPr>
              <a:t> help to set boundaries for your child.</a:t>
            </a:r>
            <a:r>
              <a:rPr lang="en-US" b="1" dirty="0"/>
              <a:t> It is shown that children will thrive with these types of boundaries as they know what is expected of them and that you will keep them safe because you are in control. Even when they cross those boundaries, a child’s sense of safety remains in place because </a:t>
            </a:r>
            <a:r>
              <a:rPr lang="en-US" b="1" u="sng" dirty="0"/>
              <a:t>rules are communicated clearly and are consistent</a:t>
            </a:r>
            <a:r>
              <a:rPr lang="en-US" b="1" dirty="0"/>
              <a:t>. </a:t>
            </a:r>
            <a:r>
              <a:rPr lang="en-GB" sz="1800" b="1" dirty="0">
                <a:solidFill>
                  <a:schemeClr val="tx2"/>
                </a:solidFill>
              </a:rPr>
              <a:t> </a:t>
            </a:r>
          </a:p>
          <a:p>
            <a:pPr marL="285750" indent="-285750"/>
            <a:r>
              <a:rPr lang="en-GB" sz="1800" b="1" u="sng" dirty="0">
                <a:solidFill>
                  <a:schemeClr val="tx2"/>
                </a:solidFill>
              </a:rPr>
              <a:t>Encourage and support participation</a:t>
            </a:r>
            <a:r>
              <a:rPr lang="en-GB" sz="1800" b="1" dirty="0">
                <a:solidFill>
                  <a:schemeClr val="tx2"/>
                </a:solidFill>
              </a:rPr>
              <a:t> in leisure activities by providing the means to access new experiences.  </a:t>
            </a:r>
          </a:p>
          <a:p>
            <a:pPr marL="285750" indent="-285750"/>
            <a:r>
              <a:rPr lang="en-GB" sz="1800" b="1" dirty="0">
                <a:solidFill>
                  <a:schemeClr val="tx2"/>
                </a:solidFill>
              </a:rPr>
              <a:t>Act as a </a:t>
            </a:r>
            <a:r>
              <a:rPr lang="en-GB" sz="1800" b="1" u="sng" dirty="0">
                <a:solidFill>
                  <a:schemeClr val="tx2"/>
                </a:solidFill>
              </a:rPr>
              <a:t>role model</a:t>
            </a:r>
            <a:r>
              <a:rPr lang="en-GB" sz="1800" b="1" dirty="0">
                <a:solidFill>
                  <a:schemeClr val="tx2"/>
                </a:solidFill>
              </a:rPr>
              <a:t> that the young person can look up to by taking the lead on sleep, diet, exercise. </a:t>
            </a:r>
          </a:p>
          <a:p>
            <a:pPr marL="285750" indent="-285750"/>
            <a:r>
              <a:rPr lang="en-GB" sz="1800" b="1" u="sng" dirty="0">
                <a:solidFill>
                  <a:schemeClr val="tx2"/>
                </a:solidFill>
              </a:rPr>
              <a:t>Incite goals</a:t>
            </a:r>
            <a:r>
              <a:rPr lang="en-GB" sz="1800" b="1" dirty="0">
                <a:solidFill>
                  <a:schemeClr val="tx2"/>
                </a:solidFill>
              </a:rPr>
              <a:t> and </a:t>
            </a:r>
            <a:r>
              <a:rPr lang="en-GB" sz="1800" b="1" u="sng" dirty="0">
                <a:solidFill>
                  <a:schemeClr val="tx2"/>
                </a:solidFill>
              </a:rPr>
              <a:t>inspire ambition</a:t>
            </a:r>
            <a:r>
              <a:rPr lang="en-GB" sz="1800" b="1" dirty="0">
                <a:solidFill>
                  <a:schemeClr val="tx2"/>
                </a:solidFill>
              </a:rPr>
              <a:t> so your child can look towards who they may be in the future. </a:t>
            </a:r>
          </a:p>
          <a:p>
            <a:endParaRPr lang="en-GB" b="1" dirty="0">
              <a:solidFill>
                <a:schemeClr val="tx2"/>
              </a:solidFill>
            </a:endParaRPr>
          </a:p>
        </p:txBody>
      </p:sp>
      <p:sp>
        <p:nvSpPr>
          <p:cNvPr id="4" name="Off-page Connector 5">
            <a:extLst>
              <a:ext uri="{FF2B5EF4-FFF2-40B4-BE49-F238E27FC236}">
                <a16:creationId xmlns:a16="http://schemas.microsoft.com/office/drawing/2014/main" id="{ABA9A6B6-5FAA-C2A7-8FCB-C34219C4A1A3}"/>
              </a:ext>
            </a:extLst>
          </p:cNvPr>
          <p:cNvSpPr/>
          <p:nvPr/>
        </p:nvSpPr>
        <p:spPr>
          <a:xfrm rot="16200000">
            <a:off x="1304316" y="-109919"/>
            <a:ext cx="1050292" cy="2304256"/>
          </a:xfrm>
          <a:prstGeom prst="flowChartOffpage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dirty="0">
                <a:solidFill>
                  <a:prstClr val="white"/>
                </a:solidFill>
              </a:rPr>
              <a:t>Parents</a:t>
            </a:r>
            <a:endParaRPr kumimoji="0" lang="en-US" sz="3200" b="0" i="0" u="none" strike="noStrike" kern="1200" cap="none" spc="0" normalizeH="0" baseline="0" noProof="0" dirty="0">
              <a:ln>
                <a:noFill/>
              </a:ln>
              <a:solidFill>
                <a:prstClr val="white"/>
              </a:solidFill>
              <a:effectLst/>
              <a:uLnTx/>
              <a:uFillTx/>
              <a:ea typeface="+mn-ea"/>
              <a:cs typeface="+mn-cs"/>
            </a:endParaRPr>
          </a:p>
        </p:txBody>
      </p:sp>
      <p:pic>
        <p:nvPicPr>
          <p:cNvPr id="5" name="Picture 4">
            <a:extLst>
              <a:ext uri="{FF2B5EF4-FFF2-40B4-BE49-F238E27FC236}">
                <a16:creationId xmlns:a16="http://schemas.microsoft.com/office/drawing/2014/main" id="{A53A4844-6C17-7867-1189-E3D236273AD5}"/>
              </a:ext>
            </a:extLst>
          </p:cNvPr>
          <p:cNvPicPr>
            <a:picLocks noChangeAspect="1"/>
          </p:cNvPicPr>
          <p:nvPr/>
        </p:nvPicPr>
        <p:blipFill rotWithShape="1">
          <a:blip r:embed="rId3">
            <a:alphaModFix amt="31000"/>
          </a:blip>
          <a:srcRect l="6429" r="4460"/>
          <a:stretch/>
        </p:blipFill>
        <p:spPr>
          <a:xfrm>
            <a:off x="2981590" y="149970"/>
            <a:ext cx="8744079" cy="6558059"/>
          </a:xfrm>
          <a:prstGeom prst="rect">
            <a:avLst/>
          </a:prstGeom>
        </p:spPr>
      </p:pic>
      <p:sp>
        <p:nvSpPr>
          <p:cNvPr id="6" name="TextBox 5">
            <a:extLst>
              <a:ext uri="{FF2B5EF4-FFF2-40B4-BE49-F238E27FC236}">
                <a16:creationId xmlns:a16="http://schemas.microsoft.com/office/drawing/2014/main" id="{B120A83A-172F-686D-4D3E-3663E32F62EA}"/>
              </a:ext>
            </a:extLst>
          </p:cNvPr>
          <p:cNvSpPr txBox="1"/>
          <p:nvPr/>
        </p:nvSpPr>
        <p:spPr>
          <a:xfrm>
            <a:off x="2981591" y="517062"/>
            <a:ext cx="6433342" cy="1631216"/>
          </a:xfrm>
          <a:prstGeom prst="rect">
            <a:avLst/>
          </a:prstGeom>
          <a:noFill/>
        </p:spPr>
        <p:txBody>
          <a:bodyPr wrap="square" rtlCol="0">
            <a:spAutoFit/>
          </a:bodyPr>
          <a:lstStyle/>
          <a:p>
            <a:r>
              <a:rPr lang="en-GB" sz="2400" b="1" dirty="0">
                <a:solidFill>
                  <a:schemeClr val="accent1"/>
                </a:solidFill>
              </a:rPr>
              <a:t>A nurturing, caring, rule-enforcing relationship with a parent, carer or adult figure. </a:t>
            </a:r>
          </a:p>
          <a:p>
            <a:endParaRPr lang="en-GB" sz="2800" dirty="0"/>
          </a:p>
        </p:txBody>
      </p:sp>
      <p:sp>
        <p:nvSpPr>
          <p:cNvPr id="7" name="TextBox 6">
            <a:extLst>
              <a:ext uri="{FF2B5EF4-FFF2-40B4-BE49-F238E27FC236}">
                <a16:creationId xmlns:a16="http://schemas.microsoft.com/office/drawing/2014/main" id="{01F37073-F7DB-F090-54F5-E35796D649A9}"/>
              </a:ext>
            </a:extLst>
          </p:cNvPr>
          <p:cNvSpPr txBox="1"/>
          <p:nvPr/>
        </p:nvSpPr>
        <p:spPr>
          <a:xfrm>
            <a:off x="4484942" y="5813046"/>
            <a:ext cx="3472371" cy="923330"/>
          </a:xfrm>
          <a:prstGeom prst="rect">
            <a:avLst/>
          </a:prstGeom>
          <a:noFill/>
          <a:ln w="19050">
            <a:solidFill>
              <a:schemeClr val="tx2"/>
            </a:solidFill>
          </a:ln>
        </p:spPr>
        <p:txBody>
          <a:bodyPr wrap="square" rtlCol="0">
            <a:spAutoFit/>
          </a:bodyPr>
          <a:lstStyle/>
          <a:p>
            <a:pPr algn="ctr"/>
            <a:endParaRPr lang="en-US" dirty="0">
              <a:solidFill>
                <a:schemeClr val="tx2"/>
              </a:solidFill>
            </a:endParaRPr>
          </a:p>
          <a:p>
            <a:pPr algn="ctr"/>
            <a:endParaRPr lang="en-US" dirty="0">
              <a:solidFill>
                <a:schemeClr val="tx2"/>
              </a:solidFill>
            </a:endParaRPr>
          </a:p>
          <a:p>
            <a:pPr algn="ctr"/>
            <a:r>
              <a:rPr lang="en-US" dirty="0">
                <a:solidFill>
                  <a:schemeClr val="tx2"/>
                </a:solidFill>
              </a:rPr>
              <a:t>A strong positive relationship </a:t>
            </a:r>
            <a:endParaRPr lang="en-GB" dirty="0">
              <a:solidFill>
                <a:schemeClr val="tx2"/>
              </a:solidFill>
            </a:endParaRPr>
          </a:p>
        </p:txBody>
      </p:sp>
      <p:pic>
        <p:nvPicPr>
          <p:cNvPr id="9" name="Picture 8" descr="A picture containing logo&#10;&#10;Description automatically generated">
            <a:extLst>
              <a:ext uri="{FF2B5EF4-FFF2-40B4-BE49-F238E27FC236}">
                <a16:creationId xmlns:a16="http://schemas.microsoft.com/office/drawing/2014/main" id="{DF194FF3-CEDF-FEB6-DD4D-A80FAB51DE8E}"/>
              </a:ext>
            </a:extLst>
          </p:cNvPr>
          <p:cNvPicPr>
            <a:picLocks noChangeAspect="1"/>
          </p:cNvPicPr>
          <p:nvPr/>
        </p:nvPicPr>
        <p:blipFill>
          <a:blip r:embed="rId4"/>
          <a:stretch>
            <a:fillRect/>
          </a:stretch>
        </p:blipFill>
        <p:spPr>
          <a:xfrm>
            <a:off x="5723468" y="5953939"/>
            <a:ext cx="1087504" cy="451315"/>
          </a:xfrm>
          <a:prstGeom prst="rect">
            <a:avLst/>
          </a:prstGeom>
        </p:spPr>
      </p:pic>
    </p:spTree>
    <p:extLst>
      <p:ext uri="{BB962C8B-B14F-4D97-AF65-F5344CB8AC3E}">
        <p14:creationId xmlns:p14="http://schemas.microsoft.com/office/powerpoint/2010/main" val="425584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9E9889-4ED3-0652-94AD-F8F81615CE19}"/>
              </a:ext>
            </a:extLst>
          </p:cNvPr>
          <p:cNvSpPr>
            <a:spLocks noGrp="1"/>
          </p:cNvSpPr>
          <p:nvPr>
            <p:ph type="title"/>
          </p:nvPr>
        </p:nvSpPr>
        <p:spPr>
          <a:xfrm>
            <a:off x="677863" y="609601"/>
            <a:ext cx="7800093" cy="8918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defRPr/>
            </a:pPr>
            <a:r>
              <a:rPr lang="en-US" sz="3200" b="1" dirty="0">
                <a:solidFill>
                  <a:prstClr val="white"/>
                </a:solidFill>
              </a:rPr>
              <a:t>What may lead to a lack of resilience?</a:t>
            </a:r>
          </a:p>
        </p:txBody>
      </p:sp>
      <p:sp>
        <p:nvSpPr>
          <p:cNvPr id="5" name="TextBox 4">
            <a:extLst>
              <a:ext uri="{FF2B5EF4-FFF2-40B4-BE49-F238E27FC236}">
                <a16:creationId xmlns:a16="http://schemas.microsoft.com/office/drawing/2014/main" id="{CDDAB7FB-CAC4-B87F-0EF0-2A85EE8E0062}"/>
              </a:ext>
            </a:extLst>
          </p:cNvPr>
          <p:cNvSpPr txBox="1"/>
          <p:nvPr/>
        </p:nvSpPr>
        <p:spPr>
          <a:xfrm>
            <a:off x="1261792" y="1951672"/>
            <a:ext cx="3472371" cy="923330"/>
          </a:xfrm>
          <a:prstGeom prst="rect">
            <a:avLst/>
          </a:prstGeom>
          <a:noFill/>
          <a:ln w="19050">
            <a:solidFill>
              <a:schemeClr val="tx2"/>
            </a:solidFill>
          </a:ln>
        </p:spPr>
        <p:txBody>
          <a:bodyPr wrap="square" rtlCol="0">
            <a:spAutoFit/>
          </a:bodyPr>
          <a:lstStyle/>
          <a:p>
            <a:pPr algn="ctr"/>
            <a:r>
              <a:rPr lang="en-US" dirty="0">
                <a:solidFill>
                  <a:schemeClr val="tx2"/>
                </a:solidFill>
              </a:rPr>
              <a:t>The environment may not support that basic need of safety.</a:t>
            </a:r>
            <a:endParaRPr lang="en-GB" dirty="0">
              <a:solidFill>
                <a:schemeClr val="tx2"/>
              </a:solidFill>
            </a:endParaRPr>
          </a:p>
        </p:txBody>
      </p:sp>
      <p:sp>
        <p:nvSpPr>
          <p:cNvPr id="6" name="TextBox 5">
            <a:extLst>
              <a:ext uri="{FF2B5EF4-FFF2-40B4-BE49-F238E27FC236}">
                <a16:creationId xmlns:a16="http://schemas.microsoft.com/office/drawing/2014/main" id="{38E8C4BD-012C-02AF-0D9C-F3D25A50F21C}"/>
              </a:ext>
            </a:extLst>
          </p:cNvPr>
          <p:cNvSpPr txBox="1"/>
          <p:nvPr/>
        </p:nvSpPr>
        <p:spPr>
          <a:xfrm>
            <a:off x="5721653" y="2413337"/>
            <a:ext cx="3472371" cy="923330"/>
          </a:xfrm>
          <a:prstGeom prst="rect">
            <a:avLst/>
          </a:prstGeom>
          <a:noFill/>
          <a:ln w="19050">
            <a:solidFill>
              <a:schemeClr val="tx2"/>
            </a:solidFill>
          </a:ln>
        </p:spPr>
        <p:txBody>
          <a:bodyPr wrap="square" rtlCol="0">
            <a:spAutoFit/>
          </a:bodyPr>
          <a:lstStyle/>
          <a:p>
            <a:pPr algn="ctr"/>
            <a:r>
              <a:rPr lang="en-US" dirty="0">
                <a:solidFill>
                  <a:schemeClr val="tx2"/>
                </a:solidFill>
              </a:rPr>
              <a:t>Rules and structures in the home are not clear or consistent. </a:t>
            </a:r>
            <a:endParaRPr lang="en-GB" dirty="0">
              <a:solidFill>
                <a:schemeClr val="tx2"/>
              </a:solidFill>
            </a:endParaRPr>
          </a:p>
        </p:txBody>
      </p:sp>
      <p:sp>
        <p:nvSpPr>
          <p:cNvPr id="7" name="TextBox 6">
            <a:extLst>
              <a:ext uri="{FF2B5EF4-FFF2-40B4-BE49-F238E27FC236}">
                <a16:creationId xmlns:a16="http://schemas.microsoft.com/office/drawing/2014/main" id="{B84B28F7-0377-A6A1-884F-CDA6AF848F22}"/>
              </a:ext>
            </a:extLst>
          </p:cNvPr>
          <p:cNvSpPr txBox="1"/>
          <p:nvPr/>
        </p:nvSpPr>
        <p:spPr>
          <a:xfrm>
            <a:off x="1436770" y="3229484"/>
            <a:ext cx="3472371" cy="646331"/>
          </a:xfrm>
          <a:prstGeom prst="rect">
            <a:avLst/>
          </a:prstGeom>
          <a:noFill/>
          <a:ln w="19050">
            <a:solidFill>
              <a:schemeClr val="tx2"/>
            </a:solidFill>
          </a:ln>
        </p:spPr>
        <p:txBody>
          <a:bodyPr wrap="square" rtlCol="0">
            <a:spAutoFit/>
          </a:bodyPr>
          <a:lstStyle/>
          <a:p>
            <a:pPr algn="ctr"/>
            <a:r>
              <a:rPr lang="en-US" dirty="0">
                <a:solidFill>
                  <a:schemeClr val="tx2"/>
                </a:solidFill>
              </a:rPr>
              <a:t>Children’s </a:t>
            </a:r>
            <a:r>
              <a:rPr lang="en-US" dirty="0" err="1">
                <a:solidFill>
                  <a:schemeClr val="tx2"/>
                </a:solidFill>
              </a:rPr>
              <a:t>behaviour</a:t>
            </a:r>
            <a:r>
              <a:rPr lang="en-US" dirty="0">
                <a:solidFill>
                  <a:schemeClr val="tx2"/>
                </a:solidFill>
              </a:rPr>
              <a:t> might not have any boundaries.</a:t>
            </a:r>
            <a:endParaRPr lang="en-GB" dirty="0">
              <a:solidFill>
                <a:schemeClr val="tx2"/>
              </a:solidFill>
            </a:endParaRPr>
          </a:p>
        </p:txBody>
      </p:sp>
      <p:sp>
        <p:nvSpPr>
          <p:cNvPr id="10" name="TextBox 9">
            <a:extLst>
              <a:ext uri="{FF2B5EF4-FFF2-40B4-BE49-F238E27FC236}">
                <a16:creationId xmlns:a16="http://schemas.microsoft.com/office/drawing/2014/main" id="{23F79918-ABBA-ACC4-9092-2FE78024CFB8}"/>
              </a:ext>
            </a:extLst>
          </p:cNvPr>
          <p:cNvSpPr txBox="1"/>
          <p:nvPr/>
        </p:nvSpPr>
        <p:spPr>
          <a:xfrm>
            <a:off x="5568503" y="4090916"/>
            <a:ext cx="3472371" cy="923330"/>
          </a:xfrm>
          <a:prstGeom prst="rect">
            <a:avLst/>
          </a:prstGeom>
          <a:noFill/>
          <a:ln w="19050">
            <a:solidFill>
              <a:schemeClr val="tx2"/>
            </a:solidFill>
          </a:ln>
        </p:spPr>
        <p:txBody>
          <a:bodyPr wrap="square" rtlCol="0">
            <a:spAutoFit/>
          </a:bodyPr>
          <a:lstStyle/>
          <a:p>
            <a:pPr algn="ctr"/>
            <a:r>
              <a:rPr lang="en-US" dirty="0">
                <a:solidFill>
                  <a:schemeClr val="tx2"/>
                </a:solidFill>
              </a:rPr>
              <a:t>No quality time spent together between a trusted adult and a child. </a:t>
            </a:r>
            <a:endParaRPr lang="en-GB" dirty="0">
              <a:solidFill>
                <a:schemeClr val="tx2"/>
              </a:solidFill>
            </a:endParaRPr>
          </a:p>
        </p:txBody>
      </p:sp>
      <p:sp>
        <p:nvSpPr>
          <p:cNvPr id="11" name="TextBox 10">
            <a:extLst>
              <a:ext uri="{FF2B5EF4-FFF2-40B4-BE49-F238E27FC236}">
                <a16:creationId xmlns:a16="http://schemas.microsoft.com/office/drawing/2014/main" id="{2DA13720-16B7-5844-8245-AFB6A6DC09BC}"/>
              </a:ext>
            </a:extLst>
          </p:cNvPr>
          <p:cNvSpPr txBox="1"/>
          <p:nvPr/>
        </p:nvSpPr>
        <p:spPr>
          <a:xfrm>
            <a:off x="1343908" y="4349315"/>
            <a:ext cx="3472371" cy="923330"/>
          </a:xfrm>
          <a:prstGeom prst="rect">
            <a:avLst/>
          </a:prstGeom>
          <a:noFill/>
          <a:ln w="19050">
            <a:solidFill>
              <a:schemeClr val="tx2"/>
            </a:solidFill>
          </a:ln>
        </p:spPr>
        <p:txBody>
          <a:bodyPr wrap="square" rtlCol="0">
            <a:spAutoFit/>
          </a:bodyPr>
          <a:lstStyle/>
          <a:p>
            <a:pPr algn="ctr"/>
            <a:r>
              <a:rPr lang="en-US" dirty="0">
                <a:solidFill>
                  <a:schemeClr val="tx2"/>
                </a:solidFill>
              </a:rPr>
              <a:t>A child never experiences something out of their comfort zone in a safe way. </a:t>
            </a:r>
            <a:endParaRPr lang="en-GB" dirty="0">
              <a:solidFill>
                <a:schemeClr val="tx2"/>
              </a:solidFill>
            </a:endParaRPr>
          </a:p>
        </p:txBody>
      </p:sp>
      <p:sp>
        <p:nvSpPr>
          <p:cNvPr id="12" name="TextBox 11">
            <a:extLst>
              <a:ext uri="{FF2B5EF4-FFF2-40B4-BE49-F238E27FC236}">
                <a16:creationId xmlns:a16="http://schemas.microsoft.com/office/drawing/2014/main" id="{F0786542-17FA-16D6-35B7-9FC0F23C81A2}"/>
              </a:ext>
            </a:extLst>
          </p:cNvPr>
          <p:cNvSpPr txBox="1"/>
          <p:nvPr/>
        </p:nvSpPr>
        <p:spPr>
          <a:xfrm>
            <a:off x="4577909" y="5487746"/>
            <a:ext cx="3472371" cy="923330"/>
          </a:xfrm>
          <a:prstGeom prst="rect">
            <a:avLst/>
          </a:prstGeom>
          <a:noFill/>
          <a:ln w="19050">
            <a:solidFill>
              <a:schemeClr val="tx2"/>
            </a:solidFill>
          </a:ln>
        </p:spPr>
        <p:txBody>
          <a:bodyPr wrap="square" rtlCol="0">
            <a:spAutoFit/>
          </a:bodyPr>
          <a:lstStyle/>
          <a:p>
            <a:pPr algn="ctr"/>
            <a:r>
              <a:rPr lang="en-US" dirty="0">
                <a:solidFill>
                  <a:schemeClr val="tx2"/>
                </a:solidFill>
              </a:rPr>
              <a:t>The child does not see a role model with regards to healthy living. </a:t>
            </a:r>
            <a:endParaRPr lang="en-GB" dirty="0">
              <a:solidFill>
                <a:schemeClr val="tx2"/>
              </a:solidFill>
            </a:endParaRPr>
          </a:p>
        </p:txBody>
      </p:sp>
    </p:spTree>
    <p:extLst>
      <p:ext uri="{BB962C8B-B14F-4D97-AF65-F5344CB8AC3E}">
        <p14:creationId xmlns:p14="http://schemas.microsoft.com/office/powerpoint/2010/main" val="370514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4A45E5-B8E6-52A2-1DC2-3D867E2A982F}"/>
              </a:ext>
            </a:extLst>
          </p:cNvPr>
          <p:cNvSpPr>
            <a:spLocks noGrp="1"/>
          </p:cNvSpPr>
          <p:nvPr>
            <p:ph idx="1"/>
          </p:nvPr>
        </p:nvSpPr>
        <p:spPr>
          <a:xfrm>
            <a:off x="677333" y="2160589"/>
            <a:ext cx="10792177" cy="3880773"/>
          </a:xfrm>
        </p:spPr>
        <p:txBody>
          <a:bodyPr/>
          <a:lstStyle/>
          <a:p>
            <a:pPr marL="0" indent="0">
              <a:buNone/>
            </a:pPr>
            <a:r>
              <a:rPr lang="en-GB" sz="1800" dirty="0">
                <a:solidFill>
                  <a:schemeClr val="tx2"/>
                </a:solidFill>
              </a:rPr>
              <a:t>Positive peer relationships are when a child: </a:t>
            </a:r>
          </a:p>
          <a:p>
            <a:r>
              <a:rPr lang="en-GB" sz="1800" dirty="0">
                <a:solidFill>
                  <a:schemeClr val="tx2"/>
                </a:solidFill>
              </a:rPr>
              <a:t>Feels a sense of </a:t>
            </a:r>
            <a:r>
              <a:rPr lang="en-GB" sz="1800" u="sng" dirty="0">
                <a:solidFill>
                  <a:schemeClr val="tx2"/>
                </a:solidFill>
              </a:rPr>
              <a:t>belonging</a:t>
            </a:r>
            <a:r>
              <a:rPr lang="en-GB" sz="1800" dirty="0">
                <a:solidFill>
                  <a:schemeClr val="tx2"/>
                </a:solidFill>
              </a:rPr>
              <a:t> and </a:t>
            </a:r>
            <a:r>
              <a:rPr lang="en-GB" sz="1800" u="sng" dirty="0">
                <a:solidFill>
                  <a:schemeClr val="tx2"/>
                </a:solidFill>
              </a:rPr>
              <a:t>acceptance.</a:t>
            </a:r>
            <a:r>
              <a:rPr lang="en-GB" sz="1800" dirty="0">
                <a:solidFill>
                  <a:schemeClr val="tx2"/>
                </a:solidFill>
              </a:rPr>
              <a:t> </a:t>
            </a:r>
          </a:p>
          <a:p>
            <a:r>
              <a:rPr lang="en-GB" sz="1800" dirty="0">
                <a:solidFill>
                  <a:schemeClr val="tx2"/>
                </a:solidFill>
              </a:rPr>
              <a:t>Identifies with a group, </a:t>
            </a:r>
            <a:r>
              <a:rPr lang="en-GB" sz="1800" u="sng" dirty="0">
                <a:solidFill>
                  <a:schemeClr val="tx2"/>
                </a:solidFill>
              </a:rPr>
              <a:t>sharing likes, dislikes and opinions</a:t>
            </a:r>
            <a:r>
              <a:rPr lang="en-GB" sz="1800" dirty="0">
                <a:solidFill>
                  <a:schemeClr val="tx2"/>
                </a:solidFill>
              </a:rPr>
              <a:t> and this helps </a:t>
            </a:r>
            <a:r>
              <a:rPr lang="en-GB" dirty="0">
                <a:solidFill>
                  <a:schemeClr val="tx2"/>
                </a:solidFill>
              </a:rPr>
              <a:t>them</a:t>
            </a:r>
            <a:r>
              <a:rPr lang="en-GB" sz="1800" dirty="0">
                <a:solidFill>
                  <a:schemeClr val="tx2"/>
                </a:solidFill>
              </a:rPr>
              <a:t> to feel connected through </a:t>
            </a:r>
            <a:r>
              <a:rPr lang="en-GB" dirty="0">
                <a:solidFill>
                  <a:schemeClr val="tx2"/>
                </a:solidFill>
              </a:rPr>
              <a:t>their</a:t>
            </a:r>
            <a:r>
              <a:rPr lang="en-GB" sz="1800" dirty="0">
                <a:solidFill>
                  <a:schemeClr val="tx2"/>
                </a:solidFill>
              </a:rPr>
              <a:t> similar thinking. </a:t>
            </a:r>
          </a:p>
          <a:p>
            <a:r>
              <a:rPr lang="en-GB" sz="1800" dirty="0">
                <a:solidFill>
                  <a:schemeClr val="tx2"/>
                </a:solidFill>
              </a:rPr>
              <a:t>Feels </a:t>
            </a:r>
            <a:r>
              <a:rPr lang="en-GB" sz="1800" u="sng" dirty="0">
                <a:solidFill>
                  <a:schemeClr val="tx2"/>
                </a:solidFill>
              </a:rPr>
              <a:t>supported</a:t>
            </a:r>
            <a:r>
              <a:rPr lang="en-GB" sz="1800" dirty="0">
                <a:solidFill>
                  <a:schemeClr val="tx2"/>
                </a:solidFill>
              </a:rPr>
              <a:t> and </a:t>
            </a:r>
            <a:r>
              <a:rPr lang="en-GB" sz="1800" u="sng" dirty="0">
                <a:solidFill>
                  <a:schemeClr val="tx2"/>
                </a:solidFill>
              </a:rPr>
              <a:t>respected</a:t>
            </a:r>
            <a:r>
              <a:rPr lang="en-GB" sz="1800" dirty="0">
                <a:solidFill>
                  <a:schemeClr val="tx2"/>
                </a:solidFill>
              </a:rPr>
              <a:t> and reciprocates these feelings within their peer group. </a:t>
            </a:r>
          </a:p>
          <a:p>
            <a:r>
              <a:rPr lang="en-GB" sz="1800" dirty="0">
                <a:solidFill>
                  <a:schemeClr val="tx2"/>
                </a:solidFill>
              </a:rPr>
              <a:t>Has a </a:t>
            </a:r>
            <a:r>
              <a:rPr lang="en-GB" sz="1800" u="sng" dirty="0">
                <a:solidFill>
                  <a:schemeClr val="tx2"/>
                </a:solidFill>
              </a:rPr>
              <a:t>few high-quality friendships</a:t>
            </a:r>
            <a:r>
              <a:rPr lang="en-GB" sz="1800" dirty="0">
                <a:solidFill>
                  <a:schemeClr val="tx2"/>
                </a:solidFill>
              </a:rPr>
              <a:t> rather than many superficial friendships. </a:t>
            </a:r>
          </a:p>
          <a:p>
            <a:r>
              <a:rPr lang="en-GB" sz="1800" dirty="0">
                <a:solidFill>
                  <a:schemeClr val="tx2"/>
                </a:solidFill>
              </a:rPr>
              <a:t>This can include an online connection which some children find is an easier way to build friendships. </a:t>
            </a:r>
          </a:p>
          <a:p>
            <a:endParaRPr lang="en-GB" dirty="0">
              <a:solidFill>
                <a:schemeClr val="tx2"/>
              </a:solidFill>
            </a:endParaRPr>
          </a:p>
        </p:txBody>
      </p:sp>
      <p:sp>
        <p:nvSpPr>
          <p:cNvPr id="4" name="Off-page Connector 3">
            <a:extLst>
              <a:ext uri="{FF2B5EF4-FFF2-40B4-BE49-F238E27FC236}">
                <a16:creationId xmlns:a16="http://schemas.microsoft.com/office/drawing/2014/main" id="{192EEEEA-234B-7CA3-5BE2-23516F043F87}"/>
              </a:ext>
            </a:extLst>
          </p:cNvPr>
          <p:cNvSpPr/>
          <p:nvPr/>
        </p:nvSpPr>
        <p:spPr>
          <a:xfrm rot="16200000">
            <a:off x="1304316" y="63231"/>
            <a:ext cx="1050292" cy="2304256"/>
          </a:xfrm>
          <a:prstGeom prst="flowChartOffpage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prstClr val="white"/>
                </a:solidFill>
                <a:effectLst/>
                <a:uLnTx/>
                <a:uFillTx/>
                <a:ea typeface="+mn-ea"/>
                <a:cs typeface="+mn-cs"/>
              </a:rPr>
              <a:t>Peers</a:t>
            </a:r>
            <a:endParaRPr kumimoji="0" lang="en-US" sz="3200" b="0" i="0" u="none" strike="noStrike" kern="1200" cap="none" spc="0" normalizeH="0" baseline="0" noProof="0" dirty="0">
              <a:ln>
                <a:noFill/>
              </a:ln>
              <a:solidFill>
                <a:prstClr val="white"/>
              </a:solidFill>
              <a:effectLst/>
              <a:uLnTx/>
              <a:uFillTx/>
              <a:ea typeface="+mn-ea"/>
              <a:cs typeface="+mn-cs"/>
            </a:endParaRPr>
          </a:p>
        </p:txBody>
      </p:sp>
      <p:sp>
        <p:nvSpPr>
          <p:cNvPr id="5" name="TextBox 4">
            <a:extLst>
              <a:ext uri="{FF2B5EF4-FFF2-40B4-BE49-F238E27FC236}">
                <a16:creationId xmlns:a16="http://schemas.microsoft.com/office/drawing/2014/main" id="{CDD47118-2FFF-9486-3F88-661069FF6807}"/>
              </a:ext>
            </a:extLst>
          </p:cNvPr>
          <p:cNvSpPr txBox="1"/>
          <p:nvPr/>
        </p:nvSpPr>
        <p:spPr>
          <a:xfrm>
            <a:off x="2981590" y="816638"/>
            <a:ext cx="4033134" cy="992579"/>
          </a:xfrm>
          <a:prstGeom prst="rect">
            <a:avLst/>
          </a:prstGeom>
          <a:noFill/>
        </p:spPr>
        <p:txBody>
          <a:bodyPr wrap="square" rtlCol="0">
            <a:spAutoFit/>
          </a:bodyPr>
          <a:lstStyle/>
          <a:p>
            <a:pPr algn="ctr"/>
            <a:r>
              <a:rPr lang="en-GB" sz="2400" b="1" dirty="0">
                <a:solidFill>
                  <a:schemeClr val="accent2"/>
                </a:solidFill>
              </a:rPr>
              <a:t>Social connectedness with a supportive peer group </a:t>
            </a:r>
          </a:p>
          <a:p>
            <a:endParaRPr lang="en-GB" sz="1050" dirty="0"/>
          </a:p>
        </p:txBody>
      </p:sp>
      <p:pic>
        <p:nvPicPr>
          <p:cNvPr id="6" name="Picture 5">
            <a:extLst>
              <a:ext uri="{FF2B5EF4-FFF2-40B4-BE49-F238E27FC236}">
                <a16:creationId xmlns:a16="http://schemas.microsoft.com/office/drawing/2014/main" id="{663A498F-275A-CDA7-ACB3-7F335446EFF5}"/>
              </a:ext>
            </a:extLst>
          </p:cNvPr>
          <p:cNvPicPr>
            <a:picLocks noChangeAspect="1"/>
          </p:cNvPicPr>
          <p:nvPr/>
        </p:nvPicPr>
        <p:blipFill rotWithShape="1">
          <a:blip r:embed="rId3">
            <a:alphaModFix amt="28000"/>
          </a:blip>
          <a:srcRect l="6174" r="4937"/>
          <a:stretch/>
        </p:blipFill>
        <p:spPr>
          <a:xfrm>
            <a:off x="2981590" y="102592"/>
            <a:ext cx="8770142" cy="6577607"/>
          </a:xfrm>
          <a:prstGeom prst="rect">
            <a:avLst/>
          </a:prstGeom>
        </p:spPr>
      </p:pic>
      <p:sp>
        <p:nvSpPr>
          <p:cNvPr id="7" name="TextBox 6">
            <a:extLst>
              <a:ext uri="{FF2B5EF4-FFF2-40B4-BE49-F238E27FC236}">
                <a16:creationId xmlns:a16="http://schemas.microsoft.com/office/drawing/2014/main" id="{A3C725F1-A7C8-4040-F9E3-68C089E0D241}"/>
              </a:ext>
            </a:extLst>
          </p:cNvPr>
          <p:cNvSpPr txBox="1"/>
          <p:nvPr/>
        </p:nvSpPr>
        <p:spPr>
          <a:xfrm>
            <a:off x="3525386" y="5813046"/>
            <a:ext cx="4817102" cy="923330"/>
          </a:xfrm>
          <a:prstGeom prst="rect">
            <a:avLst/>
          </a:prstGeom>
          <a:noFill/>
          <a:ln w="19050">
            <a:solidFill>
              <a:schemeClr val="tx2"/>
            </a:solidFill>
          </a:ln>
        </p:spPr>
        <p:txBody>
          <a:bodyPr wrap="square" rtlCol="0">
            <a:spAutoFit/>
          </a:bodyPr>
          <a:lstStyle/>
          <a:p>
            <a:pPr algn="ctr"/>
            <a:endParaRPr lang="en-US" dirty="0">
              <a:solidFill>
                <a:schemeClr val="tx2"/>
              </a:solidFill>
            </a:endParaRPr>
          </a:p>
          <a:p>
            <a:pPr algn="ctr"/>
            <a:endParaRPr lang="en-US" dirty="0">
              <a:solidFill>
                <a:schemeClr val="tx2"/>
              </a:solidFill>
            </a:endParaRPr>
          </a:p>
          <a:p>
            <a:pPr algn="ctr"/>
            <a:r>
              <a:rPr lang="en-US" dirty="0">
                <a:solidFill>
                  <a:schemeClr val="tx2"/>
                </a:solidFill>
              </a:rPr>
              <a:t>A social support group feels like our tribe</a:t>
            </a:r>
            <a:endParaRPr lang="en-GB" dirty="0">
              <a:solidFill>
                <a:schemeClr val="tx2"/>
              </a:solidFill>
            </a:endParaRPr>
          </a:p>
        </p:txBody>
      </p:sp>
      <p:pic>
        <p:nvPicPr>
          <p:cNvPr id="8" name="Picture 7" descr="A picture containing logo&#10;&#10;Description automatically generated">
            <a:extLst>
              <a:ext uri="{FF2B5EF4-FFF2-40B4-BE49-F238E27FC236}">
                <a16:creationId xmlns:a16="http://schemas.microsoft.com/office/drawing/2014/main" id="{4E71E763-C03F-F0F3-1498-BF3D483BB25B}"/>
              </a:ext>
            </a:extLst>
          </p:cNvPr>
          <p:cNvPicPr>
            <a:picLocks noChangeAspect="1"/>
          </p:cNvPicPr>
          <p:nvPr/>
        </p:nvPicPr>
        <p:blipFill>
          <a:blip r:embed="rId4"/>
          <a:stretch>
            <a:fillRect/>
          </a:stretch>
        </p:blipFill>
        <p:spPr>
          <a:xfrm>
            <a:off x="5305779" y="5941419"/>
            <a:ext cx="1087504" cy="451315"/>
          </a:xfrm>
          <a:prstGeom prst="rect">
            <a:avLst/>
          </a:prstGeom>
        </p:spPr>
      </p:pic>
    </p:spTree>
    <p:extLst>
      <p:ext uri="{BB962C8B-B14F-4D97-AF65-F5344CB8AC3E}">
        <p14:creationId xmlns:p14="http://schemas.microsoft.com/office/powerpoint/2010/main" val="310068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CB86D2-4E2E-FABD-E7F4-EBE1F03C9B6E}"/>
              </a:ext>
            </a:extLst>
          </p:cNvPr>
          <p:cNvSpPr>
            <a:spLocks noGrp="1"/>
          </p:cNvSpPr>
          <p:nvPr>
            <p:ph type="title"/>
          </p:nvPr>
        </p:nvSpPr>
        <p:spPr>
          <a:xfrm>
            <a:off x="677863" y="609601"/>
            <a:ext cx="7800093" cy="89182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defRPr/>
            </a:pPr>
            <a:r>
              <a:rPr lang="en-US" sz="3200" b="1" dirty="0">
                <a:solidFill>
                  <a:prstClr val="white"/>
                </a:solidFill>
              </a:rPr>
              <a:t>What may lead to a lack of resilience?</a:t>
            </a:r>
          </a:p>
        </p:txBody>
      </p:sp>
      <p:sp>
        <p:nvSpPr>
          <p:cNvPr id="5" name="TextBox 4">
            <a:extLst>
              <a:ext uri="{FF2B5EF4-FFF2-40B4-BE49-F238E27FC236}">
                <a16:creationId xmlns:a16="http://schemas.microsoft.com/office/drawing/2014/main" id="{8D4362EB-4079-00A5-B7C7-B1FD62D82E19}"/>
              </a:ext>
            </a:extLst>
          </p:cNvPr>
          <p:cNvSpPr txBox="1"/>
          <p:nvPr/>
        </p:nvSpPr>
        <p:spPr>
          <a:xfrm>
            <a:off x="1261792" y="1951672"/>
            <a:ext cx="3472371" cy="1200329"/>
          </a:xfrm>
          <a:prstGeom prst="rect">
            <a:avLst/>
          </a:prstGeom>
          <a:noFill/>
          <a:ln w="19050">
            <a:solidFill>
              <a:schemeClr val="tx2"/>
            </a:solidFill>
          </a:ln>
        </p:spPr>
        <p:txBody>
          <a:bodyPr wrap="square" rtlCol="0">
            <a:spAutoFit/>
          </a:bodyPr>
          <a:lstStyle/>
          <a:p>
            <a:pPr algn="ctr"/>
            <a:r>
              <a:rPr lang="en-US" dirty="0">
                <a:solidFill>
                  <a:schemeClr val="tx2"/>
                </a:solidFill>
              </a:rPr>
              <a:t>A child struggles to find a group of peers to identify with through similar interests and beliefs. </a:t>
            </a:r>
            <a:endParaRPr lang="en-GB" dirty="0">
              <a:solidFill>
                <a:schemeClr val="tx2"/>
              </a:solidFill>
            </a:endParaRPr>
          </a:p>
        </p:txBody>
      </p:sp>
      <p:sp>
        <p:nvSpPr>
          <p:cNvPr id="6" name="TextBox 5">
            <a:extLst>
              <a:ext uri="{FF2B5EF4-FFF2-40B4-BE49-F238E27FC236}">
                <a16:creationId xmlns:a16="http://schemas.microsoft.com/office/drawing/2014/main" id="{7A6C199C-65BC-30DB-FA9B-3A828565D762}"/>
              </a:ext>
            </a:extLst>
          </p:cNvPr>
          <p:cNvSpPr txBox="1"/>
          <p:nvPr/>
        </p:nvSpPr>
        <p:spPr>
          <a:xfrm>
            <a:off x="5429955" y="2221721"/>
            <a:ext cx="3472371" cy="923330"/>
          </a:xfrm>
          <a:prstGeom prst="rect">
            <a:avLst/>
          </a:prstGeom>
          <a:noFill/>
          <a:ln w="19050">
            <a:solidFill>
              <a:schemeClr val="tx2"/>
            </a:solidFill>
          </a:ln>
        </p:spPr>
        <p:txBody>
          <a:bodyPr wrap="square" rtlCol="0">
            <a:spAutoFit/>
          </a:bodyPr>
          <a:lstStyle/>
          <a:p>
            <a:pPr algn="ctr"/>
            <a:r>
              <a:rPr lang="en-US" dirty="0">
                <a:solidFill>
                  <a:schemeClr val="tx2"/>
                </a:solidFill>
              </a:rPr>
              <a:t>A child is unable to or not supported to access new opportunities to make friends. </a:t>
            </a:r>
            <a:endParaRPr lang="en-GB" dirty="0">
              <a:solidFill>
                <a:schemeClr val="tx2"/>
              </a:solidFill>
            </a:endParaRPr>
          </a:p>
        </p:txBody>
      </p:sp>
      <p:sp>
        <p:nvSpPr>
          <p:cNvPr id="7" name="TextBox 6">
            <a:extLst>
              <a:ext uri="{FF2B5EF4-FFF2-40B4-BE49-F238E27FC236}">
                <a16:creationId xmlns:a16="http://schemas.microsoft.com/office/drawing/2014/main" id="{CB468ABC-4BE4-3861-FAF0-C90849D4EAC8}"/>
              </a:ext>
            </a:extLst>
          </p:cNvPr>
          <p:cNvSpPr txBox="1"/>
          <p:nvPr/>
        </p:nvSpPr>
        <p:spPr>
          <a:xfrm>
            <a:off x="1369035" y="4027522"/>
            <a:ext cx="3472371" cy="923330"/>
          </a:xfrm>
          <a:prstGeom prst="rect">
            <a:avLst/>
          </a:prstGeom>
          <a:noFill/>
          <a:ln w="19050">
            <a:solidFill>
              <a:schemeClr val="tx2"/>
            </a:solidFill>
          </a:ln>
        </p:spPr>
        <p:txBody>
          <a:bodyPr wrap="square" rtlCol="0">
            <a:spAutoFit/>
          </a:bodyPr>
          <a:lstStyle/>
          <a:p>
            <a:pPr algn="ctr"/>
            <a:r>
              <a:rPr lang="en-US" dirty="0">
                <a:solidFill>
                  <a:schemeClr val="tx2"/>
                </a:solidFill>
              </a:rPr>
              <a:t>The young person’s supportive circle has a negative influence on their beliefs and </a:t>
            </a:r>
            <a:r>
              <a:rPr lang="en-US" dirty="0" err="1">
                <a:solidFill>
                  <a:schemeClr val="tx2"/>
                </a:solidFill>
              </a:rPr>
              <a:t>behaviour</a:t>
            </a:r>
            <a:r>
              <a:rPr lang="en-US" dirty="0">
                <a:solidFill>
                  <a:schemeClr val="tx2"/>
                </a:solidFill>
              </a:rPr>
              <a:t>.  </a:t>
            </a:r>
            <a:endParaRPr lang="en-GB" dirty="0">
              <a:solidFill>
                <a:schemeClr val="tx2"/>
              </a:solidFill>
            </a:endParaRPr>
          </a:p>
        </p:txBody>
      </p:sp>
      <p:sp>
        <p:nvSpPr>
          <p:cNvPr id="8" name="TextBox 7">
            <a:extLst>
              <a:ext uri="{FF2B5EF4-FFF2-40B4-BE49-F238E27FC236}">
                <a16:creationId xmlns:a16="http://schemas.microsoft.com/office/drawing/2014/main" id="{F7E14A20-EF59-FA27-419B-B47A37AD85DC}"/>
              </a:ext>
            </a:extLst>
          </p:cNvPr>
          <p:cNvSpPr txBox="1"/>
          <p:nvPr/>
        </p:nvSpPr>
        <p:spPr>
          <a:xfrm>
            <a:off x="5631629" y="3508022"/>
            <a:ext cx="3941349" cy="1754326"/>
          </a:xfrm>
          <a:prstGeom prst="rect">
            <a:avLst/>
          </a:prstGeom>
          <a:noFill/>
          <a:ln w="19050">
            <a:solidFill>
              <a:schemeClr val="tx2"/>
            </a:solidFill>
          </a:ln>
        </p:spPr>
        <p:txBody>
          <a:bodyPr wrap="square" rtlCol="0">
            <a:spAutoFit/>
          </a:bodyPr>
          <a:lstStyle/>
          <a:p>
            <a:pPr algn="ctr"/>
            <a:r>
              <a:rPr lang="en-US" dirty="0">
                <a:solidFill>
                  <a:schemeClr val="tx2"/>
                </a:solidFill>
              </a:rPr>
              <a:t>When a young person is encouraged to leave a negative tribe then they should be supported to replace the shared beliefs and connectivity that will have been lost with a more positive social group. </a:t>
            </a:r>
            <a:endParaRPr lang="en-GB" dirty="0">
              <a:solidFill>
                <a:schemeClr val="tx2"/>
              </a:solidFill>
            </a:endParaRPr>
          </a:p>
        </p:txBody>
      </p:sp>
      <p:cxnSp>
        <p:nvCxnSpPr>
          <p:cNvPr id="10" name="Straight Arrow Connector 9">
            <a:extLst>
              <a:ext uri="{FF2B5EF4-FFF2-40B4-BE49-F238E27FC236}">
                <a16:creationId xmlns:a16="http://schemas.microsoft.com/office/drawing/2014/main" id="{54ECA643-8D80-5A6F-C8A4-E75E8A7166F1}"/>
              </a:ext>
            </a:extLst>
          </p:cNvPr>
          <p:cNvCxnSpPr/>
          <p:nvPr/>
        </p:nvCxnSpPr>
        <p:spPr>
          <a:xfrm>
            <a:off x="4841406" y="4475920"/>
            <a:ext cx="79022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816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C1FD67-2899-1F9B-9D8F-2F9C4594DB9E}"/>
              </a:ext>
            </a:extLst>
          </p:cNvPr>
          <p:cNvSpPr>
            <a:spLocks noGrp="1"/>
          </p:cNvSpPr>
          <p:nvPr>
            <p:ph idx="1"/>
          </p:nvPr>
        </p:nvSpPr>
        <p:spPr>
          <a:xfrm>
            <a:off x="677334" y="2160589"/>
            <a:ext cx="10543822" cy="3880773"/>
          </a:xfrm>
        </p:spPr>
        <p:txBody>
          <a:bodyPr/>
          <a:lstStyle/>
          <a:p>
            <a:r>
              <a:rPr lang="en-US" dirty="0"/>
              <a:t>When children can </a:t>
            </a:r>
            <a:r>
              <a:rPr lang="en-US" u="sng" dirty="0"/>
              <a:t>work through and discuss their problems</a:t>
            </a:r>
            <a:r>
              <a:rPr lang="en-US" dirty="0"/>
              <a:t> then they are able to seek the help they need to overcome things that are difficult for them. </a:t>
            </a:r>
          </a:p>
          <a:p>
            <a:r>
              <a:rPr lang="en-US" dirty="0"/>
              <a:t>In order to develop problem solving skills, children need to experience </a:t>
            </a:r>
            <a:r>
              <a:rPr lang="en-US" u="sng" dirty="0"/>
              <a:t>some level of adversity throughout their lives</a:t>
            </a:r>
            <a:r>
              <a:rPr lang="en-US" dirty="0"/>
              <a:t>. This may be tackling that bigger slide at the park, listening to and trying a new maths activity at school or joining a club that they have not tried before.  </a:t>
            </a:r>
          </a:p>
          <a:p>
            <a:r>
              <a:rPr lang="en-US" dirty="0"/>
              <a:t>If children do not have problem-solving skills, they are less </a:t>
            </a:r>
            <a:r>
              <a:rPr lang="en-US" u="sng" dirty="0"/>
              <a:t>resilient to challenges</a:t>
            </a:r>
            <a:r>
              <a:rPr lang="en-US" dirty="0"/>
              <a:t> and less able to deal with the feelings of not being able to do something or less able to </a:t>
            </a:r>
            <a:r>
              <a:rPr lang="en-US" u="sng" dirty="0"/>
              <a:t>seek help</a:t>
            </a:r>
            <a:r>
              <a:rPr lang="en-US" dirty="0"/>
              <a:t> when it is needed. </a:t>
            </a:r>
          </a:p>
          <a:p>
            <a:r>
              <a:rPr lang="en-US" dirty="0"/>
              <a:t>Problem solving skills </a:t>
            </a:r>
            <a:r>
              <a:rPr lang="en-US" u="sng" dirty="0"/>
              <a:t>transfer</a:t>
            </a:r>
            <a:r>
              <a:rPr lang="en-US" dirty="0"/>
              <a:t> across lots of challenges and can be </a:t>
            </a:r>
            <a:r>
              <a:rPr lang="en-US" u="sng" dirty="0"/>
              <a:t>taught everyday</a:t>
            </a:r>
            <a:r>
              <a:rPr lang="en-US" dirty="0"/>
              <a:t>. </a:t>
            </a:r>
          </a:p>
          <a:p>
            <a:r>
              <a:rPr lang="en-US" dirty="0"/>
              <a:t>It is important for adults to </a:t>
            </a:r>
            <a:r>
              <a:rPr lang="en-US" u="sng" dirty="0"/>
              <a:t>respond in the correct way</a:t>
            </a:r>
            <a:r>
              <a:rPr lang="en-US" dirty="0"/>
              <a:t> when children seek help. </a:t>
            </a:r>
            <a:endParaRPr lang="en-GB" dirty="0"/>
          </a:p>
          <a:p>
            <a:pPr marL="0" indent="0">
              <a:buNone/>
            </a:pPr>
            <a:endParaRPr lang="en-GB" dirty="0"/>
          </a:p>
        </p:txBody>
      </p:sp>
      <p:sp>
        <p:nvSpPr>
          <p:cNvPr id="4" name="Off-page Connector 7">
            <a:extLst>
              <a:ext uri="{FF2B5EF4-FFF2-40B4-BE49-F238E27FC236}">
                <a16:creationId xmlns:a16="http://schemas.microsoft.com/office/drawing/2014/main" id="{E657061B-1E28-6B2B-7CAD-B49B5ACBE508}"/>
              </a:ext>
            </a:extLst>
          </p:cNvPr>
          <p:cNvSpPr/>
          <p:nvPr/>
        </p:nvSpPr>
        <p:spPr>
          <a:xfrm rot="16200000">
            <a:off x="1304316" y="43694"/>
            <a:ext cx="1050292" cy="2304256"/>
          </a:xfrm>
          <a:prstGeom prst="flowChartOffpageConnector">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ea typeface="+mn-ea"/>
                <a:cs typeface="+mn-cs"/>
              </a:rPr>
              <a:t>Problem-solving</a:t>
            </a:r>
          </a:p>
        </p:txBody>
      </p:sp>
      <p:sp>
        <p:nvSpPr>
          <p:cNvPr id="6" name="TextBox 5">
            <a:extLst>
              <a:ext uri="{FF2B5EF4-FFF2-40B4-BE49-F238E27FC236}">
                <a16:creationId xmlns:a16="http://schemas.microsoft.com/office/drawing/2014/main" id="{D79FD1A7-C30E-829D-703F-336A4FE98517}"/>
              </a:ext>
            </a:extLst>
          </p:cNvPr>
          <p:cNvSpPr txBox="1"/>
          <p:nvPr/>
        </p:nvSpPr>
        <p:spPr>
          <a:xfrm>
            <a:off x="2981590" y="889971"/>
            <a:ext cx="6101644" cy="830997"/>
          </a:xfrm>
          <a:prstGeom prst="rect">
            <a:avLst/>
          </a:prstGeom>
          <a:noFill/>
        </p:spPr>
        <p:txBody>
          <a:bodyPr wrap="square">
            <a:spAutoFit/>
          </a:bodyPr>
          <a:lstStyle/>
          <a:p>
            <a:r>
              <a:rPr lang="en-GB" sz="2400" b="1" dirty="0">
                <a:solidFill>
                  <a:schemeClr val="accent3"/>
                </a:solidFill>
              </a:rPr>
              <a:t>The ability to problem-solve and communicate can moderate risk factors </a:t>
            </a:r>
          </a:p>
        </p:txBody>
      </p:sp>
      <p:pic>
        <p:nvPicPr>
          <p:cNvPr id="7" name="Picture 6">
            <a:extLst>
              <a:ext uri="{FF2B5EF4-FFF2-40B4-BE49-F238E27FC236}">
                <a16:creationId xmlns:a16="http://schemas.microsoft.com/office/drawing/2014/main" id="{E63070B1-A303-FB55-E1E1-F82A29C978BF}"/>
              </a:ext>
            </a:extLst>
          </p:cNvPr>
          <p:cNvPicPr>
            <a:picLocks noChangeAspect="1"/>
          </p:cNvPicPr>
          <p:nvPr/>
        </p:nvPicPr>
        <p:blipFill rotWithShape="1">
          <a:blip r:embed="rId3">
            <a:alphaModFix amt="31000"/>
          </a:blip>
          <a:srcRect l="13761" t="4509" r="1412"/>
          <a:stretch/>
        </p:blipFill>
        <p:spPr>
          <a:xfrm flipH="1">
            <a:off x="2981590" y="261608"/>
            <a:ext cx="8847158" cy="6539995"/>
          </a:xfrm>
          <a:prstGeom prst="rect">
            <a:avLst/>
          </a:prstGeom>
        </p:spPr>
      </p:pic>
      <p:sp>
        <p:nvSpPr>
          <p:cNvPr id="8" name="TextBox 7">
            <a:extLst>
              <a:ext uri="{FF2B5EF4-FFF2-40B4-BE49-F238E27FC236}">
                <a16:creationId xmlns:a16="http://schemas.microsoft.com/office/drawing/2014/main" id="{D4F5FDBB-EEED-1C66-0296-AE7411B5D9FE}"/>
              </a:ext>
            </a:extLst>
          </p:cNvPr>
          <p:cNvSpPr txBox="1"/>
          <p:nvPr/>
        </p:nvSpPr>
        <p:spPr>
          <a:xfrm>
            <a:off x="3299991" y="5556071"/>
            <a:ext cx="5298507" cy="1200329"/>
          </a:xfrm>
          <a:prstGeom prst="rect">
            <a:avLst/>
          </a:prstGeom>
          <a:noFill/>
          <a:ln w="19050">
            <a:solidFill>
              <a:schemeClr val="tx2"/>
            </a:solidFill>
          </a:ln>
        </p:spPr>
        <p:txBody>
          <a:bodyPr wrap="square" rtlCol="0">
            <a:spAutoFit/>
          </a:bodyPr>
          <a:lstStyle/>
          <a:p>
            <a:pPr algn="ctr"/>
            <a:endParaRPr lang="en-US" dirty="0">
              <a:solidFill>
                <a:schemeClr val="tx2"/>
              </a:solidFill>
            </a:endParaRPr>
          </a:p>
          <a:p>
            <a:pPr algn="ctr"/>
            <a:endParaRPr lang="en-US" dirty="0">
              <a:solidFill>
                <a:schemeClr val="tx2"/>
              </a:solidFill>
            </a:endParaRPr>
          </a:p>
          <a:p>
            <a:pPr algn="ctr"/>
            <a:r>
              <a:rPr lang="en-US" dirty="0">
                <a:solidFill>
                  <a:schemeClr val="tx2"/>
                </a:solidFill>
              </a:rPr>
              <a:t>Have a bank of skills to work through problems and seek help when needed. </a:t>
            </a:r>
            <a:endParaRPr lang="en-GB" dirty="0">
              <a:solidFill>
                <a:schemeClr val="tx2"/>
              </a:solidFill>
            </a:endParaRPr>
          </a:p>
        </p:txBody>
      </p:sp>
      <p:pic>
        <p:nvPicPr>
          <p:cNvPr id="9" name="Picture 8" descr="A picture containing logo&#10;&#10;Description automatically generated">
            <a:extLst>
              <a:ext uri="{FF2B5EF4-FFF2-40B4-BE49-F238E27FC236}">
                <a16:creationId xmlns:a16="http://schemas.microsoft.com/office/drawing/2014/main" id="{949BDBE5-E871-0522-DBD2-CB5BB6F4BB56}"/>
              </a:ext>
            </a:extLst>
          </p:cNvPr>
          <p:cNvPicPr>
            <a:picLocks noChangeAspect="1"/>
          </p:cNvPicPr>
          <p:nvPr/>
        </p:nvPicPr>
        <p:blipFill>
          <a:blip r:embed="rId4"/>
          <a:stretch>
            <a:fillRect/>
          </a:stretch>
        </p:blipFill>
        <p:spPr>
          <a:xfrm>
            <a:off x="5405492" y="5627704"/>
            <a:ext cx="1087504" cy="451315"/>
          </a:xfrm>
          <a:prstGeom prst="rect">
            <a:avLst/>
          </a:prstGeom>
        </p:spPr>
      </p:pic>
    </p:spTree>
    <p:extLst>
      <p:ext uri="{BB962C8B-B14F-4D97-AF65-F5344CB8AC3E}">
        <p14:creationId xmlns:p14="http://schemas.microsoft.com/office/powerpoint/2010/main" val="159420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87D295-9F27-12BF-7A67-4F1016EC7E2D}"/>
              </a:ext>
            </a:extLst>
          </p:cNvPr>
          <p:cNvSpPr>
            <a:spLocks noGrp="1"/>
          </p:cNvSpPr>
          <p:nvPr>
            <p:ph type="title"/>
          </p:nvPr>
        </p:nvSpPr>
        <p:spPr>
          <a:xfrm>
            <a:off x="677863" y="609601"/>
            <a:ext cx="7800093" cy="89182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defRPr/>
            </a:pPr>
            <a:r>
              <a:rPr lang="en-US" sz="3200" b="1" dirty="0">
                <a:solidFill>
                  <a:prstClr val="white"/>
                </a:solidFill>
              </a:rPr>
              <a:t>What may lead to a lack of resilience?</a:t>
            </a:r>
          </a:p>
        </p:txBody>
      </p:sp>
      <p:sp>
        <p:nvSpPr>
          <p:cNvPr id="2" name="TextBox 1">
            <a:extLst>
              <a:ext uri="{FF2B5EF4-FFF2-40B4-BE49-F238E27FC236}">
                <a16:creationId xmlns:a16="http://schemas.microsoft.com/office/drawing/2014/main" id="{4C36178C-37EC-E697-6171-665D8ADCE50C}"/>
              </a:ext>
            </a:extLst>
          </p:cNvPr>
          <p:cNvSpPr txBox="1"/>
          <p:nvPr/>
        </p:nvSpPr>
        <p:spPr>
          <a:xfrm>
            <a:off x="1261792" y="1951672"/>
            <a:ext cx="3472371" cy="1477328"/>
          </a:xfrm>
          <a:prstGeom prst="rect">
            <a:avLst/>
          </a:prstGeom>
          <a:noFill/>
          <a:ln w="19050">
            <a:solidFill>
              <a:schemeClr val="tx2"/>
            </a:solidFill>
          </a:ln>
        </p:spPr>
        <p:txBody>
          <a:bodyPr wrap="square" rtlCol="0">
            <a:spAutoFit/>
          </a:bodyPr>
          <a:lstStyle/>
          <a:p>
            <a:pPr algn="ctr"/>
            <a:r>
              <a:rPr lang="en-US" dirty="0">
                <a:solidFill>
                  <a:schemeClr val="tx2"/>
                </a:solidFill>
              </a:rPr>
              <a:t>A child has not been allowed to develop problem solving skills of their own perhaps due to lack of varied, challenging experiences. </a:t>
            </a:r>
            <a:endParaRPr lang="en-GB" dirty="0">
              <a:solidFill>
                <a:schemeClr val="tx2"/>
              </a:solidFill>
            </a:endParaRPr>
          </a:p>
        </p:txBody>
      </p:sp>
      <p:sp>
        <p:nvSpPr>
          <p:cNvPr id="5" name="TextBox 4">
            <a:extLst>
              <a:ext uri="{FF2B5EF4-FFF2-40B4-BE49-F238E27FC236}">
                <a16:creationId xmlns:a16="http://schemas.microsoft.com/office/drawing/2014/main" id="{CC66015D-DD5C-DF67-438A-49CE865E084E}"/>
              </a:ext>
            </a:extLst>
          </p:cNvPr>
          <p:cNvSpPr txBox="1"/>
          <p:nvPr/>
        </p:nvSpPr>
        <p:spPr>
          <a:xfrm>
            <a:off x="5721653" y="2504491"/>
            <a:ext cx="3472371" cy="1200329"/>
          </a:xfrm>
          <a:prstGeom prst="rect">
            <a:avLst/>
          </a:prstGeom>
          <a:noFill/>
          <a:ln w="19050">
            <a:solidFill>
              <a:schemeClr val="tx2"/>
            </a:solidFill>
          </a:ln>
        </p:spPr>
        <p:txBody>
          <a:bodyPr wrap="square" rtlCol="0">
            <a:spAutoFit/>
          </a:bodyPr>
          <a:lstStyle/>
          <a:p>
            <a:pPr algn="ctr"/>
            <a:r>
              <a:rPr lang="en-US" dirty="0">
                <a:solidFill>
                  <a:schemeClr val="tx2"/>
                </a:solidFill>
              </a:rPr>
              <a:t>The response to a child seeking help has not allowed the child to see how and learn how a problem has been resolved. </a:t>
            </a:r>
            <a:endParaRPr lang="en-GB" dirty="0">
              <a:solidFill>
                <a:schemeClr val="tx2"/>
              </a:solidFill>
            </a:endParaRPr>
          </a:p>
        </p:txBody>
      </p:sp>
      <p:sp>
        <p:nvSpPr>
          <p:cNvPr id="6" name="TextBox 5">
            <a:extLst>
              <a:ext uri="{FF2B5EF4-FFF2-40B4-BE49-F238E27FC236}">
                <a16:creationId xmlns:a16="http://schemas.microsoft.com/office/drawing/2014/main" id="{43489B0F-95DB-A387-C69E-4B1995543C16}"/>
              </a:ext>
            </a:extLst>
          </p:cNvPr>
          <p:cNvSpPr txBox="1"/>
          <p:nvPr/>
        </p:nvSpPr>
        <p:spPr>
          <a:xfrm>
            <a:off x="2841723" y="4079628"/>
            <a:ext cx="3472371" cy="923330"/>
          </a:xfrm>
          <a:prstGeom prst="rect">
            <a:avLst/>
          </a:prstGeom>
          <a:noFill/>
          <a:ln w="19050">
            <a:solidFill>
              <a:schemeClr val="tx2"/>
            </a:solidFill>
          </a:ln>
        </p:spPr>
        <p:txBody>
          <a:bodyPr wrap="square" rtlCol="0">
            <a:spAutoFit/>
          </a:bodyPr>
          <a:lstStyle/>
          <a:p>
            <a:pPr algn="ctr"/>
            <a:r>
              <a:rPr lang="en-US" dirty="0">
                <a:solidFill>
                  <a:schemeClr val="tx2"/>
                </a:solidFill>
              </a:rPr>
              <a:t>Age-appropriate risks have not been presented to the child as they were growing up. </a:t>
            </a:r>
            <a:endParaRPr lang="en-GB" dirty="0">
              <a:solidFill>
                <a:schemeClr val="tx2"/>
              </a:solidFill>
            </a:endParaRPr>
          </a:p>
        </p:txBody>
      </p:sp>
    </p:spTree>
    <p:extLst>
      <p:ext uri="{BB962C8B-B14F-4D97-AF65-F5344CB8AC3E}">
        <p14:creationId xmlns:p14="http://schemas.microsoft.com/office/powerpoint/2010/main" val="33184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theme/theme1.xml><?xml version="1.0" encoding="utf-8"?>
<a:theme xmlns:a="http://schemas.openxmlformats.org/drawingml/2006/main" name="Facet">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504</TotalTime>
  <Words>1130</Words>
  <Application>Microsoft Office PowerPoint</Application>
  <PresentationFormat>Widescreen</PresentationFormat>
  <Paragraphs>91</Paragraphs>
  <Slides>12</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Trebuchet MS</vt:lpstr>
      <vt:lpstr>Wingdings</vt:lpstr>
      <vt:lpstr>Wingdings 3</vt:lpstr>
      <vt:lpstr>Facet</vt:lpstr>
      <vt:lpstr>Promoting resilience in children </vt:lpstr>
      <vt:lpstr>Introduction</vt:lpstr>
      <vt:lpstr>PowerPoint Presentation</vt:lpstr>
      <vt:lpstr>PowerPoint Presentation</vt:lpstr>
      <vt:lpstr>What may lead to a lack of resilience?</vt:lpstr>
      <vt:lpstr>PowerPoint Presentation</vt:lpstr>
      <vt:lpstr>What may lead to a lack of resilience?</vt:lpstr>
      <vt:lpstr>PowerPoint Presentation</vt:lpstr>
      <vt:lpstr>What may lead to a lack of resilience?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 Covid-                  What Children Need Now</dc:title>
  <dc:creator>Joe Woollen</dc:creator>
  <cp:lastModifiedBy>Joe Woollen</cp:lastModifiedBy>
  <cp:revision>40</cp:revision>
  <dcterms:created xsi:type="dcterms:W3CDTF">2022-02-24T19:15:48Z</dcterms:created>
  <dcterms:modified xsi:type="dcterms:W3CDTF">2023-04-10T18:02:37Z</dcterms:modified>
</cp:coreProperties>
</file>