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0" d="100"/>
          <a:sy n="80" d="100"/>
        </p:scale>
        <p:origin x="1522" y="6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0A4297FC-EDDF-4E9F-9E10-80507FE20805}" type="datetimeFigureOut">
              <a:rPr lang="en-GB" smtClean="0"/>
              <a:t>09/02/2026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3A04E2F-4635-4BC3-A547-BC9CB12DBE23}" type="slidenum">
              <a:rPr lang="en-GB" smtClean="0"/>
              <a:t>‹#›</a:t>
            </a:fld>
            <a:endParaRPr lang="en-GB"/>
          </a:p>
        </p:txBody>
      </p:sp>
    </p:spTree>
    <p:extLst>
      <p:ext uri="{BB962C8B-B14F-4D97-AF65-F5344CB8AC3E}">
        <p14:creationId xmlns:p14="http://schemas.microsoft.com/office/powerpoint/2010/main" val="21167159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0A4297FC-EDDF-4E9F-9E10-80507FE20805}" type="datetimeFigureOut">
              <a:rPr lang="en-GB" smtClean="0"/>
              <a:t>09/02/2026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3A04E2F-4635-4BC3-A547-BC9CB12DBE23}" type="slidenum">
              <a:rPr lang="en-GB" smtClean="0"/>
              <a:t>‹#›</a:t>
            </a:fld>
            <a:endParaRPr lang="en-GB"/>
          </a:p>
        </p:txBody>
      </p:sp>
    </p:spTree>
    <p:extLst>
      <p:ext uri="{BB962C8B-B14F-4D97-AF65-F5344CB8AC3E}">
        <p14:creationId xmlns:p14="http://schemas.microsoft.com/office/powerpoint/2010/main" val="36813108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0A4297FC-EDDF-4E9F-9E10-80507FE20805}" type="datetimeFigureOut">
              <a:rPr lang="en-GB" smtClean="0"/>
              <a:t>09/02/2026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3A04E2F-4635-4BC3-A547-BC9CB12DBE23}" type="slidenum">
              <a:rPr lang="en-GB" smtClean="0"/>
              <a:t>‹#›</a:t>
            </a:fld>
            <a:endParaRPr lang="en-GB"/>
          </a:p>
        </p:txBody>
      </p:sp>
    </p:spTree>
    <p:extLst>
      <p:ext uri="{BB962C8B-B14F-4D97-AF65-F5344CB8AC3E}">
        <p14:creationId xmlns:p14="http://schemas.microsoft.com/office/powerpoint/2010/main" val="17006043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0A4297FC-EDDF-4E9F-9E10-80507FE20805}" type="datetimeFigureOut">
              <a:rPr lang="en-GB" smtClean="0"/>
              <a:t>09/02/2026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3A04E2F-4635-4BC3-A547-BC9CB12DBE23}" type="slidenum">
              <a:rPr lang="en-GB" smtClean="0"/>
              <a:t>‹#›</a:t>
            </a:fld>
            <a:endParaRPr lang="en-GB"/>
          </a:p>
        </p:txBody>
      </p:sp>
    </p:spTree>
    <p:extLst>
      <p:ext uri="{BB962C8B-B14F-4D97-AF65-F5344CB8AC3E}">
        <p14:creationId xmlns:p14="http://schemas.microsoft.com/office/powerpoint/2010/main" val="34830107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A4297FC-EDDF-4E9F-9E10-80507FE20805}" type="datetimeFigureOut">
              <a:rPr lang="en-GB" smtClean="0"/>
              <a:t>09/02/2026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3A04E2F-4635-4BC3-A547-BC9CB12DBE23}" type="slidenum">
              <a:rPr lang="en-GB" smtClean="0"/>
              <a:t>‹#›</a:t>
            </a:fld>
            <a:endParaRPr lang="en-GB"/>
          </a:p>
        </p:txBody>
      </p:sp>
    </p:spTree>
    <p:extLst>
      <p:ext uri="{BB962C8B-B14F-4D97-AF65-F5344CB8AC3E}">
        <p14:creationId xmlns:p14="http://schemas.microsoft.com/office/powerpoint/2010/main" val="22288771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0A4297FC-EDDF-4E9F-9E10-80507FE20805}" type="datetimeFigureOut">
              <a:rPr lang="en-GB" smtClean="0"/>
              <a:t>09/02/2026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3A04E2F-4635-4BC3-A547-BC9CB12DBE23}" type="slidenum">
              <a:rPr lang="en-GB" smtClean="0"/>
              <a:t>‹#›</a:t>
            </a:fld>
            <a:endParaRPr lang="en-GB"/>
          </a:p>
        </p:txBody>
      </p:sp>
    </p:spTree>
    <p:extLst>
      <p:ext uri="{BB962C8B-B14F-4D97-AF65-F5344CB8AC3E}">
        <p14:creationId xmlns:p14="http://schemas.microsoft.com/office/powerpoint/2010/main" val="38318799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0A4297FC-EDDF-4E9F-9E10-80507FE20805}" type="datetimeFigureOut">
              <a:rPr lang="en-GB" smtClean="0"/>
              <a:t>09/02/2026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3A04E2F-4635-4BC3-A547-BC9CB12DBE23}" type="slidenum">
              <a:rPr lang="en-GB" smtClean="0"/>
              <a:t>‹#›</a:t>
            </a:fld>
            <a:endParaRPr lang="en-GB"/>
          </a:p>
        </p:txBody>
      </p:sp>
    </p:spTree>
    <p:extLst>
      <p:ext uri="{BB962C8B-B14F-4D97-AF65-F5344CB8AC3E}">
        <p14:creationId xmlns:p14="http://schemas.microsoft.com/office/powerpoint/2010/main" val="25956502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0A4297FC-EDDF-4E9F-9E10-80507FE20805}" type="datetimeFigureOut">
              <a:rPr lang="en-GB" smtClean="0"/>
              <a:t>09/02/2026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3A04E2F-4635-4BC3-A547-BC9CB12DBE23}" type="slidenum">
              <a:rPr lang="en-GB" smtClean="0"/>
              <a:t>‹#›</a:t>
            </a:fld>
            <a:endParaRPr lang="en-GB"/>
          </a:p>
        </p:txBody>
      </p:sp>
    </p:spTree>
    <p:extLst>
      <p:ext uri="{BB962C8B-B14F-4D97-AF65-F5344CB8AC3E}">
        <p14:creationId xmlns:p14="http://schemas.microsoft.com/office/powerpoint/2010/main" val="27260223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A4297FC-EDDF-4E9F-9E10-80507FE20805}" type="datetimeFigureOut">
              <a:rPr lang="en-GB" smtClean="0"/>
              <a:t>09/02/2026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3A04E2F-4635-4BC3-A547-BC9CB12DBE23}" type="slidenum">
              <a:rPr lang="en-GB" smtClean="0"/>
              <a:t>‹#›</a:t>
            </a:fld>
            <a:endParaRPr lang="en-GB"/>
          </a:p>
        </p:txBody>
      </p:sp>
    </p:spTree>
    <p:extLst>
      <p:ext uri="{BB962C8B-B14F-4D97-AF65-F5344CB8AC3E}">
        <p14:creationId xmlns:p14="http://schemas.microsoft.com/office/powerpoint/2010/main" val="26947582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A4297FC-EDDF-4E9F-9E10-80507FE20805}" type="datetimeFigureOut">
              <a:rPr lang="en-GB" smtClean="0"/>
              <a:t>09/02/2026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3A04E2F-4635-4BC3-A547-BC9CB12DBE23}" type="slidenum">
              <a:rPr lang="en-GB" smtClean="0"/>
              <a:t>‹#›</a:t>
            </a:fld>
            <a:endParaRPr lang="en-GB"/>
          </a:p>
        </p:txBody>
      </p:sp>
    </p:spTree>
    <p:extLst>
      <p:ext uri="{BB962C8B-B14F-4D97-AF65-F5344CB8AC3E}">
        <p14:creationId xmlns:p14="http://schemas.microsoft.com/office/powerpoint/2010/main" val="3222779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A4297FC-EDDF-4E9F-9E10-80507FE20805}" type="datetimeFigureOut">
              <a:rPr lang="en-GB" smtClean="0"/>
              <a:t>09/02/2026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3A04E2F-4635-4BC3-A547-BC9CB12DBE23}" type="slidenum">
              <a:rPr lang="en-GB" smtClean="0"/>
              <a:t>‹#›</a:t>
            </a:fld>
            <a:endParaRPr lang="en-GB"/>
          </a:p>
        </p:txBody>
      </p:sp>
    </p:spTree>
    <p:extLst>
      <p:ext uri="{BB962C8B-B14F-4D97-AF65-F5344CB8AC3E}">
        <p14:creationId xmlns:p14="http://schemas.microsoft.com/office/powerpoint/2010/main" val="25230254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4297FC-EDDF-4E9F-9E10-80507FE20805}" type="datetimeFigureOut">
              <a:rPr lang="en-GB" smtClean="0"/>
              <a:t>09/02/2026</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3A04E2F-4635-4BC3-A547-BC9CB12DBE23}" type="slidenum">
              <a:rPr lang="en-GB" smtClean="0"/>
              <a:t>‹#›</a:t>
            </a:fld>
            <a:endParaRPr lang="en-GB"/>
          </a:p>
        </p:txBody>
      </p:sp>
    </p:spTree>
    <p:extLst>
      <p:ext uri="{BB962C8B-B14F-4D97-AF65-F5344CB8AC3E}">
        <p14:creationId xmlns:p14="http://schemas.microsoft.com/office/powerpoint/2010/main" val="11428996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35072"/>
            <a:ext cx="9144000" cy="69596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9" name="Rectangle: Rounded Corners 16"/>
          <p:cNvSpPr/>
          <p:nvPr/>
        </p:nvSpPr>
        <p:spPr>
          <a:xfrm>
            <a:off x="3744016" y="3529141"/>
            <a:ext cx="2592070" cy="1080120"/>
          </a:xfrm>
          <a:prstGeom prst="roundRect">
            <a:avLst/>
          </a:prstGeom>
          <a:solidFill>
            <a:schemeClr val="accent1">
              <a:lumMod val="50000"/>
            </a:schemeClr>
          </a:solidFill>
          <a:ln w="5715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0"/>
              </a:spcAft>
            </a:pPr>
            <a:r>
              <a:rPr lang="en-GB" sz="1200" b="1" u="sng" dirty="0">
                <a:solidFill>
                  <a:srgbClr val="FFFF00"/>
                </a:solidFill>
                <a:effectLst/>
                <a:latin typeface="Comic Sans MS" panose="030F0702030302020204" pitchFamily="66" charset="0"/>
                <a:ea typeface="Calibri"/>
                <a:cs typeface="Times New Roman"/>
              </a:rPr>
              <a:t>Year 6 Spring 2</a:t>
            </a:r>
            <a:endParaRPr lang="en-GB" sz="1100" b="1" dirty="0">
              <a:effectLst/>
              <a:latin typeface="Comic Sans MS" panose="030F0702030302020204" pitchFamily="66" charset="0"/>
              <a:ea typeface="Calibri"/>
              <a:cs typeface="Times New Roman"/>
            </a:endParaRPr>
          </a:p>
          <a:p>
            <a:pPr algn="ctr">
              <a:lnSpc>
                <a:spcPct val="107000"/>
              </a:lnSpc>
              <a:spcAft>
                <a:spcPts val="0"/>
              </a:spcAft>
            </a:pPr>
            <a:r>
              <a:rPr lang="en-GB" sz="1100" i="1" dirty="0">
                <a:effectLst/>
                <a:latin typeface="Comic Sans MS" panose="030F0702030302020204" pitchFamily="66" charset="0"/>
                <a:ea typeface="Calibri"/>
                <a:cs typeface="Times New Roman"/>
              </a:rPr>
              <a:t> </a:t>
            </a:r>
          </a:p>
        </p:txBody>
      </p:sp>
      <p:sp>
        <p:nvSpPr>
          <p:cNvPr id="10" name="Rectangle: Rounded Corners 29"/>
          <p:cNvSpPr/>
          <p:nvPr/>
        </p:nvSpPr>
        <p:spPr>
          <a:xfrm>
            <a:off x="2195736" y="-9175"/>
            <a:ext cx="2209448" cy="1690773"/>
          </a:xfrm>
          <a:prstGeom prst="roundRect">
            <a:avLst/>
          </a:prstGeom>
          <a:solidFill>
            <a:schemeClr val="accent1">
              <a:lumMod val="50000"/>
            </a:schemeClr>
          </a:solidFill>
          <a:ln w="3810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7000"/>
              </a:lnSpc>
              <a:spcAft>
                <a:spcPts val="800"/>
              </a:spcAft>
            </a:pPr>
            <a:r>
              <a:rPr lang="en-GB" sz="1600" b="1" dirty="0">
                <a:solidFill>
                  <a:srgbClr val="FFFFFF"/>
                </a:solidFill>
                <a:effectLst/>
                <a:latin typeface="Comic Sans MS" panose="030F0702030302020204" pitchFamily="66" charset="0"/>
                <a:ea typeface="Calibri"/>
                <a:cs typeface="Times New Roman"/>
              </a:rPr>
              <a:t>English</a:t>
            </a:r>
            <a:endParaRPr lang="en-GB" sz="1100" dirty="0">
              <a:effectLst/>
              <a:latin typeface="Comic Sans MS" panose="030F0702030302020204" pitchFamily="66" charset="0"/>
              <a:ea typeface="Calibri"/>
              <a:cs typeface="Times New Roman"/>
            </a:endParaRPr>
          </a:p>
          <a:p>
            <a:pPr algn="ctr">
              <a:lnSpc>
                <a:spcPct val="107000"/>
              </a:lnSpc>
              <a:spcAft>
                <a:spcPts val="800"/>
              </a:spcAft>
            </a:pPr>
            <a:r>
              <a:rPr lang="en-GB" sz="1100" dirty="0">
                <a:effectLst/>
                <a:latin typeface="Comic Sans MS" panose="030F0702030302020204" pitchFamily="66" charset="0"/>
                <a:ea typeface="Calibri"/>
                <a:cs typeface="Calibri"/>
              </a:rPr>
              <a:t>In English, we are using the book </a:t>
            </a:r>
            <a:r>
              <a:rPr lang="en-GB" sz="1100" dirty="0">
                <a:latin typeface="Comic Sans MS" panose="030F0702030302020204" pitchFamily="66" charset="0"/>
                <a:ea typeface="Calibri"/>
                <a:cs typeface="Calibri"/>
              </a:rPr>
              <a:t>‘Jemmy Button’ and ‘The Island.’ The children will have the opportunity to write a discussion, letters and diary entries.</a:t>
            </a:r>
            <a:endParaRPr lang="en-GB" sz="1100" dirty="0">
              <a:effectLst/>
              <a:latin typeface="Comic Sans MS" panose="030F0702030302020204" pitchFamily="66" charset="0"/>
              <a:ea typeface="Calibri"/>
              <a:cs typeface="Times New Roman"/>
            </a:endParaRPr>
          </a:p>
        </p:txBody>
      </p:sp>
      <p:sp>
        <p:nvSpPr>
          <p:cNvPr id="11" name="Rectangle: Rounded Corners 26"/>
          <p:cNvSpPr/>
          <p:nvPr/>
        </p:nvSpPr>
        <p:spPr>
          <a:xfrm>
            <a:off x="3004430" y="5327178"/>
            <a:ext cx="1960343" cy="1114252"/>
          </a:xfrm>
          <a:prstGeom prst="roundRect">
            <a:avLst/>
          </a:prstGeom>
          <a:solidFill>
            <a:schemeClr val="accent1">
              <a:lumMod val="50000"/>
            </a:schemeClr>
          </a:solidFill>
          <a:ln w="3810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en-GB" sz="1600" b="1" dirty="0">
                <a:solidFill>
                  <a:srgbClr val="FFFFFF"/>
                </a:solidFill>
                <a:effectLst/>
                <a:latin typeface="Comic Sans MS" panose="030F0702030302020204" pitchFamily="66" charset="0"/>
                <a:ea typeface="Calibri"/>
                <a:cs typeface="Times New Roman"/>
              </a:rPr>
              <a:t>Art</a:t>
            </a:r>
            <a:endParaRPr lang="en-GB" sz="1100" dirty="0">
              <a:effectLst/>
              <a:latin typeface="Comic Sans MS" panose="030F0702030302020204" pitchFamily="66" charset="0"/>
              <a:ea typeface="Calibri"/>
              <a:cs typeface="Times New Roman"/>
            </a:endParaRPr>
          </a:p>
          <a:p>
            <a:pPr algn="ctr">
              <a:lnSpc>
                <a:spcPct val="107000"/>
              </a:lnSpc>
              <a:spcAft>
                <a:spcPts val="800"/>
              </a:spcAft>
            </a:pPr>
            <a:r>
              <a:rPr lang="en-GB" sz="1100" dirty="0">
                <a:effectLst/>
                <a:latin typeface="Comic Sans MS" panose="030F0702030302020204" pitchFamily="66" charset="0"/>
                <a:ea typeface="Calibri"/>
                <a:cs typeface="Calibri"/>
              </a:rPr>
              <a:t>In Art, our focus will be </a:t>
            </a:r>
            <a:r>
              <a:rPr lang="en-GB" sz="1100" dirty="0">
                <a:latin typeface="Comic Sans MS" panose="030F0702030302020204" pitchFamily="66" charset="0"/>
                <a:ea typeface="Calibri"/>
                <a:cs typeface="Calibri"/>
              </a:rPr>
              <a:t>collage with a focus on the </a:t>
            </a:r>
            <a:r>
              <a:rPr lang="en-GB" sz="1100" dirty="0" err="1">
                <a:latin typeface="Comic Sans MS" panose="030F0702030302020204" pitchFamily="66" charset="0"/>
                <a:ea typeface="Calibri"/>
                <a:cs typeface="Calibri"/>
              </a:rPr>
              <a:t>Merz</a:t>
            </a:r>
            <a:r>
              <a:rPr lang="en-GB" sz="1100" dirty="0">
                <a:latin typeface="Comic Sans MS" panose="030F0702030302020204" pitchFamily="66" charset="0"/>
                <a:ea typeface="Calibri"/>
                <a:cs typeface="Calibri"/>
              </a:rPr>
              <a:t> movement. </a:t>
            </a:r>
            <a:endParaRPr lang="en-GB" sz="1100" dirty="0">
              <a:effectLst/>
              <a:ea typeface="Calibri"/>
              <a:cs typeface="Times New Roman"/>
            </a:endParaRPr>
          </a:p>
        </p:txBody>
      </p:sp>
      <p:pic>
        <p:nvPicPr>
          <p:cNvPr id="12" name="Picture 11"/>
          <p:cNvPicPr/>
          <p:nvPr/>
        </p:nvPicPr>
        <p:blipFill>
          <a:blip r:embed="rId3">
            <a:clrChange>
              <a:clrFrom>
                <a:srgbClr val="FDFFFF"/>
              </a:clrFrom>
              <a:clrTo>
                <a:srgbClr val="FDFFFF">
                  <a:alpha val="0"/>
                </a:srgbClr>
              </a:clrTo>
            </a:clrChange>
            <a:extLst>
              <a:ext uri="{28A0092B-C50C-407E-A947-70E740481C1C}">
                <a14:useLocalDpi xmlns:a14="http://schemas.microsoft.com/office/drawing/2010/main" val="0"/>
              </a:ext>
            </a:extLst>
          </a:blip>
          <a:stretch>
            <a:fillRect/>
          </a:stretch>
        </p:blipFill>
        <p:spPr>
          <a:xfrm>
            <a:off x="5148062" y="6033816"/>
            <a:ext cx="3812649" cy="819785"/>
          </a:xfrm>
          <a:prstGeom prst="rect">
            <a:avLst/>
          </a:prstGeom>
        </p:spPr>
      </p:pic>
      <p:sp>
        <p:nvSpPr>
          <p:cNvPr id="14" name="Rectangle: Rounded Corners 24"/>
          <p:cNvSpPr/>
          <p:nvPr/>
        </p:nvSpPr>
        <p:spPr>
          <a:xfrm>
            <a:off x="136803" y="4780776"/>
            <a:ext cx="2779013" cy="1905950"/>
          </a:xfrm>
          <a:prstGeom prst="roundRect">
            <a:avLst/>
          </a:prstGeom>
          <a:solidFill>
            <a:schemeClr val="accent1">
              <a:lumMod val="50000"/>
            </a:schemeClr>
          </a:solidFill>
          <a:ln w="3810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7000"/>
              </a:lnSpc>
              <a:spcAft>
                <a:spcPts val="800"/>
              </a:spcAft>
            </a:pPr>
            <a:r>
              <a:rPr lang="en-GB" sz="1600" b="1" dirty="0">
                <a:solidFill>
                  <a:srgbClr val="FFFFFF"/>
                </a:solidFill>
                <a:effectLst/>
                <a:latin typeface="Comic Sans MS" panose="030F0702030302020204" pitchFamily="66" charset="0"/>
                <a:ea typeface="Calibri"/>
                <a:cs typeface="Times New Roman"/>
              </a:rPr>
              <a:t>Maths</a:t>
            </a:r>
            <a:endParaRPr lang="en-GB" sz="1100" dirty="0">
              <a:effectLst/>
              <a:latin typeface="Comic Sans MS" panose="030F0702030302020204" pitchFamily="66" charset="0"/>
              <a:ea typeface="Calibri"/>
              <a:cs typeface="Times New Roman"/>
            </a:endParaRPr>
          </a:p>
          <a:p>
            <a:pPr algn="ctr">
              <a:lnSpc>
                <a:spcPct val="107000"/>
              </a:lnSpc>
              <a:spcAft>
                <a:spcPts val="800"/>
              </a:spcAft>
            </a:pPr>
            <a:r>
              <a:rPr lang="en-GB" sz="1100" dirty="0">
                <a:effectLst/>
                <a:latin typeface="Comic Sans MS" panose="030F0702030302020204" pitchFamily="66" charset="0"/>
                <a:ea typeface="Calibri"/>
                <a:cs typeface="Calibri"/>
              </a:rPr>
              <a:t>In Maths, we will be studying: area and perimeter and geometry. There will also be extra revision on previously covered topics. We will also continue to work on arithmetic skills. </a:t>
            </a:r>
          </a:p>
        </p:txBody>
      </p:sp>
      <p:sp>
        <p:nvSpPr>
          <p:cNvPr id="15" name="Rectangle: Rounded Corners 29"/>
          <p:cNvSpPr/>
          <p:nvPr/>
        </p:nvSpPr>
        <p:spPr>
          <a:xfrm>
            <a:off x="136803" y="107754"/>
            <a:ext cx="1914917" cy="2964240"/>
          </a:xfrm>
          <a:prstGeom prst="roundRect">
            <a:avLst/>
          </a:prstGeom>
          <a:solidFill>
            <a:schemeClr val="accent1">
              <a:lumMod val="50000"/>
            </a:schemeClr>
          </a:solidFill>
          <a:ln w="3810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7000"/>
              </a:lnSpc>
              <a:spcAft>
                <a:spcPts val="800"/>
              </a:spcAft>
            </a:pPr>
            <a:r>
              <a:rPr lang="en-GB" sz="1600" b="1" dirty="0">
                <a:solidFill>
                  <a:srgbClr val="FFFFFF"/>
                </a:solidFill>
                <a:effectLst/>
                <a:latin typeface="Comic Sans MS" panose="030F0702030302020204" pitchFamily="66" charset="0"/>
                <a:ea typeface="Calibri"/>
                <a:cs typeface="Times New Roman"/>
              </a:rPr>
              <a:t>Vocabulary</a:t>
            </a:r>
          </a:p>
          <a:p>
            <a:pPr algn="ctr">
              <a:lnSpc>
                <a:spcPct val="107000"/>
              </a:lnSpc>
              <a:spcAft>
                <a:spcPts val="800"/>
              </a:spcAft>
            </a:pPr>
            <a:endParaRPr lang="en-GB" sz="1600" b="1" dirty="0">
              <a:solidFill>
                <a:srgbClr val="FFFFFF"/>
              </a:solidFill>
              <a:effectLst/>
              <a:latin typeface="Comic Sans MS" panose="030F0702030302020204" pitchFamily="66" charset="0"/>
              <a:ea typeface="Calibri"/>
              <a:cs typeface="Times New Roman"/>
            </a:endParaRPr>
          </a:p>
          <a:p>
            <a:pPr algn="ctr">
              <a:lnSpc>
                <a:spcPct val="107000"/>
              </a:lnSpc>
              <a:spcAft>
                <a:spcPts val="800"/>
              </a:spcAft>
            </a:pPr>
            <a:endParaRPr lang="en-GB" sz="1100" dirty="0">
              <a:solidFill>
                <a:srgbClr val="FFFFFF"/>
              </a:solidFill>
              <a:latin typeface="Comic Sans MS" panose="030F0702030302020204" pitchFamily="66" charset="0"/>
              <a:ea typeface="Calibri"/>
              <a:cs typeface="Times New Roman"/>
            </a:endParaRPr>
          </a:p>
          <a:p>
            <a:pPr algn="ctr">
              <a:lnSpc>
                <a:spcPct val="107000"/>
              </a:lnSpc>
              <a:spcAft>
                <a:spcPts val="800"/>
              </a:spcAft>
            </a:pPr>
            <a:endParaRPr lang="en-GB" sz="1100" dirty="0">
              <a:solidFill>
                <a:srgbClr val="FFFFFF"/>
              </a:solidFill>
              <a:effectLst/>
              <a:latin typeface="Comic Sans MS" panose="030F0702030302020204" pitchFamily="66" charset="0"/>
              <a:ea typeface="Calibri"/>
              <a:cs typeface="Times New Roman"/>
            </a:endParaRPr>
          </a:p>
          <a:p>
            <a:pPr algn="ctr">
              <a:lnSpc>
                <a:spcPct val="107000"/>
              </a:lnSpc>
              <a:spcAft>
                <a:spcPts val="800"/>
              </a:spcAft>
            </a:pPr>
            <a:endParaRPr lang="en-GB" sz="1100" dirty="0">
              <a:solidFill>
                <a:srgbClr val="FFFFFF"/>
              </a:solidFill>
              <a:effectLst/>
              <a:latin typeface="Comic Sans MS" panose="030F0702030302020204" pitchFamily="66" charset="0"/>
              <a:ea typeface="Calibri"/>
              <a:cs typeface="Times New Roman"/>
            </a:endParaRPr>
          </a:p>
          <a:p>
            <a:pPr algn="ctr">
              <a:lnSpc>
                <a:spcPct val="107000"/>
              </a:lnSpc>
              <a:spcAft>
                <a:spcPts val="800"/>
              </a:spcAft>
            </a:pPr>
            <a:endParaRPr lang="en-GB" sz="1600" b="1" dirty="0">
              <a:solidFill>
                <a:srgbClr val="FFFFFF"/>
              </a:solidFill>
              <a:effectLst/>
              <a:latin typeface="Comic Sans MS" panose="030F0702030302020204" pitchFamily="66" charset="0"/>
              <a:ea typeface="Calibri"/>
              <a:cs typeface="Times New Roman"/>
            </a:endParaRPr>
          </a:p>
          <a:p>
            <a:endParaRPr lang="en-GB" sz="1100" dirty="0">
              <a:solidFill>
                <a:srgbClr val="FFFFFF"/>
              </a:solidFill>
              <a:latin typeface="Comic Sans MS" panose="030F0702030302020204" pitchFamily="66" charset="0"/>
              <a:ea typeface="Calibri"/>
              <a:cs typeface="Times New Roman"/>
            </a:endParaRPr>
          </a:p>
          <a:p>
            <a:pPr>
              <a:lnSpc>
                <a:spcPct val="107000"/>
              </a:lnSpc>
              <a:spcAft>
                <a:spcPts val="800"/>
              </a:spcAft>
            </a:pPr>
            <a:endParaRPr lang="en-GB" sz="1100" dirty="0">
              <a:solidFill>
                <a:srgbClr val="FFFFFF"/>
              </a:solidFill>
              <a:latin typeface="Comic Sans MS" panose="030F0702030302020204" pitchFamily="66" charset="0"/>
              <a:ea typeface="Calibri"/>
              <a:cs typeface="Times New Roman"/>
            </a:endParaRPr>
          </a:p>
          <a:p>
            <a:pPr>
              <a:lnSpc>
                <a:spcPct val="107000"/>
              </a:lnSpc>
              <a:spcAft>
                <a:spcPts val="800"/>
              </a:spcAft>
            </a:pPr>
            <a:endParaRPr lang="en-GB" sz="1100" dirty="0">
              <a:effectLst/>
              <a:latin typeface="Comic Sans MS" panose="030F0702030302020204" pitchFamily="66" charset="0"/>
              <a:ea typeface="Calibri"/>
              <a:cs typeface="Times New Roman"/>
            </a:endParaRPr>
          </a:p>
        </p:txBody>
      </p:sp>
      <p:sp>
        <p:nvSpPr>
          <p:cNvPr id="16" name="Rectangle: Rounded Corners 23"/>
          <p:cNvSpPr/>
          <p:nvPr/>
        </p:nvSpPr>
        <p:spPr>
          <a:xfrm>
            <a:off x="6984418" y="1641486"/>
            <a:ext cx="1993475" cy="2861016"/>
          </a:xfrm>
          <a:prstGeom prst="roundRect">
            <a:avLst/>
          </a:prstGeom>
          <a:solidFill>
            <a:schemeClr val="accent1">
              <a:lumMod val="50000"/>
            </a:schemeClr>
          </a:solidFill>
          <a:ln w="3810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7000"/>
              </a:lnSpc>
              <a:spcAft>
                <a:spcPts val="800"/>
              </a:spcAft>
            </a:pPr>
            <a:r>
              <a:rPr lang="en-GB" sz="1600" b="1" dirty="0">
                <a:solidFill>
                  <a:srgbClr val="FFFFFF"/>
                </a:solidFill>
                <a:effectLst/>
                <a:latin typeface="Comic Sans MS" panose="030F0702030302020204" pitchFamily="66" charset="0"/>
                <a:ea typeface="Calibri"/>
                <a:cs typeface="Times New Roman"/>
              </a:rPr>
              <a:t>Science</a:t>
            </a:r>
            <a:endParaRPr lang="en-GB" sz="1100" dirty="0">
              <a:effectLst/>
              <a:latin typeface="Comic Sans MS" panose="030F0702030302020204" pitchFamily="66" charset="0"/>
              <a:ea typeface="Calibri"/>
              <a:cs typeface="Times New Roman"/>
            </a:endParaRPr>
          </a:p>
          <a:p>
            <a:pPr algn="ctr">
              <a:lnSpc>
                <a:spcPct val="107000"/>
              </a:lnSpc>
              <a:spcAft>
                <a:spcPts val="800"/>
              </a:spcAft>
            </a:pPr>
            <a:r>
              <a:rPr lang="en-GB" sz="1100" dirty="0">
                <a:effectLst/>
                <a:latin typeface="Comic Sans MS" panose="030F0702030302020204" pitchFamily="66" charset="0"/>
                <a:ea typeface="Calibri"/>
                <a:cs typeface="Calibri"/>
              </a:rPr>
              <a:t>In Science, we will be </a:t>
            </a:r>
            <a:r>
              <a:rPr lang="en-GB" sz="1100" dirty="0">
                <a:latin typeface="Comic Sans MS" panose="030F0702030302020204" pitchFamily="66" charset="0"/>
                <a:ea typeface="Calibri"/>
                <a:cs typeface="Calibri"/>
              </a:rPr>
              <a:t>studying evolution and inheritance. The children will learn about how things have changed over time and how fossils provide information. They will also learn how offspring can vary and how animals have adapted to live in different environments.</a:t>
            </a:r>
            <a:endParaRPr lang="en-GB" sz="1100" dirty="0">
              <a:effectLst/>
              <a:latin typeface="Comic Sans MS" panose="030F0702030302020204" pitchFamily="66" charset="0"/>
              <a:ea typeface="Calibri"/>
              <a:cs typeface="Times New Roman"/>
            </a:endParaRPr>
          </a:p>
        </p:txBody>
      </p:sp>
      <p:sp>
        <p:nvSpPr>
          <p:cNvPr id="17" name="Rectangle: Rounded Corners 201"/>
          <p:cNvSpPr/>
          <p:nvPr/>
        </p:nvSpPr>
        <p:spPr>
          <a:xfrm>
            <a:off x="4549200" y="164686"/>
            <a:ext cx="2225195" cy="1149125"/>
          </a:xfrm>
          <a:prstGeom prst="roundRect">
            <a:avLst/>
          </a:prstGeom>
          <a:solidFill>
            <a:schemeClr val="accent1">
              <a:lumMod val="50000"/>
            </a:schemeClr>
          </a:solidFill>
          <a:ln w="5715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en-GB" sz="1600" b="1" dirty="0">
                <a:solidFill>
                  <a:srgbClr val="FFFFFF"/>
                </a:solidFill>
                <a:effectLst/>
                <a:latin typeface="Comic Sans MS" panose="030F0702030302020204" pitchFamily="66" charset="0"/>
                <a:ea typeface="Calibri"/>
                <a:cs typeface="Times New Roman"/>
              </a:rPr>
              <a:t>PSHE</a:t>
            </a:r>
            <a:endParaRPr lang="en-GB" sz="1100" dirty="0">
              <a:effectLst/>
              <a:latin typeface="Comic Sans MS" panose="030F0702030302020204" pitchFamily="66" charset="0"/>
              <a:ea typeface="Calibri"/>
              <a:cs typeface="Times New Roman"/>
            </a:endParaRPr>
          </a:p>
          <a:p>
            <a:pPr algn="ctr">
              <a:lnSpc>
                <a:spcPct val="107000"/>
              </a:lnSpc>
              <a:spcAft>
                <a:spcPts val="800"/>
              </a:spcAft>
            </a:pPr>
            <a:r>
              <a:rPr lang="en-GB" sz="1100" dirty="0">
                <a:effectLst/>
                <a:latin typeface="Comic Sans MS" panose="030F0702030302020204" pitchFamily="66" charset="0"/>
                <a:ea typeface="Calibri"/>
                <a:cs typeface="Times New Roman"/>
              </a:rPr>
              <a:t>In PSHE, we will be learning about rights and respect.</a:t>
            </a:r>
          </a:p>
        </p:txBody>
      </p:sp>
      <p:sp>
        <p:nvSpPr>
          <p:cNvPr id="18" name="Rectangle: Rounded Corners 25"/>
          <p:cNvSpPr/>
          <p:nvPr/>
        </p:nvSpPr>
        <p:spPr>
          <a:xfrm>
            <a:off x="72879" y="3206294"/>
            <a:ext cx="1708551" cy="1446842"/>
          </a:xfrm>
          <a:prstGeom prst="roundRect">
            <a:avLst/>
          </a:prstGeom>
          <a:solidFill>
            <a:schemeClr val="accent1">
              <a:lumMod val="50000"/>
            </a:schemeClr>
          </a:solidFill>
          <a:ln w="3810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en-GB" sz="1600" b="1" dirty="0">
                <a:solidFill>
                  <a:srgbClr val="FFFFFF"/>
                </a:solidFill>
                <a:effectLst/>
                <a:latin typeface="Comic Sans MS" panose="030F0702030302020204" pitchFamily="66" charset="0"/>
                <a:ea typeface="Calibri"/>
                <a:cs typeface="Times New Roman"/>
              </a:rPr>
              <a:t>Music</a:t>
            </a:r>
            <a:endParaRPr lang="en-GB" sz="1100" dirty="0">
              <a:effectLst/>
              <a:latin typeface="Comic Sans MS" panose="030F0702030302020204" pitchFamily="66" charset="0"/>
              <a:ea typeface="Calibri"/>
              <a:cs typeface="Times New Roman"/>
            </a:endParaRPr>
          </a:p>
          <a:p>
            <a:pPr algn="ctr">
              <a:lnSpc>
                <a:spcPct val="107000"/>
              </a:lnSpc>
              <a:spcAft>
                <a:spcPts val="800"/>
              </a:spcAft>
            </a:pPr>
            <a:r>
              <a:rPr lang="en-GB" sz="1100" dirty="0">
                <a:effectLst/>
                <a:latin typeface="Comic Sans MS" panose="030F0702030302020204" pitchFamily="66" charset="0"/>
                <a:ea typeface="Calibri"/>
                <a:cs typeface="Calibri"/>
              </a:rPr>
              <a:t>In Music, we will </a:t>
            </a:r>
            <a:r>
              <a:rPr lang="en-GB" sz="1100" dirty="0">
                <a:latin typeface="Comic Sans MS" panose="030F0702030302020204" pitchFamily="66" charset="0"/>
                <a:ea typeface="Calibri"/>
                <a:cs typeface="Calibri"/>
              </a:rPr>
              <a:t>be exploring musical notation and consider how music teaches us about our community.</a:t>
            </a:r>
            <a:endParaRPr lang="en-GB" sz="1100" dirty="0">
              <a:effectLst/>
              <a:latin typeface="Comic Sans MS" panose="030F0702030302020204" pitchFamily="66" charset="0"/>
              <a:ea typeface="Calibri"/>
              <a:cs typeface="Times New Roman"/>
            </a:endParaRPr>
          </a:p>
        </p:txBody>
      </p:sp>
      <p:sp>
        <p:nvSpPr>
          <p:cNvPr id="19" name="Rectangle: Rounded Corners 21"/>
          <p:cNvSpPr/>
          <p:nvPr/>
        </p:nvSpPr>
        <p:spPr>
          <a:xfrm>
            <a:off x="6936797" y="-9175"/>
            <a:ext cx="1993475" cy="1546359"/>
          </a:xfrm>
          <a:prstGeom prst="roundRect">
            <a:avLst/>
          </a:prstGeom>
          <a:solidFill>
            <a:schemeClr val="accent1">
              <a:lumMod val="50000"/>
            </a:schemeClr>
          </a:solidFill>
          <a:ln w="3810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7000"/>
              </a:lnSpc>
              <a:spcAft>
                <a:spcPts val="800"/>
              </a:spcAft>
            </a:pPr>
            <a:r>
              <a:rPr lang="en-GB" sz="1600" b="1" dirty="0">
                <a:solidFill>
                  <a:srgbClr val="FFFFFF"/>
                </a:solidFill>
                <a:effectLst/>
                <a:latin typeface="Comic Sans MS" panose="030F0702030302020204" pitchFamily="66" charset="0"/>
                <a:ea typeface="Calibri"/>
                <a:cs typeface="Times New Roman"/>
              </a:rPr>
              <a:t>Computing</a:t>
            </a:r>
            <a:endParaRPr lang="en-GB" sz="1100" dirty="0">
              <a:effectLst/>
              <a:latin typeface="Comic Sans MS" panose="030F0702030302020204" pitchFamily="66" charset="0"/>
              <a:ea typeface="Calibri"/>
              <a:cs typeface="Times New Roman"/>
            </a:endParaRPr>
          </a:p>
          <a:p>
            <a:pPr algn="ctr">
              <a:lnSpc>
                <a:spcPct val="107000"/>
              </a:lnSpc>
              <a:spcAft>
                <a:spcPts val="800"/>
              </a:spcAft>
            </a:pPr>
            <a:r>
              <a:rPr lang="en-GB" sz="1100" dirty="0">
                <a:effectLst/>
                <a:latin typeface="Comic Sans MS" panose="030F0702030302020204" pitchFamily="66" charset="0"/>
                <a:ea typeface="Calibri"/>
                <a:cs typeface="Calibri"/>
              </a:rPr>
              <a:t>In Computing, we will be learning about computer programming specifically variables in a game using Scratch.</a:t>
            </a:r>
            <a:endParaRPr lang="en-GB" sz="1100" dirty="0">
              <a:effectLst/>
              <a:ea typeface="Calibri"/>
              <a:cs typeface="Times New Roman"/>
            </a:endParaRPr>
          </a:p>
          <a:p>
            <a:pPr algn="ctr">
              <a:lnSpc>
                <a:spcPct val="107000"/>
              </a:lnSpc>
              <a:spcAft>
                <a:spcPts val="800"/>
              </a:spcAft>
            </a:pPr>
            <a:r>
              <a:rPr lang="en-GB" sz="1100" dirty="0">
                <a:effectLst/>
                <a:ea typeface="Calibri"/>
                <a:cs typeface="Times New Roman"/>
              </a:rPr>
              <a:t> </a:t>
            </a:r>
          </a:p>
        </p:txBody>
      </p:sp>
      <p:sp>
        <p:nvSpPr>
          <p:cNvPr id="21" name="Rectangle: Rounded Corners 21"/>
          <p:cNvSpPr/>
          <p:nvPr/>
        </p:nvSpPr>
        <p:spPr>
          <a:xfrm>
            <a:off x="6192700" y="4653136"/>
            <a:ext cx="2721627" cy="1500753"/>
          </a:xfrm>
          <a:prstGeom prst="roundRect">
            <a:avLst/>
          </a:prstGeom>
          <a:solidFill>
            <a:schemeClr val="accent1">
              <a:lumMod val="50000"/>
            </a:schemeClr>
          </a:solidFill>
          <a:ln w="3810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7000"/>
              </a:lnSpc>
              <a:spcAft>
                <a:spcPts val="800"/>
              </a:spcAft>
            </a:pPr>
            <a:r>
              <a:rPr lang="en-GB" sz="1600" b="1" dirty="0">
                <a:solidFill>
                  <a:srgbClr val="FFFFFF"/>
                </a:solidFill>
                <a:effectLst/>
                <a:latin typeface="Comic Sans MS" panose="030F0702030302020204" pitchFamily="66" charset="0"/>
                <a:ea typeface="Calibri"/>
                <a:cs typeface="Times New Roman"/>
              </a:rPr>
              <a:t>End point</a:t>
            </a:r>
          </a:p>
          <a:p>
            <a:pPr lvl="0" algn="ctr">
              <a:lnSpc>
                <a:spcPct val="107000"/>
              </a:lnSpc>
              <a:spcAft>
                <a:spcPts val="800"/>
              </a:spcAft>
            </a:pPr>
            <a:r>
              <a:rPr lang="en-GB" sz="1100" dirty="0">
                <a:solidFill>
                  <a:prstClr val="white"/>
                </a:solidFill>
                <a:latin typeface="Comic Sans MS" panose="030F0702030302020204" pitchFamily="66" charset="0"/>
                <a:ea typeface="Calibri"/>
                <a:cs typeface="Times New Roman"/>
              </a:rPr>
              <a:t>Children will have a deeper understanding of the concept of evolution and be able to raise questions and discuss ideas around this topic  such as natural selection.</a:t>
            </a:r>
          </a:p>
          <a:p>
            <a:pPr algn="ctr">
              <a:lnSpc>
                <a:spcPct val="107000"/>
              </a:lnSpc>
              <a:spcAft>
                <a:spcPts val="800"/>
              </a:spcAft>
            </a:pPr>
            <a:endParaRPr lang="en-GB" sz="1600" b="1" dirty="0">
              <a:solidFill>
                <a:srgbClr val="FFFFFF"/>
              </a:solidFill>
              <a:effectLst/>
              <a:latin typeface="Comic Sans MS" panose="030F0702030302020204" pitchFamily="66" charset="0"/>
              <a:ea typeface="Calibri"/>
              <a:cs typeface="Times New Roman"/>
            </a:endParaRPr>
          </a:p>
          <a:p>
            <a:pPr algn="ctr">
              <a:lnSpc>
                <a:spcPct val="107000"/>
              </a:lnSpc>
              <a:spcAft>
                <a:spcPts val="800"/>
              </a:spcAft>
            </a:pPr>
            <a:endParaRPr lang="en-GB" sz="1100" dirty="0">
              <a:effectLst/>
              <a:latin typeface="Comic Sans MS" panose="030F0702030302020204" pitchFamily="66" charset="0"/>
              <a:ea typeface="Calibri"/>
              <a:cs typeface="Times New Roman"/>
            </a:endParaRPr>
          </a:p>
          <a:p>
            <a:pPr algn="ctr">
              <a:lnSpc>
                <a:spcPct val="107000"/>
              </a:lnSpc>
              <a:spcAft>
                <a:spcPts val="800"/>
              </a:spcAft>
            </a:pPr>
            <a:r>
              <a:rPr lang="en-GB" sz="1200" dirty="0">
                <a:solidFill>
                  <a:srgbClr val="FFFFFF"/>
                </a:solidFill>
                <a:effectLst/>
                <a:ea typeface="Calibri"/>
                <a:cs typeface="Calibri"/>
              </a:rPr>
              <a:t> </a:t>
            </a:r>
            <a:endParaRPr lang="en-GB" sz="1100" dirty="0">
              <a:effectLst/>
              <a:ea typeface="Calibri"/>
              <a:cs typeface="Times New Roman"/>
            </a:endParaRPr>
          </a:p>
          <a:p>
            <a:pPr algn="ctr">
              <a:lnSpc>
                <a:spcPct val="107000"/>
              </a:lnSpc>
              <a:spcAft>
                <a:spcPts val="800"/>
              </a:spcAft>
            </a:pPr>
            <a:r>
              <a:rPr lang="en-GB" sz="1100" dirty="0">
                <a:effectLst/>
                <a:ea typeface="Calibri"/>
                <a:cs typeface="Times New Roman"/>
              </a:rPr>
              <a:t> </a:t>
            </a:r>
          </a:p>
        </p:txBody>
      </p:sp>
      <p:sp>
        <p:nvSpPr>
          <p:cNvPr id="7" name="Rectangle 6"/>
          <p:cNvSpPr/>
          <p:nvPr/>
        </p:nvSpPr>
        <p:spPr>
          <a:xfrm>
            <a:off x="239712" y="461939"/>
            <a:ext cx="1956024" cy="2462213"/>
          </a:xfrm>
          <a:prstGeom prst="rect">
            <a:avLst/>
          </a:prstGeom>
        </p:spPr>
        <p:txBody>
          <a:bodyPr wrap="square">
            <a:spAutoFit/>
          </a:bodyPr>
          <a:lstStyle/>
          <a:p>
            <a:r>
              <a:rPr lang="en-GB" sz="1100" dirty="0">
                <a:solidFill>
                  <a:schemeClr val="bg1"/>
                </a:solidFill>
                <a:latin typeface="Comic Sans MS" panose="030F0702030302020204" pitchFamily="66" charset="0"/>
                <a:ea typeface="Calibri"/>
                <a:cs typeface="Calibri"/>
              </a:rPr>
              <a:t>environment</a:t>
            </a:r>
          </a:p>
          <a:p>
            <a:r>
              <a:rPr lang="en-GB" sz="1100" dirty="0">
                <a:solidFill>
                  <a:schemeClr val="bg1"/>
                </a:solidFill>
                <a:latin typeface="Comic Sans MS" panose="030F0702030302020204" pitchFamily="66" charset="0"/>
              </a:rPr>
              <a:t>emerge</a:t>
            </a:r>
          </a:p>
          <a:p>
            <a:r>
              <a:rPr lang="en-GB" sz="1100" dirty="0">
                <a:solidFill>
                  <a:schemeClr val="bg1"/>
                </a:solidFill>
                <a:latin typeface="Comic Sans MS" panose="030F0702030302020204" pitchFamily="66" charset="0"/>
              </a:rPr>
              <a:t>flourish</a:t>
            </a:r>
          </a:p>
          <a:p>
            <a:r>
              <a:rPr lang="en-GB" sz="1100" dirty="0">
                <a:solidFill>
                  <a:schemeClr val="bg1"/>
                </a:solidFill>
                <a:latin typeface="Comic Sans MS" panose="030F0702030302020204" pitchFamily="66" charset="0"/>
              </a:rPr>
              <a:t>terrain</a:t>
            </a:r>
          </a:p>
          <a:p>
            <a:r>
              <a:rPr lang="en-GB" sz="1100" dirty="0">
                <a:solidFill>
                  <a:schemeClr val="bg1"/>
                </a:solidFill>
                <a:latin typeface="Comic Sans MS" panose="030F0702030302020204" pitchFamily="66" charset="0"/>
              </a:rPr>
              <a:t>evolution</a:t>
            </a:r>
          </a:p>
          <a:p>
            <a:r>
              <a:rPr lang="en-GB" sz="1100" dirty="0">
                <a:solidFill>
                  <a:schemeClr val="bg1"/>
                </a:solidFill>
                <a:latin typeface="Comic Sans MS" panose="030F0702030302020204" pitchFamily="66" charset="0"/>
              </a:rPr>
              <a:t>endemic</a:t>
            </a:r>
          </a:p>
          <a:p>
            <a:r>
              <a:rPr lang="en-GB" sz="1100" dirty="0">
                <a:solidFill>
                  <a:schemeClr val="bg1"/>
                </a:solidFill>
                <a:latin typeface="Comic Sans MS" panose="030F0702030302020204" pitchFamily="66" charset="0"/>
              </a:rPr>
              <a:t>extinction</a:t>
            </a:r>
          </a:p>
          <a:p>
            <a:r>
              <a:rPr lang="en-GB" sz="1100" dirty="0">
                <a:solidFill>
                  <a:schemeClr val="bg1"/>
                </a:solidFill>
                <a:latin typeface="Comic Sans MS" panose="030F0702030302020204" pitchFamily="66" charset="0"/>
              </a:rPr>
              <a:t>natural selection</a:t>
            </a:r>
          </a:p>
          <a:p>
            <a:r>
              <a:rPr lang="en-GB" sz="1100" dirty="0">
                <a:solidFill>
                  <a:schemeClr val="bg1"/>
                </a:solidFill>
                <a:latin typeface="Comic Sans MS" panose="030F0702030302020204" pitchFamily="66" charset="0"/>
              </a:rPr>
              <a:t>colony/colonise</a:t>
            </a:r>
          </a:p>
          <a:p>
            <a:r>
              <a:rPr lang="en-GB" sz="1100" dirty="0">
                <a:solidFill>
                  <a:schemeClr val="bg1"/>
                </a:solidFill>
                <a:latin typeface="Comic Sans MS" panose="030F0702030302020204" pitchFamily="66" charset="0"/>
              </a:rPr>
              <a:t>temperature</a:t>
            </a:r>
          </a:p>
          <a:p>
            <a:r>
              <a:rPr lang="en-GB" sz="1100" dirty="0">
                <a:solidFill>
                  <a:schemeClr val="bg1"/>
                </a:solidFill>
                <a:latin typeface="Comic Sans MS" panose="030F0702030302020204" pitchFamily="66" charset="0"/>
              </a:rPr>
              <a:t>variety</a:t>
            </a:r>
          </a:p>
          <a:p>
            <a:r>
              <a:rPr lang="en-GB" sz="1100" dirty="0">
                <a:solidFill>
                  <a:schemeClr val="bg1"/>
                </a:solidFill>
                <a:latin typeface="Comic Sans MS" panose="030F0702030302020204" pitchFamily="66" charset="0"/>
              </a:rPr>
              <a:t>existence</a:t>
            </a:r>
          </a:p>
          <a:p>
            <a:r>
              <a:rPr lang="en-GB" sz="1100" dirty="0">
                <a:solidFill>
                  <a:schemeClr val="bg1"/>
                </a:solidFill>
                <a:latin typeface="Comic Sans MS" panose="030F0702030302020204" pitchFamily="66" charset="0"/>
              </a:rPr>
              <a:t>accommodate</a:t>
            </a:r>
          </a:p>
          <a:p>
            <a:r>
              <a:rPr lang="en-GB" sz="1100" dirty="0">
                <a:solidFill>
                  <a:schemeClr val="bg1"/>
                </a:solidFill>
                <a:latin typeface="Comic Sans MS" panose="030F0702030302020204" pitchFamily="66" charset="0"/>
              </a:rPr>
              <a:t>seamount</a:t>
            </a:r>
            <a:endParaRPr lang="en-GB" dirty="0">
              <a:solidFill>
                <a:schemeClr val="bg1"/>
              </a:solidFill>
            </a:endParaRPr>
          </a:p>
        </p:txBody>
      </p:sp>
      <p:sp>
        <p:nvSpPr>
          <p:cNvPr id="20" name="Rectangle: Rounded Corners 201">
            <a:extLst>
              <a:ext uri="{FF2B5EF4-FFF2-40B4-BE49-F238E27FC236}">
                <a16:creationId xmlns:a16="http://schemas.microsoft.com/office/drawing/2014/main" id="{EDB238CA-5F10-4ACE-B67C-2D3D9716E24E}"/>
              </a:ext>
            </a:extLst>
          </p:cNvPr>
          <p:cNvSpPr/>
          <p:nvPr/>
        </p:nvSpPr>
        <p:spPr>
          <a:xfrm>
            <a:off x="1946427" y="3390380"/>
            <a:ext cx="1593946" cy="1203507"/>
          </a:xfrm>
          <a:prstGeom prst="roundRect">
            <a:avLst/>
          </a:prstGeom>
          <a:solidFill>
            <a:schemeClr val="accent1">
              <a:lumMod val="50000"/>
            </a:schemeClr>
          </a:solidFill>
          <a:ln w="3810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en-GB" sz="1600" b="1" dirty="0">
                <a:solidFill>
                  <a:srgbClr val="FFFFFF"/>
                </a:solidFill>
                <a:effectLst/>
                <a:latin typeface="Comic Sans MS" panose="030F0702030302020204" pitchFamily="66" charset="0"/>
                <a:ea typeface="Calibri"/>
                <a:cs typeface="Times New Roman"/>
              </a:rPr>
              <a:t>PE</a:t>
            </a:r>
            <a:endParaRPr lang="en-GB" sz="1100" dirty="0">
              <a:effectLst/>
              <a:latin typeface="Comic Sans MS" panose="030F0702030302020204" pitchFamily="66" charset="0"/>
              <a:ea typeface="Calibri"/>
              <a:cs typeface="Times New Roman"/>
            </a:endParaRPr>
          </a:p>
          <a:p>
            <a:pPr algn="ctr">
              <a:lnSpc>
                <a:spcPct val="107000"/>
              </a:lnSpc>
              <a:spcAft>
                <a:spcPts val="800"/>
              </a:spcAft>
            </a:pPr>
            <a:r>
              <a:rPr lang="en-GB" sz="1100" dirty="0">
                <a:effectLst/>
                <a:latin typeface="Comic Sans MS" panose="030F0702030302020204" pitchFamily="66" charset="0"/>
                <a:ea typeface="Calibri"/>
                <a:cs typeface="Times New Roman"/>
              </a:rPr>
              <a:t>In PE, we will be focussing on </a:t>
            </a:r>
            <a:r>
              <a:rPr lang="en-GB" sz="1100" dirty="0">
                <a:latin typeface="Comic Sans MS" panose="030F0702030302020204" pitchFamily="66" charset="0"/>
                <a:ea typeface="Calibri"/>
                <a:cs typeface="Times New Roman"/>
              </a:rPr>
              <a:t>tag rugby and athletics.</a:t>
            </a:r>
            <a:endParaRPr lang="en-GB" sz="1100" dirty="0">
              <a:effectLst/>
              <a:latin typeface="Comic Sans MS" panose="030F0702030302020204" pitchFamily="66" charset="0"/>
              <a:ea typeface="Calibri"/>
              <a:cs typeface="Times New Roman"/>
            </a:endParaRPr>
          </a:p>
        </p:txBody>
      </p:sp>
    </p:spTree>
    <p:extLst>
      <p:ext uri="{BB962C8B-B14F-4D97-AF65-F5344CB8AC3E}">
        <p14:creationId xmlns:p14="http://schemas.microsoft.com/office/powerpoint/2010/main" val="222318381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712</TotalTime>
  <Words>257</Words>
  <Application>Microsoft Office PowerPoint</Application>
  <PresentationFormat>On-screen Show (4:3)</PresentationFormat>
  <Paragraphs>46</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Comic Sans MS</vt:lpstr>
      <vt:lpstr>Office Theme</vt:lpstr>
      <vt:lpstr>PowerPoint Presentation</vt:lpstr>
    </vt:vector>
  </TitlesOfParts>
  <Company>CWAC Shared Services ICT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Helen Key</dc:creator>
  <cp:lastModifiedBy>Helen Key</cp:lastModifiedBy>
  <cp:revision>29</cp:revision>
  <cp:lastPrinted>2026-02-09T08:09:25Z</cp:lastPrinted>
  <dcterms:created xsi:type="dcterms:W3CDTF">2019-10-16T16:17:33Z</dcterms:created>
  <dcterms:modified xsi:type="dcterms:W3CDTF">2026-02-09T14:10:34Z</dcterms:modified>
</cp:coreProperties>
</file>