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7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31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60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01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87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87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65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02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758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7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02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297FC-EDDF-4E9F-9E10-80507FE20805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04E2F-4635-4BC3-A547-BC9CB12DBE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8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2-prod.mirror.co.uk/incoming/article7103860.ece/ALTERNATES/s615/Eastgate-Chester-Cheshire-Engla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" y="352733"/>
            <a:ext cx="9058497" cy="6024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: Rounded Corners 16"/>
          <p:cNvSpPr/>
          <p:nvPr/>
        </p:nvSpPr>
        <p:spPr>
          <a:xfrm>
            <a:off x="3539837" y="2468796"/>
            <a:ext cx="2592070" cy="108012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b="1" u="sng" dirty="0">
                <a:solidFill>
                  <a:srgbClr val="FFFF00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Year 6 Spring 1</a:t>
            </a:r>
            <a:endParaRPr lang="en-GB" sz="1600" b="1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i="1" dirty="0">
                <a:effectLst/>
                <a:latin typeface="Comic Sans MS" panose="030F0702030302020204" pitchFamily="66" charset="0"/>
                <a:ea typeface="Calibri"/>
                <a:cs typeface="Times New Roman"/>
              </a:rPr>
              <a:t> </a:t>
            </a:r>
          </a:p>
        </p:txBody>
      </p:sp>
      <p:sp>
        <p:nvSpPr>
          <p:cNvPr id="10" name="Rectangle: Rounded Corners 29"/>
          <p:cNvSpPr/>
          <p:nvPr/>
        </p:nvSpPr>
        <p:spPr>
          <a:xfrm>
            <a:off x="2525712" y="172618"/>
            <a:ext cx="2209448" cy="151216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English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English, we are using the book ‘The Selfish Giant’ by Oscar Wilde to write a classic narrative.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</p:txBody>
      </p:sp>
      <p:sp>
        <p:nvSpPr>
          <p:cNvPr id="11" name="Rectangle: Rounded Corners 26"/>
          <p:cNvSpPr/>
          <p:nvPr/>
        </p:nvSpPr>
        <p:spPr>
          <a:xfrm>
            <a:off x="4860032" y="118171"/>
            <a:ext cx="2016224" cy="146053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Art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Art, our focus will be paint and the study of colour through the seasons. This will include a study of Vincent Van Gogh.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3">
            <a:clrChange>
              <a:clrFrom>
                <a:srgbClr val="FDFFFF"/>
              </a:clrFrom>
              <a:clrTo>
                <a:srgbClr val="FD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2" y="6033816"/>
            <a:ext cx="3812649" cy="819785"/>
          </a:xfrm>
          <a:prstGeom prst="rect">
            <a:avLst/>
          </a:prstGeom>
        </p:spPr>
      </p:pic>
      <p:sp>
        <p:nvSpPr>
          <p:cNvPr id="13" name="Rectangle: Rounded Corners 201"/>
          <p:cNvSpPr/>
          <p:nvPr/>
        </p:nvSpPr>
        <p:spPr>
          <a:xfrm>
            <a:off x="3016891" y="5784710"/>
            <a:ext cx="2030095" cy="96380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PE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In PE, we will be focussing on </a:t>
            </a:r>
            <a:r>
              <a:rPr lang="en-GB" sz="1100" dirty="0" smtClean="0">
                <a:latin typeface="Sassoon Infant Rg" pitchFamily="50" charset="0"/>
                <a:ea typeface="Sassoon Infant Rg" pitchFamily="50" charset="0"/>
                <a:cs typeface="Times New Roman"/>
              </a:rPr>
              <a:t>handball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 </a:t>
            </a: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and 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tennis.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</p:txBody>
      </p:sp>
      <p:sp>
        <p:nvSpPr>
          <p:cNvPr id="14" name="Rectangle: Rounded Corners 24"/>
          <p:cNvSpPr/>
          <p:nvPr/>
        </p:nvSpPr>
        <p:spPr>
          <a:xfrm>
            <a:off x="136803" y="5095128"/>
            <a:ext cx="2779013" cy="163538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Maths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Maths, we will be studying: perimeter and area, 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percentages</a:t>
            </a: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, measures, ratio and proportion, algebra, triangles and angles. We will also continue to work on arithmetic skills.</a:t>
            </a:r>
          </a:p>
        </p:txBody>
      </p:sp>
      <p:sp>
        <p:nvSpPr>
          <p:cNvPr id="15" name="Rectangle: Rounded Corners 29"/>
          <p:cNvSpPr/>
          <p:nvPr/>
        </p:nvSpPr>
        <p:spPr>
          <a:xfrm>
            <a:off x="136803" y="107754"/>
            <a:ext cx="2209448" cy="296424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Vocabulary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rgbClr val="FFFFFF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rgbClr val="FFFFFF"/>
              </a:solidFill>
              <a:effectLst/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rgbClr val="FFFFFF"/>
              </a:solidFill>
              <a:effectLst/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600" b="1" dirty="0">
              <a:solidFill>
                <a:srgbClr val="FFFFFF"/>
              </a:solidFill>
              <a:effectLst/>
              <a:latin typeface="Comic Sans MS" panose="030F0702030302020204" pitchFamily="66" charset="0"/>
              <a:ea typeface="Calibri"/>
              <a:cs typeface="Times New Roman"/>
            </a:endParaRPr>
          </a:p>
          <a:p>
            <a:endParaRPr lang="en-GB" sz="1100" dirty="0">
              <a:solidFill>
                <a:srgbClr val="FFFFFF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rgbClr val="FFFFFF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  <p:sp>
        <p:nvSpPr>
          <p:cNvPr id="16" name="Rectangle: Rounded Corners 23"/>
          <p:cNvSpPr/>
          <p:nvPr/>
        </p:nvSpPr>
        <p:spPr>
          <a:xfrm>
            <a:off x="162428" y="3209166"/>
            <a:ext cx="2825396" cy="157758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Science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Science, we will be </a:t>
            </a:r>
            <a:r>
              <a:rPr lang="en-GB" sz="1100" dirty="0">
                <a:latin typeface="Sassoon Infant Rg" pitchFamily="50" charset="0"/>
                <a:ea typeface="Sassoon Infant Rg" pitchFamily="50" charset="0"/>
                <a:cs typeface="Calibri"/>
              </a:rPr>
              <a:t>studying electricity and circuits. We will be  learning how to change the brightness of a lamp or the volume of a buzzer. We will recognise and use symbols in circuits.</a:t>
            </a: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 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</p:txBody>
      </p:sp>
      <p:sp>
        <p:nvSpPr>
          <p:cNvPr id="17" name="Rectangle: Rounded Corners 201"/>
          <p:cNvSpPr/>
          <p:nvPr/>
        </p:nvSpPr>
        <p:spPr>
          <a:xfrm>
            <a:off x="3600348" y="3719406"/>
            <a:ext cx="2648504" cy="100050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PSHE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In PSHE, we are using the book The Island by Armin </a:t>
            </a:r>
            <a:r>
              <a:rPr lang="en-GB" sz="1100" dirty="0" err="1" smtClean="0"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Greder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. We will also consider how to keep safe.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</p:txBody>
      </p:sp>
      <p:sp>
        <p:nvSpPr>
          <p:cNvPr id="18" name="Rectangle: Rounded Corners 25"/>
          <p:cNvSpPr/>
          <p:nvPr/>
        </p:nvSpPr>
        <p:spPr>
          <a:xfrm>
            <a:off x="6989706" y="172618"/>
            <a:ext cx="2026430" cy="146629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Music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Music, we will </a:t>
            </a:r>
            <a:r>
              <a:rPr lang="en-GB" sz="1100" dirty="0" smtClean="0">
                <a:latin typeface="Sassoon Infant Rg" pitchFamily="50" charset="0"/>
                <a:ea typeface="Sassoon Infant Rg" pitchFamily="50" charset="0"/>
                <a:cs typeface="Calibri"/>
              </a:rPr>
              <a:t>be </a:t>
            </a:r>
            <a:r>
              <a:rPr lang="en-GB" sz="1100" dirty="0" smtClean="0">
                <a:latin typeface="Sassoon Infant Rg" pitchFamily="50" charset="0"/>
                <a:ea typeface="Sassoon Infant Rg" pitchFamily="50" charset="0"/>
                <a:cs typeface="Calibri"/>
              </a:rPr>
              <a:t>working on a 3 part round called Dona </a:t>
            </a:r>
            <a:r>
              <a:rPr lang="en-GB" sz="1100" dirty="0" err="1">
                <a:latin typeface="Sassoon Infant Rg" pitchFamily="50" charset="0"/>
                <a:ea typeface="Sassoon Infant Rg" pitchFamily="50" charset="0"/>
                <a:cs typeface="Calibri"/>
              </a:rPr>
              <a:t>N</a:t>
            </a:r>
            <a:r>
              <a:rPr lang="en-GB" sz="1100" dirty="0" err="1" smtClean="0">
                <a:latin typeface="Sassoon Infant Rg" pitchFamily="50" charset="0"/>
                <a:ea typeface="Sassoon Infant Rg" pitchFamily="50" charset="0"/>
                <a:cs typeface="Calibri"/>
              </a:rPr>
              <a:t>obis</a:t>
            </a:r>
            <a:r>
              <a:rPr lang="en-GB" sz="1100" dirty="0" smtClean="0">
                <a:latin typeface="Sassoon Infant Rg" pitchFamily="50" charset="0"/>
                <a:ea typeface="Sassoon Infant Rg" pitchFamily="50" charset="0"/>
                <a:cs typeface="Calibri"/>
              </a:rPr>
              <a:t> </a:t>
            </a:r>
            <a:r>
              <a:rPr lang="en-GB" sz="1100" dirty="0" err="1">
                <a:latin typeface="Sassoon Infant Rg" pitchFamily="50" charset="0"/>
                <a:ea typeface="Sassoon Infant Rg" pitchFamily="50" charset="0"/>
                <a:cs typeface="Calibri"/>
              </a:rPr>
              <a:t>P</a:t>
            </a:r>
            <a:r>
              <a:rPr lang="en-GB" sz="1100" dirty="0" err="1" smtClean="0">
                <a:latin typeface="Sassoon Infant Rg" pitchFamily="50" charset="0"/>
                <a:ea typeface="Sassoon Infant Rg" pitchFamily="50" charset="0"/>
                <a:cs typeface="Calibri"/>
              </a:rPr>
              <a:t>acem</a:t>
            </a:r>
            <a:r>
              <a:rPr lang="en-GB" sz="1100" dirty="0" smtClean="0">
                <a:latin typeface="Sassoon Infant Rg" pitchFamily="50" charset="0"/>
                <a:ea typeface="Sassoon Infant Rg" pitchFamily="50" charset="0"/>
                <a:cs typeface="Calibri"/>
              </a:rPr>
              <a:t>.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</p:txBody>
      </p:sp>
      <p:sp>
        <p:nvSpPr>
          <p:cNvPr id="19" name="Rectangle: Rounded Corners 21"/>
          <p:cNvSpPr/>
          <p:nvPr/>
        </p:nvSpPr>
        <p:spPr>
          <a:xfrm>
            <a:off x="6876256" y="1709253"/>
            <a:ext cx="2139880" cy="115093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Computing</a:t>
            </a:r>
          </a:p>
          <a:p>
            <a:pPr algn="ctr"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Computing, we 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will be creating media through 3D modelling using </a:t>
            </a:r>
            <a:r>
              <a:rPr lang="en-GB" sz="1100" dirty="0" err="1" smtClean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Tinkercad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.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solidFill>
                  <a:srgbClr val="FFFFFF"/>
                </a:solidFill>
                <a:effectLst/>
                <a:ea typeface="Calibri"/>
                <a:cs typeface="Calibri"/>
              </a:rPr>
              <a:t> </a:t>
            </a:r>
            <a:endParaRPr lang="en-GB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20" name="Rectangle: Rounded Corners 201"/>
          <p:cNvSpPr/>
          <p:nvPr/>
        </p:nvSpPr>
        <p:spPr>
          <a:xfrm>
            <a:off x="6539507" y="2960950"/>
            <a:ext cx="2293058" cy="132656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 smtClean="0">
                <a:latin typeface="Sassoon Infant Rg" pitchFamily="50" charset="0"/>
                <a:ea typeface="Sassoon Infant Rg" pitchFamily="50" charset="0"/>
              </a:rPr>
              <a:t>RE</a:t>
            </a:r>
          </a:p>
          <a:p>
            <a:pPr algn="ctr"/>
            <a:endParaRPr lang="en-GB" sz="1600" b="1" dirty="0" smtClean="0">
              <a:latin typeface="Sassoon Infant Rg" pitchFamily="50" charset="0"/>
              <a:ea typeface="Sassoon Infant Rg" pitchFamily="50" charset="0"/>
            </a:endParaRPr>
          </a:p>
          <a:p>
            <a:pPr algn="ctr"/>
            <a:r>
              <a:rPr lang="en-GB" sz="1100" dirty="0" smtClean="0">
                <a:solidFill>
                  <a:schemeClr val="bg1"/>
                </a:solidFill>
                <a:latin typeface="Sassoon Infant Rg" pitchFamily="50" charset="0"/>
                <a:ea typeface="Sassoon Infant Rg" pitchFamily="50" charset="0"/>
              </a:rPr>
              <a:t>Are </a:t>
            </a:r>
            <a:r>
              <a:rPr lang="en-GB" sz="1100" dirty="0" err="1" smtClean="0">
                <a:solidFill>
                  <a:schemeClr val="bg1"/>
                </a:solidFill>
                <a:latin typeface="Sassoon Infant Rg" pitchFamily="50" charset="0"/>
                <a:ea typeface="Sassoon Infant Rg" pitchFamily="50" charset="0"/>
              </a:rPr>
              <a:t>Humanistis</a:t>
            </a:r>
            <a:r>
              <a:rPr lang="en-GB" sz="1100" dirty="0" smtClean="0">
                <a:solidFill>
                  <a:schemeClr val="bg1"/>
                </a:solidFill>
                <a:latin typeface="Sassoon Infant Rg" pitchFamily="50" charset="0"/>
                <a:ea typeface="Sassoon Infant Rg" pitchFamily="50" charset="0"/>
              </a:rPr>
              <a:t> and Christian ideas about science conflicting or complementary?</a:t>
            </a:r>
            <a:endParaRPr lang="en-GB" sz="1100" dirty="0">
              <a:solidFill>
                <a:schemeClr val="bg1"/>
              </a:solidFill>
              <a:latin typeface="Sassoon Infant Rg" pitchFamily="50" charset="0"/>
              <a:ea typeface="Sassoon Infant Rg" pitchFamily="50" charset="0"/>
            </a:endParaRPr>
          </a:p>
        </p:txBody>
      </p:sp>
      <p:sp>
        <p:nvSpPr>
          <p:cNvPr id="22" name="Rectangle: Rounded Corners 21"/>
          <p:cNvSpPr/>
          <p:nvPr/>
        </p:nvSpPr>
        <p:spPr>
          <a:xfrm>
            <a:off x="6834547" y="4764117"/>
            <a:ext cx="2181589" cy="126969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Geography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</a:t>
            </a:r>
            <a:r>
              <a:rPr lang="en-GB" sz="1100" dirty="0">
                <a:latin typeface="Sassoon Infant Rg" pitchFamily="50" charset="0"/>
                <a:ea typeface="Sassoon Infant Rg" pitchFamily="50" charset="0"/>
                <a:cs typeface="Calibri"/>
              </a:rPr>
              <a:t>Geography, we will be  completing some geography fieldwork based in Chester.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239712" y="480998"/>
            <a:ext cx="4572000" cy="263149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community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determined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population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familiar 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privilege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accommodation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urban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location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facilities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historic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accessible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services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CBD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rejuvenate</a:t>
            </a:r>
          </a:p>
          <a:p>
            <a:pPr lvl="0"/>
            <a:r>
              <a:rPr lang="en-GB" sz="1100" dirty="0">
                <a:solidFill>
                  <a:srgbClr val="FFFFFF"/>
                </a:solidFill>
                <a:latin typeface="Sassoon Infant Rg" pitchFamily="50" charset="0"/>
                <a:ea typeface="Sassoon Infant Rg" pitchFamily="50" charset="0"/>
                <a:cs typeface="Times New Roman"/>
              </a:rPr>
              <a:t>trespasser</a:t>
            </a:r>
          </a:p>
        </p:txBody>
      </p:sp>
      <p:sp>
        <p:nvSpPr>
          <p:cNvPr id="23" name="Rectangle: Rounded Corners 29">
            <a:extLst>
              <a:ext uri="{FF2B5EF4-FFF2-40B4-BE49-F238E27FC236}">
                <a16:creationId xmlns:a16="http://schemas.microsoft.com/office/drawing/2014/main" id="{5D334572-39DE-4101-8BBB-9D570EFF1A17}"/>
              </a:ext>
            </a:extLst>
          </p:cNvPr>
          <p:cNvSpPr/>
          <p:nvPr/>
        </p:nvSpPr>
        <p:spPr>
          <a:xfrm>
            <a:off x="3138296" y="4824314"/>
            <a:ext cx="3473771" cy="85599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FFFFFF"/>
                </a:solidFill>
                <a:effectLst/>
                <a:latin typeface="Sassoon Infant Rg" pitchFamily="50" charset="0"/>
                <a:ea typeface="Sassoon Infant Rg" pitchFamily="50" charset="0"/>
                <a:cs typeface="Times New Roman"/>
              </a:rPr>
              <a:t>DT</a:t>
            </a:r>
            <a:endParaRPr lang="en-GB" sz="1100" dirty="0">
              <a:effectLst/>
              <a:latin typeface="Sassoon Infant Rg" pitchFamily="50" charset="0"/>
              <a:ea typeface="Sassoon Infant Rg" pitchFamily="50" charset="0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In DT, we will be using </a:t>
            </a:r>
            <a:r>
              <a:rPr lang="en-GB" sz="1100" dirty="0" err="1" smtClean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Tinkercad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 (computer- aided design) to design </a:t>
            </a:r>
            <a:r>
              <a:rPr lang="en-GB" sz="1100" dirty="0" smtClean="0">
                <a:effectLst/>
                <a:latin typeface="Sassoon Infant Rg" pitchFamily="50" charset="0"/>
                <a:ea typeface="Sassoon Infant Rg" pitchFamily="50" charset="0"/>
                <a:cs typeface="Calibri"/>
              </a:rPr>
              <a:t>an adventure playground</a:t>
            </a:r>
            <a:r>
              <a:rPr lang="en-GB" sz="1100" dirty="0" smtClean="0">
                <a:effectLst/>
                <a:latin typeface="Comic Sans MS" panose="030F0702030302020204" pitchFamily="66" charset="0"/>
                <a:ea typeface="Calibri"/>
                <a:cs typeface="Calibri"/>
              </a:rPr>
              <a:t>.</a:t>
            </a:r>
            <a:endParaRPr lang="en-GB" sz="1100" dirty="0">
              <a:effectLst/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3183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265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Sassoon Infant Rg</vt:lpstr>
      <vt:lpstr>Times New Roman</vt:lpstr>
      <vt:lpstr>Office Theme</vt:lpstr>
      <vt:lpstr>PowerPoint Presentation</vt:lpstr>
    </vt:vector>
  </TitlesOfParts>
  <Company>CWAC Shared Services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Key</dc:creator>
  <cp:lastModifiedBy>Helen Key</cp:lastModifiedBy>
  <cp:revision>22</cp:revision>
  <dcterms:created xsi:type="dcterms:W3CDTF">2019-10-16T16:17:33Z</dcterms:created>
  <dcterms:modified xsi:type="dcterms:W3CDTF">2024-12-09T17:20:24Z</dcterms:modified>
</cp:coreProperties>
</file>