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9" r:id="rId5"/>
    <p:sldId id="268" r:id="rId6"/>
    <p:sldId id="266" r:id="rId7"/>
    <p:sldId id="267" r:id="rId8"/>
    <p:sldId id="272" r:id="rId9"/>
    <p:sldId id="271" r:id="rId10"/>
    <p:sldId id="27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A759B-29F8-47C6-B438-0BC4671A1ADD}" type="datetimeFigureOut">
              <a:rPr lang="en-GB" smtClean="0"/>
              <a:t>13/08/2025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8A2D7-4AD5-4A51-8B85-BAF9D59C9E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296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A759B-29F8-47C6-B438-0BC4671A1ADD}" type="datetimeFigureOut">
              <a:rPr lang="en-GB" smtClean="0"/>
              <a:t>13/08/2025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8A2D7-4AD5-4A51-8B85-BAF9D59C9E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795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A759B-29F8-47C6-B438-0BC4671A1ADD}" type="datetimeFigureOut">
              <a:rPr lang="en-GB" smtClean="0"/>
              <a:t>13/08/2025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8A2D7-4AD5-4A51-8B85-BAF9D59C9E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0114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A759B-29F8-47C6-B438-0BC4671A1ADD}" type="datetimeFigureOut">
              <a:rPr lang="en-GB" smtClean="0"/>
              <a:t>13/08/2025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8A2D7-4AD5-4A51-8B85-BAF9D59C9E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347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A759B-29F8-47C6-B438-0BC4671A1ADD}" type="datetimeFigureOut">
              <a:rPr lang="en-GB" smtClean="0"/>
              <a:t>13/08/2025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8A2D7-4AD5-4A51-8B85-BAF9D59C9E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094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A759B-29F8-47C6-B438-0BC4671A1ADD}" type="datetimeFigureOut">
              <a:rPr lang="en-GB" smtClean="0"/>
              <a:t>13/08/2025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8A2D7-4AD5-4A51-8B85-BAF9D59C9E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026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A759B-29F8-47C6-B438-0BC4671A1ADD}" type="datetimeFigureOut">
              <a:rPr lang="en-GB" smtClean="0"/>
              <a:t>13/08/2025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8A2D7-4AD5-4A51-8B85-BAF9D59C9E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57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A759B-29F8-47C6-B438-0BC4671A1ADD}" type="datetimeFigureOut">
              <a:rPr lang="en-GB" smtClean="0"/>
              <a:t>13/08/2025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8A2D7-4AD5-4A51-8B85-BAF9D59C9E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3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A759B-29F8-47C6-B438-0BC4671A1ADD}" type="datetimeFigureOut">
              <a:rPr lang="en-GB" smtClean="0"/>
              <a:t>13/08/2025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8A2D7-4AD5-4A51-8B85-BAF9D59C9E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5665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A759B-29F8-47C6-B438-0BC4671A1ADD}" type="datetimeFigureOut">
              <a:rPr lang="en-GB" smtClean="0"/>
              <a:t>13/08/2025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8A2D7-4AD5-4A51-8B85-BAF9D59C9E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9852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A759B-29F8-47C6-B438-0BC4671A1ADD}" type="datetimeFigureOut">
              <a:rPr lang="en-GB" smtClean="0"/>
              <a:t>13/08/2025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8A2D7-4AD5-4A51-8B85-BAF9D59C9E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765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A759B-29F8-47C6-B438-0BC4671A1ADD}" type="datetimeFigureOut">
              <a:rPr lang="en-GB" smtClean="0"/>
              <a:t>13/08/2025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8A2D7-4AD5-4A51-8B85-BAF9D59C9E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5276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ptonwestleaprimary.co.uk/class/eden-asc-resourced-provisio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Letter-join 16" panose="02000805000000020003" pitchFamily="50" charset="0"/>
              </a:rPr>
              <a:t>Eden Class</a:t>
            </a:r>
            <a:br>
              <a:rPr lang="en-GB" dirty="0">
                <a:latin typeface="Letter-join 16" panose="02000805000000020003" pitchFamily="50" charset="0"/>
              </a:rPr>
            </a:br>
            <a:r>
              <a:rPr lang="en-GB" sz="2700" dirty="0">
                <a:latin typeface="Letter-join 16" panose="02000805000000020003" pitchFamily="50" charset="0"/>
              </a:rPr>
              <a:t>Meeting</a:t>
            </a:r>
            <a:br>
              <a:rPr lang="en-GB" sz="2700" dirty="0">
                <a:latin typeface="Letter-join 16" panose="02000805000000020003" pitchFamily="50" charset="0"/>
              </a:rPr>
            </a:br>
            <a:r>
              <a:rPr lang="en-GB" sz="2700" dirty="0">
                <a:latin typeface="Letter-join 16" panose="02000805000000020003" pitchFamily="50" charset="0"/>
              </a:rPr>
              <a:t/>
            </a:r>
            <a:br>
              <a:rPr lang="en-GB" sz="2700" dirty="0">
                <a:latin typeface="Letter-join 16" panose="02000805000000020003" pitchFamily="50" charset="0"/>
              </a:rPr>
            </a:br>
            <a:r>
              <a:rPr lang="en-GB" sz="2700" dirty="0" smtClean="0">
                <a:latin typeface="Letter-join 16" panose="02000805000000020003" pitchFamily="50" charset="0"/>
              </a:rPr>
              <a:t>2025 </a:t>
            </a:r>
            <a:r>
              <a:rPr lang="en-GB" sz="2700" dirty="0">
                <a:latin typeface="Letter-join 16" panose="02000805000000020003" pitchFamily="50" charset="0"/>
              </a:rPr>
              <a:t>- </a:t>
            </a:r>
            <a:r>
              <a:rPr lang="en-GB" sz="2700" dirty="0" smtClean="0">
                <a:latin typeface="Letter-join 16" panose="02000805000000020003" pitchFamily="50" charset="0"/>
              </a:rPr>
              <a:t>2026</a:t>
            </a:r>
            <a:r>
              <a:rPr lang="en-GB" dirty="0">
                <a:latin typeface="Letter-join 16" panose="02000805000000020003" pitchFamily="50" charset="0"/>
              </a:rPr>
              <a:t/>
            </a:r>
            <a:br>
              <a:rPr lang="en-GB" dirty="0">
                <a:latin typeface="Letter-join 16" panose="02000805000000020003" pitchFamily="50" charset="0"/>
              </a:rPr>
            </a:b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0596" y="2791233"/>
            <a:ext cx="3347721" cy="3347721"/>
          </a:xfrm>
          <a:prstGeom prst="rect">
            <a:avLst/>
          </a:prstGeom>
        </p:spPr>
      </p:pic>
      <p:pic>
        <p:nvPicPr>
          <p:cNvPr id="1026" name="Picture 2" descr="Upton Westlea Primary School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6130" y="5567453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3283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>
                <a:latin typeface="Letter-join 16" panose="02000805000000020003" pitchFamily="50" charset="0"/>
              </a:rPr>
              <a:t>The curriculum:</a:t>
            </a:r>
          </a:p>
          <a:p>
            <a:endParaRPr lang="en-GB" dirty="0">
              <a:latin typeface="Letter-join 16" panose="02000805000000020003" pitchFamily="50" charset="0"/>
            </a:endParaRPr>
          </a:p>
          <a:p>
            <a:pPr lvl="1"/>
            <a:r>
              <a:rPr lang="en-GB" dirty="0">
                <a:latin typeface="Letter-join 16" panose="02000805000000020003" pitchFamily="50" charset="0"/>
              </a:rPr>
              <a:t>Core subjects and foundation subjects (a broad and balanced curriculum).</a:t>
            </a:r>
          </a:p>
          <a:p>
            <a:pPr lvl="2"/>
            <a:r>
              <a:rPr lang="en-GB" dirty="0">
                <a:latin typeface="Letter-join 16" panose="02000805000000020003" pitchFamily="50" charset="0"/>
              </a:rPr>
              <a:t>See class web page for details on timetables.</a:t>
            </a:r>
          </a:p>
          <a:p>
            <a:pPr marL="914400" lvl="2" indent="0">
              <a:buNone/>
            </a:pPr>
            <a:r>
              <a:rPr lang="en-GB" dirty="0">
                <a:hlinkClick r:id="rId2"/>
              </a:rPr>
              <a:t>Upton Westlea Primary School: Eden - ASC resourced provision</a:t>
            </a:r>
            <a:r>
              <a:rPr lang="en-GB" dirty="0">
                <a:latin typeface="Letter-join 16" panose="02000805000000020003" pitchFamily="50" charset="0"/>
              </a:rPr>
              <a:t> </a:t>
            </a:r>
            <a:endParaRPr lang="en-GB" dirty="0" smtClean="0">
              <a:latin typeface="Letter-join 16" panose="02000805000000020003" pitchFamily="50" charset="0"/>
            </a:endParaRPr>
          </a:p>
          <a:p>
            <a:pPr lvl="1"/>
            <a:endParaRPr lang="en-GB" dirty="0">
              <a:latin typeface="Letter-join 16" panose="02000805000000020003" pitchFamily="50" charset="0"/>
            </a:endParaRPr>
          </a:p>
          <a:p>
            <a:pPr lvl="1"/>
            <a:r>
              <a:rPr lang="en-GB" dirty="0" smtClean="0">
                <a:latin typeface="Letter-join 16" panose="02000805000000020003" pitchFamily="50" charset="0"/>
              </a:rPr>
              <a:t>EYFS </a:t>
            </a:r>
            <a:r>
              <a:rPr lang="en-GB" dirty="0">
                <a:latin typeface="Letter-join 16" panose="02000805000000020003" pitchFamily="50" charset="0"/>
              </a:rPr>
              <a:t>– What it looks like in Eden and why.</a:t>
            </a:r>
          </a:p>
          <a:p>
            <a:pPr lvl="1"/>
            <a:r>
              <a:rPr lang="en-GB" dirty="0">
                <a:latin typeface="Letter-join 16" panose="02000805000000020003" pitchFamily="50" charset="0"/>
              </a:rPr>
              <a:t>Phonics and Early Reading Little Wandle is utilised, but a bespoke approach is taken.</a:t>
            </a:r>
          </a:p>
          <a:p>
            <a:pPr lvl="1"/>
            <a:r>
              <a:rPr lang="en-GB" dirty="0">
                <a:latin typeface="Letter-join 16" panose="02000805000000020003" pitchFamily="50" charset="0"/>
              </a:rPr>
              <a:t>Learning for </a:t>
            </a:r>
            <a:r>
              <a:rPr lang="en-GB" dirty="0" smtClean="0">
                <a:latin typeface="Letter-join 16" panose="02000805000000020003" pitchFamily="50" charset="0"/>
              </a:rPr>
              <a:t>pleasure</a:t>
            </a:r>
            <a:endParaRPr lang="en-GB" dirty="0">
              <a:latin typeface="Letter-join 16" panose="02000805000000020003" pitchFamily="50" charset="0"/>
            </a:endParaRPr>
          </a:p>
          <a:p>
            <a:pPr lvl="1"/>
            <a:r>
              <a:rPr lang="en-GB" dirty="0">
                <a:latin typeface="Letter-join 16" panose="02000805000000020003" pitchFamily="50" charset="0"/>
              </a:rPr>
              <a:t>Using a multi sensory approach, children are taught in small groups, 1:1 or 1:2 at various points in the day.</a:t>
            </a:r>
          </a:p>
          <a:p>
            <a:pPr lvl="1"/>
            <a:r>
              <a:rPr lang="en-GB" dirty="0">
                <a:latin typeface="Letter-join 16" panose="02000805000000020003" pitchFamily="50" charset="0"/>
              </a:rPr>
              <a:t>Personalised learning:  Pupil Passport, Personalised Learning Plan and personal target setting. </a:t>
            </a:r>
            <a:endParaRPr lang="en-GB" dirty="0" smtClean="0">
              <a:latin typeface="Letter-join 16" panose="02000805000000020003" pitchFamily="50" charset="0"/>
            </a:endParaRPr>
          </a:p>
          <a:p>
            <a:pPr marL="457200" lvl="1" indent="0">
              <a:buNone/>
            </a:pPr>
            <a:endParaRPr lang="en-GB" dirty="0">
              <a:latin typeface="Letter-join 16" panose="02000805000000020003" pitchFamily="50" charset="0"/>
            </a:endParaRPr>
          </a:p>
          <a:p>
            <a:pPr marL="0" indent="0" algn="ctr">
              <a:buNone/>
            </a:pPr>
            <a:r>
              <a:rPr lang="en-GB" dirty="0">
                <a:latin typeface="Letter-join 16" panose="02000805000000020003" pitchFamily="50" charset="0"/>
              </a:rPr>
              <a:t>Any Questions? </a:t>
            </a:r>
          </a:p>
          <a:p>
            <a:endParaRPr lang="en-GB" dirty="0">
              <a:latin typeface="Letter-join 16" panose="02000805000000020003" pitchFamily="50" charset="0"/>
            </a:endParaRPr>
          </a:p>
          <a:p>
            <a:endParaRPr lang="en-GB" dirty="0">
              <a:latin typeface="Letter-join 16" panose="02000805000000020003" pitchFamily="50" charset="0"/>
            </a:endParaRPr>
          </a:p>
          <a:p>
            <a:endParaRPr lang="en-GB" dirty="0">
              <a:latin typeface="Letter-join 16" panose="02000805000000020003" pitchFamily="50" charset="0"/>
            </a:endParaRPr>
          </a:p>
          <a:p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Letter-join 16" panose="02000805000000020003" pitchFamily="50" charset="0"/>
              </a:rPr>
              <a:t>How do we support children in Eden?</a:t>
            </a:r>
            <a:br>
              <a:rPr lang="en-GB" dirty="0">
                <a:latin typeface="Letter-join 16" panose="02000805000000020003" pitchFamily="50" charset="0"/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7733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Letter-join 16" panose="02000805000000020003" pitchFamily="50" charset="0"/>
              </a:rPr>
              <a:t>Welcome to Eden…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sz="2000" dirty="0">
                <a:latin typeface="Letter-join 16" panose="02000805000000020003" pitchFamily="50" charset="0"/>
              </a:rPr>
              <a:t>Eden is our </a:t>
            </a:r>
            <a:r>
              <a:rPr lang="en-GB" sz="2000" dirty="0" smtClean="0">
                <a:latin typeface="Letter-join 16" panose="02000805000000020003" pitchFamily="50" charset="0"/>
              </a:rPr>
              <a:t>15 </a:t>
            </a:r>
            <a:r>
              <a:rPr lang="en-GB" sz="2000" dirty="0">
                <a:latin typeface="Letter-join 16" panose="02000805000000020003" pitchFamily="50" charset="0"/>
              </a:rPr>
              <a:t>place resourced provision at Upton Westlea for children with a</a:t>
            </a:r>
          </a:p>
          <a:p>
            <a:pPr marL="0" indent="0">
              <a:buNone/>
            </a:pPr>
            <a:r>
              <a:rPr lang="en-GB" sz="2000" dirty="0">
                <a:latin typeface="Letter-join 16" panose="02000805000000020003" pitchFamily="50" charset="0"/>
              </a:rPr>
              <a:t> diagnosis of Autism, also known as ASC or ASD. </a:t>
            </a:r>
          </a:p>
          <a:p>
            <a:pPr marL="0" indent="0">
              <a:buNone/>
            </a:pPr>
            <a:endParaRPr lang="en-GB" sz="2000" dirty="0">
              <a:latin typeface="Letter-join 16" panose="02000805000000020003" pitchFamily="50" charset="0"/>
            </a:endParaRPr>
          </a:p>
          <a:p>
            <a:r>
              <a:rPr lang="en-GB" sz="2000" dirty="0">
                <a:latin typeface="Letter-join 16" panose="02000805000000020003" pitchFamily="50" charset="0"/>
              </a:rPr>
              <a:t>These children form part of the mainstream class numbers.   </a:t>
            </a:r>
          </a:p>
          <a:p>
            <a:pPr lvl="1"/>
            <a:r>
              <a:rPr lang="en-GB" sz="1600" dirty="0">
                <a:latin typeface="Letter-join 16" panose="02000805000000020003" pitchFamily="50" charset="0"/>
              </a:rPr>
              <a:t>Children can be integrated into mainstream when we can ensure their success and positive wellbeing. </a:t>
            </a:r>
          </a:p>
          <a:p>
            <a:pPr marL="0" indent="0">
              <a:buNone/>
            </a:pPr>
            <a:endParaRPr lang="en-GB" sz="2000" dirty="0">
              <a:latin typeface="Letter-join 16" panose="02000805000000020003" pitchFamily="50" charset="0"/>
            </a:endParaRPr>
          </a:p>
          <a:p>
            <a:r>
              <a:rPr lang="en-GB" sz="2000" dirty="0">
                <a:latin typeface="Letter-join 16" panose="02000805000000020003" pitchFamily="50" charset="0"/>
              </a:rPr>
              <a:t>Places within Eden are allocated by the SEN assessment and monitoring team at</a:t>
            </a:r>
          </a:p>
          <a:p>
            <a:pPr marL="0" indent="0">
              <a:buNone/>
            </a:pPr>
            <a:r>
              <a:rPr lang="en-GB" sz="2000" dirty="0">
                <a:latin typeface="Letter-join 16" panose="02000805000000020003" pitchFamily="50" charset="0"/>
              </a:rPr>
              <a:t> Cheshire West and Chester. </a:t>
            </a:r>
          </a:p>
          <a:p>
            <a:endParaRPr lang="en-GB" sz="2000" dirty="0">
              <a:latin typeface="Letter-join 16" panose="02000805000000020003" pitchFamily="50" charset="0"/>
            </a:endParaRPr>
          </a:p>
          <a:p>
            <a:r>
              <a:rPr lang="en-GB" sz="2000" dirty="0">
                <a:latin typeface="Letter-join 16" panose="02000805000000020003" pitchFamily="50" charset="0"/>
              </a:rPr>
              <a:t>All children who are allocated a place have a diagnosis and a EHCP (Education Health and Care Plan). </a:t>
            </a:r>
          </a:p>
          <a:p>
            <a:pPr marL="0" indent="0">
              <a:buNone/>
            </a:pPr>
            <a:endParaRPr lang="en-GB" sz="2000" dirty="0">
              <a:latin typeface="Letter-join 16" panose="02000805000000020003" pitchFamily="50" charset="0"/>
            </a:endParaRPr>
          </a:p>
          <a:p>
            <a:pPr marL="0" indent="0">
              <a:buNone/>
            </a:pPr>
            <a:r>
              <a:rPr lang="en-GB" sz="2000" dirty="0">
                <a:latin typeface="Letter-join 16" panose="02000805000000020003" pitchFamily="50" charset="0"/>
              </a:rPr>
              <a:t> </a:t>
            </a:r>
          </a:p>
          <a:p>
            <a:pPr marL="0" indent="0">
              <a:buNone/>
            </a:pPr>
            <a:endParaRPr lang="en-GB" dirty="0">
              <a:latin typeface="Letter-join 16" panose="02000805000000020003" pitchFamily="50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6127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Letter-join 16" panose="02000805000000020003" pitchFamily="50" charset="0"/>
              </a:rPr>
              <a:t>Useful things to know: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>
                <a:latin typeface="Letter-join 16" panose="02000805000000020003" pitchFamily="50" charset="0"/>
              </a:rPr>
              <a:t>Snack money - £1.50 per week.</a:t>
            </a:r>
          </a:p>
          <a:p>
            <a:r>
              <a:rPr lang="en-GB" dirty="0">
                <a:latin typeface="Letter-join 16" panose="02000805000000020003" pitchFamily="50" charset="0"/>
              </a:rPr>
              <a:t>Forest school – Every Tuesday starting </a:t>
            </a:r>
            <a:r>
              <a:rPr lang="en-GB" dirty="0" smtClean="0">
                <a:latin typeface="Letter-join 16" panose="02000805000000020003" pitchFamily="50" charset="0"/>
              </a:rPr>
              <a:t>9</a:t>
            </a:r>
            <a:r>
              <a:rPr lang="en-GB" dirty="0" smtClean="0">
                <a:latin typeface="Letter-join 16" panose="02000805000000020003" pitchFamily="50" charset="0"/>
              </a:rPr>
              <a:t>/9/25</a:t>
            </a:r>
            <a:endParaRPr lang="en-GB" dirty="0">
              <a:latin typeface="Letter-join 16" panose="02000805000000020003" pitchFamily="50" charset="0"/>
            </a:endParaRPr>
          </a:p>
          <a:p>
            <a:pPr lvl="2"/>
            <a:endParaRPr lang="en-GB" dirty="0">
              <a:latin typeface="Letter-join 16" panose="02000805000000020003" pitchFamily="50" charset="0"/>
            </a:endParaRPr>
          </a:p>
          <a:p>
            <a:pPr lvl="2"/>
            <a:r>
              <a:rPr lang="en-GB" dirty="0">
                <a:latin typeface="Letter-join 16" panose="02000805000000020003" pitchFamily="50" charset="0"/>
              </a:rPr>
              <a:t>£2 donation per half term.</a:t>
            </a:r>
          </a:p>
          <a:p>
            <a:pPr lvl="2"/>
            <a:r>
              <a:rPr lang="en-GB" dirty="0">
                <a:latin typeface="Letter-join 16" panose="02000805000000020003" pitchFamily="50" charset="0"/>
              </a:rPr>
              <a:t>Warm clothes.</a:t>
            </a:r>
          </a:p>
          <a:p>
            <a:pPr lvl="2"/>
            <a:r>
              <a:rPr lang="en-GB" dirty="0">
                <a:latin typeface="Letter-join 16" panose="02000805000000020003" pitchFamily="50" charset="0"/>
              </a:rPr>
              <a:t>Waterproof coat.</a:t>
            </a:r>
          </a:p>
          <a:p>
            <a:pPr lvl="2"/>
            <a:r>
              <a:rPr lang="en-GB" dirty="0">
                <a:latin typeface="Letter-join 16" panose="02000805000000020003" pitchFamily="50" charset="0"/>
              </a:rPr>
              <a:t>Hat and gloves when needed. </a:t>
            </a:r>
          </a:p>
          <a:p>
            <a:pPr lvl="2"/>
            <a:r>
              <a:rPr lang="en-GB" dirty="0">
                <a:latin typeface="Letter-join 16" panose="02000805000000020003" pitchFamily="50" charset="0"/>
              </a:rPr>
              <a:t>Change of clothes.  </a:t>
            </a:r>
          </a:p>
          <a:p>
            <a:r>
              <a:rPr lang="en-GB" dirty="0">
                <a:latin typeface="Letter-join 16" panose="02000805000000020003" pitchFamily="50" charset="0"/>
              </a:rPr>
              <a:t>PE sessions – Every Monday and Friday.</a:t>
            </a:r>
          </a:p>
          <a:p>
            <a:r>
              <a:rPr lang="en-GB" dirty="0">
                <a:latin typeface="Letter-join 16" panose="02000805000000020003" pitchFamily="50" charset="0"/>
              </a:rPr>
              <a:t>Label all clothing.</a:t>
            </a:r>
          </a:p>
          <a:p>
            <a:r>
              <a:rPr lang="en-GB" dirty="0">
                <a:latin typeface="Letter-join 16" panose="02000805000000020003" pitchFamily="50" charset="0"/>
              </a:rPr>
              <a:t>Key dates for Eden </a:t>
            </a:r>
            <a:r>
              <a:rPr lang="en-GB" dirty="0" smtClean="0">
                <a:latin typeface="Letter-join 16" panose="02000805000000020003" pitchFamily="50" charset="0"/>
              </a:rPr>
              <a:t>will be sent </a:t>
            </a:r>
            <a:r>
              <a:rPr lang="en-GB" dirty="0">
                <a:latin typeface="Letter-join 16" panose="02000805000000020003" pitchFamily="50" charset="0"/>
              </a:rPr>
              <a:t>home.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7823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Letter-join 16" panose="02000805000000020003" pitchFamily="50" charset="0"/>
              </a:rPr>
              <a:t>Staff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82825"/>
            <a:ext cx="10515600" cy="3321141"/>
          </a:xfrm>
        </p:spPr>
        <p:txBody>
          <a:bodyPr>
            <a:normAutofit lnSpcReduction="10000"/>
          </a:bodyPr>
          <a:lstStyle/>
          <a:p>
            <a:r>
              <a:rPr lang="en-GB" dirty="0">
                <a:latin typeface="Letter-join 16" panose="02000805000000020003" pitchFamily="50" charset="0"/>
              </a:rPr>
              <a:t>Mrs </a:t>
            </a:r>
            <a:r>
              <a:rPr lang="en-GB" dirty="0" smtClean="0">
                <a:latin typeface="Letter-join 16" panose="02000805000000020003" pitchFamily="50" charset="0"/>
              </a:rPr>
              <a:t>Field </a:t>
            </a:r>
            <a:r>
              <a:rPr lang="en-GB" dirty="0">
                <a:latin typeface="Letter-join 16" panose="02000805000000020003" pitchFamily="50" charset="0"/>
              </a:rPr>
              <a:t>– Class </a:t>
            </a:r>
            <a:r>
              <a:rPr lang="en-GB" dirty="0" smtClean="0">
                <a:latin typeface="Letter-join 16" panose="02000805000000020003" pitchFamily="50" charset="0"/>
              </a:rPr>
              <a:t>Teacher </a:t>
            </a:r>
            <a:endParaRPr lang="en-GB" dirty="0">
              <a:latin typeface="Letter-join 16" panose="02000805000000020003" pitchFamily="50" charset="0"/>
            </a:endParaRPr>
          </a:p>
          <a:p>
            <a:r>
              <a:rPr lang="en-GB" dirty="0">
                <a:latin typeface="Letter-join 16" panose="02000805000000020003" pitchFamily="50" charset="0"/>
              </a:rPr>
              <a:t>Mr </a:t>
            </a:r>
            <a:r>
              <a:rPr lang="en-GB" dirty="0" err="1">
                <a:latin typeface="Letter-join 16" panose="02000805000000020003" pitchFamily="50" charset="0"/>
              </a:rPr>
              <a:t>Ellinson</a:t>
            </a:r>
            <a:r>
              <a:rPr lang="en-GB" dirty="0">
                <a:latin typeface="Letter-join 16" panose="02000805000000020003" pitchFamily="50" charset="0"/>
              </a:rPr>
              <a:t> – Forest School Teacher Tuesday a.m.</a:t>
            </a:r>
          </a:p>
          <a:p>
            <a:r>
              <a:rPr lang="en-GB" dirty="0">
                <a:latin typeface="Letter-join 16" panose="02000805000000020003" pitchFamily="50" charset="0"/>
              </a:rPr>
              <a:t>Mrs Carline – Teaching Assistant.</a:t>
            </a:r>
          </a:p>
          <a:p>
            <a:r>
              <a:rPr lang="en-GB" dirty="0">
                <a:latin typeface="Letter-join 16" panose="02000805000000020003" pitchFamily="50" charset="0"/>
              </a:rPr>
              <a:t>Mrs Gerrard – Teaching Assistant.</a:t>
            </a:r>
          </a:p>
          <a:p>
            <a:r>
              <a:rPr lang="en-GB" dirty="0" smtClean="0">
                <a:latin typeface="Letter-join 16" panose="02000805000000020003" pitchFamily="50" charset="0"/>
              </a:rPr>
              <a:t>Mrs Gittins – </a:t>
            </a:r>
            <a:r>
              <a:rPr lang="en-GB" dirty="0">
                <a:latin typeface="Letter-join 16" panose="02000805000000020003" pitchFamily="50" charset="0"/>
              </a:rPr>
              <a:t>Teaching Assistant</a:t>
            </a:r>
            <a:r>
              <a:rPr lang="en-GB" dirty="0" smtClean="0">
                <a:latin typeface="Letter-join 16" panose="02000805000000020003" pitchFamily="50" charset="0"/>
              </a:rPr>
              <a:t>.</a:t>
            </a:r>
          </a:p>
          <a:p>
            <a:r>
              <a:rPr lang="en-GB" dirty="0" smtClean="0">
                <a:latin typeface="Letter-join 16" panose="02000805000000020003" pitchFamily="50" charset="0"/>
              </a:rPr>
              <a:t>Mrs Broadbent – Teaching Assistant.</a:t>
            </a:r>
          </a:p>
          <a:p>
            <a:r>
              <a:rPr lang="en-GB" dirty="0" smtClean="0">
                <a:latin typeface="Letter-join 16" panose="02000805000000020003" pitchFamily="50" charset="0"/>
              </a:rPr>
              <a:t>Mrs Fenton – Teaching Assistant</a:t>
            </a:r>
          </a:p>
        </p:txBody>
      </p:sp>
    </p:spTree>
    <p:extLst>
      <p:ext uri="{BB962C8B-B14F-4D97-AF65-F5344CB8AC3E}">
        <p14:creationId xmlns:p14="http://schemas.microsoft.com/office/powerpoint/2010/main" val="2583297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>
                <a:latin typeface="Letter-join 16" panose="02000805000000020003" pitchFamily="50" charset="0"/>
              </a:rPr>
              <a:t>How do we support children in Eden?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en-GB" sz="3400" dirty="0">
              <a:latin typeface="Letter-join 16" pitchFamily="50" charset="0"/>
            </a:endParaRPr>
          </a:p>
          <a:p>
            <a:r>
              <a:rPr lang="en-GB" sz="3600" dirty="0">
                <a:latin typeface="Letter-join 16" pitchFamily="50" charset="0"/>
              </a:rPr>
              <a:t>Children with Autism need to see a reason for complying.  </a:t>
            </a:r>
          </a:p>
          <a:p>
            <a:r>
              <a:rPr lang="en-GB" sz="3600" dirty="0">
                <a:latin typeface="Letter-join 16" pitchFamily="50" charset="0"/>
              </a:rPr>
              <a:t>Working for approach.</a:t>
            </a:r>
          </a:p>
          <a:p>
            <a:pPr lvl="3"/>
            <a:r>
              <a:rPr lang="en-GB" sz="3000" dirty="0">
                <a:latin typeface="Letter-join 16" pitchFamily="50" charset="0"/>
              </a:rPr>
              <a:t>Choosing time.</a:t>
            </a:r>
          </a:p>
          <a:p>
            <a:pPr lvl="3"/>
            <a:r>
              <a:rPr lang="en-GB" sz="3000" dirty="0">
                <a:latin typeface="Letter-join 16" pitchFamily="50" charset="0"/>
              </a:rPr>
              <a:t>Mini motivators. </a:t>
            </a:r>
          </a:p>
          <a:p>
            <a:endParaRPr lang="en-GB" sz="3400" dirty="0">
              <a:latin typeface="Letter-join 16" pitchFamily="50" charset="0"/>
            </a:endParaRPr>
          </a:p>
          <a:p>
            <a:r>
              <a:rPr lang="en-GB" sz="3400" dirty="0">
                <a:latin typeface="Letter-join 16" pitchFamily="50" charset="0"/>
              </a:rPr>
              <a:t>A highly predictable routine.</a:t>
            </a:r>
          </a:p>
          <a:p>
            <a:r>
              <a:rPr lang="en-GB" sz="3400" dirty="0">
                <a:latin typeface="Letter-join 16" pitchFamily="50" charset="0"/>
              </a:rPr>
              <a:t>High levels of visual clues – This can be objects of reference,</a:t>
            </a:r>
          </a:p>
          <a:p>
            <a:pPr marL="0" indent="0">
              <a:buNone/>
            </a:pPr>
            <a:r>
              <a:rPr lang="en-GB" sz="3400" dirty="0">
                <a:latin typeface="Letter-join 16" pitchFamily="50" charset="0"/>
              </a:rPr>
              <a:t>photographic or symbolic visuals.  This is dependent on the age </a:t>
            </a:r>
          </a:p>
          <a:p>
            <a:pPr marL="0" indent="0">
              <a:buNone/>
            </a:pPr>
            <a:r>
              <a:rPr lang="en-GB" sz="3400" dirty="0">
                <a:latin typeface="Letter-join 16" pitchFamily="50" charset="0"/>
              </a:rPr>
              <a:t>and stage of the child. </a:t>
            </a:r>
          </a:p>
          <a:p>
            <a:r>
              <a:rPr lang="en-GB" sz="3400" dirty="0">
                <a:latin typeface="Letter-join 16" pitchFamily="50" charset="0"/>
              </a:rPr>
              <a:t>An environment that is not over stimulating. </a:t>
            </a:r>
          </a:p>
          <a:p>
            <a:r>
              <a:rPr lang="en-GB" sz="3400" dirty="0">
                <a:latin typeface="Letter-join 16" pitchFamily="50" charset="0"/>
              </a:rPr>
              <a:t>Sensory Processing considerations. 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4710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>
                <a:latin typeface="Letter-join 16" panose="02000805000000020003" pitchFamily="50" charset="0"/>
              </a:rPr>
              <a:t>How do we meet the needs of the children in Eden?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566" y="1347447"/>
            <a:ext cx="10515600" cy="5367066"/>
          </a:xfrm>
        </p:spPr>
        <p:txBody>
          <a:bodyPr>
            <a:normAutofit/>
          </a:bodyPr>
          <a:lstStyle/>
          <a:p>
            <a:endParaRPr lang="en-GB" dirty="0">
              <a:latin typeface="Letter-join 16" panose="02000805000000020003" pitchFamily="50" charset="0"/>
            </a:endParaRPr>
          </a:p>
          <a:p>
            <a:r>
              <a:rPr lang="en-GB" dirty="0">
                <a:latin typeface="Letter-join 16" panose="02000805000000020003" pitchFamily="50" charset="0"/>
              </a:rPr>
              <a:t>Meeting sensory needs:</a:t>
            </a:r>
          </a:p>
          <a:p>
            <a:pPr lvl="2"/>
            <a:r>
              <a:rPr lang="en-GB" dirty="0">
                <a:latin typeface="Letter-join 16" panose="02000805000000020003" pitchFamily="50" charset="0"/>
              </a:rPr>
              <a:t>Alerting Activities, Organising Activities and Calming Activities to meet the needs of the 8 senses. </a:t>
            </a:r>
          </a:p>
          <a:p>
            <a:pPr lvl="2"/>
            <a:r>
              <a:rPr lang="en-GB" dirty="0">
                <a:latin typeface="Letter-join 16" panose="02000805000000020003" pitchFamily="50" charset="0"/>
              </a:rPr>
              <a:t>Sensory Circuit.</a:t>
            </a:r>
          </a:p>
          <a:p>
            <a:pPr lvl="2"/>
            <a:r>
              <a:rPr lang="en-GB" dirty="0">
                <a:latin typeface="Letter-join 16" panose="02000805000000020003" pitchFamily="50" charset="0"/>
              </a:rPr>
              <a:t>Seat based sensory support. </a:t>
            </a:r>
          </a:p>
          <a:p>
            <a:r>
              <a:rPr lang="en-GB" dirty="0">
                <a:latin typeface="Letter-join 16" panose="02000805000000020003" pitchFamily="50" charset="0"/>
              </a:rPr>
              <a:t>Therapeutic learning: </a:t>
            </a:r>
          </a:p>
          <a:p>
            <a:pPr lvl="2"/>
            <a:r>
              <a:rPr lang="en-GB" dirty="0">
                <a:latin typeface="Letter-join 16" panose="02000805000000020003" pitchFamily="50" charset="0"/>
              </a:rPr>
              <a:t>Horse Riding.</a:t>
            </a:r>
          </a:p>
          <a:p>
            <a:pPr lvl="2"/>
            <a:r>
              <a:rPr lang="en-GB" dirty="0">
                <a:latin typeface="Letter-join 16" panose="02000805000000020003" pitchFamily="50" charset="0"/>
              </a:rPr>
              <a:t>Forest School.</a:t>
            </a:r>
          </a:p>
          <a:p>
            <a:pPr lvl="2"/>
            <a:r>
              <a:rPr lang="en-GB" dirty="0">
                <a:latin typeface="Letter-join 16" panose="02000805000000020003" pitchFamily="50" charset="0"/>
              </a:rPr>
              <a:t>Art.</a:t>
            </a:r>
          </a:p>
          <a:p>
            <a:r>
              <a:rPr lang="en-GB" dirty="0">
                <a:latin typeface="Letter-join 16" panose="02000805000000020003" pitchFamily="50" charset="0"/>
              </a:rPr>
              <a:t>Personalised learning:</a:t>
            </a:r>
          </a:p>
          <a:p>
            <a:pPr lvl="1"/>
            <a:r>
              <a:rPr lang="en-GB" dirty="0">
                <a:latin typeface="Letter-join 16" panose="02000805000000020003" pitchFamily="50" charset="0"/>
              </a:rPr>
              <a:t>EHCP prioritised – 4 areas of need. </a:t>
            </a:r>
          </a:p>
          <a:p>
            <a:pPr lvl="1"/>
            <a:r>
              <a:rPr lang="en-GB" dirty="0">
                <a:latin typeface="Letter-join 16" panose="02000805000000020003" pitchFamily="50" charset="0"/>
              </a:rPr>
              <a:t>Prioritising interests.</a:t>
            </a:r>
          </a:p>
          <a:p>
            <a:pPr lvl="1"/>
            <a:endParaRPr lang="en-GB" dirty="0">
              <a:latin typeface="Letter-join 16" panose="02000805000000020003" pitchFamily="50" charset="0"/>
            </a:endParaRPr>
          </a:p>
          <a:p>
            <a:pPr lvl="2"/>
            <a:endParaRPr lang="en-GB" dirty="0">
              <a:latin typeface="Letter-join 16" panose="02000805000000020003" pitchFamily="50" charset="0"/>
            </a:endParaRPr>
          </a:p>
          <a:p>
            <a:endParaRPr lang="en-GB" dirty="0"/>
          </a:p>
        </p:txBody>
      </p:sp>
      <p:pic>
        <p:nvPicPr>
          <p:cNvPr id="1028" name="Picture 4" descr="https://www.drinkstuff.com/productimg/145027_larg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110343"/>
            <a:ext cx="1781901" cy="1781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Sensory Processing - MindMate and 1 more page - Profile 1 - Microsoft​ Edge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86" t="28804" r="36357" b="15669"/>
          <a:stretch/>
        </p:blipFill>
        <p:spPr>
          <a:xfrm>
            <a:off x="8221888" y="3069975"/>
            <a:ext cx="3762103" cy="3644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298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>
                <a:latin typeface="Letter-join 16" panose="02000805000000020003" pitchFamily="50" charset="0"/>
              </a:rPr>
              <a:t>How do we support children in Eden?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>
                <a:latin typeface="Letter-join 16" panose="02000805000000020003" pitchFamily="50" charset="0"/>
              </a:rPr>
              <a:t>Children are taught at their own level.  We do this by:</a:t>
            </a:r>
          </a:p>
          <a:p>
            <a:endParaRPr lang="en-GB" dirty="0">
              <a:latin typeface="Letter-join 16" panose="02000805000000020003" pitchFamily="50" charset="0"/>
            </a:endParaRPr>
          </a:p>
          <a:p>
            <a:pPr lvl="2"/>
            <a:r>
              <a:rPr lang="en-GB" dirty="0">
                <a:latin typeface="Letter-join 16" panose="02000805000000020003" pitchFamily="50" charset="0"/>
              </a:rPr>
              <a:t>Grouping children according to their needs.</a:t>
            </a:r>
          </a:p>
          <a:p>
            <a:pPr lvl="2"/>
            <a:endParaRPr lang="en-GB" dirty="0">
              <a:latin typeface="Letter-join 16" panose="02000805000000020003" pitchFamily="50" charset="0"/>
            </a:endParaRPr>
          </a:p>
          <a:p>
            <a:pPr lvl="2"/>
            <a:r>
              <a:rPr lang="en-GB" dirty="0">
                <a:latin typeface="Letter-join 16" panose="02000805000000020003" pitchFamily="50" charset="0"/>
              </a:rPr>
              <a:t>Prioritise the outcomes within the </a:t>
            </a:r>
            <a:r>
              <a:rPr lang="en-GB" dirty="0" smtClean="0">
                <a:latin typeface="Letter-join 16" panose="02000805000000020003" pitchFamily="50" charset="0"/>
              </a:rPr>
              <a:t>EHCP. </a:t>
            </a:r>
            <a:endParaRPr lang="en-GB" dirty="0">
              <a:latin typeface="Letter-join 16" panose="02000805000000020003" pitchFamily="50" charset="0"/>
            </a:endParaRPr>
          </a:p>
          <a:p>
            <a:pPr lvl="2"/>
            <a:endParaRPr lang="en-GB" dirty="0">
              <a:latin typeface="Letter-join 16" panose="02000805000000020003" pitchFamily="50" charset="0"/>
            </a:endParaRPr>
          </a:p>
          <a:p>
            <a:pPr lvl="2"/>
            <a:r>
              <a:rPr lang="en-GB" dirty="0">
                <a:latin typeface="Letter-join 16" panose="02000805000000020003" pitchFamily="50" charset="0"/>
              </a:rPr>
              <a:t>Personalised Learning plan. </a:t>
            </a:r>
          </a:p>
          <a:p>
            <a:pPr lvl="2"/>
            <a:endParaRPr lang="en-GB" dirty="0">
              <a:latin typeface="Letter-join 16" panose="02000805000000020003" pitchFamily="50" charset="0"/>
            </a:endParaRPr>
          </a:p>
          <a:p>
            <a:pPr lvl="3"/>
            <a:r>
              <a:rPr lang="en-GB" dirty="0">
                <a:latin typeface="Letter-join 16" panose="02000805000000020003" pitchFamily="50" charset="0"/>
              </a:rPr>
              <a:t>4 Areas of need:</a:t>
            </a:r>
          </a:p>
          <a:p>
            <a:pPr lvl="3"/>
            <a:endParaRPr lang="en-GB" dirty="0">
              <a:latin typeface="Letter-join 16" panose="02000805000000020003" pitchFamily="50" charset="0"/>
            </a:endParaRPr>
          </a:p>
          <a:p>
            <a:pPr lvl="4"/>
            <a:r>
              <a:rPr lang="en-GB" dirty="0">
                <a:latin typeface="Letter-join 16" panose="02000805000000020003" pitchFamily="50" charset="0"/>
              </a:rPr>
              <a:t>Communication and Interaction.</a:t>
            </a:r>
          </a:p>
          <a:p>
            <a:pPr lvl="4"/>
            <a:r>
              <a:rPr lang="en-GB" dirty="0">
                <a:latin typeface="Letter-join 16" panose="02000805000000020003" pitchFamily="50" charset="0"/>
              </a:rPr>
              <a:t>Cognition and Learning.</a:t>
            </a:r>
          </a:p>
          <a:p>
            <a:pPr lvl="4"/>
            <a:r>
              <a:rPr lang="en-GB" dirty="0">
                <a:latin typeface="Letter-join 16" panose="02000805000000020003" pitchFamily="50" charset="0"/>
              </a:rPr>
              <a:t>Social Emotional and Mental Health</a:t>
            </a:r>
          </a:p>
          <a:p>
            <a:pPr lvl="4"/>
            <a:r>
              <a:rPr lang="en-GB" dirty="0">
                <a:latin typeface="Letter-join 16" panose="02000805000000020003" pitchFamily="50" charset="0"/>
              </a:rPr>
              <a:t>Sensory and Physical. </a:t>
            </a:r>
          </a:p>
          <a:p>
            <a:pPr marL="1828800" lvl="4" indent="0">
              <a:buNone/>
            </a:pPr>
            <a:endParaRPr lang="en-GB" dirty="0">
              <a:latin typeface="Letter-join 16" panose="02000805000000020003" pitchFamily="50" charset="0"/>
            </a:endParaRPr>
          </a:p>
          <a:p>
            <a:pPr lvl="2"/>
            <a:r>
              <a:rPr lang="en-GB" dirty="0">
                <a:latin typeface="Letter-join 16" panose="02000805000000020003" pitchFamily="50" charset="0"/>
              </a:rPr>
              <a:t>Working together to achieve those targets. </a:t>
            </a:r>
          </a:p>
          <a:p>
            <a:pPr lvl="3"/>
            <a:endParaRPr lang="en-GB" dirty="0">
              <a:latin typeface="Letter-join 16" panose="02000805000000020003" pitchFamily="50" charset="0"/>
            </a:endParaRPr>
          </a:p>
          <a:p>
            <a:pPr lvl="4"/>
            <a:endParaRPr lang="en-GB" dirty="0">
              <a:latin typeface="Letter-join 16" panose="0200080500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314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Letter-join 16" panose="02000805000000020003" pitchFamily="50" charset="0"/>
              </a:rPr>
              <a:t>Groups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>
                <a:latin typeface="Letter-join 16" panose="02000805000000020003" pitchFamily="50" charset="0"/>
              </a:rPr>
              <a:t>The class is currently split into 4 groups:</a:t>
            </a:r>
          </a:p>
          <a:p>
            <a:pPr lvl="1"/>
            <a:endParaRPr lang="en-GB" dirty="0">
              <a:latin typeface="Letter-join 16" panose="02000805000000020003" pitchFamily="50" charset="0"/>
            </a:endParaRPr>
          </a:p>
          <a:p>
            <a:pPr lvl="1"/>
            <a:r>
              <a:rPr lang="en-GB" dirty="0">
                <a:latin typeface="Letter-join 16" panose="02000805000000020003" pitchFamily="50" charset="0"/>
              </a:rPr>
              <a:t>Seedlings.</a:t>
            </a:r>
          </a:p>
          <a:p>
            <a:pPr lvl="1"/>
            <a:r>
              <a:rPr lang="en-GB" dirty="0">
                <a:latin typeface="Letter-join 16" panose="02000805000000020003" pitchFamily="50" charset="0"/>
              </a:rPr>
              <a:t>Little Acorns.</a:t>
            </a:r>
          </a:p>
          <a:p>
            <a:pPr lvl="1"/>
            <a:r>
              <a:rPr lang="en-GB" dirty="0">
                <a:latin typeface="Letter-join 16" panose="02000805000000020003" pitchFamily="50" charset="0"/>
              </a:rPr>
              <a:t>Mini Oaks.</a:t>
            </a:r>
          </a:p>
          <a:p>
            <a:pPr lvl="1"/>
            <a:r>
              <a:rPr lang="en-GB" dirty="0">
                <a:latin typeface="Letter-join 16" panose="02000805000000020003" pitchFamily="50" charset="0"/>
              </a:rPr>
              <a:t>Mighty Oaks. </a:t>
            </a:r>
          </a:p>
          <a:p>
            <a:pPr marL="457200" lvl="1" indent="0">
              <a:buNone/>
            </a:pPr>
            <a:endParaRPr lang="en-GB" dirty="0">
              <a:latin typeface="Letter-join 16" panose="02000805000000020003" pitchFamily="50" charset="0"/>
            </a:endParaRPr>
          </a:p>
          <a:p>
            <a:r>
              <a:rPr lang="en-GB" dirty="0">
                <a:latin typeface="Letter-join 16" panose="02000805000000020003" pitchFamily="50" charset="0"/>
              </a:rPr>
              <a:t>Children are placed into groups according to their age and stage, but will potentially cross into different groups according to their needs within any given particular session. </a:t>
            </a:r>
          </a:p>
          <a:p>
            <a:r>
              <a:rPr lang="en-GB" dirty="0" err="1">
                <a:latin typeface="Letter-join 16" panose="02000805000000020003" pitchFamily="50" charset="0"/>
              </a:rPr>
              <a:t>E.g</a:t>
            </a:r>
            <a:r>
              <a:rPr lang="en-GB" dirty="0">
                <a:latin typeface="Letter-join 16" panose="02000805000000020003" pitchFamily="50" charset="0"/>
              </a:rPr>
              <a:t> A child may be a Mini Oak and sit with this group at morning challenge, but will receive their English teaching within the Little Acorn group. </a:t>
            </a:r>
          </a:p>
        </p:txBody>
      </p:sp>
    </p:spTree>
    <p:extLst>
      <p:ext uri="{BB962C8B-B14F-4D97-AF65-F5344CB8AC3E}">
        <p14:creationId xmlns:p14="http://schemas.microsoft.com/office/powerpoint/2010/main" val="2053107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Letter-join 16" panose="02000805000000020003" pitchFamily="50" charset="0"/>
              </a:rPr>
              <a:t>How do we support children in Eden?</a:t>
            </a:r>
            <a:br>
              <a:rPr lang="en-GB" dirty="0">
                <a:latin typeface="Letter-join 16" panose="02000805000000020003" pitchFamily="50" charset="0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Letter-join 16" panose="02000805000000020003" pitchFamily="50" charset="0"/>
              </a:rPr>
              <a:t>Small group work.</a:t>
            </a:r>
          </a:p>
          <a:p>
            <a:r>
              <a:rPr lang="en-GB" dirty="0" smtClean="0">
                <a:latin typeface="Letter-join 16" panose="02000805000000020003" pitchFamily="50" charset="0"/>
              </a:rPr>
              <a:t>1:1</a:t>
            </a:r>
            <a:endParaRPr lang="en-GB" sz="1800" dirty="0" smtClean="0">
              <a:latin typeface="Letter-join 16" panose="02000805000000020003" pitchFamily="50" charset="0"/>
            </a:endParaRPr>
          </a:p>
          <a:p>
            <a:r>
              <a:rPr lang="en-GB" dirty="0" smtClean="0">
                <a:latin typeface="Letter-join 16" panose="02000805000000020003" pitchFamily="50" charset="0"/>
              </a:rPr>
              <a:t>Integration into mainstream.</a:t>
            </a:r>
          </a:p>
          <a:p>
            <a:r>
              <a:rPr lang="en-GB" dirty="0" smtClean="0">
                <a:latin typeface="Letter-join 16" panose="02000805000000020003" pitchFamily="50" charset="0"/>
              </a:rPr>
              <a:t>Supporting </a:t>
            </a:r>
            <a:r>
              <a:rPr lang="en-GB" dirty="0">
                <a:latin typeface="Letter-join 16" panose="02000805000000020003" pitchFamily="50" charset="0"/>
              </a:rPr>
              <a:t>individual sensory needs.</a:t>
            </a:r>
          </a:p>
          <a:p>
            <a:r>
              <a:rPr lang="en-GB" dirty="0">
                <a:latin typeface="Letter-join 16" panose="02000805000000020003" pitchFamily="50" charset="0"/>
              </a:rPr>
              <a:t>Working together – Home – School. </a:t>
            </a:r>
            <a:r>
              <a:rPr lang="en-GB" dirty="0" smtClean="0">
                <a:latin typeface="Letter-join 16" panose="02000805000000020003" pitchFamily="50" charset="0"/>
              </a:rPr>
              <a:t> </a:t>
            </a:r>
            <a:endParaRPr lang="en-GB" dirty="0">
              <a:latin typeface="Letter-join 16" panose="02000805000000020003" pitchFamily="50" charset="0"/>
            </a:endParaRPr>
          </a:p>
          <a:p>
            <a:pPr marL="0" indent="0">
              <a:buNone/>
            </a:pPr>
            <a:endParaRPr lang="en-GB" dirty="0">
              <a:latin typeface="Letter-join 16" panose="0200080500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965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</TotalTime>
  <Words>570</Words>
  <Application>Microsoft Office PowerPoint</Application>
  <PresentationFormat>Widescreen</PresentationFormat>
  <Paragraphs>110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Letter-join 16</vt:lpstr>
      <vt:lpstr>Office Theme</vt:lpstr>
      <vt:lpstr>Eden Class Meeting  2025 - 2026 </vt:lpstr>
      <vt:lpstr>Welcome to Eden…</vt:lpstr>
      <vt:lpstr>Useful things to know:</vt:lpstr>
      <vt:lpstr>Staff</vt:lpstr>
      <vt:lpstr>How do we support children in Eden?</vt:lpstr>
      <vt:lpstr>How do we meet the needs of the children in Eden?</vt:lpstr>
      <vt:lpstr>How do we support children in Eden?</vt:lpstr>
      <vt:lpstr>Groups</vt:lpstr>
      <vt:lpstr>How do we support children in Eden? </vt:lpstr>
      <vt:lpstr>How do we support children in Eden?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Autism Awareness</dc:title>
  <dc:creator>Louise Wright</dc:creator>
  <cp:lastModifiedBy>Vicky (Home Account)</cp:lastModifiedBy>
  <cp:revision>34</cp:revision>
  <dcterms:created xsi:type="dcterms:W3CDTF">2023-09-25T13:24:16Z</dcterms:created>
  <dcterms:modified xsi:type="dcterms:W3CDTF">2025-08-13T22:02:14Z</dcterms:modified>
</cp:coreProperties>
</file>