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9" r:id="rId3"/>
    <p:sldId id="266" r:id="rId4"/>
    <p:sldId id="268" r:id="rId5"/>
    <p:sldId id="285" r:id="rId6"/>
    <p:sldId id="286" r:id="rId7"/>
    <p:sldId id="284" r:id="rId8"/>
    <p:sldId id="258" r:id="rId9"/>
    <p:sldId id="271" r:id="rId10"/>
    <p:sldId id="287" r:id="rId11"/>
    <p:sldId id="288" r:id="rId12"/>
    <p:sldId id="276" r:id="rId13"/>
    <p:sldId id="289" r:id="rId14"/>
    <p:sldId id="290" r:id="rId15"/>
    <p:sldId id="280" r:id="rId16"/>
    <p:sldId id="278"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screen">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screen">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screen">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282770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screen">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screen">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screen">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5443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screen">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screen">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screen">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26179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screen">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screen">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46558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screen">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screen">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32631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screen">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screen">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78160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screen">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screen">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9187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screen">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170569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screen">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966896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screen">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screen">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3250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screen">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screen">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9572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screen">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screen">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56371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screen">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screen">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956665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108362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44762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624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screen">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06617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screen">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62508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screen">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5227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150852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screen">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screen">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10539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4249218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3840">
          <p15:clr>
            <a:srgbClr val="F26B43"/>
          </p15:clr>
        </p15:guide>
        <p15:guide id="3" pos="574">
          <p15:clr>
            <a:srgbClr val="F26B43"/>
          </p15:clr>
        </p15:guide>
        <p15:guide id="4" pos="7106">
          <p15:clr>
            <a:srgbClr val="F26B43"/>
          </p15:clr>
        </p15:guide>
        <p15:guide id="5" orient="horz" pos="3748">
          <p15:clr>
            <a:srgbClr val="F26B43"/>
          </p15:clr>
        </p15:guide>
        <p15:guide id="6" pos="3250">
          <p15:clr>
            <a:srgbClr val="F26B43"/>
          </p15:clr>
        </p15:guide>
        <p15:guide id="7" pos="443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idx="1"/>
          </p:nvPr>
        </p:nvSpPr>
        <p:spPr>
          <a:xfrm>
            <a:off x="748030" y="2442380"/>
            <a:ext cx="3913632" cy="804672"/>
          </a:xfrm>
        </p:spPr>
        <p:txBody>
          <a:bodyPr lIns="72000" rIns="72000" anchor="ctr">
            <a:normAutofit/>
          </a:bodyPr>
          <a:lstStyle/>
          <a:p>
            <a:pPr algn="ctr"/>
            <a:r>
              <a:rPr lang="en-US" sz="3200" dirty="0">
                <a:latin typeface="+mj-lt"/>
              </a:rPr>
              <a:t>September 2025</a:t>
            </a:r>
            <a:endParaRPr lang="ru-RU" sz="3200" dirty="0">
              <a:latin typeface="+mj-lt"/>
            </a:endParaRPr>
          </a:p>
        </p:txBody>
      </p:sp>
      <p:sp>
        <p:nvSpPr>
          <p:cNvPr id="2" name="Title 1">
            <a:extLst>
              <a:ext uri="{FF2B5EF4-FFF2-40B4-BE49-F238E27FC236}">
                <a16:creationId xmlns:a16="http://schemas.microsoft.com/office/drawing/2014/main" id="{2FF535A0-9A52-40AD-972C-D0F96C905295}"/>
              </a:ext>
            </a:extLst>
          </p:cNvPr>
          <p:cNvSpPr>
            <a:spLocks noGrp="1"/>
          </p:cNvSpPr>
          <p:nvPr>
            <p:ph type="title"/>
          </p:nvPr>
        </p:nvSpPr>
        <p:spPr>
          <a:xfrm rot="21180000">
            <a:off x="-163328" y="1194604"/>
            <a:ext cx="5141366" cy="734415"/>
          </a:xfrm>
        </p:spPr>
        <p:txBody>
          <a:bodyPr anchor="b">
            <a:noAutofit/>
          </a:bodyPr>
          <a:lstStyle/>
          <a:p>
            <a:pPr algn="ctr"/>
            <a:r>
              <a:rPr lang="en-US" sz="3600" dirty="0"/>
              <a:t>Welcome to </a:t>
            </a:r>
            <a:br>
              <a:rPr lang="en-US" sz="3600" dirty="0"/>
            </a:br>
            <a:r>
              <a:rPr lang="en-US" sz="3600" dirty="0"/>
              <a:t>Nursery &amp; Reception</a:t>
            </a:r>
            <a:endParaRPr lang="ru-RU" sz="3600" dirty="0"/>
          </a:p>
        </p:txBody>
      </p:sp>
      <p:pic>
        <p:nvPicPr>
          <p:cNvPr id="19" name="Picture Placeholder 18" descr="A picture containing food&#10;&#10;Description automatically generated">
            <a:extLst>
              <a:ext uri="{FF2B5EF4-FFF2-40B4-BE49-F238E27FC236}">
                <a16:creationId xmlns:a16="http://schemas.microsoft.com/office/drawing/2014/main" id="{F39B9224-218E-480A-9E2C-17A07ED7579D}"/>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l="13319" r="8331" b="3"/>
          <a:stretch/>
        </p:blipFill>
        <p:spPr>
          <a:xfrm rot="720000">
            <a:off x="6384187" y="209524"/>
            <a:ext cx="4647699" cy="5472101"/>
          </a:xfrm>
          <a:noFill/>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CAAD60-C94C-487F-A58E-656CFFAC30ED}"/>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10</a:t>
            </a:fld>
            <a:endParaRPr lang="en-US" noProof="0"/>
          </a:p>
        </p:txBody>
      </p:sp>
      <p:sp>
        <p:nvSpPr>
          <p:cNvPr id="5" name="Title 4">
            <a:extLst>
              <a:ext uri="{FF2B5EF4-FFF2-40B4-BE49-F238E27FC236}">
                <a16:creationId xmlns:a16="http://schemas.microsoft.com/office/drawing/2014/main" id="{7CBB44A6-64E9-4912-B0E7-E19AD3411FE8}"/>
              </a:ext>
            </a:extLst>
          </p:cNvPr>
          <p:cNvSpPr>
            <a:spLocks noGrp="1"/>
          </p:cNvSpPr>
          <p:nvPr>
            <p:ph type="title"/>
          </p:nvPr>
        </p:nvSpPr>
        <p:spPr>
          <a:xfrm rot="21180000">
            <a:off x="288463" y="354491"/>
            <a:ext cx="4391191" cy="1325563"/>
          </a:xfrm>
        </p:spPr>
        <p:txBody>
          <a:bodyPr anchor="ctr">
            <a:normAutofit/>
          </a:bodyPr>
          <a:lstStyle/>
          <a:p>
            <a:r>
              <a:rPr lang="en-GB"/>
              <a:t>Reception Readiness</a:t>
            </a:r>
          </a:p>
        </p:txBody>
      </p:sp>
      <p:pic>
        <p:nvPicPr>
          <p:cNvPr id="9" name="Content Placeholder 8" descr="A child drawing on a paper&#10;&#10;AI-generated content may be incorrect.">
            <a:extLst>
              <a:ext uri="{FF2B5EF4-FFF2-40B4-BE49-F238E27FC236}">
                <a16:creationId xmlns:a16="http://schemas.microsoft.com/office/drawing/2014/main" id="{4BC398B9-9E96-8239-4731-43B923C268B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7118" r="35524" b="1"/>
          <a:stretch>
            <a:fillRect/>
          </a:stretch>
        </p:blipFill>
        <p:spPr>
          <a:xfrm rot="5400000">
            <a:off x="1440957" y="1222867"/>
            <a:ext cx="3976085" cy="5181600"/>
          </a:xfrm>
          <a:noFill/>
        </p:spPr>
      </p:pic>
      <p:sp>
        <p:nvSpPr>
          <p:cNvPr id="6" name="Text Placeholder 5">
            <a:extLst>
              <a:ext uri="{FF2B5EF4-FFF2-40B4-BE49-F238E27FC236}">
                <a16:creationId xmlns:a16="http://schemas.microsoft.com/office/drawing/2014/main" id="{8F22B054-5065-4CDB-B5A4-E95118DF45D2}"/>
              </a:ext>
            </a:extLst>
          </p:cNvPr>
          <p:cNvSpPr>
            <a:spLocks noGrp="1"/>
          </p:cNvSpPr>
          <p:nvPr>
            <p:ph sz="half" idx="2"/>
          </p:nvPr>
        </p:nvSpPr>
        <p:spPr>
          <a:xfrm>
            <a:off x="6172200" y="1825625"/>
            <a:ext cx="5181600" cy="3976085"/>
          </a:xfrm>
        </p:spPr>
        <p:txBody>
          <a:bodyPr>
            <a:normAutofit lnSpcReduction="10000"/>
          </a:bodyPr>
          <a:lstStyle/>
          <a:p>
            <a:r>
              <a:rPr lang="en-GB" sz="2000" dirty="0">
                <a:latin typeface="+mj-lt"/>
              </a:rPr>
              <a:t>Able to recognise and write their own name.</a:t>
            </a:r>
          </a:p>
          <a:p>
            <a:r>
              <a:rPr lang="en-GB" sz="2000" dirty="0">
                <a:latin typeface="+mj-lt"/>
              </a:rPr>
              <a:t>Get dressed and undressed independently including socks and shoes, the children will need to do this for their PE sessions.</a:t>
            </a:r>
          </a:p>
          <a:p>
            <a:r>
              <a:rPr lang="en-GB" sz="2000" dirty="0">
                <a:latin typeface="+mj-lt"/>
              </a:rPr>
              <a:t>Fasten a coat this includes zips and buttons.</a:t>
            </a:r>
          </a:p>
          <a:p>
            <a:r>
              <a:rPr lang="en-GB" sz="2000" dirty="0">
                <a:latin typeface="+mj-lt"/>
              </a:rPr>
              <a:t>Follow a series of instructions.</a:t>
            </a:r>
          </a:p>
          <a:p>
            <a:r>
              <a:rPr lang="en-GB" sz="2000" dirty="0">
                <a:latin typeface="+mj-lt"/>
              </a:rPr>
              <a:t>Use a knife, fork and spoon competently.</a:t>
            </a:r>
          </a:p>
          <a:p>
            <a:r>
              <a:rPr lang="en-GB" sz="2000" dirty="0">
                <a:latin typeface="+mj-lt"/>
              </a:rPr>
              <a:t>To know who they can ask for help.</a:t>
            </a:r>
          </a:p>
        </p:txBody>
      </p:sp>
    </p:spTree>
    <p:extLst>
      <p:ext uri="{BB962C8B-B14F-4D97-AF65-F5344CB8AC3E}">
        <p14:creationId xmlns:p14="http://schemas.microsoft.com/office/powerpoint/2010/main" val="225277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7" name="Title 6"/>
          <p:cNvSpPr>
            <a:spLocks noGrp="1"/>
          </p:cNvSpPr>
          <p:nvPr>
            <p:ph type="title"/>
          </p:nvPr>
        </p:nvSpPr>
        <p:spPr/>
        <p:txBody>
          <a:bodyPr/>
          <a:lstStyle/>
          <a:p>
            <a:r>
              <a:rPr lang="en-GB" dirty="0"/>
              <a:t>Independence</a:t>
            </a:r>
          </a:p>
        </p:txBody>
      </p:sp>
      <p:sp>
        <p:nvSpPr>
          <p:cNvPr id="8" name="Text Placeholder 7"/>
          <p:cNvSpPr>
            <a:spLocks noGrp="1"/>
          </p:cNvSpPr>
          <p:nvPr>
            <p:ph type="body" sz="quarter" idx="13"/>
          </p:nvPr>
        </p:nvSpPr>
        <p:spPr>
          <a:xfrm>
            <a:off x="2309751" y="1651477"/>
            <a:ext cx="8805553" cy="4704046"/>
          </a:xfrm>
        </p:spPr>
        <p:txBody>
          <a:bodyPr>
            <a:noAutofit/>
          </a:bodyPr>
          <a:lstStyle/>
          <a:p>
            <a:pPr algn="l"/>
            <a:r>
              <a:rPr lang="en-GB" sz="2000" dirty="0">
                <a:latin typeface="+mj-lt"/>
              </a:rPr>
              <a:t>Throughout both Nursery and Reception we will be focusing on children developing their independence.</a:t>
            </a:r>
          </a:p>
          <a:p>
            <a:pPr algn="l"/>
            <a:r>
              <a:rPr lang="en-GB" sz="2000" dirty="0">
                <a:latin typeface="+mj-lt"/>
              </a:rPr>
              <a:t>This goes beyond the ability to use the toilet or to get dressed.</a:t>
            </a:r>
          </a:p>
          <a:p>
            <a:pPr algn="l"/>
            <a:r>
              <a:rPr lang="en-GB" sz="2000" dirty="0">
                <a:latin typeface="+mj-lt"/>
              </a:rPr>
              <a:t>We will be encouraging all the children to ‘have a go’ this builds resilience and provides a sense of achievement.</a:t>
            </a:r>
          </a:p>
          <a:p>
            <a:pPr algn="l"/>
            <a:r>
              <a:rPr lang="en-GB" sz="2000" b="1" dirty="0">
                <a:latin typeface="+mj-lt"/>
              </a:rPr>
              <a:t>You can help at home by:</a:t>
            </a:r>
          </a:p>
          <a:p>
            <a:pPr marL="342900" indent="-342900" algn="l">
              <a:buFont typeface="Arial" panose="020B0604020202020204" pitchFamily="34" charset="0"/>
              <a:buChar char="•"/>
            </a:pPr>
            <a:r>
              <a:rPr lang="en-GB" sz="2000" dirty="0">
                <a:latin typeface="+mj-lt"/>
              </a:rPr>
              <a:t>Encouraging them to help tidy away their toys and put their rubbish in the bin.</a:t>
            </a:r>
          </a:p>
          <a:p>
            <a:pPr marL="342900" indent="-342900" algn="l">
              <a:buFont typeface="Arial" panose="020B0604020202020204" pitchFamily="34" charset="0"/>
              <a:buChar char="•"/>
            </a:pPr>
            <a:r>
              <a:rPr lang="en-GB" sz="2000" dirty="0">
                <a:latin typeface="+mj-lt"/>
              </a:rPr>
              <a:t>Carrying their own bag and water bottle to school.</a:t>
            </a:r>
          </a:p>
          <a:p>
            <a:pPr marL="342900" indent="-342900" algn="l">
              <a:buFont typeface="Arial" panose="020B0604020202020204" pitchFamily="34" charset="0"/>
              <a:buChar char="•"/>
            </a:pPr>
            <a:r>
              <a:rPr lang="en-GB" sz="2000" dirty="0">
                <a:latin typeface="+mj-lt"/>
              </a:rPr>
              <a:t>Walking to school rather than using the buggy.</a:t>
            </a:r>
          </a:p>
          <a:p>
            <a:pPr marL="342900" indent="-342900" algn="l">
              <a:buFont typeface="Arial" panose="020B0604020202020204" pitchFamily="34" charset="0"/>
              <a:buChar char="•"/>
            </a:pPr>
            <a:r>
              <a:rPr lang="en-GB" sz="2000" dirty="0">
                <a:latin typeface="+mj-lt"/>
              </a:rPr>
              <a:t>Retrieving things they want at home for themselves.</a:t>
            </a:r>
          </a:p>
          <a:p>
            <a:pPr marL="342900" indent="-342900" algn="l">
              <a:buFont typeface="Arial" panose="020B0604020202020204" pitchFamily="34" charset="0"/>
              <a:buChar char="•"/>
            </a:pPr>
            <a:r>
              <a:rPr lang="en-GB" sz="2000" dirty="0">
                <a:latin typeface="+mj-lt"/>
              </a:rPr>
              <a:t>We understand sometimes life is hectic and busy but planning that little extra time for children to grow their independence is so valuable.</a:t>
            </a:r>
          </a:p>
        </p:txBody>
      </p:sp>
    </p:spTree>
    <p:extLst>
      <p:ext uri="{BB962C8B-B14F-4D97-AF65-F5344CB8AC3E}">
        <p14:creationId xmlns:p14="http://schemas.microsoft.com/office/powerpoint/2010/main" val="273096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161C-758B-485B-93AA-2B41A04DAAEE}"/>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4" name="Title 3">
            <a:extLst>
              <a:ext uri="{FF2B5EF4-FFF2-40B4-BE49-F238E27FC236}">
                <a16:creationId xmlns:a16="http://schemas.microsoft.com/office/drawing/2014/main" id="{7327CA26-2A49-4D4A-8A08-57B9D097BC59}"/>
              </a:ext>
            </a:extLst>
          </p:cNvPr>
          <p:cNvSpPr>
            <a:spLocks noGrp="1"/>
          </p:cNvSpPr>
          <p:nvPr>
            <p:ph type="title"/>
          </p:nvPr>
        </p:nvSpPr>
        <p:spPr>
          <a:xfrm rot="21180000">
            <a:off x="288463" y="309666"/>
            <a:ext cx="4391191" cy="1325563"/>
          </a:xfrm>
        </p:spPr>
        <p:txBody>
          <a:bodyPr>
            <a:normAutofit/>
          </a:bodyPr>
          <a:lstStyle/>
          <a:p>
            <a:r>
              <a:rPr lang="en-GB" sz="3200" dirty="0"/>
              <a:t>Reception</a:t>
            </a:r>
            <a:br>
              <a:rPr lang="en-GB" sz="3200" dirty="0"/>
            </a:br>
            <a:r>
              <a:rPr lang="en-GB" sz="3200" dirty="0"/>
              <a:t>Baseline Assessment</a:t>
            </a:r>
          </a:p>
        </p:txBody>
      </p:sp>
      <p:sp>
        <p:nvSpPr>
          <p:cNvPr id="5" name="TextBox 4">
            <a:extLst>
              <a:ext uri="{FF2B5EF4-FFF2-40B4-BE49-F238E27FC236}">
                <a16:creationId xmlns:a16="http://schemas.microsoft.com/office/drawing/2014/main" id="{9E3DF7B9-0AEE-49CB-9435-E195FA6A4EC7}"/>
              </a:ext>
            </a:extLst>
          </p:cNvPr>
          <p:cNvSpPr txBox="1"/>
          <p:nvPr/>
        </p:nvSpPr>
        <p:spPr>
          <a:xfrm>
            <a:off x="2849731" y="2086252"/>
            <a:ext cx="8314011"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40000"/>
                </a:solidFill>
                <a:latin typeface="+mj-lt"/>
              </a:rPr>
              <a:t>The children will complete a Baseline Assessment on entry to Reception.</a:t>
            </a:r>
          </a:p>
          <a:p>
            <a:pPr marL="285750" indent="-285750">
              <a:buFont typeface="Arial" panose="020B0604020202020204" pitchFamily="34" charset="0"/>
              <a:buChar char="•"/>
            </a:pPr>
            <a:r>
              <a:rPr lang="en-GB" sz="2400" dirty="0">
                <a:solidFill>
                  <a:srgbClr val="040000"/>
                </a:solidFill>
                <a:latin typeface="+mj-lt"/>
              </a:rPr>
              <a:t>Assessment completed during the children’s first few weeks in Reception.</a:t>
            </a:r>
          </a:p>
          <a:p>
            <a:pPr marL="285750" indent="-285750">
              <a:buFont typeface="Arial" panose="020B0604020202020204" pitchFamily="34" charset="0"/>
              <a:buChar char="•"/>
            </a:pPr>
            <a:r>
              <a:rPr lang="en-GB" sz="2400" dirty="0">
                <a:solidFill>
                  <a:srgbClr val="040000"/>
                </a:solidFill>
                <a:latin typeface="+mj-lt"/>
              </a:rPr>
              <a:t>This is a statutory assessment from September 2021.</a:t>
            </a:r>
          </a:p>
          <a:p>
            <a:pPr marL="285750" indent="-285750">
              <a:buFont typeface="Arial" panose="020B0604020202020204" pitchFamily="34" charset="0"/>
              <a:buChar char="•"/>
            </a:pPr>
            <a:r>
              <a:rPr lang="en-GB" sz="2400" dirty="0">
                <a:solidFill>
                  <a:srgbClr val="040000"/>
                </a:solidFill>
                <a:latin typeface="+mj-lt"/>
              </a:rPr>
              <a:t>Short task-based assessment that looks at children’s literacy, maths and communication and language skills as they enter Reception.</a:t>
            </a:r>
          </a:p>
          <a:p>
            <a:pPr marL="285750" indent="-285750">
              <a:buFont typeface="Arial" panose="020B0604020202020204" pitchFamily="34" charset="0"/>
              <a:buChar char="•"/>
            </a:pPr>
            <a:r>
              <a:rPr lang="en-GB" sz="2400" dirty="0">
                <a:solidFill>
                  <a:srgbClr val="040000"/>
                </a:solidFill>
                <a:latin typeface="+mj-lt"/>
              </a:rPr>
              <a:t>The purpose of the assessment is to measure children’s progress from the start to the end of their time in primary school.</a:t>
            </a:r>
          </a:p>
        </p:txBody>
      </p:sp>
    </p:spTree>
    <p:extLst>
      <p:ext uri="{BB962C8B-B14F-4D97-AF65-F5344CB8AC3E}">
        <p14:creationId xmlns:p14="http://schemas.microsoft.com/office/powerpoint/2010/main" val="150383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p:cNvSpPr>
            <a:spLocks noGrp="1"/>
          </p:cNvSpPr>
          <p:nvPr>
            <p:ph type="title"/>
          </p:nvPr>
        </p:nvSpPr>
        <p:spPr>
          <a:xfrm rot="21180000">
            <a:off x="258773" y="262637"/>
            <a:ext cx="4391191" cy="1325563"/>
          </a:xfrm>
        </p:spPr>
        <p:txBody>
          <a:bodyPr>
            <a:normAutofit/>
          </a:bodyPr>
          <a:lstStyle/>
          <a:p>
            <a:r>
              <a:rPr lang="en-GB" sz="3600" dirty="0"/>
              <a:t>Communication and Language</a:t>
            </a:r>
          </a:p>
        </p:txBody>
      </p:sp>
      <p:sp>
        <p:nvSpPr>
          <p:cNvPr id="7" name="Content Placeholder 6"/>
          <p:cNvSpPr>
            <a:spLocks noGrp="1"/>
          </p:cNvSpPr>
          <p:nvPr>
            <p:ph idx="1"/>
          </p:nvPr>
        </p:nvSpPr>
        <p:spPr>
          <a:xfrm>
            <a:off x="2190541" y="1678075"/>
            <a:ext cx="9803537" cy="4853354"/>
          </a:xfrm>
        </p:spPr>
        <p:txBody>
          <a:bodyPr>
            <a:noAutofit/>
          </a:bodyPr>
          <a:lstStyle/>
          <a:p>
            <a:pPr marL="0" indent="0">
              <a:buNone/>
            </a:pPr>
            <a:r>
              <a:rPr lang="en-GB" sz="2600" dirty="0">
                <a:latin typeface="+mj-lt"/>
              </a:rPr>
              <a:t>There has been a decline in early language skills nationally, because of this it has become a high priority for us in school.</a:t>
            </a:r>
          </a:p>
          <a:p>
            <a:pPr marL="0" indent="0">
              <a:buNone/>
            </a:pPr>
            <a:r>
              <a:rPr lang="en-GB" sz="2600" dirty="0">
                <a:latin typeface="+mj-lt"/>
              </a:rPr>
              <a:t>There are simple things that you can do to support your child:</a:t>
            </a:r>
          </a:p>
          <a:p>
            <a:r>
              <a:rPr lang="en-GB" sz="2600" dirty="0">
                <a:latin typeface="+mj-lt"/>
              </a:rPr>
              <a:t>Not using a dummy.</a:t>
            </a:r>
          </a:p>
          <a:p>
            <a:r>
              <a:rPr lang="en-GB" sz="2600" dirty="0">
                <a:latin typeface="+mj-lt"/>
              </a:rPr>
              <a:t>Sharing a book everyday.</a:t>
            </a:r>
          </a:p>
          <a:p>
            <a:r>
              <a:rPr lang="en-GB" sz="2600" dirty="0">
                <a:latin typeface="+mj-lt"/>
              </a:rPr>
              <a:t>Limiting screen time.</a:t>
            </a:r>
          </a:p>
          <a:p>
            <a:r>
              <a:rPr lang="en-GB" sz="2600" dirty="0">
                <a:latin typeface="+mj-lt"/>
              </a:rPr>
              <a:t>Encouraging questions.</a:t>
            </a:r>
          </a:p>
          <a:p>
            <a:r>
              <a:rPr lang="en-GB" sz="2600" dirty="0">
                <a:latin typeface="+mj-lt"/>
              </a:rPr>
              <a:t>Having conversations.</a:t>
            </a:r>
          </a:p>
          <a:p>
            <a:r>
              <a:rPr lang="en-GB" sz="2600" dirty="0">
                <a:latin typeface="+mj-lt"/>
              </a:rPr>
              <a:t>Singing songs and nursery rhymes.</a:t>
            </a:r>
          </a:p>
        </p:txBody>
      </p:sp>
    </p:spTree>
    <p:extLst>
      <p:ext uri="{BB962C8B-B14F-4D97-AF65-F5344CB8AC3E}">
        <p14:creationId xmlns:p14="http://schemas.microsoft.com/office/powerpoint/2010/main" val="4149611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p:cNvSpPr>
            <a:spLocks noGrp="1"/>
          </p:cNvSpPr>
          <p:nvPr>
            <p:ph type="title"/>
          </p:nvPr>
        </p:nvSpPr>
        <p:spPr/>
        <p:txBody>
          <a:bodyPr/>
          <a:lstStyle/>
          <a:p>
            <a:r>
              <a:rPr lang="en-GB" dirty="0" err="1"/>
              <a:t>Shonette</a:t>
            </a:r>
            <a:r>
              <a:rPr lang="en-GB" dirty="0"/>
              <a:t> </a:t>
            </a:r>
            <a:r>
              <a:rPr lang="en-GB" dirty="0" err="1"/>
              <a:t>Bason</a:t>
            </a:r>
            <a:endParaRPr lang="en-GB" dirty="0"/>
          </a:p>
        </p:txBody>
      </p:sp>
      <p:sp>
        <p:nvSpPr>
          <p:cNvPr id="5" name="Content Placeholder 4"/>
          <p:cNvSpPr>
            <a:spLocks noGrp="1"/>
          </p:cNvSpPr>
          <p:nvPr>
            <p:ph idx="1"/>
          </p:nvPr>
        </p:nvSpPr>
        <p:spPr/>
        <p:txBody>
          <a:bodyPr/>
          <a:lstStyle/>
          <a:p>
            <a:pPr marL="0" indent="0">
              <a:buNone/>
            </a:pPr>
            <a:r>
              <a:rPr lang="en-GB" dirty="0">
                <a:latin typeface="+mj-lt"/>
              </a:rPr>
              <a:t>“A child needs 50 words by the time they are two and 300 by three. Within their time in Nursery they need to grow their vocabulary by 3700 words! In Reception another 5000!</a:t>
            </a:r>
          </a:p>
          <a:p>
            <a:pPr marL="0" indent="0">
              <a:buNone/>
            </a:pPr>
            <a:r>
              <a:rPr lang="en-GB" dirty="0">
                <a:latin typeface="+mj-lt"/>
              </a:rPr>
              <a:t>Early Years should never be quiet.”</a:t>
            </a:r>
          </a:p>
        </p:txBody>
      </p:sp>
    </p:spTree>
    <p:extLst>
      <p:ext uri="{BB962C8B-B14F-4D97-AF65-F5344CB8AC3E}">
        <p14:creationId xmlns:p14="http://schemas.microsoft.com/office/powerpoint/2010/main" val="217120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DB367E-AE7A-4866-AC6B-2F59351CB02E}"/>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a:extLst>
              <a:ext uri="{FF2B5EF4-FFF2-40B4-BE49-F238E27FC236}">
                <a16:creationId xmlns:a16="http://schemas.microsoft.com/office/drawing/2014/main" id="{8CFEA8CB-F957-4DE8-8391-93C9C1B4635E}"/>
              </a:ext>
            </a:extLst>
          </p:cNvPr>
          <p:cNvSpPr>
            <a:spLocks noGrp="1"/>
          </p:cNvSpPr>
          <p:nvPr>
            <p:ph type="title"/>
          </p:nvPr>
        </p:nvSpPr>
        <p:spPr/>
        <p:txBody>
          <a:bodyPr/>
          <a:lstStyle/>
          <a:p>
            <a:r>
              <a:rPr lang="en-GB" dirty="0"/>
              <a:t>Technology</a:t>
            </a:r>
          </a:p>
        </p:txBody>
      </p:sp>
      <p:sp>
        <p:nvSpPr>
          <p:cNvPr id="5" name="Content Placeholder 4">
            <a:extLst>
              <a:ext uri="{FF2B5EF4-FFF2-40B4-BE49-F238E27FC236}">
                <a16:creationId xmlns:a16="http://schemas.microsoft.com/office/drawing/2014/main" id="{0E61B10E-EDC4-40EC-9453-00A5D48DE25B}"/>
              </a:ext>
            </a:extLst>
          </p:cNvPr>
          <p:cNvSpPr>
            <a:spLocks noGrp="1"/>
          </p:cNvSpPr>
          <p:nvPr>
            <p:ph sz="half" idx="1"/>
          </p:nvPr>
        </p:nvSpPr>
        <p:spPr>
          <a:xfrm>
            <a:off x="6786345" y="1128889"/>
            <a:ext cx="5181600" cy="4945340"/>
          </a:xfrm>
        </p:spPr>
        <p:txBody>
          <a:bodyPr>
            <a:noAutofit/>
          </a:bodyPr>
          <a:lstStyle/>
          <a:p>
            <a:r>
              <a:rPr lang="en-GB" sz="2000" dirty="0">
                <a:latin typeface="+mj-lt"/>
              </a:rPr>
              <a:t>Children now have access to a wide range of technology.</a:t>
            </a:r>
          </a:p>
          <a:p>
            <a:r>
              <a:rPr lang="en-GB" sz="2000" dirty="0">
                <a:latin typeface="+mj-lt"/>
              </a:rPr>
              <a:t>It can be very easy for young children to click on something inappropriate and this can be represented in their play.</a:t>
            </a:r>
          </a:p>
          <a:p>
            <a:r>
              <a:rPr lang="en-GB" sz="2000" dirty="0">
                <a:latin typeface="+mj-lt"/>
              </a:rPr>
              <a:t>Please be mindful of age ratings on games and video clips etc.</a:t>
            </a:r>
          </a:p>
          <a:p>
            <a:r>
              <a:rPr lang="en-GB" sz="2000" dirty="0">
                <a:latin typeface="+mj-lt"/>
              </a:rPr>
              <a:t>Use Kids YouTube where possible.</a:t>
            </a:r>
          </a:p>
          <a:p>
            <a:r>
              <a:rPr lang="en-GB" sz="2000" dirty="0">
                <a:latin typeface="+mj-lt"/>
              </a:rPr>
              <a:t>Supervise children when they are using technology such as iPads, games consoles, mobile phones etc. </a:t>
            </a:r>
          </a:p>
          <a:p>
            <a:r>
              <a:rPr lang="en-GB" sz="2000" dirty="0">
                <a:latin typeface="+mj-lt"/>
              </a:rPr>
              <a:t>Always set parental settings on devices and apps.</a:t>
            </a:r>
          </a:p>
          <a:p>
            <a:r>
              <a:rPr lang="en-GB" sz="2000" dirty="0">
                <a:latin typeface="+mj-lt"/>
              </a:rPr>
              <a:t>Remember the importance of play!</a:t>
            </a:r>
          </a:p>
        </p:txBody>
      </p:sp>
      <p:pic>
        <p:nvPicPr>
          <p:cNvPr id="7" name="Content Placeholder 6">
            <a:extLst>
              <a:ext uri="{FF2B5EF4-FFF2-40B4-BE49-F238E27FC236}">
                <a16:creationId xmlns:a16="http://schemas.microsoft.com/office/drawing/2014/main" id="{4524E257-B6B2-469D-9293-9A5F68948DB5}"/>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2222423" y="1942690"/>
            <a:ext cx="3864547" cy="29688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0400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DFE4C-DBCA-4589-BF18-4A01E8605E10}"/>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16</a:t>
            </a:fld>
            <a:endParaRPr lang="en-US" noProof="0" dirty="0"/>
          </a:p>
        </p:txBody>
      </p:sp>
      <p:sp>
        <p:nvSpPr>
          <p:cNvPr id="16" name="Title 4">
            <a:extLst>
              <a:ext uri="{FF2B5EF4-FFF2-40B4-BE49-F238E27FC236}">
                <a16:creationId xmlns:a16="http://schemas.microsoft.com/office/drawing/2014/main" id="{5CC06626-CF62-4356-BF2B-8AC592BD69DD}"/>
              </a:ext>
            </a:extLst>
          </p:cNvPr>
          <p:cNvSpPr>
            <a:spLocks noGrp="1"/>
          </p:cNvSpPr>
          <p:nvPr>
            <p:ph type="title"/>
          </p:nvPr>
        </p:nvSpPr>
        <p:spPr>
          <a:xfrm rot="21180000">
            <a:off x="93647" y="997545"/>
            <a:ext cx="4748309" cy="734415"/>
          </a:xfrm>
        </p:spPr>
        <p:txBody>
          <a:bodyPr>
            <a:noAutofit/>
          </a:bodyPr>
          <a:lstStyle/>
          <a:p>
            <a:r>
              <a:rPr lang="en-US" sz="3200" dirty="0"/>
              <a:t>Early Years Curriculum</a:t>
            </a:r>
          </a:p>
        </p:txBody>
      </p:sp>
      <p:sp>
        <p:nvSpPr>
          <p:cNvPr id="18" name="Text Placeholder 5">
            <a:extLst>
              <a:ext uri="{FF2B5EF4-FFF2-40B4-BE49-F238E27FC236}">
                <a16:creationId xmlns:a16="http://schemas.microsoft.com/office/drawing/2014/main" id="{A450010D-93B3-4D5B-8432-B6DB30671DF2}"/>
              </a:ext>
            </a:extLst>
          </p:cNvPr>
          <p:cNvSpPr>
            <a:spLocks noGrp="1"/>
          </p:cNvSpPr>
          <p:nvPr>
            <p:ph type="body" sz="quarter" idx="13"/>
          </p:nvPr>
        </p:nvSpPr>
        <p:spPr>
          <a:xfrm>
            <a:off x="386000" y="2286000"/>
            <a:ext cx="5302281" cy="4437017"/>
          </a:xfrm>
        </p:spPr>
        <p:txBody>
          <a:bodyPr>
            <a:noAutofit/>
          </a:bodyPr>
          <a:lstStyle/>
          <a:p>
            <a:pPr marL="0" indent="0">
              <a:buNone/>
            </a:pPr>
            <a:r>
              <a:rPr lang="en-US" sz="3000" b="1" dirty="0">
                <a:solidFill>
                  <a:srgbClr val="464041"/>
                </a:solidFill>
                <a:latin typeface="+mj-lt"/>
              </a:rPr>
              <a:t>Messy Play</a:t>
            </a:r>
          </a:p>
          <a:p>
            <a:pPr marL="0" indent="0">
              <a:spcAft>
                <a:spcPts val="600"/>
              </a:spcAft>
              <a:buNone/>
            </a:pPr>
            <a:r>
              <a:rPr lang="en-US" sz="2500" dirty="0">
                <a:solidFill>
                  <a:srgbClr val="464041"/>
                </a:solidFill>
                <a:latin typeface="+mj-lt"/>
              </a:rPr>
              <a:t>We are very creative in EYFS and with that often comes mess. </a:t>
            </a:r>
          </a:p>
          <a:p>
            <a:pPr marL="0" indent="0">
              <a:spcAft>
                <a:spcPts val="600"/>
              </a:spcAft>
              <a:buNone/>
            </a:pPr>
            <a:r>
              <a:rPr lang="en-US" sz="2500" dirty="0">
                <a:solidFill>
                  <a:srgbClr val="464041"/>
                </a:solidFill>
                <a:latin typeface="+mj-lt"/>
              </a:rPr>
              <a:t>If your child comes home with mud, paint or glue on their hands, and often faces, it is a sign they have had great fun and important learning has taken place. </a:t>
            </a:r>
          </a:p>
          <a:p>
            <a:pPr marL="0" indent="0">
              <a:spcAft>
                <a:spcPts val="600"/>
              </a:spcAft>
              <a:buNone/>
            </a:pPr>
            <a:r>
              <a:rPr lang="en-US" sz="2500" dirty="0">
                <a:solidFill>
                  <a:srgbClr val="464041"/>
                </a:solidFill>
                <a:latin typeface="+mj-lt"/>
              </a:rPr>
              <a:t>We apologise in advance for any uniform that needs a good wash at the end of the day!</a:t>
            </a:r>
            <a:endParaRPr lang="en-US" sz="1800" dirty="0">
              <a:latin typeface="+mj-lt"/>
            </a:endParaRPr>
          </a:p>
        </p:txBody>
      </p:sp>
      <p:pic>
        <p:nvPicPr>
          <p:cNvPr id="9" name="Picture Placeholder 8">
            <a:extLst>
              <a:ext uri="{FF2B5EF4-FFF2-40B4-BE49-F238E27FC236}">
                <a16:creationId xmlns:a16="http://schemas.microsoft.com/office/drawing/2014/main" id="{1B3F5DB4-64BC-4D48-A283-80EBEFA188B1}"/>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a:xfrm rot="753648">
            <a:off x="6582329" y="223601"/>
            <a:ext cx="4243869" cy="5479427"/>
          </a:xfrm>
          <a:noFill/>
        </p:spPr>
      </p:pic>
    </p:spTree>
    <p:extLst>
      <p:ext uri="{BB962C8B-B14F-4D97-AF65-F5344CB8AC3E}">
        <p14:creationId xmlns:p14="http://schemas.microsoft.com/office/powerpoint/2010/main" val="21337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pPr algn="ctr"/>
            <a:r>
              <a:rPr lang="en-US" dirty="0">
                <a:latin typeface="+mj-lt"/>
              </a:rPr>
              <a:t>EYFS Team</a:t>
            </a:r>
            <a:endParaRPr lang="ru-RU" dirty="0">
              <a:latin typeface="+mj-lt"/>
            </a:endParaRPr>
          </a:p>
        </p:txBody>
      </p:sp>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A98088-F725-49D7-A6DF-944C4AFBADBD}"/>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2</a:t>
            </a:fld>
            <a:endParaRPr lang="en-US" noProof="0" dirty="0"/>
          </a:p>
        </p:txBody>
      </p:sp>
      <p:sp>
        <p:nvSpPr>
          <p:cNvPr id="4" name="Title 3">
            <a:extLst>
              <a:ext uri="{FF2B5EF4-FFF2-40B4-BE49-F238E27FC236}">
                <a16:creationId xmlns:a16="http://schemas.microsoft.com/office/drawing/2014/main" id="{1A32F6AC-F110-4C51-8947-1C2FC0D25112}"/>
              </a:ext>
            </a:extLst>
          </p:cNvPr>
          <p:cNvSpPr>
            <a:spLocks noGrp="1"/>
          </p:cNvSpPr>
          <p:nvPr>
            <p:ph type="title"/>
          </p:nvPr>
        </p:nvSpPr>
        <p:spPr>
          <a:xfrm rot="21240000">
            <a:off x="837870" y="842706"/>
            <a:ext cx="3960711" cy="1061509"/>
          </a:xfrm>
        </p:spPr>
        <p:txBody>
          <a:bodyPr anchor="ctr">
            <a:normAutofit/>
          </a:bodyPr>
          <a:lstStyle/>
          <a:p>
            <a:r>
              <a:rPr lang="en-GB" sz="3700" dirty="0"/>
              <a:t>The School Day</a:t>
            </a:r>
          </a:p>
        </p:txBody>
      </p:sp>
      <p:graphicFrame>
        <p:nvGraphicFramePr>
          <p:cNvPr id="8" name="Table 8">
            <a:extLst>
              <a:ext uri="{FF2B5EF4-FFF2-40B4-BE49-F238E27FC236}">
                <a16:creationId xmlns:a16="http://schemas.microsoft.com/office/drawing/2014/main" id="{7381CC53-6237-4452-8DE9-A7CA0B15D9F7}"/>
              </a:ext>
            </a:extLst>
          </p:cNvPr>
          <p:cNvGraphicFramePr>
            <a:graphicFrameLocks noGrp="1"/>
          </p:cNvGraphicFramePr>
          <p:nvPr>
            <p:extLst>
              <p:ext uri="{D42A27DB-BD31-4B8C-83A1-F6EECF244321}">
                <p14:modId xmlns:p14="http://schemas.microsoft.com/office/powerpoint/2010/main" val="4161964273"/>
              </p:ext>
            </p:extLst>
          </p:nvPr>
        </p:nvGraphicFramePr>
        <p:xfrm>
          <a:off x="5016136" y="860108"/>
          <a:ext cx="3394932" cy="4748868"/>
        </p:xfrm>
        <a:graphic>
          <a:graphicData uri="http://schemas.openxmlformats.org/drawingml/2006/table">
            <a:tbl>
              <a:tblPr firstRow="1" bandRow="1">
                <a:tableStyleId>{5C22544A-7EE6-4342-B048-85BDC9FD1C3A}</a:tableStyleId>
              </a:tblPr>
              <a:tblGrid>
                <a:gridCol w="3394932">
                  <a:extLst>
                    <a:ext uri="{9D8B030D-6E8A-4147-A177-3AD203B41FA5}">
                      <a16:colId xmlns:a16="http://schemas.microsoft.com/office/drawing/2014/main" val="3524805031"/>
                    </a:ext>
                  </a:extLst>
                </a:gridCol>
              </a:tblGrid>
              <a:tr h="474346">
                <a:tc>
                  <a:txBody>
                    <a:bodyPr/>
                    <a:lstStyle/>
                    <a:p>
                      <a:pPr algn="ctr"/>
                      <a:r>
                        <a:rPr lang="en-GB" sz="2100" dirty="0">
                          <a:latin typeface="+mj-lt"/>
                        </a:rPr>
                        <a:t>Nursery</a:t>
                      </a:r>
                    </a:p>
                  </a:txBody>
                  <a:tcPr marL="104897" marR="104897" marT="52449" marB="52449">
                    <a:solidFill>
                      <a:schemeClr val="tx2"/>
                    </a:solidFill>
                  </a:tcPr>
                </a:tc>
                <a:extLst>
                  <a:ext uri="{0D108BD9-81ED-4DB2-BD59-A6C34878D82A}">
                    <a16:rowId xmlns:a16="http://schemas.microsoft.com/office/drawing/2014/main" val="4079141037"/>
                  </a:ext>
                </a:extLst>
              </a:tr>
              <a:tr h="384315">
                <a:tc>
                  <a:txBody>
                    <a:bodyPr/>
                    <a:lstStyle/>
                    <a:p>
                      <a:pPr algn="ctr"/>
                      <a:r>
                        <a:rPr lang="en-GB" sz="2000" dirty="0">
                          <a:latin typeface="+mj-lt"/>
                        </a:rPr>
                        <a:t>Arrive</a:t>
                      </a:r>
                    </a:p>
                    <a:p>
                      <a:pPr algn="ctr"/>
                      <a:r>
                        <a:rPr lang="en-GB" sz="2000" dirty="0">
                          <a:latin typeface="+mj-lt"/>
                        </a:rPr>
                        <a:t>08:45 am – 08:55 am</a:t>
                      </a:r>
                    </a:p>
                  </a:txBody>
                  <a:tcPr marL="104897" marR="104897" marT="52449" marB="52449"/>
                </a:tc>
                <a:extLst>
                  <a:ext uri="{0D108BD9-81ED-4DB2-BD59-A6C34878D82A}">
                    <a16:rowId xmlns:a16="http://schemas.microsoft.com/office/drawing/2014/main" val="2699326107"/>
                  </a:ext>
                </a:extLst>
              </a:tr>
              <a:tr h="384315">
                <a:tc>
                  <a:txBody>
                    <a:bodyPr/>
                    <a:lstStyle/>
                    <a:p>
                      <a:pPr algn="ctr"/>
                      <a:r>
                        <a:rPr lang="en-GB" sz="2000" b="1" dirty="0">
                          <a:solidFill>
                            <a:schemeClr val="tx1"/>
                          </a:solidFill>
                          <a:latin typeface="+mj-lt"/>
                        </a:rPr>
                        <a:t>15 hours </a:t>
                      </a:r>
                      <a:r>
                        <a:rPr lang="en-GB" sz="2000" b="0" dirty="0">
                          <a:solidFill>
                            <a:schemeClr val="tx1"/>
                          </a:solidFill>
                          <a:latin typeface="+mj-lt"/>
                        </a:rPr>
                        <a:t>morning session </a:t>
                      </a:r>
                      <a:br>
                        <a:rPr lang="en-GB" sz="2000" b="0" dirty="0">
                          <a:solidFill>
                            <a:schemeClr val="tx1"/>
                          </a:solidFill>
                          <a:latin typeface="+mj-lt"/>
                        </a:rPr>
                      </a:br>
                      <a:r>
                        <a:rPr lang="en-GB" sz="2000" b="0" dirty="0">
                          <a:solidFill>
                            <a:schemeClr val="tx1"/>
                          </a:solidFill>
                          <a:latin typeface="+mj-lt"/>
                        </a:rPr>
                        <a:t>9 am – 12 pm</a:t>
                      </a:r>
                    </a:p>
                  </a:txBody>
                  <a:tcPr marL="104897" marR="104897" marT="52449" marB="52449"/>
                </a:tc>
                <a:extLst>
                  <a:ext uri="{0D108BD9-81ED-4DB2-BD59-A6C34878D82A}">
                    <a16:rowId xmlns:a16="http://schemas.microsoft.com/office/drawing/2014/main" val="1275834078"/>
                  </a:ext>
                </a:extLst>
              </a:tr>
              <a:tr h="384315">
                <a:tc>
                  <a:txBody>
                    <a:bodyPr/>
                    <a:lstStyle/>
                    <a:p>
                      <a:pPr algn="ctr"/>
                      <a:r>
                        <a:rPr lang="en-GB" sz="2000" b="1" dirty="0">
                          <a:latin typeface="+mj-lt"/>
                        </a:rPr>
                        <a:t>30 hours</a:t>
                      </a:r>
                      <a:r>
                        <a:rPr lang="en-GB" sz="2000" dirty="0">
                          <a:latin typeface="+mj-lt"/>
                        </a:rPr>
                        <a:t> morning session </a:t>
                      </a:r>
                      <a:br>
                        <a:rPr lang="en-GB" sz="2000" dirty="0">
                          <a:latin typeface="+mj-lt"/>
                        </a:rPr>
                      </a:br>
                      <a:r>
                        <a:rPr lang="en-GB" sz="2000" dirty="0">
                          <a:latin typeface="+mj-lt"/>
                        </a:rPr>
                        <a:t>9 am – 11:45 am</a:t>
                      </a:r>
                    </a:p>
                  </a:txBody>
                  <a:tcPr marL="104897" marR="104897" marT="52449" marB="52449"/>
                </a:tc>
                <a:extLst>
                  <a:ext uri="{0D108BD9-81ED-4DB2-BD59-A6C34878D82A}">
                    <a16:rowId xmlns:a16="http://schemas.microsoft.com/office/drawing/2014/main" val="1996093129"/>
                  </a:ext>
                </a:extLst>
              </a:tr>
              <a:tr h="444282">
                <a:tc>
                  <a:txBody>
                    <a:bodyPr/>
                    <a:lstStyle/>
                    <a:p>
                      <a:pPr algn="ctr"/>
                      <a:r>
                        <a:rPr lang="en-GB" sz="2000" dirty="0">
                          <a:latin typeface="+mj-lt"/>
                        </a:rPr>
                        <a:t>Lunchtime</a:t>
                      </a:r>
                      <a:br>
                        <a:rPr lang="en-GB" sz="2000" dirty="0">
                          <a:latin typeface="+mj-lt"/>
                        </a:rPr>
                      </a:br>
                      <a:r>
                        <a:rPr lang="en-GB" sz="2000" dirty="0">
                          <a:latin typeface="+mj-lt"/>
                        </a:rPr>
                        <a:t>11:45 am – 1 pm </a:t>
                      </a:r>
                    </a:p>
                  </a:txBody>
                  <a:tcPr marL="104897" marR="104897" marT="52449" marB="52449"/>
                </a:tc>
                <a:extLst>
                  <a:ext uri="{0D108BD9-81ED-4DB2-BD59-A6C34878D82A}">
                    <a16:rowId xmlns:a16="http://schemas.microsoft.com/office/drawing/2014/main" val="1427652447"/>
                  </a:ext>
                </a:extLst>
              </a:tr>
              <a:tr h="417430">
                <a:tc>
                  <a:txBody>
                    <a:bodyPr/>
                    <a:lstStyle/>
                    <a:p>
                      <a:pPr algn="ctr"/>
                      <a:r>
                        <a:rPr lang="en-GB" sz="2000" dirty="0">
                          <a:latin typeface="+mj-lt"/>
                        </a:rPr>
                        <a:t>Afternoon session</a:t>
                      </a:r>
                      <a:br>
                        <a:rPr lang="en-GB" sz="2000" dirty="0">
                          <a:latin typeface="+mj-lt"/>
                        </a:rPr>
                      </a:br>
                      <a:r>
                        <a:rPr lang="en-GB" sz="2000" dirty="0">
                          <a:latin typeface="+mj-lt"/>
                        </a:rPr>
                        <a:t>1 pm- 3 pm</a:t>
                      </a:r>
                    </a:p>
                  </a:txBody>
                  <a:tcPr marL="104897" marR="104897" marT="52449" marB="52449"/>
                </a:tc>
                <a:extLst>
                  <a:ext uri="{0D108BD9-81ED-4DB2-BD59-A6C34878D82A}">
                    <a16:rowId xmlns:a16="http://schemas.microsoft.com/office/drawing/2014/main" val="1881186305"/>
                  </a:ext>
                </a:extLst>
              </a:tr>
              <a:tr h="702032">
                <a:tc>
                  <a:txBody>
                    <a:bodyPr/>
                    <a:lstStyle/>
                    <a:p>
                      <a:pPr algn="ctr"/>
                      <a:r>
                        <a:rPr lang="en-GB" sz="2000" dirty="0">
                          <a:latin typeface="+mj-lt"/>
                        </a:rPr>
                        <a:t>Leave at 3 pm</a:t>
                      </a:r>
                    </a:p>
                  </a:txBody>
                  <a:tcPr marL="104897" marR="104897" marT="52449" marB="52449" anchor="ctr"/>
                </a:tc>
                <a:extLst>
                  <a:ext uri="{0D108BD9-81ED-4DB2-BD59-A6C34878D82A}">
                    <a16:rowId xmlns:a16="http://schemas.microsoft.com/office/drawing/2014/main" val="1290804298"/>
                  </a:ext>
                </a:extLst>
              </a:tr>
            </a:tbl>
          </a:graphicData>
        </a:graphic>
      </p:graphicFrame>
      <p:pic>
        <p:nvPicPr>
          <p:cNvPr id="5" name="Picture 4" descr="A bench in front of a brick building&#10;&#10;Description automatically generated">
            <a:extLst>
              <a:ext uri="{FF2B5EF4-FFF2-40B4-BE49-F238E27FC236}">
                <a16:creationId xmlns:a16="http://schemas.microsoft.com/office/drawing/2014/main" id="{DBB507E0-388C-4C63-82EC-2A19B3DCB0F1}"/>
              </a:ext>
            </a:extLst>
          </p:cNvPr>
          <p:cNvPicPr>
            <a:picLocks noChangeAspect="1"/>
          </p:cNvPicPr>
          <p:nvPr/>
        </p:nvPicPr>
        <p:blipFill>
          <a:blip r:embed="rId2"/>
          <a:stretch>
            <a:fillRect/>
          </a:stretch>
        </p:blipFill>
        <p:spPr>
          <a:xfrm>
            <a:off x="373369" y="2421491"/>
            <a:ext cx="4196711" cy="31459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2" name="Table 1">
            <a:extLst>
              <a:ext uri="{FF2B5EF4-FFF2-40B4-BE49-F238E27FC236}">
                <a16:creationId xmlns:a16="http://schemas.microsoft.com/office/drawing/2014/main" id="{2D175028-1FA0-4443-9C34-43D30365E261}"/>
              </a:ext>
            </a:extLst>
          </p:cNvPr>
          <p:cNvGraphicFramePr>
            <a:graphicFrameLocks noGrp="1"/>
          </p:cNvGraphicFramePr>
          <p:nvPr>
            <p:extLst>
              <p:ext uri="{D42A27DB-BD31-4B8C-83A1-F6EECF244321}">
                <p14:modId xmlns:p14="http://schemas.microsoft.com/office/powerpoint/2010/main" val="2908679076"/>
              </p:ext>
            </p:extLst>
          </p:nvPr>
        </p:nvGraphicFramePr>
        <p:xfrm>
          <a:off x="8583992" y="860109"/>
          <a:ext cx="3394932" cy="3977375"/>
        </p:xfrm>
        <a:graphic>
          <a:graphicData uri="http://schemas.openxmlformats.org/drawingml/2006/table">
            <a:tbl>
              <a:tblPr firstRow="1" bandRow="1">
                <a:tableStyleId>{5C22544A-7EE6-4342-B048-85BDC9FD1C3A}</a:tableStyleId>
              </a:tblPr>
              <a:tblGrid>
                <a:gridCol w="3394932">
                  <a:extLst>
                    <a:ext uri="{9D8B030D-6E8A-4147-A177-3AD203B41FA5}">
                      <a16:colId xmlns:a16="http://schemas.microsoft.com/office/drawing/2014/main" val="2078679402"/>
                    </a:ext>
                  </a:extLst>
                </a:gridCol>
              </a:tblGrid>
              <a:tr h="336358">
                <a:tc>
                  <a:txBody>
                    <a:bodyPr/>
                    <a:lstStyle/>
                    <a:p>
                      <a:pPr algn="ctr"/>
                      <a:r>
                        <a:rPr lang="en-GB" sz="2100" dirty="0">
                          <a:latin typeface="+mj-lt"/>
                        </a:rPr>
                        <a:t>Reception</a:t>
                      </a:r>
                    </a:p>
                  </a:txBody>
                  <a:tcPr marL="104897" marR="104897" marT="52449" marB="52449">
                    <a:solidFill>
                      <a:schemeClr val="accent6"/>
                    </a:solidFill>
                  </a:tcPr>
                </a:tc>
                <a:extLst>
                  <a:ext uri="{0D108BD9-81ED-4DB2-BD59-A6C34878D82A}">
                    <a16:rowId xmlns:a16="http://schemas.microsoft.com/office/drawing/2014/main" val="2143107147"/>
                  </a:ext>
                </a:extLst>
              </a:tr>
              <a:tr h="486257">
                <a:tc>
                  <a:txBody>
                    <a:bodyPr/>
                    <a:lstStyle/>
                    <a:p>
                      <a:pPr algn="ctr"/>
                      <a:r>
                        <a:rPr lang="en-GB" sz="2000" dirty="0">
                          <a:latin typeface="+mj-lt"/>
                        </a:rPr>
                        <a:t>Arrive</a:t>
                      </a:r>
                    </a:p>
                    <a:p>
                      <a:pPr algn="ctr"/>
                      <a:r>
                        <a:rPr lang="en-GB" sz="2000" dirty="0">
                          <a:latin typeface="+mj-lt"/>
                        </a:rPr>
                        <a:t>08:45 am – 08:55 am</a:t>
                      </a:r>
                    </a:p>
                  </a:txBody>
                  <a:tcPr marL="104897" marR="104897" marT="52449" marB="52449"/>
                </a:tc>
                <a:extLst>
                  <a:ext uri="{0D108BD9-81ED-4DB2-BD59-A6C34878D82A}">
                    <a16:rowId xmlns:a16="http://schemas.microsoft.com/office/drawing/2014/main" val="597398938"/>
                  </a:ext>
                </a:extLst>
              </a:tr>
              <a:tr h="412919">
                <a:tc>
                  <a:txBody>
                    <a:bodyPr/>
                    <a:lstStyle/>
                    <a:p>
                      <a:pPr algn="ctr"/>
                      <a:r>
                        <a:rPr lang="en-GB" sz="2000" dirty="0">
                          <a:latin typeface="+mj-lt"/>
                        </a:rPr>
                        <a:t>Morning session </a:t>
                      </a:r>
                    </a:p>
                    <a:p>
                      <a:pPr algn="ctr"/>
                      <a:r>
                        <a:rPr lang="en-GB" sz="2000" dirty="0">
                          <a:latin typeface="+mj-lt"/>
                        </a:rPr>
                        <a:t>8.55 am – 12pm</a:t>
                      </a:r>
                    </a:p>
                  </a:txBody>
                  <a:tcPr marL="104897" marR="104897" marT="52449" marB="52449"/>
                </a:tc>
                <a:extLst>
                  <a:ext uri="{0D108BD9-81ED-4DB2-BD59-A6C34878D82A}">
                    <a16:rowId xmlns:a16="http://schemas.microsoft.com/office/drawing/2014/main" val="1493569587"/>
                  </a:ext>
                </a:extLst>
              </a:tr>
              <a:tr h="6944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latin typeface="+mj-lt"/>
                        </a:rPr>
                        <a:t>Lunchtime</a:t>
                      </a:r>
                      <a:br>
                        <a:rPr lang="en-GB" sz="2000" dirty="0">
                          <a:latin typeface="+mj-lt"/>
                        </a:rPr>
                      </a:br>
                      <a:r>
                        <a:rPr lang="en-GB" sz="2000" dirty="0">
                          <a:latin typeface="+mj-lt"/>
                        </a:rPr>
                        <a:t>12pm – 12:45 pm </a:t>
                      </a:r>
                    </a:p>
                  </a:txBody>
                  <a:tcPr marL="104897" marR="104897" marT="52449" marB="52449"/>
                </a:tc>
                <a:extLst>
                  <a:ext uri="{0D108BD9-81ED-4DB2-BD59-A6C34878D82A}">
                    <a16:rowId xmlns:a16="http://schemas.microsoft.com/office/drawing/2014/main" val="1464772803"/>
                  </a:ext>
                </a:extLst>
              </a:tr>
              <a:tr h="6944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latin typeface="+mj-lt"/>
                        </a:rPr>
                        <a:t>Afternoon session</a:t>
                      </a:r>
                      <a:br>
                        <a:rPr lang="en-GB" sz="2000" dirty="0">
                          <a:latin typeface="+mj-lt"/>
                        </a:rPr>
                      </a:br>
                      <a:r>
                        <a:rPr lang="en-GB" sz="2000" dirty="0">
                          <a:latin typeface="+mj-lt"/>
                        </a:rPr>
                        <a:t>12:45 pm</a:t>
                      </a:r>
                      <a:r>
                        <a:rPr lang="en-GB" sz="2000" baseline="0" dirty="0">
                          <a:latin typeface="+mj-lt"/>
                        </a:rPr>
                        <a:t> </a:t>
                      </a:r>
                      <a:r>
                        <a:rPr lang="en-GB" sz="2000" dirty="0">
                          <a:latin typeface="+mj-lt"/>
                        </a:rPr>
                        <a:t>- 3:10 pm.</a:t>
                      </a:r>
                    </a:p>
                  </a:txBody>
                  <a:tcPr marL="104897" marR="104897" marT="52449" marB="52449"/>
                </a:tc>
                <a:extLst>
                  <a:ext uri="{0D108BD9-81ED-4DB2-BD59-A6C34878D82A}">
                    <a16:rowId xmlns:a16="http://schemas.microsoft.com/office/drawing/2014/main" val="2542577712"/>
                  </a:ext>
                </a:extLst>
              </a:tr>
              <a:tr h="6944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latin typeface="+mj-lt"/>
                        </a:rPr>
                        <a:t>Leave at 3:10 pm</a:t>
                      </a:r>
                    </a:p>
                  </a:txBody>
                  <a:tcPr marL="104897" marR="104897" marT="52449" marB="52449" anchor="ctr"/>
                </a:tc>
                <a:extLst>
                  <a:ext uri="{0D108BD9-81ED-4DB2-BD59-A6C34878D82A}">
                    <a16:rowId xmlns:a16="http://schemas.microsoft.com/office/drawing/2014/main" val="3492440102"/>
                  </a:ext>
                </a:extLst>
              </a:tr>
            </a:tbl>
          </a:graphicData>
        </a:graphic>
      </p:graphicFrame>
    </p:spTree>
    <p:extLst>
      <p:ext uri="{BB962C8B-B14F-4D97-AF65-F5344CB8AC3E}">
        <p14:creationId xmlns:p14="http://schemas.microsoft.com/office/powerpoint/2010/main" val="138805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A0EF7D-02D4-4D93-96AB-71D8470E0968}"/>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3</a:t>
            </a:fld>
            <a:endParaRPr lang="en-US" noProof="0"/>
          </a:p>
        </p:txBody>
      </p:sp>
      <p:sp>
        <p:nvSpPr>
          <p:cNvPr id="5" name="Title 4">
            <a:extLst>
              <a:ext uri="{FF2B5EF4-FFF2-40B4-BE49-F238E27FC236}">
                <a16:creationId xmlns:a16="http://schemas.microsoft.com/office/drawing/2014/main" id="{A6BA2CA4-59EA-4CF1-8925-7D81F5D3CF20}"/>
              </a:ext>
            </a:extLst>
          </p:cNvPr>
          <p:cNvSpPr>
            <a:spLocks noGrp="1"/>
          </p:cNvSpPr>
          <p:nvPr>
            <p:ph type="title"/>
          </p:nvPr>
        </p:nvSpPr>
        <p:spPr>
          <a:xfrm rot="21180000">
            <a:off x="288463" y="354491"/>
            <a:ext cx="4391191" cy="1325563"/>
          </a:xfrm>
        </p:spPr>
        <p:txBody>
          <a:bodyPr anchor="ctr">
            <a:normAutofit/>
          </a:bodyPr>
          <a:lstStyle/>
          <a:p>
            <a:pPr algn="ctr"/>
            <a:r>
              <a:rPr lang="en-GB" dirty="0"/>
              <a:t>Snack</a:t>
            </a:r>
          </a:p>
        </p:txBody>
      </p:sp>
      <p:pic>
        <p:nvPicPr>
          <p:cNvPr id="9" name="Picture Placeholder 8" descr="A drawing of a cartoon character&#10;&#10;Description automatically generated">
            <a:extLst>
              <a:ext uri="{FF2B5EF4-FFF2-40B4-BE49-F238E27FC236}">
                <a16:creationId xmlns:a16="http://schemas.microsoft.com/office/drawing/2014/main" id="{61EF13F4-EC6C-427E-8AF4-3CD63F835AFD}"/>
              </a:ext>
            </a:extLst>
          </p:cNvPr>
          <p:cNvPicPr>
            <a:picLocks noGrp="1" noChangeAspect="1"/>
          </p:cNvPicPr>
          <p:nvPr>
            <p:ph sz="half" idx="1"/>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9005131" y="0"/>
            <a:ext cx="2962814" cy="2273506"/>
          </a:xfrm>
          <a:noFill/>
        </p:spPr>
      </p:pic>
      <p:sp>
        <p:nvSpPr>
          <p:cNvPr id="6" name="Text Placeholder 5">
            <a:extLst>
              <a:ext uri="{FF2B5EF4-FFF2-40B4-BE49-F238E27FC236}">
                <a16:creationId xmlns:a16="http://schemas.microsoft.com/office/drawing/2014/main" id="{74F58DE4-8AF1-4DBF-929E-4A1F76318F1D}"/>
              </a:ext>
            </a:extLst>
          </p:cNvPr>
          <p:cNvSpPr>
            <a:spLocks noGrp="1"/>
          </p:cNvSpPr>
          <p:nvPr>
            <p:ph sz="half" idx="2"/>
          </p:nvPr>
        </p:nvSpPr>
        <p:spPr>
          <a:xfrm>
            <a:off x="6504317" y="3028782"/>
            <a:ext cx="4482860" cy="3976085"/>
          </a:xfrm>
        </p:spPr>
        <p:txBody>
          <a:bodyPr>
            <a:noAutofit/>
          </a:bodyPr>
          <a:lstStyle/>
          <a:p>
            <a:r>
              <a:rPr lang="en-GB" sz="2000" dirty="0">
                <a:latin typeface="+mj-lt"/>
              </a:rPr>
              <a:t>Children are provided with free fruit for snack.</a:t>
            </a:r>
          </a:p>
          <a:p>
            <a:r>
              <a:rPr lang="en-GB" sz="2000" dirty="0">
                <a:latin typeface="+mj-lt"/>
              </a:rPr>
              <a:t>Milk is available (free for children under 5).</a:t>
            </a:r>
          </a:p>
          <a:p>
            <a:r>
              <a:rPr lang="en-GB" sz="2000" dirty="0">
                <a:latin typeface="+mj-lt"/>
              </a:rPr>
              <a:t>Children can bring a water bottle with them each day and this should be labelled with their name.</a:t>
            </a:r>
          </a:p>
          <a:p>
            <a:r>
              <a:rPr lang="en-GB" sz="2000" dirty="0">
                <a:latin typeface="+mj-lt"/>
              </a:rPr>
              <a:t>Children in Reception </a:t>
            </a:r>
            <a:r>
              <a:rPr lang="en-GB" sz="2000" b="1" dirty="0">
                <a:latin typeface="+mj-lt"/>
              </a:rPr>
              <a:t>DO NOT</a:t>
            </a:r>
            <a:r>
              <a:rPr lang="en-GB" sz="2000" dirty="0">
                <a:latin typeface="+mj-lt"/>
              </a:rPr>
              <a:t> need to bring any other food to school for snack.</a:t>
            </a:r>
          </a:p>
        </p:txBody>
      </p:sp>
      <p:sp>
        <p:nvSpPr>
          <p:cNvPr id="7" name="Rectangle: Rounded Corners 6">
            <a:extLst>
              <a:ext uri="{FF2B5EF4-FFF2-40B4-BE49-F238E27FC236}">
                <a16:creationId xmlns:a16="http://schemas.microsoft.com/office/drawing/2014/main" id="{094B6408-C775-461A-8312-36037A3F4533}"/>
              </a:ext>
            </a:extLst>
          </p:cNvPr>
          <p:cNvSpPr/>
          <p:nvPr/>
        </p:nvSpPr>
        <p:spPr>
          <a:xfrm>
            <a:off x="1016056" y="2107284"/>
            <a:ext cx="4584664" cy="802257"/>
          </a:xfrm>
          <a:prstGeom prst="roundRect">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mj-lt"/>
              </a:rPr>
              <a:t>Nursery</a:t>
            </a:r>
          </a:p>
        </p:txBody>
      </p:sp>
      <p:sp>
        <p:nvSpPr>
          <p:cNvPr id="8" name="Rectangle: Rounded Corners 7">
            <a:extLst>
              <a:ext uri="{FF2B5EF4-FFF2-40B4-BE49-F238E27FC236}">
                <a16:creationId xmlns:a16="http://schemas.microsoft.com/office/drawing/2014/main" id="{DCED1B3B-31D6-49E6-B7F4-E9964DDAF232}"/>
              </a:ext>
            </a:extLst>
          </p:cNvPr>
          <p:cNvSpPr/>
          <p:nvPr/>
        </p:nvSpPr>
        <p:spPr>
          <a:xfrm>
            <a:off x="6579079" y="2107284"/>
            <a:ext cx="4584664" cy="8022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3600" dirty="0">
                <a:latin typeface="+mj-lt"/>
              </a:rPr>
              <a:t>Reception</a:t>
            </a:r>
          </a:p>
        </p:txBody>
      </p:sp>
      <p:sp>
        <p:nvSpPr>
          <p:cNvPr id="11" name="Text Placeholder 5">
            <a:extLst>
              <a:ext uri="{FF2B5EF4-FFF2-40B4-BE49-F238E27FC236}">
                <a16:creationId xmlns:a16="http://schemas.microsoft.com/office/drawing/2014/main" id="{E85F2D8E-EB17-47ED-B94A-C92384142071}"/>
              </a:ext>
            </a:extLst>
          </p:cNvPr>
          <p:cNvSpPr txBox="1">
            <a:spLocks/>
          </p:cNvSpPr>
          <p:nvPr/>
        </p:nvSpPr>
        <p:spPr>
          <a:xfrm>
            <a:off x="1016056" y="3028782"/>
            <a:ext cx="4735902" cy="373736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j-lt"/>
              </a:rPr>
              <a:t>We ask for a donation of £5 per half term (£30 for the year.) This pays for snacks such as breadsticks, toast, yoghurts.</a:t>
            </a:r>
          </a:p>
          <a:p>
            <a:r>
              <a:rPr lang="en-GB" sz="2000" dirty="0">
                <a:latin typeface="+mj-lt"/>
              </a:rPr>
              <a:t>Each child receives a piece of fruit daily.</a:t>
            </a:r>
          </a:p>
          <a:p>
            <a:r>
              <a:rPr lang="en-GB" sz="2000" dirty="0">
                <a:latin typeface="+mj-lt"/>
              </a:rPr>
              <a:t>Milk is available (free for children under 5).</a:t>
            </a:r>
          </a:p>
          <a:p>
            <a:r>
              <a:rPr lang="en-GB" sz="2000" dirty="0">
                <a:latin typeface="+mj-lt"/>
              </a:rPr>
              <a:t>Children can bring a water bottle with them each day and </a:t>
            </a:r>
            <a:r>
              <a:rPr lang="en-GB" sz="2000" b="1" dirty="0">
                <a:solidFill>
                  <a:srgbClr val="FF0000"/>
                </a:solidFill>
                <a:latin typeface="+mj-lt"/>
              </a:rPr>
              <a:t>this should be</a:t>
            </a:r>
            <a:r>
              <a:rPr lang="en-GB" sz="2000" b="1" dirty="0">
                <a:latin typeface="+mj-lt"/>
              </a:rPr>
              <a:t> </a:t>
            </a:r>
            <a:r>
              <a:rPr lang="en-GB" sz="2000" b="1" dirty="0">
                <a:solidFill>
                  <a:srgbClr val="FF0000"/>
                </a:solidFill>
                <a:latin typeface="+mj-lt"/>
              </a:rPr>
              <a:t>labelled with their name.</a:t>
            </a:r>
          </a:p>
        </p:txBody>
      </p:sp>
    </p:spTree>
    <p:extLst>
      <p:ext uri="{BB962C8B-B14F-4D97-AF65-F5344CB8AC3E}">
        <p14:creationId xmlns:p14="http://schemas.microsoft.com/office/powerpoint/2010/main" val="180878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120E55-50A3-431C-B799-85B210E805E2}"/>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4</a:t>
            </a:fld>
            <a:endParaRPr lang="en-US" noProof="0" dirty="0"/>
          </a:p>
        </p:txBody>
      </p:sp>
      <p:sp>
        <p:nvSpPr>
          <p:cNvPr id="4" name="Title 3">
            <a:extLst>
              <a:ext uri="{FF2B5EF4-FFF2-40B4-BE49-F238E27FC236}">
                <a16:creationId xmlns:a16="http://schemas.microsoft.com/office/drawing/2014/main" id="{F373D1B0-A718-4EFD-9C59-DA644A697B1A}"/>
              </a:ext>
            </a:extLst>
          </p:cNvPr>
          <p:cNvSpPr>
            <a:spLocks noGrp="1"/>
          </p:cNvSpPr>
          <p:nvPr>
            <p:ph type="title"/>
          </p:nvPr>
        </p:nvSpPr>
        <p:spPr>
          <a:xfrm rot="21180000">
            <a:off x="288463" y="354491"/>
            <a:ext cx="4391191" cy="1325563"/>
          </a:xfrm>
        </p:spPr>
        <p:txBody>
          <a:bodyPr anchor="ctr">
            <a:normAutofit/>
          </a:bodyPr>
          <a:lstStyle/>
          <a:p>
            <a:pPr algn="ctr"/>
            <a:r>
              <a:rPr lang="en-GB" dirty="0"/>
              <a:t>What to Bring</a:t>
            </a:r>
          </a:p>
        </p:txBody>
      </p:sp>
      <p:sp>
        <p:nvSpPr>
          <p:cNvPr id="16" name="Content Placeholder 5">
            <a:extLst>
              <a:ext uri="{FF2B5EF4-FFF2-40B4-BE49-F238E27FC236}">
                <a16:creationId xmlns:a16="http://schemas.microsoft.com/office/drawing/2014/main" id="{91F67B47-6B93-4003-8F2D-70F549BB56FB}"/>
              </a:ext>
            </a:extLst>
          </p:cNvPr>
          <p:cNvSpPr>
            <a:spLocks noGrp="1"/>
          </p:cNvSpPr>
          <p:nvPr>
            <p:ph sz="half" idx="2"/>
          </p:nvPr>
        </p:nvSpPr>
        <p:spPr>
          <a:xfrm>
            <a:off x="1016056" y="2936927"/>
            <a:ext cx="5277866" cy="2968818"/>
          </a:xfrm>
          <a:solidFill>
            <a:schemeClr val="bg1"/>
          </a:solidFill>
        </p:spPr>
        <p:txBody>
          <a:bodyPr>
            <a:noAutofit/>
          </a:bodyPr>
          <a:lstStyle/>
          <a:p>
            <a:r>
              <a:rPr lang="en-US" dirty="0">
                <a:latin typeface="+mj-lt"/>
              </a:rPr>
              <a:t>Spare labelled clothes in a bag. A few sets please, including socks.</a:t>
            </a:r>
          </a:p>
          <a:p>
            <a:r>
              <a:rPr lang="en-US" dirty="0">
                <a:latin typeface="+mj-lt"/>
              </a:rPr>
              <a:t>Wellies.</a:t>
            </a:r>
          </a:p>
          <a:p>
            <a:r>
              <a:rPr lang="en-US" dirty="0">
                <a:latin typeface="+mj-lt"/>
              </a:rPr>
              <a:t>Outdoor clothing that is appropriate for the weather.</a:t>
            </a:r>
          </a:p>
          <a:p>
            <a:r>
              <a:rPr lang="en-US" dirty="0">
                <a:latin typeface="+mj-lt"/>
              </a:rPr>
              <a:t>Water bottle.</a:t>
            </a:r>
          </a:p>
        </p:txBody>
      </p:sp>
      <p:pic>
        <p:nvPicPr>
          <p:cNvPr id="2" name="Picture 1" descr="Decorated Wellies | The Great British Agricultural Show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69018" y="91855"/>
            <a:ext cx="1569563" cy="2214969"/>
          </a:xfrm>
          <a:prstGeom prst="rect">
            <a:avLst/>
          </a:prstGeom>
        </p:spPr>
      </p:pic>
      <p:sp>
        <p:nvSpPr>
          <p:cNvPr id="7" name="Rectangle: Rounded Corners 6">
            <a:extLst>
              <a:ext uri="{FF2B5EF4-FFF2-40B4-BE49-F238E27FC236}">
                <a16:creationId xmlns:a16="http://schemas.microsoft.com/office/drawing/2014/main" id="{284E6191-688F-4040-B604-252CB83D8DCC}"/>
              </a:ext>
            </a:extLst>
          </p:cNvPr>
          <p:cNvSpPr/>
          <p:nvPr/>
        </p:nvSpPr>
        <p:spPr>
          <a:xfrm>
            <a:off x="1016056" y="2107284"/>
            <a:ext cx="4584664" cy="802257"/>
          </a:xfrm>
          <a:prstGeom prst="roundRect">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mj-lt"/>
              </a:rPr>
              <a:t>Nursery</a:t>
            </a:r>
          </a:p>
        </p:txBody>
      </p:sp>
      <p:sp>
        <p:nvSpPr>
          <p:cNvPr id="8" name="Rectangle: Rounded Corners 7">
            <a:extLst>
              <a:ext uri="{FF2B5EF4-FFF2-40B4-BE49-F238E27FC236}">
                <a16:creationId xmlns:a16="http://schemas.microsoft.com/office/drawing/2014/main" id="{123AFD66-04BA-4A27-9612-0BF21EEE0A48}"/>
              </a:ext>
            </a:extLst>
          </p:cNvPr>
          <p:cNvSpPr/>
          <p:nvPr/>
        </p:nvSpPr>
        <p:spPr>
          <a:xfrm>
            <a:off x="6579079" y="2107284"/>
            <a:ext cx="4584664" cy="8022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3600" dirty="0">
                <a:latin typeface="+mj-lt"/>
              </a:rPr>
              <a:t>Reception</a:t>
            </a:r>
          </a:p>
        </p:txBody>
      </p:sp>
      <p:sp>
        <p:nvSpPr>
          <p:cNvPr id="9" name="Content Placeholder 5">
            <a:extLst>
              <a:ext uri="{FF2B5EF4-FFF2-40B4-BE49-F238E27FC236}">
                <a16:creationId xmlns:a16="http://schemas.microsoft.com/office/drawing/2014/main" id="{D2E01357-EF61-4B5D-AEA7-93613FAFF594}"/>
              </a:ext>
            </a:extLst>
          </p:cNvPr>
          <p:cNvSpPr txBox="1">
            <a:spLocks/>
          </p:cNvSpPr>
          <p:nvPr/>
        </p:nvSpPr>
        <p:spPr>
          <a:xfrm>
            <a:off x="6624400" y="2936927"/>
            <a:ext cx="5262800" cy="39760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Spare clothes.</a:t>
            </a:r>
          </a:p>
          <a:p>
            <a:r>
              <a:rPr lang="en-US" dirty="0">
                <a:latin typeface="+mj-lt"/>
              </a:rPr>
              <a:t>Wellies.</a:t>
            </a:r>
          </a:p>
          <a:p>
            <a:r>
              <a:rPr lang="en-US" dirty="0">
                <a:latin typeface="+mj-lt"/>
              </a:rPr>
              <a:t>Outdoor clothing that is appropriate for the weather.</a:t>
            </a:r>
          </a:p>
          <a:p>
            <a:r>
              <a:rPr lang="en-US" dirty="0">
                <a:latin typeface="+mj-lt"/>
              </a:rPr>
              <a:t>P.E. Kit.</a:t>
            </a:r>
          </a:p>
          <a:p>
            <a:r>
              <a:rPr lang="en-US" dirty="0">
                <a:latin typeface="+mj-lt"/>
              </a:rPr>
              <a:t>Water bottle.</a:t>
            </a:r>
          </a:p>
          <a:p>
            <a:r>
              <a:rPr lang="en-US" dirty="0">
                <a:latin typeface="+mj-lt"/>
              </a:rPr>
              <a:t>Book bag.</a:t>
            </a:r>
          </a:p>
        </p:txBody>
      </p:sp>
      <p:sp>
        <p:nvSpPr>
          <p:cNvPr id="11" name="TextBox 10">
            <a:extLst>
              <a:ext uri="{FF2B5EF4-FFF2-40B4-BE49-F238E27FC236}">
                <a16:creationId xmlns:a16="http://schemas.microsoft.com/office/drawing/2014/main" id="{FAA95D3A-CDCA-4A6E-AD16-8B737667192E}"/>
              </a:ext>
            </a:extLst>
          </p:cNvPr>
          <p:cNvSpPr txBox="1"/>
          <p:nvPr/>
        </p:nvSpPr>
        <p:spPr>
          <a:xfrm>
            <a:off x="98780" y="6396813"/>
            <a:ext cx="12093219" cy="369332"/>
          </a:xfrm>
          <a:prstGeom prst="rect">
            <a:avLst/>
          </a:prstGeom>
          <a:noFill/>
        </p:spPr>
        <p:txBody>
          <a:bodyPr wrap="square">
            <a:spAutoFit/>
          </a:bodyPr>
          <a:lstStyle/>
          <a:p>
            <a:pPr marL="0" indent="0">
              <a:buNone/>
            </a:pPr>
            <a:r>
              <a:rPr lang="en-GB" b="1" dirty="0">
                <a:solidFill>
                  <a:schemeClr val="tx1"/>
                </a:solidFill>
                <a:latin typeface="+mj-lt"/>
              </a:rPr>
              <a:t>Please ensure that all belongings are labelled and that your child knows what belongs to them.</a:t>
            </a:r>
          </a:p>
        </p:txBody>
      </p:sp>
    </p:spTree>
    <p:extLst>
      <p:ext uri="{BB962C8B-B14F-4D97-AF65-F5344CB8AC3E}">
        <p14:creationId xmlns:p14="http://schemas.microsoft.com/office/powerpoint/2010/main" val="275921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693E40-FA0D-4424-8034-2065685CA161}"/>
              </a:ext>
            </a:extLst>
          </p:cNvPr>
          <p:cNvSpPr>
            <a:spLocks noGrp="1"/>
          </p:cNvSpPr>
          <p:nvPr>
            <p:ph type="body" idx="1"/>
          </p:nvPr>
        </p:nvSpPr>
        <p:spPr>
          <a:xfrm>
            <a:off x="748030" y="2105483"/>
            <a:ext cx="5053066" cy="1287138"/>
          </a:xfrm>
        </p:spPr>
        <p:txBody>
          <a:bodyPr>
            <a:noAutofit/>
          </a:bodyPr>
          <a:lstStyle/>
          <a:p>
            <a:r>
              <a:rPr lang="en-GB" sz="1600" dirty="0">
                <a:latin typeface="+mj-lt"/>
              </a:rPr>
              <a:t>Everyone will be given a log in code for seesaw. Please register as soon as you receive this.</a:t>
            </a:r>
          </a:p>
          <a:p>
            <a:r>
              <a:rPr lang="en-GB" sz="1600" b="0" dirty="0">
                <a:latin typeface="+mj-lt"/>
              </a:rPr>
              <a:t>(Returning Nursery children will need to reregister with new code.)</a:t>
            </a:r>
          </a:p>
        </p:txBody>
      </p:sp>
      <p:sp>
        <p:nvSpPr>
          <p:cNvPr id="3" name="Footer Placeholder 2">
            <a:extLst>
              <a:ext uri="{FF2B5EF4-FFF2-40B4-BE49-F238E27FC236}">
                <a16:creationId xmlns:a16="http://schemas.microsoft.com/office/drawing/2014/main" id="{B12E0C70-3A7F-4877-A19E-64870D51B77E}"/>
              </a:ext>
            </a:extLst>
          </p:cNvPr>
          <p:cNvSpPr>
            <a:spLocks noGrp="1"/>
          </p:cNvSpPr>
          <p:nvPr>
            <p:ph type="ftr" sz="quarter" idx="11"/>
          </p:nvPr>
        </p:nvSpPr>
        <p:spPr>
          <a:xfrm>
            <a:off x="958726" y="6371378"/>
            <a:ext cx="8684038" cy="365125"/>
          </a:xfrm>
        </p:spPr>
        <p:txBody>
          <a:bodyPr/>
          <a:lstStyle/>
          <a:p>
            <a:r>
              <a:rPr lang="en-US" sz="2400" noProof="0" dirty="0"/>
              <a:t>The school office needs to be informed of absences.</a:t>
            </a:r>
          </a:p>
        </p:txBody>
      </p:sp>
      <p:sp>
        <p:nvSpPr>
          <p:cNvPr id="4" name="Slide Number Placeholder 3">
            <a:extLst>
              <a:ext uri="{FF2B5EF4-FFF2-40B4-BE49-F238E27FC236}">
                <a16:creationId xmlns:a16="http://schemas.microsoft.com/office/drawing/2014/main" id="{F636BCCF-842A-41F9-8A81-7E5824609C02}"/>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5" name="Title 4">
            <a:extLst>
              <a:ext uri="{FF2B5EF4-FFF2-40B4-BE49-F238E27FC236}">
                <a16:creationId xmlns:a16="http://schemas.microsoft.com/office/drawing/2014/main" id="{95EBAF85-159B-444D-BB40-B3CCED2DD523}"/>
              </a:ext>
            </a:extLst>
          </p:cNvPr>
          <p:cNvSpPr>
            <a:spLocks noGrp="1"/>
          </p:cNvSpPr>
          <p:nvPr>
            <p:ph type="title"/>
          </p:nvPr>
        </p:nvSpPr>
        <p:spPr/>
        <p:txBody>
          <a:bodyPr/>
          <a:lstStyle/>
          <a:p>
            <a:r>
              <a:rPr lang="en-GB" dirty="0"/>
              <a:t>Communication</a:t>
            </a:r>
          </a:p>
        </p:txBody>
      </p:sp>
      <p:sp>
        <p:nvSpPr>
          <p:cNvPr id="6" name="Text Placeholder 5">
            <a:extLst>
              <a:ext uri="{FF2B5EF4-FFF2-40B4-BE49-F238E27FC236}">
                <a16:creationId xmlns:a16="http://schemas.microsoft.com/office/drawing/2014/main" id="{77F2AE63-FE8D-4F99-A886-4803093F1C9D}"/>
              </a:ext>
            </a:extLst>
          </p:cNvPr>
          <p:cNvSpPr>
            <a:spLocks noGrp="1"/>
          </p:cNvSpPr>
          <p:nvPr>
            <p:ph type="body" sz="quarter" idx="13"/>
          </p:nvPr>
        </p:nvSpPr>
        <p:spPr>
          <a:xfrm>
            <a:off x="757627" y="3563574"/>
            <a:ext cx="4623972" cy="2978757"/>
          </a:xfrm>
        </p:spPr>
        <p:txBody>
          <a:bodyPr>
            <a:normAutofit/>
          </a:bodyPr>
          <a:lstStyle/>
          <a:p>
            <a:r>
              <a:rPr lang="en-GB" dirty="0">
                <a:latin typeface="+mj-lt"/>
              </a:rPr>
              <a:t>Class letters, homework, important class messages will be posted on seesaw.</a:t>
            </a:r>
          </a:p>
          <a:p>
            <a:r>
              <a:rPr lang="en-GB" dirty="0">
                <a:latin typeface="+mj-lt"/>
              </a:rPr>
              <a:t>Parents and carers will be able to post pictures, videos and notes -  “wow moments” </a:t>
            </a:r>
          </a:p>
          <a:p>
            <a:r>
              <a:rPr lang="en-GB" dirty="0">
                <a:latin typeface="+mj-lt"/>
              </a:rPr>
              <a:t>Please keep seesaw as a tool for us to share children’s achievements and not general messages.</a:t>
            </a:r>
          </a:p>
          <a:p>
            <a:r>
              <a:rPr lang="en-GB" dirty="0">
                <a:latin typeface="+mj-lt"/>
              </a:rPr>
              <a:t>Should you need to tell us something about your child for example, they are tired due to trouble sleeping please tell the adult at the door.</a:t>
            </a:r>
          </a:p>
        </p:txBody>
      </p:sp>
      <p:pic>
        <p:nvPicPr>
          <p:cNvPr id="1026" name="Picture 2" descr="Image result for seesaw for schools">
            <a:extLst>
              <a:ext uri="{FF2B5EF4-FFF2-40B4-BE49-F238E27FC236}">
                <a16:creationId xmlns:a16="http://schemas.microsoft.com/office/drawing/2014/main" id="{9748FADE-7540-4C1F-970F-4F2E2C701F6C}"/>
              </a:ext>
            </a:extLst>
          </p:cNvPr>
          <p:cNvPicPr>
            <a:picLocks noGrp="1" noChangeAspect="1" noChangeArrowheads="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bwMode="auto">
          <a:xfrm rot="720000">
            <a:off x="6398868" y="599157"/>
            <a:ext cx="4627393" cy="474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5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5486E-CC70-420E-BE55-C748BCD00A91}"/>
              </a:ext>
            </a:extLst>
          </p:cNvPr>
          <p:cNvSpPr>
            <a:spLocks noGrp="1"/>
          </p:cNvSpPr>
          <p:nvPr>
            <p:ph type="sldNum" sz="quarter" idx="12"/>
          </p:nvPr>
        </p:nvSpPr>
        <p:spPr/>
        <p:txBody>
          <a:bodyPr anchor="ctr">
            <a:normAutofit/>
          </a:bodyPr>
          <a:lstStyle/>
          <a:p>
            <a:pPr>
              <a:spcAft>
                <a:spcPts val="600"/>
              </a:spcAft>
            </a:pPr>
            <a:fld id="{98C0CDE5-970C-4CC4-BF43-0DA127E73E82}" type="slidenum">
              <a:rPr lang="en-US" noProof="0" smtClean="0"/>
              <a:pPr>
                <a:spcAft>
                  <a:spcPts val="600"/>
                </a:spcAft>
              </a:pPr>
              <a:t>6</a:t>
            </a:fld>
            <a:endParaRPr lang="en-US" noProof="0" dirty="0"/>
          </a:p>
        </p:txBody>
      </p:sp>
      <p:sp>
        <p:nvSpPr>
          <p:cNvPr id="4" name="Title 3">
            <a:extLst>
              <a:ext uri="{FF2B5EF4-FFF2-40B4-BE49-F238E27FC236}">
                <a16:creationId xmlns:a16="http://schemas.microsoft.com/office/drawing/2014/main" id="{415890FE-9024-4451-8828-5688154301B7}"/>
              </a:ext>
            </a:extLst>
          </p:cNvPr>
          <p:cNvSpPr>
            <a:spLocks noGrp="1"/>
          </p:cNvSpPr>
          <p:nvPr>
            <p:ph type="title"/>
          </p:nvPr>
        </p:nvSpPr>
        <p:spPr>
          <a:xfrm rot="21180000">
            <a:off x="269092" y="355676"/>
            <a:ext cx="4391191" cy="1007653"/>
          </a:xfrm>
        </p:spPr>
        <p:txBody>
          <a:bodyPr anchor="b">
            <a:normAutofit/>
          </a:bodyPr>
          <a:lstStyle/>
          <a:p>
            <a:r>
              <a:rPr lang="en-GB" sz="3400" dirty="0"/>
              <a:t>Learning at Home</a:t>
            </a:r>
          </a:p>
        </p:txBody>
      </p:sp>
      <p:pic>
        <p:nvPicPr>
          <p:cNvPr id="8" name="Content Placeholder 7" descr="A picture containing building, photo, sign, covered&#10;&#10;Description automatically generated">
            <a:extLst>
              <a:ext uri="{FF2B5EF4-FFF2-40B4-BE49-F238E27FC236}">
                <a16:creationId xmlns:a16="http://schemas.microsoft.com/office/drawing/2014/main" id="{814713B6-C845-4E32-ACD4-886BFFDE46D3}"/>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b="-1"/>
          <a:stretch/>
        </p:blipFill>
        <p:spPr>
          <a:xfrm rot="6120000">
            <a:off x="7498462" y="1222988"/>
            <a:ext cx="4427735" cy="3761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Rounded Corners 5">
            <a:extLst>
              <a:ext uri="{FF2B5EF4-FFF2-40B4-BE49-F238E27FC236}">
                <a16:creationId xmlns:a16="http://schemas.microsoft.com/office/drawing/2014/main" id="{923DC618-6F6E-4D28-BA30-39DDB9867590}"/>
              </a:ext>
            </a:extLst>
          </p:cNvPr>
          <p:cNvSpPr/>
          <p:nvPr/>
        </p:nvSpPr>
        <p:spPr>
          <a:xfrm>
            <a:off x="2337160" y="1787865"/>
            <a:ext cx="4884484" cy="802257"/>
          </a:xfrm>
          <a:prstGeom prst="roundRect">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mj-lt"/>
              </a:rPr>
              <a:t>Nursery</a:t>
            </a:r>
          </a:p>
        </p:txBody>
      </p:sp>
      <p:sp>
        <p:nvSpPr>
          <p:cNvPr id="7" name="Rectangle: Rounded Corners 6">
            <a:extLst>
              <a:ext uri="{FF2B5EF4-FFF2-40B4-BE49-F238E27FC236}">
                <a16:creationId xmlns:a16="http://schemas.microsoft.com/office/drawing/2014/main" id="{4CB682D6-5CD0-4119-ABBB-ED377D103B2E}"/>
              </a:ext>
            </a:extLst>
          </p:cNvPr>
          <p:cNvSpPr/>
          <p:nvPr/>
        </p:nvSpPr>
        <p:spPr>
          <a:xfrm>
            <a:off x="2296244" y="3647235"/>
            <a:ext cx="4884484" cy="698964"/>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3600" dirty="0">
                <a:latin typeface="+mj-lt"/>
              </a:rPr>
              <a:t>Reception</a:t>
            </a:r>
          </a:p>
        </p:txBody>
      </p:sp>
      <p:sp>
        <p:nvSpPr>
          <p:cNvPr id="15" name="Text Placeholder 5">
            <a:extLst>
              <a:ext uri="{FF2B5EF4-FFF2-40B4-BE49-F238E27FC236}">
                <a16:creationId xmlns:a16="http://schemas.microsoft.com/office/drawing/2014/main" id="{145CA6E0-F3C3-4F08-94D8-572FA601B29D}"/>
              </a:ext>
            </a:extLst>
          </p:cNvPr>
          <p:cNvSpPr>
            <a:spLocks noGrp="1"/>
          </p:cNvSpPr>
          <p:nvPr>
            <p:ph type="body" sz="quarter" idx="4294967295"/>
          </p:nvPr>
        </p:nvSpPr>
        <p:spPr>
          <a:xfrm>
            <a:off x="2180491" y="2695575"/>
            <a:ext cx="5000237" cy="4070570"/>
          </a:xfrm>
        </p:spPr>
        <p:txBody>
          <a:bodyPr>
            <a:noAutofit/>
          </a:bodyPr>
          <a:lstStyle/>
          <a:p>
            <a:pPr>
              <a:spcBef>
                <a:spcPts val="0"/>
              </a:spcBef>
              <a:spcAft>
                <a:spcPts val="300"/>
              </a:spcAft>
            </a:pPr>
            <a:r>
              <a:rPr lang="en-US" sz="2000" dirty="0">
                <a:solidFill>
                  <a:srgbClr val="000000"/>
                </a:solidFill>
                <a:latin typeface="+mj-lt"/>
              </a:rPr>
              <a:t>Weekly seesaw activities, these may simply be challenges such as practicing new skills or a task to complete.</a:t>
            </a:r>
          </a:p>
          <a:p>
            <a:pPr marL="0" indent="0">
              <a:spcBef>
                <a:spcPts val="0"/>
              </a:spcBef>
              <a:spcAft>
                <a:spcPts val="300"/>
              </a:spcAft>
              <a:buNone/>
            </a:pPr>
            <a:endParaRPr lang="en-US" sz="2000" dirty="0">
              <a:solidFill>
                <a:srgbClr val="000000"/>
              </a:solidFill>
              <a:latin typeface="+mj-lt"/>
            </a:endParaRPr>
          </a:p>
          <a:p>
            <a:pPr>
              <a:spcBef>
                <a:spcPts val="0"/>
              </a:spcBef>
              <a:spcAft>
                <a:spcPts val="300"/>
              </a:spcAft>
            </a:pPr>
            <a:endParaRPr lang="en-US" sz="2000" dirty="0">
              <a:solidFill>
                <a:srgbClr val="000000"/>
              </a:solidFill>
              <a:latin typeface="+mj-lt"/>
            </a:endParaRPr>
          </a:p>
          <a:p>
            <a:pPr>
              <a:spcBef>
                <a:spcPts val="0"/>
              </a:spcBef>
              <a:spcAft>
                <a:spcPts val="300"/>
              </a:spcAft>
            </a:pPr>
            <a:endParaRPr lang="en-US" sz="2000" dirty="0">
              <a:solidFill>
                <a:srgbClr val="000000"/>
              </a:solidFill>
              <a:latin typeface="+mj-lt"/>
            </a:endParaRPr>
          </a:p>
          <a:p>
            <a:pPr marL="179388" indent="-179388">
              <a:spcBef>
                <a:spcPts val="0"/>
              </a:spcBef>
              <a:spcAft>
                <a:spcPts val="300"/>
              </a:spcAft>
              <a:buFont typeface="Arial" panose="020B0604020202020204" pitchFamily="34" charset="0"/>
              <a:buChar char="•"/>
            </a:pPr>
            <a:r>
              <a:rPr lang="en-GB" sz="2000" dirty="0">
                <a:solidFill>
                  <a:srgbClr val="000000"/>
                </a:solidFill>
                <a:latin typeface="+mj-lt"/>
              </a:rPr>
              <a:t>Reading books and Reading Records</a:t>
            </a:r>
          </a:p>
          <a:p>
            <a:pPr marL="179388" indent="-179388">
              <a:spcBef>
                <a:spcPts val="0"/>
              </a:spcBef>
              <a:spcAft>
                <a:spcPts val="300"/>
              </a:spcAft>
              <a:buFont typeface="Arial" panose="020B0604020202020204" pitchFamily="34" charset="0"/>
              <a:buChar char="•"/>
            </a:pPr>
            <a:r>
              <a:rPr lang="en-GB" sz="2000" dirty="0">
                <a:solidFill>
                  <a:srgbClr val="000000"/>
                </a:solidFill>
                <a:latin typeface="+mj-lt"/>
              </a:rPr>
              <a:t>Books to be read at least 3 times a week at home</a:t>
            </a:r>
          </a:p>
          <a:p>
            <a:pPr marL="179388" indent="-179388">
              <a:spcBef>
                <a:spcPts val="0"/>
              </a:spcBef>
              <a:spcAft>
                <a:spcPts val="300"/>
              </a:spcAft>
              <a:buFont typeface="Arial" panose="020B0604020202020204" pitchFamily="34" charset="0"/>
              <a:buChar char="•"/>
            </a:pPr>
            <a:r>
              <a:rPr lang="en-GB" sz="2000" dirty="0">
                <a:solidFill>
                  <a:srgbClr val="000000"/>
                </a:solidFill>
                <a:latin typeface="+mj-lt"/>
              </a:rPr>
              <a:t>Home Activity Bags or ‘Think Equal’ tasks.</a:t>
            </a:r>
          </a:p>
          <a:p>
            <a:pPr marL="179388" indent="-179388">
              <a:spcBef>
                <a:spcPts val="0"/>
              </a:spcBef>
              <a:spcAft>
                <a:spcPts val="300"/>
              </a:spcAft>
              <a:buFont typeface="Arial" panose="020B0604020202020204" pitchFamily="34" charset="0"/>
              <a:buChar char="•"/>
            </a:pPr>
            <a:r>
              <a:rPr lang="en-GB" sz="2000" dirty="0">
                <a:solidFill>
                  <a:srgbClr val="000000"/>
                </a:solidFill>
                <a:latin typeface="+mj-lt"/>
              </a:rPr>
              <a:t>To be brought back on set days.  </a:t>
            </a:r>
          </a:p>
          <a:p>
            <a:pPr marL="179388" indent="-179388">
              <a:spcBef>
                <a:spcPts val="0"/>
              </a:spcBef>
              <a:spcAft>
                <a:spcPts val="300"/>
              </a:spcAft>
              <a:buFont typeface="Arial" panose="020B0604020202020204" pitchFamily="34" charset="0"/>
              <a:buChar char="•"/>
            </a:pPr>
            <a:r>
              <a:rPr lang="en-GB" sz="2000" dirty="0">
                <a:solidFill>
                  <a:srgbClr val="000000"/>
                </a:solidFill>
                <a:latin typeface="+mj-lt"/>
              </a:rPr>
              <a:t>Keep an eye on seesaw</a:t>
            </a:r>
          </a:p>
        </p:txBody>
      </p:sp>
    </p:spTree>
    <p:extLst>
      <p:ext uri="{BB962C8B-B14F-4D97-AF65-F5344CB8AC3E}">
        <p14:creationId xmlns:p14="http://schemas.microsoft.com/office/powerpoint/2010/main" val="416277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9F59ED-8EF1-4303-9604-1D9D7DF93E63}"/>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7</a:t>
            </a:fld>
            <a:endParaRPr lang="en-US" noProof="0" dirty="0"/>
          </a:p>
        </p:txBody>
      </p:sp>
      <p:sp>
        <p:nvSpPr>
          <p:cNvPr id="4" name="Title 3">
            <a:extLst>
              <a:ext uri="{FF2B5EF4-FFF2-40B4-BE49-F238E27FC236}">
                <a16:creationId xmlns:a16="http://schemas.microsoft.com/office/drawing/2014/main" id="{D1D86098-6199-443F-AC53-EF7BC20B7ED2}"/>
              </a:ext>
            </a:extLst>
          </p:cNvPr>
          <p:cNvSpPr>
            <a:spLocks noGrp="1"/>
          </p:cNvSpPr>
          <p:nvPr>
            <p:ph type="title"/>
          </p:nvPr>
        </p:nvSpPr>
        <p:spPr>
          <a:xfrm rot="21180000">
            <a:off x="288463" y="354491"/>
            <a:ext cx="4391191" cy="1325563"/>
          </a:xfrm>
        </p:spPr>
        <p:txBody>
          <a:bodyPr anchor="ctr">
            <a:normAutofit/>
          </a:bodyPr>
          <a:lstStyle/>
          <a:p>
            <a:r>
              <a:rPr lang="en-GB" dirty="0"/>
              <a:t>Learning in EYFS</a:t>
            </a:r>
          </a:p>
        </p:txBody>
      </p:sp>
      <p:pic>
        <p:nvPicPr>
          <p:cNvPr id="8" name="Content Placeholder 7">
            <a:extLst>
              <a:ext uri="{FF2B5EF4-FFF2-40B4-BE49-F238E27FC236}">
                <a16:creationId xmlns:a16="http://schemas.microsoft.com/office/drawing/2014/main" id="{C8BB8BEB-71CE-45FF-B598-FD79415F22D1}"/>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1387518" y="2370136"/>
            <a:ext cx="3976085" cy="29820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4">
            <a:extLst>
              <a:ext uri="{FF2B5EF4-FFF2-40B4-BE49-F238E27FC236}">
                <a16:creationId xmlns:a16="http://schemas.microsoft.com/office/drawing/2014/main" id="{AC76DDD1-C4B2-4CAE-94C3-D8D3A15D4649}"/>
              </a:ext>
            </a:extLst>
          </p:cNvPr>
          <p:cNvSpPr>
            <a:spLocks noGrp="1"/>
          </p:cNvSpPr>
          <p:nvPr>
            <p:ph sz="half" idx="2"/>
          </p:nvPr>
        </p:nvSpPr>
        <p:spPr>
          <a:xfrm>
            <a:off x="6172200" y="1825625"/>
            <a:ext cx="5633800" cy="4636135"/>
          </a:xfrm>
        </p:spPr>
        <p:txBody>
          <a:bodyPr>
            <a:noAutofit/>
          </a:bodyPr>
          <a:lstStyle/>
          <a:p>
            <a:r>
              <a:rPr lang="en-GB" dirty="0">
                <a:solidFill>
                  <a:srgbClr val="464041"/>
                </a:solidFill>
                <a:latin typeface="+mj-lt"/>
              </a:rPr>
              <a:t>Learning in the EYFS is play based.</a:t>
            </a:r>
          </a:p>
          <a:p>
            <a:r>
              <a:rPr lang="en-GB" dirty="0">
                <a:solidFill>
                  <a:srgbClr val="464041"/>
                </a:solidFill>
                <a:latin typeface="+mj-lt"/>
              </a:rPr>
              <a:t>Children learn through a combination of adult focused and child-initiated activities.</a:t>
            </a:r>
          </a:p>
          <a:p>
            <a:r>
              <a:rPr lang="en-GB" dirty="0">
                <a:solidFill>
                  <a:srgbClr val="464041"/>
                </a:solidFill>
                <a:latin typeface="+mj-lt"/>
              </a:rPr>
              <a:t>Learning happens both indoors and outdoors.</a:t>
            </a:r>
          </a:p>
          <a:p>
            <a:r>
              <a:rPr lang="en-GB" dirty="0">
                <a:solidFill>
                  <a:srgbClr val="464041"/>
                </a:solidFill>
                <a:latin typeface="+mj-lt"/>
              </a:rPr>
              <a:t>Activities are carefully planned following children’s interests, next steps and alongside a chosen theme.</a:t>
            </a:r>
          </a:p>
        </p:txBody>
      </p:sp>
    </p:spTree>
    <p:extLst>
      <p:ext uri="{BB962C8B-B14F-4D97-AF65-F5344CB8AC3E}">
        <p14:creationId xmlns:p14="http://schemas.microsoft.com/office/powerpoint/2010/main" val="137831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smtClean="0"/>
              <a:pPr>
                <a:spcAft>
                  <a:spcPts val="600"/>
                </a:spcAft>
              </a:pPr>
              <a:t>8</a:t>
            </a:fld>
            <a:endParaRPr lang="en-US" dirty="0"/>
          </a:p>
        </p:txBody>
      </p:sp>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240000">
            <a:off x="846111" y="974881"/>
            <a:ext cx="3933620" cy="734415"/>
          </a:xfrm>
        </p:spPr>
        <p:txBody>
          <a:bodyPr anchor="b">
            <a:normAutofit/>
          </a:bodyPr>
          <a:lstStyle/>
          <a:p>
            <a:r>
              <a:rPr lang="en-US" dirty="0"/>
              <a:t>Forest School</a:t>
            </a:r>
          </a:p>
        </p:txBody>
      </p:sp>
      <p:sp>
        <p:nvSpPr>
          <p:cNvPr id="26" name="Text Placeholder 5">
            <a:extLst>
              <a:ext uri="{FF2B5EF4-FFF2-40B4-BE49-F238E27FC236}">
                <a16:creationId xmlns:a16="http://schemas.microsoft.com/office/drawing/2014/main" id="{5F09D5AA-ED65-4FD2-AD22-4C451F7901C5}"/>
              </a:ext>
            </a:extLst>
          </p:cNvPr>
          <p:cNvSpPr>
            <a:spLocks noGrp="1"/>
          </p:cNvSpPr>
          <p:nvPr>
            <p:ph type="body" sz="quarter" idx="13"/>
          </p:nvPr>
        </p:nvSpPr>
        <p:spPr>
          <a:xfrm>
            <a:off x="818500" y="2695640"/>
            <a:ext cx="4347265" cy="2249488"/>
          </a:xfrm>
        </p:spPr>
        <p:txBody>
          <a:bodyPr>
            <a:noAutofit/>
          </a:bodyPr>
          <a:lstStyle/>
          <a:p>
            <a:r>
              <a:rPr lang="en-US" sz="3200" dirty="0">
                <a:latin typeface="+mj-lt"/>
              </a:rPr>
              <a:t>Children need a pair of wellies to be kept in school.</a:t>
            </a:r>
          </a:p>
          <a:p>
            <a:r>
              <a:rPr lang="en-US" sz="3200" dirty="0">
                <a:latin typeface="+mj-lt"/>
              </a:rPr>
              <a:t>School provide suits.</a:t>
            </a:r>
          </a:p>
          <a:p>
            <a:r>
              <a:rPr lang="en-US" sz="3200" dirty="0">
                <a:latin typeface="+mj-lt"/>
              </a:rPr>
              <a:t>All weathers.</a:t>
            </a:r>
          </a:p>
        </p:txBody>
      </p:sp>
      <p:pic>
        <p:nvPicPr>
          <p:cNvPr id="7" name="Picture Placeholder 6" descr="Two children climbing a fence&#10;&#10;AI-generated content may be incorrect.">
            <a:extLst>
              <a:ext uri="{FF2B5EF4-FFF2-40B4-BE49-F238E27FC236}">
                <a16:creationId xmlns:a16="http://schemas.microsoft.com/office/drawing/2014/main" id="{3F35BA70-FC64-6CC5-3FF8-B7FCF2BACEE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288" r="18288"/>
          <a:stretch>
            <a:fillRect/>
          </a:stretch>
        </p:blipFill>
        <p:spPr>
          <a:xfrm rot="720000">
            <a:off x="6404283" y="232918"/>
            <a:ext cx="4647699" cy="5472101"/>
          </a:xfrm>
        </p:spPr>
      </p:pic>
    </p:spTree>
    <p:extLst>
      <p:ext uri="{BB962C8B-B14F-4D97-AF65-F5344CB8AC3E}">
        <p14:creationId xmlns:p14="http://schemas.microsoft.com/office/powerpoint/2010/main" val="367141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CAAD60-C94C-487F-A58E-656CFFAC30ED}"/>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9</a:t>
            </a:fld>
            <a:endParaRPr lang="en-US" noProof="0"/>
          </a:p>
        </p:txBody>
      </p:sp>
      <p:sp>
        <p:nvSpPr>
          <p:cNvPr id="5" name="Title 4">
            <a:extLst>
              <a:ext uri="{FF2B5EF4-FFF2-40B4-BE49-F238E27FC236}">
                <a16:creationId xmlns:a16="http://schemas.microsoft.com/office/drawing/2014/main" id="{7CBB44A6-64E9-4912-B0E7-E19AD3411FE8}"/>
              </a:ext>
            </a:extLst>
          </p:cNvPr>
          <p:cNvSpPr>
            <a:spLocks noGrp="1"/>
          </p:cNvSpPr>
          <p:nvPr>
            <p:ph type="title"/>
          </p:nvPr>
        </p:nvSpPr>
        <p:spPr>
          <a:xfrm rot="21180000">
            <a:off x="62818" y="393508"/>
            <a:ext cx="4817346" cy="1325563"/>
          </a:xfrm>
        </p:spPr>
        <p:txBody>
          <a:bodyPr anchor="ctr">
            <a:normAutofit/>
          </a:bodyPr>
          <a:lstStyle/>
          <a:p>
            <a:r>
              <a:rPr lang="en-GB" dirty="0"/>
              <a:t>Nursery Readiness</a:t>
            </a:r>
          </a:p>
        </p:txBody>
      </p:sp>
      <p:pic>
        <p:nvPicPr>
          <p:cNvPr id="13" name="Picture Placeholder 12">
            <a:extLst>
              <a:ext uri="{FF2B5EF4-FFF2-40B4-BE49-F238E27FC236}">
                <a16:creationId xmlns:a16="http://schemas.microsoft.com/office/drawing/2014/main" id="{39E885CF-7964-4EB6-ABD8-331FC16D0A41}"/>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1450191" y="1730245"/>
            <a:ext cx="3893706" cy="40714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 Placeholder 5">
            <a:extLst>
              <a:ext uri="{FF2B5EF4-FFF2-40B4-BE49-F238E27FC236}">
                <a16:creationId xmlns:a16="http://schemas.microsoft.com/office/drawing/2014/main" id="{8F22B054-5065-4CDB-B5A4-E95118DF45D2}"/>
              </a:ext>
            </a:extLst>
          </p:cNvPr>
          <p:cNvSpPr>
            <a:spLocks noGrp="1"/>
          </p:cNvSpPr>
          <p:nvPr>
            <p:ph sz="half" idx="2"/>
          </p:nvPr>
        </p:nvSpPr>
        <p:spPr>
          <a:xfrm>
            <a:off x="6096938" y="1457490"/>
            <a:ext cx="5861514" cy="3434997"/>
          </a:xfrm>
        </p:spPr>
        <p:txBody>
          <a:bodyPr>
            <a:noAutofit/>
          </a:bodyPr>
          <a:lstStyle/>
          <a:p>
            <a:r>
              <a:rPr lang="en-GB" sz="2400" dirty="0">
                <a:latin typeface="+mj-lt"/>
              </a:rPr>
              <a:t>We would like children to be able to use the toilet independently.</a:t>
            </a:r>
          </a:p>
          <a:p>
            <a:r>
              <a:rPr lang="en-GB" sz="2400" dirty="0">
                <a:latin typeface="+mj-lt"/>
              </a:rPr>
              <a:t>Manage hygiene needs e.g. handwashing, blow nose with a tissue and put it in the bin.</a:t>
            </a:r>
          </a:p>
          <a:p>
            <a:r>
              <a:rPr lang="en-GB" sz="2400" dirty="0">
                <a:latin typeface="+mj-lt"/>
              </a:rPr>
              <a:t>Put on their coat.</a:t>
            </a:r>
          </a:p>
          <a:p>
            <a:r>
              <a:rPr lang="en-GB" sz="2400" dirty="0">
                <a:latin typeface="+mj-lt"/>
              </a:rPr>
              <a:t>Change shoes to wellies and back.</a:t>
            </a:r>
          </a:p>
          <a:p>
            <a:r>
              <a:rPr lang="en-GB" sz="2400" dirty="0">
                <a:latin typeface="+mj-lt"/>
              </a:rPr>
              <a:t>Ask a grown up for help when needed.</a:t>
            </a:r>
          </a:p>
          <a:p>
            <a:r>
              <a:rPr lang="en-GB" sz="2400" dirty="0">
                <a:latin typeface="+mj-lt"/>
              </a:rPr>
              <a:t>Use a knife, fork and spoon.</a:t>
            </a:r>
          </a:p>
          <a:p>
            <a:r>
              <a:rPr lang="en-GB" sz="2400" dirty="0">
                <a:latin typeface="+mj-lt"/>
              </a:rPr>
              <a:t>Drinking from a cup.</a:t>
            </a:r>
          </a:p>
          <a:p>
            <a:r>
              <a:rPr lang="en-GB" sz="2400" dirty="0">
                <a:latin typeface="+mj-lt"/>
              </a:rPr>
              <a:t>Be able to open their</a:t>
            </a:r>
            <a:br>
              <a:rPr lang="en-GB" sz="2400" dirty="0">
                <a:latin typeface="+mj-lt"/>
              </a:rPr>
            </a:br>
            <a:r>
              <a:rPr lang="en-GB" sz="2400" dirty="0">
                <a:latin typeface="+mj-lt"/>
              </a:rPr>
              <a:t>water bottle.</a:t>
            </a:r>
          </a:p>
        </p:txBody>
      </p:sp>
    </p:spTree>
    <p:extLst>
      <p:ext uri="{BB962C8B-B14F-4D97-AF65-F5344CB8AC3E}">
        <p14:creationId xmlns:p14="http://schemas.microsoft.com/office/powerpoint/2010/main" val="150311361"/>
      </p:ext>
    </p:extLst>
  </p:cSld>
  <p:clrMapOvr>
    <a:masterClrMapping/>
  </p:clrMapOvr>
</p:sld>
</file>

<file path=ppt/theme/theme1.xml><?xml version="1.0" encoding="utf-8"?>
<a:theme xmlns:a="http://schemas.openxmlformats.org/drawingml/2006/main" name="1_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docProps/app.xml><?xml version="1.0" encoding="utf-8"?>
<Properties xmlns="http://schemas.openxmlformats.org/officeDocument/2006/extended-properties" xmlns:vt="http://schemas.openxmlformats.org/officeDocument/2006/docPropsVTypes">
  <Template/>
  <TotalTime>266</TotalTime>
  <Words>1184</Words>
  <Application>Microsoft Office PowerPoint</Application>
  <PresentationFormat>Widescreen</PresentationFormat>
  <Paragraphs>147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Comic Sans MS</vt:lpstr>
      <vt:lpstr>Franklin Gothic Book</vt:lpstr>
      <vt:lpstr>1_Office Theme</vt:lpstr>
      <vt:lpstr>Welcome to  Nursery &amp; Reception</vt:lpstr>
      <vt:lpstr>The School Day</vt:lpstr>
      <vt:lpstr>Snack</vt:lpstr>
      <vt:lpstr>What to Bring</vt:lpstr>
      <vt:lpstr>Communication</vt:lpstr>
      <vt:lpstr>Learning at Home</vt:lpstr>
      <vt:lpstr>Learning in EYFS</vt:lpstr>
      <vt:lpstr>Forest School</vt:lpstr>
      <vt:lpstr>Nursery Readiness</vt:lpstr>
      <vt:lpstr>Reception Readiness</vt:lpstr>
      <vt:lpstr>Independence</vt:lpstr>
      <vt:lpstr>Reception Baseline Assessment</vt:lpstr>
      <vt:lpstr>Communication and Language</vt:lpstr>
      <vt:lpstr>Shonette Bason</vt:lpstr>
      <vt:lpstr>Technology</vt:lpstr>
      <vt:lpstr>Early Years Curriculum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Nursery &amp; Reception</dc:title>
  <dc:creator>Karen Dawson</dc:creator>
  <cp:lastModifiedBy>Rebecca Willard</cp:lastModifiedBy>
  <cp:revision>21</cp:revision>
  <dcterms:created xsi:type="dcterms:W3CDTF">2022-06-13T15:57:11Z</dcterms:created>
  <dcterms:modified xsi:type="dcterms:W3CDTF">2025-06-16T15:50:48Z</dcterms:modified>
</cp:coreProperties>
</file>