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4"/>
    <p:sldMasterId id="2147483650" r:id="rId5"/>
    <p:sldMasterId id="2147483719" r:id="rId6"/>
    <p:sldMasterId id="2147483702" r:id="rId7"/>
    <p:sldMasterId id="2147483704" r:id="rId8"/>
  </p:sldMasterIdLst>
  <p:notesMasterIdLst>
    <p:notesMasterId r:id="rId27"/>
  </p:notesMasterIdLst>
  <p:sldIdLst>
    <p:sldId id="256" r:id="rId9"/>
    <p:sldId id="457" r:id="rId10"/>
    <p:sldId id="455" r:id="rId11"/>
    <p:sldId id="448" r:id="rId12"/>
    <p:sldId id="421" r:id="rId13"/>
    <p:sldId id="419" r:id="rId14"/>
    <p:sldId id="463" r:id="rId15"/>
    <p:sldId id="420" r:id="rId16"/>
    <p:sldId id="467" r:id="rId17"/>
    <p:sldId id="459" r:id="rId18"/>
    <p:sldId id="465" r:id="rId19"/>
    <p:sldId id="434" r:id="rId20"/>
    <p:sldId id="413" r:id="rId21"/>
    <p:sldId id="460" r:id="rId22"/>
    <p:sldId id="461" r:id="rId23"/>
    <p:sldId id="471" r:id="rId24"/>
    <p:sldId id="432" r:id="rId25"/>
    <p:sldId id="422" r:id="rId2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54B860-CEE6-0E18-DD51-A12D3E9B206F}" name="Charlotte Raby" initials="CR" userId="S::craby@wandlelearningpartnership.org.uk::20cc37f3-5b0f-4c5a-a0b7-8f276c615243" providerId="AD"/>
  <p188:author id="{CE07B5FA-50CB-BF89-AFFB-5559C5452DA1}" name="Duffy Parry" initials="DP [7]" userId="Anonymous_Duffy Parry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uffy Parry" initials="DP [6]" lastIdx="1" clrIdx="6"/>
  <p:cmAuthor id="1" name="Charlotte Raby" initials="CR" lastIdx="5" clrIdx="0"/>
  <p:cmAuthor id="8" name="Duffy Parry" initials="DP [7]" lastIdx="1" clrIdx="7"/>
  <p:cmAuthor id="2" name="Duffy Parry" initials="DP" lastIdx="1" clrIdx="1"/>
  <p:cmAuthor id="9" name="Microsoft Office User" initials="MOU" lastIdx="6" clrIdx="8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Duffy Parry" initials="DP [2]" lastIdx="1" clrIdx="2"/>
  <p:cmAuthor id="4" name="Duffy Parry" initials="DP [3]" lastIdx="1" clrIdx="3"/>
  <p:cmAuthor id="5" name="Duffy Parry" initials="DP [4]" lastIdx="1" clrIdx="4"/>
  <p:cmAuthor id="6" name="Duffy Parry" initials="DP [5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E32"/>
    <a:srgbClr val="ED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928338-893F-D429-4E3D-4D70E944AA21}" v="151" dt="2026-09-22T15:01:48.5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33"/>
    <p:restoredTop sz="49671"/>
  </p:normalViewPr>
  <p:slideViewPr>
    <p:cSldViewPr snapToGrid="0">
      <p:cViewPr varScale="1">
        <p:scale>
          <a:sx n="34" d="100"/>
          <a:sy n="34" d="100"/>
        </p:scale>
        <p:origin x="212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commentAuthors" Target="comment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Swallow" userId="S::dswallow@peartreeprimary.co.uk::ccf1a537-6ded-4ba7-9417-aee20d222a6f" providerId="AD" clId="Web-{BC928338-893F-D429-4E3D-4D70E944AA21}"/>
    <pc:docChg chg="delSld modSld">
      <pc:chgData name="Debbie Swallow" userId="S::dswallow@peartreeprimary.co.uk::ccf1a537-6ded-4ba7-9417-aee20d222a6f" providerId="AD" clId="Web-{BC928338-893F-D429-4E3D-4D70E944AA21}" dt="2026-09-22T15:01:46.471" v="148" actId="20577"/>
      <pc:docMkLst>
        <pc:docMk/>
      </pc:docMkLst>
      <pc:sldChg chg="modSp">
        <pc:chgData name="Debbie Swallow" userId="S::dswallow@peartreeprimary.co.uk::ccf1a537-6ded-4ba7-9417-aee20d222a6f" providerId="AD" clId="Web-{BC928338-893F-D429-4E3D-4D70E944AA21}" dt="2026-09-22T15:00:02.045" v="84" actId="20577"/>
        <pc:sldMkLst>
          <pc:docMk/>
          <pc:sldMk cId="2500966314" sldId="419"/>
        </pc:sldMkLst>
        <pc:spChg chg="mod">
          <ac:chgData name="Debbie Swallow" userId="S::dswallow@peartreeprimary.co.uk::ccf1a537-6ded-4ba7-9417-aee20d222a6f" providerId="AD" clId="Web-{BC928338-893F-D429-4E3D-4D70E944AA21}" dt="2026-09-22T15:00:02.045" v="84" actId="20577"/>
          <ac:spMkLst>
            <pc:docMk/>
            <pc:sldMk cId="2500966314" sldId="419"/>
            <ac:spMk id="3" creationId="{EF3B3DD4-A689-7440-8390-D80792CB971D}"/>
          </ac:spMkLst>
        </pc:spChg>
      </pc:sldChg>
      <pc:sldChg chg="del">
        <pc:chgData name="Debbie Swallow" userId="S::dswallow@peartreeprimary.co.uk::ccf1a537-6ded-4ba7-9417-aee20d222a6f" providerId="AD" clId="Web-{BC928338-893F-D429-4E3D-4D70E944AA21}" dt="2026-09-22T14:56:42.911" v="0"/>
        <pc:sldMkLst>
          <pc:docMk/>
          <pc:sldMk cId="3411190576" sldId="429"/>
        </pc:sldMkLst>
      </pc:sldChg>
      <pc:sldChg chg="modSp">
        <pc:chgData name="Debbie Swallow" userId="S::dswallow@peartreeprimary.co.uk::ccf1a537-6ded-4ba7-9417-aee20d222a6f" providerId="AD" clId="Web-{BC928338-893F-D429-4E3D-4D70E944AA21}" dt="2026-09-22T14:57:43.617" v="59" actId="20577"/>
        <pc:sldMkLst>
          <pc:docMk/>
          <pc:sldMk cId="878290481" sldId="432"/>
        </pc:sldMkLst>
        <pc:spChg chg="mod">
          <ac:chgData name="Debbie Swallow" userId="S::dswallow@peartreeprimary.co.uk::ccf1a537-6ded-4ba7-9417-aee20d222a6f" providerId="AD" clId="Web-{BC928338-893F-D429-4E3D-4D70E944AA21}" dt="2026-09-22T14:57:43.617" v="59" actId="20577"/>
          <ac:spMkLst>
            <pc:docMk/>
            <pc:sldMk cId="878290481" sldId="432"/>
            <ac:spMk id="2" creationId="{34398AD0-3875-B94F-A90E-046466F6C19A}"/>
          </ac:spMkLst>
        </pc:spChg>
      </pc:sldChg>
      <pc:sldChg chg="del">
        <pc:chgData name="Debbie Swallow" userId="S::dswallow@peartreeprimary.co.uk::ccf1a537-6ded-4ba7-9417-aee20d222a6f" providerId="AD" clId="Web-{BC928338-893F-D429-4E3D-4D70E944AA21}" dt="2026-09-22T14:59:32.887" v="60"/>
        <pc:sldMkLst>
          <pc:docMk/>
          <pc:sldMk cId="2603803434" sldId="462"/>
        </pc:sldMkLst>
      </pc:sldChg>
      <pc:sldChg chg="modSp">
        <pc:chgData name="Debbie Swallow" userId="S::dswallow@peartreeprimary.co.uk::ccf1a537-6ded-4ba7-9417-aee20d222a6f" providerId="AD" clId="Web-{BC928338-893F-D429-4E3D-4D70E944AA21}" dt="2026-09-22T15:01:46.471" v="148" actId="20577"/>
        <pc:sldMkLst>
          <pc:docMk/>
          <pc:sldMk cId="3420027681" sldId="465"/>
        </pc:sldMkLst>
        <pc:spChg chg="mod">
          <ac:chgData name="Debbie Swallow" userId="S::dswallow@peartreeprimary.co.uk::ccf1a537-6ded-4ba7-9417-aee20d222a6f" providerId="AD" clId="Web-{BC928338-893F-D429-4E3D-4D70E944AA21}" dt="2026-09-22T15:01:46.471" v="148" actId="20577"/>
          <ac:spMkLst>
            <pc:docMk/>
            <pc:sldMk cId="3420027681" sldId="465"/>
            <ac:spMk id="3" creationId="{00000000-0000-0000-0000-000000000000}"/>
          </ac:spMkLst>
        </pc:spChg>
        <pc:picChg chg="mod">
          <ac:chgData name="Debbie Swallow" userId="S::dswallow@peartreeprimary.co.uk::ccf1a537-6ded-4ba7-9417-aee20d222a6f" providerId="AD" clId="Web-{BC928338-893F-D429-4E3D-4D70E944AA21}" dt="2026-09-22T15:00:45.953" v="85" actId="1076"/>
          <ac:picMkLst>
            <pc:docMk/>
            <pc:sldMk cId="3420027681" sldId="465"/>
            <ac:picMk id="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96AF1521-527F-9A4A-B206-9C642680D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5C551B8-6B7A-B445-8A47-DCE3FB8E68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noProof="0">
                <a:sym typeface="Calibri" panose="020F050202020403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68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>
            <a:extLst>
              <a:ext uri="{FF2B5EF4-FFF2-40B4-BE49-F238E27FC236}">
                <a16:creationId xmlns:a16="http://schemas.microsoft.com/office/drawing/2014/main" id="{0DF8A2E6-9C85-B947-9248-60269C7C29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8" name="Notes Placeholder 2">
            <a:extLst>
              <a:ext uri="{FF2B5EF4-FFF2-40B4-BE49-F238E27FC236}">
                <a16:creationId xmlns:a16="http://schemas.microsoft.com/office/drawing/2014/main" id="{71E924FA-A663-404C-B461-BD34C4D99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For this presentation, you will need to </a:t>
            </a:r>
            <a:r>
              <a:rPr lang="en-US" altLang="en-US" b="1" dirty="0">
                <a:latin typeface="Calibri"/>
                <a:cs typeface="Calibri"/>
              </a:rPr>
              <a:t>download and print out the following resources and information for parents:</a:t>
            </a:r>
          </a:p>
          <a:p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altLang="en-US" dirty="0">
                <a:latin typeface="Calibri"/>
                <a:cs typeface="Calibri"/>
              </a:rPr>
              <a:t>Phase 2 grapheme information sheet – Autumn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/>
                <a:cs typeface="Calibri"/>
              </a:rPr>
              <a:t>the parent</a:t>
            </a:r>
            <a:r>
              <a:rPr lang="en-US" dirty="0">
                <a:latin typeface="Calibri"/>
                <a:ea typeface="Calibri"/>
                <a:cs typeface="Calibri"/>
              </a:rPr>
              <a:t> handout </a:t>
            </a:r>
            <a:r>
              <a:rPr lang="en-US" b="0" dirty="0">
                <a:latin typeface="Calibri"/>
                <a:ea typeface="Calibri"/>
                <a:cs typeface="Calibri"/>
              </a:rPr>
              <a:t>‘</a:t>
            </a:r>
            <a:r>
              <a:rPr lang="en-GB" b="0" dirty="0">
                <a:effectLst/>
                <a:latin typeface="Helvetica" pitchFamily="2" charset="0"/>
              </a:rPr>
              <a:t>Your child’s reading journey – Reception Autumn term’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the Phase 2 and 3 grapheme mat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the Little Wandle Progression overview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="0" i="0" dirty="0">
                <a:latin typeface="Calibri"/>
                <a:cs typeface="Calibri"/>
              </a:rPr>
              <a:t>‘Phase 2 tricky words: Reception Autumn term – Information for parents and </a:t>
            </a:r>
            <a:r>
              <a:rPr lang="en-US" b="0" i="0" dirty="0" err="1">
                <a:latin typeface="Calibri"/>
                <a:cs typeface="Calibri"/>
              </a:rPr>
              <a:t>carers’</a:t>
            </a:r>
            <a:r>
              <a:rPr lang="en-US" b="0" i="0" dirty="0">
                <a:latin typeface="Calibri"/>
                <a:cs typeface="Calibri"/>
              </a:rPr>
              <a:t> – or parents can access this in the ‘For parents’ area of the Little Wandle website.</a:t>
            </a:r>
            <a:endParaRPr lang="en-US" i="0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i="0" dirty="0">
              <a:latin typeface="Calibri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will need a flipchart and access to the Little Wandle and Collins websites.</a:t>
            </a:r>
            <a:endParaRPr lang="en-US" i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may also wish to have a copy of the Little Wandle Glossary to hand (in Getting started/Teaching).</a:t>
            </a:r>
          </a:p>
        </p:txBody>
      </p:sp>
    </p:spTree>
    <p:extLst>
      <p:ext uri="{BB962C8B-B14F-4D97-AF65-F5344CB8AC3E}">
        <p14:creationId xmlns:p14="http://schemas.microsoft.com/office/powerpoint/2010/main" val="1498618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93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  <a:endParaRPr lang="en-GB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GB" dirty="0">
                <a:latin typeface="Calibri"/>
                <a:cs typeface="Calibri"/>
              </a:rPr>
              <a:t>To inform parents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that all schools must teach phonics in Reception, but explain your school's choice of SSP</a:t>
            </a:r>
          </a:p>
          <a:p>
            <a:pPr marL="171450" indent="-171450">
              <a:buFont typeface="Arial,Sans-Serif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The National Curriculum specifies that all schools must teach children to read using phonics in Reception.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322206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provide a simple definition of phonics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So what is phonics?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It sounds complicated but it really isn’t! 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Let's learn some important words that will help you understand phonics ...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US" i="1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97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give simple definitions of key terminology</a:t>
            </a: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/>
              <a:t>Notes:</a:t>
            </a:r>
            <a:endParaRPr lang="en-US" b="0" dirty="0"/>
          </a:p>
          <a:p>
            <a:pPr marL="171450" indent="-171450">
              <a:buFont typeface="Arial,Sans-Serif"/>
              <a:buChar char="•"/>
            </a:pPr>
            <a:r>
              <a:rPr lang="en-US" dirty="0">
                <a:latin typeface="Calibri"/>
                <a:cs typeface="Calibri"/>
              </a:rPr>
              <a:t>Explain what each word means – use the Glossary to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61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,Sans-Serif"/>
              <a:buChar char="•"/>
            </a:pPr>
            <a:r>
              <a:rPr lang="en-GB" b="0" dirty="0"/>
              <a:t>To provide an overview of </a:t>
            </a:r>
            <a:r>
              <a:rPr lang="en-GB" dirty="0">
                <a:latin typeface="Calibri"/>
                <a:cs typeface="Calibri"/>
              </a:rPr>
              <a:t>the Phase 2 sounds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We usually teach four new sounds a week and have a review lesson on a Friday. 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You will get a list of the sounds that we are learning to have at home. This will help you with letter formation (handwriting) and pronunciation.  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/>
              <a:t>Give the Phase 2 grapheme information sheet for Autumn 1 to parents.</a:t>
            </a:r>
          </a:p>
        </p:txBody>
      </p:sp>
    </p:spTree>
    <p:extLst>
      <p:ext uri="{BB962C8B-B14F-4D97-AF65-F5344CB8AC3E}">
        <p14:creationId xmlns:p14="http://schemas.microsoft.com/office/powerpoint/2010/main" val="2481167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</a:t>
            </a:r>
            <a:r>
              <a:rPr lang="en-GB" baseline="0" dirty="0">
                <a:latin typeface="Calibri"/>
                <a:cs typeface="Calibri"/>
              </a:rPr>
              <a:t>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Teacher-led blending</a:t>
            </a:r>
            <a:r>
              <a:rPr lang="en-US" i="1" baseline="0" dirty="0"/>
              <a:t> is teaching children how to blend, directed and demonstrated by the teacher. 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It is repeated daily in the Autumn term.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742992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Some children learn to blend really quickly, and others take a little longer.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If your child is finding it difficult, ask your child’s teacher for ways to help at home – playing blending games at home is so helpful!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Show parents the ‘How we teach blending’ video from ‘For parents’ area of the website: https://</a:t>
            </a:r>
            <a:r>
              <a:rPr lang="en-US" dirty="0" err="1"/>
              <a:t>www.littlewandlelettersandsounds.org.uk</a:t>
            </a:r>
            <a:r>
              <a:rPr lang="en-US" dirty="0"/>
              <a:t>/resources/for-parents/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44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tricky words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b="0" i="0" dirty="0">
                <a:latin typeface="Calibri"/>
                <a:cs typeface="Calibri"/>
              </a:rPr>
              <a:t>You may wish to give parents a copy of the document ‘Phase 2 tricky words: Reception Autumn term – Information for parents and carers</a:t>
            </a:r>
            <a:r>
              <a:rPr lang="en-US" dirty="0">
                <a:latin typeface="Calibri"/>
                <a:cs typeface="Calibri"/>
              </a:rPr>
              <a:t>'. 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13536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00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spelling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Hand out the Phase 2 grapheme information sheet for Autumn 1, which</a:t>
            </a:r>
            <a:r>
              <a:rPr lang="en-US" i="0" baseline="0" dirty="0"/>
              <a:t> includes the formation phrases.</a:t>
            </a:r>
          </a:p>
        </p:txBody>
      </p:sp>
    </p:spTree>
    <p:extLst>
      <p:ext uri="{BB962C8B-B14F-4D97-AF65-F5344CB8AC3E}">
        <p14:creationId xmlns:p14="http://schemas.microsoft.com/office/powerpoint/2010/main" val="1005195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baseline="0" dirty="0">
                <a:latin typeface="Calibri"/>
                <a:cs typeface="Calibri"/>
              </a:rPr>
              <a:t> of</a:t>
            </a:r>
            <a:r>
              <a:rPr lang="en-GB" dirty="0">
                <a:latin typeface="Calibri"/>
                <a:cs typeface="Calibri"/>
              </a:rPr>
              <a:t> spelling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Model the process above on a flipchart for the parents to see</a:t>
            </a:r>
            <a:r>
              <a:rPr lang="en-US" i="0" baseline="0" dirty="0"/>
              <a:t>. </a:t>
            </a:r>
          </a:p>
          <a:p>
            <a:pPr marL="171450" indent="-171450">
              <a:buFont typeface="Arial"/>
              <a:buChar char="•"/>
            </a:pPr>
            <a:r>
              <a:rPr lang="en-US" i="0" baseline="0" dirty="0"/>
              <a:t>Show the process with a Phase 2 word, e.g. pin, dig, hug.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22871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decodable books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children read the same book three times in a week.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first time we work on decoding (sounding out) the words, the second time we work on prosody which is reading with expression – making the book sound more interesting with our story-teller voice or our David Attenborough voice – and the third time we look at comprehension.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read the books three times at school because we want to develop the fluency.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more children see words, the more they begin to read them automatically without having to sound them out.</a:t>
            </a:r>
          </a:p>
        </p:txBody>
      </p:sp>
    </p:spTree>
    <p:extLst>
      <p:ext uri="{BB962C8B-B14F-4D97-AF65-F5344CB8AC3E}">
        <p14:creationId xmlns:p14="http://schemas.microsoft.com/office/powerpoint/2010/main" val="1942653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52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the process and format for reading at home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As well as the ‘learning to read’ book that your child will bring home they will also bring home a book for sharing with you.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This shared book is SO important. This is how we are going to give them the WILL to read.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Please read with your child as often as you can – at least once a day if possible.</a:t>
            </a:r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45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</a:t>
            </a:r>
            <a:r>
              <a:rPr lang="en-GB" b="1">
                <a:latin typeface="Calibri"/>
                <a:cs typeface="Calibri"/>
              </a:rPr>
              <a:t>purpose:</a:t>
            </a:r>
            <a:endParaRPr lang="en-GB" b="1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wordless books</a:t>
            </a:r>
            <a:r>
              <a:rPr lang="en-GB" baseline="0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85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the decodable</a:t>
            </a:r>
            <a:r>
              <a:rPr lang="en-GB" baseline="0" dirty="0">
                <a:latin typeface="Calibri"/>
                <a:cs typeface="Calibri"/>
              </a:rPr>
              <a:t>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33405945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supporting</a:t>
            </a:r>
            <a:r>
              <a:rPr lang="en-GB" baseline="0" dirty="0">
                <a:latin typeface="Calibri"/>
                <a:cs typeface="Calibri"/>
              </a:rPr>
              <a:t> phonics learning</a:t>
            </a:r>
            <a:r>
              <a:rPr lang="en-GB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It is really important that you pronounce the sounds correctly at home if you are supporting your child.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Use the videos we saw earlier for support.</a:t>
            </a:r>
            <a:endParaRPr lang="en-US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BE2B6B3-B4D6-0C48-A6F3-7C7BA60DB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536B8-4A1E-B343-AF8C-FF757BA961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07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467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88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6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9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5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11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00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0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596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0808-5329-3A4B-BC95-FF75E1EE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158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5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8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C3FE484-FEE0-2449-9EE7-ED6769BE717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088688" y="6403975"/>
            <a:ext cx="265112" cy="2682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</a:bodyPr>
          <a:lstStyle>
            <a:lvl1pPr algn="r" eaLnBrk="1">
              <a:defRPr sz="1200">
                <a:solidFill>
                  <a:srgbClr val="888888"/>
                </a:solidFill>
              </a:defRPr>
            </a:lvl1pPr>
          </a:lstStyle>
          <a:p>
            <a:fld id="{78C86882-5437-3747-9A87-8CEFECD49F1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135BC1E-1C1B-374E-A928-22464112F5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  <a:sym typeface="Calibri Light" panose="020F03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5pPr>
      <a:lvl6pPr marL="4572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6pPr>
      <a:lvl7pPr marL="9144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7pPr>
      <a:lvl8pPr marL="13716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8pPr>
      <a:lvl9pPr marL="18288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b="1" kern="1200">
          <a:solidFill>
            <a:schemeClr val="bg1"/>
          </a:solidFill>
          <a:latin typeface="Gotham Narrow Bold" pitchFamily="2" charset="0"/>
          <a:ea typeface="+mn-ea"/>
          <a:cs typeface="+mn-cs"/>
          <a:sym typeface="Calibri" panose="020F0502020204030204" pitchFamily="34" charset="0"/>
        </a:defRPr>
      </a:lvl1pPr>
      <a:lvl2pPr marL="4572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Calibri" panose="020F0502020204030204" pitchFamily="34" charset="0"/>
        </a:defRPr>
      </a:lvl2pPr>
      <a:lvl3pPr marL="9144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3pPr>
      <a:lvl4pPr marL="1371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4pPr>
      <a:lvl5pPr marL="18288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698" r:id="rId5"/>
    <p:sldLayoutId id="2147483717" r:id="rId6"/>
    <p:sldLayoutId id="2147483718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704D62-23FC-224F-B479-F741B27866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83293" y="260648"/>
            <a:ext cx="1266574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8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L5YUCPyC5I?feature=oembed" TargetMode="Externa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6">
            <a:extLst>
              <a:ext uri="{FF2B5EF4-FFF2-40B4-BE49-F238E27FC236}">
                <a16:creationId xmlns:a16="http://schemas.microsoft.com/office/drawing/2014/main" id="{4A9BDAC7-397C-164A-A84F-9A78B8DF9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49" y="5301208"/>
            <a:ext cx="11235783" cy="109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Parent workshop: 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Phonics and early reading in Reception, Phase 2 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(Autumn 1)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3606950-956A-2146-9DAF-59766DE08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4077072"/>
            <a:ext cx="4320480" cy="128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4800" b="1">
                <a:solidFill>
                  <a:schemeClr val="bg1"/>
                </a:solidFill>
              </a:rPr>
              <a:t>Teach reading: change lives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AEEAEB-E0DF-A449-A551-5E1B6661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12E026-EBF9-F244-AF94-27B3DBD213F8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Phonics</a:t>
            </a:r>
          </a:p>
        </p:txBody>
      </p:sp>
    </p:spTree>
    <p:extLst>
      <p:ext uri="{BB962C8B-B14F-4D97-AF65-F5344CB8AC3E}">
        <p14:creationId xmlns:p14="http://schemas.microsoft.com/office/powerpoint/2010/main" val="24723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4CC877-0EA2-492F-BCB9-D8060F38E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4392488" cy="4392488"/>
          </a:xfrm>
        </p:spPr>
        <p:txBody>
          <a:bodyPr lIns="91440" tIns="45720" rIns="91440" bIns="45720" anchor="ctr" anchorCtr="0"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Our school has chosen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i="1" dirty="0">
                <a:solidFill>
                  <a:schemeClr val="accent2"/>
                </a:solidFill>
              </a:rPr>
              <a:t>Little Wandle Letters and Sounds Revised</a:t>
            </a:r>
            <a:r>
              <a:rPr lang="en-GB" dirty="0">
                <a:solidFill>
                  <a:schemeClr val="accent2"/>
                </a:solidFill>
              </a:rPr>
              <a:t> as our Systematic Synthetic Phonics (SSP) programme to teach early reading and spelling.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1222B-A094-4C71-9CE9-75DB7035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</p:spPr>
        <p:txBody>
          <a:bodyPr/>
          <a:lstStyle/>
          <a:p>
            <a:r>
              <a:rPr lang="en-GB"/>
              <a:t>Little </a:t>
            </a:r>
            <a:r>
              <a:rPr lang="en-GB" err="1"/>
              <a:t>Wandle</a:t>
            </a:r>
            <a:r>
              <a:rPr lang="en-GB"/>
              <a:t> Letters and Sounds Revised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F3643-1442-0E4E-8B4B-3F7E0999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603" y="1916832"/>
            <a:ext cx="6770092" cy="42484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8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A6BEE2-2F64-BA46-9BBF-202B6434A9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/>
              <a:t>making connections between the sounds of our spoken words and the letters that are used to write them down.</a:t>
            </a:r>
            <a:endParaRPr lang="en-US" sz="4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6EAF36-1C4D-2840-A444-995DE43561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3352" y="2348880"/>
            <a:ext cx="11665296" cy="86409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Phonics is:</a:t>
            </a:r>
          </a:p>
        </p:txBody>
      </p:sp>
    </p:spTree>
    <p:extLst>
      <p:ext uri="{BB962C8B-B14F-4D97-AF65-F5344CB8AC3E}">
        <p14:creationId xmlns:p14="http://schemas.microsoft.com/office/powerpoint/2010/main" val="14665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FF18DC-B9DE-FA47-9A8A-F3690285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Terminology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769BDE3-0AAC-A341-BB8F-73D178BFF921}"/>
              </a:ext>
            </a:extLst>
          </p:cNvPr>
          <p:cNvSpPr/>
          <p:nvPr/>
        </p:nvSpPr>
        <p:spPr>
          <a:xfrm>
            <a:off x="62339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Phoneme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408E65-6639-BF46-A2B1-8EE40CCA0AB0}"/>
              </a:ext>
            </a:extLst>
          </p:cNvPr>
          <p:cNvSpPr/>
          <p:nvPr/>
        </p:nvSpPr>
        <p:spPr>
          <a:xfrm>
            <a:off x="62339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Grapheme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25C50B-ABA3-8E48-87FF-F6B23D6442BD}"/>
              </a:ext>
            </a:extLst>
          </p:cNvPr>
          <p:cNvSpPr/>
          <p:nvPr/>
        </p:nvSpPr>
        <p:spPr>
          <a:xfrm>
            <a:off x="674407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Blend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02456E-1619-6441-8838-4FAF7B95E8DE}"/>
              </a:ext>
            </a:extLst>
          </p:cNvPr>
          <p:cNvSpPr/>
          <p:nvPr/>
        </p:nvSpPr>
        <p:spPr>
          <a:xfrm>
            <a:off x="625082" y="41198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Digraph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CA016A-8FA6-964F-AB5B-6E97732A71F4}"/>
              </a:ext>
            </a:extLst>
          </p:cNvPr>
          <p:cNvSpPr/>
          <p:nvPr/>
        </p:nvSpPr>
        <p:spPr>
          <a:xfrm>
            <a:off x="677378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Segment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C4B300-839D-984F-AF8D-56FF7F67EB7F}"/>
              </a:ext>
            </a:extLst>
          </p:cNvPr>
          <p:cNvSpPr/>
          <p:nvPr/>
        </p:nvSpPr>
        <p:spPr>
          <a:xfrm>
            <a:off x="623392" y="51271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Trigraph</a:t>
            </a:r>
          </a:p>
        </p:txBody>
      </p:sp>
    </p:spTree>
    <p:extLst>
      <p:ext uri="{BB962C8B-B14F-4D97-AF65-F5344CB8AC3E}">
        <p14:creationId xmlns:p14="http://schemas.microsoft.com/office/powerpoint/2010/main" val="76171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3B3DD4-A689-7440-8390-D80792CB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01" y="116632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 dirty="0">
                <a:ea typeface="Calibri"/>
                <a:cs typeface="Calibri"/>
              </a:rPr>
              <a:t>In the Autumn term we teach phase 2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3398DB-F0B8-D14E-AAA3-50D22D96B9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9976" y="2289746"/>
            <a:ext cx="4850928" cy="4176464"/>
          </a:xfrm>
          <a:prstGeom prst="roundRect">
            <a:avLst>
              <a:gd name="adj" fmla="val 232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08B15-A23E-CB47-8001-6496D25A91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317" y="1412776"/>
            <a:ext cx="4850928" cy="5184576"/>
          </a:xfrm>
          <a:prstGeom prst="roundRect">
            <a:avLst>
              <a:gd name="adj" fmla="val 2530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09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Teacher-led blending is taught throughout Phase 2.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Our aim to is to teach every child to blend by Christmas.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We will inform you if your child needs additional practice.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9376" y="332656"/>
            <a:ext cx="10145410" cy="1152128"/>
          </a:xfrm>
        </p:spPr>
        <p:txBody>
          <a:bodyPr lIns="91440" tIns="45720" rIns="91440" bIns="45720" anchor="b" anchorCtr="0"/>
          <a:lstStyle/>
          <a:p>
            <a:r>
              <a:rPr lang="en-US"/>
              <a:t>We teach blending so your child learns to read </a:t>
            </a:r>
            <a:endParaRPr lang="en-US">
              <a:cs typeface="Calibri"/>
            </a:endParaRPr>
          </a:p>
        </p:txBody>
      </p:sp>
      <p:pic>
        <p:nvPicPr>
          <p:cNvPr id="3" name="Picture 2" descr="A person teaching a group of children&#10;&#10;Description automatically generated">
            <a:extLst>
              <a:ext uri="{FF2B5EF4-FFF2-40B4-BE49-F238E27FC236}">
                <a16:creationId xmlns:a16="http://schemas.microsoft.com/office/drawing/2014/main" id="{24357F3E-28E2-6C3E-5352-DD9D4511C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712" y="1916832"/>
            <a:ext cx="5192396" cy="359890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16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6CA3B5-91E5-0C42-A06C-51710AD0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Blending to read words</a:t>
            </a:r>
          </a:p>
        </p:txBody>
      </p:sp>
      <p:pic>
        <p:nvPicPr>
          <p:cNvPr id="4" name="Online Media 3" descr="How we teach blending">
            <a:hlinkClick r:id="" action="ppaction://media"/>
            <a:extLst>
              <a:ext uri="{FF2B5EF4-FFF2-40B4-BE49-F238E27FC236}">
                <a16:creationId xmlns:a16="http://schemas.microsoft.com/office/drawing/2014/main" id="{42797611-F16B-2043-A6FF-3370387230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0729" y="1844824"/>
            <a:ext cx="7170541" cy="40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7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9376" y="1700808"/>
            <a:ext cx="5256584" cy="494116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words have unusual spellings e.g. he, the, was.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They are taught in a systematic way.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are now learning to read the Phase 2 tricky words: is, I, the, put, pull, full, as, and, has, his, her, go, no, to, into, she, push, he, of, we, me, be.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Tricky words</a:t>
            </a:r>
            <a:endParaRPr lang="en-GB"/>
          </a:p>
        </p:txBody>
      </p:sp>
      <p:pic>
        <p:nvPicPr>
          <p:cNvPr id="6" name="Picture 5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176920EE-42B5-CBC7-1B8E-CDD75BAA7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84248"/>
            <a:ext cx="5479846" cy="33831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CB653-43CD-5E45-80A3-0B2B306C73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E8739-0EDB-B444-A351-73F5CD537FEA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and spelling</a:t>
            </a:r>
          </a:p>
        </p:txBody>
      </p:sp>
    </p:spTree>
    <p:extLst>
      <p:ext uri="{BB962C8B-B14F-4D97-AF65-F5344CB8AC3E}">
        <p14:creationId xmlns:p14="http://schemas.microsoft.com/office/powerpoint/2010/main" val="37082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25187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 b="1"/>
              <a:t>Spelling	</a:t>
            </a:r>
            <a:endParaRPr lang="en-GB" b="1"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9376" y="1484784"/>
            <a:ext cx="11161240" cy="439248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Your child will be taught how to spell simple words, using the graphemes they have been taught.</a:t>
            </a:r>
            <a:endParaRPr lang="en-GB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They will </a:t>
            </a:r>
            <a:r>
              <a:rPr lang="en-US" dirty="0" err="1">
                <a:solidFill>
                  <a:schemeClr val="accent2"/>
                </a:solidFill>
              </a:rPr>
              <a:t>practise</a:t>
            </a:r>
            <a:r>
              <a:rPr lang="en-US" dirty="0">
                <a:solidFill>
                  <a:schemeClr val="accent2"/>
                </a:solidFill>
              </a:rPr>
              <a:t> the correct formation of letters.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 They will also have handwriting lessons.	</a:t>
            </a:r>
            <a:r>
              <a:rPr lang="en-US" dirty="0"/>
              <a:t>		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If your child is writing at home, </a:t>
            </a:r>
          </a:p>
          <a:p>
            <a:pPr marL="0" indent="0">
              <a:buNone/>
            </a:pPr>
            <a:r>
              <a:rPr lang="en-US" dirty="0">
                <a:ea typeface="Calibri"/>
                <a:cs typeface="Calibri"/>
              </a:rPr>
              <a:t>e.g. their name, please correct </a:t>
            </a:r>
          </a:p>
          <a:p>
            <a:pPr marL="0" indent="0">
              <a:buNone/>
            </a:pPr>
            <a:r>
              <a:rPr lang="en-US" dirty="0">
                <a:ea typeface="Calibri"/>
                <a:cs typeface="Calibri"/>
              </a:rPr>
              <a:t>letter formation 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583" y="3989696"/>
            <a:ext cx="2051688" cy="2088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1493"/>
          <a:stretch/>
        </p:blipFill>
        <p:spPr>
          <a:xfrm>
            <a:off x="7006876" y="2908489"/>
            <a:ext cx="406649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27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C732A3-851D-D049-AD06-5F1AF59A6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564904"/>
            <a:ext cx="4176464" cy="3744416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Say the word.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Segment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Count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Write them down.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FA671A-2241-5149-A2E4-B0A940F1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do we teach spelling?</a:t>
            </a:r>
          </a:p>
        </p:txBody>
      </p:sp>
      <p:pic>
        <p:nvPicPr>
          <p:cNvPr id="5" name="Picture 4" descr="A picture containing person, indoor, wall&#10;&#10;Description automatically generated">
            <a:extLst>
              <a:ext uri="{FF2B5EF4-FFF2-40B4-BE49-F238E27FC236}">
                <a16:creationId xmlns:a16="http://schemas.microsoft.com/office/drawing/2014/main" id="{70A18597-D3C0-654D-A58C-597972A33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1253" y="1801214"/>
            <a:ext cx="6741316" cy="449045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693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1040A-DED0-A14E-B28C-624AD9D53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88840"/>
            <a:ext cx="5616624" cy="4176464"/>
          </a:xfrm>
        </p:spPr>
        <p:txBody>
          <a:bodyPr lIns="91440" tIns="45720" rIns="91440" bIns="45720" anchor="t"/>
          <a:lstStyle/>
          <a:p>
            <a:r>
              <a:rPr lang="en-GB" dirty="0">
                <a:solidFill>
                  <a:schemeClr val="accent2"/>
                </a:solidFill>
              </a:rPr>
              <a:t>timetabled three times a week </a:t>
            </a:r>
            <a:endParaRPr lang="en-GB" dirty="0">
              <a:solidFill>
                <a:schemeClr val="accent2"/>
              </a:solidFill>
              <a:cs typeface="Calibri"/>
            </a:endParaRPr>
          </a:p>
          <a:p>
            <a:r>
              <a:rPr lang="en-GB" dirty="0">
                <a:solidFill>
                  <a:schemeClr val="accent2"/>
                </a:solidFill>
              </a:rPr>
              <a:t>taught by a trained teacher/teaching assistant</a:t>
            </a:r>
            <a:endParaRPr lang="en-GB" dirty="0">
              <a:solidFill>
                <a:schemeClr val="accent2"/>
              </a:solidFill>
              <a:cs typeface="Calibri"/>
            </a:endParaRPr>
          </a:p>
          <a:p>
            <a:r>
              <a:rPr lang="en-GB" dirty="0">
                <a:solidFill>
                  <a:schemeClr val="accent2"/>
                </a:solidFill>
              </a:rPr>
              <a:t>taught in small groups</a:t>
            </a:r>
          </a:p>
          <a:p>
            <a:r>
              <a:rPr lang="en-GB" dirty="0">
                <a:solidFill>
                  <a:schemeClr val="accent2"/>
                </a:solidFill>
                <a:ea typeface="Calibri"/>
                <a:cs typeface="Calibri"/>
              </a:rPr>
              <a:t>assessed daily</a:t>
            </a:r>
          </a:p>
          <a:p>
            <a:r>
              <a:rPr lang="en-GB" dirty="0">
                <a:solidFill>
                  <a:schemeClr val="accent2"/>
                </a:solidFill>
                <a:ea typeface="Calibri"/>
                <a:cs typeface="Calibri"/>
              </a:rPr>
              <a:t>Formally assessed every 6 weeks 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6CCD5B-D6D2-5041-8332-77F5BAF0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Reading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147FC-1694-9447-A316-7C4CB62A9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074" y="574880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D0F2AB-F254-3144-A68D-A0290C5B4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0438" y="730069"/>
            <a:ext cx="2504138" cy="3085098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0AFB8910-F20D-4B60-E7EC-1F67AB43B5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8847" y="3794135"/>
            <a:ext cx="3257784" cy="2752252"/>
          </a:xfrm>
          <a:prstGeom prst="roundRect">
            <a:avLst>
              <a:gd name="adj" fmla="val 3343"/>
            </a:avLst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86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4AC40-E2B1-BC49-BFC1-AB1227E3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8005F6-CA72-7F49-9FE7-38E6A45AA721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at home</a:t>
            </a:r>
          </a:p>
        </p:txBody>
      </p:sp>
    </p:spTree>
    <p:extLst>
      <p:ext uri="{BB962C8B-B14F-4D97-AF65-F5344CB8AC3E}">
        <p14:creationId xmlns:p14="http://schemas.microsoft.com/office/powerpoint/2010/main" val="20355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29D9F07-F2DA-894B-8DF2-76A12817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73" y="2662727"/>
            <a:ext cx="2983849" cy="2828689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D0AA75-D178-2746-8F53-7C171FD3B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044" y="2274730"/>
            <a:ext cx="2902472" cy="3604683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4C7683-39CB-9745-BD8A-F78647576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786" y="1367385"/>
            <a:ext cx="7950429" cy="52502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2C5322-C816-CC44-B38C-334FC281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Books going home</a:t>
            </a:r>
            <a:endParaRPr lang="en-US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A4A86D-1242-B34F-88C8-5D9AC660725C}"/>
              </a:ext>
            </a:extLst>
          </p:cNvPr>
          <p:cNvSpPr/>
          <p:nvPr/>
        </p:nvSpPr>
        <p:spPr>
          <a:xfrm>
            <a:off x="4055354" y="4293096"/>
            <a:ext cx="4248472" cy="1130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E41A3-E515-0E45-9C26-69C32364A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2064" y="4077072"/>
            <a:ext cx="1519299" cy="15192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2B8F0E-C77E-A945-9CD7-8CD7211A9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9289" y="4415005"/>
            <a:ext cx="886258" cy="8862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399E4BB-5C61-4B4C-A3A5-D722BF994851}"/>
              </a:ext>
            </a:extLst>
          </p:cNvPr>
          <p:cNvGrpSpPr/>
          <p:nvPr/>
        </p:nvGrpSpPr>
        <p:grpSpPr>
          <a:xfrm>
            <a:off x="5678049" y="3361635"/>
            <a:ext cx="835902" cy="835902"/>
            <a:chOff x="4871864" y="3573016"/>
            <a:chExt cx="720080" cy="7200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2FFDC9F-CC4E-8844-8B62-E2112841D1D0}"/>
                </a:ext>
              </a:extLst>
            </p:cNvPr>
            <p:cNvSpPr/>
            <p:nvPr/>
          </p:nvSpPr>
          <p:spPr>
            <a:xfrm>
              <a:off x="5159896" y="3573016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20A4BF-327F-E947-866B-30FAEA6A0D8A}"/>
                </a:ext>
              </a:extLst>
            </p:cNvPr>
            <p:cNvSpPr/>
            <p:nvPr/>
          </p:nvSpPr>
          <p:spPr>
            <a:xfrm rot="16200000">
              <a:off x="5159896" y="3569865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53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B1782E-03AC-4E55-775E-33F53B8571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182454" cy="4392488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Wordless books are invaluable as they teach reading behaviours and early reading skills to children who are not blending – yet!</a:t>
            </a:r>
            <a:endParaRPr lang="en-US"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Talk about the pictures.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Point to the images in the circles and find them on the page.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Encourage your child to make links from the book to their experiences.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 err="1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Practise</a:t>
            </a:r>
            <a:r>
              <a:rPr lang="en-US" sz="240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 blending – e.g. find the d-o-g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CC3174-A965-58E1-2875-FDECF04D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>
                <a:ea typeface="+mj-lt"/>
                <a:cs typeface="+mj-lt"/>
              </a:rPr>
              <a:t>Reading a wordless books</a:t>
            </a:r>
            <a:endParaRPr lang="en-US" dirty="0">
              <a:cs typeface="Calibri"/>
            </a:endParaRPr>
          </a:p>
        </p:txBody>
      </p:sp>
      <p:pic>
        <p:nvPicPr>
          <p:cNvPr id="5" name="Picture 4" descr="A child looking at a book&#10;&#10;Description automatically generated">
            <a:extLst>
              <a:ext uri="{FF2B5EF4-FFF2-40B4-BE49-F238E27FC236}">
                <a16:creationId xmlns:a16="http://schemas.microsoft.com/office/drawing/2014/main" id="{7FE0DF3C-05D3-D6E4-88C6-A7C657A02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830" y="2278926"/>
            <a:ext cx="4820323" cy="30865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48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C54C73-597C-A44C-AEB0-5A2995796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204864"/>
            <a:ext cx="3117864" cy="2968207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398AD0-3875-B94F-A90E-046466F6C1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205749"/>
            <a:ext cx="5854168" cy="3764903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Your child should be able to read their book without your help.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  <a:ea typeface="Calibri"/>
                <a:cs typeface="Calibri"/>
              </a:rPr>
              <a:t>If they find a word tricky, encourage them to sound it and support them to blend it. </a:t>
            </a:r>
          </a:p>
          <a:p>
            <a:r>
              <a:rPr lang="en-US" dirty="0">
                <a:solidFill>
                  <a:schemeClr val="accent2"/>
                </a:solidFill>
              </a:rPr>
              <a:t>Talk about the book and celebrate their success.</a:t>
            </a:r>
            <a:endParaRPr lang="en-US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6F458-A726-794D-91AB-7485E778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008748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Listening to your child read their phonics book</a:t>
            </a:r>
            <a:endParaRPr lang="en-US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18087A-1684-9A43-95A8-D4FAAF59F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3212976"/>
            <a:ext cx="3096344" cy="2947720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782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94F2CC-1E17-114E-BB98-903957021FB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 dirty="0"/>
              <a:t>Supporting your child with phonics</a:t>
            </a:r>
            <a:endParaRPr lang="en-US" dirty="0">
              <a:cs typeface="Calibri"/>
            </a:endParaRPr>
          </a:p>
        </p:txBody>
      </p:sp>
      <p:pic>
        <p:nvPicPr>
          <p:cNvPr id="4" name="Picture 3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F058F429-3EDB-484B-83B8-106BC37D5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535496" y="2465288"/>
            <a:ext cx="3616288" cy="3556000"/>
          </a:xfrm>
          <a:prstGeom prst="rect">
            <a:avLst/>
          </a:prstGeom>
        </p:spPr>
      </p:pic>
      <p:pic>
        <p:nvPicPr>
          <p:cNvPr id="6" name="Picture 5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394F4AD3-9482-EF4B-8255-23B85AB25B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4207904" y="2609304"/>
            <a:ext cx="3616288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4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cover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977DC1581EF449A9C26F70477327A5" ma:contentTypeVersion="30" ma:contentTypeDescription="Create a new document." ma:contentTypeScope="" ma:versionID="35786a64cc178860f23ff80c353c4dde">
  <xsd:schema xmlns:xsd="http://www.w3.org/2001/XMLSchema" xmlns:xs="http://www.w3.org/2001/XMLSchema" xmlns:p="http://schemas.microsoft.com/office/2006/metadata/properties" xmlns:ns1="http://schemas.microsoft.com/sharepoint/v3" xmlns:ns2="b390c623-81a0-476f-984a-5b2ad478ef4f" xmlns:ns3="6d6ce26d-438a-4f93-8ad7-b70bc8847f7f" targetNamespace="http://schemas.microsoft.com/office/2006/metadata/properties" ma:root="true" ma:fieldsID="7fe3d31e8bd86c0d8ab3c54843701607" ns1:_="" ns2:_="" ns3:_="">
    <xsd:import namespace="http://schemas.microsoft.com/sharepoint/v3"/>
    <xsd:import namespace="b390c623-81a0-476f-984a-5b2ad478ef4f"/>
    <xsd:import namespace="6d6ce26d-438a-4f93-8ad7-b70bc8847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test" minOccurs="0"/>
                <xsd:element ref="ns2:fda848d0-6872-4d01-a8fb-de8ee4635c5bCountryOrRegion" minOccurs="0"/>
                <xsd:element ref="ns2:fda848d0-6872-4d01-a8fb-de8ee4635c5bState" minOccurs="0"/>
                <xsd:element ref="ns2:fda848d0-6872-4d01-a8fb-de8ee4635c5bCity" minOccurs="0"/>
                <xsd:element ref="ns2:fda848d0-6872-4d01-a8fb-de8ee4635c5bPostalCode" minOccurs="0"/>
                <xsd:element ref="ns2:fda848d0-6872-4d01-a8fb-de8ee4635c5bStreet" minOccurs="0"/>
                <xsd:element ref="ns2:fda848d0-6872-4d01-a8fb-de8ee4635c5bGeoLoc" minOccurs="0"/>
                <xsd:element ref="ns2:fda848d0-6872-4d01-a8fb-de8ee4635c5bDispNam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90c623-81a0-476f-984a-5b2ad478e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4745fcb-acba-4fe2-84db-a181863b31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6" nillable="true" ma:displayName="test" ma:format="Dropdown" ma:internalName="test">
      <xsd:simpleType>
        <xsd:restriction base="dms:Unknown"/>
      </xsd:simpleType>
    </xsd:element>
    <xsd:element name="fda848d0-6872-4d01-a8fb-de8ee4635c5bCountryOrRegion" ma:index="27" nillable="true" ma:displayName="test: Country/Region" ma:internalName="CountryOrRegion" ma:readOnly="true">
      <xsd:simpleType>
        <xsd:restriction base="dms:Text"/>
      </xsd:simpleType>
    </xsd:element>
    <xsd:element name="fda848d0-6872-4d01-a8fb-de8ee4635c5bState" ma:index="28" nillable="true" ma:displayName="test: State" ma:internalName="State" ma:readOnly="true">
      <xsd:simpleType>
        <xsd:restriction base="dms:Text"/>
      </xsd:simpleType>
    </xsd:element>
    <xsd:element name="fda848d0-6872-4d01-a8fb-de8ee4635c5bCity" ma:index="29" nillable="true" ma:displayName="test: City" ma:internalName="City" ma:readOnly="true">
      <xsd:simpleType>
        <xsd:restriction base="dms:Text"/>
      </xsd:simpleType>
    </xsd:element>
    <xsd:element name="fda848d0-6872-4d01-a8fb-de8ee4635c5bPostalCode" ma:index="30" nillable="true" ma:displayName="test: Postal Code" ma:internalName="PostalCode" ma:readOnly="true">
      <xsd:simpleType>
        <xsd:restriction base="dms:Text"/>
      </xsd:simpleType>
    </xsd:element>
    <xsd:element name="fda848d0-6872-4d01-a8fb-de8ee4635c5bStreet" ma:index="31" nillable="true" ma:displayName="test: Street" ma:internalName="Street" ma:readOnly="true">
      <xsd:simpleType>
        <xsd:restriction base="dms:Text"/>
      </xsd:simpleType>
    </xsd:element>
    <xsd:element name="fda848d0-6872-4d01-a8fb-de8ee4635c5bGeoLoc" ma:index="32" nillable="true" ma:displayName="test: Coordinates" ma:internalName="GeoLoc" ma:readOnly="true">
      <xsd:simpleType>
        <xsd:restriction base="dms:Unknown"/>
      </xsd:simpleType>
    </xsd:element>
    <xsd:element name="fda848d0-6872-4d01-a8fb-de8ee4635c5bDispName" ma:index="33" nillable="true" ma:displayName="test: Name" ma:internalName="DispName" ma:readOnly="true">
      <xsd:simpleType>
        <xsd:restriction base="dms:Text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ce26d-438a-4f93-8ad7-b70bc8847f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f4a544f-794c-4ace-950b-e93424860709}" ma:internalName="TaxCatchAll" ma:showField="CatchAllData" ma:web="6d6ce26d-438a-4f93-8ad7-b70bc8847f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st xmlns="b390c623-81a0-476f-984a-5b2ad478ef4f" xsi:nil="true"/>
    <_ip_UnifiedCompliancePolicyProperties xmlns="http://schemas.microsoft.com/sharepoint/v3" xsi:nil="true"/>
    <lcf76f155ced4ddcb4097134ff3c332f xmlns="b390c623-81a0-476f-984a-5b2ad478ef4f">
      <Terms xmlns="http://schemas.microsoft.com/office/infopath/2007/PartnerControls"/>
    </lcf76f155ced4ddcb4097134ff3c332f>
    <TaxCatchAll xmlns="6d6ce26d-438a-4f93-8ad7-b70bc8847f7f" xsi:nil="true"/>
  </documentManagement>
</p:properties>
</file>

<file path=customXml/itemProps1.xml><?xml version="1.0" encoding="utf-8"?>
<ds:datastoreItem xmlns:ds="http://schemas.openxmlformats.org/officeDocument/2006/customXml" ds:itemID="{EC35CB54-28F2-4157-A5A4-5F8B2640DC04}">
  <ds:schemaRefs>
    <ds:schemaRef ds:uri="6d6ce26d-438a-4f93-8ad7-b70bc8847f7f"/>
    <ds:schemaRef ds:uri="b390c623-81a0-476f-984a-5b2ad478ef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625A118-A614-4A41-B843-FEF7057E29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B8E684-7516-47AC-9294-08AAE612A259}">
  <ds:schemaRefs>
    <ds:schemaRef ds:uri="b390c623-81a0-476f-984a-5b2ad478ef4f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6d6ce26d-438a-4f93-8ad7-b70bc8847f7f"/>
    <ds:schemaRef ds:uri="http://schemas.microsoft.com/sharepoint/v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1358</Words>
  <Application>Microsoft Office PowerPoint</Application>
  <PresentationFormat>Widescreen</PresentationFormat>
  <Paragraphs>207</Paragraphs>
  <Slides>18</Slides>
  <Notes>18</Notes>
  <HiddenSlides>0</HiddenSlides>
  <MMClips>1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Presentation cover</vt:lpstr>
      <vt:lpstr>Normal body copy page</vt:lpstr>
      <vt:lpstr>Custom Design</vt:lpstr>
      <vt:lpstr>3_Normal body copy page</vt:lpstr>
      <vt:lpstr>4_Normal body copy page</vt:lpstr>
      <vt:lpstr>PowerPoint Presentation</vt:lpstr>
      <vt:lpstr>PowerPoint Presentation</vt:lpstr>
      <vt:lpstr>Little Wandle Letters and Sounds Revised</vt:lpstr>
      <vt:lpstr>Phonics is:</vt:lpstr>
      <vt:lpstr>Terminology </vt:lpstr>
      <vt:lpstr>In the Autumn term we teach phase 2 </vt:lpstr>
      <vt:lpstr>We teach blending so your child learns to read </vt:lpstr>
      <vt:lpstr>Blending to read words</vt:lpstr>
      <vt:lpstr>Tricky words</vt:lpstr>
      <vt:lpstr>PowerPoint Presentation</vt:lpstr>
      <vt:lpstr>Spelling </vt:lpstr>
      <vt:lpstr>How do we teach spelling?</vt:lpstr>
      <vt:lpstr>Reading </vt:lpstr>
      <vt:lpstr>PowerPoint Presentation</vt:lpstr>
      <vt:lpstr>Books going home</vt:lpstr>
      <vt:lpstr>Reading a wordless books</vt:lpstr>
      <vt:lpstr>Listening to your child read their phonics book</vt:lpstr>
      <vt:lpstr>Supporting your child with phonics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sherrington</dc:creator>
  <cp:lastModifiedBy>Debbie Swallow</cp:lastModifiedBy>
  <cp:revision>71</cp:revision>
  <cp:lastPrinted>2021-11-08T18:32:12Z</cp:lastPrinted>
  <dcterms:modified xsi:type="dcterms:W3CDTF">2026-09-22T15:01:57Z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0x01010064977DC1581EF449A9C26F70477327A5</vt:lpwstr>
  </property>
  <property fmtid="{D5CDD505-2E9C-101B-9397-08002B2CF9AE}" pid="3" name="MediaServiceImageTags">
    <vt:lpwstr/>
  </property>
</Properties>
</file>