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8" r:id="rId3"/>
    <p:sldId id="259" r:id="rId4"/>
    <p:sldId id="260" r:id="rId5"/>
    <p:sldId id="262" r:id="rId6"/>
    <p:sldId id="277" r:id="rId7"/>
    <p:sldId id="264" r:id="rId8"/>
    <p:sldId id="265" r:id="rId9"/>
    <p:sldId id="274" r:id="rId10"/>
    <p:sldId id="267" r:id="rId11"/>
    <p:sldId id="268" r:id="rId12"/>
    <p:sldId id="269" r:id="rId13"/>
    <p:sldId id="270" r:id="rId14"/>
    <p:sldId id="271" r:id="rId15"/>
    <p:sldId id="272" r:id="rId16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396" dt="2026-09-15T15:10:44.422"/>
    <p1510:client id="{A79C36E3-517E-E1FE-1B8C-CCAC39366C4B}" v="67" dt="2026-09-15T15:58:38.8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00" autoAdjust="0"/>
    <p:restoredTop sz="75425" autoAdjust="0"/>
  </p:normalViewPr>
  <p:slideViewPr>
    <p:cSldViewPr snapToGrid="0">
      <p:cViewPr varScale="1">
        <p:scale>
          <a:sx n="62" d="100"/>
          <a:sy n="62" d="100"/>
        </p:scale>
        <p:origin x="1349" y="53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bi Somers" userId="5ffd4c1e-24f9-4500-9de1-44efc0704459" providerId="ADAL" clId="{9673DE53-C04B-44B2-8E77-7BAFB70C38DD}"/>
    <pc:docChg chg="modSld">
      <pc:chgData name="Abi Somers" userId="5ffd4c1e-24f9-4500-9de1-44efc0704459" providerId="ADAL" clId="{9673DE53-C04B-44B2-8E77-7BAFB70C38DD}" dt="2026-09-09T20:36:22.378" v="1" actId="20577"/>
      <pc:docMkLst>
        <pc:docMk/>
      </pc:docMkLst>
      <pc:sldChg chg="modSp mod">
        <pc:chgData name="Abi Somers" userId="5ffd4c1e-24f9-4500-9de1-44efc0704459" providerId="ADAL" clId="{9673DE53-C04B-44B2-8E77-7BAFB70C38DD}" dt="2026-09-09T20:36:22.378" v="1" actId="20577"/>
        <pc:sldMkLst>
          <pc:docMk/>
          <pc:sldMk cId="2914858222" sldId="259"/>
        </pc:sldMkLst>
        <pc:spChg chg="mod">
          <ac:chgData name="Abi Somers" userId="5ffd4c1e-24f9-4500-9de1-44efc0704459" providerId="ADAL" clId="{9673DE53-C04B-44B2-8E77-7BAFB70C38DD}" dt="2026-09-09T20:36:22.378" v="1" actId="20577"/>
          <ac:spMkLst>
            <pc:docMk/>
            <pc:sldMk cId="2914858222" sldId="259"/>
            <ac:spMk id="3" creationId="{00000000-0000-0000-0000-000000000000}"/>
          </ac:spMkLst>
        </pc:spChg>
      </pc:sldChg>
    </pc:docChg>
  </pc:docChgLst>
  <pc:docChgLst>
    <pc:chgData name="Abi Somers" userId="S::asomers@peartreeprimary.co.uk::5ffd4c1e-24f9-4500-9de1-44efc0704459" providerId="AD" clId="Web-{A79C36E3-517E-E1FE-1B8C-CCAC39366C4B}"/>
    <pc:docChg chg="delSld modSld">
      <pc:chgData name="Abi Somers" userId="S::asomers@peartreeprimary.co.uk::5ffd4c1e-24f9-4500-9de1-44efc0704459" providerId="AD" clId="Web-{A79C36E3-517E-E1FE-1B8C-CCAC39366C4B}" dt="2026-09-15T15:58:38.840" v="31"/>
      <pc:docMkLst>
        <pc:docMk/>
      </pc:docMkLst>
      <pc:sldChg chg="modSp">
        <pc:chgData name="Abi Somers" userId="S::asomers@peartreeprimary.co.uk::5ffd4c1e-24f9-4500-9de1-44efc0704459" providerId="AD" clId="Web-{A79C36E3-517E-E1FE-1B8C-CCAC39366C4B}" dt="2026-09-15T15:37:00.364" v="1" actId="20577"/>
        <pc:sldMkLst>
          <pc:docMk/>
          <pc:sldMk cId="2914858222" sldId="259"/>
        </pc:sldMkLst>
        <pc:spChg chg="mod">
          <ac:chgData name="Abi Somers" userId="S::asomers@peartreeprimary.co.uk::5ffd4c1e-24f9-4500-9de1-44efc0704459" providerId="AD" clId="Web-{A79C36E3-517E-E1FE-1B8C-CCAC39366C4B}" dt="2026-09-15T15:37:00.364" v="1" actId="20577"/>
          <ac:spMkLst>
            <pc:docMk/>
            <pc:sldMk cId="2914858222" sldId="259"/>
            <ac:spMk id="3" creationId="{00000000-0000-0000-0000-000000000000}"/>
          </ac:spMkLst>
        </pc:spChg>
      </pc:sldChg>
      <pc:sldChg chg="modSp">
        <pc:chgData name="Abi Somers" userId="S::asomers@peartreeprimary.co.uk::5ffd4c1e-24f9-4500-9de1-44efc0704459" providerId="AD" clId="Web-{A79C36E3-517E-E1FE-1B8C-CCAC39366C4B}" dt="2026-09-15T15:38:46.852" v="29" actId="1076"/>
        <pc:sldMkLst>
          <pc:docMk/>
          <pc:sldMk cId="315416944" sldId="262"/>
        </pc:sldMkLst>
        <pc:spChg chg="mod">
          <ac:chgData name="Abi Somers" userId="S::asomers@peartreeprimary.co.uk::5ffd4c1e-24f9-4500-9de1-44efc0704459" providerId="AD" clId="Web-{A79C36E3-517E-E1FE-1B8C-CCAC39366C4B}" dt="2026-09-15T15:38:46.852" v="29" actId="1076"/>
          <ac:spMkLst>
            <pc:docMk/>
            <pc:sldMk cId="315416944" sldId="262"/>
            <ac:spMk id="4" creationId="{00000000-0000-0000-0000-000000000000}"/>
          </ac:spMkLst>
        </pc:spChg>
      </pc:sldChg>
      <pc:sldChg chg="modSp">
        <pc:chgData name="Abi Somers" userId="S::asomers@peartreeprimary.co.uk::5ffd4c1e-24f9-4500-9de1-44efc0704459" providerId="AD" clId="Web-{A79C36E3-517E-E1FE-1B8C-CCAC39366C4B}" dt="2026-09-15T15:37:50.584" v="9" actId="20577"/>
        <pc:sldMkLst>
          <pc:docMk/>
          <pc:sldMk cId="1777013756" sldId="264"/>
        </pc:sldMkLst>
        <pc:spChg chg="mod">
          <ac:chgData name="Abi Somers" userId="S::asomers@peartreeprimary.co.uk::5ffd4c1e-24f9-4500-9de1-44efc0704459" providerId="AD" clId="Web-{A79C36E3-517E-E1FE-1B8C-CCAC39366C4B}" dt="2026-09-15T15:37:50.584" v="9" actId="20577"/>
          <ac:spMkLst>
            <pc:docMk/>
            <pc:sldMk cId="1777013756" sldId="264"/>
            <ac:spMk id="4" creationId="{00000000-0000-0000-0000-000000000000}"/>
          </ac:spMkLst>
        </pc:spChg>
      </pc:sldChg>
      <pc:sldChg chg="modSp">
        <pc:chgData name="Abi Somers" userId="S::asomers@peartreeprimary.co.uk::5ffd4c1e-24f9-4500-9de1-44efc0704459" providerId="AD" clId="Web-{A79C36E3-517E-E1FE-1B8C-CCAC39366C4B}" dt="2026-09-15T15:37:58.678" v="10" actId="20577"/>
        <pc:sldMkLst>
          <pc:docMk/>
          <pc:sldMk cId="480686197" sldId="265"/>
        </pc:sldMkLst>
        <pc:spChg chg="mod">
          <ac:chgData name="Abi Somers" userId="S::asomers@peartreeprimary.co.uk::5ffd4c1e-24f9-4500-9de1-44efc0704459" providerId="AD" clId="Web-{A79C36E3-517E-E1FE-1B8C-CCAC39366C4B}" dt="2026-09-15T15:37:58.678" v="10" actId="20577"/>
          <ac:spMkLst>
            <pc:docMk/>
            <pc:sldMk cId="480686197" sldId="265"/>
            <ac:spMk id="4" creationId="{00000000-0000-0000-0000-000000000000}"/>
          </ac:spMkLst>
        </pc:spChg>
      </pc:sldChg>
      <pc:sldChg chg="modSp">
        <pc:chgData name="Abi Somers" userId="S::asomers@peartreeprimary.co.uk::5ffd4c1e-24f9-4500-9de1-44efc0704459" providerId="AD" clId="Web-{A79C36E3-517E-E1FE-1B8C-CCAC39366C4B}" dt="2026-09-15T15:39:20.446" v="30" actId="20577"/>
        <pc:sldMkLst>
          <pc:docMk/>
          <pc:sldMk cId="2277138917" sldId="272"/>
        </pc:sldMkLst>
        <pc:spChg chg="mod">
          <ac:chgData name="Abi Somers" userId="S::asomers@peartreeprimary.co.uk::5ffd4c1e-24f9-4500-9de1-44efc0704459" providerId="AD" clId="Web-{A79C36E3-517E-E1FE-1B8C-CCAC39366C4B}" dt="2026-09-15T15:39:20.446" v="30" actId="20577"/>
          <ac:spMkLst>
            <pc:docMk/>
            <pc:sldMk cId="2277138917" sldId="272"/>
            <ac:spMk id="4" creationId="{00000000-0000-0000-0000-000000000000}"/>
          </ac:spMkLst>
        </pc:spChg>
      </pc:sldChg>
      <pc:sldChg chg="modSp">
        <pc:chgData name="Abi Somers" userId="S::asomers@peartreeprimary.co.uk::5ffd4c1e-24f9-4500-9de1-44efc0704459" providerId="AD" clId="Web-{A79C36E3-517E-E1FE-1B8C-CCAC39366C4B}" dt="2026-09-15T15:38:12.679" v="15" actId="20577"/>
        <pc:sldMkLst>
          <pc:docMk/>
          <pc:sldMk cId="2835519146" sldId="274"/>
        </pc:sldMkLst>
        <pc:spChg chg="mod">
          <ac:chgData name="Abi Somers" userId="S::asomers@peartreeprimary.co.uk::5ffd4c1e-24f9-4500-9de1-44efc0704459" providerId="AD" clId="Web-{A79C36E3-517E-E1FE-1B8C-CCAC39366C4B}" dt="2026-09-15T15:38:12.679" v="15" actId="20577"/>
          <ac:spMkLst>
            <pc:docMk/>
            <pc:sldMk cId="2835519146" sldId="274"/>
            <ac:spMk id="4" creationId="{D2B3D3F4-61E6-3F7A-9230-A7ACAFF186B4}"/>
          </ac:spMkLst>
        </pc:spChg>
      </pc:sldChg>
      <pc:sldChg chg="del">
        <pc:chgData name="Abi Somers" userId="S::asomers@peartreeprimary.co.uk::5ffd4c1e-24f9-4500-9de1-44efc0704459" providerId="AD" clId="Web-{A79C36E3-517E-E1FE-1B8C-CCAC39366C4B}" dt="2026-09-15T15:58:38.840" v="31"/>
        <pc:sldMkLst>
          <pc:docMk/>
          <pc:sldMk cId="120022179" sldId="276"/>
        </pc:sldMkLst>
      </pc:sldChg>
    </pc:docChg>
  </pc:docChgLst>
  <pc:docChgLst>
    <pc:chgData name="Abi Somers" userId="S::asomers@peartreeprimary.co.uk::5ffd4c1e-24f9-4500-9de1-44efc0704459" providerId="AD" clId="Web-{00000000-0000-0000-0000-000000000000}"/>
    <pc:docChg chg="modSld">
      <pc:chgData name="Abi Somers" userId="S::asomers@peartreeprimary.co.uk::5ffd4c1e-24f9-4500-9de1-44efc0704459" providerId="AD" clId="Web-{00000000-0000-0000-0000-000000000000}" dt="2026-09-15T15:10:44.140" v="243" actId="20577"/>
      <pc:docMkLst>
        <pc:docMk/>
      </pc:docMkLst>
      <pc:sldChg chg="modSp">
        <pc:chgData name="Abi Somers" userId="S::asomers@peartreeprimary.co.uk::5ffd4c1e-24f9-4500-9de1-44efc0704459" providerId="AD" clId="Web-{00000000-0000-0000-0000-000000000000}" dt="2026-09-15T14:59:52.446" v="6" actId="20577"/>
        <pc:sldMkLst>
          <pc:docMk/>
          <pc:sldMk cId="3272150273" sldId="256"/>
        </pc:sldMkLst>
        <pc:spChg chg="mod">
          <ac:chgData name="Abi Somers" userId="S::asomers@peartreeprimary.co.uk::5ffd4c1e-24f9-4500-9de1-44efc0704459" providerId="AD" clId="Web-{00000000-0000-0000-0000-000000000000}" dt="2026-09-15T14:59:52.446" v="6" actId="20577"/>
          <ac:spMkLst>
            <pc:docMk/>
            <pc:sldMk cId="3272150273" sldId="256"/>
            <ac:spMk id="2" creationId="{724D869D-8AB3-C387-CF29-A61A25034129}"/>
          </ac:spMkLst>
        </pc:spChg>
        <pc:spChg chg="mod">
          <ac:chgData name="Abi Somers" userId="S::asomers@peartreeprimary.co.uk::5ffd4c1e-24f9-4500-9de1-44efc0704459" providerId="AD" clId="Web-{00000000-0000-0000-0000-000000000000}" dt="2026-09-15T14:59:46.883" v="5" actId="20577"/>
          <ac:spMkLst>
            <pc:docMk/>
            <pc:sldMk cId="3272150273" sldId="256"/>
            <ac:spMk id="5" creationId="{CFA3C5D2-1570-1A33-E33A-DCAA9E1F4D7E}"/>
          </ac:spMkLst>
        </pc:spChg>
      </pc:sldChg>
      <pc:sldChg chg="modSp">
        <pc:chgData name="Abi Somers" userId="S::asomers@peartreeprimary.co.uk::5ffd4c1e-24f9-4500-9de1-44efc0704459" providerId="AD" clId="Web-{00000000-0000-0000-0000-000000000000}" dt="2026-09-15T15:00:15.681" v="17" actId="20577"/>
        <pc:sldMkLst>
          <pc:docMk/>
          <pc:sldMk cId="2914858222" sldId="259"/>
        </pc:sldMkLst>
        <pc:spChg chg="mod">
          <ac:chgData name="Abi Somers" userId="S::asomers@peartreeprimary.co.uk::5ffd4c1e-24f9-4500-9de1-44efc0704459" providerId="AD" clId="Web-{00000000-0000-0000-0000-000000000000}" dt="2026-09-15T15:00:15.681" v="17" actId="20577"/>
          <ac:spMkLst>
            <pc:docMk/>
            <pc:sldMk cId="2914858222" sldId="259"/>
            <ac:spMk id="3" creationId="{00000000-0000-0000-0000-000000000000}"/>
          </ac:spMkLst>
        </pc:spChg>
      </pc:sldChg>
      <pc:sldChg chg="modSp">
        <pc:chgData name="Abi Somers" userId="S::asomers@peartreeprimary.co.uk::5ffd4c1e-24f9-4500-9de1-44efc0704459" providerId="AD" clId="Web-{00000000-0000-0000-0000-000000000000}" dt="2026-09-15T15:10:44.140" v="243" actId="20577"/>
        <pc:sldMkLst>
          <pc:docMk/>
          <pc:sldMk cId="480686197" sldId="265"/>
        </pc:sldMkLst>
        <pc:spChg chg="mod">
          <ac:chgData name="Abi Somers" userId="S::asomers@peartreeprimary.co.uk::5ffd4c1e-24f9-4500-9de1-44efc0704459" providerId="AD" clId="Web-{00000000-0000-0000-0000-000000000000}" dt="2026-09-15T15:10:44.140" v="243" actId="20577"/>
          <ac:spMkLst>
            <pc:docMk/>
            <pc:sldMk cId="480686197" sldId="265"/>
            <ac:spMk id="4" creationId="{00000000-0000-0000-0000-000000000000}"/>
          </ac:spMkLst>
        </pc:spChg>
      </pc:sldChg>
      <pc:sldChg chg="modSp">
        <pc:chgData name="Abi Somers" userId="S::asomers@peartreeprimary.co.uk::5ffd4c1e-24f9-4500-9de1-44efc0704459" providerId="AD" clId="Web-{00000000-0000-0000-0000-000000000000}" dt="2026-09-15T15:09:38.404" v="199" actId="20577"/>
        <pc:sldMkLst>
          <pc:docMk/>
          <pc:sldMk cId="36281235" sldId="269"/>
        </pc:sldMkLst>
        <pc:spChg chg="mod">
          <ac:chgData name="Abi Somers" userId="S::asomers@peartreeprimary.co.uk::5ffd4c1e-24f9-4500-9de1-44efc0704459" providerId="AD" clId="Web-{00000000-0000-0000-0000-000000000000}" dt="2026-09-15T15:09:38.404" v="199" actId="20577"/>
          <ac:spMkLst>
            <pc:docMk/>
            <pc:sldMk cId="36281235" sldId="269"/>
            <ac:spMk id="4" creationId="{00000000-0000-0000-0000-000000000000}"/>
          </ac:spMkLst>
        </pc:spChg>
      </pc:sldChg>
      <pc:sldChg chg="modSp">
        <pc:chgData name="Abi Somers" userId="S::asomers@peartreeprimary.co.uk::5ffd4c1e-24f9-4500-9de1-44efc0704459" providerId="AD" clId="Web-{00000000-0000-0000-0000-000000000000}" dt="2026-09-15T15:08:05.947" v="157" actId="20577"/>
        <pc:sldMkLst>
          <pc:docMk/>
          <pc:sldMk cId="458334289" sldId="270"/>
        </pc:sldMkLst>
        <pc:spChg chg="mod">
          <ac:chgData name="Abi Somers" userId="S::asomers@peartreeprimary.co.uk::5ffd4c1e-24f9-4500-9de1-44efc0704459" providerId="AD" clId="Web-{00000000-0000-0000-0000-000000000000}" dt="2026-09-15T15:08:05.947" v="157" actId="20577"/>
          <ac:spMkLst>
            <pc:docMk/>
            <pc:sldMk cId="458334289" sldId="270"/>
            <ac:spMk id="4" creationId="{00000000-0000-0000-0000-000000000000}"/>
          </ac:spMkLst>
        </pc:spChg>
      </pc:sldChg>
      <pc:sldChg chg="modSp">
        <pc:chgData name="Abi Somers" userId="S::asomers@peartreeprimary.co.uk::5ffd4c1e-24f9-4500-9de1-44efc0704459" providerId="AD" clId="Web-{00000000-0000-0000-0000-000000000000}" dt="2026-09-15T15:06:48.664" v="83" actId="20577"/>
        <pc:sldMkLst>
          <pc:docMk/>
          <pc:sldMk cId="772804527" sldId="271"/>
        </pc:sldMkLst>
        <pc:spChg chg="mod">
          <ac:chgData name="Abi Somers" userId="S::asomers@peartreeprimary.co.uk::5ffd4c1e-24f9-4500-9de1-44efc0704459" providerId="AD" clId="Web-{00000000-0000-0000-0000-000000000000}" dt="2026-09-15T15:06:48.664" v="83" actId="20577"/>
          <ac:spMkLst>
            <pc:docMk/>
            <pc:sldMk cId="772804527" sldId="271"/>
            <ac:spMk id="4" creationId="{00000000-0000-0000-0000-000000000000}"/>
          </ac:spMkLst>
        </pc:spChg>
      </pc:sldChg>
      <pc:sldChg chg="modSp">
        <pc:chgData name="Abi Somers" userId="S::asomers@peartreeprimary.co.uk::5ffd4c1e-24f9-4500-9de1-44efc0704459" providerId="AD" clId="Web-{00000000-0000-0000-0000-000000000000}" dt="2026-09-15T15:05:42.021" v="68" actId="20577"/>
        <pc:sldMkLst>
          <pc:docMk/>
          <pc:sldMk cId="2277138917" sldId="272"/>
        </pc:sldMkLst>
        <pc:spChg chg="mod">
          <ac:chgData name="Abi Somers" userId="S::asomers@peartreeprimary.co.uk::5ffd4c1e-24f9-4500-9de1-44efc0704459" providerId="AD" clId="Web-{00000000-0000-0000-0000-000000000000}" dt="2026-09-15T15:05:42.021" v="68" actId="20577"/>
          <ac:spMkLst>
            <pc:docMk/>
            <pc:sldMk cId="2277138917" sldId="272"/>
            <ac:spMk id="4" creationId="{00000000-0000-0000-0000-000000000000}"/>
          </ac:spMkLst>
        </pc:spChg>
      </pc:sldChg>
      <pc:sldChg chg="modSp">
        <pc:chgData name="Abi Somers" userId="S::asomers@peartreeprimary.co.uk::5ffd4c1e-24f9-4500-9de1-44efc0704459" providerId="AD" clId="Web-{00000000-0000-0000-0000-000000000000}" dt="2026-09-15T15:10:13.545" v="208" actId="20577"/>
        <pc:sldMkLst>
          <pc:docMk/>
          <pc:sldMk cId="2835519146" sldId="274"/>
        </pc:sldMkLst>
        <pc:spChg chg="mod">
          <ac:chgData name="Abi Somers" userId="S::asomers@peartreeprimary.co.uk::5ffd4c1e-24f9-4500-9de1-44efc0704459" providerId="AD" clId="Web-{00000000-0000-0000-0000-000000000000}" dt="2026-09-15T15:10:13.545" v="208" actId="20577"/>
          <ac:spMkLst>
            <pc:docMk/>
            <pc:sldMk cId="2835519146" sldId="274"/>
            <ac:spMk id="4" creationId="{D2B3D3F4-61E6-3F7A-9230-A7ACAFF186B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B384FE6-8E67-4E0B-B85B-4CCE196F636C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DF4F56E-0468-4743-9C99-2C287DA0CB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582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4F56E-0468-4743-9C99-2C287DA0CBE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01948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4F56E-0468-4743-9C99-2C287DA0CBE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49598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31C530-DC6D-3B4C-E98F-9861AC3B6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72CF30-5C60-7295-4532-88DD3504DB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56EE49-B514-63A6-C525-B579B02B89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Tx/>
              <a:buChar char="-"/>
            </a:pPr>
            <a:r>
              <a:rPr lang="en-GB" dirty="0"/>
              <a:t>Named</a:t>
            </a:r>
          </a:p>
          <a:p>
            <a:pPr marL="174708" indent="-174708">
              <a:buFontTx/>
              <a:buChar char="-"/>
            </a:pPr>
            <a:r>
              <a:rPr lang="en-GB" dirty="0"/>
              <a:t>Snack nut free please, as suitable to be eaten in a small window of time</a:t>
            </a:r>
          </a:p>
          <a:p>
            <a:pPr marL="174708" indent="-174708">
              <a:buFontTx/>
              <a:buChar char="-"/>
            </a:pPr>
            <a:r>
              <a:rPr lang="en-GB" dirty="0"/>
              <a:t>Coats waterproof and named</a:t>
            </a:r>
          </a:p>
          <a:p>
            <a:pPr marL="174708" indent="-174708">
              <a:buFontTx/>
              <a:buChar char="-"/>
            </a:pPr>
            <a:r>
              <a:rPr lang="en-GB" dirty="0"/>
              <a:t>Reading diaries – written in by staff when heard read, even if its 1 page, or a shared read please document it. Even better </a:t>
            </a:r>
            <a:r>
              <a:rPr lang="en-GB" dirty="0" err="1"/>
              <a:t>chn</a:t>
            </a:r>
            <a:r>
              <a:rPr lang="en-GB" dirty="0"/>
              <a:t> to write it in if you sign.</a:t>
            </a:r>
          </a:p>
          <a:p>
            <a:pPr marL="174708" indent="-174708">
              <a:buFontTx/>
              <a:buChar char="-"/>
            </a:pPr>
            <a:r>
              <a:rPr lang="en-GB" dirty="0"/>
              <a:t>Toast – 25p a round of toast!</a:t>
            </a:r>
          </a:p>
          <a:p>
            <a:pPr marL="174708" indent="-174708">
              <a:buFontTx/>
              <a:buChar char="-"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C32DEE-1982-E203-3816-9B1A7A036C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4F56E-0468-4743-9C99-2C287DA0CBE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60166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6F8F4F-83DA-A97D-9441-877E9694A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142A3B-88CE-5124-E34D-B9F3ECC2BF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02481F-C349-1ED3-691A-4C42047338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Phonics, English, Maths, Assembly in the morning. </a:t>
            </a:r>
          </a:p>
          <a:p>
            <a:endParaRPr lang="en-GB" dirty="0"/>
          </a:p>
          <a:p>
            <a:r>
              <a:rPr lang="en-GB" dirty="0"/>
              <a:t>Reading Squads, Wider </a:t>
            </a:r>
            <a:r>
              <a:rPr lang="en-GB" dirty="0" err="1"/>
              <a:t>curricukum</a:t>
            </a:r>
            <a:r>
              <a:rPr lang="en-GB" dirty="0"/>
              <a:t> in the afternoon</a:t>
            </a:r>
          </a:p>
          <a:p>
            <a:endParaRPr lang="en-GB" dirty="0"/>
          </a:p>
          <a:p>
            <a:r>
              <a:rPr lang="en-GB" dirty="0"/>
              <a:t>PE – Wednesday and Friday unless informed </a:t>
            </a:r>
            <a:r>
              <a:rPr lang="en-GB" dirty="0" err="1"/>
              <a:t>otherewise</a:t>
            </a:r>
            <a:endParaRPr lang="en-GB" dirty="0"/>
          </a:p>
          <a:p>
            <a:endParaRPr lang="en-GB" dirty="0"/>
          </a:p>
          <a:p>
            <a:r>
              <a:rPr lang="en-GB" dirty="0"/>
              <a:t>Outdoor Learning unit – will send communication about this later in the year</a:t>
            </a:r>
          </a:p>
          <a:p>
            <a:pPr marL="174708" indent="-174708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3CDD48-2024-9110-39F6-4652A43A03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4F56E-0468-4743-9C99-2C287DA0CBE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66334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CFEE2-EB59-EDDE-48FF-0CC710145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C27451-AD3C-D3CD-D0B5-B77D48C623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968F0F-A349-A8D6-F20A-7632B33A82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Tx/>
              <a:buChar char="-"/>
            </a:pPr>
            <a:r>
              <a:rPr lang="en-GB" dirty="0"/>
              <a:t>Daily</a:t>
            </a:r>
          </a:p>
          <a:p>
            <a:pPr marL="174708" indent="-174708">
              <a:buFontTx/>
              <a:buChar char="-"/>
            </a:pPr>
            <a:r>
              <a:rPr lang="en-GB" dirty="0"/>
              <a:t>Routine led</a:t>
            </a:r>
          </a:p>
          <a:p>
            <a:pPr marL="174708" indent="-174708">
              <a:buFontTx/>
              <a:buChar char="-"/>
            </a:pPr>
            <a:r>
              <a:rPr lang="en-GB" dirty="0"/>
              <a:t>Securing Year 1 knowledge before teaching the Year 2 programme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C0F317-2E1D-2D71-E9F1-C3D247701C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4F56E-0468-4743-9C99-2C287DA0CBE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7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C9E4F-E1DB-E1C3-029D-E7F865F4E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31914D-7ECE-511E-BD9F-6807B12CD6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8D888C-D1BE-02FD-2885-22F3AA5F0D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Tx/>
              <a:buChar char="-"/>
            </a:pPr>
            <a:r>
              <a:rPr lang="en-GB" dirty="0"/>
              <a:t>Importance of reading stamina and fluency no matter your child’s level</a:t>
            </a:r>
          </a:p>
          <a:p>
            <a:pPr marL="174708" indent="-174708">
              <a:buFontTx/>
              <a:buChar char="-"/>
            </a:pPr>
            <a:r>
              <a:rPr lang="en-GB" dirty="0"/>
              <a:t>Substantial offering due to accessing the wider curriculum,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77E0A-43BD-AEF9-F52D-715AD69CA0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4F56E-0468-4743-9C99-2C287DA0CBE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90038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FDE4E-3EF6-A6D3-438F-0D35F2ECA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622C2C-BB8F-E85F-A518-53950D7E82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619FB3-1DB9-F25B-522F-49126D1314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780E57-4946-095F-98C9-56A4A2E060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4F56E-0468-4743-9C99-2C287DA0CBE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80219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1418B6-0873-A352-1E6F-99465B9F6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CFFAE0-4CBD-6678-E5BB-2DC01C8F0E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D9392A-8483-6A8D-7669-ECB5BDA9B4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B4D604-9A7B-00B6-558F-A051043818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4F56E-0468-4743-9C99-2C287DA0CBE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67590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C63D78-075E-06A3-FAAF-C16578623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9633BA-8166-93C7-F49C-BA1BBCA2BB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7537D1-9F30-7D86-01D2-0A2D1DB69A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B623FC-522D-3630-E1DC-6A2D569AE6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4F56E-0468-4743-9C99-2C287DA0CBE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46168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A27F3E-0363-7320-C713-FF6A95A2A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FC72FD-F8F0-38B3-A84A-DE059C9306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7F2577-304F-237C-C3EE-6E9801C62C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83A846-BB90-C368-3BE2-02AC08AB37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4F56E-0468-4743-9C99-2C287DA0CBE9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73309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93F02-B3B3-5771-A201-04E83AB71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B180D6-9DF3-A4A5-25ED-A854B83872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8E433E-67F6-C841-491A-6CBE1E47E5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3F4060-00B6-83AF-E1CD-5CAE109603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4F56E-0468-4743-9C99-2C287DA0CBE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98604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E7406-238A-B205-736D-780D351DD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B1458D-75EE-82A9-6F91-37098101D9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FD1562-D0AD-284D-E09C-F045DBDC2C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019FD0-0AD2-397C-01D1-C2E868DF94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4F56E-0468-4743-9C99-2C287DA0CBE9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90832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23E93-0F5D-6DCA-6FA3-FC88C5000B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D2E407-3C6D-6DAD-B31E-8F7E547A9E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DB879D-77A4-6F6A-2189-AB794B8CFF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BB8C53-6A8A-89E6-ACDA-792FB2F608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4F56E-0468-4743-9C99-2C287DA0CBE9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50636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4079F3-747F-721E-34EF-DB7EBB44E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C443A0-424C-37C3-FA8F-9F2B06EF3B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819372-7F33-5F13-80DA-7CF5851639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B558A8-B713-F39B-6D81-C18B9761E2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4F56E-0468-4743-9C99-2C287DA0CBE9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70977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96A09-46E8-974B-9279-810896CBF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5E9B2A-BE3B-EEE3-47FE-CE19DCA0E3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D0D52C-877B-D281-FB15-21A571D638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3DBE88-0DED-58C3-2AD3-0644190333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F4F56E-0468-4743-9C99-2C287DA0CBE9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4655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DE63D-297E-9747-A17B-B032472BB8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B8814D-E0A9-EC26-2E62-7F29D836B1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AD36EF-5189-A946-389C-DC9BCE08C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30B83-AA21-46D6-9AA3-FF9A408F4E0B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A90457-D13E-ACE4-DDF4-FCF6A9E7C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F1E8A5-9DF6-2251-7B57-AE3BED462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2B1A8-AB72-4F1E-8BA2-A4CDF71D0E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773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1DE8F-2C35-9D72-225D-5A69023B3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D76AF6-F27A-CD13-44BF-899150C5EF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6124C5-801F-3061-804F-B6C6BF562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30B83-AA21-46D6-9AA3-FF9A408F4E0B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ACE0DD-BF6D-66BC-23C1-FC3B16557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80E1C1-4A4C-EE2C-05F5-B0F3E18AF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2B1A8-AB72-4F1E-8BA2-A4CDF71D0E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7517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991DB-9E99-7843-375F-A53834205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E5DB02-EF78-FD4C-F912-C6C353A87A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7A9F94-63DA-D407-20C4-5B91D6371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30B83-AA21-46D6-9AA3-FF9A408F4E0B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529EA8-5D76-7C86-F638-9AD43FD0D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6273A2-1E9A-079F-F254-E4209E1DD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2B1A8-AB72-4F1E-8BA2-A4CDF71D0E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210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07CE4-4219-D3E3-D3D5-5F3C7B135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7ED32B-B221-1437-8B28-71E102D4CD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EFAA49-380A-9D18-0F05-4CD83F7C89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F19EA8-D5C4-C5BB-2F66-7589CA278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30B83-AA21-46D6-9AA3-FF9A408F4E0B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833C00-B4BF-7651-266E-8D7A3A3C8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2DE5D9-626D-2646-27BB-48D18657B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2B1A8-AB72-4F1E-8BA2-A4CDF71D0E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6127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611AC-06C6-24A6-D2EA-21BF8D15A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232A28-D4EE-1F8C-0472-6DDD4E84CD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0A014F-CBC8-2126-D7AF-AB8528502A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6955C0-6C79-2AAD-5BEC-C3CAD0BEB5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2BA8B9-9738-E4E8-ED6F-1EC858E485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17BD3A-1D6A-1F36-5F35-30DF6EA98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30B83-AA21-46D6-9AA3-FF9A408F4E0B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C88CDD-E79E-04BC-7C40-F42BBB61F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CBA153-D40F-8110-E9B4-070A609FC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2B1A8-AB72-4F1E-8BA2-A4CDF71D0E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6007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C827C-CC39-026B-1244-382979B1E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194E38-3556-A40C-8E87-92FE3F837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30B83-AA21-46D6-9AA3-FF9A408F4E0B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EF5EB6-E1A5-F216-CC39-9F13186DB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B406BC-7989-81A4-91B4-F8E386F19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2B1A8-AB72-4F1E-8BA2-A4CDF71D0E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5050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A5DCB2-A710-DB26-9717-AB2BAB496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30B83-AA21-46D6-9AA3-FF9A408F4E0B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5A4C49-3514-83EC-506F-3EABD48C4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19B2DA-2932-EF89-AE34-B24FAFB10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2B1A8-AB72-4F1E-8BA2-A4CDF71D0E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5710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9D2EF-59CA-25A1-8288-8F60221D8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0B55D6-72A3-D11F-EF0E-AB689997C6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7B6039-D843-EB48-D33F-65A4927D64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06E317-D15A-995E-2AFC-00C4F0171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30B83-AA21-46D6-9AA3-FF9A408F4E0B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2EB8D3-A10C-147E-284A-33BC201B3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8AEEB0-410F-7D3D-C759-20BCF3F1C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2B1A8-AB72-4F1E-8BA2-A4CDF71D0E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2314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23A5F-1C92-6D06-A472-3499F2576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B0398B-5D53-7D08-4AAC-D9B318853C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ABF9F7-9815-629F-9784-2269C47289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3B1415-4A62-5D42-5849-0D476D0F3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30B83-AA21-46D6-9AA3-FF9A408F4E0B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D1316A-F208-B0DC-54D2-A6889C6CF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A6606E-519D-4DEF-BCEF-1BB275225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2B1A8-AB72-4F1E-8BA2-A4CDF71D0E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5493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85BEB-C88E-2287-4C87-FC061D1E1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7B4BD7-BA6B-46AF-3E44-2CED53B0C7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40E4D2-3391-0D24-6A51-469F12CE5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30B83-AA21-46D6-9AA3-FF9A408F4E0B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2DC5FB-E9AC-C2CE-D8BE-336197970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5101BD-FF24-5AB0-AC1C-F48F332E9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2B1A8-AB72-4F1E-8BA2-A4CDF71D0E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1113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5BEBD8-AF37-D214-4E2B-6CC43D1E1B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F903C7-AC70-608D-889D-A983B8C62E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F6E5FA-F53D-3C4E-9D5C-CF67D50E9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30B83-AA21-46D6-9AA3-FF9A408F4E0B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F90E6F-293D-FD5E-9751-777FFB075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D35F1D-59BF-203E-E98A-1E5C37043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2B1A8-AB72-4F1E-8BA2-A4CDF71D0E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8364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F9CE4A-DBAB-43FD-E0CB-C6FAEDE84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049A5F-1215-A2C3-653F-6F9E551B2E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24BB01-2ECB-E7C0-7364-C4F7321CB5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E230B83-AA21-46D6-9AA3-FF9A408F4E0B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DB26CA-7A5C-D454-694D-A4BBA2A0EC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F20E1C-B378-1B74-FB00-BD39E81EDF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92B1A8-AB72-4F1E-8BA2-A4CDF71D0E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3546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1">
                <a:lumMod val="5000"/>
                <a:lumOff val="95000"/>
              </a:schemeClr>
            </a:gs>
            <a:gs pos="99000">
              <a:schemeClr val="accent1">
                <a:lumMod val="45000"/>
                <a:lumOff val="55000"/>
              </a:schemeClr>
            </a:gs>
            <a:gs pos="68000">
              <a:schemeClr val="accent4">
                <a:lumMod val="20000"/>
                <a:lumOff val="8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D869D-8AB3-C387-CF29-A61A250341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69309"/>
            <a:ext cx="9144000" cy="840654"/>
          </a:xfrm>
        </p:spPr>
        <p:txBody>
          <a:bodyPr>
            <a:normAutofit fontScale="90000"/>
          </a:bodyPr>
          <a:lstStyle/>
          <a:p>
            <a:r>
              <a:rPr lang="en-GB" dirty="0">
                <a:latin typeface="+mn-lt"/>
              </a:rPr>
              <a:t>Meet the Teacher</a:t>
            </a:r>
            <a:br>
              <a:rPr lang="en-GB" dirty="0">
                <a:latin typeface="+mn-lt"/>
              </a:rPr>
            </a:br>
            <a:r>
              <a:rPr lang="en-GB" dirty="0">
                <a:solidFill>
                  <a:srgbClr val="FFFF00"/>
                </a:solidFill>
                <a:latin typeface="+mn-lt"/>
              </a:rPr>
              <a:t>Yellow</a:t>
            </a:r>
            <a:r>
              <a:rPr lang="en-GB" dirty="0">
                <a:latin typeface="+mn-lt"/>
              </a:rPr>
              <a:t> Class</a:t>
            </a:r>
          </a:p>
        </p:txBody>
      </p:sp>
      <p:pic>
        <p:nvPicPr>
          <p:cNvPr id="6" name="Picture 5" descr="The Cornovii Trust">
            <a:extLst>
              <a:ext uri="{FF2B5EF4-FFF2-40B4-BE49-F238E27FC236}">
                <a16:creationId xmlns:a16="http://schemas.microsoft.com/office/drawing/2014/main" id="{3BDD612B-02F4-E380-E618-82B5DF60B5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918" y="423863"/>
            <a:ext cx="3922893" cy="10675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yellow and black lizard&#10;&#10;AI-generated content may be incorrect.">
            <a:extLst>
              <a:ext uri="{FF2B5EF4-FFF2-40B4-BE49-F238E27FC236}">
                <a16:creationId xmlns:a16="http://schemas.microsoft.com/office/drawing/2014/main" id="{8686F8F9-21CD-2F6F-E499-88A3C7EC6D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0924" y="146050"/>
            <a:ext cx="1454150" cy="145415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Box 7">
            <a:extLst>
              <a:ext uri="{FF2B5EF4-FFF2-40B4-BE49-F238E27FC236}">
                <a16:creationId xmlns:a16="http://schemas.microsoft.com/office/drawing/2014/main" id="{04683F32-4988-F9CA-955C-008D1BEAB3E7}"/>
              </a:ext>
            </a:extLst>
          </p:cNvPr>
          <p:cNvSpPr txBox="1">
            <a:spLocks/>
          </p:cNvSpPr>
          <p:nvPr/>
        </p:nvSpPr>
        <p:spPr>
          <a:xfrm>
            <a:off x="9290390" y="1600200"/>
            <a:ext cx="2755219" cy="130683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8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Pear Tree</a:t>
            </a:r>
            <a:endParaRPr lang="en-GB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8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Primary School</a:t>
            </a:r>
            <a:endParaRPr lang="en-GB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5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2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845C5F1D-B05F-D66C-881D-361B7BE376EA}"/>
              </a:ext>
            </a:extLst>
          </p:cNvPr>
          <p:cNvSpPr txBox="1">
            <a:spLocks/>
          </p:cNvSpPr>
          <p:nvPr/>
        </p:nvSpPr>
        <p:spPr>
          <a:xfrm>
            <a:off x="4081722" y="5540374"/>
            <a:ext cx="4028555" cy="55308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8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‘Being Our Best Selves’</a:t>
            </a:r>
            <a:endParaRPr lang="en-GB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FA3C5D2-1570-1A33-E33A-DCAA9E1F4D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5pm Tuesday 15th September</a:t>
            </a:r>
          </a:p>
        </p:txBody>
      </p:sp>
    </p:spTree>
    <p:extLst>
      <p:ext uri="{BB962C8B-B14F-4D97-AF65-F5344CB8AC3E}">
        <p14:creationId xmlns:p14="http://schemas.microsoft.com/office/powerpoint/2010/main" val="3272150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1">
                <a:lumMod val="5000"/>
                <a:lumOff val="95000"/>
              </a:schemeClr>
            </a:gs>
            <a:gs pos="99000">
              <a:schemeClr val="accent1">
                <a:lumMod val="45000"/>
                <a:lumOff val="55000"/>
              </a:schemeClr>
            </a:gs>
            <a:gs pos="68000">
              <a:schemeClr val="accent4">
                <a:lumMod val="20000"/>
                <a:lumOff val="8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35435A-3315-C309-011B-5BD53B15E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7AF27-A996-C513-9D4E-6655081F90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7322" y="518991"/>
            <a:ext cx="9877353" cy="1022003"/>
          </a:xfrm>
        </p:spPr>
        <p:txBody>
          <a:bodyPr>
            <a:noAutofit/>
          </a:bodyPr>
          <a:lstStyle/>
          <a:p>
            <a:r>
              <a:rPr lang="en-GB" sz="5400" dirty="0">
                <a:latin typeface="+mn-lt"/>
              </a:rPr>
              <a:t>Meet the Year 2 Team</a:t>
            </a:r>
          </a:p>
        </p:txBody>
      </p:sp>
      <p:pic>
        <p:nvPicPr>
          <p:cNvPr id="6" name="Picture 5" descr="The Cornovii Trust">
            <a:extLst>
              <a:ext uri="{FF2B5EF4-FFF2-40B4-BE49-F238E27FC236}">
                <a16:creationId xmlns:a16="http://schemas.microsoft.com/office/drawing/2014/main" id="{CDE9FE1E-AA2F-57AB-422D-4C1E78778D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10" y="146050"/>
            <a:ext cx="2336282" cy="635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yellow and black lizard&#10;&#10;AI-generated content may be incorrect.">
            <a:extLst>
              <a:ext uri="{FF2B5EF4-FFF2-40B4-BE49-F238E27FC236}">
                <a16:creationId xmlns:a16="http://schemas.microsoft.com/office/drawing/2014/main" id="{EB378B1D-8B0E-6F2A-13A3-5F2BD2EE76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0325" y="84380"/>
            <a:ext cx="759142" cy="75914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Box 7">
            <a:extLst>
              <a:ext uri="{FF2B5EF4-FFF2-40B4-BE49-F238E27FC236}">
                <a16:creationId xmlns:a16="http://schemas.microsoft.com/office/drawing/2014/main" id="{B41B0907-6627-4CAF-42C2-CC932D7538CF}"/>
              </a:ext>
            </a:extLst>
          </p:cNvPr>
          <p:cNvSpPr txBox="1">
            <a:spLocks/>
          </p:cNvSpPr>
          <p:nvPr/>
        </p:nvSpPr>
        <p:spPr>
          <a:xfrm>
            <a:off x="9912286" y="843522"/>
            <a:ext cx="2755219" cy="130683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Pear Tree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Primary School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5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2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8661A639-E745-9871-5C02-171745C10FB3}"/>
              </a:ext>
            </a:extLst>
          </p:cNvPr>
          <p:cNvSpPr txBox="1">
            <a:spLocks/>
          </p:cNvSpPr>
          <p:nvPr/>
        </p:nvSpPr>
        <p:spPr>
          <a:xfrm>
            <a:off x="4081722" y="6157594"/>
            <a:ext cx="4028555" cy="55308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0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‘Being Our Best Selves’</a:t>
            </a:r>
            <a:endParaRPr lang="en-GB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F7BFFD-7693-CFFB-933B-22B40F5175D3}"/>
              </a:ext>
            </a:extLst>
          </p:cNvPr>
          <p:cNvSpPr txBox="1"/>
          <p:nvPr/>
        </p:nvSpPr>
        <p:spPr>
          <a:xfrm>
            <a:off x="-170748" y="4936787"/>
            <a:ext cx="3680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Mrs Somers, </a:t>
            </a:r>
          </a:p>
          <a:p>
            <a:pPr algn="ctr"/>
            <a:r>
              <a:rPr lang="en-GB" dirty="0"/>
              <a:t>Yellow Class Teacher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F4C453-5539-37F3-E3DB-48A20CA0096C}"/>
              </a:ext>
            </a:extLst>
          </p:cNvPr>
          <p:cNvSpPr txBox="1"/>
          <p:nvPr/>
        </p:nvSpPr>
        <p:spPr>
          <a:xfrm>
            <a:off x="8819607" y="4936784"/>
            <a:ext cx="3680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Mrs Barker &amp; Miss Oakley</a:t>
            </a:r>
          </a:p>
          <a:p>
            <a:pPr algn="ctr"/>
            <a:r>
              <a:rPr lang="en-GB" dirty="0"/>
              <a:t>Friday Afternoons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ED099B-FF4A-6CFA-F08D-0A45BA2D3ACD}"/>
              </a:ext>
            </a:extLst>
          </p:cNvPr>
          <p:cNvSpPr txBox="1"/>
          <p:nvPr/>
        </p:nvSpPr>
        <p:spPr>
          <a:xfrm>
            <a:off x="5744348" y="4936784"/>
            <a:ext cx="3680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Miss </a:t>
            </a:r>
            <a:r>
              <a:rPr lang="en-GB" dirty="0" err="1"/>
              <a:t>Sketchley</a:t>
            </a:r>
            <a:r>
              <a:rPr lang="en-GB" dirty="0"/>
              <a:t>, </a:t>
            </a:r>
          </a:p>
          <a:p>
            <a:pPr algn="ctr"/>
            <a:r>
              <a:rPr lang="en-GB" dirty="0"/>
              <a:t>Teaching Assistant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7102A9-F390-46C0-37D1-5A401433A131}"/>
              </a:ext>
            </a:extLst>
          </p:cNvPr>
          <p:cNvSpPr txBox="1"/>
          <p:nvPr/>
        </p:nvSpPr>
        <p:spPr>
          <a:xfrm>
            <a:off x="2904511" y="4879420"/>
            <a:ext cx="36807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Mrs Howard, </a:t>
            </a:r>
          </a:p>
          <a:p>
            <a:pPr algn="ctr"/>
            <a:r>
              <a:rPr lang="en-GB" dirty="0"/>
              <a:t>Teaching Assistant </a:t>
            </a:r>
          </a:p>
          <a:p>
            <a:pPr algn="ctr"/>
            <a:r>
              <a:rPr lang="en-GB" dirty="0"/>
              <a:t>(Not Monday)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F1D6363-5303-67D3-0ED3-DBA837AE73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5105" y="2180884"/>
            <a:ext cx="1664154" cy="249623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303BC95-6EA9-51F4-12D9-94B9FAA61E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8488" y="2211417"/>
            <a:ext cx="1664154" cy="249623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45DCC13-F335-AA85-C8E4-435322A93D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12808" y="2180883"/>
            <a:ext cx="1664155" cy="249623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BE74390-F079-A3A5-D94A-B20AB2B1237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7550" y="2150352"/>
            <a:ext cx="1711202" cy="2566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074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1">
                <a:lumMod val="5000"/>
                <a:lumOff val="95000"/>
              </a:schemeClr>
            </a:gs>
            <a:gs pos="99000">
              <a:schemeClr val="accent1">
                <a:lumMod val="45000"/>
                <a:lumOff val="55000"/>
              </a:schemeClr>
            </a:gs>
            <a:gs pos="68000">
              <a:schemeClr val="accent4">
                <a:lumMod val="20000"/>
                <a:lumOff val="8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A1A0AB-6A2F-165D-365C-53FC14030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810CB-8559-B7D4-FEAE-AE73E3C741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7322" y="1602665"/>
            <a:ext cx="9877353" cy="2481198"/>
          </a:xfrm>
        </p:spPr>
        <p:txBody>
          <a:bodyPr>
            <a:normAutofit fontScale="90000"/>
          </a:bodyPr>
          <a:lstStyle/>
          <a:p>
            <a:br>
              <a:rPr lang="en-GB" sz="6600" dirty="0">
                <a:latin typeface="Tenorite" panose="00000500000000000000" pitchFamily="2" charset="0"/>
              </a:rPr>
            </a:br>
            <a:br>
              <a:rPr lang="en-GB" sz="6600" dirty="0">
                <a:latin typeface="Tenorite" panose="00000500000000000000" pitchFamily="2" charset="0"/>
              </a:rPr>
            </a:br>
            <a:br>
              <a:rPr lang="en-GB" sz="3200" dirty="0">
                <a:latin typeface="Tenorite" panose="00000500000000000000" pitchFamily="2" charset="0"/>
              </a:rPr>
            </a:br>
            <a:endParaRPr lang="en-GB" sz="6600" dirty="0">
              <a:latin typeface="Tenorite" panose="00000500000000000000" pitchFamily="2" charset="0"/>
            </a:endParaRPr>
          </a:p>
        </p:txBody>
      </p:sp>
      <p:pic>
        <p:nvPicPr>
          <p:cNvPr id="6" name="Picture 5" descr="The Cornovii Trust">
            <a:extLst>
              <a:ext uri="{FF2B5EF4-FFF2-40B4-BE49-F238E27FC236}">
                <a16:creationId xmlns:a16="http://schemas.microsoft.com/office/drawing/2014/main" id="{1711721B-0319-902E-E345-F2904BF02B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10" y="394190"/>
            <a:ext cx="2336282" cy="635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yellow and black lizard&#10;&#10;AI-generated content may be incorrect.">
            <a:extLst>
              <a:ext uri="{FF2B5EF4-FFF2-40B4-BE49-F238E27FC236}">
                <a16:creationId xmlns:a16="http://schemas.microsoft.com/office/drawing/2014/main" id="{2B8D88F2-7805-19B9-22AC-383CE52B9A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0325" y="84380"/>
            <a:ext cx="759142" cy="75914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Box 7">
            <a:extLst>
              <a:ext uri="{FF2B5EF4-FFF2-40B4-BE49-F238E27FC236}">
                <a16:creationId xmlns:a16="http://schemas.microsoft.com/office/drawing/2014/main" id="{DF73F213-798D-421C-8F19-E66B0292C202}"/>
              </a:ext>
            </a:extLst>
          </p:cNvPr>
          <p:cNvSpPr txBox="1">
            <a:spLocks/>
          </p:cNvSpPr>
          <p:nvPr/>
        </p:nvSpPr>
        <p:spPr>
          <a:xfrm>
            <a:off x="9912286" y="843522"/>
            <a:ext cx="2755219" cy="130683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Pear Tree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Primary School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5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2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85FC58E2-B138-35C0-A284-48DD7C3F71ED}"/>
              </a:ext>
            </a:extLst>
          </p:cNvPr>
          <p:cNvSpPr txBox="1">
            <a:spLocks/>
          </p:cNvSpPr>
          <p:nvPr/>
        </p:nvSpPr>
        <p:spPr>
          <a:xfrm>
            <a:off x="4081722" y="6157594"/>
            <a:ext cx="4028555" cy="55308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0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‘Being Our Best Selves’</a:t>
            </a:r>
            <a:endParaRPr lang="en-GB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5DD8D66-FB55-E445-8294-97E99FAAA1EA}"/>
              </a:ext>
            </a:extLst>
          </p:cNvPr>
          <p:cNvSpPr txBox="1">
            <a:spLocks/>
          </p:cNvSpPr>
          <p:nvPr/>
        </p:nvSpPr>
        <p:spPr>
          <a:xfrm>
            <a:off x="1157322" y="518991"/>
            <a:ext cx="9877353" cy="102200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400" dirty="0">
                <a:latin typeface="+mn-lt"/>
              </a:rPr>
              <a:t>What the Children Need: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00176" y="2566183"/>
            <a:ext cx="7129259" cy="255454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Water bottle Snack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Coats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Reading diaries &amp; Little Wandle books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Snack money/healthy snack (nut free)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A 'can do' attitude</a:t>
            </a:r>
          </a:p>
        </p:txBody>
      </p:sp>
    </p:spTree>
    <p:extLst>
      <p:ext uri="{BB962C8B-B14F-4D97-AF65-F5344CB8AC3E}">
        <p14:creationId xmlns:p14="http://schemas.microsoft.com/office/powerpoint/2010/main" val="2914858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1">
                <a:lumMod val="5000"/>
                <a:lumOff val="95000"/>
              </a:schemeClr>
            </a:gs>
            <a:gs pos="99000">
              <a:schemeClr val="accent1">
                <a:lumMod val="45000"/>
                <a:lumOff val="55000"/>
              </a:schemeClr>
            </a:gs>
            <a:gs pos="68000">
              <a:schemeClr val="accent4">
                <a:lumMod val="20000"/>
                <a:lumOff val="8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80192A-3B83-F036-56B2-B2D78BDF3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558C4-5241-8C9E-367C-E3C20303BB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7322" y="1602665"/>
            <a:ext cx="9877353" cy="2481198"/>
          </a:xfrm>
        </p:spPr>
        <p:txBody>
          <a:bodyPr>
            <a:normAutofit fontScale="90000"/>
          </a:bodyPr>
          <a:lstStyle/>
          <a:p>
            <a:br>
              <a:rPr lang="en-GB" sz="6600" dirty="0">
                <a:latin typeface="Tenorite" panose="00000500000000000000" pitchFamily="2" charset="0"/>
              </a:rPr>
            </a:br>
            <a:br>
              <a:rPr lang="en-GB" sz="6600" dirty="0">
                <a:latin typeface="Tenorite" panose="00000500000000000000" pitchFamily="2" charset="0"/>
              </a:rPr>
            </a:br>
            <a:br>
              <a:rPr lang="en-GB" sz="3200" dirty="0">
                <a:latin typeface="Tenorite" panose="00000500000000000000" pitchFamily="2" charset="0"/>
              </a:rPr>
            </a:br>
            <a:endParaRPr lang="en-GB" sz="6600" dirty="0">
              <a:latin typeface="Tenorite" panose="00000500000000000000" pitchFamily="2" charset="0"/>
            </a:endParaRPr>
          </a:p>
        </p:txBody>
      </p:sp>
      <p:pic>
        <p:nvPicPr>
          <p:cNvPr id="6" name="Picture 5" descr="The Cornovii Trust">
            <a:extLst>
              <a:ext uri="{FF2B5EF4-FFF2-40B4-BE49-F238E27FC236}">
                <a16:creationId xmlns:a16="http://schemas.microsoft.com/office/drawing/2014/main" id="{7B854F4E-C91D-9916-C3DB-8DC1C44864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10" y="146050"/>
            <a:ext cx="2336282" cy="635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yellow and black lizard&#10;&#10;AI-generated content may be incorrect.">
            <a:extLst>
              <a:ext uri="{FF2B5EF4-FFF2-40B4-BE49-F238E27FC236}">
                <a16:creationId xmlns:a16="http://schemas.microsoft.com/office/drawing/2014/main" id="{213B4D52-348E-C37A-2B93-E9C03950C0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0325" y="84380"/>
            <a:ext cx="759142" cy="75914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Box 7">
            <a:extLst>
              <a:ext uri="{FF2B5EF4-FFF2-40B4-BE49-F238E27FC236}">
                <a16:creationId xmlns:a16="http://schemas.microsoft.com/office/drawing/2014/main" id="{898CB6CB-AB51-6568-1441-1B9A29C9DCF4}"/>
              </a:ext>
            </a:extLst>
          </p:cNvPr>
          <p:cNvSpPr txBox="1">
            <a:spLocks/>
          </p:cNvSpPr>
          <p:nvPr/>
        </p:nvSpPr>
        <p:spPr>
          <a:xfrm>
            <a:off x="9912286" y="843522"/>
            <a:ext cx="2755219" cy="130683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Pear Tree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Primary School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5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2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BDA93A27-FD64-C12A-825E-AFF28811F1D3}"/>
              </a:ext>
            </a:extLst>
          </p:cNvPr>
          <p:cNvSpPr txBox="1">
            <a:spLocks/>
          </p:cNvSpPr>
          <p:nvPr/>
        </p:nvSpPr>
        <p:spPr>
          <a:xfrm>
            <a:off x="4081722" y="6157594"/>
            <a:ext cx="4028555" cy="55308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0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‘Being Our Best Selves’</a:t>
            </a:r>
            <a:endParaRPr lang="en-GB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1B71D06-EEF1-C0E7-EA81-993EF6BA292E}"/>
              </a:ext>
            </a:extLst>
          </p:cNvPr>
          <p:cNvSpPr txBox="1">
            <a:spLocks/>
          </p:cNvSpPr>
          <p:nvPr/>
        </p:nvSpPr>
        <p:spPr>
          <a:xfrm>
            <a:off x="1157322" y="518991"/>
            <a:ext cx="9877353" cy="102200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400" dirty="0">
                <a:latin typeface="+mn-lt"/>
              </a:rPr>
              <a:t>Our Weekly Routine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59FBAA-0307-5885-D3F8-19A5267D48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162" y="1602664"/>
            <a:ext cx="10074513" cy="41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047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1">
                <a:lumMod val="5000"/>
                <a:lumOff val="95000"/>
              </a:schemeClr>
            </a:gs>
            <a:gs pos="99000">
              <a:schemeClr val="accent1">
                <a:lumMod val="45000"/>
                <a:lumOff val="55000"/>
              </a:schemeClr>
            </a:gs>
            <a:gs pos="68000">
              <a:schemeClr val="accent4">
                <a:lumMod val="20000"/>
                <a:lumOff val="8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B88CB7-9FC2-874E-0C03-E8A396BCA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0B7E8-BF43-027D-98D8-ADB651ED29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7322" y="1602665"/>
            <a:ext cx="9877353" cy="2481198"/>
          </a:xfrm>
        </p:spPr>
        <p:txBody>
          <a:bodyPr>
            <a:normAutofit fontScale="90000"/>
          </a:bodyPr>
          <a:lstStyle/>
          <a:p>
            <a:br>
              <a:rPr lang="en-GB" sz="6600" dirty="0">
                <a:latin typeface="Tenorite" panose="00000500000000000000" pitchFamily="2" charset="0"/>
              </a:rPr>
            </a:br>
            <a:br>
              <a:rPr lang="en-GB" sz="6600" dirty="0">
                <a:latin typeface="Tenorite" panose="00000500000000000000" pitchFamily="2" charset="0"/>
              </a:rPr>
            </a:br>
            <a:br>
              <a:rPr lang="en-GB" sz="3200" dirty="0">
                <a:latin typeface="Tenorite" panose="00000500000000000000" pitchFamily="2" charset="0"/>
              </a:rPr>
            </a:br>
            <a:endParaRPr lang="en-GB" sz="6600" dirty="0">
              <a:latin typeface="Tenorite" panose="00000500000000000000" pitchFamily="2" charset="0"/>
            </a:endParaRPr>
          </a:p>
        </p:txBody>
      </p:sp>
      <p:pic>
        <p:nvPicPr>
          <p:cNvPr id="6" name="Picture 5" descr="The Cornovii Trust">
            <a:extLst>
              <a:ext uri="{FF2B5EF4-FFF2-40B4-BE49-F238E27FC236}">
                <a16:creationId xmlns:a16="http://schemas.microsoft.com/office/drawing/2014/main" id="{5C64FBBC-E6C5-CBE8-48AC-84C7816DCC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10" y="146050"/>
            <a:ext cx="2336282" cy="635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yellow and black lizard&#10;&#10;AI-generated content may be incorrect.">
            <a:extLst>
              <a:ext uri="{FF2B5EF4-FFF2-40B4-BE49-F238E27FC236}">
                <a16:creationId xmlns:a16="http://schemas.microsoft.com/office/drawing/2014/main" id="{AA18BFD0-48F1-BFF2-5252-A4630AEA40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0325" y="84380"/>
            <a:ext cx="759142" cy="75914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Box 7">
            <a:extLst>
              <a:ext uri="{FF2B5EF4-FFF2-40B4-BE49-F238E27FC236}">
                <a16:creationId xmlns:a16="http://schemas.microsoft.com/office/drawing/2014/main" id="{1F104B53-DF6C-3DAD-5656-AFCDB51BBB2D}"/>
              </a:ext>
            </a:extLst>
          </p:cNvPr>
          <p:cNvSpPr txBox="1">
            <a:spLocks/>
          </p:cNvSpPr>
          <p:nvPr/>
        </p:nvSpPr>
        <p:spPr>
          <a:xfrm>
            <a:off x="9912286" y="843522"/>
            <a:ext cx="2755219" cy="130683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Pear Tree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Primary School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5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2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72B806AA-AF72-D052-D8AE-F62B6E6A817E}"/>
              </a:ext>
            </a:extLst>
          </p:cNvPr>
          <p:cNvSpPr txBox="1">
            <a:spLocks/>
          </p:cNvSpPr>
          <p:nvPr/>
        </p:nvSpPr>
        <p:spPr>
          <a:xfrm>
            <a:off x="4081722" y="6157594"/>
            <a:ext cx="4028555" cy="55308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0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‘Being Our Best Selves’</a:t>
            </a:r>
            <a:endParaRPr lang="en-GB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2AF7F1B-9E84-CBE5-8D3D-48C0AD5026D5}"/>
              </a:ext>
            </a:extLst>
          </p:cNvPr>
          <p:cNvSpPr txBox="1">
            <a:spLocks/>
          </p:cNvSpPr>
          <p:nvPr/>
        </p:nvSpPr>
        <p:spPr>
          <a:xfrm>
            <a:off x="1157322" y="518991"/>
            <a:ext cx="9877353" cy="102200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400" dirty="0">
                <a:latin typeface="Aptos" panose="02110004020202020204"/>
              </a:rPr>
              <a:t>Spelling/Phonics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0925" y="1576472"/>
            <a:ext cx="6006535" cy="501675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/>
              <a:t>Little Wandle</a:t>
            </a:r>
            <a:r>
              <a:rPr lang="en-US" sz="4000" dirty="0">
                <a:sym typeface="Wingdings" panose="05000000000000000000" pitchFamily="2" charset="2"/>
              </a:rPr>
              <a:t> Spelling </a:t>
            </a:r>
            <a:r>
              <a:rPr lang="en-US" sz="4000" dirty="0" err="1">
                <a:sym typeface="Wingdings" panose="05000000000000000000" pitchFamily="2" charset="2"/>
              </a:rPr>
              <a:t>programme</a:t>
            </a:r>
            <a:r>
              <a:rPr lang="en-US" sz="4000" dirty="0">
                <a:sym typeface="Wingdings" panose="05000000000000000000" pitchFamily="2" charset="2"/>
              </a:rPr>
              <a:t> –robust, systematic approach</a:t>
            </a:r>
            <a:endParaRPr lang="en-US" sz="4000" dirty="0"/>
          </a:p>
          <a:p>
            <a:endParaRPr lang="en-US" sz="4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/>
              <a:t>Statutory word list – useful to have at home </a:t>
            </a:r>
          </a:p>
          <a:p>
            <a:r>
              <a:rPr lang="en-US" sz="4000" dirty="0"/>
              <a:t>for incidental writing opportunities</a:t>
            </a:r>
            <a:endParaRPr lang="en-GB" sz="4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4B1C31F-A333-CD19-04A6-16C13BE846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2783" y="2150352"/>
            <a:ext cx="4976684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16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1">
                <a:lumMod val="5000"/>
                <a:lumOff val="95000"/>
              </a:schemeClr>
            </a:gs>
            <a:gs pos="99000">
              <a:schemeClr val="accent1">
                <a:lumMod val="45000"/>
                <a:lumOff val="55000"/>
              </a:schemeClr>
            </a:gs>
            <a:gs pos="68000">
              <a:schemeClr val="accent4">
                <a:lumMod val="20000"/>
                <a:lumOff val="8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1DBEA1-3296-C9C4-762E-CC01954A1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245C3-448B-6AC7-61F3-C48B2C11BD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7322" y="1602665"/>
            <a:ext cx="9877353" cy="2481198"/>
          </a:xfrm>
        </p:spPr>
        <p:txBody>
          <a:bodyPr>
            <a:normAutofit fontScale="90000"/>
          </a:bodyPr>
          <a:lstStyle/>
          <a:p>
            <a:br>
              <a:rPr lang="en-GB" sz="6600" dirty="0">
                <a:latin typeface="Tenorite" panose="00000500000000000000" pitchFamily="2" charset="0"/>
              </a:rPr>
            </a:br>
            <a:br>
              <a:rPr lang="en-GB" sz="6600" dirty="0">
                <a:latin typeface="Tenorite" panose="00000500000000000000" pitchFamily="2" charset="0"/>
              </a:rPr>
            </a:br>
            <a:br>
              <a:rPr lang="en-GB" sz="3200" dirty="0">
                <a:latin typeface="Tenorite" panose="00000500000000000000" pitchFamily="2" charset="0"/>
              </a:rPr>
            </a:br>
            <a:endParaRPr lang="en-GB" sz="6600" dirty="0">
              <a:latin typeface="Tenorite" panose="00000500000000000000" pitchFamily="2" charset="0"/>
            </a:endParaRPr>
          </a:p>
        </p:txBody>
      </p:sp>
      <p:pic>
        <p:nvPicPr>
          <p:cNvPr id="6" name="Picture 5" descr="The Cornovii Trust">
            <a:extLst>
              <a:ext uri="{FF2B5EF4-FFF2-40B4-BE49-F238E27FC236}">
                <a16:creationId xmlns:a16="http://schemas.microsoft.com/office/drawing/2014/main" id="{1D7C08FF-DACC-BE48-EF23-93B9FA950D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10" y="146050"/>
            <a:ext cx="2336282" cy="635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yellow and black lizard&#10;&#10;AI-generated content may be incorrect.">
            <a:extLst>
              <a:ext uri="{FF2B5EF4-FFF2-40B4-BE49-F238E27FC236}">
                <a16:creationId xmlns:a16="http://schemas.microsoft.com/office/drawing/2014/main" id="{00A248ED-1E87-6D19-A9EA-7ED9A30326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0325" y="84380"/>
            <a:ext cx="759142" cy="75914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Box 7">
            <a:extLst>
              <a:ext uri="{FF2B5EF4-FFF2-40B4-BE49-F238E27FC236}">
                <a16:creationId xmlns:a16="http://schemas.microsoft.com/office/drawing/2014/main" id="{8C8B6C5C-3C7F-6169-D440-9CE54AF64CB7}"/>
              </a:ext>
            </a:extLst>
          </p:cNvPr>
          <p:cNvSpPr txBox="1">
            <a:spLocks/>
          </p:cNvSpPr>
          <p:nvPr/>
        </p:nvSpPr>
        <p:spPr>
          <a:xfrm>
            <a:off x="9912286" y="843522"/>
            <a:ext cx="2755219" cy="130683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Pear Tree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Primary School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5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2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7CD46501-800C-BA99-1FB4-652B2AC4D3EC}"/>
              </a:ext>
            </a:extLst>
          </p:cNvPr>
          <p:cNvSpPr txBox="1">
            <a:spLocks/>
          </p:cNvSpPr>
          <p:nvPr/>
        </p:nvSpPr>
        <p:spPr>
          <a:xfrm>
            <a:off x="4081722" y="6157594"/>
            <a:ext cx="4028555" cy="55308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0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‘Being Our Best Selves’</a:t>
            </a:r>
            <a:endParaRPr lang="en-GB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581C2C5-3ACC-FCF5-A032-4D3F69B2331A}"/>
              </a:ext>
            </a:extLst>
          </p:cNvPr>
          <p:cNvSpPr txBox="1">
            <a:spLocks/>
          </p:cNvSpPr>
          <p:nvPr/>
        </p:nvSpPr>
        <p:spPr>
          <a:xfrm>
            <a:off x="1157322" y="518991"/>
            <a:ext cx="9877353" cy="102200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400" dirty="0">
                <a:latin typeface="Aptos" panose="02110004020202020204"/>
              </a:rPr>
              <a:t>Reading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561CAC-E148-710E-4425-2292418E3317}"/>
              </a:ext>
            </a:extLst>
          </p:cNvPr>
          <p:cNvSpPr txBox="1"/>
          <p:nvPr/>
        </p:nvSpPr>
        <p:spPr>
          <a:xfrm>
            <a:off x="446380" y="1572614"/>
            <a:ext cx="976141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Read 5 times a week at home and get a sticker on bookmarks</a:t>
            </a:r>
          </a:p>
          <a:p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Reading in class - Whole Class Phonics, Little Wandle reading squads,  Individual Reading, Paired Reading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If children are reading ‘banded’ books then they are responsible for changing their own books, with gentle reminders as needed.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If on the Little Wandle programme they will get changed weekly on a Thursday.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A book for ‘sharing’ is chosen from the library each Friday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Recommended reads</a:t>
            </a:r>
          </a:p>
        </p:txBody>
      </p:sp>
    </p:spTree>
    <p:extLst>
      <p:ext uri="{BB962C8B-B14F-4D97-AF65-F5344CB8AC3E}">
        <p14:creationId xmlns:p14="http://schemas.microsoft.com/office/powerpoint/2010/main" val="1731493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1">
                <a:lumMod val="5000"/>
                <a:lumOff val="95000"/>
              </a:schemeClr>
            </a:gs>
            <a:gs pos="99000">
              <a:schemeClr val="accent1">
                <a:lumMod val="45000"/>
                <a:lumOff val="55000"/>
              </a:schemeClr>
            </a:gs>
            <a:gs pos="68000">
              <a:schemeClr val="accent4">
                <a:lumMod val="20000"/>
                <a:lumOff val="8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5F45E1-1C50-D886-9A22-D2FDE9428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C9060-6E2F-320E-92C7-1EAA5E4370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7322" y="1602665"/>
            <a:ext cx="9877353" cy="2481198"/>
          </a:xfrm>
        </p:spPr>
        <p:txBody>
          <a:bodyPr>
            <a:normAutofit fontScale="90000"/>
          </a:bodyPr>
          <a:lstStyle/>
          <a:p>
            <a:br>
              <a:rPr lang="en-GB" sz="6600" dirty="0">
                <a:latin typeface="Tenorite" panose="00000500000000000000" pitchFamily="2" charset="0"/>
              </a:rPr>
            </a:br>
            <a:br>
              <a:rPr lang="en-GB" sz="6600" dirty="0">
                <a:latin typeface="Tenorite" panose="00000500000000000000" pitchFamily="2" charset="0"/>
              </a:rPr>
            </a:br>
            <a:br>
              <a:rPr lang="en-GB" sz="3200" dirty="0">
                <a:latin typeface="Tenorite" panose="00000500000000000000" pitchFamily="2" charset="0"/>
              </a:rPr>
            </a:br>
            <a:endParaRPr lang="en-GB" sz="6600" dirty="0">
              <a:latin typeface="Tenorite" panose="00000500000000000000" pitchFamily="2" charset="0"/>
            </a:endParaRPr>
          </a:p>
        </p:txBody>
      </p:sp>
      <p:pic>
        <p:nvPicPr>
          <p:cNvPr id="6" name="Picture 5" descr="The Cornovii Trust">
            <a:extLst>
              <a:ext uri="{FF2B5EF4-FFF2-40B4-BE49-F238E27FC236}">
                <a16:creationId xmlns:a16="http://schemas.microsoft.com/office/drawing/2014/main" id="{DAF098E9-2888-6BA6-4E10-C15C32E040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10" y="146050"/>
            <a:ext cx="2336282" cy="635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yellow and black lizard&#10;&#10;AI-generated content may be incorrect.">
            <a:extLst>
              <a:ext uri="{FF2B5EF4-FFF2-40B4-BE49-F238E27FC236}">
                <a16:creationId xmlns:a16="http://schemas.microsoft.com/office/drawing/2014/main" id="{EAD23593-FA00-DDB4-6A93-B0DFBEBCF2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0325" y="84380"/>
            <a:ext cx="759142" cy="75914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Box 7">
            <a:extLst>
              <a:ext uri="{FF2B5EF4-FFF2-40B4-BE49-F238E27FC236}">
                <a16:creationId xmlns:a16="http://schemas.microsoft.com/office/drawing/2014/main" id="{DE9E06E6-4C00-930F-C35E-8DF3CE9F18DE}"/>
              </a:ext>
            </a:extLst>
          </p:cNvPr>
          <p:cNvSpPr txBox="1">
            <a:spLocks/>
          </p:cNvSpPr>
          <p:nvPr/>
        </p:nvSpPr>
        <p:spPr>
          <a:xfrm>
            <a:off x="9912286" y="843522"/>
            <a:ext cx="2755219" cy="130683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Pear Tree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Primary School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5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2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B2F3B4AE-2825-2AF4-1BB7-B8F1282472E2}"/>
              </a:ext>
            </a:extLst>
          </p:cNvPr>
          <p:cNvSpPr txBox="1">
            <a:spLocks/>
          </p:cNvSpPr>
          <p:nvPr/>
        </p:nvSpPr>
        <p:spPr>
          <a:xfrm>
            <a:off x="4081722" y="6157594"/>
            <a:ext cx="4028555" cy="55308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0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‘Being Our Best Selves’</a:t>
            </a:r>
            <a:endParaRPr lang="en-GB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EB71802-CF2E-B64C-1737-A3A83744AF84}"/>
              </a:ext>
            </a:extLst>
          </p:cNvPr>
          <p:cNvSpPr txBox="1">
            <a:spLocks/>
          </p:cNvSpPr>
          <p:nvPr/>
        </p:nvSpPr>
        <p:spPr>
          <a:xfrm>
            <a:off x="1157322" y="518991"/>
            <a:ext cx="9877353" cy="102200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400" dirty="0">
                <a:latin typeface="Aptos" panose="02110004020202020204"/>
              </a:rPr>
              <a:t>Reading &amp; Writing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7322" y="1973179"/>
            <a:ext cx="10140331" cy="59093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Reading Leaves – books you will cover, how the sessions work, skills</a:t>
            </a:r>
          </a:p>
          <a:p>
            <a:endParaRPr lang="en-US" dirty="0"/>
          </a:p>
          <a:p>
            <a:r>
              <a:rPr lang="en-US" dirty="0"/>
              <a:t>Writing Roots - books you will cover, how the sessions work, connection between reading &amp; writing</a:t>
            </a:r>
          </a:p>
          <a:p>
            <a:endParaRPr lang="en-US" dirty="0"/>
          </a:p>
          <a:p>
            <a:r>
              <a:rPr lang="en-US" b="1" dirty="0"/>
              <a:t>Writing focuses: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Each unit is 3 weeks long – two over a half term.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Writing journeys are led by the book and cover progressive and repetitive skills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Continue to punctuate accurately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Use different sentences types is a big focus - ? ! 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Making writing exciting for the reader –this will come through having a really good understanding of how stories work.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Writing in different genres and for different purposes</a:t>
            </a:r>
          </a:p>
          <a:p>
            <a:endParaRPr lang="en-GB" dirty="0"/>
          </a:p>
          <a:p>
            <a:r>
              <a:rPr lang="en-US" b="1" dirty="0">
                <a:solidFill>
                  <a:srgbClr val="FF0000"/>
                </a:solidFill>
              </a:rPr>
              <a:t>*New to Autumn Term 2026 – Whole school unit &amp; Sentence structure focus.</a:t>
            </a:r>
          </a:p>
          <a:p>
            <a:endParaRPr lang="en-GB" dirty="0">
              <a:solidFill>
                <a:srgbClr val="FF0000"/>
              </a:solidFill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C279B4-7C66-1196-7045-B08F31ACD4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4872" y="4842942"/>
            <a:ext cx="2377646" cy="159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0137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1">
                <a:lumMod val="5000"/>
                <a:lumOff val="95000"/>
              </a:schemeClr>
            </a:gs>
            <a:gs pos="99000">
              <a:schemeClr val="accent1">
                <a:lumMod val="45000"/>
                <a:lumOff val="55000"/>
              </a:schemeClr>
            </a:gs>
            <a:gs pos="68000">
              <a:schemeClr val="accent4">
                <a:lumMod val="20000"/>
                <a:lumOff val="8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DC7B0D-D6C1-28C3-AA73-9AD2A5092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F33AF-0C9A-FED6-2132-D6819436A5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7322" y="1602665"/>
            <a:ext cx="9877353" cy="2481198"/>
          </a:xfrm>
        </p:spPr>
        <p:txBody>
          <a:bodyPr>
            <a:normAutofit fontScale="90000"/>
          </a:bodyPr>
          <a:lstStyle/>
          <a:p>
            <a:br>
              <a:rPr lang="en-GB" sz="6600" dirty="0">
                <a:latin typeface="Tenorite" panose="00000500000000000000" pitchFamily="2" charset="0"/>
              </a:rPr>
            </a:br>
            <a:br>
              <a:rPr lang="en-GB" sz="6600" dirty="0">
                <a:latin typeface="Tenorite" panose="00000500000000000000" pitchFamily="2" charset="0"/>
              </a:rPr>
            </a:br>
            <a:br>
              <a:rPr lang="en-GB" sz="3200" dirty="0">
                <a:latin typeface="Tenorite" panose="00000500000000000000" pitchFamily="2" charset="0"/>
              </a:rPr>
            </a:br>
            <a:endParaRPr lang="en-GB" sz="6600" dirty="0">
              <a:latin typeface="Tenorite" panose="00000500000000000000" pitchFamily="2" charset="0"/>
            </a:endParaRPr>
          </a:p>
        </p:txBody>
      </p:sp>
      <p:pic>
        <p:nvPicPr>
          <p:cNvPr id="6" name="Picture 5" descr="The Cornovii Trust">
            <a:extLst>
              <a:ext uri="{FF2B5EF4-FFF2-40B4-BE49-F238E27FC236}">
                <a16:creationId xmlns:a16="http://schemas.microsoft.com/office/drawing/2014/main" id="{EB74BDE1-681E-69E8-A244-3947E39D1D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10" y="146050"/>
            <a:ext cx="2336282" cy="635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yellow and black lizard&#10;&#10;AI-generated content may be incorrect.">
            <a:extLst>
              <a:ext uri="{FF2B5EF4-FFF2-40B4-BE49-F238E27FC236}">
                <a16:creationId xmlns:a16="http://schemas.microsoft.com/office/drawing/2014/main" id="{4B7190C3-2B96-0467-F319-440825F024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0325" y="84380"/>
            <a:ext cx="759142" cy="75914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Box 7">
            <a:extLst>
              <a:ext uri="{FF2B5EF4-FFF2-40B4-BE49-F238E27FC236}">
                <a16:creationId xmlns:a16="http://schemas.microsoft.com/office/drawing/2014/main" id="{CDF902B3-EB04-B1C8-685B-FF760093D707}"/>
              </a:ext>
            </a:extLst>
          </p:cNvPr>
          <p:cNvSpPr txBox="1">
            <a:spLocks/>
          </p:cNvSpPr>
          <p:nvPr/>
        </p:nvSpPr>
        <p:spPr>
          <a:xfrm>
            <a:off x="9912286" y="843522"/>
            <a:ext cx="2755219" cy="130683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Pear Tree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Primary School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5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2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5A26F707-C006-576C-0ED1-166F8CCEC1ED}"/>
              </a:ext>
            </a:extLst>
          </p:cNvPr>
          <p:cNvSpPr txBox="1">
            <a:spLocks/>
          </p:cNvSpPr>
          <p:nvPr/>
        </p:nvSpPr>
        <p:spPr>
          <a:xfrm>
            <a:off x="4081722" y="6157594"/>
            <a:ext cx="4028555" cy="55308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0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‘Being Our Best Selves’</a:t>
            </a:r>
            <a:endParaRPr lang="en-GB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AA86A0B-1EB1-02C8-2F12-0AED6B054F9C}"/>
              </a:ext>
            </a:extLst>
          </p:cNvPr>
          <p:cNvSpPr txBox="1">
            <a:spLocks/>
          </p:cNvSpPr>
          <p:nvPr/>
        </p:nvSpPr>
        <p:spPr>
          <a:xfrm>
            <a:off x="1157322" y="518991"/>
            <a:ext cx="9877353" cy="102200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400" dirty="0">
                <a:latin typeface="Aptos" panose="02110004020202020204"/>
              </a:rPr>
              <a:t>Maths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07695" y="2150352"/>
            <a:ext cx="9784025" cy="4431983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White Rose Programme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Concrete, Pictorial, Abstract approach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Daily lesson – 1 hour lessons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Chunked by experts into a series of progressive ‘units’ which allows for </a:t>
            </a:r>
          </a:p>
          <a:p>
            <a:r>
              <a:rPr lang="en-US" sz="2400" dirty="0"/>
              <a:t>repetition and challenge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Each unit varies in length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Use of manipulatives for support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Opportunities in each lesson for challenge</a:t>
            </a:r>
          </a:p>
          <a:p>
            <a:endParaRPr lang="en-US" sz="2400" dirty="0"/>
          </a:p>
          <a:p>
            <a:r>
              <a:rPr lang="en-US" sz="2400" dirty="0">
                <a:solidFill>
                  <a:srgbClr val="FF0000"/>
                </a:solidFill>
              </a:rPr>
              <a:t>Recommended - One minute Maths App designed by White Rose Maths</a:t>
            </a:r>
          </a:p>
          <a:p>
            <a:r>
              <a:rPr lang="en-US" sz="2400" dirty="0">
                <a:solidFill>
                  <a:srgbClr val="FF0000"/>
                </a:solidFill>
              </a:rPr>
              <a:t>Supplementing ideas for home – Numbots/TTRS</a:t>
            </a:r>
            <a:endParaRPr lang="en-GB" sz="240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6861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1">
                <a:lumMod val="5000"/>
                <a:lumOff val="95000"/>
              </a:schemeClr>
            </a:gs>
            <a:gs pos="99000">
              <a:schemeClr val="accent1">
                <a:lumMod val="45000"/>
                <a:lumOff val="55000"/>
              </a:schemeClr>
            </a:gs>
            <a:gs pos="68000">
              <a:schemeClr val="accent4">
                <a:lumMod val="20000"/>
                <a:lumOff val="8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FA5519-438A-889A-3E51-592A304F7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1D9FA-322B-83CA-A324-6288E357B9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7322" y="1602665"/>
            <a:ext cx="9877353" cy="2481198"/>
          </a:xfrm>
        </p:spPr>
        <p:txBody>
          <a:bodyPr>
            <a:normAutofit fontScale="90000"/>
          </a:bodyPr>
          <a:lstStyle/>
          <a:p>
            <a:br>
              <a:rPr lang="en-GB" sz="6600" dirty="0">
                <a:latin typeface="Tenorite" panose="00000500000000000000" pitchFamily="2" charset="0"/>
              </a:rPr>
            </a:br>
            <a:br>
              <a:rPr lang="en-GB" sz="6600" dirty="0">
                <a:latin typeface="Tenorite" panose="00000500000000000000" pitchFamily="2" charset="0"/>
              </a:rPr>
            </a:br>
            <a:br>
              <a:rPr lang="en-GB" sz="3200" dirty="0">
                <a:latin typeface="Tenorite" panose="00000500000000000000" pitchFamily="2" charset="0"/>
              </a:rPr>
            </a:br>
            <a:endParaRPr lang="en-GB" sz="6600" dirty="0">
              <a:latin typeface="Tenorite" panose="00000500000000000000" pitchFamily="2" charset="0"/>
            </a:endParaRPr>
          </a:p>
        </p:txBody>
      </p:sp>
      <p:pic>
        <p:nvPicPr>
          <p:cNvPr id="6" name="Picture 5" descr="The Cornovii Trust">
            <a:extLst>
              <a:ext uri="{FF2B5EF4-FFF2-40B4-BE49-F238E27FC236}">
                <a16:creationId xmlns:a16="http://schemas.microsoft.com/office/drawing/2014/main" id="{2EE8A38C-3E76-52D8-AB41-084F102B03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10" y="146050"/>
            <a:ext cx="2336282" cy="635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yellow and black lizard&#10;&#10;AI-generated content may be incorrect.">
            <a:extLst>
              <a:ext uri="{FF2B5EF4-FFF2-40B4-BE49-F238E27FC236}">
                <a16:creationId xmlns:a16="http://schemas.microsoft.com/office/drawing/2014/main" id="{10254212-C331-B97F-06C2-C9E7228E14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0325" y="84380"/>
            <a:ext cx="759142" cy="75914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Box 7">
            <a:extLst>
              <a:ext uri="{FF2B5EF4-FFF2-40B4-BE49-F238E27FC236}">
                <a16:creationId xmlns:a16="http://schemas.microsoft.com/office/drawing/2014/main" id="{35A5E765-40DC-B28A-B800-0E8120CB0A22}"/>
              </a:ext>
            </a:extLst>
          </p:cNvPr>
          <p:cNvSpPr txBox="1">
            <a:spLocks/>
          </p:cNvSpPr>
          <p:nvPr/>
        </p:nvSpPr>
        <p:spPr>
          <a:xfrm>
            <a:off x="9912286" y="843522"/>
            <a:ext cx="2755219" cy="130683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Pear Tree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Primary School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5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2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ADAC701E-386A-5F0B-8AB7-89A898FED368}"/>
              </a:ext>
            </a:extLst>
          </p:cNvPr>
          <p:cNvSpPr txBox="1">
            <a:spLocks/>
          </p:cNvSpPr>
          <p:nvPr/>
        </p:nvSpPr>
        <p:spPr>
          <a:xfrm>
            <a:off x="4081722" y="6157594"/>
            <a:ext cx="4028555" cy="55308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0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‘Being Our Best Selves’</a:t>
            </a:r>
            <a:endParaRPr lang="en-GB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4FDA18B-A8D9-E662-6135-F41C5DBB1C67}"/>
              </a:ext>
            </a:extLst>
          </p:cNvPr>
          <p:cNvSpPr txBox="1">
            <a:spLocks/>
          </p:cNvSpPr>
          <p:nvPr/>
        </p:nvSpPr>
        <p:spPr>
          <a:xfrm>
            <a:off x="1157322" y="518991"/>
            <a:ext cx="9877353" cy="102200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400" dirty="0">
                <a:latin typeface="Aptos" panose="02110004020202020204"/>
              </a:rPr>
              <a:t>Maths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B3D3F4-61E6-3F7A-9230-A7ACAFF186B4}"/>
              </a:ext>
            </a:extLst>
          </p:cNvPr>
          <p:cNvSpPr txBox="1"/>
          <p:nvPr/>
        </p:nvSpPr>
        <p:spPr>
          <a:xfrm>
            <a:off x="1407695" y="2150352"/>
            <a:ext cx="6871761" cy="35394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Must have a solid basis in mental arithmetic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Times tables 2,5,10, 3's and related division facts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Problem solving - links so closely to reading comprehension – what is the question asking you to do.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Numbots– log in is in diary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E2056D-D693-D3EC-290E-5C16615817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3119" y="3843988"/>
            <a:ext cx="2828789" cy="2822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5191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1">
                <a:lumMod val="5000"/>
                <a:lumOff val="95000"/>
              </a:schemeClr>
            </a:gs>
            <a:gs pos="99000">
              <a:schemeClr val="accent1">
                <a:lumMod val="45000"/>
                <a:lumOff val="55000"/>
              </a:schemeClr>
            </a:gs>
            <a:gs pos="68000">
              <a:schemeClr val="accent4">
                <a:lumMod val="20000"/>
                <a:lumOff val="8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ACA02B-628C-F170-0532-2831AE255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B51F0-2ACA-D4F6-A2B1-076A2CA802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7322" y="1602665"/>
            <a:ext cx="9877353" cy="2481198"/>
          </a:xfrm>
        </p:spPr>
        <p:txBody>
          <a:bodyPr>
            <a:normAutofit fontScale="90000"/>
          </a:bodyPr>
          <a:lstStyle/>
          <a:p>
            <a:br>
              <a:rPr lang="en-GB" sz="6600" dirty="0">
                <a:latin typeface="Tenorite" panose="00000500000000000000" pitchFamily="2" charset="0"/>
              </a:rPr>
            </a:br>
            <a:br>
              <a:rPr lang="en-GB" sz="6600" dirty="0">
                <a:latin typeface="Tenorite" panose="00000500000000000000" pitchFamily="2" charset="0"/>
              </a:rPr>
            </a:br>
            <a:br>
              <a:rPr lang="en-GB" sz="3200" dirty="0">
                <a:latin typeface="Tenorite" panose="00000500000000000000" pitchFamily="2" charset="0"/>
              </a:rPr>
            </a:br>
            <a:endParaRPr lang="en-GB" sz="6600" dirty="0">
              <a:latin typeface="Tenorite" panose="00000500000000000000" pitchFamily="2" charset="0"/>
            </a:endParaRPr>
          </a:p>
        </p:txBody>
      </p:sp>
      <p:pic>
        <p:nvPicPr>
          <p:cNvPr id="6" name="Picture 5" descr="The Cornovii Trust">
            <a:extLst>
              <a:ext uri="{FF2B5EF4-FFF2-40B4-BE49-F238E27FC236}">
                <a16:creationId xmlns:a16="http://schemas.microsoft.com/office/drawing/2014/main" id="{1235CD7C-68BC-308B-5097-789047A89E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10" y="146050"/>
            <a:ext cx="2336282" cy="635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yellow and black lizard&#10;&#10;AI-generated content may be incorrect.">
            <a:extLst>
              <a:ext uri="{FF2B5EF4-FFF2-40B4-BE49-F238E27FC236}">
                <a16:creationId xmlns:a16="http://schemas.microsoft.com/office/drawing/2014/main" id="{4EB583FA-E220-130D-DD60-EBFAF7AED4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0325" y="84380"/>
            <a:ext cx="759142" cy="75914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Box 7">
            <a:extLst>
              <a:ext uri="{FF2B5EF4-FFF2-40B4-BE49-F238E27FC236}">
                <a16:creationId xmlns:a16="http://schemas.microsoft.com/office/drawing/2014/main" id="{5530202E-F1E9-4435-865D-B180192B3E83}"/>
              </a:ext>
            </a:extLst>
          </p:cNvPr>
          <p:cNvSpPr txBox="1">
            <a:spLocks/>
          </p:cNvSpPr>
          <p:nvPr/>
        </p:nvSpPr>
        <p:spPr>
          <a:xfrm>
            <a:off x="9912286" y="843522"/>
            <a:ext cx="2755219" cy="130683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Pear Tree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Primary School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5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2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E30E089F-184E-3810-F67F-1AE45AE8B565}"/>
              </a:ext>
            </a:extLst>
          </p:cNvPr>
          <p:cNvSpPr txBox="1">
            <a:spLocks/>
          </p:cNvSpPr>
          <p:nvPr/>
        </p:nvSpPr>
        <p:spPr>
          <a:xfrm>
            <a:off x="4081722" y="6157594"/>
            <a:ext cx="4028555" cy="55308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0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‘Being Our Best Selves’</a:t>
            </a:r>
            <a:endParaRPr lang="en-GB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B0B0E99-BEE1-7229-A92E-E3736EAD11D4}"/>
              </a:ext>
            </a:extLst>
          </p:cNvPr>
          <p:cNvSpPr txBox="1">
            <a:spLocks/>
          </p:cNvSpPr>
          <p:nvPr/>
        </p:nvSpPr>
        <p:spPr>
          <a:xfrm>
            <a:off x="1157322" y="518991"/>
            <a:ext cx="9877353" cy="102200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400" dirty="0">
                <a:latin typeface="Aptos" panose="02110004020202020204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6671" y="2120949"/>
            <a:ext cx="10051919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Thematic project work to enrichen curriculum learning.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Little Wandle reading daily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9470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1">
                <a:lumMod val="5000"/>
                <a:lumOff val="95000"/>
              </a:schemeClr>
            </a:gs>
            <a:gs pos="99000">
              <a:schemeClr val="accent1">
                <a:lumMod val="45000"/>
                <a:lumOff val="55000"/>
              </a:schemeClr>
            </a:gs>
            <a:gs pos="68000">
              <a:schemeClr val="accent4">
                <a:lumMod val="20000"/>
                <a:lumOff val="8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084438-DCCE-5F52-1E8E-C5493D986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6996F-DC82-2063-646F-300A9D7E12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7322" y="1602665"/>
            <a:ext cx="9877353" cy="2481198"/>
          </a:xfrm>
        </p:spPr>
        <p:txBody>
          <a:bodyPr>
            <a:normAutofit fontScale="90000"/>
          </a:bodyPr>
          <a:lstStyle/>
          <a:p>
            <a:br>
              <a:rPr lang="en-GB" sz="6600" dirty="0">
                <a:latin typeface="Tenorite" panose="00000500000000000000" pitchFamily="2" charset="0"/>
              </a:rPr>
            </a:br>
            <a:br>
              <a:rPr lang="en-GB" sz="6600" dirty="0">
                <a:latin typeface="Tenorite" panose="00000500000000000000" pitchFamily="2" charset="0"/>
              </a:rPr>
            </a:br>
            <a:br>
              <a:rPr lang="en-GB" sz="3200" dirty="0">
                <a:latin typeface="Tenorite" panose="00000500000000000000" pitchFamily="2" charset="0"/>
              </a:rPr>
            </a:br>
            <a:endParaRPr lang="en-GB" sz="6600" dirty="0">
              <a:latin typeface="Tenorite" panose="00000500000000000000" pitchFamily="2" charset="0"/>
            </a:endParaRPr>
          </a:p>
        </p:txBody>
      </p:sp>
      <p:pic>
        <p:nvPicPr>
          <p:cNvPr id="6" name="Picture 5" descr="The Cornovii Trust">
            <a:extLst>
              <a:ext uri="{FF2B5EF4-FFF2-40B4-BE49-F238E27FC236}">
                <a16:creationId xmlns:a16="http://schemas.microsoft.com/office/drawing/2014/main" id="{0B8A0DE7-AB3C-CEDD-9352-5E9718B605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10" y="146050"/>
            <a:ext cx="2336282" cy="635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yellow and black lizard&#10;&#10;AI-generated content may be incorrect.">
            <a:extLst>
              <a:ext uri="{FF2B5EF4-FFF2-40B4-BE49-F238E27FC236}">
                <a16:creationId xmlns:a16="http://schemas.microsoft.com/office/drawing/2014/main" id="{4B2F2A6E-5E7C-7819-76E3-D7F70FE5EE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0325" y="84380"/>
            <a:ext cx="759142" cy="75914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Box 7">
            <a:extLst>
              <a:ext uri="{FF2B5EF4-FFF2-40B4-BE49-F238E27FC236}">
                <a16:creationId xmlns:a16="http://schemas.microsoft.com/office/drawing/2014/main" id="{D9D3A276-E4A0-3E0A-6B03-A94FF262BDA6}"/>
              </a:ext>
            </a:extLst>
          </p:cNvPr>
          <p:cNvSpPr txBox="1">
            <a:spLocks/>
          </p:cNvSpPr>
          <p:nvPr/>
        </p:nvSpPr>
        <p:spPr>
          <a:xfrm>
            <a:off x="9912286" y="843522"/>
            <a:ext cx="2755219" cy="130683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Pear Tree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Primary School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5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2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1EEDDF16-94A9-F6F0-8731-10143EAE33B3}"/>
              </a:ext>
            </a:extLst>
          </p:cNvPr>
          <p:cNvSpPr txBox="1">
            <a:spLocks/>
          </p:cNvSpPr>
          <p:nvPr/>
        </p:nvSpPr>
        <p:spPr>
          <a:xfrm>
            <a:off x="4081722" y="6157594"/>
            <a:ext cx="4028555" cy="55308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0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‘Being Our Best Selves’</a:t>
            </a:r>
            <a:endParaRPr lang="en-GB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913E5C2-849E-100C-48F4-0DFB69AE5561}"/>
              </a:ext>
            </a:extLst>
          </p:cNvPr>
          <p:cNvSpPr txBox="1">
            <a:spLocks/>
          </p:cNvSpPr>
          <p:nvPr/>
        </p:nvSpPr>
        <p:spPr>
          <a:xfrm>
            <a:off x="1157322" y="518991"/>
            <a:ext cx="9877353" cy="102200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400" dirty="0">
                <a:latin typeface="+mn-lt"/>
              </a:rPr>
              <a:t>Topics &amp; Trips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FD2C95-73AA-B2C1-969D-771EDA902B65}"/>
              </a:ext>
            </a:extLst>
          </p:cNvPr>
          <p:cNvSpPr txBox="1"/>
          <p:nvPr/>
        </p:nvSpPr>
        <p:spPr>
          <a:xfrm>
            <a:off x="1157322" y="2150352"/>
            <a:ext cx="8754964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/>
              <a:t>KS1 Christmas Pantomime – Lyceum</a:t>
            </a:r>
          </a:p>
          <a:p>
            <a:endParaRPr lang="en-GB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/>
              <a:t>Summer 2 – Nantwich Museum trip (The Great Fire of Nantwich)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/>
              <a:t>Summer 1– Burwardsley 1 night residential – End of April</a:t>
            </a:r>
          </a:p>
          <a:p>
            <a:endParaRPr lang="en-GB" sz="2000" b="1" dirty="0"/>
          </a:p>
          <a:p>
            <a:r>
              <a:rPr lang="en-GB" sz="2000" dirty="0"/>
              <a:t>Letters will get emailed out</a:t>
            </a:r>
          </a:p>
          <a:p>
            <a:r>
              <a:rPr lang="en-GB" sz="2000" dirty="0"/>
              <a:t>Payments through Parent Pay app (advance notice given)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44029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1">
                <a:lumMod val="5000"/>
                <a:lumOff val="95000"/>
              </a:schemeClr>
            </a:gs>
            <a:gs pos="99000">
              <a:schemeClr val="accent1">
                <a:lumMod val="45000"/>
                <a:lumOff val="55000"/>
              </a:schemeClr>
            </a:gs>
            <a:gs pos="68000">
              <a:schemeClr val="accent4">
                <a:lumMod val="20000"/>
                <a:lumOff val="8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5E4EA1-5ECB-1C43-4013-9EEE914AF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3BE05-D5A4-9FFF-6D02-C99E439AAB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7322" y="1602665"/>
            <a:ext cx="9877353" cy="2481198"/>
          </a:xfrm>
        </p:spPr>
        <p:txBody>
          <a:bodyPr>
            <a:normAutofit fontScale="90000"/>
          </a:bodyPr>
          <a:lstStyle/>
          <a:p>
            <a:br>
              <a:rPr lang="en-GB" sz="6600" dirty="0">
                <a:latin typeface="Tenorite" panose="00000500000000000000" pitchFamily="2" charset="0"/>
              </a:rPr>
            </a:br>
            <a:br>
              <a:rPr lang="en-GB" sz="6600" dirty="0">
                <a:latin typeface="Tenorite" panose="00000500000000000000" pitchFamily="2" charset="0"/>
              </a:rPr>
            </a:br>
            <a:br>
              <a:rPr lang="en-GB" sz="3200" dirty="0">
                <a:latin typeface="Tenorite" panose="00000500000000000000" pitchFamily="2" charset="0"/>
              </a:rPr>
            </a:br>
            <a:endParaRPr lang="en-GB" sz="6600" dirty="0">
              <a:latin typeface="Tenorite" panose="00000500000000000000" pitchFamily="2" charset="0"/>
            </a:endParaRPr>
          </a:p>
        </p:txBody>
      </p:sp>
      <p:pic>
        <p:nvPicPr>
          <p:cNvPr id="6" name="Picture 5" descr="The Cornovii Trust">
            <a:extLst>
              <a:ext uri="{FF2B5EF4-FFF2-40B4-BE49-F238E27FC236}">
                <a16:creationId xmlns:a16="http://schemas.microsoft.com/office/drawing/2014/main" id="{99E648C2-1F68-DC93-DCBD-9826E0EB66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10" y="146050"/>
            <a:ext cx="2336282" cy="635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yellow and black lizard&#10;&#10;AI-generated content may be incorrect.">
            <a:extLst>
              <a:ext uri="{FF2B5EF4-FFF2-40B4-BE49-F238E27FC236}">
                <a16:creationId xmlns:a16="http://schemas.microsoft.com/office/drawing/2014/main" id="{F107F74A-FBFE-00DC-D764-B516013BA8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0325" y="84380"/>
            <a:ext cx="759142" cy="75914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Box 7">
            <a:extLst>
              <a:ext uri="{FF2B5EF4-FFF2-40B4-BE49-F238E27FC236}">
                <a16:creationId xmlns:a16="http://schemas.microsoft.com/office/drawing/2014/main" id="{53E5EC6C-7E0F-EBE4-1EBA-A612EFC4B600}"/>
              </a:ext>
            </a:extLst>
          </p:cNvPr>
          <p:cNvSpPr txBox="1">
            <a:spLocks/>
          </p:cNvSpPr>
          <p:nvPr/>
        </p:nvSpPr>
        <p:spPr>
          <a:xfrm>
            <a:off x="9912286" y="843522"/>
            <a:ext cx="2755219" cy="130683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Pear Tree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Primary School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5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2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3A519CEF-209E-EF81-357C-B6944E0C7162}"/>
              </a:ext>
            </a:extLst>
          </p:cNvPr>
          <p:cNvSpPr txBox="1">
            <a:spLocks/>
          </p:cNvSpPr>
          <p:nvPr/>
        </p:nvSpPr>
        <p:spPr>
          <a:xfrm>
            <a:off x="4081722" y="6157594"/>
            <a:ext cx="4028555" cy="55308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0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‘Being Our Best Selves’</a:t>
            </a:r>
            <a:endParaRPr lang="en-GB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F4D288E-AC64-3CE0-DA85-744A4DB77936}"/>
              </a:ext>
            </a:extLst>
          </p:cNvPr>
          <p:cNvSpPr txBox="1">
            <a:spLocks/>
          </p:cNvSpPr>
          <p:nvPr/>
        </p:nvSpPr>
        <p:spPr>
          <a:xfrm>
            <a:off x="1157322" y="518991"/>
            <a:ext cx="9877353" cy="102200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400" dirty="0">
                <a:latin typeface="+mn-lt"/>
              </a:rPr>
              <a:t>Communication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89051" y="1819175"/>
            <a:ext cx="5872633" cy="341632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Partnership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 of reading diaries or email– to admin email or call.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Social media – new facebook page, Instagram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Website page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Newsletter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Weekly emailed update and look ahead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812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1">
                <a:lumMod val="5000"/>
                <a:lumOff val="95000"/>
              </a:schemeClr>
            </a:gs>
            <a:gs pos="99000">
              <a:schemeClr val="accent1">
                <a:lumMod val="45000"/>
                <a:lumOff val="55000"/>
              </a:schemeClr>
            </a:gs>
            <a:gs pos="68000">
              <a:schemeClr val="accent4">
                <a:lumMod val="20000"/>
                <a:lumOff val="8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A98752-E624-80C7-AED4-EEC312505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569D9-631B-0010-7542-326BEB37DF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7322" y="1602665"/>
            <a:ext cx="9877353" cy="2481198"/>
          </a:xfrm>
        </p:spPr>
        <p:txBody>
          <a:bodyPr>
            <a:normAutofit fontScale="90000"/>
          </a:bodyPr>
          <a:lstStyle/>
          <a:p>
            <a:br>
              <a:rPr lang="en-GB" sz="6600" dirty="0">
                <a:latin typeface="Tenorite" panose="00000500000000000000" pitchFamily="2" charset="0"/>
              </a:rPr>
            </a:br>
            <a:br>
              <a:rPr lang="en-GB" sz="6600" dirty="0">
                <a:latin typeface="Tenorite" panose="00000500000000000000" pitchFamily="2" charset="0"/>
              </a:rPr>
            </a:br>
            <a:br>
              <a:rPr lang="en-GB" sz="3200" dirty="0">
                <a:latin typeface="Tenorite" panose="00000500000000000000" pitchFamily="2" charset="0"/>
              </a:rPr>
            </a:br>
            <a:endParaRPr lang="en-GB" sz="6600" dirty="0">
              <a:latin typeface="Tenorite" panose="00000500000000000000" pitchFamily="2" charset="0"/>
            </a:endParaRPr>
          </a:p>
        </p:txBody>
      </p:sp>
      <p:pic>
        <p:nvPicPr>
          <p:cNvPr id="6" name="Picture 5" descr="The Cornovii Trust">
            <a:extLst>
              <a:ext uri="{FF2B5EF4-FFF2-40B4-BE49-F238E27FC236}">
                <a16:creationId xmlns:a16="http://schemas.microsoft.com/office/drawing/2014/main" id="{637F230B-49B4-FC27-7DC4-FB4A3E2ABB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10" y="146050"/>
            <a:ext cx="2336282" cy="635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yellow and black lizard&#10;&#10;AI-generated content may be incorrect.">
            <a:extLst>
              <a:ext uri="{FF2B5EF4-FFF2-40B4-BE49-F238E27FC236}">
                <a16:creationId xmlns:a16="http://schemas.microsoft.com/office/drawing/2014/main" id="{F8EF0A14-0EF4-1301-0CA4-B3ACC23D80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0325" y="84380"/>
            <a:ext cx="759142" cy="75914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Box 7">
            <a:extLst>
              <a:ext uri="{FF2B5EF4-FFF2-40B4-BE49-F238E27FC236}">
                <a16:creationId xmlns:a16="http://schemas.microsoft.com/office/drawing/2014/main" id="{209CC421-E2AD-299D-A9E5-BF79AEDEA3B3}"/>
              </a:ext>
            </a:extLst>
          </p:cNvPr>
          <p:cNvSpPr txBox="1">
            <a:spLocks/>
          </p:cNvSpPr>
          <p:nvPr/>
        </p:nvSpPr>
        <p:spPr>
          <a:xfrm>
            <a:off x="9532715" y="738867"/>
            <a:ext cx="2755219" cy="130683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Pear Tree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Primary School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5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2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82E9DCBA-6C6B-FA31-E45E-9B982C78CDFD}"/>
              </a:ext>
            </a:extLst>
          </p:cNvPr>
          <p:cNvSpPr txBox="1">
            <a:spLocks/>
          </p:cNvSpPr>
          <p:nvPr/>
        </p:nvSpPr>
        <p:spPr>
          <a:xfrm>
            <a:off x="4081722" y="6157594"/>
            <a:ext cx="4028555" cy="55308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0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‘Being Our Best Selves’</a:t>
            </a:r>
            <a:endParaRPr lang="en-GB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654BFBE-C21F-5DBC-81A8-8DBB9AC22868}"/>
              </a:ext>
            </a:extLst>
          </p:cNvPr>
          <p:cNvSpPr txBox="1">
            <a:spLocks/>
          </p:cNvSpPr>
          <p:nvPr/>
        </p:nvSpPr>
        <p:spPr>
          <a:xfrm>
            <a:off x="1157322" y="518991"/>
            <a:ext cx="9877353" cy="102200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400" dirty="0">
                <a:latin typeface="+mn-lt"/>
              </a:rPr>
              <a:t>Rewards &amp; Sanctions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5597" y="2045697"/>
            <a:ext cx="9604617" cy="369331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School rules: Be ready, be respectful, be safe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River Family Points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1 – 2 – 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Pear of the Week Friday assemblies linked to the focus introduced in assemblies on Monday)</a:t>
            </a:r>
          </a:p>
          <a:p>
            <a:r>
              <a:rPr lang="en-US" dirty="0"/>
              <a:t> leads to afternoon tea with </a:t>
            </a:r>
            <a:r>
              <a:rPr lang="en-US" dirty="0" err="1"/>
              <a:t>Mrs</a:t>
            </a:r>
            <a:r>
              <a:rPr lang="en-US" dirty="0"/>
              <a:t> C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Class Pears (8 to be earnt across the half term then a whole class agreed reward)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Spotted Cards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83342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1">
                <a:lumMod val="5000"/>
                <a:lumOff val="95000"/>
              </a:schemeClr>
            </a:gs>
            <a:gs pos="99000">
              <a:schemeClr val="accent1">
                <a:lumMod val="45000"/>
                <a:lumOff val="55000"/>
              </a:schemeClr>
            </a:gs>
            <a:gs pos="68000">
              <a:schemeClr val="accent4">
                <a:lumMod val="20000"/>
                <a:lumOff val="8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C30128-BD28-448E-014C-2B81B2165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6DB76-B4E0-2132-7A1A-531A0579F7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7322" y="1602665"/>
            <a:ext cx="9877353" cy="2481198"/>
          </a:xfrm>
        </p:spPr>
        <p:txBody>
          <a:bodyPr>
            <a:normAutofit fontScale="90000"/>
          </a:bodyPr>
          <a:lstStyle/>
          <a:p>
            <a:br>
              <a:rPr lang="en-GB" sz="6600" dirty="0">
                <a:latin typeface="Tenorite" panose="00000500000000000000" pitchFamily="2" charset="0"/>
              </a:rPr>
            </a:br>
            <a:br>
              <a:rPr lang="en-GB" sz="6600" dirty="0">
                <a:latin typeface="Tenorite" panose="00000500000000000000" pitchFamily="2" charset="0"/>
              </a:rPr>
            </a:br>
            <a:br>
              <a:rPr lang="en-GB" sz="3200" dirty="0">
                <a:latin typeface="Tenorite" panose="00000500000000000000" pitchFamily="2" charset="0"/>
              </a:rPr>
            </a:br>
            <a:endParaRPr lang="en-GB" sz="6600" dirty="0">
              <a:latin typeface="Tenorite" panose="00000500000000000000" pitchFamily="2" charset="0"/>
            </a:endParaRPr>
          </a:p>
        </p:txBody>
      </p:sp>
      <p:pic>
        <p:nvPicPr>
          <p:cNvPr id="6" name="Picture 5" descr="The Cornovii Trust">
            <a:extLst>
              <a:ext uri="{FF2B5EF4-FFF2-40B4-BE49-F238E27FC236}">
                <a16:creationId xmlns:a16="http://schemas.microsoft.com/office/drawing/2014/main" id="{DEA8AAB3-4591-5395-7E5F-3D77A4E6B4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10" y="146050"/>
            <a:ext cx="2336282" cy="635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yellow and black lizard&#10;&#10;AI-generated content may be incorrect.">
            <a:extLst>
              <a:ext uri="{FF2B5EF4-FFF2-40B4-BE49-F238E27FC236}">
                <a16:creationId xmlns:a16="http://schemas.microsoft.com/office/drawing/2014/main" id="{FCBEA46E-B957-2B6C-DC32-1BB4BA0B21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0325" y="84380"/>
            <a:ext cx="759142" cy="75914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Box 7">
            <a:extLst>
              <a:ext uri="{FF2B5EF4-FFF2-40B4-BE49-F238E27FC236}">
                <a16:creationId xmlns:a16="http://schemas.microsoft.com/office/drawing/2014/main" id="{551B5AD9-C392-1674-BA94-635FDB7BB9F1}"/>
              </a:ext>
            </a:extLst>
          </p:cNvPr>
          <p:cNvSpPr txBox="1">
            <a:spLocks/>
          </p:cNvSpPr>
          <p:nvPr/>
        </p:nvSpPr>
        <p:spPr>
          <a:xfrm>
            <a:off x="9912286" y="843522"/>
            <a:ext cx="2755219" cy="130683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Pear Tree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Primary School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5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2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99AD9A16-9AFB-089D-2182-8082EA7CECEF}"/>
              </a:ext>
            </a:extLst>
          </p:cNvPr>
          <p:cNvSpPr txBox="1">
            <a:spLocks/>
          </p:cNvSpPr>
          <p:nvPr/>
        </p:nvSpPr>
        <p:spPr>
          <a:xfrm>
            <a:off x="4081722" y="6157594"/>
            <a:ext cx="4028555" cy="55308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0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‘Being Our Best Selves’</a:t>
            </a:r>
            <a:endParaRPr lang="en-GB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B380B85-5D89-4AD7-6930-ABB6EFAADD4E}"/>
              </a:ext>
            </a:extLst>
          </p:cNvPr>
          <p:cNvSpPr txBox="1">
            <a:spLocks/>
          </p:cNvSpPr>
          <p:nvPr/>
        </p:nvSpPr>
        <p:spPr>
          <a:xfrm>
            <a:off x="1157322" y="518991"/>
            <a:ext cx="9877353" cy="102200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400" dirty="0">
                <a:latin typeface="+mn-lt"/>
              </a:rPr>
              <a:t>Wellbeing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7029" y="1915759"/>
            <a:ext cx="10742813" cy="31393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ELSA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KiVA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My Happy Mind weekly and weekly assemblies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Calm Club access at lunch times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Calm areas in classroom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New sensory room </a:t>
            </a:r>
          </a:p>
          <a:p>
            <a:endParaRPr lang="en-US" dirty="0"/>
          </a:p>
          <a:p>
            <a:r>
              <a:rPr lang="en-US" u="sng" dirty="0"/>
              <a:t>Concerns:</a:t>
            </a:r>
          </a:p>
          <a:p>
            <a:r>
              <a:rPr lang="en-US" dirty="0"/>
              <a:t>Speak to class teacher in first instance</a:t>
            </a:r>
          </a:p>
          <a:p>
            <a:r>
              <a:rPr lang="en-US" dirty="0"/>
              <a:t>SENCO – </a:t>
            </a:r>
            <a:r>
              <a:rPr lang="en-US" dirty="0" err="1"/>
              <a:t>Mrs</a:t>
            </a:r>
            <a:r>
              <a:rPr lang="en-US" dirty="0"/>
              <a:t> Zatrakova is back!</a:t>
            </a:r>
          </a:p>
          <a:p>
            <a:r>
              <a:rPr lang="en-US" dirty="0"/>
              <a:t>Senior Mental Health Lead – Mrs Casey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28045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accent1">
                <a:lumMod val="5000"/>
                <a:lumOff val="95000"/>
              </a:schemeClr>
            </a:gs>
            <a:gs pos="99000">
              <a:schemeClr val="accent1">
                <a:lumMod val="45000"/>
                <a:lumOff val="55000"/>
              </a:schemeClr>
            </a:gs>
            <a:gs pos="68000">
              <a:schemeClr val="accent4">
                <a:lumMod val="20000"/>
                <a:lumOff val="8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CFC6C7-F251-3493-F8FA-660489696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D2980-672A-4C4B-C430-D38DCB01AC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7322" y="1602665"/>
            <a:ext cx="9877353" cy="2481198"/>
          </a:xfrm>
        </p:spPr>
        <p:txBody>
          <a:bodyPr>
            <a:normAutofit fontScale="90000"/>
          </a:bodyPr>
          <a:lstStyle/>
          <a:p>
            <a:br>
              <a:rPr lang="en-GB" sz="6600" dirty="0">
                <a:latin typeface="Tenorite" panose="00000500000000000000" pitchFamily="2" charset="0"/>
              </a:rPr>
            </a:br>
            <a:br>
              <a:rPr lang="en-GB" sz="6600" dirty="0">
                <a:latin typeface="Tenorite" panose="00000500000000000000" pitchFamily="2" charset="0"/>
              </a:rPr>
            </a:br>
            <a:br>
              <a:rPr lang="en-GB" sz="3200" dirty="0">
                <a:latin typeface="Tenorite" panose="00000500000000000000" pitchFamily="2" charset="0"/>
              </a:rPr>
            </a:br>
            <a:endParaRPr lang="en-GB" sz="6600" dirty="0">
              <a:latin typeface="Tenorite" panose="00000500000000000000" pitchFamily="2" charset="0"/>
            </a:endParaRPr>
          </a:p>
        </p:txBody>
      </p:sp>
      <p:pic>
        <p:nvPicPr>
          <p:cNvPr id="6" name="Picture 5" descr="The Cornovii Trust">
            <a:extLst>
              <a:ext uri="{FF2B5EF4-FFF2-40B4-BE49-F238E27FC236}">
                <a16:creationId xmlns:a16="http://schemas.microsoft.com/office/drawing/2014/main" id="{49EDAB9B-44E7-AE91-79C4-90A4647611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10" y="146050"/>
            <a:ext cx="2336282" cy="635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yellow and black lizard&#10;&#10;AI-generated content may be incorrect.">
            <a:extLst>
              <a:ext uri="{FF2B5EF4-FFF2-40B4-BE49-F238E27FC236}">
                <a16:creationId xmlns:a16="http://schemas.microsoft.com/office/drawing/2014/main" id="{F1A8B168-1751-E746-1388-DFEF787F9E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0325" y="84380"/>
            <a:ext cx="759142" cy="75914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 Box 7">
            <a:extLst>
              <a:ext uri="{FF2B5EF4-FFF2-40B4-BE49-F238E27FC236}">
                <a16:creationId xmlns:a16="http://schemas.microsoft.com/office/drawing/2014/main" id="{F50DC40E-0CEF-8CE0-1E73-3790FF12E4F2}"/>
              </a:ext>
            </a:extLst>
          </p:cNvPr>
          <p:cNvSpPr txBox="1">
            <a:spLocks/>
          </p:cNvSpPr>
          <p:nvPr/>
        </p:nvSpPr>
        <p:spPr>
          <a:xfrm>
            <a:off x="9912286" y="843522"/>
            <a:ext cx="2755219" cy="130683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Pear Tree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6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Primary School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500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2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7B7D2C2B-E036-BC63-84E9-E91CABA7DDA1}"/>
              </a:ext>
            </a:extLst>
          </p:cNvPr>
          <p:cNvSpPr txBox="1">
            <a:spLocks/>
          </p:cNvSpPr>
          <p:nvPr/>
        </p:nvSpPr>
        <p:spPr>
          <a:xfrm>
            <a:off x="4081722" y="6157594"/>
            <a:ext cx="4028555" cy="55308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000" i="1" kern="100" dirty="0">
                <a:solidFill>
                  <a:srgbClr val="000000"/>
                </a:solidFill>
                <a:effectLst/>
                <a:latin typeface="Tenorite" panose="00000500000000000000" pitchFamily="2" charset="0"/>
                <a:ea typeface="Aptos" panose="020B0004020202020204" pitchFamily="34" charset="0"/>
                <a:cs typeface="Futura"/>
              </a:rPr>
              <a:t>‘Being Our Best Selves’</a:t>
            </a:r>
            <a:endParaRPr lang="en-GB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800" b="1" i="1" kern="100" dirty="0">
                <a:solidFill>
                  <a:srgbClr val="000000"/>
                </a:solidFill>
                <a:effectLst/>
                <a:latin typeface="Futura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GB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4FD2388-8093-29B4-F639-0FC8DA7475B8}"/>
              </a:ext>
            </a:extLst>
          </p:cNvPr>
          <p:cNvSpPr txBox="1">
            <a:spLocks/>
          </p:cNvSpPr>
          <p:nvPr/>
        </p:nvSpPr>
        <p:spPr>
          <a:xfrm>
            <a:off x="1399925" y="1237606"/>
            <a:ext cx="9392145" cy="102200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400" dirty="0">
                <a:latin typeface="+mn-lt"/>
              </a:rPr>
              <a:t>How can you support your child?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80210" y="2754630"/>
            <a:ext cx="9111860" cy="40318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Working together approach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Daily reading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Fostering </a:t>
            </a:r>
            <a:r>
              <a:rPr lang="en-US" sz="3200" b="1" dirty="0"/>
              <a:t>independence</a:t>
            </a:r>
            <a:r>
              <a:rPr lang="en-US" sz="32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Encouragement – use the weekly email to discuss their learning.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Trust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771389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5144</TotalTime>
  <Words>1055</Words>
  <Application>Microsoft Office PowerPoint</Application>
  <PresentationFormat>Widescreen</PresentationFormat>
  <Paragraphs>304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Meet the Teacher Yellow Class</vt:lpstr>
      <vt:lpstr>Meet the Year 2 Team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 the Teacher</dc:title>
  <dc:creator>Nicola Casey</dc:creator>
  <cp:lastModifiedBy>Abi Somers</cp:lastModifiedBy>
  <cp:revision>80</cp:revision>
  <cp:lastPrinted>2025-09-09T15:48:23Z</cp:lastPrinted>
  <dcterms:created xsi:type="dcterms:W3CDTF">2025-08-19T12:20:40Z</dcterms:created>
  <dcterms:modified xsi:type="dcterms:W3CDTF">2026-09-15T15:58:39Z</dcterms:modified>
</cp:coreProperties>
</file>