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3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85359" autoAdjust="0"/>
  </p:normalViewPr>
  <p:slideViewPr>
    <p:cSldViewPr snapToGrid="0">
      <p:cViewPr varScale="1">
        <p:scale>
          <a:sx n="62" d="100"/>
          <a:sy n="62" d="100"/>
        </p:scale>
        <p:origin x="1349" y="27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84FE6-8E67-4E0B-B85B-4CCE196F636C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4F56E-0468-4743-9C99-2C287DA0CB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58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35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27F3E-0363-7320-C713-FF6A95A2A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FC72FD-F8F0-38B3-A84A-DE059C930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7F2577-304F-237C-C3EE-6E9801C62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3A846-BB90-C368-3BE2-02AC08AB37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330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93F02-B3B3-5771-A201-04E83AB71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B180D6-9DF3-A4A5-25ED-A854B83872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8E433E-67F6-C841-491A-6CBE1E47E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F4060-00B6-83AF-E1CD-5CAE10960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860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5ABDF-8EF8-3389-3C5D-775272009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849933-7EDB-C403-F6B8-2B40D71E4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547E79-F5FF-89D0-6576-CDE0965FD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78A4E-3F8A-2956-FB14-DB363FFFA4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329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E7406-238A-B205-736D-780D351DD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B1458D-75EE-82A9-6F91-37098101D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FD1562-D0AD-284D-E09C-F045DBDC2C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19FD0-0AD2-397C-01D1-C2E868DF94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083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23E93-0F5D-6DCA-6FA3-FC88C5000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D2E407-3C6D-6DAD-B31E-8F7E547A9E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DB879D-77A4-6F6A-2189-AB794B8CF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B8C53-6A8A-89E6-ACDA-792FB2F608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63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079F3-747F-721E-34EF-DB7EBB44E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C443A0-424C-37C3-FA8F-9F2B06EF3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819372-7F33-5F13-80DA-7CF585163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558A8-B713-F39B-6D81-C18B9761E2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097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96A09-46E8-974B-9279-810896CBF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5E9B2A-BE3B-EEE3-47FE-CE19DCA0E3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D0D52C-877B-D281-FB15-21A571D63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DBE88-0DED-58C3-2AD3-064419033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65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95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1C530-DC6D-3B4C-E98F-9861AC3B6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72CF30-5C60-7295-4532-88DD3504D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56EE49-B514-63A6-C525-B579B02B8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32DEE-1982-E203-3816-9B1A7A036C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01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F8F4F-83DA-A97D-9441-877E9694A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142A3B-88CE-5124-E34D-B9F3ECC2BF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02481F-C349-1ED3-691A-4C4204733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CDD48-2024-9110-39F6-4652A43A03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633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CFEE2-EB59-EDDE-48FF-0CC710145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C27451-AD3C-D3CD-D0B5-B77D48C623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968F0F-A349-A8D6-F20A-7632B33A8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0F317-2E1D-2D71-E9F1-C3D247701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4DBA6-646D-977F-3860-824452166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47FA90-ABDE-CD15-4D5C-834D56AA9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DFCEF-1890-8219-AC7E-1867D5BD4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4B4FA-0498-08C3-3BD0-FD624C0558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293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FDE4E-3EF6-A6D3-438F-0D35F2ECA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622C2C-BB8F-E85F-A518-53950D7E8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619FB3-1DB9-F25B-522F-49126D131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80E57-4946-095F-98C9-56A4A2E06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021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418B6-0873-A352-1E6F-99465B9F6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CFFAE0-4CBD-6678-E5BB-2DC01C8F0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D9392A-8483-6A8D-7669-ECB5BDA9B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D604-9A7B-00B6-558F-A05104381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59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AF36B-477C-6A0C-5BF3-F5901488E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42DF02-874E-9542-2AF7-A5811F75A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E0EC27-02A7-F396-1A1A-2220914CE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57D96-A59C-D662-1530-E9D151A18E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25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DE63D-297E-9747-A17B-B032472BB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8814D-E0A9-EC26-2E62-7F29D836B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D36EF-5189-A946-389C-DC9BCE08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B83-AA21-46D6-9AA3-FF9A408F4E0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90457-D13E-ACE4-DDF4-FCF6A9E7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1E8A5-9DF6-2251-7B57-AE3BED46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85BEB-C88E-2287-4C87-FC061D1E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B4BD7-BA6B-46AF-3E44-2CED53B0C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0E4D2-3391-0D24-6A51-469F12CE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B83-AA21-46D6-9AA3-FF9A408F4E0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DC5FB-E9AC-C2CE-D8BE-33619797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101BD-FF24-5AB0-AC1C-F48F332E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11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5BEBD8-AF37-D214-4E2B-6CC43D1E1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903C7-AC70-608D-889D-A983B8C62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6E5FA-F53D-3C4E-9D5C-CF67D50E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B83-AA21-46D6-9AA3-FF9A408F4E0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90E6F-293D-FD5E-9751-777FFB07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5F1D-59BF-203E-E98A-1E5C3704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6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1DE8F-2C35-9D72-225D-5A69023B3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76AF6-F27A-CD13-44BF-899150C5E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124C5-801F-3061-804F-B6C6BF562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B83-AA21-46D6-9AA3-FF9A408F4E0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CE0DD-BF6D-66BC-23C1-FC3B1655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0E1C1-4A4C-EE2C-05F5-B0F3E18A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51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991DB-9E99-7843-375F-A5383420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5DB02-EF78-FD4C-F912-C6C353A87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A9F94-63DA-D407-20C4-5B91D637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B83-AA21-46D6-9AA3-FF9A408F4E0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29EA8-5D76-7C86-F638-9AD43FD0D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273A2-1E9A-079F-F254-E4209E1DD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21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07CE4-4219-D3E3-D3D5-5F3C7B135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ED32B-B221-1437-8B28-71E102D4C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FAA49-380A-9D18-0F05-4CD83F7C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19EA8-D5C4-C5BB-2F66-7589CA27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B83-AA21-46D6-9AA3-FF9A408F4E0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33C00-B4BF-7651-266E-8D7A3A3C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DE5D9-626D-2646-27BB-48D18657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12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611AC-06C6-24A6-D2EA-21BF8D15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32A28-D4EE-1F8C-0472-6DDD4E84C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A014F-CBC8-2126-D7AF-AB8528502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6955C0-6C79-2AAD-5BEC-C3CAD0BEB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BA8B9-9738-E4E8-ED6F-1EC858E48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17BD3A-1D6A-1F36-5F35-30DF6EA98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B83-AA21-46D6-9AA3-FF9A408F4E0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C88CDD-E79E-04BC-7C40-F42BBB61F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CBA153-D40F-8110-E9B4-070A609F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00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C827C-CC39-026B-1244-382979B1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94E38-3556-A40C-8E87-92FE3F83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B83-AA21-46D6-9AA3-FF9A408F4E0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EF5EB6-E1A5-F216-CC39-9F13186D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406BC-7989-81A4-91B4-F8E386F1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05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A5DCB2-A710-DB26-9717-AB2BAB496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B83-AA21-46D6-9AA3-FF9A408F4E0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5A4C49-3514-83EC-506F-3EABD48C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9B2DA-2932-EF89-AE34-B24FAFB10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71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D2EF-59CA-25A1-8288-8F60221D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B55D6-72A3-D11F-EF0E-AB689997C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B6039-D843-EB48-D33F-65A4927D6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6E317-D15A-995E-2AFC-00C4F017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B83-AA21-46D6-9AA3-FF9A408F4E0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EB8D3-A10C-147E-284A-33BC201B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AEEB0-410F-7D3D-C759-20BCF3F1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31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3A5F-1C92-6D06-A472-3499F2576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B0398B-5D53-7D08-4AAC-D9B318853C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BF9F7-9815-629F-9784-2269C4728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B1415-4A62-5D42-5849-0D476D0F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B83-AA21-46D6-9AA3-FF9A408F4E0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1316A-F208-B0DC-54D2-A6889C6C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6606E-519D-4DEF-BCEF-1BB27522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9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F9CE4A-DBAB-43FD-E0CB-C6FAEDE8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49A5F-1215-A2C3-653F-6F9E551B2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4BB01-2ECB-E7C0-7364-C4F7321CB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230B83-AA21-46D6-9AA3-FF9A408F4E0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B26CA-7A5C-D454-694D-A4BBA2A0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20E1C-B378-1B74-FB00-BD39E81ED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54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robinwood.co.uk/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looket.com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bbc.co.uk/bitesize/articles/zdjkjf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opmarks.co.uk/maths-games/hit-the-button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hyperlink" Target="https://kahoot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D869D-8AB3-C387-CF29-A61A25034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9309"/>
            <a:ext cx="9144000" cy="840654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enorite" panose="00000500000000000000" pitchFamily="2" charset="0"/>
              </a:rPr>
              <a:t>Meet the Teacher</a:t>
            </a: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3BDD612B-02F4-E380-E618-82B5DF60B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8" y="423863"/>
            <a:ext cx="3922893" cy="106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8686F8F9-21CD-2F6F-E499-88A3C7EC6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924" y="146050"/>
            <a:ext cx="1454150" cy="1454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04683F32-4988-F9CA-955C-008D1BEAB3E7}"/>
              </a:ext>
            </a:extLst>
          </p:cNvPr>
          <p:cNvSpPr txBox="1">
            <a:spLocks/>
          </p:cNvSpPr>
          <p:nvPr/>
        </p:nvSpPr>
        <p:spPr>
          <a:xfrm>
            <a:off x="9290390" y="1600200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845C5F1D-B05F-D66C-881D-361B7BE376EA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FA3C5D2-1570-1A33-E33A-DCAA9E1F4D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10</a:t>
            </a:r>
            <a:r>
              <a:rPr lang="en-GB" baseline="30000" dirty="0"/>
              <a:t>th</a:t>
            </a:r>
            <a:r>
              <a:rPr lang="en-GB" dirty="0"/>
              <a:t> September 2025</a:t>
            </a:r>
          </a:p>
          <a:p>
            <a:r>
              <a:rPr lang="en-GB" dirty="0"/>
              <a:t>5pm – 5.30pm</a:t>
            </a:r>
          </a:p>
        </p:txBody>
      </p:sp>
    </p:spTree>
    <p:extLst>
      <p:ext uri="{BB962C8B-B14F-4D97-AF65-F5344CB8AC3E}">
        <p14:creationId xmlns:p14="http://schemas.microsoft.com/office/powerpoint/2010/main" val="3272150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ACA02B-628C-F170-0532-2831AE255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B51F0-2ACA-D4F6-A2B1-076A2CA80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1602665"/>
            <a:ext cx="9877353" cy="2481198"/>
          </a:xfrm>
        </p:spPr>
        <p:txBody>
          <a:bodyPr>
            <a:normAutofit fontScale="90000"/>
          </a:bodyPr>
          <a:lstStyle/>
          <a:p>
            <a:br>
              <a:rPr lang="en-GB" sz="6600" dirty="0">
                <a:latin typeface="Tenorite" panose="00000500000000000000" pitchFamily="2" charset="0"/>
              </a:rPr>
            </a:br>
            <a:br>
              <a:rPr lang="en-GB" sz="6600" dirty="0">
                <a:latin typeface="Tenorite" panose="00000500000000000000" pitchFamily="2" charset="0"/>
              </a:rPr>
            </a:br>
            <a:br>
              <a:rPr lang="en-GB" sz="3200" dirty="0">
                <a:latin typeface="Tenorite" panose="00000500000000000000" pitchFamily="2" charset="0"/>
              </a:rPr>
            </a:br>
            <a:endParaRPr lang="en-GB" sz="6600" dirty="0">
              <a:latin typeface="Tenorite" panose="00000500000000000000" pitchFamily="2" charset="0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1235CD7C-68BC-308B-5097-789047A89E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4EB583FA-E220-130D-DD60-EBFAF7AED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5530202E-F1E9-4435-865D-B180192B3E83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E30E089F-184E-3810-F67F-1AE45AE8B565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0B0E99-BEE1-7229-A92E-E3736EAD11D4}"/>
              </a:ext>
            </a:extLst>
          </p:cNvPr>
          <p:cNvSpPr txBox="1">
            <a:spLocks/>
          </p:cNvSpPr>
          <p:nvPr/>
        </p:nvSpPr>
        <p:spPr>
          <a:xfrm>
            <a:off x="1157322" y="518991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Tenorite" panose="00000500000000000000" pitchFamily="2" charset="0"/>
              </a:rPr>
              <a:t>Homework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0259" y="2009273"/>
            <a:ext cx="101944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 am not planning on </a:t>
            </a:r>
            <a:r>
              <a:rPr lang="en-GB" sz="2400"/>
              <a:t>sending regular </a:t>
            </a:r>
            <a:r>
              <a:rPr lang="en-GB" sz="2400" dirty="0"/>
              <a:t>homework home.  However, the expectation will be that children complete the reading we mentioned plus the TTRS regularly.</a:t>
            </a:r>
          </a:p>
          <a:p>
            <a:endParaRPr lang="en-GB" sz="2400" dirty="0"/>
          </a:p>
          <a:p>
            <a:r>
              <a:rPr lang="en-GB" sz="2400" dirty="0"/>
              <a:t>This will be the biggest support to their learning.</a:t>
            </a:r>
          </a:p>
          <a:p>
            <a:endParaRPr lang="en-GB" sz="2400" dirty="0"/>
          </a:p>
          <a:p>
            <a:r>
              <a:rPr lang="en-GB" sz="2400" dirty="0"/>
              <a:t>In year 5, regular homework will be set, so I may start sending some toward the end of the year to prepare them for this or if they have some specific areas to work on.</a:t>
            </a:r>
          </a:p>
        </p:txBody>
      </p:sp>
    </p:spTree>
    <p:extLst>
      <p:ext uri="{BB962C8B-B14F-4D97-AF65-F5344CB8AC3E}">
        <p14:creationId xmlns:p14="http://schemas.microsoft.com/office/powerpoint/2010/main" val="183394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084438-DCCE-5F52-1E8E-C5493D986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0B8A0DE7-AB3C-CEDD-9352-5E9718B60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4B2F2A6E-5E7C-7819-76E3-D7F70FE5E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9D3A276-E4A0-3E0A-6B03-A94FF262BDA6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EEDDF16-94A9-F6F0-8731-10143EAE33B3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913E5C2-849E-100C-48F4-0DFB69AE5561}"/>
              </a:ext>
            </a:extLst>
          </p:cNvPr>
          <p:cNvSpPr txBox="1">
            <a:spLocks/>
          </p:cNvSpPr>
          <p:nvPr/>
        </p:nvSpPr>
        <p:spPr>
          <a:xfrm>
            <a:off x="1157322" y="518991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Tenorite" panose="00000500000000000000" pitchFamily="2" charset="0"/>
              </a:rPr>
              <a:t>Topics &amp; Trips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082" y="1602664"/>
            <a:ext cx="1070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Autumn Term – Rivers and the water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will be going to Nantwich Museum for ‘A story of a River</a:t>
            </a:r>
            <a:r>
              <a:rPr lang="en-US" dirty="0"/>
              <a:t>’ </a:t>
            </a:r>
            <a:r>
              <a:rPr lang="en-US" sz="2400" dirty="0"/>
              <a:t>experience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New Vic Theatre  for Christmas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1082" y="3331301"/>
            <a:ext cx="7533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Spring Term - Ancient </a:t>
            </a:r>
            <a:r>
              <a:rPr lang="en-US" sz="2400" dirty="0" err="1"/>
              <a:t>Civilisations</a:t>
            </a:r>
            <a:r>
              <a:rPr lang="en-US" sz="2400" dirty="0"/>
              <a:t>, Ancient Greece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Previous years have had a visitor in to do a theme day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Swimming weekly.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1082" y="4668204"/>
            <a:ext cx="92237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Summer Term – Ancient Egypt – Residential at Robinwood for 2 nights</a:t>
            </a:r>
          </a:p>
          <a:p>
            <a:endParaRPr lang="en-US" sz="2400" dirty="0"/>
          </a:p>
          <a:p>
            <a:r>
              <a:rPr lang="en-US" dirty="0">
                <a:hlinkClick r:id="rId5"/>
              </a:rPr>
              <a:t>https://www.robinwood.co.uk/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4402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D16A43-BBE0-2AE0-DD5C-3B3E9EBF2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5B674005-FC59-B9BE-9AAA-E83A761FB7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10C888C7-38DB-935B-748B-069D1B857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C78822E6-C51B-0770-E4A1-0AEA123BA066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B8CF199-E2C1-CEA1-AA82-53F914A10A25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67B8671-DB68-5619-85FE-2DBD53CBFAD4}"/>
              </a:ext>
            </a:extLst>
          </p:cNvPr>
          <p:cNvSpPr txBox="1">
            <a:spLocks/>
          </p:cNvSpPr>
          <p:nvPr/>
        </p:nvSpPr>
        <p:spPr>
          <a:xfrm>
            <a:off x="1157322" y="115731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Tenorite" panose="00000500000000000000" pitchFamily="2" charset="0"/>
              </a:rPr>
              <a:t>Topics &amp; Trips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A3DF7-50AA-0FC1-78A6-7A255EFB19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391" t="33540" r="8075" b="12299"/>
          <a:stretch>
            <a:fillRect/>
          </a:stretch>
        </p:blipFill>
        <p:spPr>
          <a:xfrm>
            <a:off x="1289051" y="1540994"/>
            <a:ext cx="9341707" cy="45511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CA7F11-8056-FA41-F5A3-EBECED5642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1167" r="79846" b="71712"/>
          <a:stretch>
            <a:fillRect/>
          </a:stretch>
        </p:blipFill>
        <p:spPr>
          <a:xfrm>
            <a:off x="9402162" y="4363665"/>
            <a:ext cx="2457192" cy="117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5E4EA1-5ECB-1C43-4013-9EEE914AF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99E648C2-1F68-DC93-DCBD-9826E0EB66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F107F74A-FBFE-00DC-D764-B516013BA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53E5EC6C-7E0F-EBE4-1EBA-A612EFC4B600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A519CEF-209E-EF81-357C-B6944E0C7162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4D288E-AC64-3CE0-DA85-744A4DB77936}"/>
              </a:ext>
            </a:extLst>
          </p:cNvPr>
          <p:cNvSpPr txBox="1">
            <a:spLocks/>
          </p:cNvSpPr>
          <p:nvPr/>
        </p:nvSpPr>
        <p:spPr>
          <a:xfrm>
            <a:off x="1157322" y="123989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Tenorite" panose="00000500000000000000" pitchFamily="2" charset="0"/>
              </a:rPr>
              <a:t>Communication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4895" y="25506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20910" y="1448462"/>
            <a:ext cx="11548557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Tenorite"/>
              </a:rPr>
              <a:t>Partnership- we want to work together as a home-school partnership.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b="1" dirty="0">
              <a:latin typeface="Tenorite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Tenorite"/>
              </a:rPr>
              <a:t>Open door policy- please come in and discuss any issues.</a:t>
            </a:r>
          </a:p>
          <a:p>
            <a:pPr marL="342900" indent="-342900">
              <a:buFont typeface="Arial"/>
              <a:buChar char="•"/>
            </a:pPr>
            <a:endParaRPr lang="en-US" sz="2400" b="1" dirty="0">
              <a:latin typeface="Tenorite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Tenorite"/>
              </a:rPr>
              <a:t>Emails – please send to admin from Monday 15th September. </a:t>
            </a:r>
          </a:p>
          <a:p>
            <a:pPr marL="342900" indent="-342900">
              <a:buFont typeface="Arial"/>
              <a:buChar char="•"/>
            </a:pPr>
            <a:endParaRPr lang="en-US" sz="2400" b="1" dirty="0">
              <a:latin typeface="Tenorite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Tenorite"/>
              </a:rPr>
              <a:t>Social media – Facebook page, Instagram </a:t>
            </a:r>
          </a:p>
          <a:p>
            <a:pPr marL="342900" indent="-342900">
              <a:buFont typeface="Arial"/>
              <a:buChar char="•"/>
            </a:pPr>
            <a:endParaRPr lang="en-US" sz="2400" b="1" dirty="0">
              <a:latin typeface="Tenorite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Tenorite"/>
              </a:rPr>
              <a:t>Website - </a:t>
            </a:r>
            <a:r>
              <a:rPr lang="en-US" sz="2400" b="1" dirty="0">
                <a:latin typeface="Tenorite"/>
                <a:ea typeface="+mn-lt"/>
                <a:cs typeface="+mn-lt"/>
              </a:rPr>
              <a:t>www.peartreeprimary.co.uk</a:t>
            </a:r>
          </a:p>
          <a:p>
            <a:pPr marL="342900" indent="-342900">
              <a:buFont typeface="Arial"/>
              <a:buChar char="•"/>
            </a:pPr>
            <a:endParaRPr lang="en-US" sz="2400" b="1" dirty="0">
              <a:latin typeface="Tenorite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Tenorite"/>
              </a:rPr>
              <a:t>Weekly Class email – Blue Class’s email will be sent home on a Friday.</a:t>
            </a:r>
            <a:endParaRPr lang="en-GB" sz="2400" b="1" dirty="0">
              <a:latin typeface="Tenorite"/>
            </a:endParaRPr>
          </a:p>
        </p:txBody>
      </p:sp>
    </p:spTree>
    <p:extLst>
      <p:ext uri="{BB962C8B-B14F-4D97-AF65-F5344CB8AC3E}">
        <p14:creationId xmlns:p14="http://schemas.microsoft.com/office/powerpoint/2010/main" val="36281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A98752-E624-80C7-AED4-EEC312505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9D9-631B-0010-7542-326BEB37D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1602665"/>
            <a:ext cx="9877353" cy="2481198"/>
          </a:xfrm>
        </p:spPr>
        <p:txBody>
          <a:bodyPr>
            <a:normAutofit fontScale="90000"/>
          </a:bodyPr>
          <a:lstStyle/>
          <a:p>
            <a:br>
              <a:rPr lang="en-GB" sz="6600" dirty="0">
                <a:latin typeface="Tenorite" panose="00000500000000000000" pitchFamily="2" charset="0"/>
              </a:rPr>
            </a:br>
            <a:br>
              <a:rPr lang="en-GB" sz="6600" dirty="0">
                <a:latin typeface="Tenorite" panose="00000500000000000000" pitchFamily="2" charset="0"/>
              </a:rPr>
            </a:br>
            <a:br>
              <a:rPr lang="en-GB" sz="3200" dirty="0">
                <a:latin typeface="Tenorite" panose="00000500000000000000" pitchFamily="2" charset="0"/>
              </a:rPr>
            </a:br>
            <a:endParaRPr lang="en-GB" sz="6600" dirty="0">
              <a:latin typeface="Tenorite" panose="00000500000000000000" pitchFamily="2" charset="0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637F230B-49B4-FC27-7DC4-FB4A3E2AB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F8EF0A14-0EF4-1301-0CA4-B3ACC23D8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209CC421-E2AD-299D-A9E5-BF79AEDEA3B3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82E9DCBA-6C6B-FA31-E45E-9B982C78CDFD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654BFBE-C21F-5DBC-81A8-8DBB9AC22868}"/>
              </a:ext>
            </a:extLst>
          </p:cNvPr>
          <p:cNvSpPr txBox="1">
            <a:spLocks/>
          </p:cNvSpPr>
          <p:nvPr/>
        </p:nvSpPr>
        <p:spPr>
          <a:xfrm>
            <a:off x="1157322" y="518991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Tenorite" panose="00000500000000000000" pitchFamily="2" charset="0"/>
              </a:rPr>
              <a:t>Rewards &amp; Sanctions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0811" y="2150352"/>
            <a:ext cx="460786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 ready, Be respectful, Be safe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River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 – 2 –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Postcards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Pears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D6E919-B193-2205-0334-3EE130E12B03}"/>
              </a:ext>
            </a:extLst>
          </p:cNvPr>
          <p:cNvSpPr txBox="1"/>
          <p:nvPr/>
        </p:nvSpPr>
        <p:spPr>
          <a:xfrm>
            <a:off x="6152349" y="2150352"/>
            <a:ext cx="34213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Class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Stars for extra rewards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334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C30128-BD28-448E-014C-2B81B2165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6DB76-B4E0-2132-7A1A-531A0579F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1602665"/>
            <a:ext cx="9877353" cy="2481198"/>
          </a:xfrm>
        </p:spPr>
        <p:txBody>
          <a:bodyPr>
            <a:normAutofit fontScale="90000"/>
          </a:bodyPr>
          <a:lstStyle/>
          <a:p>
            <a:br>
              <a:rPr lang="en-GB" sz="6600" dirty="0">
                <a:latin typeface="Tenorite" panose="00000500000000000000" pitchFamily="2" charset="0"/>
              </a:rPr>
            </a:br>
            <a:br>
              <a:rPr lang="en-GB" sz="6600" dirty="0">
                <a:latin typeface="Tenorite" panose="00000500000000000000" pitchFamily="2" charset="0"/>
              </a:rPr>
            </a:br>
            <a:br>
              <a:rPr lang="en-GB" sz="3200" dirty="0">
                <a:latin typeface="Tenorite" panose="00000500000000000000" pitchFamily="2" charset="0"/>
              </a:rPr>
            </a:br>
            <a:endParaRPr lang="en-GB" sz="6600" dirty="0">
              <a:latin typeface="Tenorite" panose="00000500000000000000" pitchFamily="2" charset="0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DEA8AAB3-4591-5395-7E5F-3D77A4E6B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FCBEA46E-B957-2B6C-DC32-1BB4BA0B2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551B5AD9-C392-1674-BA94-635FDB7BB9F1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9AD9A16-9AFB-089D-2182-8082EA7CECEF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380B85-5D89-4AD7-6930-ABB6EFAADD4E}"/>
              </a:ext>
            </a:extLst>
          </p:cNvPr>
          <p:cNvSpPr txBox="1">
            <a:spLocks/>
          </p:cNvSpPr>
          <p:nvPr/>
        </p:nvSpPr>
        <p:spPr>
          <a:xfrm>
            <a:off x="1157322" y="518991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Tenorite" panose="00000500000000000000" pitchFamily="2" charset="0"/>
              </a:rPr>
              <a:t>Wellbeing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7029" y="1915759"/>
            <a:ext cx="107428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Nurture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KiVA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My Happy Mind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Calm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Buddies</a:t>
            </a:r>
          </a:p>
          <a:p>
            <a:endParaRPr lang="en-US" dirty="0"/>
          </a:p>
          <a:p>
            <a:r>
              <a:rPr lang="en-US" sz="2400" dirty="0"/>
              <a:t>If you feel that your child is struggling with wellbeing and they have no current support at school, please speak to class teacher in the first instance.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EB337A-3585-35E5-5AA4-1F86F9BFD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6911" y="229495"/>
            <a:ext cx="2238622" cy="2238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A2F044-A169-316F-CFB6-7A94F3FE6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2821" y="2129340"/>
            <a:ext cx="4871777" cy="183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04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CFC6C7-F251-3493-F8FA-660489696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D2980-672A-4C4B-C430-D38DCB01A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1602665"/>
            <a:ext cx="9877353" cy="2481198"/>
          </a:xfrm>
        </p:spPr>
        <p:txBody>
          <a:bodyPr>
            <a:normAutofit fontScale="90000"/>
          </a:bodyPr>
          <a:lstStyle/>
          <a:p>
            <a:br>
              <a:rPr lang="en-GB" sz="6600" dirty="0">
                <a:latin typeface="Tenorite" panose="00000500000000000000" pitchFamily="2" charset="0"/>
              </a:rPr>
            </a:br>
            <a:br>
              <a:rPr lang="en-GB" sz="6600" dirty="0">
                <a:latin typeface="Tenorite" panose="00000500000000000000" pitchFamily="2" charset="0"/>
              </a:rPr>
            </a:br>
            <a:br>
              <a:rPr lang="en-GB" sz="3200" dirty="0">
                <a:latin typeface="Tenorite" panose="00000500000000000000" pitchFamily="2" charset="0"/>
              </a:rPr>
            </a:br>
            <a:endParaRPr lang="en-GB" sz="6600" dirty="0">
              <a:latin typeface="Tenorite" panose="00000500000000000000" pitchFamily="2" charset="0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49EDAB9B-44E7-AE91-79C4-90A4647611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F1A8B168-1751-E746-1388-DFEF787F9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F50DC40E-0CEF-8CE0-1E73-3790FF12E4F2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B7D2C2B-E036-BC63-84E9-E91CABA7DDA1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4FD2388-8093-29B4-F639-0FC8DA7475B8}"/>
              </a:ext>
            </a:extLst>
          </p:cNvPr>
          <p:cNvSpPr txBox="1">
            <a:spLocks/>
          </p:cNvSpPr>
          <p:nvPr/>
        </p:nvSpPr>
        <p:spPr>
          <a:xfrm>
            <a:off x="1399923" y="796714"/>
            <a:ext cx="9392145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Tenorite" panose="00000500000000000000" pitchFamily="2" charset="0"/>
              </a:rPr>
              <a:t>How can you support your child?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612CA-6008-1699-A9EF-FA457A0C8F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879" t="35856" r="35034" b="20180"/>
          <a:stretch>
            <a:fillRect/>
          </a:stretch>
        </p:blipFill>
        <p:spPr>
          <a:xfrm>
            <a:off x="3637000" y="1993290"/>
            <a:ext cx="4917989" cy="418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3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35435A-3315-C309-011B-5BD53B15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7AF27-A996-C513-9D4E-6655081F9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518991"/>
            <a:ext cx="9877353" cy="1022003"/>
          </a:xfrm>
        </p:spPr>
        <p:txBody>
          <a:bodyPr>
            <a:noAutofit/>
          </a:bodyPr>
          <a:lstStyle/>
          <a:p>
            <a:r>
              <a:rPr lang="en-GB" sz="5400" dirty="0">
                <a:latin typeface="Tenorite" panose="00000500000000000000" pitchFamily="2" charset="0"/>
              </a:rPr>
              <a:t>Meet the Year 4 Team</a:t>
            </a: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CDE9FE1E-AA2F-57AB-422D-4C1E78778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EB378B1D-8B0E-6F2A-13A3-5F2BD2EE7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B41B0907-6627-4CAF-42C2-CC932D7538CF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8661A639-E745-9871-5C02-171745C10FB3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3B8CB-1015-9253-FB62-F084FBD6BD05}"/>
              </a:ext>
            </a:extLst>
          </p:cNvPr>
          <p:cNvSpPr txBox="1"/>
          <p:nvPr/>
        </p:nvSpPr>
        <p:spPr>
          <a:xfrm>
            <a:off x="1228728" y="1995845"/>
            <a:ext cx="6863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Tenorite" panose="00000500000000000000" pitchFamily="2" charset="0"/>
              </a:rPr>
              <a:t>Mrs Whittingham – Class Teacher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A2C5B0-A3C5-C5BF-AE7E-669EE071894A}"/>
              </a:ext>
            </a:extLst>
          </p:cNvPr>
          <p:cNvSpPr txBox="1"/>
          <p:nvPr/>
        </p:nvSpPr>
        <p:spPr>
          <a:xfrm>
            <a:off x="1228728" y="2923142"/>
            <a:ext cx="6071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Tenorite" panose="00000500000000000000" pitchFamily="2" charset="0"/>
              </a:rPr>
              <a:t>Mrs Cliff – Teaching Assistant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EEA43-5729-B939-E98B-A29D49AE86F4}"/>
              </a:ext>
            </a:extLst>
          </p:cNvPr>
          <p:cNvSpPr txBox="1"/>
          <p:nvPr/>
        </p:nvSpPr>
        <p:spPr>
          <a:xfrm>
            <a:off x="1228728" y="3850439"/>
            <a:ext cx="10210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enorite" panose="00000500000000000000" pitchFamily="2" charset="0"/>
              </a:rPr>
              <a:t>Mrs Barker – Class cover Tuesdays and Fridays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57BD9-358B-FCFE-992A-2EDEC66CEF03}"/>
              </a:ext>
            </a:extLst>
          </p:cNvPr>
          <p:cNvSpPr txBox="1"/>
          <p:nvPr/>
        </p:nvSpPr>
        <p:spPr>
          <a:xfrm>
            <a:off x="1157322" y="4951621"/>
            <a:ext cx="9884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enorite" panose="00000500000000000000" pitchFamily="2" charset="0"/>
              </a:rPr>
              <a:t>Miss Oakley – PE teacher on Friday afternoons</a:t>
            </a:r>
          </a:p>
        </p:txBody>
      </p:sp>
    </p:spTree>
    <p:extLst>
      <p:ext uri="{BB962C8B-B14F-4D97-AF65-F5344CB8AC3E}">
        <p14:creationId xmlns:p14="http://schemas.microsoft.com/office/powerpoint/2010/main" val="13610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A1A0AB-6A2F-165D-365C-53FC14030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810CB-8559-B7D4-FEAE-AE73E3C74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1602665"/>
            <a:ext cx="9877353" cy="2481198"/>
          </a:xfrm>
        </p:spPr>
        <p:txBody>
          <a:bodyPr>
            <a:normAutofit fontScale="90000"/>
          </a:bodyPr>
          <a:lstStyle/>
          <a:p>
            <a:br>
              <a:rPr lang="en-GB" sz="6600" dirty="0">
                <a:latin typeface="Tenorite" panose="00000500000000000000" pitchFamily="2" charset="0"/>
              </a:rPr>
            </a:br>
            <a:br>
              <a:rPr lang="en-GB" sz="6600" dirty="0">
                <a:latin typeface="Tenorite" panose="00000500000000000000" pitchFamily="2" charset="0"/>
              </a:rPr>
            </a:br>
            <a:br>
              <a:rPr lang="en-GB" sz="3200" dirty="0">
                <a:latin typeface="Tenorite" panose="00000500000000000000" pitchFamily="2" charset="0"/>
              </a:rPr>
            </a:br>
            <a:endParaRPr lang="en-GB" sz="6600" dirty="0">
              <a:latin typeface="Tenorite" panose="00000500000000000000" pitchFamily="2" charset="0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1711721B-0319-902E-E345-F2904BF02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2B8D88F2-7805-19B9-22AC-383CE52B9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F73F213-798D-421C-8F19-E66B0292C202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85FC58E2-B138-35C0-A284-48DD7C3F71ED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DD8D66-FB55-E445-8294-97E99FAAA1EA}"/>
              </a:ext>
            </a:extLst>
          </p:cNvPr>
          <p:cNvSpPr txBox="1">
            <a:spLocks/>
          </p:cNvSpPr>
          <p:nvPr/>
        </p:nvSpPr>
        <p:spPr>
          <a:xfrm>
            <a:off x="1157322" y="518991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Tenorite" panose="00000500000000000000" pitchFamily="2" charset="0"/>
              </a:rPr>
              <a:t>What the Children Need: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532" y="1401884"/>
            <a:ext cx="10387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enorite" panose="00000500000000000000" pitchFamily="2" charset="0"/>
              </a:rPr>
              <a:t>Each day the children will need to bring the following: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3A62E-C557-63F1-C3F6-DE282F82DA3E}"/>
              </a:ext>
            </a:extLst>
          </p:cNvPr>
          <p:cNvSpPr txBox="1"/>
          <p:nvPr/>
        </p:nvSpPr>
        <p:spPr>
          <a:xfrm>
            <a:off x="522532" y="2515923"/>
            <a:ext cx="118523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Water bottle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Coats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Reading diaries &amp; books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Snack money/healthy snack (nut free)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Equipment is supplied – they have their own labelled pencil cases with their equipment in.</a:t>
            </a:r>
          </a:p>
        </p:txBody>
      </p:sp>
    </p:spTree>
    <p:extLst>
      <p:ext uri="{BB962C8B-B14F-4D97-AF65-F5344CB8AC3E}">
        <p14:creationId xmlns:p14="http://schemas.microsoft.com/office/powerpoint/2010/main" val="291485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80192A-3B83-F036-56B2-B2D78BDF3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558C4-5241-8C9E-367C-E3C20303B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1602665"/>
            <a:ext cx="9877353" cy="2481198"/>
          </a:xfrm>
        </p:spPr>
        <p:txBody>
          <a:bodyPr>
            <a:normAutofit fontScale="90000"/>
          </a:bodyPr>
          <a:lstStyle/>
          <a:p>
            <a:br>
              <a:rPr lang="en-GB" sz="6600" dirty="0">
                <a:latin typeface="Tenorite" panose="00000500000000000000" pitchFamily="2" charset="0"/>
              </a:rPr>
            </a:br>
            <a:br>
              <a:rPr lang="en-GB" sz="6600" dirty="0">
                <a:latin typeface="Tenorite" panose="00000500000000000000" pitchFamily="2" charset="0"/>
              </a:rPr>
            </a:br>
            <a:br>
              <a:rPr lang="en-GB" sz="3200" dirty="0">
                <a:latin typeface="Tenorite" panose="00000500000000000000" pitchFamily="2" charset="0"/>
              </a:rPr>
            </a:br>
            <a:endParaRPr lang="en-GB" sz="6600" dirty="0">
              <a:latin typeface="Tenorite" panose="00000500000000000000" pitchFamily="2" charset="0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7B854F4E-C91D-9916-C3DB-8DC1C4486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213B4D52-348E-C37A-2B93-E9C03950C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898CB6CB-AB51-6568-1441-1B9A29C9DCF4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BDA93A27-FD64-C12A-825E-AFF28811F1D3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B71D06-EEF1-C0E7-EA81-993EF6BA292E}"/>
              </a:ext>
            </a:extLst>
          </p:cNvPr>
          <p:cNvSpPr txBox="1">
            <a:spLocks/>
          </p:cNvSpPr>
          <p:nvPr/>
        </p:nvSpPr>
        <p:spPr>
          <a:xfrm>
            <a:off x="1157322" y="518991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Tenorite" panose="00000500000000000000" pitchFamily="2" charset="0"/>
              </a:rPr>
              <a:t>Routine: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E85FF9-A836-56B9-BC29-AF20008AB9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083" t="39093" r="26374" b="23370"/>
          <a:stretch>
            <a:fillRect/>
          </a:stretch>
        </p:blipFill>
        <p:spPr>
          <a:xfrm>
            <a:off x="701040" y="1602664"/>
            <a:ext cx="10713720" cy="466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4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B88CB7-9FC2-874E-0C03-E8A396BCA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0B7E8-BF43-027D-98D8-ADB651ED2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1602665"/>
            <a:ext cx="9877353" cy="2481198"/>
          </a:xfrm>
        </p:spPr>
        <p:txBody>
          <a:bodyPr>
            <a:normAutofit fontScale="90000"/>
          </a:bodyPr>
          <a:lstStyle/>
          <a:p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6600" dirty="0">
                <a:latin typeface="Tenorite" panose="00000500000000000000" pitchFamily="2" charset="0"/>
              </a:rPr>
              <a:t> </a:t>
            </a:r>
            <a:br>
              <a:rPr lang="en-GB" sz="6600" dirty="0">
                <a:latin typeface="Tenorite" panose="00000500000000000000" pitchFamily="2" charset="0"/>
              </a:rPr>
            </a:br>
            <a:br>
              <a:rPr lang="en-GB" sz="3200" dirty="0">
                <a:latin typeface="Tenorite" panose="00000500000000000000" pitchFamily="2" charset="0"/>
              </a:rPr>
            </a:br>
            <a:endParaRPr lang="en-GB" sz="6600" dirty="0">
              <a:latin typeface="Tenorite" panose="00000500000000000000" pitchFamily="2" charset="0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5C64FBBC-E6C5-CBE8-48AC-84C7816DC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AA18BFD0-48F1-BFF2-5252-A4630AEA4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1F104B53-DF6C-3DAD-5656-AFCDB51BBB2D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2B806AA-AF72-D052-D8AE-F62B6E6A817E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2AF7F1B-9E84-CBE5-8D3D-48C0AD5026D5}"/>
              </a:ext>
            </a:extLst>
          </p:cNvPr>
          <p:cNvSpPr txBox="1">
            <a:spLocks/>
          </p:cNvSpPr>
          <p:nvPr/>
        </p:nvSpPr>
        <p:spPr>
          <a:xfrm>
            <a:off x="120910" y="84380"/>
            <a:ext cx="9877353" cy="780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solidFill>
                  <a:srgbClr val="FF0000"/>
                </a:solidFill>
                <a:latin typeface="Tenorite" panose="00000500000000000000" pitchFamily="2" charset="0"/>
              </a:rPr>
              <a:t>Spelling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C9ADDD-B2CB-D46E-B196-4B414BED7C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517" t="35699" r="66957" b="32043"/>
          <a:stretch>
            <a:fillRect/>
          </a:stretch>
        </p:blipFill>
        <p:spPr>
          <a:xfrm>
            <a:off x="442914" y="926724"/>
            <a:ext cx="4028555" cy="3833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58CD4D-F9E4-32A5-0034-0B77F224AF28}"/>
              </a:ext>
            </a:extLst>
          </p:cNvPr>
          <p:cNvSpPr txBox="1"/>
          <p:nvPr/>
        </p:nvSpPr>
        <p:spPr>
          <a:xfrm>
            <a:off x="442914" y="4957314"/>
            <a:ext cx="421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enorite" panose="00000500000000000000" pitchFamily="2" charset="0"/>
              </a:rPr>
              <a:t>You can get the statutory 3/4 spelling list on our website.</a:t>
            </a:r>
            <a:endParaRPr lang="en-GB" dirty="0">
              <a:latin typeface="Tenorite" panose="00000500000000000000" pitchFamily="2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A7D570E5-2BE2-E130-0C60-D62ED7C0917B}"/>
              </a:ext>
            </a:extLst>
          </p:cNvPr>
          <p:cNvSpPr txBox="1"/>
          <p:nvPr/>
        </p:nvSpPr>
        <p:spPr>
          <a:xfrm>
            <a:off x="4659098" y="1915759"/>
            <a:ext cx="6707401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400" dirty="0">
                <a:latin typeface="Tenorite"/>
              </a:rPr>
              <a:t>One lesson per week using an 'investigate-practise-apply' structure.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Tenorite"/>
              </a:rPr>
              <a:t>First lesson focuses on statutory spellings- linked to the class writing text (Writing Root).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Tenorite"/>
              </a:rPr>
              <a:t>Following two lessons cover spelling objectives, but again link to the class writing text.</a:t>
            </a:r>
          </a:p>
        </p:txBody>
      </p:sp>
    </p:spTree>
    <p:extLst>
      <p:ext uri="{BB962C8B-B14F-4D97-AF65-F5344CB8AC3E}">
        <p14:creationId xmlns:p14="http://schemas.microsoft.com/office/powerpoint/2010/main" val="31541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F85908-2EBE-C6F9-70F3-52093A689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32765-106E-7DDD-7071-83C05D2FE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1602665"/>
            <a:ext cx="9877353" cy="2481198"/>
          </a:xfrm>
        </p:spPr>
        <p:txBody>
          <a:bodyPr>
            <a:normAutofit fontScale="90000"/>
          </a:bodyPr>
          <a:lstStyle/>
          <a:p>
            <a:br>
              <a:rPr lang="en-GB" sz="6600" dirty="0">
                <a:latin typeface="Tenorite" panose="00000500000000000000" pitchFamily="2" charset="0"/>
              </a:rPr>
            </a:br>
            <a:br>
              <a:rPr lang="en-GB" sz="6600" dirty="0">
                <a:latin typeface="Tenorite" panose="00000500000000000000" pitchFamily="2" charset="0"/>
              </a:rPr>
            </a:br>
            <a:br>
              <a:rPr lang="en-GB" sz="3200" dirty="0">
                <a:latin typeface="Tenorite" panose="00000500000000000000" pitchFamily="2" charset="0"/>
              </a:rPr>
            </a:br>
            <a:endParaRPr lang="en-GB" sz="6600" dirty="0">
              <a:latin typeface="Tenorite" panose="00000500000000000000" pitchFamily="2" charset="0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C3F8AD1B-826F-0702-1A47-B0F825693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4331DACB-3EAC-DC9F-8825-5284E9F6E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67E68235-7173-400C-42BF-66E765B8D7F2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68E17948-D017-B67A-B1F5-A73BCCA60641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176BAC-E0EA-5385-2C1D-E92F4615964A}"/>
              </a:ext>
            </a:extLst>
          </p:cNvPr>
          <p:cNvSpPr txBox="1">
            <a:spLocks/>
          </p:cNvSpPr>
          <p:nvPr/>
        </p:nvSpPr>
        <p:spPr>
          <a:xfrm>
            <a:off x="892084" y="-1432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Tenorite" panose="00000500000000000000" pitchFamily="2" charset="0"/>
              </a:rPr>
              <a:t>Reading</a:t>
            </a:r>
          </a:p>
        </p:txBody>
      </p:sp>
      <p:pic>
        <p:nvPicPr>
          <p:cNvPr id="1026" name="Picture 2" descr="A screenshot of a book&#10;&#10;AI-generated content may be incorrect.">
            <a:extLst>
              <a:ext uri="{FF2B5EF4-FFF2-40B4-BE49-F238E27FC236}">
                <a16:creationId xmlns:a16="http://schemas.microsoft.com/office/drawing/2014/main" id="{9E5F4C86-C052-F576-412C-1C5F01D83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52" y="3825811"/>
            <a:ext cx="9250048" cy="233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1C45BB-60B3-EF11-9C3C-45F0AE5CE5F4}"/>
              </a:ext>
            </a:extLst>
          </p:cNvPr>
          <p:cNvSpPr txBox="1"/>
          <p:nvPr/>
        </p:nvSpPr>
        <p:spPr>
          <a:xfrm>
            <a:off x="120910" y="1168054"/>
            <a:ext cx="11333804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enorite"/>
              </a:rPr>
              <a:t>Reading Expectations:</a:t>
            </a:r>
          </a:p>
          <a:p>
            <a:endParaRPr lang="en-US" dirty="0">
              <a:latin typeface="Tenorite"/>
            </a:endParaRPr>
          </a:p>
          <a:p>
            <a:r>
              <a:rPr lang="en-US" dirty="0">
                <a:latin typeface="Tenorite"/>
              </a:rPr>
              <a:t>Regular and consistent reading at home. We still encourage 'shared reading experiences' for Year Four children. Reading stamina and fluency is still a key skill.</a:t>
            </a:r>
          </a:p>
          <a:p>
            <a:endParaRPr lang="en-US" dirty="0">
              <a:latin typeface="Tenorite"/>
            </a:endParaRPr>
          </a:p>
          <a:p>
            <a:r>
              <a:rPr lang="en-US" dirty="0">
                <a:latin typeface="Tenorite"/>
              </a:rPr>
              <a:t>Children (or yourselves) to regularly fill in reading diaries- page number reached, but also a comment about the story, characters, a section they've enjoyed, a new word they have learnt. Diaries are checked every Friday.</a:t>
            </a:r>
          </a:p>
          <a:p>
            <a:endParaRPr lang="en-US" dirty="0">
              <a:latin typeface="Tenorite"/>
            </a:endParaRPr>
          </a:p>
          <a:p>
            <a:r>
              <a:rPr lang="en-US" dirty="0">
                <a:latin typeface="Tenorite"/>
              </a:rPr>
              <a:t>Reading for pleasure</a:t>
            </a:r>
          </a:p>
          <a:p>
            <a:r>
              <a:rPr lang="en-US" dirty="0">
                <a:latin typeface="Tenorite"/>
              </a:rPr>
              <a:t>(National Literacy</a:t>
            </a:r>
          </a:p>
          <a:p>
            <a:r>
              <a:rPr lang="en-US" dirty="0">
                <a:latin typeface="Tenorite"/>
              </a:rPr>
              <a:t>Trust).</a:t>
            </a:r>
          </a:p>
          <a:p>
            <a:endParaRPr lang="en-US" dirty="0">
              <a:latin typeface="Tenorite"/>
            </a:endParaRPr>
          </a:p>
        </p:txBody>
      </p:sp>
    </p:spTree>
    <p:extLst>
      <p:ext uri="{BB962C8B-B14F-4D97-AF65-F5344CB8AC3E}">
        <p14:creationId xmlns:p14="http://schemas.microsoft.com/office/powerpoint/2010/main" val="248278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5F45E1-1C50-D886-9A22-D2FDE9428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DAF098E9-2888-6BA6-4E10-C15C32E040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EAD23593-FA00-DDB4-6A93-B0DFBEBCF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E9E06E6-4C00-930F-C35E-8DF3CE9F18DE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B2F3B4AE-2825-2AF4-1BB7-B8F1282472E2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B71802-CF2E-B64C-1737-A3A83744AF84}"/>
              </a:ext>
            </a:extLst>
          </p:cNvPr>
          <p:cNvSpPr txBox="1">
            <a:spLocks/>
          </p:cNvSpPr>
          <p:nvPr/>
        </p:nvSpPr>
        <p:spPr>
          <a:xfrm>
            <a:off x="1157322" y="518991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Tenorite" panose="00000500000000000000" pitchFamily="2" charset="0"/>
              </a:rPr>
              <a:t>Reading &amp; Writing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F3FCD011-4E5D-B20C-7B6E-DFEC97DB692F}"/>
              </a:ext>
            </a:extLst>
          </p:cNvPr>
          <p:cNvSpPr txBox="1"/>
          <p:nvPr/>
        </p:nvSpPr>
        <p:spPr>
          <a:xfrm>
            <a:off x="1693226" y="3648143"/>
            <a:ext cx="5201349" cy="261610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Tenorite"/>
              </a:rPr>
              <a:t>Literacy Leaves</a:t>
            </a:r>
          </a:p>
          <a:p>
            <a:r>
              <a:rPr lang="en-US" dirty="0">
                <a:latin typeface="Tenorite"/>
              </a:rPr>
              <a:t>Daily reading comprehension with sequenced activities that guide children through whole books, creating critical readers. We will be using novels, poetry collections, and high-quality non-fiction books connected to Writing Roots through Literary Themes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F5CFAE13-D198-6485-FD55-263E5854FBB8}"/>
              </a:ext>
            </a:extLst>
          </p:cNvPr>
          <p:cNvSpPr txBox="1"/>
          <p:nvPr/>
        </p:nvSpPr>
        <p:spPr>
          <a:xfrm>
            <a:off x="7534179" y="3898349"/>
            <a:ext cx="4504549" cy="289310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Tenorite"/>
              </a:rPr>
              <a:t>Writing Roots</a:t>
            </a:r>
          </a:p>
          <a:p>
            <a:r>
              <a:rPr lang="en-US" dirty="0">
                <a:latin typeface="Tenorite"/>
              </a:rPr>
              <a:t>Based on teach through a text pedagogy engaging children to write with a clear audience and purpose. Usually, a three-week sequence giving the children the opportunity to write in a variety of genres. Then ending with a 'published' piece of writing.</a:t>
            </a:r>
          </a:p>
        </p:txBody>
      </p:sp>
      <p:pic>
        <p:nvPicPr>
          <p:cNvPr id="2050" name="Picture 2" descr="A logo of a book with glasses&#10;&#10;AI-generated content may be incorrect.">
            <a:extLst>
              <a:ext uri="{FF2B5EF4-FFF2-40B4-BE49-F238E27FC236}">
                <a16:creationId xmlns:a16="http://schemas.microsoft.com/office/drawing/2014/main" id="{49F897E5-8852-ED7D-03B9-136785C01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96" y="1758121"/>
            <a:ext cx="13906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pencil and a book&#10;&#10;AI-generated content may be incorrect.">
            <a:extLst>
              <a:ext uri="{FF2B5EF4-FFF2-40B4-BE49-F238E27FC236}">
                <a16:creationId xmlns:a16="http://schemas.microsoft.com/office/drawing/2014/main" id="{CE4635C7-5C9E-E2F7-38B1-28767CCF0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531" y="831140"/>
            <a:ext cx="1497666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A50494-AB74-9FEC-2CB0-A60B023B03B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0552" t="50000" r="9427" b="14594"/>
          <a:stretch>
            <a:fillRect/>
          </a:stretch>
        </p:blipFill>
        <p:spPr>
          <a:xfrm>
            <a:off x="8816278" y="2474883"/>
            <a:ext cx="1642352" cy="1452938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0CE73AD-57A7-EB20-25CC-41E2B9C01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2" t="45264" r="15697" b="14916"/>
          <a:stretch>
            <a:fillRect/>
          </a:stretch>
        </p:blipFill>
        <p:spPr bwMode="auto">
          <a:xfrm>
            <a:off x="7534179" y="1602665"/>
            <a:ext cx="1096160" cy="149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00BF299-A35A-A86D-23FA-081850749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7" t="47777" r="14462" b="14584"/>
          <a:stretch>
            <a:fillRect/>
          </a:stretch>
        </p:blipFill>
        <p:spPr bwMode="auto">
          <a:xfrm>
            <a:off x="10541062" y="1719320"/>
            <a:ext cx="1497666" cy="20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3D18D0-D51A-5684-8F7F-A31361782D5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58769" t="45225" r="15234" b="15316"/>
          <a:stretch>
            <a:fillRect/>
          </a:stretch>
        </p:blipFill>
        <p:spPr>
          <a:xfrm>
            <a:off x="153272" y="3648142"/>
            <a:ext cx="1436158" cy="21798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1F30A7-3ED3-619F-C0D4-FDE2E4AE709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58229" t="43900" r="13045" b="15676"/>
          <a:stretch>
            <a:fillRect/>
          </a:stretch>
        </p:blipFill>
        <p:spPr>
          <a:xfrm>
            <a:off x="522530" y="1132646"/>
            <a:ext cx="1407452" cy="19805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504AD9-B5F0-1F9E-1ED8-EBBFBB7F84E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59702" t="45225" r="15233" b="16628"/>
          <a:stretch>
            <a:fillRect/>
          </a:stretch>
        </p:blipFill>
        <p:spPr>
          <a:xfrm>
            <a:off x="4516067" y="1640997"/>
            <a:ext cx="1390650" cy="21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13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DC7B0D-D6C1-28C3-AA73-9AD2A5092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33AF-0C9A-FED6-2132-D6819436A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2445102"/>
            <a:ext cx="9877353" cy="2481198"/>
          </a:xfrm>
        </p:spPr>
        <p:txBody>
          <a:bodyPr>
            <a:normAutofit fontScale="90000"/>
          </a:bodyPr>
          <a:lstStyle/>
          <a:p>
            <a:br>
              <a:rPr lang="en-GB" sz="6600" dirty="0">
                <a:latin typeface="Tenorite" panose="00000500000000000000" pitchFamily="2" charset="0"/>
              </a:rPr>
            </a:br>
            <a:br>
              <a:rPr lang="en-GB" sz="6600" dirty="0">
                <a:latin typeface="Tenorite" panose="00000500000000000000" pitchFamily="2" charset="0"/>
              </a:rPr>
            </a:br>
            <a:br>
              <a:rPr lang="en-GB" sz="3200" dirty="0">
                <a:latin typeface="Tenorite" panose="00000500000000000000" pitchFamily="2" charset="0"/>
              </a:rPr>
            </a:br>
            <a:endParaRPr lang="en-GB" sz="6600" dirty="0">
              <a:latin typeface="Tenorite" panose="00000500000000000000" pitchFamily="2" charset="0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EB74BDE1-681E-69E8-A244-3947E39D1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4B7190C3-2B96-0467-F319-440825F02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CDF902B3-EB04-B1C8-685B-FF760093D707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5A26F707-C006-576C-0ED1-166F8CCEC1ED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A86A0B-1EB1-02C8-2F12-0AED6B054F9C}"/>
              </a:ext>
            </a:extLst>
          </p:cNvPr>
          <p:cNvSpPr txBox="1">
            <a:spLocks/>
          </p:cNvSpPr>
          <p:nvPr/>
        </p:nvSpPr>
        <p:spPr>
          <a:xfrm>
            <a:off x="1032972" y="88347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Tenorite" panose="00000500000000000000" pitchFamily="2" charset="0"/>
              </a:rPr>
              <a:t>Maths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8D6E0-7C8F-0653-A54A-CD969B549EFB}"/>
              </a:ext>
            </a:extLst>
          </p:cNvPr>
          <p:cNvSpPr txBox="1"/>
          <p:nvPr/>
        </p:nvSpPr>
        <p:spPr>
          <a:xfrm>
            <a:off x="627185" y="937115"/>
            <a:ext cx="45518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Daily Maths lesson.​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Daily retrieval activities.​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White Rose Maths: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4FDDEC-A9AF-AABD-2EC7-4C6365E1573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195" t="47028" r="7871" b="12299"/>
          <a:stretch>
            <a:fillRect/>
          </a:stretch>
        </p:blipFill>
        <p:spPr>
          <a:xfrm>
            <a:off x="0" y="3429000"/>
            <a:ext cx="12192000" cy="27893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C62244-36C0-00E9-0A94-7AC9A02B5331}"/>
              </a:ext>
            </a:extLst>
          </p:cNvPr>
          <p:cNvSpPr txBox="1"/>
          <p:nvPr/>
        </p:nvSpPr>
        <p:spPr>
          <a:xfrm>
            <a:off x="5386699" y="1429558"/>
            <a:ext cx="59031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https://www.topmarks.co.uk/maths-games/hit-the-button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7"/>
              </a:rPr>
              <a:t>https://www.bbc.co.uk/bitesize/articles/zdjkjfr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8"/>
              </a:rPr>
              <a:t>https://www.blooket.com/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9"/>
              </a:rPr>
              <a:t>https://kahoot.com/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68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BC5482-7565-E36F-8C07-B12CC3828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5F323361-3489-A766-8A05-68D6E2950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3426AEEF-B287-06A0-8626-C35FA7DCD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656985B9-40F6-F76E-954A-E7A2E3C56C7B}"/>
              </a:ext>
            </a:extLst>
          </p:cNvPr>
          <p:cNvSpPr txBox="1">
            <a:spLocks/>
          </p:cNvSpPr>
          <p:nvPr/>
        </p:nvSpPr>
        <p:spPr>
          <a:xfrm>
            <a:off x="9912286" y="73681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C3C119DE-EE09-8849-DECC-15A5504790F8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147F651-7A30-CA66-44A5-70D073839FD1}"/>
              </a:ext>
            </a:extLst>
          </p:cNvPr>
          <p:cNvSpPr txBox="1">
            <a:spLocks/>
          </p:cNvSpPr>
          <p:nvPr/>
        </p:nvSpPr>
        <p:spPr>
          <a:xfrm>
            <a:off x="1157321" y="1030733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Tenorite" panose="00000500000000000000" pitchFamily="2" charset="0"/>
              </a:rPr>
              <a:t>Times Tables </a:t>
            </a:r>
          </a:p>
          <a:p>
            <a:endParaRPr lang="en-GB" sz="5400" dirty="0">
              <a:solidFill>
                <a:srgbClr val="FF0000"/>
              </a:solidFill>
              <a:latin typeface="Tenorite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759B5-E27C-E4E8-4216-E0A422EA6885}"/>
              </a:ext>
            </a:extLst>
          </p:cNvPr>
          <p:cNvSpPr txBox="1"/>
          <p:nvPr/>
        </p:nvSpPr>
        <p:spPr>
          <a:xfrm>
            <a:off x="349078" y="1409346"/>
            <a:ext cx="118429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 multiplication tables check (MTC) is statutory for all year 4 pupils.</a:t>
            </a:r>
          </a:p>
          <a:p>
            <a:endParaRPr lang="en-GB" dirty="0"/>
          </a:p>
          <a:p>
            <a:r>
              <a:rPr lang="en-GB" dirty="0"/>
              <a:t>The purpose of the MTC is to determine whether pupils can recall their times tables fluently, which is essential for future success in mathematics.</a:t>
            </a:r>
          </a:p>
          <a:p>
            <a:endParaRPr lang="en-GB" dirty="0"/>
          </a:p>
          <a:p>
            <a:r>
              <a:rPr lang="en-GB" dirty="0"/>
              <a:t>This will happen in the </a:t>
            </a:r>
            <a:r>
              <a:rPr lang="en-GB"/>
              <a:t>summer term.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EDE68E-46B1-5DCC-B4E4-F270F79DC78E}"/>
              </a:ext>
            </a:extLst>
          </p:cNvPr>
          <p:cNvSpPr txBox="1"/>
          <p:nvPr/>
        </p:nvSpPr>
        <p:spPr>
          <a:xfrm>
            <a:off x="349078" y="3875802"/>
            <a:ext cx="60393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TTRS – available for you to login from home and please encourage children to play as much as they can.  I can see their data and where their confident or need more practice.</a:t>
            </a:r>
          </a:p>
          <a:p>
            <a:endParaRPr lang="en-GB" dirty="0"/>
          </a:p>
          <a:p>
            <a:r>
              <a:rPr lang="en-GB" dirty="0"/>
              <a:t>I’m working on getting their logins and will stick them in their diaries.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CD01CD-BBD2-7318-EF0C-E5832399653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216" t="15029" r="30979" b="46847"/>
          <a:stretch>
            <a:fillRect/>
          </a:stretch>
        </p:blipFill>
        <p:spPr>
          <a:xfrm>
            <a:off x="7060397" y="3543084"/>
            <a:ext cx="4609070" cy="261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55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1056</Words>
  <Application>Microsoft Office PowerPoint</Application>
  <PresentationFormat>Widescreen</PresentationFormat>
  <Paragraphs>263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Futura</vt:lpstr>
      <vt:lpstr>Tenorite</vt:lpstr>
      <vt:lpstr>Office Theme</vt:lpstr>
      <vt:lpstr>Meet the Teacher</vt:lpstr>
      <vt:lpstr>Meet the Year 4 Team</vt:lpstr>
      <vt:lpstr>   </vt:lpstr>
      <vt:lpstr>   </vt:lpstr>
      <vt:lpstr>    </vt:lpstr>
      <vt:lpstr>   </vt:lpstr>
      <vt:lpstr>PowerPoint Presentation</vt:lpstr>
      <vt:lpstr>   </vt:lpstr>
      <vt:lpstr>PowerPoint Presentation</vt:lpstr>
      <vt:lpstr>   </vt:lpstr>
      <vt:lpstr>PowerPoint Presentation</vt:lpstr>
      <vt:lpstr>PowerPoint Presentation</vt:lpstr>
      <vt:lpstr>PowerPoint Presentation</vt:lpstr>
      <vt:lpstr>   </vt:lpstr>
      <vt:lpstr>   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creator>Nicola Casey</dc:creator>
  <cp:lastModifiedBy>samantha jennings</cp:lastModifiedBy>
  <cp:revision>24</cp:revision>
  <dcterms:created xsi:type="dcterms:W3CDTF">2025-08-19T12:20:40Z</dcterms:created>
  <dcterms:modified xsi:type="dcterms:W3CDTF">2025-09-09T18:09:57Z</dcterms:modified>
</cp:coreProperties>
</file>