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70" r:id="rId7"/>
    <p:sldId id="278" r:id="rId8"/>
    <p:sldId id="266" r:id="rId9"/>
    <p:sldId id="276" r:id="rId10"/>
    <p:sldId id="269" r:id="rId11"/>
    <p:sldId id="268" r:id="rId12"/>
    <p:sldId id="275" r:id="rId13"/>
    <p:sldId id="272" r:id="rId14"/>
    <p:sldId id="279" r:id="rId15"/>
    <p:sldId id="277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6" autoAdjust="0"/>
    <p:restoredTop sz="94689" autoAdjust="0"/>
  </p:normalViewPr>
  <p:slideViewPr>
    <p:cSldViewPr snapToGrid="0">
      <p:cViewPr varScale="1">
        <p:scale>
          <a:sx n="85" d="100"/>
          <a:sy n="85" d="100"/>
        </p:scale>
        <p:origin x="40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9/8/2025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07671" y="2768529"/>
            <a:ext cx="5480073" cy="182706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Letter-join No-Lead 6" panose="02000505000000020003" pitchFamily="50" charset="0"/>
              </a:rPr>
              <a:t>Parent Welcome Meeting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Letter-join No-Lead 6" panose="02000505000000020003" pitchFamily="50" charset="0"/>
              </a:rPr>
              <a:t>Year 5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etter-join No-Lead 6" panose="02000505000000020003" pitchFamily="50" charset="0"/>
              </a:rPr>
              <a:t>Sept 2025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E1A99-5A87-4D9C-B384-3CDA7043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6617">
            <a:off x="576200" y="2295825"/>
            <a:ext cx="4600012" cy="30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39711" y="938791"/>
            <a:ext cx="3933620" cy="734415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Letter-join No-Lead 6" panose="02000505000000020003" pitchFamily="50" charset="0"/>
              </a:rPr>
              <a:t>Behaviour</a:t>
            </a:r>
            <a:r>
              <a:rPr lang="en-US" sz="3200" dirty="0">
                <a:latin typeface="Letter-join No-Lead 6" panose="02000505000000020003" pitchFamily="50" charset="0"/>
              </a:rPr>
              <a:t>- G2BG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latin typeface="Letter-join No-Lead 6" panose="02000505000000020003" pitchFamily="50" charset="0"/>
              </a:rPr>
              <a:pPr/>
              <a:t>10</a:t>
            </a:fld>
            <a:endParaRPr lang="en-US" dirty="0">
              <a:latin typeface="Letter-join No-Lead 6" panose="02000505000000020003" pitchFamily="50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3554">
            <a:off x="6276331" y="242719"/>
            <a:ext cx="4945621" cy="56028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8990" y="4708308"/>
            <a:ext cx="3913188" cy="933802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Letter-join No-Lead 6" panose="02000505000000020003" pitchFamily="50" charset="0"/>
              </a:rPr>
              <a:t>Enrichment Time </a:t>
            </a:r>
          </a:p>
          <a:p>
            <a:r>
              <a:rPr lang="en-GB" sz="2800" dirty="0">
                <a:latin typeface="Letter-join No-Lead 6" panose="02000505000000020003" pitchFamily="50" charset="0"/>
              </a:rPr>
              <a:t>Playground Pals </a:t>
            </a:r>
          </a:p>
        </p:txBody>
      </p:sp>
    </p:spTree>
    <p:extLst>
      <p:ext uri="{BB962C8B-B14F-4D97-AF65-F5344CB8AC3E}">
        <p14:creationId xmlns:p14="http://schemas.microsoft.com/office/powerpoint/2010/main" val="76764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391F6A-F274-4697-B72F-6701F8C4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622" y="3063875"/>
            <a:ext cx="3649415" cy="1127598"/>
          </a:xfrm>
        </p:spPr>
        <p:txBody>
          <a:bodyPr/>
          <a:lstStyle/>
          <a:p>
            <a:r>
              <a:rPr lang="en-US" sz="2800" noProof="0" dirty="0" err="1">
                <a:latin typeface="Letter-join No-Lead 6" panose="02000505000000020003" pitchFamily="50" charset="0"/>
              </a:rPr>
              <a:t>App.century.tech</a:t>
            </a:r>
            <a:endParaRPr lang="en-US" sz="2800" noProof="0" dirty="0">
              <a:latin typeface="Letter-join No-Lead 6" panose="02000505000000020003" pitchFamily="50" charset="0"/>
            </a:endParaRPr>
          </a:p>
          <a:p>
            <a:endParaRPr lang="en-US" sz="2800" noProof="0" dirty="0">
              <a:latin typeface="Letter-join No-Lead 6" panose="02000505000000020003" pitchFamily="50" charset="0"/>
            </a:endParaRPr>
          </a:p>
          <a:p>
            <a:r>
              <a:rPr lang="en-US" sz="2800" noProof="0" dirty="0">
                <a:latin typeface="Letter-join No-Lead 6" panose="02000505000000020003" pitchFamily="50" charset="0"/>
              </a:rPr>
              <a:t>Your child has been given a log-in and password for Century Tech.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F0B44-6A1B-421F-AA25-91B3C378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>
                <a:latin typeface="Letter-join No-Lead 6" panose="02000505000000020003" pitchFamily="50" charset="0"/>
              </a:rPr>
              <a:t>11</a:t>
            </a:fld>
            <a:endParaRPr lang="en-US" noProof="0" dirty="0">
              <a:latin typeface="Letter-join No-Lead 6" panose="02000505000000020003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0ED4F3-BCE8-4933-BCB8-3F5A93AE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Letter-join No-Lead 6" panose="02000505000000020003" pitchFamily="50" charset="0"/>
              </a:rPr>
              <a:t>Century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60408-728F-48A6-92C8-4CCCED2A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97" y="2399014"/>
            <a:ext cx="6898703" cy="28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>
                <a:latin typeface="Letter-join No-Lead 6" panose="02000505000000020003" pitchFamily="50" charset="0"/>
              </a:rPr>
              <a:t>12</a:t>
            </a:fld>
            <a:endParaRPr lang="en-US" noProof="0" dirty="0">
              <a:latin typeface="Letter-join No-Lead 6" panose="02000505000000020003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No-Lead 6" panose="02000505000000020003" pitchFamily="50" charset="0"/>
              </a:rPr>
              <a:t>Parent Pledge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22" y="2384112"/>
            <a:ext cx="11097424" cy="22383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27330" y="4348246"/>
            <a:ext cx="3200400" cy="170078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etter-join No-Lead 6" panose="02000505000000020003" pitchFamily="50" charset="0"/>
              </a:rPr>
              <a:t>In-class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etter-join No-Lead 6" panose="02000505000000020003" pitchFamily="50" charset="0"/>
              </a:rPr>
              <a:t>Tutoring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etter-join No-Lead 6" panose="02000505000000020003" pitchFamily="50" charset="0"/>
              </a:rPr>
              <a:t>Termly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etter-join No-Lead 6" panose="02000505000000020003" pitchFamily="50" charset="0"/>
              </a:rPr>
              <a:t>Greater communication between parent and teacher</a:t>
            </a:r>
          </a:p>
        </p:txBody>
      </p:sp>
    </p:spTree>
    <p:extLst>
      <p:ext uri="{BB962C8B-B14F-4D97-AF65-F5344CB8AC3E}">
        <p14:creationId xmlns:p14="http://schemas.microsoft.com/office/powerpoint/2010/main" val="80860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etter-join No-Lead 6" panose="02000505000000020003" pitchFamily="50" charset="0"/>
              </a:rPr>
              <a:t>Thank You!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Letter-join No-Lead 6" panose="02000505000000020003" pitchFamily="50" charset="0"/>
              </a:rPr>
              <a:t>Any Questions?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60030" y="959111"/>
            <a:ext cx="3933620" cy="734415"/>
          </a:xfrm>
        </p:spPr>
        <p:txBody>
          <a:bodyPr/>
          <a:lstStyle/>
          <a:p>
            <a:r>
              <a:rPr lang="en-US" dirty="0">
                <a:latin typeface="Letter-join No-Lead 6" panose="02000505000000020003" pitchFamily="50" charset="0"/>
              </a:rPr>
              <a:t>Meet the Team!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180" y="1828800"/>
            <a:ext cx="4685590" cy="43505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Letter-join No-Lead 6" panose="02000505000000020003" pitchFamily="50" charset="0"/>
              </a:rPr>
              <a:t>Class Teachers </a:t>
            </a:r>
            <a:r>
              <a:rPr lang="en-US" dirty="0">
                <a:latin typeface="Letter-join No-Lead 6" panose="02000505000000020003" pitchFamily="50" charset="0"/>
              </a:rPr>
              <a:t>–</a:t>
            </a:r>
          </a:p>
          <a:p>
            <a:r>
              <a:rPr lang="en-US" dirty="0">
                <a:latin typeface="Letter-join No-Lead 6" panose="02000505000000020003" pitchFamily="50" charset="0"/>
              </a:rPr>
              <a:t>Miss Stringfellow (5P)</a:t>
            </a:r>
          </a:p>
          <a:p>
            <a:r>
              <a:rPr lang="en-US" dirty="0" err="1">
                <a:latin typeface="Letter-join No-Lead 6" panose="02000505000000020003" pitchFamily="50" charset="0"/>
              </a:rPr>
              <a:t>Mr</a:t>
            </a:r>
            <a:r>
              <a:rPr lang="en-US" dirty="0">
                <a:latin typeface="Letter-join No-Lead 6" panose="02000505000000020003" pitchFamily="50" charset="0"/>
              </a:rPr>
              <a:t> Young (5F)</a:t>
            </a:r>
          </a:p>
          <a:p>
            <a:endParaRPr lang="en-US" dirty="0">
              <a:latin typeface="Letter-join No-Lead 6" panose="02000505000000020003" pitchFamily="50" charset="0"/>
            </a:endParaRPr>
          </a:p>
          <a:p>
            <a:r>
              <a:rPr lang="en-US" u="sng" dirty="0">
                <a:latin typeface="Letter-join No-Lead 6" panose="02000505000000020003" pitchFamily="50" charset="0"/>
              </a:rPr>
              <a:t>Classroom TAs </a:t>
            </a:r>
            <a:r>
              <a:rPr lang="en-US" dirty="0">
                <a:latin typeface="Letter-join No-Lead 6" panose="02000505000000020003" pitchFamily="50" charset="0"/>
              </a:rPr>
              <a:t>– </a:t>
            </a:r>
          </a:p>
          <a:p>
            <a:r>
              <a:rPr lang="en-US" dirty="0">
                <a:latin typeface="Letter-join No-Lead 6" panose="02000505000000020003" pitchFamily="50" charset="0"/>
              </a:rPr>
              <a:t>Miss Asprey (5P)</a:t>
            </a:r>
          </a:p>
          <a:p>
            <a:r>
              <a:rPr lang="en-US" dirty="0">
                <a:latin typeface="Letter-join No-Lead 6" panose="02000505000000020003" pitchFamily="50" charset="0"/>
              </a:rPr>
              <a:t>Miss Dunn (5F)</a:t>
            </a:r>
          </a:p>
          <a:p>
            <a:endParaRPr lang="en-US" dirty="0">
              <a:latin typeface="Letter-join No-Lead 6" panose="02000505000000020003" pitchFamily="50" charset="0"/>
            </a:endParaRPr>
          </a:p>
          <a:p>
            <a:r>
              <a:rPr lang="en-US" dirty="0">
                <a:latin typeface="Letter-join No-Lead 6" panose="02000505000000020003" pitchFamily="50" charset="0"/>
              </a:rPr>
              <a:t>Other important staff – </a:t>
            </a:r>
            <a:r>
              <a:rPr lang="en-US" dirty="0" err="1">
                <a:latin typeface="Letter-join No-Lead 6" panose="02000505000000020003" pitchFamily="50" charset="0"/>
              </a:rPr>
              <a:t>Mrs</a:t>
            </a:r>
            <a:r>
              <a:rPr lang="en-US" dirty="0">
                <a:latin typeface="Letter-join No-Lead 6" panose="02000505000000020003" pitchFamily="50" charset="0"/>
              </a:rPr>
              <a:t> Stevenson (Pastoral) </a:t>
            </a:r>
          </a:p>
          <a:p>
            <a:endParaRPr lang="en-US" dirty="0">
              <a:latin typeface="Letter-join No-Lead 6" panose="02000505000000020003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latin typeface="Letter-join No-Lead 6" panose="02000505000000020003" pitchFamily="50" charset="0"/>
              </a:rPr>
              <a:pPr/>
              <a:t>2</a:t>
            </a:fld>
            <a:endParaRPr lang="en-US" dirty="0">
              <a:latin typeface="Letter-join No-Lead 6" panose="020005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A1726-9C0F-4EAF-B536-2C3C6D4E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1065">
            <a:off x="7275139" y="1031096"/>
            <a:ext cx="3289090" cy="303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etter-join No-Lead 6" panose="02000505000000020003" pitchFamily="50" charset="0"/>
              </a:rPr>
              <a:t>Timetable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latin typeface="Letter-join No-Lead 6" panose="02000505000000020003" pitchFamily="50" charset="0"/>
              </a:rPr>
              <a:pPr/>
              <a:t>3</a:t>
            </a:fld>
            <a:endParaRPr lang="en-US" dirty="0">
              <a:latin typeface="Letter-join No-Lead 6" panose="02000505000000020003" pitchFamily="50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8220722" y="1442796"/>
            <a:ext cx="775611" cy="343104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32646" y="107911"/>
            <a:ext cx="5040853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Letter-join No-Lead 6" panose="02000505000000020003" pitchFamily="50" charset="0"/>
              </a:rPr>
              <a:t>PE –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Letter-join No-Lead 6" panose="02000505000000020003" pitchFamily="50" charset="0"/>
              </a:rPr>
              <a:t>Thursday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Letter-join No-Lead 6" panose="02000505000000020003" pitchFamily="50" charset="0"/>
              </a:rPr>
              <a:t> and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Letter-join No-Lead 6" panose="02000505000000020003" pitchFamily="50" charset="0"/>
              </a:rPr>
              <a:t>Friday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Letter-join No-Lead 6" panose="02000505000000020003" pitchFamily="50" charset="0"/>
              </a:rPr>
              <a:t> afternoons, children to get changed in school. 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  <a:latin typeface="Letter-join No-Lead 6" panose="02000505000000020003" pitchFamily="50" charset="0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Letter-join No-Lead 6" panose="02000505000000020003" pitchFamily="50" charset="0"/>
              </a:rPr>
              <a:t>Theme weeks – Many of our  foundation subjects (French, computing, music) are taught as a block, with our first topic being The Victorian Era.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22C5-55D7-4F57-AAB5-57761226D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0" y="2327371"/>
            <a:ext cx="10004951" cy="37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28587" y="1094462"/>
            <a:ext cx="4367170" cy="73441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Letter-join No-Lead 6" panose="02000505000000020003" pitchFamily="50" charset="0"/>
              </a:rPr>
              <a:t>Uniforms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385391"/>
            <a:ext cx="4800845" cy="42880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Please ensure that every item of your child’s uniform is labelled clearly with their name!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Please ensure that your child brings an appropriate coat to school every day – we all know hoe quickly the weather changes!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Footwear must be black and appropriate for the MUGA and the use of play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Letter-join No-Lead 6" panose="02000505000000020003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latin typeface="Letter-join No-Lead 6" panose="02000505000000020003" pitchFamily="50" charset="0"/>
              </a:rPr>
              <a:pPr/>
              <a:t>4</a:t>
            </a:fld>
            <a:endParaRPr lang="en-US" dirty="0">
              <a:latin typeface="Letter-join No-Lead 6" panose="0200050500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7EF62-1E29-4B06-8F6F-205EF054D12A}"/>
              </a:ext>
            </a:extLst>
          </p:cNvPr>
          <p:cNvSpPr txBox="1"/>
          <p:nvPr/>
        </p:nvSpPr>
        <p:spPr>
          <a:xfrm rot="678723">
            <a:off x="6864529" y="671752"/>
            <a:ext cx="4242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-join No-Lead 6" panose="02000505000000020003" pitchFamily="50" charset="0"/>
              </a:rPr>
              <a:t>Please put names in all items of clothing.</a:t>
            </a:r>
          </a:p>
          <a:p>
            <a:endParaRPr lang="en-GB" sz="2400" dirty="0">
              <a:latin typeface="Letter-join No-Lead 6" panose="02000505000000020003" pitchFamily="50" charset="0"/>
            </a:endParaRPr>
          </a:p>
          <a:p>
            <a:r>
              <a:rPr lang="en-GB" sz="2400" dirty="0">
                <a:latin typeface="Letter-join No-Lead 6" panose="02000505000000020003" pitchFamily="50" charset="0"/>
              </a:rPr>
              <a:t>Please ensure child has coat just in case.</a:t>
            </a:r>
          </a:p>
          <a:p>
            <a:endParaRPr lang="en-GB" sz="2400" dirty="0">
              <a:latin typeface="Letter-join No-Lead 6" panose="02000505000000020003" pitchFamily="50" charset="0"/>
            </a:endParaRPr>
          </a:p>
          <a:p>
            <a:endParaRPr lang="en-GB" sz="2400" dirty="0">
              <a:latin typeface="Letter-join No-Lead 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1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28587" y="1094462"/>
            <a:ext cx="4367170" cy="73441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Letter-join No-Lead 6" panose="02000505000000020003" pitchFamily="50" charset="0"/>
              </a:rPr>
              <a:t>P.E. Kits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385391"/>
            <a:ext cx="4800845" cy="4288025"/>
          </a:xfrm>
        </p:spPr>
        <p:txBody>
          <a:bodyPr>
            <a:normAutofit/>
          </a:bodyPr>
          <a:lstStyle/>
          <a:p>
            <a:r>
              <a:rPr lang="en-US" dirty="0">
                <a:latin typeface="Letter-join No-Lead 6" panose="02000505000000020003" pitchFamily="50" charset="0"/>
              </a:rPr>
              <a:t>PE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 Plain white t-shirt (moving away from yellow) no collar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Black shorts (not cycling)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Trainers suitable for outdoor sports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Black jogging bottoms and tracksuit tops (without logos) can be worn for outdoor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Make-up, </a:t>
            </a:r>
            <a:r>
              <a:rPr lang="en-US" dirty="0" err="1">
                <a:latin typeface="Letter-join No-Lead 6" panose="02000505000000020003" pitchFamily="50" charset="0"/>
              </a:rPr>
              <a:t>jewellery</a:t>
            </a:r>
            <a:r>
              <a:rPr lang="en-US" dirty="0">
                <a:latin typeface="Letter-join No-Lead 6" panose="02000505000000020003" pitchFamily="50" charset="0"/>
              </a:rPr>
              <a:t>, sock trainers, leggings not permitted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Letter-join No-Lead 6" panose="02000505000000020003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692076">
            <a:off x="6974786" y="780850"/>
            <a:ext cx="19878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No-Lead 6" panose="02000505000000020003" pitchFamily="50" charset="0"/>
              </a:rPr>
              <a:t> </a:t>
            </a:r>
            <a:r>
              <a:rPr lang="en-GB" b="1" dirty="0">
                <a:latin typeface="Letter-join No-Lead 6" panose="02000505000000020003" pitchFamily="50" charset="0"/>
              </a:rPr>
              <a:t>Coach Jade</a:t>
            </a:r>
          </a:p>
        </p:txBody>
      </p:sp>
      <p:sp>
        <p:nvSpPr>
          <p:cNvPr id="11" name="TextBox 10"/>
          <p:cNvSpPr txBox="1"/>
          <p:nvPr/>
        </p:nvSpPr>
        <p:spPr>
          <a:xfrm rot="692076">
            <a:off x="9250297" y="1197333"/>
            <a:ext cx="19878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No-Lead 6" panose="02000505000000020003" pitchFamily="50" charset="0"/>
              </a:rPr>
              <a:t> </a:t>
            </a:r>
            <a:r>
              <a:rPr lang="en-GB" b="1" dirty="0">
                <a:latin typeface="Letter-join No-Lead 6" panose="02000505000000020003" pitchFamily="50" charset="0"/>
              </a:rPr>
              <a:t>CITC</a:t>
            </a:r>
          </a:p>
        </p:txBody>
      </p:sp>
      <p:pic>
        <p:nvPicPr>
          <p:cNvPr id="1026" name="Picture 2" descr="Jade Boulton - Full Time Football Coach | LinkedIn">
            <a:extLst>
              <a:ext uri="{FF2B5EF4-FFF2-40B4-BE49-F238E27FC236}">
                <a16:creationId xmlns:a16="http://schemas.microsoft.com/office/drawing/2014/main" id="{236895B7-2C08-439F-A887-D4D49CDB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107">
            <a:off x="6732978" y="1324071"/>
            <a:ext cx="1817203" cy="18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chester City Football Club: The Complete Guide - Oysan">
            <a:extLst>
              <a:ext uri="{FF2B5EF4-FFF2-40B4-BE49-F238E27FC236}">
                <a16:creationId xmlns:a16="http://schemas.microsoft.com/office/drawing/2014/main" id="{822E181D-FCA9-462D-AC41-B33C7C6B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000">
            <a:off x="8788415" y="1677063"/>
            <a:ext cx="2258492" cy="19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8029" y="2442380"/>
            <a:ext cx="4017073" cy="3503444"/>
          </a:xfrm>
        </p:spPr>
        <p:txBody>
          <a:bodyPr>
            <a:normAutofit/>
          </a:bodyPr>
          <a:lstStyle/>
          <a:p>
            <a:r>
              <a:rPr lang="en-GB" dirty="0">
                <a:latin typeface="Letter-join No-Lead 6" panose="02000505000000020003" pitchFamily="50" charset="0"/>
              </a:rPr>
              <a:t>Homework is set every Tuesday and due in by the following Tuesday.</a:t>
            </a:r>
          </a:p>
          <a:p>
            <a:endParaRPr lang="en-GB" dirty="0">
              <a:latin typeface="Letter-join No-Lead 6" panose="02000505000000020003" pitchFamily="50" charset="0"/>
            </a:endParaRPr>
          </a:p>
          <a:p>
            <a:r>
              <a:rPr lang="en-GB" dirty="0">
                <a:latin typeface="Letter-join No-Lead 6" panose="02000505000000020003" pitchFamily="50" charset="0"/>
              </a:rPr>
              <a:t>Children will receive English and Maths homework on Century Learning. Children have a log-in for this.</a:t>
            </a:r>
          </a:p>
          <a:p>
            <a:endParaRPr lang="en-GB" dirty="0">
              <a:latin typeface="Letter-join No-Lead 6" panose="02000505000000020003" pitchFamily="50" charset="0"/>
            </a:endParaRPr>
          </a:p>
          <a:p>
            <a:r>
              <a:rPr lang="en-GB" dirty="0">
                <a:latin typeface="Letter-join No-Lead 6" panose="02000505000000020003" pitchFamily="50" charset="0"/>
              </a:rPr>
              <a:t>Spellings are given out and tested every Tuesday.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31507" y="1037355"/>
            <a:ext cx="3933620" cy="734415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Letter-join No-Lead 6" panose="02000505000000020003" pitchFamily="50" charset="0"/>
              </a:rPr>
              <a:t>Homework and Spellings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44129">
            <a:off x="5836712" y="555823"/>
            <a:ext cx="5628932" cy="4860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2810" y="5945824"/>
            <a:ext cx="236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Scores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6554147" y="4799180"/>
            <a:ext cx="460039" cy="1146644"/>
          </a:xfrm>
          <a:prstGeom prst="straightConnector1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2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38111" y="1056162"/>
            <a:ext cx="3933620" cy="734415"/>
          </a:xfrm>
        </p:spPr>
        <p:txBody>
          <a:bodyPr/>
          <a:lstStyle/>
          <a:p>
            <a:pPr algn="ctr"/>
            <a:r>
              <a:rPr lang="en-US" dirty="0">
                <a:latin typeface="Letter-join No-Lead 6" panose="02000505000000020003" pitchFamily="50" charset="0"/>
              </a:rPr>
              <a:t>TTRS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442380"/>
            <a:ext cx="4494151" cy="4100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The expectation for all children to be fluent by the end of Year 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All children have access to TTRS via app or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Children should practice everyday to ensure they are fluent and therefore able to access the Y6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No-Lead 6" panose="02000505000000020003" pitchFamily="50" charset="0"/>
              </a:rPr>
              <a:t>Difference in speed between some of our Y5 pupils is significant.</a:t>
            </a:r>
          </a:p>
          <a:p>
            <a:endParaRPr lang="en-US" dirty="0">
              <a:latin typeface="Letter-join No-Lead 6" panose="02000505000000020003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latin typeface="Letter-join No-Lead 6" panose="02000505000000020003" pitchFamily="50" charset="0"/>
              </a:rPr>
              <a:pPr/>
              <a:t>7</a:t>
            </a:fld>
            <a:endParaRPr lang="en-US" dirty="0">
              <a:latin typeface="Letter-join No-Lead 6" panose="02000505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6885">
            <a:off x="7075836" y="280129"/>
            <a:ext cx="4107152" cy="2028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3237">
            <a:off x="6489324" y="2267105"/>
            <a:ext cx="4190015" cy="33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8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11479" y="1137440"/>
            <a:ext cx="3933620" cy="73441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Letter-join No-Lead 6" panose="02000505000000020003" pitchFamily="50" charset="0"/>
              </a:rPr>
              <a:t>AR and Reading Records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79"/>
            <a:ext cx="3913632" cy="3940666"/>
          </a:xfrm>
        </p:spPr>
        <p:txBody>
          <a:bodyPr>
            <a:normAutofit/>
          </a:bodyPr>
          <a:lstStyle/>
          <a:p>
            <a:endParaRPr lang="en-US" dirty="0">
              <a:latin typeface="Letter-join No-Lead 6" panose="02000505000000020003" pitchFamily="50" charset="0"/>
            </a:endParaRPr>
          </a:p>
          <a:p>
            <a:r>
              <a:rPr lang="en-US" dirty="0">
                <a:latin typeface="Letter-join No-Lead 6" panose="02000505000000020003" pitchFamily="50" charset="0"/>
              </a:rPr>
              <a:t>Accelerated Reader is a measure of a child’s comprehension. </a:t>
            </a:r>
          </a:p>
          <a:p>
            <a:r>
              <a:rPr lang="en-US" dirty="0">
                <a:latin typeface="Letter-join No-Lead 6" panose="02000505000000020003" pitchFamily="50" charset="0"/>
              </a:rPr>
              <a:t>If your child is assigned an AR books, they will be able to choose from a level range, e.g. 2.2-3.2 </a:t>
            </a:r>
          </a:p>
          <a:p>
            <a:r>
              <a:rPr lang="en-US" dirty="0">
                <a:latin typeface="Letter-join No-Lead 6" panose="02000505000000020003" pitchFamily="50" charset="0"/>
              </a:rPr>
              <a:t>Y5 children can update their own reading records.</a:t>
            </a:r>
          </a:p>
          <a:p>
            <a:r>
              <a:rPr lang="en-US" dirty="0">
                <a:latin typeface="Letter-join No-Lead 6" panose="02000505000000020003" pitchFamily="50" charset="0"/>
              </a:rPr>
              <a:t> Please make sure your child is reading for at least 20 minutes per night. </a:t>
            </a:r>
          </a:p>
          <a:p>
            <a:endParaRPr lang="en-US" dirty="0">
              <a:latin typeface="Letter-join No-Lead 6" panose="02000505000000020003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latin typeface="Letter-join No-Lead 6" panose="02000505000000020003" pitchFamily="50" charset="0"/>
              </a:rPr>
              <a:pPr/>
              <a:t>8</a:t>
            </a:fld>
            <a:endParaRPr lang="en-US" dirty="0">
              <a:latin typeface="Letter-join No-Lead 6" panose="02000505000000020003" pitchFamily="50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2859">
            <a:off x="6466158" y="632107"/>
            <a:ext cx="4483756" cy="4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39711" y="938791"/>
            <a:ext cx="3933620" cy="7344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Letter-join No-Lead 6" panose="02000505000000020003" pitchFamily="50" charset="0"/>
              </a:rPr>
              <a:t>Class Dojo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442379"/>
            <a:ext cx="4204497" cy="3805073"/>
          </a:xfrm>
        </p:spPr>
        <p:txBody>
          <a:bodyPr>
            <a:normAutofit/>
          </a:bodyPr>
          <a:lstStyle/>
          <a:p>
            <a:r>
              <a:rPr lang="en-US" dirty="0">
                <a:latin typeface="Letter-join No-Lead 6" panose="02000505000000020003" pitchFamily="50" charset="0"/>
              </a:rPr>
              <a:t>Please make sure you are connected to Class Dojo and have notifications on!</a:t>
            </a:r>
          </a:p>
          <a:p>
            <a:endParaRPr lang="en-US" dirty="0">
              <a:latin typeface="Letter-join No-Lead 6" panose="02000505000000020003" pitchFamily="50" charset="0"/>
            </a:endParaRPr>
          </a:p>
          <a:p>
            <a:r>
              <a:rPr lang="en-US" dirty="0">
                <a:latin typeface="Letter-join No-Lead 6" panose="02000505000000020003" pitchFamily="50" charset="0"/>
              </a:rPr>
              <a:t>We will share important information regarding class trips, after-school clubs, interventions and homework on Dojo.</a:t>
            </a:r>
          </a:p>
          <a:p>
            <a:endParaRPr lang="en-US" dirty="0">
              <a:latin typeface="Letter-join No-Lead 6" panose="02000505000000020003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latin typeface="Letter-join No-Lead 6" panose="02000505000000020003" pitchFamily="50" charset="0"/>
              </a:rPr>
              <a:pPr/>
              <a:t>9</a:t>
            </a:fld>
            <a:endParaRPr lang="en-US" dirty="0">
              <a:latin typeface="Letter-join No-Lead 6" panose="02000505000000020003" pitchFamily="50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0042" r="30042"/>
          <a:stretch>
            <a:fillRect/>
          </a:stretch>
        </p:blipFill>
        <p:spPr>
          <a:xfrm rot="720000">
            <a:off x="6418264" y="154224"/>
            <a:ext cx="4647699" cy="54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2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_fixed.potx" id="{E785A672-7C90-4494-8194-CA0AD3121E17}" vid="{FDBCB3E4-366A-4650-A7CF-CC6B13FF34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1b33a2-0cac-46a0-8f4b-17dee4b62794">
      <Terms xmlns="http://schemas.microsoft.com/office/infopath/2007/PartnerControls"/>
    </lcf76f155ced4ddcb4097134ff3c332f>
    <TaxCatchAll xmlns="2c5cd8a7-9ccb-452a-8d8e-23165ad1e9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5AC31F682544FA7095CA891FA3016" ma:contentTypeVersion="13" ma:contentTypeDescription="Create a new document." ma:contentTypeScope="" ma:versionID="7563b02bd49beb97a615081909d46e4d">
  <xsd:schema xmlns:xsd="http://www.w3.org/2001/XMLSchema" xmlns:xs="http://www.w3.org/2001/XMLSchema" xmlns:p="http://schemas.microsoft.com/office/2006/metadata/properties" xmlns:ns2="b71b33a2-0cac-46a0-8f4b-17dee4b62794" xmlns:ns3="2c5cd8a7-9ccb-452a-8d8e-23165ad1e99f" targetNamespace="http://schemas.microsoft.com/office/2006/metadata/properties" ma:root="true" ma:fieldsID="bf0aabce563233635f3c55476299fd5c" ns2:_="" ns3:_="">
    <xsd:import namespace="b71b33a2-0cac-46a0-8f4b-17dee4b62794"/>
    <xsd:import namespace="2c5cd8a7-9ccb-452a-8d8e-23165ad1e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b33a2-0cac-46a0-8f4b-17dee4b62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8f2b196-d079-49e7-8b43-fb8857ee81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cd8a7-9ccb-452a-8d8e-23165ad1e99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c47c714-76a7-43d0-91fd-661a2a42f16f}" ma:internalName="TaxCatchAll" ma:showField="CatchAllData" ma:web="2c5cd8a7-9ccb-452a-8d8e-23165ad1e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2C774-4975-4480-9539-33FB10BAA3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6A3F2-D2D2-48CF-993F-FCA04CFB7893}">
  <ds:schemaRefs>
    <ds:schemaRef ds:uri="http://schemas.microsoft.com/office/2006/metadata/properties"/>
    <ds:schemaRef ds:uri="http://schemas.microsoft.com/office/infopath/2007/PartnerControls"/>
    <ds:schemaRef ds:uri="b71b33a2-0cac-46a0-8f4b-17dee4b62794"/>
    <ds:schemaRef ds:uri="2c5cd8a7-9ccb-452a-8d8e-23165ad1e99f"/>
  </ds:schemaRefs>
</ds:datastoreItem>
</file>

<file path=customXml/itemProps3.xml><?xml version="1.0" encoding="utf-8"?>
<ds:datastoreItem xmlns:ds="http://schemas.openxmlformats.org/officeDocument/2006/customXml" ds:itemID="{E56F71C5-F76D-4EB6-9D1D-291D733B2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1b33a2-0cac-46a0-8f4b-17dee4b62794"/>
    <ds:schemaRef ds:uri="2c5cd8a7-9ccb-452a-8d8e-23165ad1e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376</TotalTime>
  <Words>481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Letter-join No-Lead 6</vt:lpstr>
      <vt:lpstr>Office Theme</vt:lpstr>
      <vt:lpstr>Parent Welcome Meeting</vt:lpstr>
      <vt:lpstr>Meet the Team!</vt:lpstr>
      <vt:lpstr>Timetable</vt:lpstr>
      <vt:lpstr>Uniforms</vt:lpstr>
      <vt:lpstr>P.E. Kits</vt:lpstr>
      <vt:lpstr>Homework and Spellings</vt:lpstr>
      <vt:lpstr>TTRS</vt:lpstr>
      <vt:lpstr>AR and Reading Records</vt:lpstr>
      <vt:lpstr>Class Dojo</vt:lpstr>
      <vt:lpstr>Behaviour- G2BG</vt:lpstr>
      <vt:lpstr>Century Learning</vt:lpstr>
      <vt:lpstr>Parent Pledge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 Morris</dc:creator>
  <cp:lastModifiedBy>Ryan</cp:lastModifiedBy>
  <cp:revision>26</cp:revision>
  <dcterms:created xsi:type="dcterms:W3CDTF">2022-09-07T09:37:51Z</dcterms:created>
  <dcterms:modified xsi:type="dcterms:W3CDTF">2025-09-08T07:36:44Z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0x0101000445AC31F682544FA7095CA891FA3016</vt:lpwstr>
  </property>
  <property fmtid="{D5CDD505-2E9C-101B-9397-08002B2CF9AE}" pid="3" name="Order">
    <vt:r8>6300400</vt:r8>
  </property>
  <property fmtid="{D5CDD505-2E9C-101B-9397-08002B2CF9AE}" pid="4" name="MediaServiceImageTags">
    <vt:lpwstr/>
  </property>
</Properties>
</file>