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3" r:id="rId6"/>
    <p:sldId id="266" r:id="rId7"/>
    <p:sldId id="278" r:id="rId8"/>
    <p:sldId id="258" r:id="rId9"/>
    <p:sldId id="279" r:id="rId10"/>
    <p:sldId id="282" r:id="rId11"/>
    <p:sldId id="281" r:id="rId12"/>
    <p:sldId id="276" r:id="rId13"/>
    <p:sldId id="269" r:id="rId14"/>
    <p:sldId id="268" r:id="rId15"/>
    <p:sldId id="275" r:id="rId16"/>
    <p:sldId id="272" r:id="rId17"/>
    <p:sldId id="280" r:id="rId18"/>
    <p:sldId id="261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89" autoAdjust="0"/>
  </p:normalViewPr>
  <p:slideViewPr>
    <p:cSldViewPr snapToGrid="0">
      <p:cViewPr varScale="1">
        <p:scale>
          <a:sx n="94" d="100"/>
          <a:sy n="94" d="100"/>
        </p:scale>
        <p:origin x="86" y="1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ala CASEY" userId="272f69c7-bfa7-4834-82d8-cc2d26159a01" providerId="ADAL" clId="{968636A5-215B-45FE-B79B-469E33375FAA}"/>
    <pc:docChg chg="custSel modSld">
      <pc:chgData name="Micheala CASEY" userId="272f69c7-bfa7-4834-82d8-cc2d26159a01" providerId="ADAL" clId="{968636A5-215B-45FE-B79B-469E33375FAA}" dt="2025-09-09T20:55:55.041" v="0" actId="21"/>
      <pc:docMkLst>
        <pc:docMk/>
      </pc:docMkLst>
      <pc:sldChg chg="delSp">
        <pc:chgData name="Micheala CASEY" userId="272f69c7-bfa7-4834-82d8-cc2d26159a01" providerId="ADAL" clId="{968636A5-215B-45FE-B79B-469E33375FAA}" dt="2025-09-09T20:55:55.041" v="0" actId="21"/>
        <pc:sldMkLst>
          <pc:docMk/>
          <pc:sldMk cId="371190576" sldId="266"/>
        </pc:sldMkLst>
        <pc:picChg chg="del">
          <ac:chgData name="Micheala CASEY" userId="272f69c7-bfa7-4834-82d8-cc2d26159a01" providerId="ADAL" clId="{968636A5-215B-45FE-B79B-469E33375FAA}" dt="2025-09-09T20:55:55.041" v="0" actId="21"/>
          <ac:picMkLst>
            <pc:docMk/>
            <pc:sldMk cId="371190576" sldId="266"/>
            <ac:picMk id="6" creationId="{46026624-6174-4C4B-95D3-12AA5513CF4C}"/>
          </ac:picMkLst>
        </pc:picChg>
      </pc:sldChg>
    </pc:docChg>
  </pc:docChgLst>
  <pc:docChgLst>
    <pc:chgData name="Micheala CASEY" userId="272f69c7-bfa7-4834-82d8-cc2d26159a01" providerId="ADAL" clId="{D9EE06F4-5FBA-4823-A5C7-F7D06B36A5FC}"/>
    <pc:docChg chg="modSld">
      <pc:chgData name="Micheala CASEY" userId="272f69c7-bfa7-4834-82d8-cc2d26159a01" providerId="ADAL" clId="{D9EE06F4-5FBA-4823-A5C7-F7D06B36A5FC}" dt="2025-09-10T14:16:32.537" v="56" actId="14100"/>
      <pc:docMkLst>
        <pc:docMk/>
      </pc:docMkLst>
      <pc:sldChg chg="addSp modSp mod">
        <pc:chgData name="Micheala CASEY" userId="272f69c7-bfa7-4834-82d8-cc2d26159a01" providerId="ADAL" clId="{D9EE06F4-5FBA-4823-A5C7-F7D06B36A5FC}" dt="2025-09-10T14:16:32.537" v="56" actId="14100"/>
        <pc:sldMkLst>
          <pc:docMk/>
          <pc:sldMk cId="371190576" sldId="266"/>
        </pc:sldMkLst>
        <pc:picChg chg="add mod">
          <ac:chgData name="Micheala CASEY" userId="272f69c7-bfa7-4834-82d8-cc2d26159a01" providerId="ADAL" clId="{D9EE06F4-5FBA-4823-A5C7-F7D06B36A5FC}" dt="2025-09-10T14:16:32.537" v="56" actId="14100"/>
          <ac:picMkLst>
            <pc:docMk/>
            <pc:sldMk cId="371190576" sldId="266"/>
            <ac:picMk id="7" creationId="{0297F1A4-3F85-4B4B-AB36-3FA9C1DD1524}"/>
          </ac:picMkLst>
        </pc:picChg>
      </pc:sldChg>
      <pc:sldChg chg="modSp mod">
        <pc:chgData name="Micheala CASEY" userId="272f69c7-bfa7-4834-82d8-cc2d26159a01" providerId="ADAL" clId="{D9EE06F4-5FBA-4823-A5C7-F7D06B36A5FC}" dt="2025-09-08T16:27:21.339" v="52" actId="1076"/>
        <pc:sldMkLst>
          <pc:docMk/>
          <pc:sldMk cId="1986142412" sldId="283"/>
        </pc:sldMkLst>
        <pc:spChg chg="mod">
          <ac:chgData name="Micheala CASEY" userId="272f69c7-bfa7-4834-82d8-cc2d26159a01" providerId="ADAL" clId="{D9EE06F4-5FBA-4823-A5C7-F7D06B36A5FC}" dt="2025-09-08T16:27:21.339" v="52" actId="1076"/>
          <ac:spMkLst>
            <pc:docMk/>
            <pc:sldMk cId="1986142412" sldId="283"/>
            <ac:spMk id="5" creationId="{1DBEAA3B-4F2F-48B6-BC0E-B82B0D6832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9/10/2025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07671" y="2768529"/>
            <a:ext cx="5480073" cy="182706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Parent Welcome Meeting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Year One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 202</a:t>
            </a:r>
            <a:r>
              <a:rPr lang="en-GB" dirty="0"/>
              <a:t>5</a:t>
            </a:r>
            <a:endParaRPr lang="ru-RU" dirty="0"/>
          </a:p>
        </p:txBody>
      </p:sp>
      <p:sp>
        <p:nvSpPr>
          <p:cNvPr id="4" name="AutoShape 4" descr="Pike Fold Primary School: Our Sta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data:image/jpeg;base64,/9j/4AAQSkZJRgABAQAAAQABAAD/2wCEAAkGBxITEhUTERQWFhUWFxcVGBcYGB8bGhUXGBcWGBgaIBoYHSggGBolGxUWITEhJSkrLi4uFx8zODMtNygtLisBCgoKDg0OGxAQGy0mICUtLS0tLystLS0tLS0tLS0tLS8tLS0tLS0tLS0tLS0tLS0tLS0tLS0tLS0tLS0tLS0tLf/AABEIAKEBOgMBIgACEQEDEQH/xAAcAAEAAgMBAQEAAAAAAAAAAAAABQYDBAcCAQj/xABLEAABAwEFAwkDBg0CBQUAAAABAAIDEQQFEiExBkFREyIyYXGBkaGxM1JyB0JDgpLRFBUjNFNic7LBwtLh8BaiFyREg9MlVGOz8f/EABkBAAIDAQAAAAAAAAAAAAAAAAAEAQIDBf/EADcRAAEDAQQIBQQCAQQDAAAAAAEAAhEDBBIhMRNBUWFxgaHwFJGxwdEiMlLhBUIzIzRDoiRi8f/aAAwDAQACEQMRAD8A7gijfx9Zv0g8D9yC/LN+kHgfuV9E/wDE+Sz01P8AIeYUkiwWe0seKsc1w6jVerTO1jS55o0alUgzCvIiVlRaNlvSGR2Fj6nWlDu7Qslst8cVOUdhxVpkc6Urp2hWLHAxGKrfbEyIW0i1rHbI5QTG7EAaHt71sqCCMCrAgiQiIihSiIiEIiIhCIixyyBrS5xoACSeACELIijPx9Zv0g8D9y+/j6zfpB4H7lfRP/E+Sz01P8h5qSRaNmvWGR2Fj6uO6h3doW8qlpGas1wcJBRERQrIiLxI8AEnQAk9gQhe0UfFfUDnBrX1JNAKHM+CkFZzS3AhVa5rsWmUREVVZEWG1WhsbS95o0Uqe00HmVgst5wyOwsfU0rSh0HaFIaSJAVS9oME4rdREUKyLlvyhbRWixXlG+F2RgjxRnoPHKTajcesZrqS4x8s/wCexfsGf/ZMmrG0OqQcoPolbY4tpSNo9V0fZXaqC3MrGcMg6cR6Tf6m9Y8tFYF+YbHbJIXtkieWPbmHN1H3jqOSuF5/KZbJYhGwNidSj5GdJx4ivQ7qnrC2q2B176Mt+pY0rc279efqumbTbX2axCkjsUlMom5uPbuaOs+a1tgNopbdFNLI1rcMuBrW/NaGMOZOpq7VcIkeXEucSScySakniSdSu4/JPZcF3MdShkfI89fOwA+DAotFmZRpTmdqmhaHVasZCCriiIkE+uZKRfcdoDcWCopXIgnw1UaV0qHoivAei6tprOpxGv8AS4tks7a03tULndktLo3h7DQjz6j1K62sG0Wc8nSr2giu7MVHqqbeL2ulkLeiXEhWCOou/eDQkdhfkqWhs3HZGQr2V0X2ZiD3zS4rklilD34aUIyNde5edtPovr/yLS2XlcbQKknmu1PUt3bT6L6/8ip9XiBePcFaS02V10QJ2zrCzbG+zk+P+UKwqvbG+zf8X8oWhtJepe/k4zRrTmQdXfcFk+kaldwC2p1hSs7XFXBFXdmLvcByshNSOaCTkOPesl/31yX5OOmPefdH3rLREvuNxW2nAp6R4hTj3gakDtRjwdCD2LnjY5pnE0dId5zNO/QI+CaEgkOjO45jzCY8GMr2PfPolvHHO5h3y6roqKvbP34ZDycvS+a73uo8D6qwpWowsMOTlOo2o281FqXv7CX9m/8AdK21p3t7CX9m/wDdKhv3BWf9p4Ln8UZcQ0akgDtKlP8ATlo90faC0LA6ksZOQD2+oV//AA6L9Iz7Q+9dK01nscLo91yLJQp1Gm8q9cVzTRTB7wA0A7wdQrSsEdqY40a9pPAOBPktO+b0EDeLndFv8T1JB7n1X4jFdJjWUGHHBSVaaryyVp0IPYVz202uWZ3OLnE6NGnc0LzJZZGZuY5vWWkedEyLHtdj3vSpt+MhuHe6Oq6Ote8PZSfA70Kq1zX+5hDZSXMOWI6t794VpvA/kpPgd6FLVKTqboKap1m1WEtVGuX28XxtXQVz25vbxfE1Xy0ztY0vcaACpTFt+8Dclv4/CmePsFmXnGOIVFvO+5ZSaEsZuaD6netJtleRiDHEccJp40Q2xmJcY74odbxMMbPfBXTab82k+p++1QGyP5x9R3q1Rot0mB0ZcSx1MjnShBy4ZhSWyX5x9V3q1a6I0qL2nesdMKtdjhu91dERc1+UO671fidFIZLPn+ShBY8Dg5oJMvcfqhI02B7rpIHFdKo+42YJ4K1X1tjYrLUSzAv9xnPd4N6PfRcc242hbbrSJmMLGtjEYDiCTRz3VNMh09M9FXy2hIIoRkRoQeFNyLr0bKykb2ZXJr2p1URGCIviJpKr4u/7A22B9ihZDI1xjja14GrXUzqDmM6571wJZbHa5IniSJ7mPGjmmh/uOpL2mhpmxMJiz19E6YmV+nkXKtmvlTpRlublpyzB+8werfBdCjv2yuAc20REEAg4xocwuPUoVGGCF16ddlQS0qirJJa5HCjnkjgXGngsRXSIGDC3IaDd1Lo2isKcYSuTZqBqyJhUu7LkklIqC1m8nKvUArLfkYbZXtaKANAA4AEKVUbtF+bSdg9QkTWdUqNnaF0BZ20abo2FVrZT84Hwu9FIbafRfX/kUfsp+cD4XeikNtPovr/yJl/+5HD2KUZ/s3cfcKMsF58lA9rTz3nL9UYRU9vBetn7r5Z+Jw5jdf1juH3r1dl28tZ3lvTa6revmirVr3PeToH1NcJyeP49oWpxDxT+7X36LIYGman2xh3xzV7JAFdwHoucTzF7i52riSe9dFa4PbUGocMiOBC5y6PC4td800Pcc0vYY+pM/wAhP07MVZrHtDZ42BjGSADqbn19LVe7RtJZ3tLXMkIORFG/1L3Ds5Z3NDmueQRUHENPBfZdnLO0FznPAGZJcMvJUmzTOMrSLVH9YVRa/C6rScjUHfkcl0ezyYmtdxAPiKqqtslgJAErySaDXU/UVrgiDWtaNGgNHYBRTa3h0YHmFFipFl7EHgZWRal7ewl/Zv8A3Sttal7ewl/Zv/dKUb9w4p1/2nguesaSQAKk5AcSt38UT/oneCw3d7WP4m/vBdGXTtFd1MgBciy2ZtZpJOSp+ztglZO1z43NFHZnsWntFaC+0P4N5o7tfOqvioV/wFtokrvOIdh/vVZ2eppKpc7Z30Wtpo6KiGtylWXZywtjia6nOeMRPUcwOyilnNBFCKg7iozZ61B8LQDm0BpHCmQ8QpUpKrN83l0KIbo23coVBv2xCKYtb0SA4DgDu8QVYrqtBfYzXMtY9vgDTyooDaG1iScluYaA0HjStfMlTt0RFtidX5zXu7iDTyCdrzoW3s8Fz6ECu+7liq5c3t4viapzbKchrGDQkuPdQD1UHc3t4viaprbOE/k37hiae+hHoVpVjxDZ2fKzpT4V8bR7LU2Xu9sjnPeKhlKDcXH7v4q5qo7JWxrXOjcaYqFvWRqPRW1J2qdIZ5J2xACkI5qsbWXc0AStFDWjuuuh7VpbJfnH1XerVI7W2xoYIh0iQ4jgB/dR+yP5x9R3q1MU5NmM70s8NFrEbRPFXNERc9dRVvaXY6y2wEyNwS7pWZO79zx2+S4XfN3/AIPPJDja/k3YcTdHZA79NfHiu67RXzhrFEedo5w+b1Dr9Fwi85cU0juL3eFcl1rC14b9Rw1Bci2vYXQ0Y6ytZEXwhPpJfQFeLk+TC2S0dOWwM4HnP+y3Id57lSYOk34h6hfqBJWyu+lAbrTtjoNqSXaoVTuP5P7FZ6OwGV4+fLnTsb0R4V61bKL6i5LnueZcZXVaxrRDRC5gSulwdFvYPRORb7o8FkWtevpYwiEvZrNoZxmdyKN2j/NpOweoUkvhFdVi0wQUw9t5pG1UnZQ/8wOx3opDbU+y+v8AyKyNjaNAB3IWtOoB80wbRNUVIy1JZtlIomlPON4KgNjPZyfH/KFq7U3ZQ8swZHpjgfe71amMA0AHYvpVRXIq6QKxswNEUzq1qn7NXtgPJPPMceafdPDsK3dorlLzysQqfnN49Y6+pWDkm+6PALIpNf8A1L7BChtm/wBPRvM7NULndlvGaKoY8t4tOdD2HRLXeUsuT3lw4aCvYNVfZrJG/psa7tAK+Q2ONmbGNaeoALbxbM7mPJYeCqfbfw5qv7O3K4OEsopTNrTrXieCtC+VX1KVKhqOkp2lSbSbdai0739hL+zf+6VtkoaKoMGVciRC5zdx/Kx/E31C6OvAibwHgva2r1tKQYhL2ahoQRMooi/rq5ZoLcnt06xwKl0WTXFpkLd7A9t12S5wDJC/5zHju/8A0LJaL1meKOkcRw0r4K/TwMeKPaHDrFViZYIQatjYD1NCc8Y04ubiuf4F4wa/BVG5bldKQ5wLY9597qH3q3W1oELwMgGOH+0raXxLVaxqGSm6NnbSbA81z25T+Xi+NqvVusrZWFjtD5HcVm5NvAeC9q1atpHBwEQq2ez6JpaTMrnl4XfJC6jxlucND38epemXxOBQSup4+ZzV/c0EUIBBWt+LYa15Jn2Qtxa2kfW2UubC5p/03R5+xVBLHuDpDUgdJx4kganU5hSuyJ/5j6jvVquPJilKCnCmXgvLsLQXZCmp0oFV9rvNLbuasyxXHh17Lvasqrl/X7hrHCedo5w+b1Dr9Fq33tCXVZCaN0Lt57OA61UrbbAwUGbvTrKvZ7JP1PHJZ2q2iLrDz+F5vS3cm00zdQns61zzkCG4jkDpxPYOHWrFeNuDAS7Nx3cf7LFsvs9NeM9BUMFDJJuY3cBxcdw7yuoS1gkrm0w6o6AFn2D2TdbpavqLPGRyjtMR1wA8TvO4doXU9qdi7PbIwKCORjQ2ORo6IGjSPnN6t25Td13fHZ4mwwtwsYKAepJ3knMlbq4ta0ve+8DEZd713KVmaxl0iZzX5vvy457HMI520NatcM2vAIzad+7LUb1+jxotC+LohtUZinYHNOfAg7iCMwVIAKK9o0obIxE+yKFDRF0ZFEREumVFXrbHwUkpijOThvadxB8qdi27Fbo5RWNwPEbx2jcss8Ie0tdmHChVAtET4JS0EhzTkRvG494TNGk2qIycOoSles6i69m09F0RFVru2nOQnFf1mj1H3KxWa0skGJjg4dX+ZLKpSfTP1BbUq7Kn2lR1/uNI24i1j5A17gaZcK7qrwbPDZyXxuo4MceTxdOgJrQ596lrRA17S14BB1BWtZLrhjqWMAJFCSScuGZOSkPAbGPyqupkvvCOOxR7bZMzk3Pe14lBoA2mA4cQoa84cVjhtdpIhONv5YGnM6FBWuuZopOz3TCwlzWAEgjUmgOtKnLuWUWJgwUb7PoZnLKnHPLirGozUOg3/pVFKprPU7tfmopttnOGMOaH8q+Muw5ENbUGnFY3W60Na95cwiKTA4Yenm3Oteb0gplthjDsWHPEX1qekRQnXgvjrBGWuaW5PdicKnN2WeuWgRpGT9vTzRoqm3qdmC0JrxeI53VFWS4W5bqtA7dSsNpt04Esgc3BFJhw4c3Dm792qkJrnhe4vcypOuZFTxoDSqyusMZa5pbk84nCpzOWeuWgRfpjV04d81JZUOvhid/6UJacZJwuDaWkDStScNDruzy3rbhvCQubDUcoJHB5p9G3OtN1QWhSH4DH7urxJqemNDr5aLxBYqTSSkglwDRloAM+2pA8EGo1wxHBQKTwcDnnwUftCyssAwF9eU5oNK83jupr3LAwzsbyTnCjYXPcCMR1dRteyg7lPy2ZrnNeRzmVwnhUUPkvL7GxxLiKlzcBzObeGqgVQGhpGXrJQ6gS4uBz9IHwoRlqmIIjc1ojiY+mGtatJprkMl6ZeczcD3lrmyRvkDQKYcDcQFd9aqXZYIxWjek0MOZzaAQBrwKCwx8zm+zBa3M5AgAjXPIDVBqM/HuPlApPzn1jP4UT+F2hphc6RjhK5vNDeiDnka5jrXmyXlMGxyyubyby5po2mGlcJr1kKRjuaBrg5rKEGozOR6hVLXdjXRCJtGtqDxyBqQKnUq1+mcI6Dfx3eSjR1RjPDE54cN/mvlkme6AvkcGlwc4HTA01w+AoaqFs1o/Bw4BlJMDKEPxRvBdhD+rVWkximGmVKU6uC04LqhYHBrBRwoa1NRwzOQVWVGiZGepWqUnEiDiNfYUbeZlbFK2SRj6txCnNcOcPm729a+y2+aEua8tfSIPbQUwkuDadYz8lIR3RA1rmhmThR2ZJI1pUmoCzSWRjnYnNBJbgNd7a1pTRTpGZETyjYo0T8wYPEnWd2KiZ7dLAfyjmy4mOeMLaYS0V3HNueqS2mZoAke14la+gApgIYXZZ84KSs11wx1wMGYoaknLhmTQL5BdMLCS1lKgtOZOR1Aqcu5F+ns6DsckaOpt6nD555L3dPsIv2bP3Qtxaj5Y4WAEhrWgAVO4aAbyq9eW0xNWwjCPeOvcNyhtJ9VxLQrPrMotAcdSnrxvOOEc857mjU/cOtU+873kmOeTdzRp38StI1die45DNz3HIdpO/q1UTbbyrzYq8MVMz2DcPPsXQoWZrThifRcu0WtzxjgNm1ZLfb8PNb0t/V/dVy8bwDOt5zp/Erzed4COrW5v37wzt4u6t2/gsux+yM1vfjJLIQefKdXHe1tdXdeg8k4XtptvHJKspPqOiMdi19mdnZ7fMQ0kMHtJSMmDgOLuDV3W5bpissTYYW4Wt8XHe4ne48V7uq7IrPE2KFoaxug4neSd5PFbq4totBqnds+V3LPZxSG9EREumUREQhEREIRRd73OyehJwuAoHD0I3hSiKWuLTIVXNDxDslz+8Lolh6Tat94Zj+3etWCdzDiY4tPEH/Kro5cK03kadSibds9DJm0YHcW6fZ08KJ5lsBweO+C51WwkY0z3xUZYdqXDKZuIe83I+Gh8lP2O9IZeg8V4HI+BVSt1wzR5gY28W5+Wqi/8AOxXNnpVMWHy+FmLVWpGKg8/ldORUGy31PHo+o4Oz89fNTVm2qb9IwjrbmPA5pZ9lqNyxTbLbSdngrIi0LPe8D+jI2vA5HzW+lyCMCm2uDhIMoiIoUoiIhCIiIQiIiEIiIhCIvnatGe+IGayAngMz5KQ0uwAlVc5rRLjC30VatO1Q+jYT1uy8goa131PJq+g4DIeWaYZZKhzwSz7bSbljwVxtl6RRdN4rwGZ8Aq/btqXHKJuEe87M+Gg81HWO5p5Mwyg952Q+8r5aZrHZ+m8zye4zJoPW7/OxbsoUmmPuO5LPr1nicGjaf37BYWslndlie7jrTv0AWC12mCDJzhNJ7jTzGn9Z417G+K0Lw2gnn/JsHJsOQijFK9RIzcf8otG2shsora3VfqLOwjEeGN2kTfE9ScunC/huGffDzSQM/YJ2uOQ73+SyWm0y2irnkNYzP3I4h6DzJ61XbzvoCrLOTTR0pFHO6mj5jevpHq0Xie2Wm3SNhjZUV/JwsFGt6+s8XuPeul7GfJ5HZ6TWrDLNkQ3VkZ7+m7rOXDioq1m0h9XID37jitaNndUdIx/9j7dzwwVY2I+Tx8+Ga1gsh1bHo+Tt9xvmerVdfs1nZGxrI2hrWgBrWigAG4BZ0XKrVnVTLl16NFtIQ1ERFitUREQhEREIRERCEREQhRW0F28vEQ0lsjedG4Gha4de4EVB7VSrv20tMJLJ2iTCcJrzXAg0IqMj4LpSpW1+yz5ZOWgALiOe2tKkaEbq017Am7M+n9lXLVOopG106g/1KWeveP16KWu7ayyy0GPA73X5efRPipO02CGUVe1rv1t/iFx622GWI0ljcz4hQHsOh7l7sN5TQ+ykezqBy+zoU06wD7qTu+I+Eo3+SP21W98CuiWrZUaxPI6nZjxH91E2m4rQz5mIcW5+WvktKxbd2huUjGSD7J8RUeSnbLt5Zne0DmHsxD/bn5KkWqnmJ6+mKv8A+JVyN3p64KvPYRkQQeBFPVZILU9nQe5vYSFc4r4sk2XKxO6nEA+Dl9fclmfmGDtaaehoo8WBg9pCBYicabge90qtw7Q2hvzg74h91FuxbVv+dG09hI9arbm2VjPRe4dtD9y1ZNlH/Nkae0EehKi/ZnZ+6tctbMifMH1WzHtWz50bh2EH7llbtPBvDx3fcVEu2XnGhYe8/wAQsf8Apy0e637QUaOzHX1RprWP69FPjaSz8XfZKHaSz8XfZKr/APp20e6PtBfRs5aPdb9oI0Nn/Lqrae1fj0U0/aeAaB57vvKwSbWN+bG49pA9KrRbsvOdSwd5P8FsM2Td86UDsbX1IUXLKNfqi/azkI5BY5dqpPmsYO2p9KLSlv60O+fT4QApk7PWaPOWQ0/WcGha8t5XbDoWPI90GTzzCs11H+jCeSq5lf8A5KgA4qCJllPz5D3uW9Ztnp3atDRxcf4DNLXt+wCkEJ7XkNH2W1r4hQFv2ttctRymAcGDD59LzTAFodgGhvH4CWcbMzFzi47vk/KtT7ms8IraZwOoECvqT3KPtG1llhyskOJ3vuFB584+Sqtju6e0OrGx0hOrtR3uOXmpiXZ6GzDHeFpZGNeTBq93Zv8AAFQ6nTbhVcSdg+ArMqVHCaLA0bT8n2BWheV/Wm0nC95IP0bRQHqoM3d9V7/EYiZyttkbZo9wdnI/qawZ1/yi0rdt5HECy7YBHu5aTnSHsBrTvJ7AoW67jt15SF4xvqedNIThGemI6091ui1vFrcAGN6/A6lU0Yc76iXu5x56+UBbl5bYBgMd3s5FpFDM7OZ47dIx1DPsXrZfYK02wiSSsURNS94576nPC05mvvHLtXQdmPk8s1mo+X8vKM8ThzGn9VmneansV0SdS1hsilzJ771BP07IXQamWoDIKIuDZ+z2OPBAylek45veeLnb+zRS61vw6LFh5RmL3cQr4VWykHSTJTrbsQ1ERFCsiIiEIiIhCIiIQiIiEIiIhCIiIQvD4w4UcAQdQcwVC23ZSySVPJ4Cd7Dh8tPJeNr7daYIDPZQ15j5z43AnEzeQQQQRr2VyVUu/wCVuI5T2d7Otjg8dtDhI7M1vSp1YvU+hS9Z9KblSOYW/bfk+/Qzdzx/Fv3KFtWyFsZ9HjHFjgfI0PkrdY/lAu6T6cMPCRrmeZFPNTdkvazy+ymif8EjXehW/i7RTwePMJZ1is1T7eh+ZXH7TY5Ge0jc34mkeoWKGZzTVji08Wkg+S7jqtK0XVA/pwxu7WCvjRat/ktTm9Vi7+K/F3Rcrh2gtTejO/vdX96q24tsLaPpcXxMb/ABXubZKxO+hA+EkehWpJsNZDpyjex/9QKnxVmdmzoPZR4O1N+1/Uqrt24tg3sPaz7iso29tXux/ZP9SnXbA2fdJKO9v9K8f6Ag/SSf7fuQatj/AB6FSKNu/LqPhQh28tXux/ZP9SxO23tZ3sH1PvKsLdgIN8kn+37l7OxNjbm9z+94H8AjTWQf16ftGgtx/t1+AqlJtbbXfTU7GtH8KrTnvy0u6U7/ALRHorhJZLmhPPkhqNxmxH7IdXyWjLtjc0NeSjEhHuQ/zPAV216f9KRPIftUdZqv/JVjmf0qnHDJIea1zzrkC49qlbLsrbJNIi0cXkN8ia+SyW35WiKiz2UAbi9/8jBl9pVm8tv7wmqDNyYO6IYP92bvNa6S0OyaBxM9B8LLQWduJcTwEdSrqdj2RNx2y1RxN6qDzfv7lozbSXPZvYRPtLx84jm17X0Hg0qg2O7rVa31jjkmcci6hd4vOQ7yrjc/yVTvobTI2Ie63nv7NzW+azqQ3/NU5DDoMVvTbP8Ahp8zj1P7UbfHyj22UYYi2zs0AjHOpwxH+AC0bn2Rt1tdjax2F2ZmkJAPXU85/cCuuXJsPYrNQtiD3j58nPdXiK5N7grMlja2sEUmx33rTLbI55mq6dwVD2f+TSyw0fOTO/I0OUYPU3531iexXOd7YoyQ3msHRaBoNwGi0bXf0DKgOxEbmjfwxaLDaLbI+WFrXBsUoDgaZmgJLD25LBwqVDef13LYOpMF2nHLfhj/APVvyW6Pk2uJNJKNbTUl2QHUVFNtD44Z4anHECWneWE69oBWsY5I5REG42xOMzW1oS06AV1oarclnEr2Swg8ow4ZI3ChLHag1yyVwwN3jP4nccsdqzNQu3EYfMbYzWnDZBLEGxxNZGBV0z+kSNS3f36KduWbFCw86mYBdqQCQCadi1zcMNci8NJqWBxwnuUpHGGgBooBkANwWdWoHCBOffNaUaTmmTGUd7B12r2iIsEyiIiEIiIhCIiIQiIiEIiIhCIiIQvLhXIrgO32zv4FaSGikMlXxHcBXNna0+RC/QC8SMBFHAEHUEVC3oVzSdIxWFegKrYK/LtUov0fNcFilzdZ4H9fJtPnRR8+wV3O/wCnaPhc5voU+P5FmsFIn+PdqIXC4LxmZ0JXs+F7m+hW9Z9qrcwUbapu95d+9VdZl+TK7iMmSN6xI7+aoWofkosW6ScfWZ/40eMoHMdAjwlcZHqVzpu3F4jS1P7w0+rV7G315/8AunfYj/oXQP8AhPY/0s/2mf0J/wAJrH+ltH2mf+NR4mzfj/1U+HtP5dVz923l5H/qndzIx6MWF22l4n/qpPIegXSovkqsI1fO7te3+VgW6z5NrtH0Tj2yP+9R4mzDJv8A1CPDWn8upXHJtoLW41daZj/3XDyBoo6WYu6Ti7tJPqv0A3ZC7owXGzRUAqS8YgAN5xkrYua1WJzsNl5IOaNGMDTTqyFR2IFtaAS1mXL0CDY3EgOfie9q4JYbktMtOSgleDoQw08aUVgsPyb3jJrGyL9o8eNGYiu03ZeLJ2ucytGvcw1FCHN1Xme94GEtdLGHCpIxCop1a16lR1uqkwG+6u2xUgLxd7Lnt3fJGMjaLQTxbE2n+51fRWu69hLvgoWwB7vekJf5O5o7gtm8NpYoxGWtfIZmkxBo6eYFM8wcxuWraL5tDp3xwiECPBVkpIfJiAJwmtAAD1rEutDx9RgeQ2eq1AoMP0iT57/RT0sjYo3OpRrGk0ApkBoAtGx2y0OLHPjbybxWrTmwagmuvcpORgc0hwqCKEdRGagXWLBG90FpfSOvNqC0ECuFY0w0gg57wfbLFa1S4EEZDYR754LO69HySOigbRzScTn6ADKoA1qsUtsmbihlDcb2OMb2aOIBqKcaLB+FPZJHM1mLl2AOaMuc2mlerdvW7DHLLMyR7DGyOuEEjE4kUqaaBalobqERzkfvCFiHF2EmZ5Qf0Zlernlg/Bm5twhvPBprTnV76qMu+J0sLmMBBjfykJOQoSSBX/NQpyW6YHOxOjaTr292hW8BTIKmlAkt1mcdXc+S00JMB0QBGGv4+Vqvsgc6OR2T2V0OWYzHWFtoixmUwAAiIihSiIiEIiIhCIiIQiIiEIiIhCIiIQiIiEIiIhCo+yVLNeFvshya4i1R8ML6Y6dQLgPqrR2Gvh8lutUkjiI7RFy8QJNBHHK+IEA6ZNqe5ZflKsFoEsNosjSXvZJZX4Wk0bKOa4kdEAl2Z6lqbcWCSA2OKyj2kL7EDTQP5MV9Tn1p0APG9wjhGfnh1ShJadf0meM9la3+obQ0QWySaUQz2x5awVP/AC7A4NaG78R8clc7m2ritEpgMc0MuHGGTMwlzOIzNVF31Y2RWi6bO0cxj30H7KLI9taFe9ox/wCr3bTI4bVn/wBoqj7jwMNRI5THHJSC5uvWAecT6rZtu2sTZXxQwz2gxmkjoWYmsPCtczr4LLads7M2yttbcT4i9sZwjnMJNDiBORHBUXZtzrOySCe8X2OSJ78cZjZz6n2jXOFX4qdvdRebVZ2/iq02hrpXtktEcmOVjWcoWvAMjWtPRdXeActFfQUw6McwNeM96lXTvuzuPKO9au1q2vwxQubZpTPaC4RWd1GvIaek7UMbShrnqvVh2nlE7LPbbMbO6X2Tg8SMeQKluIAYXdX9lEfKHdruXs9q/Lcixro5jAaSRtJqHDI83M16gtG6bNZrRaYRZY7TO2NwkfPNLIGxFuYo12TnnSmXeKqjabCy9G3keMge59Ll7w6J1+fT3CvW0lhdPZpImGjnAU66ODqd9Kd6g7PbmCSFtpsr7PIBybJB0AXClAW5dla0VotkbnMc1jsLiCA4fNO4qtPsdttAjhnYxrGOY58odUyYdKN3E76qtEi7Djhxg47NvBRWaQ680GcNUjA69nH9LQsdmdZxbwxzzJG0FpLtQ9ocXU0xZa9Sl7ruSyOsrasY5rmBzpCOdUirnYtWkGvYpGK7KWmSbEMMkbWFlN7TrXhTKi0zsjZs6coGE1MQeRGT8P8AdWdWDs3EZHDbEHWOXFVZQLf6gjEY8Z2HVnrVbsdoAslnmBr+DWktJ/8AjcSfRzVN7TwAyc+x8u1zMIezptfnQHg3rU9ZrvijBayNrQ44iAMiRShp3DwW2odXBfeA269vDmrMs5DLpOzVOXHl5KN2ds8kdmiZMava2hzrTM0Fd9BQdy+Wi5IXuLnA1OZAcQHHrAUmix0jrxcMJ2LbRNLQ0iQNq07ZYGyNY3o4HNc0jdh07luIirJiFcAAyiIihSiIiEIiIhCIiIQiIiEIiIhCIiIQiIiEIiIhCIiIQiIiEIsM3zfiC+op1KFHXl7ezfE/91YLz/PrL2S/uFEWg1cD7rI5niPZU/5VPb2fu9Vd7Z+bN+Fn8qItav8Aip81Sn/kqKUZoF6REqU1rRERQoKIiKVC+L6iIViiIiFCIiIQiIiEIiIhCIiIQiIiEIiIhCIiIQiIiEIiIhC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Head Teacher – Mrs R Farnell-Hill Pike Fold Community Primary School Old  Market Street Blackley M9 8QP Tel – 0161 702 3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Pike Fold Primary School: Our Staf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data:image/jpeg;base64,/9j/4AAQSkZJRgABAQAAAQABAAD/2wCEAAoHCBQTFBcUFBQYGBcZFxgZGhoZGRkZIhoZGRkZGBcZGRsaIiwlGh0oIhkXJTUlKS0vMjIyGSI4PTgwPCwxMi8BCwsLDw4PHRERHS8oIygxMzExNDE6MTE3MTExMzExMTEzMTMxMTExMTExMzMzMzExMTExMTExMTExMTExMTExMf/AABEIAJIBWgMBIgACEQEDEQH/xAAcAAACAgMBAQAAAAAAAAAAAAAABQQGAQMHAgj/xABKEAACAQIDBAUIBQoEBgIDAAABAgADEQQSIQUGMVFBYXGhsRMiMkJygZHBBzNSYtEUFRZTgpKiwtLhI2OT8ERUg7Kz4kPxJCU1/8QAGQEAAwEBAQAAAAAAAAAAAAAAAAECAwQF/8QALREAAwABBAEDAwMDBQAAAAAAAAECEQMSITETMkFRBCJxM1JhFCORQoGhscH/2gAMAwEAAhEDEQA/AOywiP8ASSn9h/4fxh+klP7FT4L/AFS/HfwZ+WPkeQiqhtyi5tcqfvC3eLiNAZNS12ippV0ZhE1fbyIzIUYlTbTL0e+MsNXFRFYXAYXF+MHLSy0JXLeEzfCJKm8VNSRkbQker0G3OOKb5gDzAPxhUue0ObmumbIQhEUEIQgAQhCABCEIAYhCL9pbTWgVDKxzXtlt0dpHOCTbwhVSlZYwhEf6SU/sP/D+MP0kp/Yf+H8Zfiv4I8sfI8hFmz9rrWYqqsCBfW3MDoPXGclpp4ZU0qWUZhCERQQhCAGIRZj9rpRbKysTa+lvmeqb8BjlrKWUEAG2turkeuNy0s44JVS3jPJNhCERRiEJE2hjFopmYEi4Gluntgll4Qm0llkuEV4HbCVWyBWBsTrbo7DGgjaaeGKaVcozCEIiitb/ADsuArMpIINIggkEWq09QRwlT3a+kB0tTxd2XgKgHnD2wPSHWNe2W3f7/wDn1+xP/Ik4nOnRialpmV00+D6IwuKp1UD03V1PBlNwfhPVasqKWZgqgXLEgADmSeE4RsXbuIwjFqL2B4odVbrK8+sWM8bV2ziMU161Rn5LwUdijQQ/pnnvgfkR0Tbv0h0aV0wy+Vb7RuEHzf3WHXLJuvjKlbC0qtUgu6ljYW4sbWHK1pwixOg49HbPoLZeGFKjTpj1EVfgoEnV05hJIIp0ybCYmZgaHO48w+74dFbOQWUH0b8RfnEUtGD2xRSmiljcKoICniBO7WdpLaefpKG3uK/jsG1J8jW4XBHSI83axZZWpsb5Rcdh4j/fOKNrY3yz5gLACwvx53PxjTdfDkZqh4EZR163Pyk6n6f3dlaf6n29GvG4bDGo5aswbMbi3A8uEe4BVFNAjZlCix5iU/an11T2zLZsj6mn7AmWrLUrk10qTp8FNxXpv7TeJl6wvoL7I8JRcV6b+03iZbcVj1o0lJ1YqMo5mw7peum1KRGg0nTZIxO0KdM2ZwDa9tT4Qw2Op1bhGvbjofmJUKNN8RU5sxuSegczyEuGCwi0lCr7zzPSTMriYWM8m0alU844JN4ur7ZoqbZ7n7oJ7+EQbY2o1RiqmyDT2us9XVNmB2E9RQzNlU8NLkjs6JS0lKzbJerVPEobpt6gfWI7VPyjGlWVhdSCOYN5X6+7Zt5j3PJhbvEU0K9Sg5tdWBsyngeojpj8cUvsYvLcv7lwXuEi4HFCqgcdPEcj0iSpztY4OhPKyglb3q40+xv5ZZJW96+NPsb+Wa6PrRnrehizZWCFZihYrZb6C/SB843/AEaX9Y37oijZeNFFi5F7ra17dIPyjf8ASUfqz+8Pwm+r5N329HNp+Pb93ZL2bsgUWLhy1xaxAHSD8o1irZu1xWcoFK2W97g9IHLrkPb21GQ+Tpmx9YjiL9AnPsq6w+zpVxE5XQ0xW0qVPRnF+Q1PwEi/n+jzb4SvYDZz1j5ugHFjwv8AMxkd2mtpUF/ZP4zV6enPFPkyWpqVzKHuFxtOp6Lg9XA/A6ySZQ8Rh3ouA11Yagg94Ms2xNpGqpVvTXj1joMjU0tq3TyjSNXL21wxTvN9aPYHiYy3X+qb2z4CLd5vrR7A8TGW6/1Te2fATS/0UZR+qxzIWI2nSQ2ZxfkNT3RTt3apDGlTNrekRxv9kcoqwOz3rHzBYDix0H9zIjRW3dTwXes922Vksi7eoH1iP2TI+3MSj0Lowbzl4fMdEiNu49tHUnlYjvinE4d6bFGFj4jmOcuNOHWZZnepalqkT93Prh7LfKW+VDdz64ey3ylvmf1HrNfp/QRsXjadJc1R1RebEDxlU2l9ImEp3FIPWbqGRf3m1+AMbbf3Ww+M86qrBwLB0NiBysbg+8Tn22twMTRu1K1ZB9nzXA616fcfdFpqH6maU6XRH2/vtiMWjUsiU6bWuouxNiCLsesDgBKvPToVJDAgjQgixB5EHhPM7plSsIwbb7CEIRiNuGq5KiPbNldWte18rA2v0XtOx7D3zwuJspbyVQ+o5AufutwbuPVOLwMz1NJX2XNOT6OBmZyLdKttVbfk6u9PlV9C3UzWI/ZPunTadTE2F6dK9he1VuPTb/DnFcbXjJsqyUuOcPsBnVXzgBgDwPTrE0vOzPqqfsL4Tq17qUsHFoxNt5FuG3dRTd2LdXoj8Y5SmFAAFgOAHRNloTkq6rtnZMTPSKLtT66p7Zlt2R9TT9gSpbT+uqe2ZbdkfU0/YE6Nb9OTn0PXRTMV6b+03iZu2jnzjPxyrl5ZbaW/3xvNOK9N/abxMtuIwC1qSqdGCqVPI2HdNLtTtyZTDrckaN3DTyWX0/Xvx6vdGOPYik5HHI3gZTFL0Kn2XU/H8QZbdn49a6XHHgy8v7TDVhp71yjo0rTWx8MpSjhbj0fKNM+M5VfgfwmjaeBai5HqnVW6uXaI0wO8AAC1FNx6w1v2jnN7ptJysnPEpNqngh+Uxn+b8D+EjVsLiHOZkcnmVMeV94qYHmKzHrFh74qTauIdsqsbk6AAfhwky772pF0p63Njbdyk6I6urL51xcW6NbfCO5owqMqAM2ZranTjN85KrNNnVE7ZSCVvevjT7G/llkla3r9Kn2N/LNNH1onW9DIGx8EtZyrEgBb6W5gdPbHX6OUvtP8AEfhF27H1rewf+5Za5etdK8JmWhpy45QtwOyUokspYki2pHC4PLqlV2jc1al+OdvE2l8lX3h2eQxqqLqfS6jwv2RaNffyPXj7Pt9hvsRQKCW5XPb0xhKfsra7UfNIzJxt0jnb8I2O8dO2ivflYfjFele58FRqztWWed6FHk1PTm07CDfwEV7u38uLfZN+y3/1NG0se1ZgToBwA6PxMd7vbPKA1HFmYWAPQvX2zRrZpYZknv1Mrogbz/Wj2B4mMd2Pqj7Z8Fi7ef60ewPExluv9U3tnwEL/RQ4/VZWcQSXYnjma/xMueyUUUUy/ZB951PfK/t7AFHNRR5jG56m6b9s17M2w1EZSMycukc7fhHa3wnJMV47aouERb0KMit62aw7CDf5T2d46dtEe/Kw8bxDtDHtWbM2gHBeQ+ZkaWlSrL4NNXVlzhckrdz64ey3ylvlQ3c+uHst8pb5P1HrK+n9ATyTaea1VUUsxAA4kyp7W2uat0S4Tvbt6uqRGm7fBd6ihclc+krG0qmQKq5sxu9hmYAWK3+zcj4Shx3vRiA9QKDcKveTc+AiW09CZUrCOdU65ZiEtO6m6D4wM7k06YBCta5Z/ug8VHSfd2Ltvbu4jBtaol0v5tRblW5a+qeo98S1JztyXteMmN1tnJisXTo1L5Hz3ymx81GYa9oE6/s3drCYexp0EDD1mGdv3muR7pyz6Pz/APsKH/U/8VSdsnL9RT3YNdNLAWhaZhOc0EX6N0/tP3fhG9CiEUKOCgAe6R8ZjRSILA5TpmGuU9Y5dckUayuLqwI5g3lVVUuTOZlPg3TBmYSTQTYjYNN2ZyzXYk6W6fdGOGoBECA3Ci2s3GJsPUrV8zrUCKCQq5Q3DpYmVmqXL4RniZfC5Zh93qbEnM+pJ6Ok35RxTSwA5AD4SA+MdMqMoeo17BTlFhxYk8J4fatgboQysqlbj1vRIPSI3ursFtno3bQ2Ylaxa4I6Ry5GaMLsRKbB1dwR2ajkdOEz+c3zMnkTmUZiM62y878+qA2rmyBELF1LDzgLWNiDGt+Mewnsbz7jCtRVwVYAg9Bievu6hPmsy9XpD8ZtG1zlzeSYKGyucw803toOkcOUk/nDSqcv1fXx0v7oLfPQPZXYuTdpemoT2KB8zGmDwCUh5q69JOpPvkY7TYmyUixyK584CwYXtqOM8NtFmKlL2akzgGw1BtqeY1jp3XbFKiekOIRRgNpEhBUFsyFg9xZsvHQDTTWTcLiDUTPbLe5F+XQZm5a7LVp9EoRftLZi1ypYkZb8LdNufZFuA2hVYocxcHNnGSwUC9iGHGSqe0Wc0zlKq+awupzALflprL21L4J3TSwzdgNkrRYsrMSRbW3MHoHVGUTLthrIxotlc5VOYEljewty04zadq5Q+dCrJl80ENmzejYxNU3yOalLCGkwReLPzk4dUekVLBiDmB9EX6BxmMPtUsUuhVXuFYsDqOi1otrHvR5xWwaTm63Q/d4fAyKN2R+sP7v942weK8oCwFlzEKb+kBpm6hFtDG1BUtUfLq3mMlgQNRkccdOc0m76TM6iO2uyVg9jUqZvYsw6W1+A4RlFtLaLtYii2Rjo1wTbmV5e+Rl2o6+ULKWVajKWBAyi4AFun+8hqqfJacyuCTjtjpWbMzMDa2lvmJvwGCWipVSSCSdfdyml9osWZadMvltmOYLqRewvxM8jambKKaFmK5iCQuUXtqT03h9zWPYFtTyuxi6gixAIPQYpxG79NtVJTqGo+BmRtEu1MAFT5RkdTY6hb2vG4iTqegxN9or43ZXpqG3UoHzkr8xUsuUXvp519dO4e6N5oxGIWmLswUdfyHTG9S37i8cL2IWB2MlJs6sxNiNbdPumzaG00ojU3boUcffyET7Q2+zebSGUfaPH3DolfxOJC+cxuT7yZvGjVvNGNa0x9sk3aG0HqnM5so4DoH4nriPF4zN5q6Dnz/tI2LxmYXY2Uf795iHGbRL+alwDp1n/AHynXMqUc+Kt5PWPrUw5KjM/M6hbch0mP9ztz3xTCtXBWje4B0NU9XJOvp6OcZbn7iE5a2LXTitI9PI1P6fjynSVUAWGgE5dXX9pO3T08dnijSVFCqAqgAAAWAA4ACFeirqUZQykWIIBBHIgzdCchsU3D7lJQxlPE4dgqKXLU2ubZkZfMPLzuB+PRLjCZjbb7Ekl0EIQiGaa9EOpVhcEWMpldamGqFVYg9BHrDoJHAy8SFtHZ6VgA1wRwI4j+00072vD6MdXT3LK7FGD3i6Ki/tL8x+Ed4bGU6gujA+PvHGVjGbEqpqozrzXj8PwiwEqekEdoI/CbPSi+ZZitW44pHQoufZS5mKu6ZjchGsCediNPdEOF25VTRiHH3uPxHzvG+G2/Sb0roevUfETN6VwarVi+ySdmpZQpZWW9mB1143Jve8wNlrbVmJLK5YkXJXgDpa0m0qysLqwI6jfwnu8z3M12yyOuFAdnubsoBHRYTThtmqhQgscilRcjgxub6RhCLLDahednLkdLmzsWJuL3JB006p4rbLVi5zsof0gpFjpa+ojKENzBzL9iHRwKoSQTqqrrbgosDw4zXR2WiZbFvNQ0xcjgTcnhxjCEMsNqFOL2XmSnTXgjC5J1y2sbWHExkEAGUaC1vdwmyEG2wUpPJEw+ECJ5MEkWIueOpJPR1zwuzlApi5/wwQOGtxbXST4Q3MNqF67OUIiXNkYMOFyQSRfTrma2zkYuTfzwoOvDLwI5GToQ3MNs/AsTZQzB2d2KggZiOBBHLrmMVs0miKSdBFix1ABvfQcY0hDc85FsWMGqjSCqFAsAAB7pCTZShgSzsFJKqTcAnj0X6ekxlCCbXQ3KfYtp7KVbDPUyA3C5tB1cL26rzY2zlKutzZ2LHhoTbhp1SdCG5htn4F9TZoJJDuuYANlIGa2lzcaHsmG2Wgy5GZCq5QVOpHGxuDeTalVVF2YAcybeMV4nb1JNFu56uHxMqd1dE1snskU9mIuUgtdWL3JuWYixLaSRicWlMXZgPH3CVjFbdqvotkHVx+JkNMK73dtF6XqHKP3m4zVaL7pmPmS4lDbGbwk6Ult95vkPxiaoz1CWZi1uLMdAOsnQCR8Rj6NPRf8VueqoP5n7hFuJr1Koz1GC01PE+ZTU8gBxbqALGdEQkuFj+WY1VU+X/siTiceq6J5x+10Ds5+/viXH4wU9ahux9XpPIn7I/2JExm2FXzaP+ow1/YX1e069kY7ubl18WRUq5qdM65m9N+tQef2j3y3alZKnSbEmHoV8ZUCU0LseCjQKOZJ4DrM6huruXSwlqlS1St9r1U9gc/vHXsj7ZGx6OFTJRQKOk8Sx5seJMYTi1NZ1wujqjTUhMwhMTQIQhAAhCEACEIQAIQhADTWqqoLMQAOJPAdvKaK+FpVRdgrA8CPkwkl1BBB1B0lA2xhq2BqZqLstJzdbHQHiVYHTs6penO54TwzLUrastZRYMTu4ONNrdTa94ijEbNrJ6SG3MecO7hPOD30qLYVEV+tfNPw1B7o9wm9WFfi5pnk4t3i4750Z1Y7WTDbpX08FaRypupIPMGxjChtusvrBh94X7+MsrUKFcXsj9YIPeJBrbu0z6DMv8Q79e+LyxXqQeK59DNVHeQevTI61N+42k6jtqg3r29oEd50iatu9UHosre8g9+nfIVXZtZeNNvcL+F4bNKumHk1Z7RdadZW9Fgewg+E93nPSpXiCD8Jvp42qPRdx7z84n9M/ZlL6n5RfISmJtuuPXv2qJIXeKqOKofcR85L+nstfUQWuErK7yt0019zEfKexvN/lfx/+snw38FeePkscJXv0lH6s/vf2nk7y/5X8f8A6xeG/gPNHyWOErDbyv0U1HaxPyE1NvFVPAIPcT841oWxPXgtd5mUt9tVz69uwAfKavLV39ao3ZmPhL/p37tE/wBRPsmXSpXRfSZR2kDxkKttqgvr39kE9/CVynseu3qEdbEDx1kunu6/F3VR1XPjaHjhd0Ly2+pJNfeQepTJ9ogdwvF1fblZ+DBR90W7zNtUYGj6dbOeSm/cnD3mQ6m9FKnph8OB957DuFyfjLmZ/wBMt/kzqq/1Vj8GaeCr1TfIzdbad7TZWwdKj9fXVT9hPOb4dHwiTFbexVc5c7C/q0xb3aan4zC7DqBc9ZkoU+lqjAH3LxJ6tJo016ml+CEk/Sm/yTK23qaaYeiL/bqece0LwEguMRiru7EoOLuQlNB06myj3SHiNu4ShpQpnEP+sqDLTB5rT4t77RXfHbTcAB6gB0AGWnT8FXxjTS5S/wB2aKG+/wDCJuK2phqOlP8A/IqfaN1pqeoaNV7h2yBhMDjNpOMoL20zHzadMch6qj7qi/VLrsH6O6aWfFN5Rv1a3CDtPF+4S80aKooVFCqNAFAAA6gJjeul1y/k2nTx/BVt3NxqGGs9T/FqjW7DzVP3VPT1nXslvAhMzmqnTyzVJLoIQhEMIQhAAhCEACEIQAIQhAAhCEAMSLjsGtZGpuLq3xHIg9BElzEE8A1kpOL3JOppVQepxb+JfwibFbu4qnxplhzSzdw17p0+800MQjjMjqw5qQR8ROifqdRd8mFfTw+uDknn0z6yN71P4xjh94cUnCqxHJrN3nXvnS61BXFmVWHIgHxiyvu3hX40gDzUle4G0v8AqIr1SZ+Cp9LK1h99Kw9NEbsuv4xjR31pn06Tr7JVvG0zW3KpH0Kjr25WHgJArbk1B6FVD2gr4Xh/Yr+A/vIdLvRhH4sR1Mh+QM9/leAf1qXcv4Sq1d08UvBVb2XH81pFqbBxS8aL+6zeBj8Wm/TQt9+8l1GAwb+iyfs1P7w/MFA8Hb3Mp+UoT7MrDjRqD9hvwmk4WoONNx+yw+UpaT9rE7XvJ0I7uU+io/8AD+E8/o2n6xvgJz6zj7XfAZ/vd8fiv94t0ftOgfo4n6xvgJg7Coj0qp/eQeIlCFCo3qOf2WM2Ls2s3CjUP7DfhDx172G6f2l3OBwaelWHvqL8prOI2cnroewu3hpKpT2Bim4UH99l8TJdLdPFNxVF9px/LeS4n3sab9pHj7yYNPQpluymB3tYyLX32PqUQOtm+QHzmpNzHAvUrIg6bAnvJEj1cLsuh9bi85HFUYHupgnvixo/yyv7v8I0YnerFPwdU9hR4tcyAWr4g8atQ/tN/YSVV3r2dS+owjVD0F7Afxlj3RZjPpAxbDLTFOivRlXMfi9x3TRP9k4/InDfqocYfdfEEZnyU16S7AWHYPnaa677Nw31ldq7j1KQ0vyJBt/FKulDHY83tWrdZJyD3myiWPZX0bVWscRVWmPsp5zfvHQd8mra9Vf4KnTXsv8AJAxW/DqCmFoJh14ZrZ3PXc6A9oPbIeE2Hj8e+dldgf8A5KpIUdl9bdSidO2Rulg8NYpSDOPXqee1+YvovuAj0mw1mD1lPpRqofuUjY30d0KdmxDGs32fRQe7i3vNuqW4tTw9MWARBYAKtgL9Q4SFjcflZWRwyKQKiix0b0WvNhreVqPS0NMIM3WW1GvK2sit1csapLhEyviVpqWY2Uf7FuchNtbKMzUqip9ogdPC4vcRe9N2Q0OL02Dpf10HAa8rzAYNq6ValToVlIUHsGlu2NQvch2/YsVKoGAKm4IuDzmyRNnoy01Dm7W1tbTqFuXCS5kzZPKMwhCAwhCEACEIQAIQhAAhCEACEIQAIQhADE5Zv/u+2HqfleHuiuf8TISuRz61xwDHv7Z1OacTh1qIyOAysCrA9IOhlRW15JpZRxDC7142n6OJqEffIqf94Mb4b6RcYvpCk/ahB/hI8I8xH0Y0z9XiHXkGQN3giQKv0Y1R6GIpn2kZfAmdO7Srsz22jbQ+k5/Xwyn2ahHcVPjJ1L6TaJ9KhVHYUbxIiCp9HGMHB6LdjsPFJHqbg48cERuyov8ANaG3RYZsuSfSPgzxWqvainwabh9IOB+04/6bfKUA7j7QH/D/AAqUv655O5W0P+WP+pS/ri8el8j3X8HRBv8A7P8A1rf6VT+mB3/2f+tf/Sqf0znY3K2h/wAsf9Sl/XPS7j7QP/D27alL+uHi0v3C3V8F/b6QcAPWc/8ATb5zQ/0kYMcFqt2Io8WlPT6PsceKUx21B8ryTT+jfGH0nor+058Ehs0l7huv4HlX6TaI9HD1D2si+BMg1/pPf1MMo9qoT3BR4zFH6MX9fEqPZpk95YRhQ+jOgPTr1G7Ai+IMX9lB95X8R9ImMb0RTTsQsf4iYqxW9uNqeliXHsWp96ATpWG3DwKcabOfvux7gQO6N8JsTC0vq8PSU8wi3+Nrw8mmupHsp9s4hTw2JxRBCVqx52ep/Ebx3gdwsbUtmprTHN3HgtzOxPUVRdiFHWQIvxe3MPSfI9QBha+jELfhmIFl98Xnp+lBsldsp+B+jNBY1q7N91FC97X8I/wG7uzqDBVp0y4P/wAjB2v1ZybHstLEdRoeI4/OV6nhiiGm+HL6k51K+drcHneRvqu2N4npFgJCjoAHuAEjJtKixyiopPb4c4mx9RamSp5wQMEqKb6C4Oo/30SbtF8OaR1S2Xzctr36MtotnWci35zjBsxGKdqhpUiFKgFmIva/AAdMjYjylJ1eo+em3mNpYDN0leHvnqhgqmVKqtlqZAGDcGHRm6QbWmypgKlawrsuUcFS/HmSY00njjHv8kvc1759jVs+iqNUw7DRrsp+0hFrdZH4zxgtmMCy3dGU+bUU6OvQCOBtHVOgoy6XKiwJ1Nu2bpLt+xa017kClgSSj1GzOt7MBl0PQQOMnwhJbyWkkZhCEQwhCEACEIQAIQhAAhCEACEIQAIQhAAhCEACEIQAS71V61PC1KuHYCpTGbVQ11HpCx6rn3TzT28n5CMYeHks5H3wLFf3tI3qoGBUi4III5g6GcwwGGqNW/NLA+Tp4k1WP+QoDonvJB7WlxKa/H/RLeGW7dzeA1sI2Ir5UamagqBQQBk14MSQbESHsze93fDrVopTWslSpmNT0ETNlY3UDzsvPpERbRR2xWJ2agIGIxFOozD1aZQPVPxAjXa2zaVXaeFosoNNMOxyHh5pYICOQ0+ErbOfzz/wLLLfhcdSqgmlURwOORg1u2x0njGbSo0SBVq06ZPAO6rfsBlXxGDp0Nq4byCCn5SjVFRUAUMFBK3A04gfARHu9RrVald2o4WrW8owqflDtnW2gUJlICciItifOR5OkjGU/JmoKilACS4YFbDic3C004fadCpmyVabZFDMVYEKrC6kkcAQLyibKwrg49FegKZoVM9Ki1RlSplsCMyhRfzrgHw0w2AJ2Kpw9PzmVXqZR5zqrnPcjVuF7chDYvkNxahvhgS2X8oXja9ny39u2Xvj1HBAINweBGs5w+ODYWzbQwa0slvJphgW4eiEapfN7pbNzsOaeDpqS5FiV8ooRgpJKgqGa2nDXhaKpSWUEvJC2pib4pqdetUo0wilChKByfSJa3EG/wAJ42mlRsEwWotcKSxqBrEKtmHC+ZuI6I12rinR1DUPKUSupVc7K3Wp6LSFsbAlnxD+TNKlUUKqMLHhZmy9H95afCfwZNctBX2rX8lQCmmKtcgKwuVVdDex4tYjvnjauzsStF2XFOxC5mBAUEDU5SuqmbsLsVmwtOlVJSpTJKMpBKkElT19Gk21NlYiovk6uJBT1glMKzjkTc290NyT4x2Pa2uc9CmuqVa2ErOMyVUCsDwzqDa/vPdJGPprSrvlxIpNUAdlqICrEaaM3hrG1DYdNaSUmzOqNnUk2Ia5PFbaamMK2HR/SVWtwuAbdl4nazx0NQ8ELYOMetQR3UBjcaaA2JAYDkZ6xOHrZi1N1sRbK4Nh1raMFEzM885Lxxhiqjsv/DdXbMzkljawv0WHVPWzdnqqKXpoHHEgA8OBvztaM7QhuYlEoLTMIRFhCEIAEIQgAQhCABCEIAEIQgAQhCABCEIAEIQgAQhCABCEIAEIQgATSKS5i2UXta9he3K8IQAhjDJ+UNUyLnyWz5RmtcaZuNpFqUl/LkbKM3kSM1he1zpeEJS/8ER8eg/L8ObC4o1bG2o0PTKx9JOHTNTfIuY8Wyi57TxMITfQ9S/BNdMs+72HRMFZUVQVcmwAv5p424xnsWkqUEVVCgA2AAAGp4AQhMb7f5GjH5rw/lM/kKWbjm8ml7872vGIhCSxmJkQhJGAhCEYjMIQgMIQhAAhCEACEIQAIQhAAhCEACEIQAIQhAAhCEACEIQAIQhAAhCEAP/Z"/>
          <p:cNvSpPr>
            <a:spLocks noChangeAspect="1" noChangeArrowheads="1"/>
          </p:cNvSpPr>
          <p:nvPr/>
        </p:nvSpPr>
        <p:spPr bwMode="auto">
          <a:xfrm rot="21023785">
            <a:off x="1629500" y="43722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8" name="Picture 18" descr="Pike Fold Primary School (Fees &amp; Reviews) England, Manchester, United  Kingdom, Old Market Street, Black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785">
            <a:off x="1019900" y="230689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87198" y="1053394"/>
            <a:ext cx="5036903" cy="734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Letter-join Air Plus 6" panose="02000805000000020003" pitchFamily="50" charset="0"/>
              </a:rPr>
              <a:t>TTRS and </a:t>
            </a:r>
            <a:r>
              <a:rPr lang="en-US" dirty="0" err="1">
                <a:latin typeface="Letter-join Air Plus 6" panose="02000805000000020003" pitchFamily="50" charset="0"/>
              </a:rPr>
              <a:t>Numbots</a:t>
            </a:r>
            <a:endParaRPr lang="en-US" dirty="0">
              <a:latin typeface="Letter-join Air Plus 6" panose="02000805000000020003" pitchFamily="50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442380"/>
            <a:ext cx="4494151" cy="4100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The expectation for all children to be fluent in her timetables by the end of Year 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All children have access to TTRS via app or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In year 1 our focus will be on using NUMBOTS at the beginning of the year.</a:t>
            </a:r>
          </a:p>
          <a:p>
            <a:endParaRPr lang="en-US" dirty="0">
              <a:latin typeface="Letter-join Air Plus 6" panose="0200080500000002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6885">
            <a:off x="7041002" y="348285"/>
            <a:ext cx="4107152" cy="2028022"/>
          </a:xfrm>
          <a:prstGeom prst="rect">
            <a:avLst/>
          </a:prstGeom>
        </p:spPr>
      </p:pic>
      <p:pic>
        <p:nvPicPr>
          <p:cNvPr id="1026" name="Picture 2" descr="Meridian Community Primary School &amp; Nursery - Numb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415">
            <a:off x="6237459" y="3440650"/>
            <a:ext cx="4302375" cy="21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8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79658" y="1485814"/>
            <a:ext cx="5293089" cy="45954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Letter-join Air Plus 6" panose="02000805000000020003" pitchFamily="50" charset="0"/>
              </a:rPr>
              <a:t>Reading books and reading records.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426" y="2477213"/>
            <a:ext cx="3913632" cy="3940666"/>
          </a:xfrm>
        </p:spPr>
        <p:txBody>
          <a:bodyPr>
            <a:normAutofit/>
          </a:bodyPr>
          <a:lstStyle/>
          <a:p>
            <a:r>
              <a:rPr lang="en-US" dirty="0">
                <a:latin typeface="Letter-join Air Plus 6" panose="02000805000000020003" pitchFamily="50" charset="0"/>
              </a:rPr>
              <a:t>Children in Year 1 will bring home 3 books – a guided reading book, a phonics book and a library book.</a:t>
            </a:r>
          </a:p>
          <a:p>
            <a:r>
              <a:rPr lang="en-US" dirty="0">
                <a:latin typeface="Letter-join Air Plus 6" panose="02000805000000020003" pitchFamily="50" charset="0"/>
              </a:rPr>
              <a:t>Book bags will be given out on a Thursday and need to brought back by the following Tuesday at the latest so that we have time to change them.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9783">
            <a:off x="4335169" y="1745224"/>
            <a:ext cx="7765409" cy="32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53582" y="1222696"/>
            <a:ext cx="4543382" cy="734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Letter-join Air Plus 6" panose="02000805000000020003" pitchFamily="50" charset="0"/>
              </a:rPr>
              <a:t>Dojo and School Spider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442380"/>
            <a:ext cx="4204497" cy="3715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Letter-join Air Plus 6" panose="02000805000000020003" pitchFamily="50" charset="0"/>
              </a:rPr>
              <a:t>Please make sure you are connected to Class Dojo and have notifications on!</a:t>
            </a:r>
          </a:p>
          <a:p>
            <a:endParaRPr lang="en-US" dirty="0">
              <a:latin typeface="Letter-join Air Plus 6" panose="02000805000000020003" pitchFamily="50" charset="0"/>
            </a:endParaRPr>
          </a:p>
          <a:p>
            <a:r>
              <a:rPr lang="en-US" dirty="0">
                <a:latin typeface="Letter-join Air Plus 6" panose="02000805000000020003" pitchFamily="50" charset="0"/>
              </a:rPr>
              <a:t>We will share important information regarding class trips, after-school clubs, interventions and homework on Dojo.</a:t>
            </a:r>
          </a:p>
          <a:p>
            <a:endParaRPr lang="en-US" dirty="0">
              <a:latin typeface="Letter-join Air Plus 6" panose="02000805000000020003" pitchFamily="50" charset="0"/>
            </a:endParaRPr>
          </a:p>
          <a:p>
            <a:r>
              <a:rPr lang="en-US" dirty="0">
                <a:latin typeface="Letter-join Air Plus 6" panose="02000805000000020003" pitchFamily="50" charset="0"/>
              </a:rPr>
              <a:t>Ordering school dinners is now through School Spider.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0042" r="30042"/>
          <a:stretch>
            <a:fillRect/>
          </a:stretch>
        </p:blipFill>
        <p:spPr>
          <a:xfrm rot="720000">
            <a:off x="6418264" y="154224"/>
            <a:ext cx="4647699" cy="54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2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39711" y="938791"/>
            <a:ext cx="3933620" cy="734415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Letter-join Air Plus 6" panose="02000805000000020003" pitchFamily="50" charset="0"/>
              </a:rPr>
              <a:t>Behaviour</a:t>
            </a:r>
            <a:r>
              <a:rPr lang="en-US" sz="3200" dirty="0">
                <a:latin typeface="Letter-join Air Plus 6" panose="02000805000000020003" pitchFamily="50" charset="0"/>
              </a:rPr>
              <a:t>- G2BG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3554">
            <a:off x="6290689" y="144166"/>
            <a:ext cx="4945621" cy="56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4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Air Plus 6" panose="02000805000000020003" pitchFamily="50" charset="0"/>
              </a:rPr>
              <a:t>Phonics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4995" y="2108311"/>
            <a:ext cx="4274753" cy="4202638"/>
          </a:xfrm>
        </p:spPr>
        <p:txBody>
          <a:bodyPr>
            <a:normAutofit/>
          </a:bodyPr>
          <a:lstStyle/>
          <a:p>
            <a:r>
              <a:rPr lang="en-GB" dirty="0">
                <a:latin typeface="Letter-join Air Plus 6" panose="02000805000000020003" pitchFamily="50" charset="0"/>
              </a:rPr>
              <a:t>At Pike Fold we follow the scheme Little Wandle. 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The children are taught in 5 phases.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At the start of Year 1 each child will start at Phase 3 and work their way up to Phase 5 by the end of the year. 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*We will be holding a phonics workshop and meeting in the future.</a:t>
            </a:r>
          </a:p>
          <a:p>
            <a:endParaRPr lang="en-GB" dirty="0"/>
          </a:p>
        </p:txBody>
      </p:sp>
      <p:pic>
        <p:nvPicPr>
          <p:cNvPr id="4098" name="Picture 2" descr="Big Cat Phonics for Little Wandle Letters and Sounds Revised - Big Cat  Phonics for Little Wandle Letters and Sounds Revised – Grapheme Chart for  Year 1: Phases 2, 3 and 5 – Coll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24" y="873741"/>
            <a:ext cx="6932420" cy="49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6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1301" y="875218"/>
            <a:ext cx="4767021" cy="128693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Letter-join Air Plus 6" panose="02000805000000020003" pitchFamily="50" charset="0"/>
              </a:rPr>
              <a:t>Phonics screening – </a:t>
            </a:r>
            <a:r>
              <a:rPr lang="en-GB" sz="3200" dirty="0">
                <a:latin typeface="Letter-join Air Plus 6" panose="02000805000000020003" pitchFamily="50" charset="0"/>
              </a:rPr>
              <a:t>8th</a:t>
            </a:r>
            <a:r>
              <a:rPr lang="en-US" sz="3200" dirty="0">
                <a:latin typeface="Letter-join Air Plus 6" panose="02000805000000020003" pitchFamily="50" charset="0"/>
              </a:rPr>
              <a:t> June 202</a:t>
            </a:r>
            <a:r>
              <a:rPr lang="en-GB" sz="3200" dirty="0">
                <a:latin typeface="Letter-join Air Plus 6" panose="02000805000000020003" pitchFamily="50" charset="0"/>
              </a:rPr>
              <a:t>6</a:t>
            </a:r>
            <a:endParaRPr lang="en-US" sz="3200" dirty="0">
              <a:latin typeface="Letter-join Air Plus 6" panose="02000805000000020003" pitchFamily="50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442379"/>
            <a:ext cx="4204497" cy="3805073"/>
          </a:xfrm>
        </p:spPr>
        <p:txBody>
          <a:bodyPr>
            <a:normAutofit/>
          </a:bodyPr>
          <a:lstStyle/>
          <a:p>
            <a:r>
              <a:rPr lang="en-US" dirty="0">
                <a:latin typeface="Letter-join Air Plus 6" panose="02000805000000020003" pitchFamily="50" charset="0"/>
              </a:rPr>
              <a:t>The children are asked to read 40 words. </a:t>
            </a:r>
          </a:p>
          <a:p>
            <a:endParaRPr lang="en-US" dirty="0">
              <a:latin typeface="Letter-join Air Plus 6" panose="02000805000000020003" pitchFamily="50" charset="0"/>
            </a:endParaRPr>
          </a:p>
          <a:p>
            <a:r>
              <a:rPr lang="en-US" dirty="0">
                <a:latin typeface="Letter-join Air Plus 6" panose="02000805000000020003" pitchFamily="50" charset="0"/>
              </a:rPr>
              <a:t>These words are real and alien words. </a:t>
            </a:r>
          </a:p>
          <a:p>
            <a:endParaRPr lang="en-US" dirty="0">
              <a:latin typeface="Letter-join Air Plus 6" panose="02000805000000020003" pitchFamily="50" charset="0"/>
            </a:endParaRPr>
          </a:p>
          <a:p>
            <a:r>
              <a:rPr lang="en-US" dirty="0">
                <a:latin typeface="Letter-join Air Plus 6" panose="02000805000000020003" pitchFamily="50" charset="0"/>
              </a:rPr>
              <a:t>The pass mark for the last few years has been 32 however this could go up or down at any time.</a:t>
            </a:r>
          </a:p>
        </p:txBody>
      </p:sp>
      <p:sp>
        <p:nvSpPr>
          <p:cNvPr id="5" name="AutoShape 2" descr="Year 1 Phonics Screening - St Joseph's Catholic Primary School"/>
          <p:cNvSpPr>
            <a:spLocks noChangeAspect="1" noChangeArrowheads="1"/>
          </p:cNvSpPr>
          <p:nvPr/>
        </p:nvSpPr>
        <p:spPr bwMode="auto">
          <a:xfrm rot="930791">
            <a:off x="3944100" y="3033945"/>
            <a:ext cx="259209" cy="2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Year 1 Phonics Screening - St Joseph's Catholic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791">
            <a:off x="5735020" y="2046513"/>
            <a:ext cx="5978009" cy="41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Any Questions?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07671" y="2768529"/>
            <a:ext cx="5480073" cy="1827069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Our Team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Year One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 202</a:t>
            </a:r>
            <a:r>
              <a:rPr lang="en-GB" dirty="0"/>
              <a:t>5</a:t>
            </a:r>
            <a:endParaRPr lang="ru-RU" dirty="0"/>
          </a:p>
        </p:txBody>
      </p:sp>
      <p:sp>
        <p:nvSpPr>
          <p:cNvPr id="4" name="AutoShape 4" descr="Pike Fold Primary School: Our Sta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data:image/jpeg;base64,/9j/4AAQSkZJRgABAQAAAQABAAD/2wCEAAkGBxITEhUTERQWFhUWFxcVGBcYGB8bGhUXGBcWGBgaIBoYHSggGBolGxUWITEhJSkrLi4uFx8zODMtNygtLisBCgoKDg0OGxAQGy0mICUtLS0tLystLS0tLS0tLS0tLS8tLS0tLS0tLS0tLS0tLS0tLS0tLS0tLS0tLS0tLS0tLf/AABEIAKEBOgMBIgACEQEDEQH/xAAcAAEAAgMBAQEAAAAAAAAAAAAABQYDBAcCAQj/xABLEAABAwEFAwkDBg0CBQUAAAABAAIDEQQFEiExBkFREyIyYXGBkaGxM1JyB0JDgpLRFBUjNFNic7LBwtLh8BaiFyREg9MlVGOz8f/EABkBAAIDAQAAAAAAAAAAAAAAAAAEAQIDBf/EADcRAAEDAQQIBQQCAQQDAAAAAAEAAhEDBBIhMRNBUWFxgaHwFJGxwdEiMlLhBUIzIzRDoiRi8f/aAAwDAQACEQMRAD8A7gijfx9Zv0g8D9yC/LN+kHgfuV9E/wDE+Sz01P8AIeYUkiwWe0seKsc1w6jVerTO1jS55o0alUgzCvIiVlRaNlvSGR2Fj6nWlDu7Qslst8cVOUdhxVpkc6Urp2hWLHAxGKrfbEyIW0i1rHbI5QTG7EAaHt71sqCCMCrAgiQiIihSiIiEIiIhCIixyyBrS5xoACSeACELIijPx9Zv0g8D9y+/j6zfpB4H7lfRP/E+Sz01P8h5qSRaNmvWGR2Fj6uO6h3doW8qlpGas1wcJBRERQrIiLxI8AEnQAk9gQhe0UfFfUDnBrX1JNAKHM+CkFZzS3AhVa5rsWmUREVVZEWG1WhsbS95o0Uqe00HmVgst5wyOwsfU0rSh0HaFIaSJAVS9oME4rdREUKyLlvyhbRWixXlG+F2RgjxRnoPHKTajcesZrqS4x8s/wCexfsGf/ZMmrG0OqQcoPolbY4tpSNo9V0fZXaqC3MrGcMg6cR6Tf6m9Y8tFYF+YbHbJIXtkieWPbmHN1H3jqOSuF5/KZbJYhGwNidSj5GdJx4ivQ7qnrC2q2B176Mt+pY0rc279efqumbTbX2axCkjsUlMom5uPbuaOs+a1tgNopbdFNLI1rcMuBrW/NaGMOZOpq7VcIkeXEucSScySakniSdSu4/JPZcF3MdShkfI89fOwA+DAotFmZRpTmdqmhaHVasZCCriiIkE+uZKRfcdoDcWCopXIgnw1UaV0qHoivAei6tprOpxGv8AS4tks7a03tULndktLo3h7DQjz6j1K62sG0Wc8nSr2giu7MVHqqbeL2ulkLeiXEhWCOou/eDQkdhfkqWhs3HZGQr2V0X2ZiD3zS4rklilD34aUIyNde5edtPovr/yLS2XlcbQKknmu1PUt3bT6L6/8ip9XiBePcFaS02V10QJ2zrCzbG+zk+P+UKwqvbG+zf8X8oWhtJepe/k4zRrTmQdXfcFk+kaldwC2p1hSs7XFXBFXdmLvcByshNSOaCTkOPesl/31yX5OOmPefdH3rLREvuNxW2nAp6R4hTj3gakDtRjwdCD2LnjY5pnE0dId5zNO/QI+CaEgkOjO45jzCY8GMr2PfPolvHHO5h3y6roqKvbP34ZDycvS+a73uo8D6qwpWowsMOTlOo2o281FqXv7CX9m/8AdK21p3t7CX9m/wDdKhv3BWf9p4Ln8UZcQ0akgDtKlP8ATlo90faC0LA6ksZOQD2+oV//AA6L9Iz7Q+9dK01nscLo91yLJQp1Gm8q9cVzTRTB7wA0A7wdQrSsEdqY40a9pPAOBPktO+b0EDeLndFv8T1JB7n1X4jFdJjWUGHHBSVaaryyVp0IPYVz202uWZ3OLnE6NGnc0LzJZZGZuY5vWWkedEyLHtdj3vSpt+MhuHe6Oq6Ote8PZSfA70Kq1zX+5hDZSXMOWI6t794VpvA/kpPgd6FLVKTqboKap1m1WEtVGuX28XxtXQVz25vbxfE1Xy0ztY0vcaACpTFt+8Dclv4/CmePsFmXnGOIVFvO+5ZSaEsZuaD6netJtleRiDHEccJp40Q2xmJcY74odbxMMbPfBXTab82k+p++1QGyP5x9R3q1Rot0mB0ZcSx1MjnShBy4ZhSWyX5x9V3q1a6I0qL2nesdMKtdjhu91dERc1+UO671fidFIZLPn+ShBY8Dg5oJMvcfqhI02B7rpIHFdKo+42YJ4K1X1tjYrLUSzAv9xnPd4N6PfRcc242hbbrSJmMLGtjEYDiCTRz3VNMh09M9FXy2hIIoRkRoQeFNyLr0bKykb2ZXJr2p1URGCIviJpKr4u/7A22B9ihZDI1xjja14GrXUzqDmM6571wJZbHa5IniSJ7mPGjmmh/uOpL2mhpmxMJiz19E6YmV+nkXKtmvlTpRlublpyzB+8werfBdCjv2yuAc20REEAg4xocwuPUoVGGCF16ddlQS0qirJJa5HCjnkjgXGngsRXSIGDC3IaDd1Lo2isKcYSuTZqBqyJhUu7LkklIqC1m8nKvUArLfkYbZXtaKANAA4AEKVUbtF+bSdg9QkTWdUqNnaF0BZ20abo2FVrZT84Hwu9FIbafRfX/kUfsp+cD4XeikNtPovr/yJl/+5HD2KUZ/s3cfcKMsF58lA9rTz3nL9UYRU9vBetn7r5Z+Jw5jdf1juH3r1dl28tZ3lvTa6revmirVr3PeToH1NcJyeP49oWpxDxT+7X36LIYGman2xh3xzV7JAFdwHoucTzF7i52riSe9dFa4PbUGocMiOBC5y6PC4td800Pcc0vYY+pM/wAhP07MVZrHtDZ42BjGSADqbn19LVe7RtJZ3tLXMkIORFG/1L3Ds5Z3NDmueQRUHENPBfZdnLO0FznPAGZJcMvJUmzTOMrSLVH9YVRa/C6rScjUHfkcl0ezyYmtdxAPiKqqtslgJAErySaDXU/UVrgiDWtaNGgNHYBRTa3h0YHmFFipFl7EHgZWRal7ewl/Zv8A3Sttal7ewl/Zv/dKUb9w4p1/2nguesaSQAKk5AcSt38UT/oneCw3d7WP4m/vBdGXTtFd1MgBciy2ZtZpJOSp+ztglZO1z43NFHZnsWntFaC+0P4N5o7tfOqvioV/wFtokrvOIdh/vVZ2eppKpc7Z30Wtpo6KiGtylWXZywtjia6nOeMRPUcwOyilnNBFCKg7iozZ61B8LQDm0BpHCmQ8QpUpKrN83l0KIbo23coVBv2xCKYtb0SA4DgDu8QVYrqtBfYzXMtY9vgDTyooDaG1iScluYaA0HjStfMlTt0RFtidX5zXu7iDTyCdrzoW3s8Fz6ECu+7liq5c3t4viapzbKchrGDQkuPdQD1UHc3t4viaprbOE/k37hiae+hHoVpVjxDZ2fKzpT4V8bR7LU2Xu9sjnPeKhlKDcXH7v4q5qo7JWxrXOjcaYqFvWRqPRW1J2qdIZ5J2xACkI5qsbWXc0AStFDWjuuuh7VpbJfnH1XerVI7W2xoYIh0iQ4jgB/dR+yP5x9R3q1MU5NmM70s8NFrEbRPFXNERc9dRVvaXY6y2wEyNwS7pWZO79zx2+S4XfN3/AIPPJDja/k3YcTdHZA79NfHiu67RXzhrFEedo5w+b1Dr9Fwi85cU0juL3eFcl1rC14b9Rw1Bci2vYXQ0Y6ytZEXwhPpJfQFeLk+TC2S0dOWwM4HnP+y3Id57lSYOk34h6hfqBJWyu+lAbrTtjoNqSXaoVTuP5P7FZ6OwGV4+fLnTsb0R4V61bKL6i5LnueZcZXVaxrRDRC5gSulwdFvYPRORb7o8FkWtevpYwiEvZrNoZxmdyKN2j/NpOweoUkvhFdVi0wQUw9t5pG1UnZQ/8wOx3opDbU+y+v8AyKyNjaNAB3IWtOoB80wbRNUVIy1JZtlIomlPON4KgNjPZyfH/KFq7U3ZQ8swZHpjgfe71amMA0AHYvpVRXIq6QKxswNEUzq1qn7NXtgPJPPMceafdPDsK3dorlLzysQqfnN49Y6+pWDkm+6PALIpNf8A1L7BChtm/wBPRvM7NULndlvGaKoY8t4tOdD2HRLXeUsuT3lw4aCvYNVfZrJG/psa7tAK+Q2ONmbGNaeoALbxbM7mPJYeCqfbfw5qv7O3K4OEsopTNrTrXieCtC+VX1KVKhqOkp2lSbSbdai0739hL+zf+6VtkoaKoMGVciRC5zdx/Kx/E31C6OvAibwHgva2r1tKQYhL2ahoQRMooi/rq5ZoLcnt06xwKl0WTXFpkLd7A9t12S5wDJC/5zHju/8A0LJaL1meKOkcRw0r4K/TwMeKPaHDrFViZYIQatjYD1NCc8Y04ubiuf4F4wa/BVG5bldKQ5wLY9597qH3q3W1oELwMgGOH+0raXxLVaxqGSm6NnbSbA81z25T+Xi+NqvVusrZWFjtD5HcVm5NvAeC9q1atpHBwEQq2ez6JpaTMrnl4XfJC6jxlucND38epemXxOBQSup4+ZzV/c0EUIBBWt+LYa15Jn2Qtxa2kfW2UubC5p/03R5+xVBLHuDpDUgdJx4kganU5hSuyJ/5j6jvVquPJilKCnCmXgvLsLQXZCmp0oFV9rvNLbuasyxXHh17Lvasqrl/X7hrHCedo5w+b1Dr9Fq33tCXVZCaN0Lt57OA61UrbbAwUGbvTrKvZ7JP1PHJZ2q2iLrDz+F5vS3cm00zdQns61zzkCG4jkDpxPYOHWrFeNuDAS7Nx3cf7LFsvs9NeM9BUMFDJJuY3cBxcdw7yuoS1gkrm0w6o6AFn2D2TdbpavqLPGRyjtMR1wA8TvO4doXU9qdi7PbIwKCORjQ2ORo6IGjSPnN6t25Td13fHZ4mwwtwsYKAepJ3knMlbq4ta0ve+8DEZd713KVmaxl0iZzX5vvy457HMI520NatcM2vAIzad+7LUb1+jxotC+LohtUZinYHNOfAg7iCMwVIAKK9o0obIxE+yKFDRF0ZFEREumVFXrbHwUkpijOThvadxB8qdi27Fbo5RWNwPEbx2jcss8Ie0tdmHChVAtET4JS0EhzTkRvG494TNGk2qIycOoSles6i69m09F0RFVru2nOQnFf1mj1H3KxWa0skGJjg4dX+ZLKpSfTP1BbUq7Kn2lR1/uNI24i1j5A17gaZcK7qrwbPDZyXxuo4MceTxdOgJrQ596lrRA17S14BB1BWtZLrhjqWMAJFCSScuGZOSkPAbGPyqupkvvCOOxR7bZMzk3Pe14lBoA2mA4cQoa84cVjhtdpIhONv5YGnM6FBWuuZopOz3TCwlzWAEgjUmgOtKnLuWUWJgwUb7PoZnLKnHPLirGozUOg3/pVFKprPU7tfmopttnOGMOaH8q+Muw5ENbUGnFY3W60Na95cwiKTA4Yenm3Oteb0gplthjDsWHPEX1qekRQnXgvjrBGWuaW5PdicKnN2WeuWgRpGT9vTzRoqm3qdmC0JrxeI53VFWS4W5bqtA7dSsNpt04Esgc3BFJhw4c3Dm792qkJrnhe4vcypOuZFTxoDSqyusMZa5pbk84nCpzOWeuWgRfpjV04d81JZUOvhid/6UJacZJwuDaWkDStScNDruzy3rbhvCQubDUcoJHB5p9G3OtN1QWhSH4DH7urxJqemNDr5aLxBYqTSSkglwDRloAM+2pA8EGo1wxHBQKTwcDnnwUftCyssAwF9eU5oNK83jupr3LAwzsbyTnCjYXPcCMR1dRteyg7lPy2ZrnNeRzmVwnhUUPkvL7GxxLiKlzcBzObeGqgVQGhpGXrJQ6gS4uBz9IHwoRlqmIIjc1ojiY+mGtatJprkMl6ZeczcD3lrmyRvkDQKYcDcQFd9aqXZYIxWjek0MOZzaAQBrwKCwx8zm+zBa3M5AgAjXPIDVBqM/HuPlApPzn1jP4UT+F2hphc6RjhK5vNDeiDnka5jrXmyXlMGxyyubyby5po2mGlcJr1kKRjuaBrg5rKEGozOR6hVLXdjXRCJtGtqDxyBqQKnUq1+mcI6Dfx3eSjR1RjPDE54cN/mvlkme6AvkcGlwc4HTA01w+AoaqFs1o/Bw4BlJMDKEPxRvBdhD+rVWkximGmVKU6uC04LqhYHBrBRwoa1NRwzOQVWVGiZGepWqUnEiDiNfYUbeZlbFK2SRj6txCnNcOcPm729a+y2+aEua8tfSIPbQUwkuDadYz8lIR3RA1rmhmThR2ZJI1pUmoCzSWRjnYnNBJbgNd7a1pTRTpGZETyjYo0T8wYPEnWd2KiZ7dLAfyjmy4mOeMLaYS0V3HNueqS2mZoAke14la+gApgIYXZZ84KSs11wx1wMGYoaknLhmTQL5BdMLCS1lKgtOZOR1Aqcu5F+ns6DsckaOpt6nD555L3dPsIv2bP3Qtxaj5Y4WAEhrWgAVO4aAbyq9eW0xNWwjCPeOvcNyhtJ9VxLQrPrMotAcdSnrxvOOEc857mjU/cOtU+873kmOeTdzRp38StI1die45DNz3HIdpO/q1UTbbyrzYq8MVMz2DcPPsXQoWZrThifRcu0WtzxjgNm1ZLfb8PNb0t/V/dVy8bwDOt5zp/Erzed4COrW5v37wzt4u6t2/gsux+yM1vfjJLIQefKdXHe1tdXdeg8k4XtptvHJKspPqOiMdi19mdnZ7fMQ0kMHtJSMmDgOLuDV3W5bpissTYYW4Wt8XHe4ne48V7uq7IrPE2KFoaxug4neSd5PFbq4totBqnds+V3LPZxSG9EREumUREQhEREIRRd73OyehJwuAoHD0I3hSiKWuLTIVXNDxDslz+8Lolh6Tat94Zj+3etWCdzDiY4tPEH/Kro5cK03kadSibds9DJm0YHcW6fZ08KJ5lsBweO+C51WwkY0z3xUZYdqXDKZuIe83I+Gh8lP2O9IZeg8V4HI+BVSt1wzR5gY28W5+Wqi/8AOxXNnpVMWHy+FmLVWpGKg8/ldORUGy31PHo+o4Oz89fNTVm2qb9IwjrbmPA5pZ9lqNyxTbLbSdngrIi0LPe8D+jI2vA5HzW+lyCMCm2uDhIMoiIoUoiIhCIiIQiIiEIiIhCIvnatGe+IGayAngMz5KQ0uwAlVc5rRLjC30VatO1Q+jYT1uy8goa131PJq+g4DIeWaYZZKhzwSz7bSbljwVxtl6RRdN4rwGZ8Aq/btqXHKJuEe87M+Gg81HWO5p5Mwyg952Q+8r5aZrHZ+m8zye4zJoPW7/OxbsoUmmPuO5LPr1nicGjaf37BYWslndlie7jrTv0AWC12mCDJzhNJ7jTzGn9Z417G+K0Lw2gnn/JsHJsOQijFK9RIzcf8otG2shsora3VfqLOwjEeGN2kTfE9ScunC/huGffDzSQM/YJ2uOQ73+SyWm0y2irnkNYzP3I4h6DzJ61XbzvoCrLOTTR0pFHO6mj5jevpHq0Xie2Wm3SNhjZUV/JwsFGt6+s8XuPeul7GfJ5HZ6TWrDLNkQ3VkZ7+m7rOXDioq1m0h9XID37jitaNndUdIx/9j7dzwwVY2I+Tx8+Ga1gsh1bHo+Tt9xvmerVdfs1nZGxrI2hrWgBrWigAG4BZ0XKrVnVTLl16NFtIQ1ERFitUREQhEREIRERCEREQhRW0F28vEQ0lsjedG4Gha4de4EVB7VSrv20tMJLJ2iTCcJrzXAg0IqMj4LpSpW1+yz5ZOWgALiOe2tKkaEbq017Am7M+n9lXLVOopG106g/1KWeveP16KWu7ayyy0GPA73X5efRPipO02CGUVe1rv1t/iFx622GWI0ljcz4hQHsOh7l7sN5TQ+ykezqBy+zoU06wD7qTu+I+Eo3+SP21W98CuiWrZUaxPI6nZjxH91E2m4rQz5mIcW5+WvktKxbd2huUjGSD7J8RUeSnbLt5Zne0DmHsxD/bn5KkWqnmJ6+mKv8A+JVyN3p64KvPYRkQQeBFPVZILU9nQe5vYSFc4r4sk2XKxO6nEA+Dl9fclmfmGDtaaehoo8WBg9pCBYicabge90qtw7Q2hvzg74h91FuxbVv+dG09hI9arbm2VjPRe4dtD9y1ZNlH/Nkae0EehKi/ZnZ+6tctbMifMH1WzHtWz50bh2EH7llbtPBvDx3fcVEu2XnGhYe8/wAQsf8Apy0e637QUaOzHX1RprWP69FPjaSz8XfZKHaSz8XfZKr/APp20e6PtBfRs5aPdb9oI0Nn/Lqrae1fj0U0/aeAaB57vvKwSbWN+bG49pA9KrRbsvOdSwd5P8FsM2Td86UDsbX1IUXLKNfqi/azkI5BY5dqpPmsYO2p9KLSlv60O+fT4QApk7PWaPOWQ0/WcGha8t5XbDoWPI90GTzzCs11H+jCeSq5lf8A5KgA4qCJllPz5D3uW9Ztnp3atDRxcf4DNLXt+wCkEJ7XkNH2W1r4hQFv2ttctRymAcGDD59LzTAFodgGhvH4CWcbMzFzi47vk/KtT7ms8IraZwOoECvqT3KPtG1llhyskOJ3vuFB584+Sqtju6e0OrGx0hOrtR3uOXmpiXZ6GzDHeFpZGNeTBq93Zv8AAFQ6nTbhVcSdg+ArMqVHCaLA0bT8n2BWheV/Wm0nC95IP0bRQHqoM3d9V7/EYiZyttkbZo9wdnI/qawZ1/yi0rdt5HECy7YBHu5aTnSHsBrTvJ7AoW67jt15SF4xvqedNIThGemI6091ui1vFrcAGN6/A6lU0Yc76iXu5x56+UBbl5bYBgMd3s5FpFDM7OZ47dIx1DPsXrZfYK02wiSSsURNS94576nPC05mvvHLtXQdmPk8s1mo+X8vKM8ThzGn9VmneansV0SdS1hsilzJ771BP07IXQamWoDIKIuDZ+z2OPBAylek45veeLnb+zRS61vw6LFh5RmL3cQr4VWykHSTJTrbsQ1ERFCsiIiEIiIhCIiIQiIiEIiIhCIiIQvD4w4UcAQdQcwVC23ZSySVPJ4Cd7Dh8tPJeNr7daYIDPZQ15j5z43AnEzeQQQQRr2VyVUu/wCVuI5T2d7Otjg8dtDhI7M1vSp1YvU+hS9Z9KblSOYW/bfk+/Qzdzx/Fv3KFtWyFsZ9HjHFjgfI0PkrdY/lAu6T6cMPCRrmeZFPNTdkvazy+ymif8EjXehW/i7RTwePMJZ1is1T7eh+ZXH7TY5Ge0jc34mkeoWKGZzTVji08Wkg+S7jqtK0XVA/pwxu7WCvjRat/ktTm9Vi7+K/F3Rcrh2gtTejO/vdX96q24tsLaPpcXxMb/ABXubZKxO+hA+EkehWpJsNZDpyjex/9QKnxVmdmzoPZR4O1N+1/Uqrt24tg3sPaz7iso29tXux/ZP9SnXbA2fdJKO9v9K8f6Ag/SSf7fuQatj/AB6FSKNu/LqPhQh28tXux/ZP9SxO23tZ3sH1PvKsLdgIN8kn+37l7OxNjbm9z+94H8AjTWQf16ftGgtx/t1+AqlJtbbXfTU7GtH8KrTnvy0u6U7/ALRHorhJZLmhPPkhqNxmxH7IdXyWjLtjc0NeSjEhHuQ/zPAV216f9KRPIftUdZqv/JVjmf0qnHDJIea1zzrkC49qlbLsrbJNIi0cXkN8ia+SyW35WiKiz2UAbi9/8jBl9pVm8tv7wmqDNyYO6IYP92bvNa6S0OyaBxM9B8LLQWduJcTwEdSrqdj2RNx2y1RxN6qDzfv7lozbSXPZvYRPtLx84jm17X0Hg0qg2O7rVa31jjkmcci6hd4vOQ7yrjc/yVTvobTI2Ie63nv7NzW+azqQ3/NU5DDoMVvTbP8Ahp8zj1P7UbfHyj22UYYi2zs0AjHOpwxH+AC0bn2Rt1tdjax2F2ZmkJAPXU85/cCuuXJsPYrNQtiD3j58nPdXiK5N7grMlja2sEUmx33rTLbI55mq6dwVD2f+TSyw0fOTO/I0OUYPU3531iexXOd7YoyQ3msHRaBoNwGi0bXf0DKgOxEbmjfwxaLDaLbI+WFrXBsUoDgaZmgJLD25LBwqVDef13LYOpMF2nHLfhj/APVvyW6Pk2uJNJKNbTUl2QHUVFNtD44Z4anHECWneWE69oBWsY5I5REG42xOMzW1oS06AV1oarclnEr2Swg8ow4ZI3ChLHag1yyVwwN3jP4nccsdqzNQu3EYfMbYzWnDZBLEGxxNZGBV0z+kSNS3f36KduWbFCw86mYBdqQCQCadi1zcMNci8NJqWBxwnuUpHGGgBooBkANwWdWoHCBOffNaUaTmmTGUd7B12r2iIsEyiIiEIiIhCIiIQiIiEIiIhCIiIQvLhXIrgO32zv4FaSGikMlXxHcBXNna0+RC/QC8SMBFHAEHUEVC3oVzSdIxWFegKrYK/LtUov0fNcFilzdZ4H9fJtPnRR8+wV3O/wCnaPhc5voU+P5FmsFIn+PdqIXC4LxmZ0JXs+F7m+hW9Z9qrcwUbapu95d+9VdZl+TK7iMmSN6xI7+aoWofkosW6ScfWZ/40eMoHMdAjwlcZHqVzpu3F4jS1P7w0+rV7G315/8AunfYj/oXQP8AhPY/0s/2mf0J/wAJrH+ltH2mf+NR4mzfj/1U+HtP5dVz923l5H/qndzIx6MWF22l4n/qpPIegXSovkqsI1fO7te3+VgW6z5NrtH0Tj2yP+9R4mzDJv8A1CPDWn8upXHJtoLW41daZj/3XDyBoo6WYu6Ti7tJPqv0A3ZC7owXGzRUAqS8YgAN5xkrYua1WJzsNl5IOaNGMDTTqyFR2IFtaAS1mXL0CDY3EgOfie9q4JYbktMtOSgleDoQw08aUVgsPyb3jJrGyL9o8eNGYiu03ZeLJ2ucytGvcw1FCHN1Xme94GEtdLGHCpIxCop1a16lR1uqkwG+6u2xUgLxd7Lnt3fJGMjaLQTxbE2n+51fRWu69hLvgoWwB7vekJf5O5o7gtm8NpYoxGWtfIZmkxBo6eYFM8wcxuWraL5tDp3xwiECPBVkpIfJiAJwmtAAD1rEutDx9RgeQ2eq1AoMP0iT57/RT0sjYo3OpRrGk0ApkBoAtGx2y0OLHPjbybxWrTmwagmuvcpORgc0hwqCKEdRGagXWLBG90FpfSOvNqC0ECuFY0w0gg57wfbLFa1S4EEZDYR754LO69HySOigbRzScTn6ADKoA1qsUtsmbihlDcb2OMb2aOIBqKcaLB+FPZJHM1mLl2AOaMuc2mlerdvW7DHLLMyR7DGyOuEEjE4kUqaaBalobqERzkfvCFiHF2EmZ5Qf0Zlernlg/Bm5twhvPBprTnV76qMu+J0sLmMBBjfykJOQoSSBX/NQpyW6YHOxOjaTr292hW8BTIKmlAkt1mcdXc+S00JMB0QBGGv4+Vqvsgc6OR2T2V0OWYzHWFtoixmUwAAiIihSiIiEIiIhCIiIQiIiEIiIhCIiIQiIiEIiIhCo+yVLNeFvshya4i1R8ML6Y6dQLgPqrR2Gvh8lutUkjiI7RFy8QJNBHHK+IEA6ZNqe5ZflKsFoEsNosjSXvZJZX4Wk0bKOa4kdEAl2Z6lqbcWCSA2OKyj2kL7EDTQP5MV9Tn1p0APG9wjhGfnh1ShJadf0meM9la3+obQ0QWySaUQz2x5awVP/AC7A4NaG78R8clc7m2ritEpgMc0MuHGGTMwlzOIzNVF31Y2RWi6bO0cxj30H7KLI9taFe9ox/wCr3bTI4bVn/wBoqj7jwMNRI5THHJSC5uvWAecT6rZtu2sTZXxQwz2gxmkjoWYmsPCtczr4LLads7M2yttbcT4i9sZwjnMJNDiBORHBUXZtzrOySCe8X2OSJ78cZjZz6n2jXOFX4qdvdRebVZ2/iq02hrpXtktEcmOVjWcoWvAMjWtPRdXeActFfQUw6McwNeM96lXTvuzuPKO9au1q2vwxQubZpTPaC4RWd1GvIaek7UMbShrnqvVh2nlE7LPbbMbO6X2Tg8SMeQKluIAYXdX9lEfKHdruXs9q/Lcixro5jAaSRtJqHDI83M16gtG6bNZrRaYRZY7TO2NwkfPNLIGxFuYo12TnnSmXeKqjabCy9G3keMge59Ll7w6J1+fT3CvW0lhdPZpImGjnAU66ODqd9Kd6g7PbmCSFtpsr7PIBybJB0AXClAW5dla0VotkbnMc1jsLiCA4fNO4qtPsdttAjhnYxrGOY58odUyYdKN3E76qtEi7Djhxg47NvBRWaQ680GcNUjA69nH9LQsdmdZxbwxzzJG0FpLtQ9ocXU0xZa9Sl7ruSyOsrasY5rmBzpCOdUirnYtWkGvYpGK7KWmSbEMMkbWFlN7TrXhTKi0zsjZs6coGE1MQeRGT8P8AdWdWDs3EZHDbEHWOXFVZQLf6gjEY8Z2HVnrVbsdoAslnmBr+DWktJ/8AjcSfRzVN7TwAyc+x8u1zMIezptfnQHg3rU9ZrvijBayNrQ44iAMiRShp3DwW2odXBfeA269vDmrMs5DLpOzVOXHl5KN2ds8kdmiZMava2hzrTM0Fd9BQdy+Wi5IXuLnA1OZAcQHHrAUmix0jrxcMJ2LbRNLQ0iQNq07ZYGyNY3o4HNc0jdh07luIirJiFcAAyiIihSiIiEIiIhCIiIQiIiEIiIhCIiIQiIiEIiIhCIiIQiIiEIsM3zfiC+op1KFHXl7ezfE/91YLz/PrL2S/uFEWg1cD7rI5niPZU/5VPb2fu9Vd7Z+bN+Fn8qItav8Aip81Sn/kqKUZoF6REqU1rRERQoKIiKVC+L6iIViiIiFCIiIQiIiEIiIhCIiIQiIiEIiIhCIiIQiIiEIiIhC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Head Teacher – Mrs R Farnell-Hill Pike Fold Community Primary School Old  Market Street Blackley M9 8QP Tel – 0161 702 3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Pike Fold Primary School: Our Staf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data:image/jpeg;base64,/9j/4AAQSkZJRgABAQAAAQABAAD/2wCEAAoHCBQTFBcUFBQYGBcZFxgZGhoZGRkZIhoZGRkZGBcZGRsaIiwlGh0oIhkXJTUlKS0vMjIyGSI4PTgwPCwxMi8BCwsLDw4PHRERHS8oIygxMzExNDE6MTE3MTExMzExMTEzMTMxMTExMTExMzMzMzExMTExMTExMTExMTExMTExMf/AABEIAJIBWgMBIgACEQEDEQH/xAAcAAACAgMBAQAAAAAAAAAAAAAABQQGAQMHAgj/xABKEAACAQIDBAUIBQoEBgIDAAABAgADEQQSIQUGMVFBYXGhsRMiMkJygZHBBzNSYtEUFRZTgpKiwtLhI2OT8ERUg7Kz4kPxJCU1/8QAGQEAAwEBAQAAAAAAAAAAAAAAAAECAwQF/8QALREAAwABBAEDAwMDBQAAAAAAAAECEQMSITETMkFRBCJxM1JhFCORQoGhscH/2gAMAwEAAhEDEQA/AOywiP8ASSn9h/4fxh+klP7FT4L/AFS/HfwZ+WPkeQiqhtyi5tcqfvC3eLiNAZNS12ippV0ZhE1fbyIzIUYlTbTL0e+MsNXFRFYXAYXF+MHLSy0JXLeEzfCJKm8VNSRkbQker0G3OOKb5gDzAPxhUue0ObmumbIQhEUEIQgAQhCABCEIAYhCL9pbTWgVDKxzXtlt0dpHOCTbwhVSlZYwhEf6SU/sP/D+MP0kp/Yf+H8Zfiv4I8sfI8hFmz9rrWYqqsCBfW3MDoPXGclpp4ZU0qWUZhCERQQhCAGIRZj9rpRbKysTa+lvmeqb8BjlrKWUEAG2turkeuNy0s44JVS3jPJNhCERRiEJE2hjFopmYEi4Gluntgll4Qm0llkuEV4HbCVWyBWBsTrbo7DGgjaaeGKaVcozCEIiitb/ADsuArMpIINIggkEWq09QRwlT3a+kB0tTxd2XgKgHnD2wPSHWNe2W3f7/wDn1+xP/Ik4nOnRialpmV00+D6IwuKp1UD03V1PBlNwfhPVasqKWZgqgXLEgADmSeE4RsXbuIwjFqL2B4odVbrK8+sWM8bV2ziMU161Rn5LwUdijQQ/pnnvgfkR0Tbv0h0aV0wy+Vb7RuEHzf3WHXLJuvjKlbC0qtUgu6ljYW4sbWHK1pwixOg49HbPoLZeGFKjTpj1EVfgoEnV05hJIIp0ybCYmZgaHO48w+74dFbOQWUH0b8RfnEUtGD2xRSmiljcKoICniBO7WdpLaefpKG3uK/jsG1J8jW4XBHSI83axZZWpsb5Rcdh4j/fOKNrY3yz5gLACwvx53PxjTdfDkZqh4EZR163Pyk6n6f3dlaf6n29GvG4bDGo5aswbMbi3A8uEe4BVFNAjZlCix5iU/an11T2zLZsj6mn7AmWrLUrk10qTp8FNxXpv7TeJl6wvoL7I8JRcV6b+03iZbcVj1o0lJ1YqMo5mw7peum1KRGg0nTZIxO0KdM2ZwDa9tT4Qw2Op1bhGvbjofmJUKNN8RU5sxuSegczyEuGCwi0lCr7zzPSTMriYWM8m0alU844JN4ur7ZoqbZ7n7oJ7+EQbY2o1RiqmyDT2us9XVNmB2E9RQzNlU8NLkjs6JS0lKzbJerVPEobpt6gfWI7VPyjGlWVhdSCOYN5X6+7Zt5j3PJhbvEU0K9Sg5tdWBsyngeojpj8cUvsYvLcv7lwXuEi4HFCqgcdPEcj0iSpztY4OhPKyglb3q40+xv5ZZJW96+NPsb+Wa6PrRnrehizZWCFZihYrZb6C/SB843/AEaX9Y37oijZeNFFi5F7ra17dIPyjf8ASUfqz+8Pwm+r5N329HNp+Pb93ZL2bsgUWLhy1xaxAHSD8o1irZu1xWcoFK2W97g9IHLrkPb21GQ+Tpmx9YjiL9AnPsq6w+zpVxE5XQ0xW0qVPRnF+Q1PwEi/n+jzb4SvYDZz1j5ugHFjwv8AMxkd2mtpUF/ZP4zV6enPFPkyWpqVzKHuFxtOp6Lg9XA/A6ySZQ8Rh3ouA11Yagg94Ms2xNpGqpVvTXj1joMjU0tq3TyjSNXL21wxTvN9aPYHiYy3X+qb2z4CLd5vrR7A8TGW6/1Te2fATS/0UZR+qxzIWI2nSQ2ZxfkNT3RTt3apDGlTNrekRxv9kcoqwOz3rHzBYDix0H9zIjRW3dTwXes922Vksi7eoH1iP2TI+3MSj0Lowbzl4fMdEiNu49tHUnlYjvinE4d6bFGFj4jmOcuNOHWZZnepalqkT93Prh7LfKW+VDdz64ey3ylvmf1HrNfp/QRsXjadJc1R1RebEDxlU2l9ImEp3FIPWbqGRf3m1+AMbbf3Ww+M86qrBwLB0NiBysbg+8Tn22twMTRu1K1ZB9nzXA616fcfdFpqH6maU6XRH2/vtiMWjUsiU6bWuouxNiCLsesDgBKvPToVJDAgjQgixB5EHhPM7plSsIwbb7CEIRiNuGq5KiPbNldWte18rA2v0XtOx7D3zwuJspbyVQ+o5AufutwbuPVOLwMz1NJX2XNOT6OBmZyLdKttVbfk6u9PlV9C3UzWI/ZPunTadTE2F6dK9he1VuPTb/DnFcbXjJsqyUuOcPsBnVXzgBgDwPTrE0vOzPqqfsL4Tq17qUsHFoxNt5FuG3dRTd2LdXoj8Y5SmFAAFgOAHRNloTkq6rtnZMTPSKLtT66p7Zlt2R9TT9gSpbT+uqe2ZbdkfU0/YE6Nb9OTn0PXRTMV6b+03iZu2jnzjPxyrl5ZbaW/3xvNOK9N/abxMtuIwC1qSqdGCqVPI2HdNLtTtyZTDrckaN3DTyWX0/Xvx6vdGOPYik5HHI3gZTFL0Kn2XU/H8QZbdn49a6XHHgy8v7TDVhp71yjo0rTWx8MpSjhbj0fKNM+M5VfgfwmjaeBai5HqnVW6uXaI0wO8AAC1FNx6w1v2jnN7ptJysnPEpNqngh+Uxn+b8D+EjVsLiHOZkcnmVMeV94qYHmKzHrFh74qTauIdsqsbk6AAfhwky772pF0p63Njbdyk6I6urL51xcW6NbfCO5owqMqAM2ZranTjN85KrNNnVE7ZSCVvevjT7G/llkla3r9Kn2N/LNNH1onW9DIGx8EtZyrEgBb6W5gdPbHX6OUvtP8AEfhF27H1rewf+5Za5etdK8JmWhpy45QtwOyUokspYki2pHC4PLqlV2jc1al+OdvE2l8lX3h2eQxqqLqfS6jwv2RaNffyPXj7Pt9hvsRQKCW5XPb0xhKfsra7UfNIzJxt0jnb8I2O8dO2ivflYfjFele58FRqztWWed6FHk1PTm07CDfwEV7u38uLfZN+y3/1NG0se1ZgToBwA6PxMd7vbPKA1HFmYWAPQvX2zRrZpYZknv1Mrogbz/Wj2B4mMd2Pqj7Z8Fi7ef60ewPExluv9U3tnwEL/RQ4/VZWcQSXYnjma/xMueyUUUUy/ZB951PfK/t7AFHNRR5jG56m6b9s17M2w1EZSMycukc7fhHa3wnJMV47aouERb0KMit62aw7CDf5T2d46dtEe/Kw8bxDtDHtWbM2gHBeQ+ZkaWlSrL4NNXVlzhckrdz64ey3ylvlQ3c+uHst8pb5P1HrK+n9ATyTaea1VUUsxAA4kyp7W2uat0S4Tvbt6uqRGm7fBd6ihclc+krG0qmQKq5sxu9hmYAWK3+zcj4Shx3vRiA9QKDcKveTc+AiW09CZUrCOdU65ZiEtO6m6D4wM7k06YBCta5Z/ug8VHSfd2Ltvbu4jBtaol0v5tRblW5a+qeo98S1JztyXteMmN1tnJisXTo1L5Hz3ymx81GYa9oE6/s3drCYexp0EDD1mGdv3muR7pyz6Pz/APsKH/U/8VSdsnL9RT3YNdNLAWhaZhOc0EX6N0/tP3fhG9CiEUKOCgAe6R8ZjRSILA5TpmGuU9Y5dckUayuLqwI5g3lVVUuTOZlPg3TBmYSTQTYjYNN2ZyzXYk6W6fdGOGoBECA3Ci2s3GJsPUrV8zrUCKCQq5Q3DpYmVmqXL4RniZfC5Zh93qbEnM+pJ6Ok35RxTSwA5AD4SA+MdMqMoeo17BTlFhxYk8J4fatgboQysqlbj1vRIPSI3ursFtno3bQ2Ylaxa4I6Ry5GaMLsRKbB1dwR2ajkdOEz+c3zMnkTmUZiM62y878+qA2rmyBELF1LDzgLWNiDGt+Mewnsbz7jCtRVwVYAg9Bievu6hPmsy9XpD8ZtG1zlzeSYKGyucw803toOkcOUk/nDSqcv1fXx0v7oLfPQPZXYuTdpemoT2KB8zGmDwCUh5q69JOpPvkY7TYmyUixyK584CwYXtqOM8NtFmKlL2akzgGw1BtqeY1jp3XbFKiekOIRRgNpEhBUFsyFg9xZsvHQDTTWTcLiDUTPbLe5F+XQZm5a7LVp9EoRftLZi1ypYkZb8LdNufZFuA2hVYocxcHNnGSwUC9iGHGSqe0Wc0zlKq+awupzALflprL21L4J3TSwzdgNkrRYsrMSRbW3MHoHVGUTLthrIxotlc5VOYEljewty04zadq5Q+dCrJl80ENmzejYxNU3yOalLCGkwReLPzk4dUekVLBiDmB9EX6BxmMPtUsUuhVXuFYsDqOi1otrHvR5xWwaTm63Q/d4fAyKN2R+sP7v942weK8oCwFlzEKb+kBpm6hFtDG1BUtUfLq3mMlgQNRkccdOc0m76TM6iO2uyVg9jUqZvYsw6W1+A4RlFtLaLtYii2Rjo1wTbmV5e+Rl2o6+ULKWVajKWBAyi4AFun+8hqqfJacyuCTjtjpWbMzMDa2lvmJvwGCWipVSSCSdfdyml9osWZadMvltmOYLqRewvxM8jambKKaFmK5iCQuUXtqT03h9zWPYFtTyuxi6gixAIPQYpxG79NtVJTqGo+BmRtEu1MAFT5RkdTY6hb2vG4iTqegxN9or43ZXpqG3UoHzkr8xUsuUXvp519dO4e6N5oxGIWmLswUdfyHTG9S37i8cL2IWB2MlJs6sxNiNbdPumzaG00ojU3boUcffyET7Q2+zebSGUfaPH3DolfxOJC+cxuT7yZvGjVvNGNa0x9sk3aG0HqnM5so4DoH4nriPF4zN5q6Dnz/tI2LxmYXY2Uf795iHGbRL+alwDp1n/AHynXMqUc+Kt5PWPrUw5KjM/M6hbch0mP9ztz3xTCtXBWje4B0NU9XJOvp6OcZbn7iE5a2LXTitI9PI1P6fjynSVUAWGgE5dXX9pO3T08dnijSVFCqAqgAAAWAA4ACFeirqUZQykWIIBBHIgzdCchsU3D7lJQxlPE4dgqKXLU2ubZkZfMPLzuB+PRLjCZjbb7Ekl0EIQiGaa9EOpVhcEWMpldamGqFVYg9BHrDoJHAy8SFtHZ6VgA1wRwI4j+00072vD6MdXT3LK7FGD3i6Ki/tL8x+Ed4bGU6gujA+PvHGVjGbEqpqozrzXj8PwiwEqekEdoI/CbPSi+ZZitW44pHQoufZS5mKu6ZjchGsCediNPdEOF25VTRiHH3uPxHzvG+G2/Sb0roevUfETN6VwarVi+ySdmpZQpZWW9mB1143Jve8wNlrbVmJLK5YkXJXgDpa0m0qysLqwI6jfwnu8z3M12yyOuFAdnubsoBHRYTThtmqhQgscilRcjgxub6RhCLLDahednLkdLmzsWJuL3JB006p4rbLVi5zsof0gpFjpa+ojKENzBzL9iHRwKoSQTqqrrbgosDw4zXR2WiZbFvNQ0xcjgTcnhxjCEMsNqFOL2XmSnTXgjC5J1y2sbWHExkEAGUaC1vdwmyEG2wUpPJEw+ECJ5MEkWIueOpJPR1zwuzlApi5/wwQOGtxbXST4Q3MNqF67OUIiXNkYMOFyQSRfTrma2zkYuTfzwoOvDLwI5GToQ3MNs/AsTZQzB2d2KggZiOBBHLrmMVs0miKSdBFix1ABvfQcY0hDc85FsWMGqjSCqFAsAAB7pCTZShgSzsFJKqTcAnj0X6ekxlCCbXQ3KfYtp7KVbDPUyA3C5tB1cL26rzY2zlKutzZ2LHhoTbhp1SdCG5htn4F9TZoJJDuuYANlIGa2lzcaHsmG2Wgy5GZCq5QVOpHGxuDeTalVVF2YAcybeMV4nb1JNFu56uHxMqd1dE1snskU9mIuUgtdWL3JuWYixLaSRicWlMXZgPH3CVjFbdqvotkHVx+JkNMK73dtF6XqHKP3m4zVaL7pmPmS4lDbGbwk6Ult95vkPxiaoz1CWZi1uLMdAOsnQCR8Rj6NPRf8VueqoP5n7hFuJr1Koz1GC01PE+ZTU8gBxbqALGdEQkuFj+WY1VU+X/siTiceq6J5x+10Ds5+/viXH4wU9ahux9XpPIn7I/2JExm2FXzaP+ow1/YX1e069kY7ubl18WRUq5qdM65m9N+tQef2j3y3alZKnSbEmHoV8ZUCU0LseCjQKOZJ4DrM6huruXSwlqlS1St9r1U9gc/vHXsj7ZGx6OFTJRQKOk8Sx5seJMYTi1NZ1wujqjTUhMwhMTQIQhAAhCEACEIQAIQhADTWqqoLMQAOJPAdvKaK+FpVRdgrA8CPkwkl1BBB1B0lA2xhq2BqZqLstJzdbHQHiVYHTs6penO54TwzLUrastZRYMTu4ONNrdTa94ijEbNrJ6SG3MecO7hPOD30qLYVEV+tfNPw1B7o9wm9WFfi5pnk4t3i4750Z1Y7WTDbpX08FaRypupIPMGxjChtusvrBh94X7+MsrUKFcXsj9YIPeJBrbu0z6DMv8Q79e+LyxXqQeK59DNVHeQevTI61N+42k6jtqg3r29oEd50iatu9UHosre8g9+nfIVXZtZeNNvcL+F4bNKumHk1Z7RdadZW9Fgewg+E93nPSpXiCD8Jvp42qPRdx7z84n9M/ZlL6n5RfISmJtuuPXv2qJIXeKqOKofcR85L+nstfUQWuErK7yt0019zEfKexvN/lfx/+snw38FeePkscJXv0lH6s/vf2nk7y/5X8f8A6xeG/gPNHyWOErDbyv0U1HaxPyE1NvFVPAIPcT841oWxPXgtd5mUt9tVz69uwAfKavLV39ao3ZmPhL/p37tE/wBRPsmXSpXRfSZR2kDxkKttqgvr39kE9/CVynseu3qEdbEDx1kunu6/F3VR1XPjaHjhd0Ly2+pJNfeQepTJ9ogdwvF1fblZ+DBR90W7zNtUYGj6dbOeSm/cnD3mQ6m9FKnph8OB957DuFyfjLmZ/wBMt/kzqq/1Vj8GaeCr1TfIzdbad7TZWwdKj9fXVT9hPOb4dHwiTFbexVc5c7C/q0xb3aan4zC7DqBc9ZkoU+lqjAH3LxJ6tJo016ml+CEk/Sm/yTK23qaaYeiL/bqece0LwEguMRiru7EoOLuQlNB06myj3SHiNu4ShpQpnEP+sqDLTB5rT4t77RXfHbTcAB6gB0AGWnT8FXxjTS5S/wB2aKG+/wDCJuK2phqOlP8A/IqfaN1pqeoaNV7h2yBhMDjNpOMoL20zHzadMch6qj7qi/VLrsH6O6aWfFN5Rv1a3CDtPF+4S80aKooVFCqNAFAAA6gJjeul1y/k2nTx/BVt3NxqGGs9T/FqjW7DzVP3VPT1nXslvAhMzmqnTyzVJLoIQhEMIQhAAhCEACEIQAIQhAAhCEAMSLjsGtZGpuLq3xHIg9BElzEE8A1kpOL3JOppVQepxb+JfwibFbu4qnxplhzSzdw17p0+800MQjjMjqw5qQR8ROifqdRd8mFfTw+uDknn0z6yN71P4xjh94cUnCqxHJrN3nXvnS61BXFmVWHIgHxiyvu3hX40gDzUle4G0v8AqIr1SZ+Cp9LK1h99Kw9NEbsuv4xjR31pn06Tr7JVvG0zW3KpH0Kjr25WHgJArbk1B6FVD2gr4Xh/Yr+A/vIdLvRhH4sR1Mh+QM9/leAf1qXcv4Sq1d08UvBVb2XH81pFqbBxS8aL+6zeBj8Wm/TQt9+8l1GAwb+iyfs1P7w/MFA8Hb3Mp+UoT7MrDjRqD9hvwmk4WoONNx+yw+UpaT9rE7XvJ0I7uU+io/8AD+E8/o2n6xvgJz6zj7XfAZ/vd8fiv94t0ftOgfo4n6xvgJg7Coj0qp/eQeIlCFCo3qOf2WM2Ls2s3CjUP7DfhDx172G6f2l3OBwaelWHvqL8prOI2cnroewu3hpKpT2Bim4UH99l8TJdLdPFNxVF9px/LeS4n3sab9pHj7yYNPQpluymB3tYyLX32PqUQOtm+QHzmpNzHAvUrIg6bAnvJEj1cLsuh9bi85HFUYHupgnvixo/yyv7v8I0YnerFPwdU9hR4tcyAWr4g8atQ/tN/YSVV3r2dS+owjVD0F7Afxlj3RZjPpAxbDLTFOivRlXMfi9x3TRP9k4/InDfqocYfdfEEZnyU16S7AWHYPnaa677Nw31ldq7j1KQ0vyJBt/FKulDHY83tWrdZJyD3myiWPZX0bVWscRVWmPsp5zfvHQd8mra9Vf4KnTXsv8AJAxW/DqCmFoJh14ZrZ3PXc6A9oPbIeE2Hj8e+dldgf8A5KpIUdl9bdSidO2Rulg8NYpSDOPXqee1+YvovuAj0mw1mD1lPpRqofuUjY30d0KdmxDGs32fRQe7i3vNuqW4tTw9MWARBYAKtgL9Q4SFjcflZWRwyKQKiix0b0WvNhreVqPS0NMIM3WW1GvK2sit1csapLhEyviVpqWY2Uf7FuchNtbKMzUqip9ogdPC4vcRe9N2Q0OL02Dpf10HAa8rzAYNq6ValToVlIUHsGlu2NQvch2/YsVKoGAKm4IuDzmyRNnoy01Dm7W1tbTqFuXCS5kzZPKMwhCAwhCEACEIQAIQhAAhCEACEIQAIQhADE5Zv/u+2HqfleHuiuf8TISuRz61xwDHv7Z1OacTh1qIyOAysCrA9IOhlRW15JpZRxDC7142n6OJqEffIqf94Mb4b6RcYvpCk/ahB/hI8I8xH0Y0z9XiHXkGQN3giQKv0Y1R6GIpn2kZfAmdO7Srsz22jbQ+k5/Xwyn2ahHcVPjJ1L6TaJ9KhVHYUbxIiCp9HGMHB6LdjsPFJHqbg48cERuyov8ANaG3RYZsuSfSPgzxWqvainwabh9IOB+04/6bfKUA7j7QH/D/AAqUv655O5W0P+WP+pS/ri8el8j3X8HRBv8A7P8A1rf6VT+mB3/2f+tf/Sqf0znY3K2h/wAsf9Sl/XPS7j7QP/D27alL+uHi0v3C3V8F/b6QcAPWc/8ATb5zQ/0kYMcFqt2Io8WlPT6PsceKUx21B8ryTT+jfGH0nor+058Ehs0l7huv4HlX6TaI9HD1D2si+BMg1/pPf1MMo9qoT3BR4zFH6MX9fEqPZpk95YRhQ+jOgPTr1G7Ai+IMX9lB95X8R9ImMb0RTTsQsf4iYqxW9uNqeliXHsWp96ATpWG3DwKcabOfvux7gQO6N8JsTC0vq8PSU8wi3+Nrw8mmupHsp9s4hTw2JxRBCVqx52ep/Ebx3gdwsbUtmprTHN3HgtzOxPUVRdiFHWQIvxe3MPSfI9QBha+jELfhmIFl98Xnp+lBsldsp+B+jNBY1q7N91FC97X8I/wG7uzqDBVp0y4P/wAjB2v1ZybHstLEdRoeI4/OV6nhiiGm+HL6k51K+drcHneRvqu2N4npFgJCjoAHuAEjJtKixyiopPb4c4mx9RamSp5wQMEqKb6C4Oo/30SbtF8OaR1S2Xzctr36MtotnWci35zjBsxGKdqhpUiFKgFmIva/AAdMjYjylJ1eo+em3mNpYDN0leHvnqhgqmVKqtlqZAGDcGHRm6QbWmypgKlawrsuUcFS/HmSY00njjHv8kvc1759jVs+iqNUw7DRrsp+0hFrdZH4zxgtmMCy3dGU+bUU6OvQCOBtHVOgoy6XKiwJ1Nu2bpLt+xa017kClgSSj1GzOt7MBl0PQQOMnwhJbyWkkZhCEQwhCEACEIQAIQhAAhCEACEIQAIQhAAhCEACEIQAS71V61PC1KuHYCpTGbVQ11HpCx6rn3TzT28n5CMYeHks5H3wLFf3tI3qoGBUi4III5g6GcwwGGqNW/NLA+Tp4k1WP+QoDonvJB7WlxKa/H/RLeGW7dzeA1sI2Ir5UamagqBQQBk14MSQbESHsze93fDrVopTWslSpmNT0ETNlY3UDzsvPpERbRR2xWJ2agIGIxFOozD1aZQPVPxAjXa2zaVXaeFosoNNMOxyHh5pYICOQ0+ErbOfzz/wLLLfhcdSqgmlURwOORg1u2x0njGbSo0SBVq06ZPAO6rfsBlXxGDp0Nq4byCCn5SjVFRUAUMFBK3A04gfARHu9RrVald2o4WrW8owqflDtnW2gUJlICciItifOR5OkjGU/JmoKilACS4YFbDic3C004fadCpmyVabZFDMVYEKrC6kkcAQLyibKwrg49FegKZoVM9Ki1RlSplsCMyhRfzrgHw0w2AJ2Kpw9PzmVXqZR5zqrnPcjVuF7chDYvkNxahvhgS2X8oXja9ny39u2Xvj1HBAINweBGs5w+ODYWzbQwa0slvJphgW4eiEapfN7pbNzsOaeDpqS5FiV8ooRgpJKgqGa2nDXhaKpSWUEvJC2pib4pqdetUo0wilChKByfSJa3EG/wAJ42mlRsEwWotcKSxqBrEKtmHC+ZuI6I12rinR1DUPKUSupVc7K3Wp6LSFsbAlnxD+TNKlUUKqMLHhZmy9H95afCfwZNctBX2rX8lQCmmKtcgKwuVVdDex4tYjvnjauzsStF2XFOxC5mBAUEDU5SuqmbsLsVmwtOlVJSpTJKMpBKkElT19Gk21NlYiovk6uJBT1glMKzjkTc290NyT4x2Pa2uc9CmuqVa2ErOMyVUCsDwzqDa/vPdJGPprSrvlxIpNUAdlqICrEaaM3hrG1DYdNaSUmzOqNnUk2Ia5PFbaamMK2HR/SVWtwuAbdl4nazx0NQ8ELYOMetQR3UBjcaaA2JAYDkZ6xOHrZi1N1sRbK4Nh1raMFEzM885Lxxhiqjsv/DdXbMzkljawv0WHVPWzdnqqKXpoHHEgA8OBvztaM7QhuYlEoLTMIRFhCEIAEIQgAQhCABCEIAEIQgAQhCABCEIAEIQgAQhCABCEIAEIQgATSKS5i2UXta9he3K8IQAhjDJ+UNUyLnyWz5RmtcaZuNpFqUl/LkbKM3kSM1he1zpeEJS/8ER8eg/L8ObC4o1bG2o0PTKx9JOHTNTfIuY8Wyi57TxMITfQ9S/BNdMs+72HRMFZUVQVcmwAv5p424xnsWkqUEVVCgA2AAAGp4AQhMb7f5GjH5rw/lM/kKWbjm8ml7872vGIhCSxmJkQhJGAhCEYjMIQgMIQhAAhCEACEIQAIQhAAhCEACEIQAIQhAAhCEACEIQAIQhAAhCEAP/Z"/>
          <p:cNvSpPr>
            <a:spLocks noChangeAspect="1" noChangeArrowheads="1"/>
          </p:cNvSpPr>
          <p:nvPr/>
        </p:nvSpPr>
        <p:spPr bwMode="auto">
          <a:xfrm rot="21023785">
            <a:off x="1629500" y="43722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EAA3B-4F2F-48B6-BC0E-B82B0D68320C}"/>
              </a:ext>
            </a:extLst>
          </p:cNvPr>
          <p:cNvSpPr txBox="1"/>
          <p:nvPr/>
        </p:nvSpPr>
        <p:spPr>
          <a:xfrm rot="21088199">
            <a:off x="696899" y="1644022"/>
            <a:ext cx="41983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Mr </a:t>
            </a:r>
            <a:r>
              <a:rPr lang="en-GB" sz="4800" dirty="0" err="1">
                <a:solidFill>
                  <a:schemeClr val="bg1"/>
                </a:solidFill>
              </a:rPr>
              <a:t>Marler</a:t>
            </a:r>
            <a:endParaRPr lang="en-GB" sz="4800" dirty="0">
              <a:solidFill>
                <a:schemeClr val="bg1"/>
              </a:solidFill>
            </a:endParaRPr>
          </a:p>
          <a:p>
            <a:r>
              <a:rPr lang="en-GB" sz="4800" dirty="0">
                <a:solidFill>
                  <a:schemeClr val="bg1"/>
                </a:solidFill>
              </a:rPr>
              <a:t>Miss Casey</a:t>
            </a:r>
          </a:p>
          <a:p>
            <a:r>
              <a:rPr lang="en-GB" sz="4800" dirty="0">
                <a:solidFill>
                  <a:schemeClr val="bg1"/>
                </a:solidFill>
              </a:rPr>
              <a:t>Miss Jones</a:t>
            </a:r>
          </a:p>
          <a:p>
            <a:r>
              <a:rPr lang="en-GB" sz="4800" dirty="0">
                <a:solidFill>
                  <a:schemeClr val="bg1"/>
                </a:solidFill>
              </a:rPr>
              <a:t>Miss Starkie</a:t>
            </a:r>
          </a:p>
          <a:p>
            <a:r>
              <a:rPr lang="en-GB" sz="4800" dirty="0">
                <a:solidFill>
                  <a:schemeClr val="bg1"/>
                </a:solidFill>
              </a:rPr>
              <a:t>Mrs Thompson </a:t>
            </a:r>
          </a:p>
          <a:p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4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28587" y="1094462"/>
            <a:ext cx="4367170" cy="73441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Letter-join Air Plus 6" panose="02000805000000020003" pitchFamily="50" charset="0"/>
              </a:rPr>
              <a:t>Transition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385391"/>
            <a:ext cx="4800845" cy="4288025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Letter-join Air Plus 6" panose="02000805000000020003" pitchFamily="50" charset="0"/>
              </a:rPr>
              <a:t>In year 1 we move to the national curriculum – Maths English and the Foundation subjects </a:t>
            </a:r>
          </a:p>
          <a:p>
            <a:r>
              <a:rPr lang="en-GB" sz="1800" dirty="0">
                <a:latin typeface="Letter-join Air Plus 6" panose="02000805000000020003" pitchFamily="50" charset="0"/>
              </a:rPr>
              <a:t>We also carry on with Learn and Explore time like in EYFS – the children have challenge stars and each of our 10 areas have a challenge in which the children must complete over 2 weeks.</a:t>
            </a:r>
          </a:p>
          <a:p>
            <a:r>
              <a:rPr lang="en-GB" sz="1800" dirty="0">
                <a:latin typeface="Letter-join Air Plus 6" panose="02000805000000020003" pitchFamily="50" charset="0"/>
              </a:rPr>
              <a:t>In the later terms we will move to a full structured day to get the children ready for the expectations of Year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0266C3B-7E02-43D1-B4C7-588EA2BB7B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7F1A4-3F85-4B4B-AB36-3FA9C1DD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7877">
            <a:off x="6455848" y="442154"/>
            <a:ext cx="4578774" cy="47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8029" y="2442380"/>
            <a:ext cx="4233273" cy="4167426"/>
          </a:xfrm>
        </p:spPr>
        <p:txBody>
          <a:bodyPr/>
          <a:lstStyle/>
          <a:p>
            <a:r>
              <a:rPr lang="en-GB" dirty="0">
                <a:latin typeface="Letter-join Air Plus 6" panose="02000805000000020003" pitchFamily="50" charset="0"/>
              </a:rPr>
              <a:t>We will constantly be uploading galleries </a:t>
            </a:r>
            <a:br>
              <a:rPr lang="en-GB" dirty="0">
                <a:latin typeface="Letter-join Air Plus 6" panose="02000805000000020003" pitchFamily="50" charset="0"/>
              </a:rPr>
            </a:br>
            <a:r>
              <a:rPr lang="en-GB" dirty="0">
                <a:latin typeface="Letter-join Air Plus 6" panose="02000805000000020003" pitchFamily="50" charset="0"/>
              </a:rPr>
              <a:t>onto our class page on the website. This is a way you can keep up to date with what we have been doing in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etter-join Air Plus 6" panose="02000805000000020003" pitchFamily="50" charset="0"/>
              </a:rPr>
              <a:t>Website</a:t>
            </a:r>
            <a:endParaRPr lang="en-GB" dirty="0">
              <a:latin typeface="Letter-join Air Plus 6" panose="02000805000000020003" pitchFamily="50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141DAB7-AFAF-0FAF-A39F-84533E6444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2839" b="22839"/>
          <a:stretch/>
        </p:blipFill>
        <p:spPr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7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59304" y="945269"/>
            <a:ext cx="4198466" cy="7344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etter-join Air Plus 6" panose="02000805000000020003" pitchFamily="50" charset="0"/>
              </a:rPr>
              <a:t>Daily timetable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521525"/>
              </p:ext>
            </p:extLst>
          </p:nvPr>
        </p:nvGraphicFramePr>
        <p:xfrm>
          <a:off x="6156960" y="450397"/>
          <a:ext cx="511561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806">
                  <a:extLst>
                    <a:ext uri="{9D8B030D-6E8A-4147-A177-3AD203B41FA5}">
                      <a16:colId xmlns:a16="http://schemas.microsoft.com/office/drawing/2014/main" val="3929923468"/>
                    </a:ext>
                  </a:extLst>
                </a:gridCol>
                <a:gridCol w="2557806">
                  <a:extLst>
                    <a:ext uri="{9D8B030D-6E8A-4147-A177-3AD203B41FA5}">
                      <a16:colId xmlns:a16="http://schemas.microsoft.com/office/drawing/2014/main" val="1008359359"/>
                    </a:ext>
                  </a:extLst>
                </a:gridCol>
              </a:tblGrid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Times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Activities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21085"/>
                  </a:ext>
                </a:extLst>
              </a:tr>
              <a:tr h="551469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8:50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Register and</a:t>
                      </a:r>
                      <a:r>
                        <a:rPr lang="en-GB" baseline="0" dirty="0">
                          <a:latin typeface="Letter-join Air Plus 6" panose="02000805000000020003" pitchFamily="50" charset="0"/>
                        </a:rPr>
                        <a:t> whiteboard work</a:t>
                      </a:r>
                      <a:endParaRPr lang="en-GB" dirty="0">
                        <a:latin typeface="Letter-join Air Plus 6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16266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Phonics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Letter-join Air Plus 6" panose="02000805000000020003" pitchFamily="50" charset="0"/>
                        </a:rPr>
                        <a:t>Guided reading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535197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Morning Break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9999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Literacy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31024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Lunch time</a:t>
                      </a:r>
                      <a:r>
                        <a:rPr lang="en-GB" baseline="0" dirty="0">
                          <a:latin typeface="Letter-join Air Plus 6" panose="02000805000000020003" pitchFamily="50" charset="0"/>
                        </a:rPr>
                        <a:t> </a:t>
                      </a:r>
                      <a:endParaRPr lang="en-GB" dirty="0">
                        <a:latin typeface="Letter-join Air Plus 6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40756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12:20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Register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30107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Maths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20502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Foundation</a:t>
                      </a:r>
                      <a:r>
                        <a:rPr lang="en-GB" baseline="0" dirty="0">
                          <a:latin typeface="Letter-join Air Plus 6" panose="02000805000000020003" pitchFamily="50" charset="0"/>
                        </a:rPr>
                        <a:t> Subject</a:t>
                      </a:r>
                      <a:endParaRPr lang="en-GB" dirty="0">
                        <a:latin typeface="Letter-join Air Plus 6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80192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Afternoon Break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94207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Foundation</a:t>
                      </a:r>
                      <a:r>
                        <a:rPr lang="en-GB" baseline="0" dirty="0">
                          <a:latin typeface="Letter-join Air Plus 6" panose="02000805000000020003" pitchFamily="50" charset="0"/>
                        </a:rPr>
                        <a:t> Subject</a:t>
                      </a:r>
                      <a:endParaRPr lang="en-GB" dirty="0">
                        <a:latin typeface="Letter-join Air Plus 6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23535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Air Plus 6" panose="02000805000000020003" pitchFamily="50" charset="0"/>
                        </a:rPr>
                        <a:t>Story time</a:t>
                      </a:r>
                      <a:r>
                        <a:rPr lang="en-GB" baseline="0" dirty="0">
                          <a:latin typeface="Letter-join Air Plus 6" panose="02000805000000020003" pitchFamily="50" charset="0"/>
                        </a:rPr>
                        <a:t> </a:t>
                      </a:r>
                      <a:endParaRPr lang="en-GB" dirty="0">
                        <a:latin typeface="Letter-join Air Plus 6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5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exagon Towe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489">
            <a:off x="8970513" y="490120"/>
            <a:ext cx="3001943" cy="259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057" y="2442379"/>
            <a:ext cx="4101737" cy="3792957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Letter-join Air Plus 6" panose="02000805000000020003" pitchFamily="50" charset="0"/>
              </a:rPr>
              <a:t>Autumn 1 – Our local area &amp; Everyday Materials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Autumn 2 – Changes in Living Memory - Grandparents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Spring 1 – Recycling &amp; Animals including Humans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Spring 2 –Castles 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Summer 1 – Hot and Cold places &amp; Seasonal Changes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Summer 2 – Neil Armstrong &amp; 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Air Plus 6" panose="02000805000000020003" pitchFamily="50" charset="0"/>
              </a:rPr>
              <a:t>Our topics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 rot="720000">
            <a:off x="6384185" y="242595"/>
            <a:ext cx="4647699" cy="5472101"/>
          </a:xfrm>
        </p:spPr>
      </p:sp>
      <p:pic>
        <p:nvPicPr>
          <p:cNvPr id="3078" name="Picture 6" descr="Continents Of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528">
            <a:off x="5800228" y="2032893"/>
            <a:ext cx="5815613" cy="2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ke Fold Primary | M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372">
            <a:off x="6233217" y="307139"/>
            <a:ext cx="3293019" cy="20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eil Armstrong - Death, Kids &amp; Quotes - Bi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002">
            <a:off x="7038562" y="4325574"/>
            <a:ext cx="2214702" cy="22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9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7179" y="2517992"/>
            <a:ext cx="4101737" cy="3792957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latin typeface="Letter-join Air Plus 6" panose="02000805000000020003" pitchFamily="50" charset="0"/>
            </a:endParaRPr>
          </a:p>
          <a:p>
            <a:r>
              <a:rPr lang="en-US" dirty="0">
                <a:latin typeface="Letter-join Air Plus 6" panose="02000805000000020003" pitchFamily="50" charset="0"/>
              </a:rPr>
              <a:t>PE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 Plain Yellow/white t-shirt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Black shorts (not cycling)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Trainers suitable for outdoor sports (Shoelaces tied independently)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Black jogging bottoms and tracksuit tops without logo can be worn for outdoor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tter-join Air Plus 6" panose="02000805000000020003" pitchFamily="50" charset="0"/>
              </a:rPr>
              <a:t>No </a:t>
            </a:r>
            <a:r>
              <a:rPr lang="en-US" dirty="0" err="1">
                <a:latin typeface="Letter-join Air Plus 6" panose="02000805000000020003" pitchFamily="50" charset="0"/>
              </a:rPr>
              <a:t>jewellery</a:t>
            </a:r>
            <a:r>
              <a:rPr lang="en-US" dirty="0">
                <a:latin typeface="Letter-join Air Plus 6" panose="02000805000000020003" pitchFamily="50" charset="0"/>
              </a:rPr>
              <a:t> and no leggings</a:t>
            </a:r>
          </a:p>
          <a:p>
            <a:endParaRPr lang="en-GB" dirty="0">
              <a:latin typeface="Letter-join Air Plus 6" panose="02000805000000020003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Air Plus 6" panose="02000805000000020003" pitchFamily="50" charset="0"/>
              </a:rPr>
              <a:t>PE kits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F9D31-DE58-4F2E-9FFA-F99F3352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" r="743"/>
          <a:stretch/>
        </p:blipFill>
        <p:spPr>
          <a:xfrm rot="741576">
            <a:off x="6641023" y="535742"/>
            <a:ext cx="4198616" cy="48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7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4098" y="586445"/>
            <a:ext cx="5215287" cy="734415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Letter-join Air Plus 6" panose="02000805000000020003" pitchFamily="50" charset="0"/>
              </a:rPr>
              <a:t>Maths yearly overview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6C831-F599-43C2-95B3-549BAD7C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97" y="1382512"/>
            <a:ext cx="8330944" cy="52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7720" y="2353728"/>
            <a:ext cx="4203793" cy="3751264"/>
          </a:xfrm>
        </p:spPr>
        <p:txBody>
          <a:bodyPr>
            <a:normAutofit/>
          </a:bodyPr>
          <a:lstStyle/>
          <a:p>
            <a:endParaRPr lang="en-GB" dirty="0">
              <a:latin typeface="Letter-join Air Plus 6" panose="02000805000000020003" pitchFamily="50" charset="0"/>
            </a:endParaRPr>
          </a:p>
          <a:p>
            <a:r>
              <a:rPr lang="en-GB" dirty="0">
                <a:latin typeface="Letter-join Air Plus 6" panose="02000805000000020003" pitchFamily="50" charset="0"/>
              </a:rPr>
              <a:t>Spellings are given out on a weekly basis. The spellings will be posted on Dojo every Thursday. </a:t>
            </a:r>
          </a:p>
          <a:p>
            <a:r>
              <a:rPr lang="en-GB" dirty="0">
                <a:latin typeface="Letter-join Air Plus 6" panose="02000805000000020003" pitchFamily="50" charset="0"/>
              </a:rPr>
              <a:t>Our spelling assessment will be the following Tuesday (1F) Wednesday (1P)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31507" y="1037355"/>
            <a:ext cx="3933620" cy="734415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Letter-join Air Plus 6" panose="02000805000000020003" pitchFamily="50" charset="0"/>
              </a:rPr>
              <a:t> Spellings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B6ACD-A4DF-47A2-8F84-F8A37DED45CF}"/>
              </a:ext>
            </a:extLst>
          </p:cNvPr>
          <p:cNvSpPr txBox="1"/>
          <p:nvPr/>
        </p:nvSpPr>
        <p:spPr>
          <a:xfrm rot="736021">
            <a:off x="7836423" y="1074119"/>
            <a:ext cx="1539204" cy="4160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feel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dirty="0">
                <a:effectLst/>
                <a:latin typeface="Letter-join Air Plus 6" panose="020008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out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420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5AC31F682544FA7095CA891FA3016" ma:contentTypeVersion="13" ma:contentTypeDescription="Create a new document." ma:contentTypeScope="" ma:versionID="7563b02bd49beb97a615081909d46e4d">
  <xsd:schema xmlns:xsd="http://www.w3.org/2001/XMLSchema" xmlns:xs="http://www.w3.org/2001/XMLSchema" xmlns:p="http://schemas.microsoft.com/office/2006/metadata/properties" xmlns:ns2="b71b33a2-0cac-46a0-8f4b-17dee4b62794" xmlns:ns3="2c5cd8a7-9ccb-452a-8d8e-23165ad1e99f" targetNamespace="http://schemas.microsoft.com/office/2006/metadata/properties" ma:root="true" ma:fieldsID="bf0aabce563233635f3c55476299fd5c" ns2:_="" ns3:_="">
    <xsd:import namespace="b71b33a2-0cac-46a0-8f4b-17dee4b62794"/>
    <xsd:import namespace="2c5cd8a7-9ccb-452a-8d8e-23165ad1e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b33a2-0cac-46a0-8f4b-17dee4b62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8f2b196-d079-49e7-8b43-fb8857ee8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cd8a7-9ccb-452a-8d8e-23165ad1e99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c47c714-76a7-43d0-91fd-661a2a42f16f}" ma:internalName="TaxCatchAll" ma:showField="CatchAllData" ma:web="2c5cd8a7-9ccb-452a-8d8e-23165ad1e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1b33a2-0cac-46a0-8f4b-17dee4b62794">
      <Terms xmlns="http://schemas.microsoft.com/office/infopath/2007/PartnerControls"/>
    </lcf76f155ced4ddcb4097134ff3c332f>
    <TaxCatchAll xmlns="2c5cd8a7-9ccb-452a-8d8e-23165ad1e99f" xsi:nil="true"/>
  </documentManagement>
</p:properties>
</file>

<file path=customXml/itemProps1.xml><?xml version="1.0" encoding="utf-8"?>
<ds:datastoreItem xmlns:ds="http://schemas.openxmlformats.org/officeDocument/2006/customXml" ds:itemID="{4394D77B-B136-4CE0-80D3-818F7D4E3DB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71b33a2-0cac-46a0-8f4b-17dee4b62794"/>
    <ds:schemaRef ds:uri="2c5cd8a7-9ccb-452a-8d8e-23165ad1e99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CAE957-4712-4ACA-9D67-2F6EE16A52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FB45E-59B2-4B18-B497-583BE71031C1}">
  <ds:schemaRefs>
    <ds:schemaRef ds:uri="http://schemas.microsoft.com/office/2006/metadata/properties"/>
    <ds:schemaRef ds:uri="http://www.w3.org/2000/xmlns/"/>
    <ds:schemaRef ds:uri="b71b33a2-0cac-46a0-8f4b-17dee4b62794"/>
    <ds:schemaRef ds:uri="http://schemas.microsoft.com/office/infopath/2007/PartnerControls"/>
    <ds:schemaRef ds:uri="2c5cd8a7-9ccb-452a-8d8e-23165ad1e99f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9371</TotalTime>
  <Words>602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Franklin Gothic Book</vt:lpstr>
      <vt:lpstr>Letter-join Air Plus 6</vt:lpstr>
      <vt:lpstr>Office Theme</vt:lpstr>
      <vt:lpstr>Parent Welcome Meeting</vt:lpstr>
      <vt:lpstr>Our Team</vt:lpstr>
      <vt:lpstr>Transition</vt:lpstr>
      <vt:lpstr>Website</vt:lpstr>
      <vt:lpstr>Daily timetable</vt:lpstr>
      <vt:lpstr>Our topics </vt:lpstr>
      <vt:lpstr>PE kits </vt:lpstr>
      <vt:lpstr>Maths yearly overview</vt:lpstr>
      <vt:lpstr> Spellings</vt:lpstr>
      <vt:lpstr>TTRS and Numbots</vt:lpstr>
      <vt:lpstr>Reading books and reading records.</vt:lpstr>
      <vt:lpstr>Dojo and School Spider</vt:lpstr>
      <vt:lpstr>Behaviour- G2BG</vt:lpstr>
      <vt:lpstr>Phonics </vt:lpstr>
      <vt:lpstr>Phonics screening – 8th June 2026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 Morris</dc:creator>
  <cp:lastModifiedBy>Micheala CASEY</cp:lastModifiedBy>
  <cp:revision>41</cp:revision>
  <dcterms:created xsi:type="dcterms:W3CDTF">2022-09-07T09:37:51Z</dcterms:created>
  <dcterms:modified xsi:type="dcterms:W3CDTF">2025-09-10T14:16:39Z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0x0101000445AC31F682544FA7095CA891FA3016</vt:lpwstr>
  </property>
  <property fmtid="{D5CDD505-2E9C-101B-9397-08002B2CF9AE}" pid="3" name="Order">
    <vt:r8>5344400</vt:r8>
  </property>
  <property fmtid="{D5CDD505-2E9C-101B-9397-08002B2CF9AE}" pid="4" name="MediaServiceImageTags">
    <vt:lpwstr/>
  </property>
</Properties>
</file>