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6"/>
  </p:handoutMasterIdLst>
  <p:sldIdLst>
    <p:sldId id="261" r:id="rId2"/>
    <p:sldId id="266" r:id="rId3"/>
    <p:sldId id="318" r:id="rId4"/>
    <p:sldId id="319" r:id="rId5"/>
    <p:sldId id="316" r:id="rId6"/>
    <p:sldId id="302" r:id="rId7"/>
    <p:sldId id="325" r:id="rId8"/>
    <p:sldId id="326" r:id="rId9"/>
    <p:sldId id="287" r:id="rId10"/>
    <p:sldId id="317" r:id="rId11"/>
    <p:sldId id="277" r:id="rId12"/>
    <p:sldId id="296" r:id="rId13"/>
    <p:sldId id="278" r:id="rId14"/>
    <p:sldId id="280" r:id="rId15"/>
    <p:sldId id="281" r:id="rId16"/>
    <p:sldId id="256" r:id="rId17"/>
    <p:sldId id="312" r:id="rId18"/>
    <p:sldId id="283" r:id="rId19"/>
    <p:sldId id="285" r:id="rId20"/>
    <p:sldId id="295" r:id="rId21"/>
    <p:sldId id="310" r:id="rId22"/>
    <p:sldId id="324" r:id="rId23"/>
    <p:sldId id="284" r:id="rId24"/>
    <p:sldId id="307" r:id="rId25"/>
  </p:sldIdLst>
  <p:sldSz cx="9144000" cy="6858000" type="screen4x3"/>
  <p:notesSz cx="6797675" cy="9926638"/>
  <p:defaultTextStyle>
    <a:defPPr>
      <a:defRPr lang="en-GB"/>
    </a:defPPr>
    <a:lvl1pPr algn="l" rtl="0" fontAlgn="base">
      <a:spcBef>
        <a:spcPct val="0"/>
      </a:spcBef>
      <a:spcAft>
        <a:spcPct val="0"/>
      </a:spcAft>
      <a:defRPr sz="2200" kern="1200">
        <a:solidFill>
          <a:schemeClr val="tx1"/>
        </a:solidFill>
        <a:latin typeface="Comic Sans MS" pitchFamily="66" charset="0"/>
        <a:ea typeface="+mn-ea"/>
        <a:cs typeface="+mn-cs"/>
      </a:defRPr>
    </a:lvl1pPr>
    <a:lvl2pPr marL="457200" algn="l" rtl="0" fontAlgn="base">
      <a:spcBef>
        <a:spcPct val="0"/>
      </a:spcBef>
      <a:spcAft>
        <a:spcPct val="0"/>
      </a:spcAft>
      <a:defRPr sz="2200" kern="1200">
        <a:solidFill>
          <a:schemeClr val="tx1"/>
        </a:solidFill>
        <a:latin typeface="Comic Sans MS" pitchFamily="66" charset="0"/>
        <a:ea typeface="+mn-ea"/>
        <a:cs typeface="+mn-cs"/>
      </a:defRPr>
    </a:lvl2pPr>
    <a:lvl3pPr marL="914400" algn="l" rtl="0" fontAlgn="base">
      <a:spcBef>
        <a:spcPct val="0"/>
      </a:spcBef>
      <a:spcAft>
        <a:spcPct val="0"/>
      </a:spcAft>
      <a:defRPr sz="2200" kern="1200">
        <a:solidFill>
          <a:schemeClr val="tx1"/>
        </a:solidFill>
        <a:latin typeface="Comic Sans MS" pitchFamily="66" charset="0"/>
        <a:ea typeface="+mn-ea"/>
        <a:cs typeface="+mn-cs"/>
      </a:defRPr>
    </a:lvl3pPr>
    <a:lvl4pPr marL="1371600" algn="l" rtl="0" fontAlgn="base">
      <a:spcBef>
        <a:spcPct val="0"/>
      </a:spcBef>
      <a:spcAft>
        <a:spcPct val="0"/>
      </a:spcAft>
      <a:defRPr sz="2200" kern="1200">
        <a:solidFill>
          <a:schemeClr val="tx1"/>
        </a:solidFill>
        <a:latin typeface="Comic Sans MS" pitchFamily="66" charset="0"/>
        <a:ea typeface="+mn-ea"/>
        <a:cs typeface="+mn-cs"/>
      </a:defRPr>
    </a:lvl4pPr>
    <a:lvl5pPr marL="1828800" algn="l" rtl="0" fontAlgn="base">
      <a:spcBef>
        <a:spcPct val="0"/>
      </a:spcBef>
      <a:spcAft>
        <a:spcPct val="0"/>
      </a:spcAft>
      <a:defRPr sz="2200" kern="1200">
        <a:solidFill>
          <a:schemeClr val="tx1"/>
        </a:solidFill>
        <a:latin typeface="Comic Sans MS" pitchFamily="66" charset="0"/>
        <a:ea typeface="+mn-ea"/>
        <a:cs typeface="+mn-cs"/>
      </a:defRPr>
    </a:lvl5pPr>
    <a:lvl6pPr marL="2286000" algn="l" defTabSz="914400" rtl="0" eaLnBrk="1" latinLnBrk="0" hangingPunct="1">
      <a:defRPr sz="2200" kern="1200">
        <a:solidFill>
          <a:schemeClr val="tx1"/>
        </a:solidFill>
        <a:latin typeface="Comic Sans MS" pitchFamily="66" charset="0"/>
        <a:ea typeface="+mn-ea"/>
        <a:cs typeface="+mn-cs"/>
      </a:defRPr>
    </a:lvl6pPr>
    <a:lvl7pPr marL="2743200" algn="l" defTabSz="914400" rtl="0" eaLnBrk="1" latinLnBrk="0" hangingPunct="1">
      <a:defRPr sz="2200" kern="1200">
        <a:solidFill>
          <a:schemeClr val="tx1"/>
        </a:solidFill>
        <a:latin typeface="Comic Sans MS" pitchFamily="66" charset="0"/>
        <a:ea typeface="+mn-ea"/>
        <a:cs typeface="+mn-cs"/>
      </a:defRPr>
    </a:lvl7pPr>
    <a:lvl8pPr marL="3200400" algn="l" defTabSz="914400" rtl="0" eaLnBrk="1" latinLnBrk="0" hangingPunct="1">
      <a:defRPr sz="2200" kern="1200">
        <a:solidFill>
          <a:schemeClr val="tx1"/>
        </a:solidFill>
        <a:latin typeface="Comic Sans MS" pitchFamily="66" charset="0"/>
        <a:ea typeface="+mn-ea"/>
        <a:cs typeface="+mn-cs"/>
      </a:defRPr>
    </a:lvl8pPr>
    <a:lvl9pPr marL="3657600" algn="l" defTabSz="914400" rtl="0" eaLnBrk="1" latinLnBrk="0" hangingPunct="1">
      <a:defRPr sz="2200" kern="1200">
        <a:solidFill>
          <a:schemeClr val="tx1"/>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00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10" autoAdjust="0"/>
    <p:restoredTop sz="94660"/>
  </p:normalViewPr>
  <p:slideViewPr>
    <p:cSldViewPr>
      <p:cViewPr varScale="1">
        <p:scale>
          <a:sx n="59" d="100"/>
          <a:sy n="59" d="100"/>
        </p:scale>
        <p:origin x="1464"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5E24C001-EC5A-454C-A4A9-059510001DBD}" type="datetimeFigureOut">
              <a:rPr lang="en-GB" smtClean="0"/>
              <a:t>07/09/2026</a:t>
            </a:fld>
            <a:endParaRPr lang="en-GB"/>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F97BB206-E132-48EA-B885-74AEED87B8A8}" type="slidenum">
              <a:rPr lang="en-GB" smtClean="0"/>
              <a:t>‹#›</a:t>
            </a:fld>
            <a:endParaRPr lang="en-GB"/>
          </a:p>
        </p:txBody>
      </p:sp>
    </p:spTree>
    <p:extLst>
      <p:ext uri="{BB962C8B-B14F-4D97-AF65-F5344CB8AC3E}">
        <p14:creationId xmlns:p14="http://schemas.microsoft.com/office/powerpoint/2010/main" val="82463853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A974FA69-9593-4B0B-992C-BFE85F55E68C}" type="slidenum">
              <a:rPr lang="en-GB"/>
              <a:pPr>
                <a:defRPr/>
              </a:pPr>
              <a:t>‹#›</a:t>
            </a:fld>
            <a:endParaRPr lang="en-GB"/>
          </a:p>
        </p:txBody>
      </p:sp>
    </p:spTree>
    <p:extLst>
      <p:ext uri="{BB962C8B-B14F-4D97-AF65-F5344CB8AC3E}">
        <p14:creationId xmlns:p14="http://schemas.microsoft.com/office/powerpoint/2010/main" val="172701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C4CAC38E-2E63-40FE-8A4E-9DF0A7CC6BA9}" type="slidenum">
              <a:rPr lang="en-GB"/>
              <a:pPr>
                <a:defRPr/>
              </a:pPr>
              <a:t>‹#›</a:t>
            </a:fld>
            <a:endParaRPr lang="en-GB"/>
          </a:p>
        </p:txBody>
      </p:sp>
    </p:spTree>
    <p:extLst>
      <p:ext uri="{BB962C8B-B14F-4D97-AF65-F5344CB8AC3E}">
        <p14:creationId xmlns:p14="http://schemas.microsoft.com/office/powerpoint/2010/main" val="1499485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620AA519-95B7-4AA6-8EC9-08983C0AB841}" type="slidenum">
              <a:rPr lang="en-GB"/>
              <a:pPr>
                <a:defRPr/>
              </a:pPr>
              <a:t>‹#›</a:t>
            </a:fld>
            <a:endParaRPr lang="en-GB"/>
          </a:p>
        </p:txBody>
      </p:sp>
    </p:spTree>
    <p:extLst>
      <p:ext uri="{BB962C8B-B14F-4D97-AF65-F5344CB8AC3E}">
        <p14:creationId xmlns:p14="http://schemas.microsoft.com/office/powerpoint/2010/main" val="2003593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21D05005-078D-48F5-AEC2-959FAA7F982F}" type="slidenum">
              <a:rPr lang="en-GB"/>
              <a:pPr>
                <a:defRPr/>
              </a:pPr>
              <a:t>‹#›</a:t>
            </a:fld>
            <a:endParaRPr lang="en-GB"/>
          </a:p>
        </p:txBody>
      </p:sp>
    </p:spTree>
    <p:extLst>
      <p:ext uri="{BB962C8B-B14F-4D97-AF65-F5344CB8AC3E}">
        <p14:creationId xmlns:p14="http://schemas.microsoft.com/office/powerpoint/2010/main" val="3375935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BD73CB9A-2B07-4C8F-AE82-9A397FFE3222}" type="slidenum">
              <a:rPr lang="en-GB"/>
              <a:pPr>
                <a:defRPr/>
              </a:pPr>
              <a:t>‹#›</a:t>
            </a:fld>
            <a:endParaRPr lang="en-GB"/>
          </a:p>
        </p:txBody>
      </p:sp>
    </p:spTree>
    <p:extLst>
      <p:ext uri="{BB962C8B-B14F-4D97-AF65-F5344CB8AC3E}">
        <p14:creationId xmlns:p14="http://schemas.microsoft.com/office/powerpoint/2010/main" val="484273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48BE2A45-BACD-4CD5-81F9-118B2E608766}" type="slidenum">
              <a:rPr lang="en-GB"/>
              <a:pPr>
                <a:defRPr/>
              </a:pPr>
              <a:t>‹#›</a:t>
            </a:fld>
            <a:endParaRPr lang="en-GB"/>
          </a:p>
        </p:txBody>
      </p:sp>
    </p:spTree>
    <p:extLst>
      <p:ext uri="{BB962C8B-B14F-4D97-AF65-F5344CB8AC3E}">
        <p14:creationId xmlns:p14="http://schemas.microsoft.com/office/powerpoint/2010/main" val="3549600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E02AAE50-233B-4A04-8172-4104501FDB92}" type="slidenum">
              <a:rPr lang="en-GB"/>
              <a:pPr>
                <a:defRPr/>
              </a:pPr>
              <a:t>‹#›</a:t>
            </a:fld>
            <a:endParaRPr lang="en-GB"/>
          </a:p>
        </p:txBody>
      </p:sp>
    </p:spTree>
    <p:extLst>
      <p:ext uri="{BB962C8B-B14F-4D97-AF65-F5344CB8AC3E}">
        <p14:creationId xmlns:p14="http://schemas.microsoft.com/office/powerpoint/2010/main" val="2007315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BB840499-E981-4816-BBE1-6C6DA1435AEC}" type="slidenum">
              <a:rPr lang="en-GB"/>
              <a:pPr>
                <a:defRPr/>
              </a:pPr>
              <a:t>‹#›</a:t>
            </a:fld>
            <a:endParaRPr lang="en-GB"/>
          </a:p>
        </p:txBody>
      </p:sp>
    </p:spTree>
    <p:extLst>
      <p:ext uri="{BB962C8B-B14F-4D97-AF65-F5344CB8AC3E}">
        <p14:creationId xmlns:p14="http://schemas.microsoft.com/office/powerpoint/2010/main" val="486541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1146174E-77DD-4BAE-8104-0F521F2E38D2}" type="slidenum">
              <a:rPr lang="en-GB"/>
              <a:pPr>
                <a:defRPr/>
              </a:pPr>
              <a:t>‹#›</a:t>
            </a:fld>
            <a:endParaRPr lang="en-GB"/>
          </a:p>
        </p:txBody>
      </p:sp>
    </p:spTree>
    <p:extLst>
      <p:ext uri="{BB962C8B-B14F-4D97-AF65-F5344CB8AC3E}">
        <p14:creationId xmlns:p14="http://schemas.microsoft.com/office/powerpoint/2010/main" val="3594073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E8B674C1-3DBD-41BF-A19E-96414FFC6D98}" type="slidenum">
              <a:rPr lang="en-GB"/>
              <a:pPr>
                <a:defRPr/>
              </a:pPr>
              <a:t>‹#›</a:t>
            </a:fld>
            <a:endParaRPr lang="en-GB"/>
          </a:p>
        </p:txBody>
      </p:sp>
    </p:spTree>
    <p:extLst>
      <p:ext uri="{BB962C8B-B14F-4D97-AF65-F5344CB8AC3E}">
        <p14:creationId xmlns:p14="http://schemas.microsoft.com/office/powerpoint/2010/main" val="1864608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2DEAF2BE-FC4F-47E0-9F5D-41EDC1A7C8AF}" type="slidenum">
              <a:rPr lang="en-GB"/>
              <a:pPr>
                <a:defRPr/>
              </a:pPr>
              <a:t>‹#›</a:t>
            </a:fld>
            <a:endParaRPr lang="en-GB"/>
          </a:p>
        </p:txBody>
      </p:sp>
    </p:spTree>
    <p:extLst>
      <p:ext uri="{BB962C8B-B14F-4D97-AF65-F5344CB8AC3E}">
        <p14:creationId xmlns:p14="http://schemas.microsoft.com/office/powerpoint/2010/main" val="4066270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51818F6A-5550-4854-AA09-780FFA171090}" type="slidenum">
              <a:rPr lang="en-GB"/>
              <a:pPr>
                <a:defRPr/>
              </a:pPr>
              <a:t>‹#›</a:t>
            </a:fld>
            <a:endParaRPr lang="en-GB"/>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mailto:year3@hartfordprimary.cheshire.sch.uk"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ChangeArrowheads="1"/>
          </p:cNvSpPr>
          <p:nvPr/>
        </p:nvSpPr>
        <p:spPr bwMode="auto">
          <a:xfrm>
            <a:off x="0" y="30003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eaLnBrk="1" hangingPunct="1"/>
            <a:endParaRPr lang="en-US" altLang="en-US"/>
          </a:p>
        </p:txBody>
      </p:sp>
      <p:sp>
        <p:nvSpPr>
          <p:cNvPr id="2052" name="TextBox 5"/>
          <p:cNvSpPr txBox="1">
            <a:spLocks noChangeArrowheads="1"/>
          </p:cNvSpPr>
          <p:nvPr/>
        </p:nvSpPr>
        <p:spPr bwMode="auto">
          <a:xfrm>
            <a:off x="1251297" y="423630"/>
            <a:ext cx="692943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algn="ctr" eaLnBrk="1" hangingPunct="1"/>
            <a:r>
              <a:rPr lang="en-GB" altLang="en-US" sz="3600" u="sng" dirty="0">
                <a:solidFill>
                  <a:schemeClr val="bg2"/>
                </a:solidFill>
              </a:rPr>
              <a:t>Welcome to Year 3</a:t>
            </a:r>
          </a:p>
          <a:p>
            <a:pPr algn="ctr" eaLnBrk="1" hangingPunct="1"/>
            <a:endParaRPr lang="en-GB" altLang="en-US" sz="3600" u="sng" dirty="0">
              <a:solidFill>
                <a:schemeClr val="bg2"/>
              </a:solidFill>
            </a:endParaRPr>
          </a:p>
          <a:p>
            <a:pPr algn="ctr" eaLnBrk="1" hangingPunct="1"/>
            <a:r>
              <a:rPr lang="en-GB" altLang="en-US" sz="3600" u="sng" dirty="0">
                <a:solidFill>
                  <a:schemeClr val="bg2"/>
                </a:solidFill>
              </a:rPr>
              <a:t>Owls and Falcons </a:t>
            </a:r>
          </a:p>
          <a:p>
            <a:pPr algn="ctr" eaLnBrk="1" hangingPunct="1"/>
            <a:endParaRPr lang="en-GB" altLang="en-US" sz="3600" u="sng" dirty="0">
              <a:solidFill>
                <a:srgbClr val="00B0F0"/>
              </a:solidFill>
            </a:endParaRPr>
          </a:p>
        </p:txBody>
      </p:sp>
      <p:pic>
        <p:nvPicPr>
          <p:cNvPr id="2" name="Picture 1"/>
          <p:cNvPicPr>
            <a:picLocks noChangeAspect="1"/>
          </p:cNvPicPr>
          <p:nvPr/>
        </p:nvPicPr>
        <p:blipFill>
          <a:blip r:embed="rId2"/>
          <a:stretch>
            <a:fillRect/>
          </a:stretch>
        </p:blipFill>
        <p:spPr>
          <a:xfrm>
            <a:off x="3419872" y="2561481"/>
            <a:ext cx="2592288" cy="2592288"/>
          </a:xfrm>
          <a:prstGeom prst="rect">
            <a:avLst/>
          </a:prstGeom>
        </p:spPr>
      </p:pic>
      <p:sp>
        <p:nvSpPr>
          <p:cNvPr id="3" name="Title 1"/>
          <p:cNvSpPr txBox="1">
            <a:spLocks/>
          </p:cNvSpPr>
          <p:nvPr/>
        </p:nvSpPr>
        <p:spPr bwMode="auto">
          <a:xfrm>
            <a:off x="601216" y="559266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u="sng" kern="0" dirty="0">
                <a:solidFill>
                  <a:schemeClr val="bg2"/>
                </a:solidFill>
                <a:latin typeface="Comic Sans MS" panose="030F0702030302020204" pitchFamily="66" charset="0"/>
              </a:rPr>
              <a:t>What will Year 3 look like?</a:t>
            </a:r>
            <a:br>
              <a:rPr lang="en-GB" u="sng" kern="0" dirty="0">
                <a:latin typeface="Comic Sans MS" panose="030F0702030302020204" pitchFamily="66" charset="0"/>
              </a:rPr>
            </a:br>
            <a:endParaRPr lang="en-GB" kern="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3"/>
          <p:cNvSpPr txBox="1">
            <a:spLocks noChangeArrowheads="1"/>
          </p:cNvSpPr>
          <p:nvPr/>
        </p:nvSpPr>
        <p:spPr bwMode="auto">
          <a:xfrm>
            <a:off x="251520" y="188640"/>
            <a:ext cx="8784976" cy="8156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algn="ctr" eaLnBrk="1" hangingPunct="1"/>
            <a:r>
              <a:rPr lang="en-GB" altLang="en-US" sz="2800" u="sng" dirty="0">
                <a:solidFill>
                  <a:schemeClr val="bg2"/>
                </a:solidFill>
              </a:rPr>
              <a:t>Year 3 Team</a:t>
            </a:r>
          </a:p>
          <a:p>
            <a:pPr algn="ctr" eaLnBrk="1" hangingPunct="1"/>
            <a:endParaRPr lang="en-GB" altLang="en-US" sz="2400" u="sng" dirty="0">
              <a:solidFill>
                <a:srgbClr val="00B0F0"/>
              </a:solidFill>
            </a:endParaRPr>
          </a:p>
          <a:p>
            <a:pPr eaLnBrk="1" hangingPunct="1"/>
            <a:r>
              <a:rPr lang="en-GB" altLang="en-US" sz="2400" b="1" u="sng" dirty="0"/>
              <a:t>Owls Class Teachers: </a:t>
            </a:r>
          </a:p>
          <a:p>
            <a:pPr eaLnBrk="1" hangingPunct="1"/>
            <a:r>
              <a:rPr lang="en-GB" altLang="en-US" sz="2400" dirty="0"/>
              <a:t>Mrs Glendenning   (Lower Key 2 Lead and History Lead)</a:t>
            </a:r>
          </a:p>
          <a:p>
            <a:pPr eaLnBrk="1" hangingPunct="1"/>
            <a:r>
              <a:rPr lang="en-GB" altLang="en-US" sz="2400" dirty="0"/>
              <a:t>    Monday, Tuesday, Wednesday, Thursday </a:t>
            </a:r>
          </a:p>
          <a:p>
            <a:pPr eaLnBrk="1" hangingPunct="1"/>
            <a:r>
              <a:rPr lang="en-GB" altLang="en-US" sz="2400" dirty="0"/>
              <a:t>Mrs Rowland                  (SENCO)</a:t>
            </a:r>
          </a:p>
          <a:p>
            <a:pPr eaLnBrk="1" hangingPunct="1"/>
            <a:r>
              <a:rPr lang="en-GB" altLang="en-US" sz="2400" dirty="0"/>
              <a:t>    Friday </a:t>
            </a:r>
          </a:p>
          <a:p>
            <a:pPr eaLnBrk="1" hangingPunct="1"/>
            <a:endParaRPr lang="en-GB" altLang="en-US" sz="2400" dirty="0"/>
          </a:p>
          <a:p>
            <a:pPr eaLnBrk="1" hangingPunct="1"/>
            <a:r>
              <a:rPr lang="en-GB" altLang="en-US" sz="2400" b="1" u="sng" dirty="0"/>
              <a:t>Falcons Class Teacher: </a:t>
            </a:r>
          </a:p>
          <a:p>
            <a:pPr eaLnBrk="1" hangingPunct="1"/>
            <a:r>
              <a:rPr lang="en-GB" altLang="en-US" sz="2400" dirty="0"/>
              <a:t>Miss Bartley		</a:t>
            </a:r>
          </a:p>
          <a:p>
            <a:pPr eaLnBrk="1" hangingPunct="1"/>
            <a:endParaRPr lang="en-GB" altLang="en-US" sz="2400" dirty="0"/>
          </a:p>
          <a:p>
            <a:pPr eaLnBrk="1" hangingPunct="1"/>
            <a:r>
              <a:rPr lang="en-GB" altLang="en-US" sz="2400" b="1" u="sng" dirty="0"/>
              <a:t>Teaching Assistants: </a:t>
            </a:r>
          </a:p>
          <a:p>
            <a:pPr eaLnBrk="1" hangingPunct="1"/>
            <a:endParaRPr lang="en-GB" altLang="en-US" sz="2400" dirty="0"/>
          </a:p>
          <a:p>
            <a:pPr eaLnBrk="1" hangingPunct="1"/>
            <a:r>
              <a:rPr lang="en-GB" altLang="en-US" sz="2400" dirty="0"/>
              <a:t>Mrs Lovatt</a:t>
            </a:r>
          </a:p>
          <a:p>
            <a:pPr eaLnBrk="1" hangingPunct="1"/>
            <a:r>
              <a:rPr lang="en-GB" altLang="en-US" sz="2400" dirty="0"/>
              <a:t>Mrs Fox</a:t>
            </a:r>
          </a:p>
          <a:p>
            <a:pPr eaLnBrk="1" hangingPunct="1"/>
            <a:r>
              <a:rPr lang="en-GB" altLang="en-US" sz="2400" dirty="0"/>
              <a:t>Mrs Tracey </a:t>
            </a:r>
          </a:p>
          <a:p>
            <a:pPr eaLnBrk="1" hangingPunct="1"/>
            <a:r>
              <a:rPr lang="en-GB" altLang="en-US" sz="2800" dirty="0"/>
              <a:t>   </a:t>
            </a:r>
          </a:p>
          <a:p>
            <a:pPr eaLnBrk="1" hangingPunct="1"/>
            <a:endParaRPr lang="en-GB" altLang="en-US" sz="3600" dirty="0"/>
          </a:p>
          <a:p>
            <a:pPr eaLnBrk="1" hangingPunct="1"/>
            <a:endParaRPr lang="en-GB" altLang="en-US" sz="3600" dirty="0"/>
          </a:p>
          <a:p>
            <a:pPr eaLnBrk="1" hangingPunct="1"/>
            <a:endParaRPr lang="en-GB" altLang="en-US"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82403-4E3E-C796-3ADB-D66198A734F1}"/>
            </a:ext>
          </a:extLst>
        </p:cNvPr>
        <p:cNvGrpSpPr/>
        <p:nvPr/>
      </p:nvGrpSpPr>
      <p:grpSpPr>
        <a:xfrm>
          <a:off x="0" y="0"/>
          <a:ext cx="0" cy="0"/>
          <a:chOff x="0" y="0"/>
          <a:chExt cx="0" cy="0"/>
        </a:xfrm>
      </p:grpSpPr>
      <p:sp>
        <p:nvSpPr>
          <p:cNvPr id="3074" name="TextBox 3">
            <a:extLst>
              <a:ext uri="{FF2B5EF4-FFF2-40B4-BE49-F238E27FC236}">
                <a16:creationId xmlns:a16="http://schemas.microsoft.com/office/drawing/2014/main" id="{38D0A787-69ED-060C-D5F1-8A074AE373DF}"/>
              </a:ext>
            </a:extLst>
          </p:cNvPr>
          <p:cNvSpPr txBox="1">
            <a:spLocks noChangeArrowheads="1"/>
          </p:cNvSpPr>
          <p:nvPr/>
        </p:nvSpPr>
        <p:spPr bwMode="auto">
          <a:xfrm>
            <a:off x="251520" y="188640"/>
            <a:ext cx="8784976" cy="78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algn="ctr" eaLnBrk="1" hangingPunct="1"/>
            <a:r>
              <a:rPr lang="en-GB" altLang="en-US" sz="2800" u="sng" dirty="0">
                <a:solidFill>
                  <a:schemeClr val="bg2"/>
                </a:solidFill>
              </a:rPr>
              <a:t>Senior Leadership Updates </a:t>
            </a:r>
          </a:p>
          <a:p>
            <a:pPr algn="ctr" eaLnBrk="1" hangingPunct="1"/>
            <a:endParaRPr lang="en-GB" altLang="en-US" sz="2800" u="sng" dirty="0">
              <a:solidFill>
                <a:schemeClr val="bg2"/>
              </a:solidFill>
            </a:endParaRPr>
          </a:p>
          <a:p>
            <a:pPr algn="ctr" eaLnBrk="1" hangingPunct="1"/>
            <a:endParaRPr lang="en-GB" altLang="en-US" sz="2400" u="sng" dirty="0">
              <a:solidFill>
                <a:srgbClr val="00B0F0"/>
              </a:solidFill>
            </a:endParaRPr>
          </a:p>
          <a:p>
            <a:pPr marL="342900" lvl="0" indent="-342900">
              <a:buFont typeface="Arial" panose="020B0604020202020204" pitchFamily="34" charset="0"/>
              <a:buChar char="•"/>
            </a:pPr>
            <a:r>
              <a:rPr lang="en-GB" b="1" dirty="0"/>
              <a:t>Mrs Cade is Head of School</a:t>
            </a:r>
            <a:r>
              <a:rPr lang="en-GB" dirty="0"/>
              <a:t> and is the main point of contact for the day-to-day leadership of Hartford.</a:t>
            </a:r>
          </a:p>
          <a:p>
            <a:pPr marL="342900" lvl="0" indent="-342900">
              <a:buFont typeface="Arial" panose="020B0604020202020204" pitchFamily="34" charset="0"/>
              <a:buChar char="•"/>
            </a:pPr>
            <a:endParaRPr lang="en-GB" dirty="0"/>
          </a:p>
          <a:p>
            <a:pPr marL="342900" lvl="0" indent="-342900">
              <a:buFont typeface="Arial" panose="020B0604020202020204" pitchFamily="34" charset="0"/>
              <a:buChar char="•"/>
            </a:pPr>
            <a:r>
              <a:rPr lang="en-GB" b="1" dirty="0"/>
              <a:t>Miss Norris is Deputy Headteacher</a:t>
            </a:r>
            <a:r>
              <a:rPr lang="en-GB" dirty="0"/>
              <a:t> and deputises for Mrs Cade every Friday and on alternate Thursdays.</a:t>
            </a:r>
          </a:p>
          <a:p>
            <a:pPr marL="342900" lvl="0" indent="-342900">
              <a:buFont typeface="Arial" panose="020B0604020202020204" pitchFamily="34" charset="0"/>
              <a:buChar char="•"/>
            </a:pPr>
            <a:endParaRPr lang="en-GB" dirty="0"/>
          </a:p>
          <a:p>
            <a:pPr marL="342900" lvl="0" indent="-342900">
              <a:buFont typeface="Arial" panose="020B0604020202020204" pitchFamily="34" charset="0"/>
              <a:buChar char="•"/>
            </a:pPr>
            <a:r>
              <a:rPr lang="en-GB" b="1" dirty="0"/>
              <a:t>Mrs Hacking is Executive Headteacher</a:t>
            </a:r>
            <a:r>
              <a:rPr lang="en-GB" dirty="0"/>
              <a:t>, providing part-time strategic leadership, oversight and support across Hartford and Cuddington Primary Schools.</a:t>
            </a:r>
          </a:p>
          <a:p>
            <a:pPr marL="342900" lvl="0" indent="-342900">
              <a:buFont typeface="Arial" panose="020B0604020202020204" pitchFamily="34" charset="0"/>
              <a:buChar char="•"/>
            </a:pPr>
            <a:endParaRPr lang="en-GB" dirty="0"/>
          </a:p>
          <a:p>
            <a:pPr marL="342900" lvl="0" indent="-342900">
              <a:buFont typeface="Arial" panose="020B0604020202020204" pitchFamily="34" charset="0"/>
              <a:buChar char="•"/>
            </a:pPr>
            <a:endParaRPr lang="en-GB" dirty="0"/>
          </a:p>
          <a:p>
            <a:r>
              <a:rPr lang="en-GB" dirty="0"/>
              <a:t>Mrs Cade, Miss Norris and Mrs Hacking work closely together to ensure consistent leadership across the week.</a:t>
            </a:r>
          </a:p>
          <a:p>
            <a:pPr eaLnBrk="1" hangingPunct="1"/>
            <a:r>
              <a:rPr lang="en-GB" altLang="en-US" sz="2800" dirty="0"/>
              <a:t>   </a:t>
            </a:r>
          </a:p>
          <a:p>
            <a:pPr eaLnBrk="1" hangingPunct="1"/>
            <a:endParaRPr lang="en-GB" altLang="en-US" sz="3600" dirty="0"/>
          </a:p>
          <a:p>
            <a:pPr eaLnBrk="1" hangingPunct="1"/>
            <a:endParaRPr lang="en-GB" altLang="en-US" sz="3600" dirty="0"/>
          </a:p>
          <a:p>
            <a:pPr eaLnBrk="1" hangingPunct="1"/>
            <a:endParaRPr lang="en-GB" altLang="en-US" sz="3600" dirty="0"/>
          </a:p>
        </p:txBody>
      </p:sp>
    </p:spTree>
    <p:extLst>
      <p:ext uri="{BB962C8B-B14F-4D97-AF65-F5344CB8AC3E}">
        <p14:creationId xmlns:p14="http://schemas.microsoft.com/office/powerpoint/2010/main" val="1278325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824A5-D613-3644-03F7-DCB805E9ED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33B4D6-55FC-22EF-FC20-E6B18F778F79}"/>
              </a:ext>
            </a:extLst>
          </p:cNvPr>
          <p:cNvSpPr>
            <a:spLocks noGrp="1"/>
          </p:cNvSpPr>
          <p:nvPr>
            <p:ph type="title"/>
          </p:nvPr>
        </p:nvSpPr>
        <p:spPr/>
        <p:txBody>
          <a:bodyPr/>
          <a:lstStyle/>
          <a:p>
            <a:r>
              <a:rPr lang="en-GB" u="sng" dirty="0">
                <a:solidFill>
                  <a:schemeClr val="bg2"/>
                </a:solidFill>
                <a:latin typeface="Comic Sans MS" panose="030F0702030302020204" pitchFamily="66" charset="0"/>
              </a:rPr>
              <a:t>Forest Schools </a:t>
            </a:r>
            <a:br>
              <a:rPr lang="en-GB" u="sng" dirty="0">
                <a:latin typeface="Comic Sans MS" panose="030F0702030302020204" pitchFamily="66" charset="0"/>
              </a:rPr>
            </a:br>
            <a:endParaRPr lang="en-GB" dirty="0"/>
          </a:p>
        </p:txBody>
      </p:sp>
      <p:sp>
        <p:nvSpPr>
          <p:cNvPr id="3" name="Content Placeholder 2">
            <a:extLst>
              <a:ext uri="{FF2B5EF4-FFF2-40B4-BE49-F238E27FC236}">
                <a16:creationId xmlns:a16="http://schemas.microsoft.com/office/drawing/2014/main" id="{58B91931-C986-A2E3-879A-010D05941182}"/>
              </a:ext>
            </a:extLst>
          </p:cNvPr>
          <p:cNvSpPr>
            <a:spLocks noGrp="1"/>
          </p:cNvSpPr>
          <p:nvPr>
            <p:ph idx="1"/>
          </p:nvPr>
        </p:nvSpPr>
        <p:spPr>
          <a:xfrm>
            <a:off x="425760" y="1462877"/>
            <a:ext cx="8229600" cy="1972816"/>
          </a:xfrm>
        </p:spPr>
        <p:txBody>
          <a:bodyPr/>
          <a:lstStyle/>
          <a:p>
            <a:pPr marL="0" indent="0">
              <a:buNone/>
            </a:pPr>
            <a:r>
              <a:rPr lang="en-GB" sz="2800" dirty="0">
                <a:latin typeface="Comic Sans MS" panose="030F0702030302020204" pitchFamily="66" charset="0"/>
              </a:rPr>
              <a:t>Every Thursday after October half term.  </a:t>
            </a:r>
          </a:p>
          <a:p>
            <a:pPr marL="0" indent="0">
              <a:buNone/>
            </a:pPr>
            <a:endParaRPr lang="en-GB" sz="2800" dirty="0">
              <a:latin typeface="Comic Sans MS" panose="030F0702030302020204" pitchFamily="66" charset="0"/>
            </a:endParaRPr>
          </a:p>
          <a:p>
            <a:pPr marL="0" indent="0">
              <a:buNone/>
            </a:pPr>
            <a:r>
              <a:rPr lang="en-GB" sz="2800" dirty="0">
                <a:latin typeface="Comic Sans MS" panose="030F0702030302020204" pitchFamily="66" charset="0"/>
              </a:rPr>
              <a:t>Come into school in their forest school clothes. Please ensure these are warm and waterproof and bring a spare change of clothes and shoes for remainder of the day. </a:t>
            </a:r>
          </a:p>
          <a:p>
            <a:pPr marL="0" indent="0">
              <a:buNone/>
            </a:pPr>
            <a:endParaRPr lang="en-GB" sz="2800" dirty="0">
              <a:latin typeface="Comic Sans MS" panose="030F0702030302020204" pitchFamily="66" charset="0"/>
            </a:endParaRPr>
          </a:p>
          <a:p>
            <a:pPr marL="0" indent="0">
              <a:buNone/>
            </a:pPr>
            <a:r>
              <a:rPr lang="en-GB" sz="2800" dirty="0">
                <a:latin typeface="Comic Sans MS" panose="030F0702030302020204" pitchFamily="66" charset="0"/>
              </a:rPr>
              <a:t>We will send comms again nearer the time. </a:t>
            </a:r>
          </a:p>
        </p:txBody>
      </p:sp>
    </p:spTree>
    <p:extLst>
      <p:ext uri="{BB962C8B-B14F-4D97-AF65-F5344CB8AC3E}">
        <p14:creationId xmlns:p14="http://schemas.microsoft.com/office/powerpoint/2010/main" val="517554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0E463-DCEA-8BE1-4B6A-534DA1576D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08CC79-09A4-EDB0-DF9B-0547D74035CA}"/>
              </a:ext>
            </a:extLst>
          </p:cNvPr>
          <p:cNvSpPr>
            <a:spLocks noGrp="1"/>
          </p:cNvSpPr>
          <p:nvPr>
            <p:ph type="title"/>
          </p:nvPr>
        </p:nvSpPr>
        <p:spPr/>
        <p:txBody>
          <a:bodyPr/>
          <a:lstStyle/>
          <a:p>
            <a:r>
              <a:rPr lang="en-GB" u="sng" dirty="0">
                <a:solidFill>
                  <a:schemeClr val="bg2"/>
                </a:solidFill>
                <a:latin typeface="Comic Sans MS" panose="030F0702030302020204" pitchFamily="66" charset="0"/>
              </a:rPr>
              <a:t>Swimming</a:t>
            </a:r>
            <a:br>
              <a:rPr lang="en-GB" u="sng" dirty="0">
                <a:latin typeface="Comic Sans MS" panose="030F0702030302020204" pitchFamily="66" charset="0"/>
              </a:rPr>
            </a:br>
            <a:endParaRPr lang="en-GB" dirty="0"/>
          </a:p>
        </p:txBody>
      </p:sp>
      <p:sp>
        <p:nvSpPr>
          <p:cNvPr id="3" name="Content Placeholder 2">
            <a:extLst>
              <a:ext uri="{FF2B5EF4-FFF2-40B4-BE49-F238E27FC236}">
                <a16:creationId xmlns:a16="http://schemas.microsoft.com/office/drawing/2014/main" id="{4A70D400-DCB5-FE01-B7B9-06B0EC52BC0C}"/>
              </a:ext>
            </a:extLst>
          </p:cNvPr>
          <p:cNvSpPr>
            <a:spLocks noGrp="1"/>
          </p:cNvSpPr>
          <p:nvPr>
            <p:ph idx="1"/>
          </p:nvPr>
        </p:nvSpPr>
        <p:spPr>
          <a:xfrm>
            <a:off x="323528" y="1417638"/>
            <a:ext cx="8229600" cy="1972816"/>
          </a:xfrm>
        </p:spPr>
        <p:txBody>
          <a:bodyPr/>
          <a:lstStyle/>
          <a:p>
            <a:pPr marL="0" indent="0">
              <a:buNone/>
            </a:pPr>
            <a:r>
              <a:rPr lang="en-GB" sz="2800" dirty="0">
                <a:latin typeface="Comic Sans MS" panose="030F0702030302020204" pitchFamily="66" charset="0"/>
              </a:rPr>
              <a:t>Falcons – Spring 1</a:t>
            </a:r>
          </a:p>
          <a:p>
            <a:pPr marL="0" indent="0">
              <a:buNone/>
            </a:pPr>
            <a:r>
              <a:rPr lang="en-GB" sz="2800" dirty="0">
                <a:latin typeface="Comic Sans MS" panose="030F0702030302020204" pitchFamily="66" charset="0"/>
              </a:rPr>
              <a:t>Owls – Spring 2 </a:t>
            </a:r>
          </a:p>
          <a:p>
            <a:pPr marL="0" indent="0">
              <a:buNone/>
            </a:pPr>
            <a:endParaRPr lang="en-GB" sz="2800" dirty="0">
              <a:latin typeface="Comic Sans MS" panose="030F0702030302020204" pitchFamily="66" charset="0"/>
            </a:endParaRPr>
          </a:p>
          <a:p>
            <a:pPr marL="0" indent="0">
              <a:buNone/>
            </a:pPr>
            <a:r>
              <a:rPr lang="en-GB" sz="2800" dirty="0">
                <a:latin typeface="Comic Sans MS" panose="030F0702030302020204" pitchFamily="66" charset="0"/>
              </a:rPr>
              <a:t>On their swimming day they will need to bring their swimming kit in a named bag. They will be assessed during their first session and taught in their corresponding groups with a swimming teacher per group.  </a:t>
            </a:r>
          </a:p>
          <a:p>
            <a:pPr marL="0" indent="0">
              <a:buNone/>
            </a:pPr>
            <a:endParaRPr lang="en-GB" sz="2800" dirty="0">
              <a:latin typeface="Comic Sans MS" panose="030F0702030302020204" pitchFamily="66" charset="0"/>
            </a:endParaRPr>
          </a:p>
          <a:p>
            <a:pPr marL="0" indent="0">
              <a:buNone/>
            </a:pPr>
            <a:r>
              <a:rPr lang="en-GB" sz="2800" dirty="0">
                <a:latin typeface="Comic Sans MS" panose="030F0702030302020204" pitchFamily="66" charset="0"/>
              </a:rPr>
              <a:t>We will send comms again nearer the time. </a:t>
            </a:r>
          </a:p>
        </p:txBody>
      </p:sp>
    </p:spTree>
    <p:extLst>
      <p:ext uri="{BB962C8B-B14F-4D97-AF65-F5344CB8AC3E}">
        <p14:creationId xmlns:p14="http://schemas.microsoft.com/office/powerpoint/2010/main" val="4152076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u="sng" dirty="0">
                <a:solidFill>
                  <a:schemeClr val="bg2"/>
                </a:solidFill>
                <a:latin typeface="Comic Sans MS" panose="030F0702030302020204" pitchFamily="66" charset="0"/>
              </a:rPr>
              <a:t>Year 3 Trips</a:t>
            </a:r>
            <a:br>
              <a:rPr lang="en-GB" u="sng" dirty="0">
                <a:latin typeface="Comic Sans MS" panose="030F0702030302020204" pitchFamily="66" charset="0"/>
              </a:rPr>
            </a:br>
            <a:endParaRPr lang="en-GB" dirty="0"/>
          </a:p>
        </p:txBody>
      </p:sp>
      <p:sp>
        <p:nvSpPr>
          <p:cNvPr id="3" name="Content Placeholder 2"/>
          <p:cNvSpPr>
            <a:spLocks noGrp="1"/>
          </p:cNvSpPr>
          <p:nvPr>
            <p:ph idx="1"/>
          </p:nvPr>
        </p:nvSpPr>
        <p:spPr>
          <a:xfrm>
            <a:off x="457200" y="1844824"/>
            <a:ext cx="8229600" cy="1972816"/>
          </a:xfrm>
        </p:spPr>
        <p:txBody>
          <a:bodyPr/>
          <a:lstStyle/>
          <a:p>
            <a:pPr marL="0" indent="0">
              <a:buNone/>
            </a:pPr>
            <a:r>
              <a:rPr lang="en-GB" sz="2400" dirty="0">
                <a:latin typeface="Comic Sans MS" panose="030F0702030302020204" pitchFamily="66" charset="0"/>
              </a:rPr>
              <a:t>Autumn day trips will be – Beeston Castle 6</a:t>
            </a:r>
            <a:r>
              <a:rPr lang="en-GB" sz="2400" baseline="30000" dirty="0">
                <a:latin typeface="Comic Sans MS" panose="030F0702030302020204" pitchFamily="66" charset="0"/>
              </a:rPr>
              <a:t>th</a:t>
            </a:r>
            <a:r>
              <a:rPr lang="en-GB" sz="2400" dirty="0">
                <a:latin typeface="Comic Sans MS" panose="030F0702030302020204" pitchFamily="66" charset="0"/>
              </a:rPr>
              <a:t> October </a:t>
            </a:r>
          </a:p>
          <a:p>
            <a:pPr marL="0" indent="0">
              <a:buNone/>
            </a:pPr>
            <a:r>
              <a:rPr lang="en-GB" sz="2400" dirty="0">
                <a:latin typeface="Comic Sans MS" panose="030F0702030302020204" pitchFamily="66" charset="0"/>
              </a:rPr>
              <a:t>                                     - St Johns Church</a:t>
            </a:r>
          </a:p>
          <a:p>
            <a:pPr marL="0" indent="0">
              <a:buNone/>
            </a:pPr>
            <a:endParaRPr lang="en-GB" sz="2800" dirty="0">
              <a:latin typeface="Comic Sans MS" panose="030F0702030302020204" pitchFamily="66" charset="0"/>
            </a:endParaRPr>
          </a:p>
          <a:p>
            <a:pPr marL="0" indent="0">
              <a:buNone/>
            </a:pPr>
            <a:r>
              <a:rPr lang="en-GB" sz="2400" dirty="0">
                <a:latin typeface="Comic Sans MS" panose="030F0702030302020204" pitchFamily="66" charset="0"/>
              </a:rPr>
              <a:t>Spring day trip will be – Chester Zoo</a:t>
            </a:r>
          </a:p>
          <a:p>
            <a:pPr marL="0" indent="0">
              <a:buNone/>
            </a:pPr>
            <a:endParaRPr lang="en-GB" sz="2800" dirty="0">
              <a:latin typeface="Comic Sans MS" panose="030F0702030302020204" pitchFamily="66" charset="0"/>
            </a:endParaRPr>
          </a:p>
          <a:p>
            <a:pPr marL="0" indent="0">
              <a:buNone/>
            </a:pPr>
            <a:endParaRPr lang="en-GB" sz="2800" dirty="0">
              <a:latin typeface="Comic Sans MS" panose="030F0702030302020204" pitchFamily="66" charset="0"/>
            </a:endParaRPr>
          </a:p>
          <a:p>
            <a:pPr marL="0" indent="0">
              <a:buNone/>
            </a:pPr>
            <a:r>
              <a:rPr lang="en-GB" sz="2400" dirty="0">
                <a:latin typeface="Comic Sans MS" panose="030F0702030302020204" pitchFamily="66" charset="0"/>
              </a:rPr>
              <a:t>Summer day trip will be – </a:t>
            </a:r>
            <a:r>
              <a:rPr lang="en-GB" sz="2400" dirty="0" err="1">
                <a:latin typeface="Comic Sans MS" panose="030F0702030302020204" pitchFamily="66" charset="0"/>
              </a:rPr>
              <a:t>Thurstaston</a:t>
            </a:r>
            <a:r>
              <a:rPr lang="en-GB" sz="2400" dirty="0">
                <a:latin typeface="Comic Sans MS" panose="030F0702030302020204" pitchFamily="66" charset="0"/>
              </a:rPr>
              <a:t> Beach </a:t>
            </a:r>
          </a:p>
          <a:p>
            <a:pPr marL="0" indent="0">
              <a:buNone/>
            </a:pPr>
            <a:endParaRPr lang="en-GB" dirty="0">
              <a:latin typeface="Comic Sans MS" panose="030F0702030302020204" pitchFamily="66" charset="0"/>
            </a:endParaRPr>
          </a:p>
          <a:p>
            <a:pPr marL="0" indent="0">
              <a:buNone/>
            </a:pPr>
            <a:endParaRPr lang="en-GB" dirty="0">
              <a:latin typeface="Comic Sans MS" panose="030F0702030302020204" pitchFamily="66" charset="0"/>
            </a:endParaRPr>
          </a:p>
        </p:txBody>
      </p:sp>
    </p:spTree>
    <p:extLst>
      <p:ext uri="{BB962C8B-B14F-4D97-AF65-F5344CB8AC3E}">
        <p14:creationId xmlns:p14="http://schemas.microsoft.com/office/powerpoint/2010/main" val="601416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81BE0-D9ED-7ABA-524F-AB8D57E36D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6898DC-0E0A-0093-5E06-0C598D008663}"/>
              </a:ext>
            </a:extLst>
          </p:cNvPr>
          <p:cNvSpPr>
            <a:spLocks noGrp="1"/>
          </p:cNvSpPr>
          <p:nvPr>
            <p:ph type="title"/>
          </p:nvPr>
        </p:nvSpPr>
        <p:spPr>
          <a:xfrm>
            <a:off x="457200" y="315407"/>
            <a:ext cx="8229600" cy="562074"/>
          </a:xfrm>
        </p:spPr>
        <p:txBody>
          <a:bodyPr/>
          <a:lstStyle/>
          <a:p>
            <a:r>
              <a:rPr lang="en-GB" sz="3600" u="sng" dirty="0">
                <a:solidFill>
                  <a:schemeClr val="bg2"/>
                </a:solidFill>
                <a:latin typeface="Comic Sans MS" panose="030F0702030302020204" pitchFamily="66" charset="0"/>
              </a:rPr>
              <a:t>Our curriculum map </a:t>
            </a:r>
            <a:br>
              <a:rPr lang="en-GB" u="sng" dirty="0">
                <a:latin typeface="Comic Sans MS" panose="030F0702030302020204" pitchFamily="66" charset="0"/>
              </a:rPr>
            </a:br>
            <a:endParaRPr lang="en-GB" dirty="0"/>
          </a:p>
        </p:txBody>
      </p:sp>
      <p:pic>
        <p:nvPicPr>
          <p:cNvPr id="7" name="Picture 6">
            <a:extLst>
              <a:ext uri="{FF2B5EF4-FFF2-40B4-BE49-F238E27FC236}">
                <a16:creationId xmlns:a16="http://schemas.microsoft.com/office/drawing/2014/main" id="{714D2782-B0BF-9DD0-6B4C-440C8E34F085}"/>
              </a:ext>
            </a:extLst>
          </p:cNvPr>
          <p:cNvPicPr>
            <a:picLocks noChangeAspect="1"/>
          </p:cNvPicPr>
          <p:nvPr/>
        </p:nvPicPr>
        <p:blipFill>
          <a:blip r:embed="rId2"/>
          <a:stretch>
            <a:fillRect/>
          </a:stretch>
        </p:blipFill>
        <p:spPr>
          <a:xfrm>
            <a:off x="0" y="596444"/>
            <a:ext cx="9144000" cy="6261556"/>
          </a:xfrm>
          <a:prstGeom prst="rect">
            <a:avLst/>
          </a:prstGeom>
        </p:spPr>
      </p:pic>
    </p:spTree>
    <p:extLst>
      <p:ext uri="{BB962C8B-B14F-4D97-AF65-F5344CB8AC3E}">
        <p14:creationId xmlns:p14="http://schemas.microsoft.com/office/powerpoint/2010/main" val="169347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AA680-0187-5341-D9D0-032B68AC2F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4D78E8-4A0D-4C18-F085-169075CA8094}"/>
              </a:ext>
            </a:extLst>
          </p:cNvPr>
          <p:cNvSpPr>
            <a:spLocks noGrp="1"/>
          </p:cNvSpPr>
          <p:nvPr>
            <p:ph type="title"/>
          </p:nvPr>
        </p:nvSpPr>
        <p:spPr>
          <a:xfrm>
            <a:off x="457200" y="315407"/>
            <a:ext cx="8229600" cy="562074"/>
          </a:xfrm>
        </p:spPr>
        <p:txBody>
          <a:bodyPr/>
          <a:lstStyle/>
          <a:p>
            <a:r>
              <a:rPr lang="en-GB" sz="3600" u="sng" dirty="0">
                <a:solidFill>
                  <a:schemeClr val="bg2"/>
                </a:solidFill>
                <a:latin typeface="Comic Sans MS" panose="030F0702030302020204" pitchFamily="66" charset="0"/>
              </a:rPr>
              <a:t>Our curriculum map </a:t>
            </a:r>
            <a:br>
              <a:rPr lang="en-GB" u="sng" dirty="0">
                <a:latin typeface="Comic Sans MS" panose="030F0702030302020204" pitchFamily="66" charset="0"/>
              </a:rPr>
            </a:br>
            <a:endParaRPr lang="en-GB" dirty="0"/>
          </a:p>
        </p:txBody>
      </p:sp>
      <p:pic>
        <p:nvPicPr>
          <p:cNvPr id="4" name="Picture 3">
            <a:extLst>
              <a:ext uri="{FF2B5EF4-FFF2-40B4-BE49-F238E27FC236}">
                <a16:creationId xmlns:a16="http://schemas.microsoft.com/office/drawing/2014/main" id="{8CDF23D3-096B-BE1C-E365-BDC035F9EB20}"/>
              </a:ext>
            </a:extLst>
          </p:cNvPr>
          <p:cNvPicPr>
            <a:picLocks noChangeAspect="1"/>
          </p:cNvPicPr>
          <p:nvPr/>
        </p:nvPicPr>
        <p:blipFill>
          <a:blip r:embed="rId2"/>
          <a:stretch>
            <a:fillRect/>
          </a:stretch>
        </p:blipFill>
        <p:spPr>
          <a:xfrm>
            <a:off x="0" y="655778"/>
            <a:ext cx="9144000" cy="5903651"/>
          </a:xfrm>
          <a:prstGeom prst="rect">
            <a:avLst/>
          </a:prstGeom>
        </p:spPr>
      </p:pic>
    </p:spTree>
    <p:extLst>
      <p:ext uri="{BB962C8B-B14F-4D97-AF65-F5344CB8AC3E}">
        <p14:creationId xmlns:p14="http://schemas.microsoft.com/office/powerpoint/2010/main" val="677336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39464" y="-30262"/>
            <a:ext cx="8229600" cy="1139825"/>
          </a:xfrm>
        </p:spPr>
        <p:txBody>
          <a:bodyPr/>
          <a:lstStyle/>
          <a:p>
            <a:pPr eaLnBrk="1" hangingPunct="1">
              <a:defRPr/>
            </a:pPr>
            <a:r>
              <a:rPr lang="en-GB" sz="3600" u="sng" kern="1200" dirty="0">
                <a:solidFill>
                  <a:schemeClr val="bg2"/>
                </a:solidFill>
                <a:latin typeface="Comic Sans MS" pitchFamily="66" charset="0"/>
                <a:ea typeface="+mn-ea"/>
                <a:cs typeface="+mn-cs"/>
              </a:rPr>
              <a:t>Reading</a:t>
            </a:r>
          </a:p>
        </p:txBody>
      </p:sp>
      <p:sp>
        <p:nvSpPr>
          <p:cNvPr id="5123" name="Rectangle 3"/>
          <p:cNvSpPr txBox="1">
            <a:spLocks noChangeArrowheads="1"/>
          </p:cNvSpPr>
          <p:nvPr/>
        </p:nvSpPr>
        <p:spPr bwMode="auto">
          <a:xfrm>
            <a:off x="0" y="1772816"/>
            <a:ext cx="8964488" cy="5574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eaLnBrk="1" hangingPunct="1">
              <a:lnSpc>
                <a:spcPct val="80000"/>
              </a:lnSpc>
              <a:spcBef>
                <a:spcPct val="20000"/>
              </a:spcBef>
              <a:buFont typeface="Arial" panose="020B0604020202020204" pitchFamily="34" charset="0"/>
              <a:buChar char="•"/>
            </a:pPr>
            <a:r>
              <a:rPr lang="en-GB" altLang="en-US" sz="2000" dirty="0"/>
              <a:t>Please ensure that your child reads to you at least 3 times a week but every night is great. Children can also read for pleasure, books from home and borrowed books from school. </a:t>
            </a:r>
          </a:p>
          <a:p>
            <a:pPr eaLnBrk="1" hangingPunct="1">
              <a:lnSpc>
                <a:spcPct val="80000"/>
              </a:lnSpc>
              <a:spcBef>
                <a:spcPct val="20000"/>
              </a:spcBef>
              <a:buFont typeface="Arial" panose="020B0604020202020204" pitchFamily="34" charset="0"/>
              <a:buChar char="•"/>
            </a:pPr>
            <a:endParaRPr lang="en-GB" altLang="en-US" sz="2000" dirty="0"/>
          </a:p>
          <a:p>
            <a:pPr eaLnBrk="1" hangingPunct="1">
              <a:lnSpc>
                <a:spcPct val="80000"/>
              </a:lnSpc>
              <a:spcBef>
                <a:spcPct val="20000"/>
              </a:spcBef>
              <a:buFont typeface="Arial" panose="020B0604020202020204" pitchFamily="34" charset="0"/>
              <a:buChar char="•"/>
            </a:pPr>
            <a:r>
              <a:rPr lang="en-GB" altLang="en-US" sz="2000" dirty="0"/>
              <a:t>Please sign reading records every time your child has read with you (at least 3 times a week). This doesn’t need to be their school reading book. </a:t>
            </a:r>
          </a:p>
          <a:p>
            <a:pPr eaLnBrk="1" hangingPunct="1">
              <a:lnSpc>
                <a:spcPct val="80000"/>
              </a:lnSpc>
              <a:spcBef>
                <a:spcPct val="20000"/>
              </a:spcBef>
              <a:buFont typeface="Arial" panose="020B0604020202020204" pitchFamily="34" charset="0"/>
              <a:buChar char="•"/>
            </a:pPr>
            <a:endParaRPr lang="en-GB" altLang="en-US" sz="2000" dirty="0"/>
          </a:p>
          <a:p>
            <a:pPr eaLnBrk="1" hangingPunct="1">
              <a:lnSpc>
                <a:spcPct val="80000"/>
              </a:lnSpc>
              <a:spcBef>
                <a:spcPct val="20000"/>
              </a:spcBef>
              <a:buFont typeface="Arial" panose="020B0604020202020204" pitchFamily="34" charset="0"/>
              <a:buChar char="•"/>
            </a:pPr>
            <a:r>
              <a:rPr lang="en-GB" altLang="en-US" sz="2000" dirty="0"/>
              <a:t>Learning key words and asking questions about the books that they are reading are great ways to engage in your child’s reading.</a:t>
            </a:r>
          </a:p>
          <a:p>
            <a:pPr eaLnBrk="1" hangingPunct="1">
              <a:lnSpc>
                <a:spcPct val="80000"/>
              </a:lnSpc>
              <a:spcBef>
                <a:spcPct val="20000"/>
              </a:spcBef>
              <a:buFont typeface="Arial" panose="020B0604020202020204" pitchFamily="34" charset="0"/>
              <a:buChar char="•"/>
            </a:pPr>
            <a:endParaRPr lang="en-GB" altLang="en-US" sz="2000" dirty="0"/>
          </a:p>
          <a:p>
            <a:pPr eaLnBrk="1" hangingPunct="1">
              <a:lnSpc>
                <a:spcPct val="80000"/>
              </a:lnSpc>
              <a:spcBef>
                <a:spcPct val="20000"/>
              </a:spcBef>
              <a:buFont typeface="Arial" panose="020B0604020202020204" pitchFamily="34" charset="0"/>
              <a:buChar char="•"/>
            </a:pPr>
            <a:r>
              <a:rPr lang="en-GB" altLang="en-US" sz="2000" dirty="0"/>
              <a:t>We are in the process of benchmarking and over the next two weeks your child will have their new book band given to them.  </a:t>
            </a:r>
          </a:p>
          <a:p>
            <a:pPr eaLnBrk="1" hangingPunct="1">
              <a:lnSpc>
                <a:spcPct val="80000"/>
              </a:lnSpc>
              <a:spcBef>
                <a:spcPct val="20000"/>
              </a:spcBef>
              <a:buFont typeface="Arial" panose="020B0604020202020204" pitchFamily="34" charset="0"/>
              <a:buChar char="•"/>
            </a:pPr>
            <a:endParaRPr lang="en-GB" altLang="en-US" sz="2000" dirty="0"/>
          </a:p>
        </p:txBody>
      </p:sp>
    </p:spTree>
    <p:extLst>
      <p:ext uri="{BB962C8B-B14F-4D97-AF65-F5344CB8AC3E}">
        <p14:creationId xmlns:p14="http://schemas.microsoft.com/office/powerpoint/2010/main" val="1504402450"/>
      </p:ext>
    </p:extLst>
  </p:cSld>
  <p:clrMapOvr>
    <a:overrideClrMapping bg1="dk2" tx1="lt1" bg2="dk1"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AC788-3CF7-8CB0-52C2-DECAF631820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59BBACE-33F2-E022-40C1-732A4E482E4D}"/>
              </a:ext>
            </a:extLst>
          </p:cNvPr>
          <p:cNvSpPr>
            <a:spLocks noGrp="1" noChangeArrowheads="1"/>
          </p:cNvSpPr>
          <p:nvPr>
            <p:ph type="title"/>
          </p:nvPr>
        </p:nvSpPr>
        <p:spPr>
          <a:xfrm>
            <a:off x="439464" y="-30262"/>
            <a:ext cx="8229600" cy="1139825"/>
          </a:xfrm>
        </p:spPr>
        <p:txBody>
          <a:bodyPr/>
          <a:lstStyle/>
          <a:p>
            <a:pPr eaLnBrk="1" hangingPunct="1">
              <a:defRPr/>
            </a:pPr>
            <a:r>
              <a:rPr lang="en-GB" sz="3600" u="sng" kern="1200" dirty="0">
                <a:solidFill>
                  <a:schemeClr val="bg2"/>
                </a:solidFill>
                <a:latin typeface="Comic Sans MS" pitchFamily="66" charset="0"/>
                <a:ea typeface="+mn-ea"/>
                <a:cs typeface="+mn-cs"/>
              </a:rPr>
              <a:t>Reading</a:t>
            </a:r>
          </a:p>
        </p:txBody>
      </p:sp>
      <p:sp>
        <p:nvSpPr>
          <p:cNvPr id="5123" name="Rectangle 3">
            <a:extLst>
              <a:ext uri="{FF2B5EF4-FFF2-40B4-BE49-F238E27FC236}">
                <a16:creationId xmlns:a16="http://schemas.microsoft.com/office/drawing/2014/main" id="{DCAD245E-38F6-15DE-7990-2E184EC8784C}"/>
              </a:ext>
            </a:extLst>
          </p:cNvPr>
          <p:cNvSpPr txBox="1">
            <a:spLocks noChangeArrowheads="1"/>
          </p:cNvSpPr>
          <p:nvPr/>
        </p:nvSpPr>
        <p:spPr bwMode="auto">
          <a:xfrm>
            <a:off x="0" y="1772816"/>
            <a:ext cx="8964488" cy="5574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eaLnBrk="1" hangingPunct="1">
              <a:lnSpc>
                <a:spcPct val="80000"/>
              </a:lnSpc>
              <a:spcBef>
                <a:spcPct val="20000"/>
              </a:spcBef>
              <a:buFont typeface="Arial" panose="020B0604020202020204" pitchFamily="34" charset="0"/>
              <a:buChar char="•"/>
            </a:pPr>
            <a:r>
              <a:rPr lang="en-GB" altLang="en-US" sz="2000" dirty="0"/>
              <a:t>We teach whole class reading in year 3. During these sessions we cover fluency, retrieval and inference. </a:t>
            </a:r>
          </a:p>
          <a:p>
            <a:pPr eaLnBrk="1" hangingPunct="1">
              <a:lnSpc>
                <a:spcPct val="80000"/>
              </a:lnSpc>
              <a:spcBef>
                <a:spcPct val="20000"/>
              </a:spcBef>
              <a:buFont typeface="Arial" panose="020B0604020202020204" pitchFamily="34" charset="0"/>
              <a:buChar char="•"/>
            </a:pPr>
            <a:endParaRPr lang="en-GB" altLang="en-US" sz="2000" dirty="0"/>
          </a:p>
          <a:p>
            <a:pPr eaLnBrk="1" hangingPunct="1">
              <a:lnSpc>
                <a:spcPct val="80000"/>
              </a:lnSpc>
              <a:spcBef>
                <a:spcPct val="20000"/>
              </a:spcBef>
              <a:buFont typeface="Arial" panose="020B0604020202020204" pitchFamily="34" charset="0"/>
              <a:buChar char="•"/>
            </a:pPr>
            <a:r>
              <a:rPr lang="en-GB" altLang="en-US" sz="2000" dirty="0"/>
              <a:t>Your child can change their reading book on any day when they need to. </a:t>
            </a:r>
          </a:p>
          <a:p>
            <a:pPr eaLnBrk="1" hangingPunct="1">
              <a:lnSpc>
                <a:spcPct val="80000"/>
              </a:lnSpc>
              <a:spcBef>
                <a:spcPct val="20000"/>
              </a:spcBef>
              <a:buFont typeface="Arial" panose="020B0604020202020204" pitchFamily="34" charset="0"/>
              <a:buChar char="•"/>
            </a:pPr>
            <a:endParaRPr lang="en-GB" altLang="en-US" sz="2000" dirty="0"/>
          </a:p>
          <a:p>
            <a:pPr eaLnBrk="1" hangingPunct="1">
              <a:lnSpc>
                <a:spcPct val="80000"/>
              </a:lnSpc>
              <a:spcBef>
                <a:spcPct val="20000"/>
              </a:spcBef>
              <a:buFont typeface="Arial" panose="020B0604020202020204" pitchFamily="34" charset="0"/>
              <a:buChar char="•"/>
            </a:pPr>
            <a:r>
              <a:rPr lang="en-GB" altLang="en-US" sz="2000" dirty="0"/>
              <a:t>We will give your child a day for their reading diary to be in school when we will communicate what we are doing in our reading sessions that week. </a:t>
            </a:r>
          </a:p>
          <a:p>
            <a:pPr eaLnBrk="1" hangingPunct="1">
              <a:lnSpc>
                <a:spcPct val="80000"/>
              </a:lnSpc>
              <a:spcBef>
                <a:spcPct val="20000"/>
              </a:spcBef>
              <a:buFont typeface="Arial" panose="020B0604020202020204" pitchFamily="34" charset="0"/>
              <a:buChar char="•"/>
            </a:pPr>
            <a:endParaRPr lang="en-GB" altLang="en-US" sz="2000" dirty="0"/>
          </a:p>
        </p:txBody>
      </p:sp>
    </p:spTree>
    <p:extLst>
      <p:ext uri="{BB962C8B-B14F-4D97-AF65-F5344CB8AC3E}">
        <p14:creationId xmlns:p14="http://schemas.microsoft.com/office/powerpoint/2010/main" val="2659675465"/>
      </p:ext>
    </p:extLst>
  </p:cSld>
  <p:clrMapOvr>
    <a:overrideClrMapping bg1="dk2" tx1="lt1" bg2="dk1"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57200" y="-171400"/>
            <a:ext cx="8229600" cy="1139825"/>
          </a:xfrm>
        </p:spPr>
        <p:txBody>
          <a:bodyPr/>
          <a:lstStyle/>
          <a:p>
            <a:pPr eaLnBrk="1" hangingPunct="1">
              <a:defRPr/>
            </a:pPr>
            <a:r>
              <a:rPr lang="en-GB" sz="3600" u="sng" kern="1200" dirty="0">
                <a:solidFill>
                  <a:schemeClr val="bg2"/>
                </a:solidFill>
                <a:latin typeface="Comic Sans MS" pitchFamily="66" charset="0"/>
                <a:ea typeface="+mn-ea"/>
                <a:cs typeface="+mn-cs"/>
              </a:rPr>
              <a:t>English</a:t>
            </a:r>
          </a:p>
        </p:txBody>
      </p:sp>
      <p:sp>
        <p:nvSpPr>
          <p:cNvPr id="6147" name="Rectangle 3"/>
          <p:cNvSpPr txBox="1">
            <a:spLocks noChangeArrowheads="1"/>
          </p:cNvSpPr>
          <p:nvPr/>
        </p:nvSpPr>
        <p:spPr bwMode="auto">
          <a:xfrm>
            <a:off x="323528" y="1052736"/>
            <a:ext cx="9036496" cy="252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marL="342900" indent="-342900"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marL="0" indent="0" eaLnBrk="1" hangingPunct="1">
              <a:spcBef>
                <a:spcPct val="20000"/>
              </a:spcBef>
            </a:pPr>
            <a:r>
              <a:rPr lang="en-GB" altLang="en-US" sz="1800" b="1" u="sng" dirty="0"/>
              <a:t>Areas of learning this half term are: </a:t>
            </a:r>
          </a:p>
          <a:p>
            <a:pPr eaLnBrk="1" hangingPunct="1">
              <a:spcBef>
                <a:spcPct val="20000"/>
              </a:spcBef>
              <a:buFont typeface="Arial" panose="020B0604020202020204" pitchFamily="34" charset="0"/>
              <a:buChar char="•"/>
            </a:pPr>
            <a:r>
              <a:rPr lang="en-GB" altLang="en-US" sz="1800" dirty="0"/>
              <a:t>Punctuate using capital letters and full stops</a:t>
            </a:r>
          </a:p>
          <a:p>
            <a:pPr eaLnBrk="1" hangingPunct="1">
              <a:spcBef>
                <a:spcPct val="20000"/>
              </a:spcBef>
              <a:buFont typeface="Arial" panose="020B0604020202020204" pitchFamily="34" charset="0"/>
              <a:buChar char="•"/>
            </a:pPr>
            <a:r>
              <a:rPr lang="en-GB" altLang="en-US" sz="1800" dirty="0"/>
              <a:t>Sequence sentences to form short narratives</a:t>
            </a:r>
          </a:p>
          <a:p>
            <a:pPr eaLnBrk="1" hangingPunct="1">
              <a:spcBef>
                <a:spcPct val="20000"/>
              </a:spcBef>
              <a:buFont typeface="Arial" panose="020B0604020202020204" pitchFamily="34" charset="0"/>
              <a:buChar char="•"/>
            </a:pPr>
            <a:r>
              <a:rPr lang="en-GB" altLang="en-US" sz="1800" dirty="0"/>
              <a:t>Join words and clauses using and</a:t>
            </a:r>
          </a:p>
          <a:p>
            <a:pPr eaLnBrk="1" hangingPunct="1">
              <a:spcBef>
                <a:spcPct val="20000"/>
              </a:spcBef>
              <a:buFont typeface="Arial" panose="020B0604020202020204" pitchFamily="34" charset="0"/>
              <a:buChar char="•"/>
            </a:pPr>
            <a:r>
              <a:rPr lang="en-GB" altLang="en-US" sz="1800" dirty="0"/>
              <a:t>Combine words to make sentences</a:t>
            </a:r>
          </a:p>
          <a:p>
            <a:pPr>
              <a:buFont typeface="Arial" panose="020B0604020202020204" pitchFamily="34" charset="0"/>
              <a:buChar char="•"/>
            </a:pPr>
            <a:r>
              <a:rPr lang="en-GB" sz="1800" dirty="0"/>
              <a:t>Group related ideas into paragraphs </a:t>
            </a:r>
          </a:p>
          <a:p>
            <a:r>
              <a:rPr lang="en-GB" sz="1800" dirty="0"/>
              <a:t>•   Build a varied and rich vocabulary </a:t>
            </a:r>
          </a:p>
          <a:p>
            <a:r>
              <a:rPr lang="en-GB" sz="1800" dirty="0"/>
              <a:t>•   Use prepositions to express time, place and cause </a:t>
            </a:r>
          </a:p>
          <a:p>
            <a:r>
              <a:rPr lang="en-GB" sz="1800" dirty="0"/>
              <a:t>•   Introduce inverted commas to punctuate direct speech </a:t>
            </a:r>
          </a:p>
          <a:p>
            <a:endParaRPr lang="en-GB" sz="1800" dirty="0"/>
          </a:p>
          <a:p>
            <a:endParaRPr lang="en-GB" sz="1800" dirty="0"/>
          </a:p>
          <a:p>
            <a:r>
              <a:rPr lang="en-GB" sz="1800" dirty="0"/>
              <a:t>	</a:t>
            </a:r>
          </a:p>
          <a:p>
            <a:pPr eaLnBrk="1" hangingPunct="1">
              <a:spcBef>
                <a:spcPct val="20000"/>
              </a:spcBef>
              <a:buFont typeface="Arial" panose="020B0604020202020204" pitchFamily="34" charset="0"/>
              <a:buChar char="•"/>
            </a:pPr>
            <a:endParaRPr lang="en-GB" altLang="en-US" sz="2400" dirty="0"/>
          </a:p>
          <a:p>
            <a:pPr eaLnBrk="1" hangingPunct="1">
              <a:spcBef>
                <a:spcPct val="20000"/>
              </a:spcBef>
              <a:buFont typeface="Arial" panose="020B0604020202020204" pitchFamily="34" charset="0"/>
              <a:buChar char="•"/>
            </a:pPr>
            <a:endParaRPr lang="en-GB" altLang="en-US" sz="2400" dirty="0">
              <a:solidFill>
                <a:srgbClr val="00B0F0"/>
              </a:solidFill>
            </a:endParaRPr>
          </a:p>
          <a:p>
            <a:endParaRPr lang="en-GB" b="1" dirty="0"/>
          </a:p>
          <a:p>
            <a:endParaRPr lang="en-GB" dirty="0"/>
          </a:p>
          <a:p>
            <a:endParaRPr lang="en-GB" dirty="0"/>
          </a:p>
          <a:p>
            <a:r>
              <a:rPr lang="en-GB" dirty="0"/>
              <a:t>	</a:t>
            </a:r>
          </a:p>
          <a:p>
            <a:pPr eaLnBrk="1" hangingPunct="1">
              <a:spcBef>
                <a:spcPct val="20000"/>
              </a:spcBef>
              <a:buFontTx/>
              <a:buChar char="•"/>
            </a:pPr>
            <a:endParaRPr lang="en-GB" altLang="en-US" sz="2400" dirty="0"/>
          </a:p>
          <a:p>
            <a:pPr eaLnBrk="1" hangingPunct="1">
              <a:spcBef>
                <a:spcPct val="20000"/>
              </a:spcBef>
              <a:buFont typeface="Wingdings" pitchFamily="2" charset="2"/>
              <a:buNone/>
            </a:pPr>
            <a:endParaRPr lang="en-GB" altLang="en-US" sz="3200" dirty="0">
              <a:latin typeface="Arial" charset="0"/>
            </a:endParaRPr>
          </a:p>
          <a:p>
            <a:pPr eaLnBrk="1" hangingPunct="1">
              <a:spcBef>
                <a:spcPct val="20000"/>
              </a:spcBef>
              <a:buFontTx/>
              <a:buChar char="•"/>
            </a:pPr>
            <a:endParaRPr lang="en-GB" altLang="en-US" sz="3200" dirty="0">
              <a:latin typeface="Arial" charset="0"/>
            </a:endParaRPr>
          </a:p>
        </p:txBody>
      </p:sp>
      <p:sp>
        <p:nvSpPr>
          <p:cNvPr id="6" name="Rectangle 3"/>
          <p:cNvSpPr txBox="1">
            <a:spLocks noChangeArrowheads="1"/>
          </p:cNvSpPr>
          <p:nvPr/>
        </p:nvSpPr>
        <p:spPr bwMode="auto">
          <a:xfrm>
            <a:off x="179512" y="4005064"/>
            <a:ext cx="5688632" cy="267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marL="342900" indent="-342900"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marL="0" indent="0" eaLnBrk="1" hangingPunct="1">
              <a:spcBef>
                <a:spcPct val="20000"/>
              </a:spcBef>
            </a:pPr>
            <a:r>
              <a:rPr lang="en-GB" altLang="en-US" sz="1800" b="1" u="sng" dirty="0"/>
              <a:t>Learning outcome:</a:t>
            </a:r>
          </a:p>
          <a:p>
            <a:pPr marL="0" indent="0" eaLnBrk="1" hangingPunct="1">
              <a:spcBef>
                <a:spcPct val="20000"/>
              </a:spcBef>
            </a:pPr>
            <a:endParaRPr lang="en-GB" altLang="en-US" sz="1800" b="1" u="sng" dirty="0"/>
          </a:p>
          <a:p>
            <a:r>
              <a:rPr lang="en-GB" sz="1800" b="1" dirty="0"/>
              <a:t>Writing outcome: </a:t>
            </a:r>
            <a:r>
              <a:rPr lang="en-US" sz="1800" b="0" i="0" u="none" strike="noStrike" baseline="0" dirty="0">
                <a:solidFill>
                  <a:schemeClr val="accent2">
                    <a:lumMod val="20000"/>
                    <a:lumOff val="80000"/>
                  </a:schemeClr>
                </a:solidFill>
              </a:rPr>
              <a:t>To write letters from Floella to her Grandmother telling her about settling into life in the UK.</a:t>
            </a:r>
          </a:p>
          <a:p>
            <a:endParaRPr lang="en-GB" sz="1800" dirty="0"/>
          </a:p>
          <a:p>
            <a:r>
              <a:rPr lang="en-GB" sz="1800" b="1" dirty="0"/>
              <a:t>Greater depth writing outcome: </a:t>
            </a:r>
            <a:r>
              <a:rPr lang="en-US" sz="1800" b="0" i="0" u="none" strike="noStrike" baseline="0" dirty="0">
                <a:solidFill>
                  <a:schemeClr val="accent2">
                    <a:lumMod val="20000"/>
                    <a:lumOff val="80000"/>
                  </a:schemeClr>
                </a:solidFill>
              </a:rPr>
              <a:t>To include a letter from Grandmother in response to one of Floella’s letters.</a:t>
            </a:r>
            <a:endParaRPr lang="en-GB" altLang="en-US" sz="3200" dirty="0">
              <a:solidFill>
                <a:schemeClr val="accent2">
                  <a:lumMod val="20000"/>
                  <a:lumOff val="80000"/>
                </a:schemeClr>
              </a:solidFill>
            </a:endParaRPr>
          </a:p>
          <a:p>
            <a:pPr eaLnBrk="1" hangingPunct="1">
              <a:spcBef>
                <a:spcPct val="20000"/>
              </a:spcBef>
              <a:buFontTx/>
              <a:buChar char="•"/>
            </a:pPr>
            <a:endParaRPr lang="en-GB" altLang="en-US" sz="3200" dirty="0">
              <a:latin typeface="Arial" charset="0"/>
            </a:endParaRPr>
          </a:p>
        </p:txBody>
      </p:sp>
    </p:spTree>
  </p:cSld>
  <p:clrMapOvr>
    <a:overrideClrMapping bg1="dk2" tx1="lt1" bg2="dk1"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548680"/>
            <a:ext cx="7776864" cy="4727448"/>
          </a:xfrm>
          <a:prstGeom prst="rect">
            <a:avLst/>
          </a:prstGeom>
        </p:spPr>
        <p:txBody>
          <a:bodyPr wrap="square">
            <a:spAutoFit/>
          </a:bodyPr>
          <a:lstStyle/>
          <a:p>
            <a:pPr algn="ctr" eaLnBrk="1" hangingPunct="1">
              <a:spcBef>
                <a:spcPct val="20000"/>
              </a:spcBef>
            </a:pPr>
            <a:r>
              <a:rPr lang="en-GB" altLang="en-US" sz="3600" u="sng" dirty="0">
                <a:solidFill>
                  <a:schemeClr val="bg2"/>
                </a:solidFill>
              </a:rPr>
              <a:t>Spellings</a:t>
            </a:r>
            <a:r>
              <a:rPr lang="en-GB" altLang="en-US" sz="3600" dirty="0">
                <a:solidFill>
                  <a:srgbClr val="00B0F0"/>
                </a:solidFill>
              </a:rPr>
              <a:t> </a:t>
            </a:r>
          </a:p>
          <a:p>
            <a:pPr algn="ctr" eaLnBrk="1" hangingPunct="1">
              <a:spcBef>
                <a:spcPct val="20000"/>
              </a:spcBef>
            </a:pPr>
            <a:endParaRPr lang="en-GB" altLang="en-US" sz="3600" dirty="0"/>
          </a:p>
          <a:p>
            <a:pPr marL="342900" indent="-342900" eaLnBrk="1" hangingPunct="1">
              <a:spcBef>
                <a:spcPct val="20000"/>
              </a:spcBef>
              <a:buFont typeface="Arial" panose="020B0604020202020204" pitchFamily="34" charset="0"/>
              <a:buChar char="•"/>
            </a:pPr>
            <a:r>
              <a:rPr lang="en-GB" altLang="en-US" dirty="0"/>
              <a:t>Your child will continue to have spelling and/or phonics sessions three times a week. </a:t>
            </a:r>
          </a:p>
          <a:p>
            <a:pPr marL="342900" indent="-342900" eaLnBrk="1" hangingPunct="1">
              <a:spcBef>
                <a:spcPct val="20000"/>
              </a:spcBef>
              <a:buFont typeface="Arial" panose="020B0604020202020204" pitchFamily="34" charset="0"/>
              <a:buChar char="•"/>
            </a:pPr>
            <a:endParaRPr lang="en-GB" altLang="en-US" dirty="0"/>
          </a:p>
          <a:p>
            <a:pPr marL="342900" indent="-342900" eaLnBrk="1" hangingPunct="1">
              <a:spcBef>
                <a:spcPct val="20000"/>
              </a:spcBef>
              <a:buFont typeface="Arial" panose="020B0604020202020204" pitchFamily="34" charset="0"/>
              <a:buChar char="•"/>
            </a:pPr>
            <a:r>
              <a:rPr lang="en-GB" altLang="en-US" dirty="0"/>
              <a:t>Your child will get spellings to take home to practice that can be found in the middle of their reading diaries. </a:t>
            </a:r>
          </a:p>
          <a:p>
            <a:pPr eaLnBrk="1" hangingPunct="1">
              <a:spcBef>
                <a:spcPct val="20000"/>
              </a:spcBef>
            </a:pPr>
            <a:endParaRPr lang="en-GB" altLang="en-US" dirty="0"/>
          </a:p>
          <a:p>
            <a:pPr eaLnBrk="1" hangingPunct="1">
              <a:spcBef>
                <a:spcPct val="20000"/>
              </a:spcBef>
              <a:buFont typeface="Arial"/>
              <a:buChar char="•"/>
            </a:pPr>
            <a:endParaRPr lang="en-GB" altLang="en-US" dirty="0"/>
          </a:p>
          <a:p>
            <a:pPr eaLnBrk="1" hangingPunct="1">
              <a:spcBef>
                <a:spcPct val="20000"/>
              </a:spcBef>
            </a:pPr>
            <a:endParaRPr lang="en-GB" altLang="en-US" sz="2000" dirty="0"/>
          </a:p>
        </p:txBody>
      </p:sp>
    </p:spTree>
    <p:extLst>
      <p:ext uri="{BB962C8B-B14F-4D97-AF65-F5344CB8AC3E}">
        <p14:creationId xmlns:p14="http://schemas.microsoft.com/office/powerpoint/2010/main" val="3230374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57200" y="277813"/>
            <a:ext cx="8229600" cy="1139825"/>
          </a:xfrm>
        </p:spPr>
        <p:txBody>
          <a:bodyPr/>
          <a:lstStyle/>
          <a:p>
            <a:pPr eaLnBrk="1" hangingPunct="1">
              <a:defRPr/>
            </a:pPr>
            <a:r>
              <a:rPr lang="en-GB" sz="3600" u="sng" kern="1200" dirty="0">
                <a:solidFill>
                  <a:schemeClr val="bg2"/>
                </a:solidFill>
                <a:latin typeface="Comic Sans MS" pitchFamily="66" charset="0"/>
                <a:ea typeface="+mn-ea"/>
                <a:cs typeface="+mn-cs"/>
              </a:rPr>
              <a:t>Maths</a:t>
            </a:r>
          </a:p>
        </p:txBody>
      </p:sp>
      <p:sp>
        <p:nvSpPr>
          <p:cNvPr id="7171" name="Rectangle 3"/>
          <p:cNvSpPr txBox="1">
            <a:spLocks noChangeArrowheads="1"/>
          </p:cNvSpPr>
          <p:nvPr/>
        </p:nvSpPr>
        <p:spPr bwMode="auto">
          <a:xfrm>
            <a:off x="114300" y="1124744"/>
            <a:ext cx="8572500" cy="6480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eaLnBrk="1" hangingPunct="1">
              <a:spcBef>
                <a:spcPct val="20000"/>
              </a:spcBef>
              <a:buFont typeface="Wingdings" pitchFamily="2" charset="2"/>
              <a:buNone/>
            </a:pPr>
            <a:endParaRPr lang="en-GB" altLang="en-US" sz="2400" u="sng" dirty="0">
              <a:latin typeface="Arial" charset="0"/>
            </a:endParaRPr>
          </a:p>
          <a:p>
            <a:pPr eaLnBrk="1" hangingPunct="1">
              <a:spcBef>
                <a:spcPct val="20000"/>
              </a:spcBef>
              <a:buFont typeface="Wingdings" pitchFamily="2" charset="2"/>
              <a:buNone/>
            </a:pPr>
            <a:endParaRPr lang="en-GB" altLang="en-US" sz="2000" u="sng" dirty="0">
              <a:latin typeface="Arial" charset="0"/>
            </a:endParaRPr>
          </a:p>
          <a:p>
            <a:pPr eaLnBrk="1" hangingPunct="1">
              <a:spcBef>
                <a:spcPct val="20000"/>
              </a:spcBef>
              <a:buFontTx/>
              <a:buChar char="•"/>
            </a:pPr>
            <a:r>
              <a:rPr lang="en-GB" altLang="en-US" sz="2000" dirty="0"/>
              <a:t>Areas of learning this term are:</a:t>
            </a:r>
          </a:p>
          <a:p>
            <a:pPr eaLnBrk="1" hangingPunct="1">
              <a:spcBef>
                <a:spcPct val="20000"/>
              </a:spcBef>
              <a:buFontTx/>
              <a:buChar char="•"/>
            </a:pPr>
            <a:r>
              <a:rPr lang="en-GB" altLang="en-US" sz="2000" dirty="0"/>
              <a:t>Place Value </a:t>
            </a:r>
          </a:p>
          <a:p>
            <a:pPr eaLnBrk="1" hangingPunct="1">
              <a:spcBef>
                <a:spcPct val="20000"/>
              </a:spcBef>
              <a:buFontTx/>
              <a:buChar char="•"/>
            </a:pPr>
            <a:r>
              <a:rPr lang="en-GB" altLang="en-US" sz="2000" dirty="0"/>
              <a:t>Addition and Subtraction – mental and written </a:t>
            </a:r>
          </a:p>
          <a:p>
            <a:pPr eaLnBrk="1" hangingPunct="1">
              <a:spcBef>
                <a:spcPct val="20000"/>
              </a:spcBef>
              <a:buFontTx/>
              <a:buChar char="•"/>
            </a:pPr>
            <a:r>
              <a:rPr lang="en-GB" altLang="en-US" sz="2000" dirty="0"/>
              <a:t>Real life problem solving </a:t>
            </a:r>
          </a:p>
          <a:p>
            <a:pPr eaLnBrk="1" hangingPunct="1">
              <a:spcBef>
                <a:spcPct val="20000"/>
              </a:spcBef>
              <a:buFontTx/>
              <a:buChar char="•"/>
            </a:pPr>
            <a:r>
              <a:rPr lang="en-GB" altLang="en-US" sz="2000" dirty="0"/>
              <a:t>Written and mental strategies</a:t>
            </a:r>
          </a:p>
          <a:p>
            <a:pPr eaLnBrk="1" hangingPunct="1">
              <a:spcBef>
                <a:spcPct val="20000"/>
              </a:spcBef>
              <a:buFontTx/>
              <a:buChar char="•"/>
            </a:pPr>
            <a:r>
              <a:rPr lang="en-GB" altLang="en-US" sz="2000" dirty="0"/>
              <a:t>Time </a:t>
            </a:r>
          </a:p>
          <a:p>
            <a:pPr eaLnBrk="1" hangingPunct="1">
              <a:spcBef>
                <a:spcPct val="20000"/>
              </a:spcBef>
              <a:buFontTx/>
              <a:buChar char="•"/>
            </a:pPr>
            <a:r>
              <a:rPr lang="en-GB" altLang="en-US" sz="2000" dirty="0"/>
              <a:t>Presentation of work</a:t>
            </a:r>
          </a:p>
          <a:p>
            <a:pPr marL="0" indent="0" eaLnBrk="1" hangingPunct="1">
              <a:spcBef>
                <a:spcPct val="20000"/>
              </a:spcBef>
            </a:pPr>
            <a:endParaRPr lang="en-GB" altLang="en-US" sz="2000" dirty="0"/>
          </a:p>
          <a:p>
            <a:pPr marL="0" indent="0" eaLnBrk="1" hangingPunct="1">
              <a:spcBef>
                <a:spcPct val="20000"/>
              </a:spcBef>
            </a:pPr>
            <a:r>
              <a:rPr lang="en-GB" altLang="en-US" sz="2000" dirty="0"/>
              <a:t>If you could talk to your children when opportunities for maths present themselves in the real world. E.g. baking, shopping, distance. So they can see practical applications of maths. </a:t>
            </a:r>
          </a:p>
        </p:txBody>
      </p:sp>
    </p:spTree>
  </p:cSld>
  <p:clrMapOvr>
    <a:overrideClrMapping bg1="dk2" tx1="lt1" bg2="dk1"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57200" y="277813"/>
            <a:ext cx="8229600" cy="1139825"/>
          </a:xfrm>
        </p:spPr>
        <p:txBody>
          <a:bodyPr/>
          <a:lstStyle/>
          <a:p>
            <a:pPr eaLnBrk="1" hangingPunct="1">
              <a:defRPr/>
            </a:pPr>
            <a:r>
              <a:rPr lang="en-GB" u="sng" kern="1200" dirty="0">
                <a:solidFill>
                  <a:schemeClr val="bg2"/>
                </a:solidFill>
                <a:latin typeface="Comic Sans MS" pitchFamily="66" charset="0"/>
                <a:ea typeface="+mn-ea"/>
                <a:cs typeface="+mn-cs"/>
              </a:rPr>
              <a:t>Homework</a:t>
            </a:r>
          </a:p>
        </p:txBody>
      </p:sp>
      <p:sp>
        <p:nvSpPr>
          <p:cNvPr id="10243" name="Rectangle 3"/>
          <p:cNvSpPr txBox="1">
            <a:spLocks noChangeArrowheads="1"/>
          </p:cNvSpPr>
          <p:nvPr/>
        </p:nvSpPr>
        <p:spPr bwMode="auto">
          <a:xfrm>
            <a:off x="106996" y="1628800"/>
            <a:ext cx="9037004"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marL="342900" indent="-342900"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eaLnBrk="1" hangingPunct="1">
              <a:lnSpc>
                <a:spcPct val="150000"/>
              </a:lnSpc>
              <a:spcBef>
                <a:spcPct val="20000"/>
              </a:spcBef>
              <a:buFont typeface="Arial" panose="020B0604020202020204" pitchFamily="34" charset="0"/>
              <a:buChar char="•"/>
            </a:pPr>
            <a:r>
              <a:rPr lang="en-GB" altLang="en-US" sz="2400" dirty="0"/>
              <a:t>Weekly times table practice on </a:t>
            </a:r>
            <a:r>
              <a:rPr lang="en-GB" altLang="en-US" sz="2400" dirty="0" err="1"/>
              <a:t>TTRockstars</a:t>
            </a:r>
            <a:r>
              <a:rPr lang="en-GB" altLang="en-US" sz="2400" dirty="0"/>
              <a:t> </a:t>
            </a:r>
          </a:p>
          <a:p>
            <a:pPr eaLnBrk="1" hangingPunct="1">
              <a:lnSpc>
                <a:spcPct val="150000"/>
              </a:lnSpc>
              <a:spcBef>
                <a:spcPct val="20000"/>
              </a:spcBef>
              <a:buFontTx/>
              <a:buChar char="•"/>
            </a:pPr>
            <a:r>
              <a:rPr lang="en-GB" altLang="en-US" sz="2400" dirty="0"/>
              <a:t>Weekly reading x 3</a:t>
            </a:r>
          </a:p>
          <a:p>
            <a:pPr eaLnBrk="1" hangingPunct="1">
              <a:lnSpc>
                <a:spcPct val="150000"/>
              </a:lnSpc>
              <a:spcBef>
                <a:spcPct val="20000"/>
              </a:spcBef>
              <a:buFontTx/>
              <a:buChar char="•"/>
            </a:pPr>
            <a:r>
              <a:rPr lang="en-GB" altLang="en-US" sz="2400" dirty="0"/>
              <a:t>Yr3/4 Spellings </a:t>
            </a:r>
          </a:p>
          <a:p>
            <a:pPr eaLnBrk="1" hangingPunct="1">
              <a:lnSpc>
                <a:spcPct val="150000"/>
              </a:lnSpc>
              <a:spcBef>
                <a:spcPct val="20000"/>
              </a:spcBef>
              <a:buFontTx/>
              <a:buChar char="•"/>
            </a:pPr>
            <a:r>
              <a:rPr lang="en-GB" altLang="en-US" sz="2400" dirty="0"/>
              <a:t>Alternative weeks: Maths task</a:t>
            </a:r>
          </a:p>
          <a:p>
            <a:pPr eaLnBrk="1" hangingPunct="1">
              <a:lnSpc>
                <a:spcPct val="150000"/>
              </a:lnSpc>
              <a:spcBef>
                <a:spcPct val="20000"/>
              </a:spcBef>
              <a:buFontTx/>
              <a:buChar char="•"/>
            </a:pPr>
            <a:r>
              <a:rPr lang="en-GB" altLang="en-US" sz="2400" dirty="0"/>
              <a:t>Alternative weeks: English task </a:t>
            </a:r>
          </a:p>
          <a:p>
            <a:pPr marL="0" indent="0" eaLnBrk="1" hangingPunct="1">
              <a:lnSpc>
                <a:spcPct val="150000"/>
              </a:lnSpc>
              <a:spcBef>
                <a:spcPct val="20000"/>
              </a:spcBef>
            </a:pPr>
            <a:r>
              <a:rPr lang="en-GB" altLang="en-US" sz="2400" i="1" dirty="0">
                <a:solidFill>
                  <a:schemeClr val="bg2"/>
                </a:solidFill>
              </a:rPr>
              <a:t>Homework will be given out on a Friday and due in the following Friday. We mark this as a class together to develop the children’s ownership of work. </a:t>
            </a:r>
          </a:p>
          <a:p>
            <a:pPr eaLnBrk="1" hangingPunct="1">
              <a:spcBef>
                <a:spcPct val="20000"/>
              </a:spcBef>
              <a:buFontTx/>
              <a:buChar char="•"/>
            </a:pPr>
            <a:endParaRPr lang="en-GB" alt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57200" y="277813"/>
            <a:ext cx="8229600" cy="1139825"/>
          </a:xfrm>
        </p:spPr>
        <p:txBody>
          <a:bodyPr/>
          <a:lstStyle/>
          <a:p>
            <a:pPr eaLnBrk="1" hangingPunct="1">
              <a:defRPr/>
            </a:pPr>
            <a:r>
              <a:rPr lang="en-GB" sz="3200" u="sng" kern="1200" dirty="0">
                <a:solidFill>
                  <a:schemeClr val="bg2"/>
                </a:solidFill>
                <a:latin typeface="Comic Sans MS" pitchFamily="66" charset="0"/>
                <a:ea typeface="+mn-ea"/>
                <a:cs typeface="+mn-cs"/>
              </a:rPr>
              <a:t>Physical Education</a:t>
            </a:r>
          </a:p>
        </p:txBody>
      </p:sp>
      <p:sp>
        <p:nvSpPr>
          <p:cNvPr id="5" name="Rectangle 3"/>
          <p:cNvSpPr txBox="1">
            <a:spLocks noChangeArrowheads="1"/>
          </p:cNvSpPr>
          <p:nvPr/>
        </p:nvSpPr>
        <p:spPr bwMode="auto">
          <a:xfrm>
            <a:off x="433535" y="1268760"/>
            <a:ext cx="8006655" cy="4925144"/>
          </a:xfrm>
          <a:prstGeom prst="rect">
            <a:avLst/>
          </a:prstGeom>
          <a:noFill/>
          <a:ln w="9525">
            <a:noFill/>
            <a:miter lim="800000"/>
            <a:headEnd/>
            <a:tailEnd/>
          </a:ln>
          <a:effectLst/>
        </p:spPr>
        <p:txBody>
          <a:bodyPr/>
          <a:lstStyle/>
          <a:p>
            <a:pPr marL="342900" indent="-342900" algn="ctr">
              <a:lnSpc>
                <a:spcPct val="90000"/>
              </a:lnSpc>
              <a:spcBef>
                <a:spcPct val="20000"/>
              </a:spcBef>
              <a:buFont typeface="Wingdings" pitchFamily="2" charset="2"/>
              <a:buNone/>
              <a:defRPr/>
            </a:pPr>
            <a:r>
              <a:rPr lang="en-GB" sz="2400" dirty="0"/>
              <a:t>Owls – Thursday and Friday </a:t>
            </a:r>
          </a:p>
          <a:p>
            <a:pPr marL="342900" indent="-342900" algn="ctr">
              <a:lnSpc>
                <a:spcPct val="90000"/>
              </a:lnSpc>
              <a:spcBef>
                <a:spcPct val="20000"/>
              </a:spcBef>
              <a:buFont typeface="Wingdings" pitchFamily="2" charset="2"/>
              <a:buNone/>
              <a:defRPr/>
            </a:pPr>
            <a:r>
              <a:rPr lang="en-GB" sz="2400" dirty="0"/>
              <a:t>Falcons – Wednesday and Thursday</a:t>
            </a:r>
          </a:p>
          <a:p>
            <a:pPr marL="342900" indent="-342900" algn="ctr">
              <a:lnSpc>
                <a:spcPct val="90000"/>
              </a:lnSpc>
              <a:spcBef>
                <a:spcPct val="20000"/>
              </a:spcBef>
              <a:buFont typeface="Wingdings" pitchFamily="2" charset="2"/>
              <a:buNone/>
              <a:defRPr/>
            </a:pPr>
            <a:endParaRPr lang="en-GB" sz="2400" dirty="0"/>
          </a:p>
          <a:p>
            <a:pPr algn="ctr">
              <a:lnSpc>
                <a:spcPct val="90000"/>
              </a:lnSpc>
              <a:spcBef>
                <a:spcPct val="20000"/>
              </a:spcBef>
              <a:defRPr/>
            </a:pPr>
            <a:r>
              <a:rPr lang="en-GB" sz="2400" dirty="0"/>
              <a:t>This term, while the weather is nice, we will try and go outside where possible. Next half term, when the weather might be less favourable, we will do dance and gym.</a:t>
            </a:r>
          </a:p>
          <a:p>
            <a:pPr algn="ctr">
              <a:lnSpc>
                <a:spcPct val="90000"/>
              </a:lnSpc>
              <a:spcBef>
                <a:spcPct val="20000"/>
              </a:spcBef>
              <a:defRPr/>
            </a:pPr>
            <a:endParaRPr lang="en-GB" sz="2400" kern="0" dirty="0">
              <a:latin typeface="+mn-lt"/>
            </a:endParaRPr>
          </a:p>
          <a:p>
            <a:pPr algn="ctr">
              <a:lnSpc>
                <a:spcPct val="90000"/>
              </a:lnSpc>
              <a:spcBef>
                <a:spcPct val="20000"/>
              </a:spcBef>
              <a:defRPr/>
            </a:pPr>
            <a:r>
              <a:rPr lang="en-GB" sz="2400" kern="0" dirty="0"/>
              <a:t>Children are to come to school in their PE kit.</a:t>
            </a:r>
          </a:p>
          <a:p>
            <a:pPr algn="ctr">
              <a:lnSpc>
                <a:spcPct val="90000"/>
              </a:lnSpc>
              <a:spcBef>
                <a:spcPct val="20000"/>
              </a:spcBef>
              <a:defRPr/>
            </a:pPr>
            <a:endParaRPr lang="en-GB" sz="2400" kern="0" dirty="0"/>
          </a:p>
          <a:p>
            <a:pPr algn="ctr">
              <a:lnSpc>
                <a:spcPct val="90000"/>
              </a:lnSpc>
              <a:spcBef>
                <a:spcPct val="20000"/>
              </a:spcBef>
              <a:defRPr/>
            </a:pPr>
            <a:r>
              <a:rPr lang="en-GB" sz="2400" kern="0" dirty="0"/>
              <a:t>If your child has earrings in, on their PE/swimming days please either remove these or have them covered with tape or plasters when they come to school.  </a:t>
            </a:r>
            <a:endParaRPr lang="en-GB" sz="2800" kern="0" dirty="0"/>
          </a:p>
          <a:p>
            <a:pPr marL="342900" indent="-342900">
              <a:lnSpc>
                <a:spcPct val="90000"/>
              </a:lnSpc>
              <a:spcBef>
                <a:spcPct val="20000"/>
              </a:spcBef>
              <a:buFont typeface="Wingdings" pitchFamily="2" charset="2"/>
              <a:buNone/>
              <a:defRPr/>
            </a:pPr>
            <a:endParaRPr lang="en-GB" sz="3200" kern="0" dirty="0">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94387-14F5-489D-AF9F-47BB05363D5C}"/>
              </a:ext>
            </a:extLst>
          </p:cNvPr>
          <p:cNvSpPr>
            <a:spLocks noGrp="1"/>
          </p:cNvSpPr>
          <p:nvPr>
            <p:ph type="ctrTitle"/>
          </p:nvPr>
        </p:nvSpPr>
        <p:spPr>
          <a:xfrm>
            <a:off x="1123227" y="647895"/>
            <a:ext cx="6858000" cy="504428"/>
          </a:xfrm>
        </p:spPr>
        <p:txBody>
          <a:bodyPr>
            <a:normAutofit fontScale="90000"/>
          </a:bodyPr>
          <a:lstStyle/>
          <a:p>
            <a:r>
              <a:rPr lang="en-GB" sz="2800" u="sng" dirty="0">
                <a:solidFill>
                  <a:schemeClr val="bg2"/>
                </a:solidFill>
                <a:latin typeface="Comic Sans MS" panose="030F0702030302020204" pitchFamily="66" charset="0"/>
              </a:rPr>
              <a:t>Reminder of our PE Kit at Hartford </a:t>
            </a:r>
          </a:p>
        </p:txBody>
      </p:sp>
      <p:pic>
        <p:nvPicPr>
          <p:cNvPr id="5" name="Picture 4">
            <a:extLst>
              <a:ext uri="{FF2B5EF4-FFF2-40B4-BE49-F238E27FC236}">
                <a16:creationId xmlns:a16="http://schemas.microsoft.com/office/drawing/2014/main" id="{7C175270-D8E4-4ECD-81E4-9CB1975BE7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501" y="1484784"/>
            <a:ext cx="1233830" cy="1428044"/>
          </a:xfrm>
          <a:prstGeom prst="rect">
            <a:avLst/>
          </a:prstGeom>
        </p:spPr>
      </p:pic>
      <p:pic>
        <p:nvPicPr>
          <p:cNvPr id="7" name="Picture 6">
            <a:extLst>
              <a:ext uri="{FF2B5EF4-FFF2-40B4-BE49-F238E27FC236}">
                <a16:creationId xmlns:a16="http://schemas.microsoft.com/office/drawing/2014/main" id="{33CE6E05-C4FF-4D4C-B1C2-D53DFEA186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902" y="3087782"/>
            <a:ext cx="955028" cy="1100261"/>
          </a:xfrm>
          <a:prstGeom prst="rect">
            <a:avLst/>
          </a:prstGeom>
        </p:spPr>
      </p:pic>
      <p:pic>
        <p:nvPicPr>
          <p:cNvPr id="9" name="Picture 8">
            <a:extLst>
              <a:ext uri="{FF2B5EF4-FFF2-40B4-BE49-F238E27FC236}">
                <a16:creationId xmlns:a16="http://schemas.microsoft.com/office/drawing/2014/main" id="{C1CA4F2C-088B-4BF3-AD53-19548434EE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7115" y="4362997"/>
            <a:ext cx="1042601" cy="1343693"/>
          </a:xfrm>
          <a:prstGeom prst="rect">
            <a:avLst/>
          </a:prstGeom>
        </p:spPr>
      </p:pic>
      <p:sp>
        <p:nvSpPr>
          <p:cNvPr id="10" name="TextBox 9">
            <a:extLst>
              <a:ext uri="{FF2B5EF4-FFF2-40B4-BE49-F238E27FC236}">
                <a16:creationId xmlns:a16="http://schemas.microsoft.com/office/drawing/2014/main" id="{32377D67-C83D-4822-A4C4-2BEFC92ED86E}"/>
              </a:ext>
            </a:extLst>
          </p:cNvPr>
          <p:cNvSpPr txBox="1"/>
          <p:nvPr/>
        </p:nvSpPr>
        <p:spPr>
          <a:xfrm>
            <a:off x="2325731" y="1484784"/>
            <a:ext cx="6246768" cy="4916731"/>
          </a:xfrm>
          <a:prstGeom prst="rect">
            <a:avLst/>
          </a:prstGeom>
          <a:noFill/>
        </p:spPr>
        <p:txBody>
          <a:bodyPr wrap="square" rtlCol="0">
            <a:spAutoFit/>
          </a:bodyPr>
          <a:lstStyle/>
          <a:p>
            <a:pPr marL="214313" indent="-214313">
              <a:lnSpc>
                <a:spcPct val="150000"/>
              </a:lnSpc>
              <a:buFont typeface="Arial" panose="020B0604020202020204" pitchFamily="34" charset="0"/>
              <a:buChar char="•"/>
            </a:pPr>
            <a:r>
              <a:rPr lang="en-GB" sz="1650" dirty="0"/>
              <a:t>Royal blue PE t-shirt with school badge or plain blue or white t-shirt. </a:t>
            </a:r>
          </a:p>
          <a:p>
            <a:pPr marL="214313" indent="-214313">
              <a:lnSpc>
                <a:spcPct val="150000"/>
              </a:lnSpc>
              <a:buFont typeface="Arial" panose="020B0604020202020204" pitchFamily="34" charset="0"/>
              <a:buChar char="•"/>
            </a:pPr>
            <a:r>
              <a:rPr lang="en-GB" sz="1650" dirty="0"/>
              <a:t>Dark blue shorts, leggings or joggers with the school badge.</a:t>
            </a:r>
          </a:p>
          <a:p>
            <a:pPr marL="214313" indent="-214313">
              <a:lnSpc>
                <a:spcPct val="150000"/>
              </a:lnSpc>
              <a:buFont typeface="Arial" panose="020B0604020202020204" pitchFamily="34" charset="0"/>
              <a:buChar char="•"/>
            </a:pPr>
            <a:r>
              <a:rPr lang="en-GB" sz="1650" dirty="0"/>
              <a:t>Blue hoodie with the school badge.</a:t>
            </a:r>
          </a:p>
          <a:p>
            <a:pPr marL="214313" indent="-214313">
              <a:lnSpc>
                <a:spcPct val="150000"/>
              </a:lnSpc>
              <a:buFont typeface="Arial" panose="020B0604020202020204" pitchFamily="34" charset="0"/>
              <a:buChar char="•"/>
            </a:pPr>
            <a:r>
              <a:rPr lang="en-GB" sz="1650" dirty="0"/>
              <a:t>Trainers.</a:t>
            </a:r>
          </a:p>
          <a:p>
            <a:pPr marL="214313" indent="-214313">
              <a:lnSpc>
                <a:spcPct val="150000"/>
              </a:lnSpc>
              <a:buFont typeface="Arial" panose="020B0604020202020204" pitchFamily="34" charset="0"/>
              <a:buChar char="•"/>
            </a:pPr>
            <a:r>
              <a:rPr lang="en-GB" sz="1650" dirty="0"/>
              <a:t>Equivalent kit without the school badge is acceptable as long as it is the same colour. </a:t>
            </a:r>
          </a:p>
          <a:p>
            <a:pPr marL="214313" indent="-214313">
              <a:lnSpc>
                <a:spcPct val="150000"/>
              </a:lnSpc>
              <a:buFont typeface="Arial" panose="020B0604020202020204" pitchFamily="34" charset="0"/>
              <a:buChar char="•"/>
            </a:pPr>
            <a:r>
              <a:rPr lang="en-GB" sz="1650" dirty="0"/>
              <a:t>No jewellery.</a:t>
            </a:r>
          </a:p>
          <a:p>
            <a:pPr marL="214313" indent="-214313">
              <a:lnSpc>
                <a:spcPct val="150000"/>
              </a:lnSpc>
              <a:buFont typeface="Arial" panose="020B0604020202020204" pitchFamily="34" charset="0"/>
              <a:buChar char="•"/>
            </a:pPr>
            <a:r>
              <a:rPr lang="en-GB" sz="1650" dirty="0"/>
              <a:t>If earrings have been in for less than six weeks, they can be taped up. Please provide your child with some medical tape or plasters and teach them how to do this. After six weeks, your child will be asked to take their earrings out. </a:t>
            </a:r>
          </a:p>
          <a:p>
            <a:pPr marL="214313" indent="-214313">
              <a:buFont typeface="Arial" panose="020B0604020202020204" pitchFamily="34" charset="0"/>
              <a:buChar char="•"/>
            </a:pPr>
            <a:endParaRPr lang="en-GB" sz="1650" dirty="0"/>
          </a:p>
        </p:txBody>
      </p:sp>
    </p:spTree>
    <p:extLst>
      <p:ext uri="{BB962C8B-B14F-4D97-AF65-F5344CB8AC3E}">
        <p14:creationId xmlns:p14="http://schemas.microsoft.com/office/powerpoint/2010/main" val="3128164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563231" y="230008"/>
            <a:ext cx="3360415" cy="1139825"/>
          </a:xfrm>
        </p:spPr>
        <p:txBody>
          <a:bodyPr/>
          <a:lstStyle/>
          <a:p>
            <a:pPr eaLnBrk="1" hangingPunct="1">
              <a:defRPr/>
            </a:pPr>
            <a:r>
              <a:rPr lang="en-GB" sz="3200" u="sng" kern="1200" dirty="0">
                <a:solidFill>
                  <a:schemeClr val="bg2"/>
                </a:solidFill>
                <a:latin typeface="Comic Sans MS" pitchFamily="66" charset="0"/>
                <a:ea typeface="+mn-ea"/>
                <a:cs typeface="+mn-cs"/>
              </a:rPr>
              <a:t>KS2 Snacks</a:t>
            </a:r>
          </a:p>
        </p:txBody>
      </p:sp>
      <p:sp>
        <p:nvSpPr>
          <p:cNvPr id="13315" name="Rectangle 3"/>
          <p:cNvSpPr txBox="1">
            <a:spLocks noChangeArrowheads="1"/>
          </p:cNvSpPr>
          <p:nvPr/>
        </p:nvSpPr>
        <p:spPr bwMode="auto">
          <a:xfrm>
            <a:off x="179512" y="1369833"/>
            <a:ext cx="554461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eaLnBrk="1" hangingPunct="1">
              <a:spcBef>
                <a:spcPct val="20000"/>
              </a:spcBef>
              <a:buFontTx/>
              <a:buChar char="•"/>
            </a:pPr>
            <a:r>
              <a:rPr lang="en-GB" altLang="en-US" sz="2400" dirty="0"/>
              <a:t>Water bottles not juice (labelled) – access all day (but not during class inputs). Please remember to wash these every day to avoid illness.</a:t>
            </a:r>
          </a:p>
          <a:p>
            <a:pPr marL="0" indent="0" eaLnBrk="1" hangingPunct="1">
              <a:spcBef>
                <a:spcPct val="20000"/>
              </a:spcBef>
            </a:pPr>
            <a:endParaRPr lang="en-GB" altLang="en-US" sz="2400" dirty="0"/>
          </a:p>
          <a:p>
            <a:pPr eaLnBrk="1" hangingPunct="1">
              <a:spcBef>
                <a:spcPct val="20000"/>
              </a:spcBef>
              <a:buFontTx/>
              <a:buChar char="•"/>
            </a:pPr>
            <a:r>
              <a:rPr lang="en-GB" altLang="en-US" sz="2400" dirty="0"/>
              <a:t>A healthy morning snack – please no crisps or chocolate..</a:t>
            </a:r>
          </a:p>
          <a:p>
            <a:pPr eaLnBrk="1" hangingPunct="1">
              <a:spcBef>
                <a:spcPct val="20000"/>
              </a:spcBef>
              <a:buFont typeface="Wingdings" pitchFamily="2" charset="2"/>
              <a:buNone/>
            </a:pPr>
            <a:endParaRPr lang="en-GB" altLang="en-US" sz="3200" dirty="0">
              <a:latin typeface="Arial" charset="0"/>
            </a:endParaRPr>
          </a:p>
        </p:txBody>
      </p:sp>
      <p:pic>
        <p:nvPicPr>
          <p:cNvPr id="5" name="Picture 4">
            <a:extLst>
              <a:ext uri="{FF2B5EF4-FFF2-40B4-BE49-F238E27FC236}">
                <a16:creationId xmlns:a16="http://schemas.microsoft.com/office/drawing/2014/main" id="{F37518D9-C509-438C-B760-121572FFE89F}"/>
              </a:ext>
            </a:extLst>
          </p:cNvPr>
          <p:cNvPicPr>
            <a:picLocks noChangeAspect="1"/>
          </p:cNvPicPr>
          <p:nvPr/>
        </p:nvPicPr>
        <p:blipFill>
          <a:blip r:embed="rId2"/>
          <a:stretch>
            <a:fillRect/>
          </a:stretch>
        </p:blipFill>
        <p:spPr>
          <a:xfrm>
            <a:off x="5611116" y="799920"/>
            <a:ext cx="3276850" cy="2467011"/>
          </a:xfrm>
          <a:prstGeom prst="rect">
            <a:avLst/>
          </a:prstGeom>
        </p:spPr>
      </p:pic>
      <p:pic>
        <p:nvPicPr>
          <p:cNvPr id="6" name="Picture 5">
            <a:extLst>
              <a:ext uri="{FF2B5EF4-FFF2-40B4-BE49-F238E27FC236}">
                <a16:creationId xmlns:a16="http://schemas.microsoft.com/office/drawing/2014/main" id="{B2A830CD-7CC2-46FF-8EC6-F1F398852BB4}"/>
              </a:ext>
            </a:extLst>
          </p:cNvPr>
          <p:cNvPicPr>
            <a:picLocks noChangeAspect="1"/>
          </p:cNvPicPr>
          <p:nvPr/>
        </p:nvPicPr>
        <p:blipFill rotWithShape="1">
          <a:blip r:embed="rId3"/>
          <a:srcRect t="1016"/>
          <a:stretch/>
        </p:blipFill>
        <p:spPr>
          <a:xfrm>
            <a:off x="4572000" y="4437039"/>
            <a:ext cx="4315966" cy="225798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500063" y="549275"/>
            <a:ext cx="8229600" cy="5832475"/>
          </a:xfrm>
          <a:prstGeom prst="rect">
            <a:avLst/>
          </a:prstGeom>
          <a:noFill/>
          <a:ln w="9525">
            <a:noFill/>
            <a:miter lim="800000"/>
            <a:headEnd/>
            <a:tailEnd/>
          </a:ln>
          <a:effectLst/>
        </p:spPr>
        <p:txBody>
          <a:bodyPr/>
          <a:lstStyle/>
          <a:p>
            <a:pPr marL="342900" indent="-342900" algn="ctr">
              <a:spcBef>
                <a:spcPct val="20000"/>
              </a:spcBef>
              <a:defRPr/>
            </a:pPr>
            <a:r>
              <a:rPr lang="en-GB" sz="3600" u="sng" dirty="0">
                <a:solidFill>
                  <a:schemeClr val="bg2"/>
                </a:solidFill>
              </a:rPr>
              <a:t>Year 3 Outcomes</a:t>
            </a:r>
          </a:p>
          <a:p>
            <a:pPr marL="342900" indent="-342900">
              <a:spcBef>
                <a:spcPct val="20000"/>
              </a:spcBef>
              <a:buFont typeface="Wingdings" pitchFamily="2" charset="2"/>
              <a:buNone/>
              <a:defRPr/>
            </a:pPr>
            <a:endParaRPr lang="en-GB" sz="3200" kern="0" dirty="0">
              <a:latin typeface="+mn-lt"/>
            </a:endParaRPr>
          </a:p>
          <a:p>
            <a:pPr marL="342900" indent="-342900">
              <a:spcBef>
                <a:spcPct val="20000"/>
              </a:spcBef>
              <a:buFontTx/>
              <a:buChar char="•"/>
              <a:defRPr/>
            </a:pPr>
            <a:r>
              <a:rPr lang="en-GB" sz="2400" dirty="0"/>
              <a:t>Developing independence  </a:t>
            </a:r>
          </a:p>
          <a:p>
            <a:pPr marL="342900" indent="-342900">
              <a:spcBef>
                <a:spcPct val="20000"/>
              </a:spcBef>
              <a:buFontTx/>
              <a:buChar char="•"/>
              <a:defRPr/>
            </a:pPr>
            <a:endParaRPr lang="en-GB" sz="2400" dirty="0"/>
          </a:p>
          <a:p>
            <a:pPr marL="342900" indent="-342900">
              <a:spcBef>
                <a:spcPct val="20000"/>
              </a:spcBef>
              <a:buFontTx/>
              <a:buChar char="•"/>
              <a:defRPr/>
            </a:pPr>
            <a:r>
              <a:rPr lang="en-GB" sz="2400" dirty="0"/>
              <a:t>Responsibilities to take care of their own belongings, homework and PE/ Games kit.</a:t>
            </a:r>
          </a:p>
          <a:p>
            <a:pPr marL="342900" indent="-342900">
              <a:spcBef>
                <a:spcPct val="20000"/>
              </a:spcBef>
              <a:defRPr/>
            </a:pPr>
            <a:endParaRPr lang="en-GB" sz="2400" dirty="0"/>
          </a:p>
          <a:p>
            <a:pPr marL="342900" indent="-342900">
              <a:spcBef>
                <a:spcPct val="20000"/>
              </a:spcBef>
              <a:buFontTx/>
              <a:buChar char="•"/>
              <a:defRPr/>
            </a:pPr>
            <a:r>
              <a:rPr lang="en-GB" sz="2400" dirty="0"/>
              <a:t>To ask for help whenever the children require it.</a:t>
            </a:r>
          </a:p>
          <a:p>
            <a:pPr marL="342900" indent="-342900">
              <a:spcBef>
                <a:spcPct val="20000"/>
              </a:spcBef>
              <a:buFontTx/>
              <a:buChar char="•"/>
              <a:defRPr/>
            </a:pPr>
            <a:endParaRPr lang="en-GB" sz="2400" dirty="0"/>
          </a:p>
          <a:p>
            <a:pPr marL="342900" indent="-342900">
              <a:spcBef>
                <a:spcPct val="20000"/>
              </a:spcBef>
              <a:buFont typeface="Wingdings" pitchFamily="2" charset="2"/>
              <a:buNone/>
              <a:defRPr/>
            </a:pPr>
            <a:endParaRPr lang="en-GB" sz="3200" kern="0"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457200" y="-243408"/>
            <a:ext cx="8229600" cy="1139825"/>
          </a:xfrm>
        </p:spPr>
        <p:txBody>
          <a:bodyPr/>
          <a:lstStyle/>
          <a:p>
            <a:pPr eaLnBrk="1" hangingPunct="1">
              <a:defRPr/>
            </a:pPr>
            <a:r>
              <a:rPr lang="en-GB" sz="3600" u="sng" kern="1200" dirty="0">
                <a:solidFill>
                  <a:schemeClr val="bg2"/>
                </a:solidFill>
                <a:latin typeface="Comic Sans MS" pitchFamily="66" charset="0"/>
                <a:ea typeface="+mn-ea"/>
                <a:cs typeface="+mn-cs"/>
              </a:rPr>
              <a:t>Behaviour and Discipline</a:t>
            </a:r>
          </a:p>
        </p:txBody>
      </p:sp>
      <p:sp>
        <p:nvSpPr>
          <p:cNvPr id="15363" name="Rectangle 3"/>
          <p:cNvSpPr txBox="1">
            <a:spLocks noChangeArrowheads="1"/>
          </p:cNvSpPr>
          <p:nvPr/>
        </p:nvSpPr>
        <p:spPr bwMode="auto">
          <a:xfrm>
            <a:off x="395536" y="1311039"/>
            <a:ext cx="8352928" cy="4235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eaLnBrk="1" hangingPunct="1">
              <a:spcBef>
                <a:spcPct val="20000"/>
              </a:spcBef>
              <a:buFont typeface="Arial" charset="0"/>
              <a:buChar char="•"/>
            </a:pPr>
            <a:r>
              <a:rPr lang="en-GB" altLang="en-US" sz="2800" dirty="0"/>
              <a:t>High expectations </a:t>
            </a:r>
          </a:p>
          <a:p>
            <a:pPr eaLnBrk="1" hangingPunct="1">
              <a:spcBef>
                <a:spcPct val="20000"/>
              </a:spcBef>
              <a:buFont typeface="Arial" charset="0"/>
              <a:buChar char="•"/>
            </a:pPr>
            <a:endParaRPr lang="en-GB" altLang="en-US" sz="2800" dirty="0"/>
          </a:p>
          <a:p>
            <a:pPr eaLnBrk="1" hangingPunct="1">
              <a:spcBef>
                <a:spcPct val="20000"/>
              </a:spcBef>
              <a:buFont typeface="Arial" charset="0"/>
              <a:buChar char="•"/>
            </a:pPr>
            <a:r>
              <a:rPr lang="en-GB" altLang="en-US" sz="2800" dirty="0"/>
              <a:t>Positive discipline – Verbal praise, stickers, certificates and tokens.</a:t>
            </a:r>
          </a:p>
          <a:p>
            <a:pPr eaLnBrk="1" hangingPunct="1">
              <a:spcBef>
                <a:spcPct val="20000"/>
              </a:spcBef>
              <a:buFont typeface="Arial" charset="0"/>
              <a:buChar char="•"/>
            </a:pPr>
            <a:endParaRPr lang="en-GB" altLang="en-US" sz="2800" dirty="0"/>
          </a:p>
          <a:p>
            <a:pPr eaLnBrk="1" hangingPunct="1">
              <a:spcBef>
                <a:spcPct val="20000"/>
              </a:spcBef>
              <a:buFont typeface="Arial" charset="0"/>
              <a:buChar char="•"/>
            </a:pPr>
            <a:r>
              <a:rPr lang="en-GB" altLang="en-US" sz="2800" dirty="0"/>
              <a:t>Half termly class treat, in our classroom.</a:t>
            </a:r>
          </a:p>
          <a:p>
            <a:pPr eaLnBrk="1" hangingPunct="1">
              <a:spcBef>
                <a:spcPct val="20000"/>
              </a:spcBef>
              <a:buFont typeface="Arial" charset="0"/>
              <a:buChar char="•"/>
            </a:pPr>
            <a:endParaRPr lang="en-GB" altLang="en-US" sz="2800" dirty="0"/>
          </a:p>
          <a:p>
            <a:pPr eaLnBrk="1" hangingPunct="1">
              <a:spcBef>
                <a:spcPct val="20000"/>
              </a:spcBef>
              <a:buFont typeface="Arial" charset="0"/>
              <a:buChar char="•"/>
            </a:pPr>
            <a:r>
              <a:rPr lang="en-GB" altLang="en-US" sz="2800" dirty="0"/>
              <a:t>Count 1,2,3 </a:t>
            </a:r>
          </a:p>
          <a:p>
            <a:pPr eaLnBrk="1" hangingPunct="1">
              <a:spcBef>
                <a:spcPct val="20000"/>
              </a:spcBef>
              <a:buFont typeface="Arial" charset="0"/>
              <a:buChar char="•"/>
            </a:pPr>
            <a:endParaRPr lang="en-GB" altLang="en-US" sz="2800" dirty="0"/>
          </a:p>
          <a:p>
            <a:pPr eaLnBrk="1" hangingPunct="1">
              <a:spcBef>
                <a:spcPct val="20000"/>
              </a:spcBef>
              <a:buFont typeface="Arial" charset="0"/>
              <a:buChar char="•"/>
            </a:pPr>
            <a:r>
              <a:rPr lang="en-GB" altLang="en-US" sz="2800" dirty="0"/>
              <a:t>Parental involvement when necessary </a:t>
            </a:r>
          </a:p>
          <a:p>
            <a:pPr marL="0" indent="0" eaLnBrk="1" hangingPunct="1">
              <a:spcBef>
                <a:spcPct val="20000"/>
              </a:spcBef>
            </a:pPr>
            <a:endParaRPr lang="en-GB" alt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solidFill>
                  <a:schemeClr val="bg2"/>
                </a:solidFill>
                <a:latin typeface="Comic Sans MS" panose="030F0702030302020204" pitchFamily="66" charset="0"/>
              </a:rPr>
              <a:t>Medical</a:t>
            </a:r>
          </a:p>
        </p:txBody>
      </p:sp>
      <p:sp>
        <p:nvSpPr>
          <p:cNvPr id="3" name="Content Placeholder 2"/>
          <p:cNvSpPr>
            <a:spLocks noGrp="1"/>
          </p:cNvSpPr>
          <p:nvPr>
            <p:ph idx="1"/>
          </p:nvPr>
        </p:nvSpPr>
        <p:spPr/>
        <p:txBody>
          <a:bodyPr/>
          <a:lstStyle/>
          <a:p>
            <a:r>
              <a:rPr lang="en-GB" sz="2800" dirty="0">
                <a:latin typeface="Comic Sans MS" panose="030F0702030302020204" pitchFamily="66" charset="0"/>
              </a:rPr>
              <a:t>If there are any updates please inform the office.</a:t>
            </a:r>
          </a:p>
          <a:p>
            <a:pPr marL="0" indent="0">
              <a:buNone/>
            </a:pPr>
            <a:endParaRPr lang="en-GB" sz="2800" dirty="0">
              <a:latin typeface="Comic Sans MS" panose="030F0702030302020204" pitchFamily="66" charset="0"/>
            </a:endParaRPr>
          </a:p>
          <a:p>
            <a:r>
              <a:rPr lang="en-GB" sz="2800" dirty="0">
                <a:latin typeface="Comic Sans MS" panose="030F0702030302020204" pitchFamily="66" charset="0"/>
              </a:rPr>
              <a:t>See office for new medical forms.</a:t>
            </a:r>
          </a:p>
          <a:p>
            <a:endParaRPr lang="en-GB" sz="2800" dirty="0">
              <a:latin typeface="Comic Sans MS" panose="030F0702030302020204" pitchFamily="66" charset="0"/>
            </a:endParaRPr>
          </a:p>
          <a:p>
            <a:r>
              <a:rPr lang="en-GB" sz="2800" dirty="0">
                <a:latin typeface="Comic Sans MS" panose="030F0702030302020204" pitchFamily="66" charset="0"/>
              </a:rPr>
              <a:t>A reminder that we are a nut and kiwi free school as we have several children with severe allergies.</a:t>
            </a:r>
          </a:p>
        </p:txBody>
      </p:sp>
    </p:spTree>
    <p:extLst>
      <p:ext uri="{BB962C8B-B14F-4D97-AF65-F5344CB8AC3E}">
        <p14:creationId xmlns:p14="http://schemas.microsoft.com/office/powerpoint/2010/main" val="4214232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solidFill>
                  <a:schemeClr val="bg2"/>
                </a:solidFill>
                <a:latin typeface="Comic Sans MS" panose="030F0702030302020204" pitchFamily="66" charset="0"/>
              </a:rPr>
              <a:t>Home Time Routine</a:t>
            </a:r>
          </a:p>
        </p:txBody>
      </p:sp>
      <p:sp>
        <p:nvSpPr>
          <p:cNvPr id="3" name="Content Placeholder 2"/>
          <p:cNvSpPr>
            <a:spLocks noGrp="1"/>
          </p:cNvSpPr>
          <p:nvPr>
            <p:ph idx="1"/>
          </p:nvPr>
        </p:nvSpPr>
        <p:spPr>
          <a:xfrm>
            <a:off x="457200" y="1988840"/>
            <a:ext cx="8229600" cy="2764904"/>
          </a:xfrm>
        </p:spPr>
        <p:txBody>
          <a:bodyPr/>
          <a:lstStyle/>
          <a:p>
            <a:r>
              <a:rPr lang="en-GB" sz="2400" dirty="0">
                <a:latin typeface="Comic Sans MS" panose="030F0702030302020204" pitchFamily="66" charset="0"/>
              </a:rPr>
              <a:t>3:20pm from outside our classroom door. </a:t>
            </a:r>
          </a:p>
          <a:p>
            <a:endParaRPr lang="en-GB" sz="2400" dirty="0">
              <a:latin typeface="Comic Sans MS" panose="030F0702030302020204" pitchFamily="66" charset="0"/>
            </a:endParaRPr>
          </a:p>
          <a:p>
            <a:r>
              <a:rPr lang="en-GB" sz="2400" dirty="0">
                <a:latin typeface="Comic Sans MS" panose="030F0702030302020204" pitchFamily="66" charset="0"/>
              </a:rPr>
              <a:t>If your child is going home with someone else, please can you ensure that you have informed ourselves on the door in the morning, via email or the office as we can not release your child without consent. </a:t>
            </a:r>
          </a:p>
          <a:p>
            <a:endParaRPr lang="en-GB" sz="2400" dirty="0">
              <a:latin typeface="Comic Sans MS" panose="030F0702030302020204" pitchFamily="66" charset="0"/>
            </a:endParaRPr>
          </a:p>
          <a:p>
            <a:r>
              <a:rPr lang="en-GB" sz="2400" dirty="0">
                <a:latin typeface="Comic Sans MS" panose="030F0702030302020204" pitchFamily="66" charset="0"/>
              </a:rPr>
              <a:t>To help keep all our children safe, we ask that you refrain from using your mobile phones whilst you are on the school premises.</a:t>
            </a:r>
          </a:p>
          <a:p>
            <a:endParaRPr lang="en-GB" sz="2800" dirty="0">
              <a:latin typeface="Comic Sans MS" panose="030F0702030302020204" pitchFamily="66" charset="0"/>
            </a:endParaRPr>
          </a:p>
        </p:txBody>
      </p:sp>
    </p:spTree>
    <p:extLst>
      <p:ext uri="{BB962C8B-B14F-4D97-AF65-F5344CB8AC3E}">
        <p14:creationId xmlns:p14="http://schemas.microsoft.com/office/powerpoint/2010/main" val="15389230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A6F75-4794-C742-795F-11034BB237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A3B28E-5FFC-8270-2CBF-5329478F6BF1}"/>
              </a:ext>
            </a:extLst>
          </p:cNvPr>
          <p:cNvSpPr>
            <a:spLocks noGrp="1"/>
          </p:cNvSpPr>
          <p:nvPr>
            <p:ph type="title"/>
          </p:nvPr>
        </p:nvSpPr>
        <p:spPr>
          <a:xfrm>
            <a:off x="1640160" y="1106742"/>
            <a:ext cx="6172200" cy="857250"/>
          </a:xfrm>
        </p:spPr>
        <p:txBody>
          <a:bodyPr/>
          <a:lstStyle/>
          <a:p>
            <a:r>
              <a:rPr lang="en-GB" sz="3000" u="sng" dirty="0">
                <a:solidFill>
                  <a:schemeClr val="bg2"/>
                </a:solidFill>
                <a:latin typeface="Comic Sans MS" panose="030F0702030302020204" pitchFamily="66" charset="0"/>
              </a:rPr>
              <a:t>Instagram:</a:t>
            </a:r>
            <a:r>
              <a:rPr lang="en-GB" sz="3000" dirty="0">
                <a:solidFill>
                  <a:schemeClr val="bg2"/>
                </a:solidFill>
                <a:latin typeface="Comic Sans MS" panose="030F0702030302020204" pitchFamily="66" charset="0"/>
              </a:rPr>
              <a:t> hartfordps2025</a:t>
            </a:r>
          </a:p>
        </p:txBody>
      </p:sp>
      <p:sp>
        <p:nvSpPr>
          <p:cNvPr id="7" name="Rectangle 6">
            <a:extLst>
              <a:ext uri="{FF2B5EF4-FFF2-40B4-BE49-F238E27FC236}">
                <a16:creationId xmlns:a16="http://schemas.microsoft.com/office/drawing/2014/main" id="{BB2EC44D-6796-7621-8826-73F6B7968749}"/>
              </a:ext>
            </a:extLst>
          </p:cNvPr>
          <p:cNvSpPr/>
          <p:nvPr/>
        </p:nvSpPr>
        <p:spPr>
          <a:xfrm>
            <a:off x="313717" y="2376681"/>
            <a:ext cx="8601683" cy="4347344"/>
          </a:xfrm>
          <a:prstGeom prst="rect">
            <a:avLst/>
          </a:prstGeom>
        </p:spPr>
        <p:txBody>
          <a:bodyPr wrap="square">
            <a:spAutoFit/>
          </a:bodyPr>
          <a:lstStyle/>
          <a:p>
            <a:pPr algn="ctr" fontAlgn="base">
              <a:spcBef>
                <a:spcPct val="0"/>
              </a:spcBef>
              <a:spcAft>
                <a:spcPct val="0"/>
              </a:spcAft>
            </a:pPr>
            <a:r>
              <a:rPr lang="en-GB" sz="2000" dirty="0"/>
              <a:t>We are excited to share the Hartford Primary School </a:t>
            </a:r>
          </a:p>
          <a:p>
            <a:pPr algn="ctr" fontAlgn="base">
              <a:spcBef>
                <a:spcPct val="0"/>
              </a:spcBef>
              <a:spcAft>
                <a:spcPct val="0"/>
              </a:spcAft>
            </a:pPr>
            <a:r>
              <a:rPr lang="en-GB" sz="2000" b="1" dirty="0"/>
              <a:t>@hartfordps2025</a:t>
            </a:r>
            <a:r>
              <a:rPr lang="en-GB" sz="2000" dirty="0"/>
              <a:t>.</a:t>
            </a:r>
          </a:p>
          <a:p>
            <a:pPr algn="ctr" fontAlgn="base">
              <a:spcBef>
                <a:spcPct val="0"/>
              </a:spcBef>
              <a:spcAft>
                <a:spcPct val="0"/>
              </a:spcAft>
            </a:pPr>
            <a:endParaRPr lang="en-GB" sz="2000" dirty="0"/>
          </a:p>
          <a:p>
            <a:pPr algn="ctr" fontAlgn="base">
              <a:spcBef>
                <a:spcPct val="0"/>
              </a:spcBef>
              <a:spcAft>
                <a:spcPct val="0"/>
              </a:spcAft>
            </a:pPr>
            <a:r>
              <a:rPr lang="en-GB" sz="2000" dirty="0"/>
              <a:t>This account has been created to give people a window into daily life across our school. We will be sharing highlights from each class, celebrating achievements, showcasing learning experiences, and promoting upcoming events and activities.</a:t>
            </a:r>
          </a:p>
          <a:p>
            <a:pPr algn="ctr" fontAlgn="base">
              <a:spcBef>
                <a:spcPct val="0"/>
              </a:spcBef>
              <a:spcAft>
                <a:spcPct val="0"/>
              </a:spcAft>
            </a:pPr>
            <a:endParaRPr lang="en-GB" sz="2000" dirty="0"/>
          </a:p>
          <a:p>
            <a:pPr algn="ctr" fontAlgn="base">
              <a:spcBef>
                <a:spcPct val="0"/>
              </a:spcBef>
              <a:spcAft>
                <a:spcPct val="0"/>
              </a:spcAft>
            </a:pPr>
            <a:r>
              <a:rPr lang="en-GB" sz="2000" dirty="0"/>
              <a:t>Our aim is to provide greater insight into the rich and varied opportunities our children enjoy every day.</a:t>
            </a:r>
          </a:p>
          <a:p>
            <a:pPr algn="ctr" fontAlgn="base">
              <a:spcBef>
                <a:spcPct val="0"/>
              </a:spcBef>
              <a:spcAft>
                <a:spcPct val="0"/>
              </a:spcAft>
            </a:pPr>
            <a:endParaRPr lang="en-GB" sz="2000" dirty="0"/>
          </a:p>
          <a:p>
            <a:pPr algn="ctr" fontAlgn="base">
              <a:spcBef>
                <a:spcPct val="0"/>
              </a:spcBef>
              <a:spcAft>
                <a:spcPct val="0"/>
              </a:spcAft>
            </a:pPr>
            <a:r>
              <a:rPr lang="en-GB" sz="2000" dirty="0"/>
              <a:t>In the interest of safety, we are moving away from sharing images of children’s faces. </a:t>
            </a:r>
          </a:p>
          <a:p>
            <a:pPr fontAlgn="base">
              <a:spcBef>
                <a:spcPct val="0"/>
              </a:spcBef>
              <a:spcAft>
                <a:spcPct val="0"/>
              </a:spcAft>
            </a:pPr>
            <a:endParaRPr lang="en-GB" sz="1650" dirty="0">
              <a:solidFill>
                <a:srgbClr val="003366"/>
              </a:solidFill>
            </a:endParaRPr>
          </a:p>
        </p:txBody>
      </p:sp>
      <p:pic>
        <p:nvPicPr>
          <p:cNvPr id="6" name="Picture 5">
            <a:extLst>
              <a:ext uri="{FF2B5EF4-FFF2-40B4-BE49-F238E27FC236}">
                <a16:creationId xmlns:a16="http://schemas.microsoft.com/office/drawing/2014/main" id="{2351B9F6-59A7-AEFD-95AF-9D666257DAD4}"/>
              </a:ext>
            </a:extLst>
          </p:cNvPr>
          <p:cNvPicPr>
            <a:picLocks noChangeAspect="1"/>
          </p:cNvPicPr>
          <p:nvPr/>
        </p:nvPicPr>
        <p:blipFill>
          <a:blip r:embed="rId2"/>
          <a:stretch>
            <a:fillRect/>
          </a:stretch>
        </p:blipFill>
        <p:spPr>
          <a:xfrm>
            <a:off x="186209" y="999646"/>
            <a:ext cx="1303902" cy="1303902"/>
          </a:xfrm>
          <a:prstGeom prst="rect">
            <a:avLst/>
          </a:prstGeom>
        </p:spPr>
      </p:pic>
    </p:spTree>
    <p:extLst>
      <p:ext uri="{BB962C8B-B14F-4D97-AF65-F5344CB8AC3E}">
        <p14:creationId xmlns:p14="http://schemas.microsoft.com/office/powerpoint/2010/main" val="22402292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57200" y="277813"/>
            <a:ext cx="8229600" cy="5599459"/>
          </a:xfrm>
        </p:spPr>
        <p:txBody>
          <a:bodyPr/>
          <a:lstStyle/>
          <a:p>
            <a:pPr eaLnBrk="1" hangingPunct="1">
              <a:defRPr/>
            </a:pPr>
            <a:r>
              <a:rPr lang="en-GB" sz="3600" u="sng" kern="1200" dirty="0">
                <a:solidFill>
                  <a:schemeClr val="bg2"/>
                </a:solidFill>
                <a:latin typeface="Comic Sans MS" pitchFamily="66" charset="0"/>
                <a:ea typeface="+mn-ea"/>
                <a:cs typeface="+mn-cs"/>
              </a:rPr>
              <a:t>Contacting us</a:t>
            </a:r>
            <a:br>
              <a:rPr lang="en-GB" sz="3600" u="sng" kern="1200" dirty="0">
                <a:solidFill>
                  <a:srgbClr val="00B0F0"/>
                </a:solidFill>
                <a:latin typeface="Comic Sans MS" pitchFamily="66" charset="0"/>
                <a:ea typeface="+mn-ea"/>
                <a:cs typeface="+mn-cs"/>
              </a:rPr>
            </a:br>
            <a:br>
              <a:rPr lang="en-GB" sz="3200" u="sng" kern="1200" dirty="0">
                <a:solidFill>
                  <a:schemeClr val="tx1"/>
                </a:solidFill>
                <a:latin typeface="Comic Sans MS" pitchFamily="66" charset="0"/>
                <a:ea typeface="+mn-ea"/>
                <a:cs typeface="+mn-cs"/>
              </a:rPr>
            </a:br>
            <a:r>
              <a:rPr lang="en-GB" sz="3200" kern="1200" dirty="0">
                <a:solidFill>
                  <a:schemeClr val="tx1"/>
                </a:solidFill>
                <a:latin typeface="Comic Sans MS" pitchFamily="66" charset="0"/>
                <a:ea typeface="+mn-ea"/>
                <a:cs typeface="+mn-cs"/>
              </a:rPr>
              <a:t>Please feel free to catch us on the door after we have dismissed the class. </a:t>
            </a:r>
            <a:br>
              <a:rPr lang="en-GB" sz="3200" kern="1200" dirty="0">
                <a:solidFill>
                  <a:schemeClr val="tx1"/>
                </a:solidFill>
                <a:latin typeface="Comic Sans MS" pitchFamily="66" charset="0"/>
                <a:ea typeface="+mn-ea"/>
                <a:cs typeface="+mn-cs"/>
              </a:rPr>
            </a:br>
            <a:br>
              <a:rPr lang="en-GB" sz="3200" kern="1200" dirty="0">
                <a:solidFill>
                  <a:schemeClr val="tx1"/>
                </a:solidFill>
                <a:latin typeface="Comic Sans MS" pitchFamily="66" charset="0"/>
                <a:ea typeface="+mn-ea"/>
                <a:cs typeface="+mn-cs"/>
              </a:rPr>
            </a:br>
            <a:r>
              <a:rPr lang="en-GB" sz="3200" kern="1200" dirty="0">
                <a:solidFill>
                  <a:schemeClr val="tx1"/>
                </a:solidFill>
                <a:latin typeface="Comic Sans MS" pitchFamily="66" charset="0"/>
                <a:ea typeface="+mn-ea"/>
                <a:cs typeface="+mn-cs"/>
              </a:rPr>
              <a:t>Please get in touch any of us via our Year 3 email address:</a:t>
            </a:r>
            <a:br>
              <a:rPr lang="en-GB" sz="3200" kern="1200" dirty="0">
                <a:solidFill>
                  <a:schemeClr val="tx1"/>
                </a:solidFill>
                <a:latin typeface="Comic Sans MS" pitchFamily="66" charset="0"/>
                <a:ea typeface="+mn-ea"/>
                <a:cs typeface="+mn-cs"/>
              </a:rPr>
            </a:br>
            <a:br>
              <a:rPr lang="en-GB" sz="3200" kern="1200" dirty="0">
                <a:solidFill>
                  <a:schemeClr val="tx1"/>
                </a:solidFill>
                <a:latin typeface="Comic Sans MS" pitchFamily="66" charset="0"/>
                <a:ea typeface="+mn-ea"/>
                <a:cs typeface="+mn-cs"/>
              </a:rPr>
            </a:br>
            <a:r>
              <a:rPr lang="en-GB" sz="3200" kern="1200" dirty="0">
                <a:solidFill>
                  <a:schemeClr val="tx1"/>
                </a:solidFill>
                <a:latin typeface="Comic Sans MS" pitchFamily="66" charset="0"/>
                <a:ea typeface="+mn-ea"/>
                <a:cs typeface="+mn-cs"/>
                <a:hlinkClick r:id="rId2"/>
              </a:rPr>
              <a:t>year3@hartfordprimary.cheshire.sch.uk</a:t>
            </a:r>
            <a:r>
              <a:rPr lang="en-GB" sz="3200" kern="1200" dirty="0">
                <a:solidFill>
                  <a:schemeClr val="tx1"/>
                </a:solidFill>
                <a:latin typeface="Comic Sans MS" pitchFamily="66" charset="0"/>
                <a:ea typeface="+mn-ea"/>
                <a:cs typeface="+mn-cs"/>
              </a:rPr>
              <a:t> </a:t>
            </a:r>
            <a:br>
              <a:rPr lang="en-GB" sz="3200" kern="1200" dirty="0">
                <a:solidFill>
                  <a:schemeClr val="tx1"/>
                </a:solidFill>
                <a:latin typeface="Comic Sans MS" pitchFamily="66" charset="0"/>
                <a:ea typeface="+mn-ea"/>
                <a:cs typeface="+mn-cs"/>
              </a:rPr>
            </a:br>
            <a:br>
              <a:rPr lang="en-GB" sz="3200" kern="1200" dirty="0">
                <a:solidFill>
                  <a:schemeClr val="tx1"/>
                </a:solidFill>
                <a:latin typeface="Comic Sans MS" pitchFamily="66" charset="0"/>
                <a:ea typeface="+mn-ea"/>
                <a:cs typeface="+mn-cs"/>
              </a:rPr>
            </a:br>
            <a:r>
              <a:rPr lang="en-GB" sz="3200" kern="1200" dirty="0">
                <a:solidFill>
                  <a:schemeClr val="tx1"/>
                </a:solidFill>
                <a:latin typeface="Comic Sans MS" pitchFamily="66" charset="0"/>
                <a:ea typeface="+mn-ea"/>
                <a:cs typeface="+mn-cs"/>
              </a:rPr>
              <a:t>We aim to get back to you within 24 hours, during our working hours.</a:t>
            </a:r>
            <a:endParaRPr lang="en-GB" sz="3600" u="sng" kern="1200" dirty="0">
              <a:solidFill>
                <a:schemeClr val="tx1"/>
              </a:solidFill>
              <a:latin typeface="Comic Sans MS" pitchFamily="66" charset="0"/>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57200" y="277813"/>
            <a:ext cx="8229600" cy="1139825"/>
          </a:xfrm>
        </p:spPr>
        <p:txBody>
          <a:bodyPr/>
          <a:lstStyle/>
          <a:p>
            <a:pPr eaLnBrk="1" hangingPunct="1">
              <a:defRPr/>
            </a:pPr>
            <a:r>
              <a:rPr lang="en-GB" sz="3600" u="sng" kern="1200" dirty="0">
                <a:solidFill>
                  <a:schemeClr val="bg2"/>
                </a:solidFill>
                <a:latin typeface="Comic Sans MS" pitchFamily="66" charset="0"/>
                <a:ea typeface="+mn-ea"/>
                <a:cs typeface="+mn-cs"/>
              </a:rPr>
              <a:t>Thank You</a:t>
            </a:r>
          </a:p>
        </p:txBody>
      </p:sp>
      <p:sp>
        <p:nvSpPr>
          <p:cNvPr id="16387" name="Rectangle 3"/>
          <p:cNvSpPr txBox="1">
            <a:spLocks noChangeArrowheads="1"/>
          </p:cNvSpPr>
          <p:nvPr/>
        </p:nvSpPr>
        <p:spPr bwMode="auto">
          <a:xfrm>
            <a:off x="500063" y="1412776"/>
            <a:ext cx="8229600"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algn="ctr" eaLnBrk="1" hangingPunct="1">
              <a:spcBef>
                <a:spcPct val="20000"/>
              </a:spcBef>
              <a:buFont typeface="Wingdings" pitchFamily="2" charset="2"/>
              <a:buNone/>
            </a:pPr>
            <a:r>
              <a:rPr lang="en-GB" altLang="en-US" sz="3200" dirty="0"/>
              <a:t>Thank you for attending and we look forward to getting to know you all! </a:t>
            </a:r>
          </a:p>
          <a:p>
            <a:pPr algn="ctr" eaLnBrk="1" hangingPunct="1">
              <a:spcBef>
                <a:spcPct val="20000"/>
              </a:spcBef>
              <a:buFont typeface="Wingdings" pitchFamily="2" charset="2"/>
              <a:buNone/>
            </a:pPr>
            <a:r>
              <a:rPr lang="en-GB" altLang="en-US" sz="3200" dirty="0"/>
              <a:t>(If we don’t already). </a:t>
            </a:r>
          </a:p>
          <a:p>
            <a:pPr algn="ctr" eaLnBrk="1" hangingPunct="1">
              <a:spcBef>
                <a:spcPct val="20000"/>
              </a:spcBef>
              <a:buFont typeface="Wingdings" pitchFamily="2" charset="2"/>
              <a:buNone/>
            </a:pPr>
            <a:endParaRPr lang="en-GB" altLang="en-US" sz="3200" dirty="0"/>
          </a:p>
          <a:p>
            <a:pPr algn="ctr" eaLnBrk="1" hangingPunct="1">
              <a:spcBef>
                <a:spcPct val="20000"/>
              </a:spcBef>
              <a:buFont typeface="Wingdings" pitchFamily="2" charset="2"/>
              <a:buNone/>
            </a:pPr>
            <a:r>
              <a:rPr lang="en-GB" altLang="en-US" sz="3200" dirty="0"/>
              <a:t>Thank you, </a:t>
            </a:r>
          </a:p>
          <a:p>
            <a:pPr algn="ctr" eaLnBrk="1" hangingPunct="1">
              <a:spcBef>
                <a:spcPct val="20000"/>
              </a:spcBef>
              <a:buFont typeface="Wingdings" pitchFamily="2" charset="2"/>
              <a:buNone/>
            </a:pPr>
            <a:r>
              <a:rPr lang="en-GB" altLang="en-US" sz="3200" dirty="0"/>
              <a:t>Mrs Glendenning, Miss Bartley and Mrs Rowland</a:t>
            </a:r>
          </a:p>
          <a:p>
            <a:pPr algn="ctr" eaLnBrk="1" hangingPunct="1">
              <a:spcBef>
                <a:spcPct val="20000"/>
              </a:spcBef>
              <a:buFont typeface="Wingdings" pitchFamily="2" charset="2"/>
              <a:buNone/>
            </a:pPr>
            <a:endParaRPr lang="en-GB" altLang="en-US" sz="3200" dirty="0"/>
          </a:p>
          <a:p>
            <a:pPr algn="ctr" eaLnBrk="1" hangingPunct="1">
              <a:spcBef>
                <a:spcPct val="20000"/>
              </a:spcBef>
              <a:buFont typeface="Wingdings" pitchFamily="2" charset="2"/>
              <a:buNone/>
            </a:pPr>
            <a:r>
              <a:rPr lang="en-GB" altLang="en-US" sz="3200" dirty="0"/>
              <a:t>Year3@hartfordprimary.Cheshire.sch.uk</a:t>
            </a:r>
          </a:p>
        </p:txBody>
      </p:sp>
    </p:spTree>
    <p:extLst>
      <p:ext uri="{BB962C8B-B14F-4D97-AF65-F5344CB8AC3E}">
        <p14:creationId xmlns:p14="http://schemas.microsoft.com/office/powerpoint/2010/main" val="4044004265"/>
      </p:ext>
    </p:extLst>
  </p:cSld>
  <p:clrMapOvr>
    <a:masterClrMapping/>
  </p:clrMapOvr>
</p:sld>
</file>

<file path=ppt/theme/theme1.xml><?xml version="1.0" encoding="utf-8"?>
<a:theme xmlns:a="http://schemas.openxmlformats.org/drawingml/2006/main" name="Default Design">
  <a:themeElements>
    <a:clrScheme name="Default Design 14">
      <a:dk1>
        <a:srgbClr val="003366"/>
      </a:dk1>
      <a:lt1>
        <a:srgbClr val="FFFFFF"/>
      </a:lt1>
      <a:dk2>
        <a:srgbClr val="0034F1"/>
      </a:dk2>
      <a:lt2>
        <a:srgbClr val="CCFFFF"/>
      </a:lt2>
      <a:accent1>
        <a:srgbClr val="3366CC"/>
      </a:accent1>
      <a:accent2>
        <a:srgbClr val="00B000"/>
      </a:accent2>
      <a:accent3>
        <a:srgbClr val="AAAEF7"/>
      </a:accent3>
      <a:accent4>
        <a:srgbClr val="DADADA"/>
      </a:accent4>
      <a:accent5>
        <a:srgbClr val="ADB8E2"/>
      </a:accent5>
      <a:accent6>
        <a:srgbClr val="009F00"/>
      </a:accent6>
      <a:hlink>
        <a:srgbClr val="66CCFF"/>
      </a:hlink>
      <a:folHlink>
        <a:srgbClr val="FFE701"/>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Default Design 14">
        <a:dk1>
          <a:srgbClr val="003366"/>
        </a:dk1>
        <a:lt1>
          <a:srgbClr val="FFFFFF"/>
        </a:lt1>
        <a:dk2>
          <a:srgbClr val="0034F1"/>
        </a:dk2>
        <a:lt2>
          <a:srgbClr val="CCFFFF"/>
        </a:lt2>
        <a:accent1>
          <a:srgbClr val="3366CC"/>
        </a:accent1>
        <a:accent2>
          <a:srgbClr val="00B000"/>
        </a:accent2>
        <a:accent3>
          <a:srgbClr val="AAAEF7"/>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15">
        <a:dk1>
          <a:srgbClr val="003366"/>
        </a:dk1>
        <a:lt1>
          <a:srgbClr val="FFFFFF"/>
        </a:lt1>
        <a:dk2>
          <a:srgbClr val="0033F1"/>
        </a:dk2>
        <a:lt2>
          <a:srgbClr val="CCFFFF"/>
        </a:lt2>
        <a:accent1>
          <a:srgbClr val="3366CC"/>
        </a:accent1>
        <a:accent2>
          <a:srgbClr val="00B000"/>
        </a:accent2>
        <a:accent3>
          <a:srgbClr val="AAADF7"/>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efault Design 14">
    <a:dk1>
      <a:srgbClr val="003366"/>
    </a:dk1>
    <a:lt1>
      <a:srgbClr val="FFFFFF"/>
    </a:lt1>
    <a:dk2>
      <a:srgbClr val="0034F1"/>
    </a:dk2>
    <a:lt2>
      <a:srgbClr val="CCFFFF"/>
    </a:lt2>
    <a:accent1>
      <a:srgbClr val="3366CC"/>
    </a:accent1>
    <a:accent2>
      <a:srgbClr val="00B000"/>
    </a:accent2>
    <a:accent3>
      <a:srgbClr val="AAAEF7"/>
    </a:accent3>
    <a:accent4>
      <a:srgbClr val="DADADA"/>
    </a:accent4>
    <a:accent5>
      <a:srgbClr val="ADB8E2"/>
    </a:accent5>
    <a:accent6>
      <a:srgbClr val="009F00"/>
    </a:accent6>
    <a:hlink>
      <a:srgbClr val="66CCFF"/>
    </a:hlink>
    <a:folHlink>
      <a:srgbClr val="FFE701"/>
    </a:folHlink>
  </a:clrScheme>
</a:themeOverride>
</file>

<file path=ppt/theme/themeOverride2.xml><?xml version="1.0" encoding="utf-8"?>
<a:themeOverride xmlns:a="http://schemas.openxmlformats.org/drawingml/2006/main">
  <a:clrScheme name="Default Design 14">
    <a:dk1>
      <a:srgbClr val="003366"/>
    </a:dk1>
    <a:lt1>
      <a:srgbClr val="FFFFFF"/>
    </a:lt1>
    <a:dk2>
      <a:srgbClr val="0034F1"/>
    </a:dk2>
    <a:lt2>
      <a:srgbClr val="CCFFFF"/>
    </a:lt2>
    <a:accent1>
      <a:srgbClr val="3366CC"/>
    </a:accent1>
    <a:accent2>
      <a:srgbClr val="00B000"/>
    </a:accent2>
    <a:accent3>
      <a:srgbClr val="AAAEF7"/>
    </a:accent3>
    <a:accent4>
      <a:srgbClr val="DADADA"/>
    </a:accent4>
    <a:accent5>
      <a:srgbClr val="ADB8E2"/>
    </a:accent5>
    <a:accent6>
      <a:srgbClr val="009F00"/>
    </a:accent6>
    <a:hlink>
      <a:srgbClr val="66CCFF"/>
    </a:hlink>
    <a:folHlink>
      <a:srgbClr val="FFE701"/>
    </a:folHlink>
  </a:clrScheme>
</a:themeOverride>
</file>

<file path=ppt/theme/themeOverride3.xml><?xml version="1.0" encoding="utf-8"?>
<a:themeOverride xmlns:a="http://schemas.openxmlformats.org/drawingml/2006/main">
  <a:clrScheme name="Default Design 14">
    <a:dk1>
      <a:srgbClr val="003366"/>
    </a:dk1>
    <a:lt1>
      <a:srgbClr val="FFFFFF"/>
    </a:lt1>
    <a:dk2>
      <a:srgbClr val="0034F1"/>
    </a:dk2>
    <a:lt2>
      <a:srgbClr val="CCFFFF"/>
    </a:lt2>
    <a:accent1>
      <a:srgbClr val="3366CC"/>
    </a:accent1>
    <a:accent2>
      <a:srgbClr val="00B000"/>
    </a:accent2>
    <a:accent3>
      <a:srgbClr val="AAAEF7"/>
    </a:accent3>
    <a:accent4>
      <a:srgbClr val="DADADA"/>
    </a:accent4>
    <a:accent5>
      <a:srgbClr val="ADB8E2"/>
    </a:accent5>
    <a:accent6>
      <a:srgbClr val="009F00"/>
    </a:accent6>
    <a:hlink>
      <a:srgbClr val="66CCFF"/>
    </a:hlink>
    <a:folHlink>
      <a:srgbClr val="FFE701"/>
    </a:folHlink>
  </a:clrScheme>
</a:themeOverride>
</file>

<file path=ppt/theme/themeOverride4.xml><?xml version="1.0" encoding="utf-8"?>
<a:themeOverride xmlns:a="http://schemas.openxmlformats.org/drawingml/2006/main">
  <a:clrScheme name="Default Design 14">
    <a:dk1>
      <a:srgbClr val="003366"/>
    </a:dk1>
    <a:lt1>
      <a:srgbClr val="FFFFFF"/>
    </a:lt1>
    <a:dk2>
      <a:srgbClr val="0034F1"/>
    </a:dk2>
    <a:lt2>
      <a:srgbClr val="CCFFFF"/>
    </a:lt2>
    <a:accent1>
      <a:srgbClr val="3366CC"/>
    </a:accent1>
    <a:accent2>
      <a:srgbClr val="00B000"/>
    </a:accent2>
    <a:accent3>
      <a:srgbClr val="AAAEF7"/>
    </a:accent3>
    <a:accent4>
      <a:srgbClr val="DADADA"/>
    </a:accent4>
    <a:accent5>
      <a:srgbClr val="ADB8E2"/>
    </a:accent5>
    <a:accent6>
      <a:srgbClr val="009F00"/>
    </a:accent6>
    <a:hlink>
      <a:srgbClr val="66CCFF"/>
    </a:hlink>
    <a:folHlink>
      <a:srgbClr val="FFE701"/>
    </a:folHlink>
  </a:clrScheme>
</a:themeOverride>
</file>

<file path=docProps/app.xml><?xml version="1.0" encoding="utf-8"?>
<Properties xmlns="http://schemas.openxmlformats.org/officeDocument/2006/extended-properties" xmlns:vt="http://schemas.openxmlformats.org/officeDocument/2006/docPropsVTypes">
  <Template/>
  <TotalTime>7399</TotalTime>
  <Words>1367</Words>
  <Application>Microsoft Office PowerPoint</Application>
  <PresentationFormat>On-screen Show (4:3)</PresentationFormat>
  <Paragraphs>190</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Comic Sans MS</vt:lpstr>
      <vt:lpstr>Wingdings</vt:lpstr>
      <vt:lpstr>Default Design</vt:lpstr>
      <vt:lpstr>PowerPoint Presentation</vt:lpstr>
      <vt:lpstr>PowerPoint Presentation</vt:lpstr>
      <vt:lpstr>PowerPoint Presentation</vt:lpstr>
      <vt:lpstr>Forest Schools  </vt:lpstr>
      <vt:lpstr>Swimming </vt:lpstr>
      <vt:lpstr>Year 3 Trips </vt:lpstr>
      <vt:lpstr>Our curriculum map  </vt:lpstr>
      <vt:lpstr>Our curriculum map  </vt:lpstr>
      <vt:lpstr>Reading</vt:lpstr>
      <vt:lpstr>Reading</vt:lpstr>
      <vt:lpstr>English</vt:lpstr>
      <vt:lpstr>PowerPoint Presentation</vt:lpstr>
      <vt:lpstr>Maths</vt:lpstr>
      <vt:lpstr>Homework</vt:lpstr>
      <vt:lpstr>Physical Education</vt:lpstr>
      <vt:lpstr>Reminder of our PE Kit at Hartford </vt:lpstr>
      <vt:lpstr>KS2 Snacks</vt:lpstr>
      <vt:lpstr>PowerPoint Presentation</vt:lpstr>
      <vt:lpstr>Behaviour and Discipline</vt:lpstr>
      <vt:lpstr>Medical</vt:lpstr>
      <vt:lpstr>Home Time Routine</vt:lpstr>
      <vt:lpstr>Instagram: hartfordps2025</vt:lpstr>
      <vt:lpstr>Contacting us  Please feel free to catch us on the door after we have dismissed the class.   Please get in touch any of us via our Year 3 email address:  year3@hartfordprimary.cheshire.sch.uk   We aim to get back to you within 24 hours, during our working hours.</vt:lpstr>
      <vt:lpstr>Thank You</vt:lpstr>
    </vt:vector>
  </TitlesOfParts>
  <Company>Bolton LEA Schools ICT Unit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Any Authorised User</dc:creator>
  <cp:lastModifiedBy>Leah Mullins</cp:lastModifiedBy>
  <cp:revision>172</cp:revision>
  <cp:lastPrinted>2021-09-14T08:40:50Z</cp:lastPrinted>
  <dcterms:created xsi:type="dcterms:W3CDTF">2007-01-16T21:35:11Z</dcterms:created>
  <dcterms:modified xsi:type="dcterms:W3CDTF">2026-09-07T15:52:36Z</dcterms:modified>
</cp:coreProperties>
</file>