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9" r:id="rId2"/>
    <p:sldId id="326" r:id="rId3"/>
    <p:sldId id="266" r:id="rId4"/>
    <p:sldId id="296" r:id="rId5"/>
    <p:sldId id="315" r:id="rId6"/>
    <p:sldId id="318" r:id="rId7"/>
    <p:sldId id="287" r:id="rId8"/>
    <p:sldId id="319" r:id="rId9"/>
    <p:sldId id="321" r:id="rId10"/>
    <p:sldId id="323" r:id="rId11"/>
    <p:sldId id="320" r:id="rId12"/>
    <p:sldId id="281" r:id="rId13"/>
    <p:sldId id="276" r:id="rId14"/>
    <p:sldId id="282" r:id="rId15"/>
    <p:sldId id="325" r:id="rId16"/>
    <p:sldId id="295" r:id="rId17"/>
    <p:sldId id="313" r:id="rId18"/>
    <p:sldId id="324" r:id="rId19"/>
    <p:sldId id="284" r:id="rId20"/>
    <p:sldId id="327" r:id="rId21"/>
    <p:sldId id="307" r:id="rId22"/>
  </p:sldIdLst>
  <p:sldSz cx="9144000" cy="6858000" type="screen4x3"/>
  <p:notesSz cx="6797675" cy="9926638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2200"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sz="2200"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sz="2200"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sz="2200"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00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46" autoAdjust="0"/>
    <p:restoredTop sz="94660"/>
  </p:normalViewPr>
  <p:slideViewPr>
    <p:cSldViewPr>
      <p:cViewPr varScale="1">
        <p:scale>
          <a:sx n="124" d="100"/>
          <a:sy n="124" d="100"/>
        </p:scale>
        <p:origin x="126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74FA69-9593-4B0B-992C-BFE85F55E68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701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CAC38E-2E63-40FE-8A4E-9DF0A7CC6BA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9485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AA519-95B7-4AA6-8EC9-08983C0AB84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3593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D05005-078D-48F5-AEC2-959FAA7F982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5935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73CB9A-2B07-4C8F-AE82-9A397FFE322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4273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BE2A45-BACD-4CD5-81F9-118B2E60876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9600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2AAE50-233B-4A04-8172-4104501FDB9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7315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840499-E981-4816-BBE1-6C6DA1435AE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6541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46174E-77DD-4BAE-8104-0F521F2E38D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4073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B674C1-3DBD-41BF-A19E-96414FFC6D9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4608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EAF2BE-FC4F-47E0-9F5D-41EDC1A7C8A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270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51818F6A-5550-4854-AA09-780FFA17109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about:blank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ChangeArrowheads="1"/>
          </p:cNvSpPr>
          <p:nvPr/>
        </p:nvSpPr>
        <p:spPr bwMode="auto">
          <a:xfrm>
            <a:off x="0" y="30003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52" name="TextBox 5"/>
          <p:cNvSpPr txBox="1">
            <a:spLocks noChangeArrowheads="1"/>
          </p:cNvSpPr>
          <p:nvPr/>
        </p:nvSpPr>
        <p:spPr bwMode="auto">
          <a:xfrm>
            <a:off x="1331640" y="3573016"/>
            <a:ext cx="6929438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/>
            <a:r>
              <a:rPr lang="en-GB" altLang="en-US" sz="4800" u="sng" dirty="0">
                <a:solidFill>
                  <a:srgbClr val="00B0F0"/>
                </a:solidFill>
                <a:latin typeface="NTFPreCursive" panose="03000400000000000000" pitchFamily="66" charset="0"/>
              </a:rPr>
              <a:t>Welcome to Early Years</a:t>
            </a:r>
          </a:p>
          <a:p>
            <a:pPr algn="ctr" eaLnBrk="1" hangingPunct="1"/>
            <a:r>
              <a:rPr lang="en-GB" altLang="en-US" sz="4800" u="sng" dirty="0">
                <a:solidFill>
                  <a:srgbClr val="00B0F0"/>
                </a:solidFill>
                <a:latin typeface="NTFPreCursive" panose="03000400000000000000" pitchFamily="66" charset="0"/>
              </a:rPr>
              <a:t>Mrs Rowland – Squirrels </a:t>
            </a:r>
          </a:p>
          <a:p>
            <a:pPr algn="ctr" eaLnBrk="1" hangingPunct="1"/>
            <a:r>
              <a:rPr lang="en-GB" altLang="en-US" sz="4800" u="sng" dirty="0">
                <a:solidFill>
                  <a:srgbClr val="00B0F0"/>
                </a:solidFill>
                <a:latin typeface="NTFPreCursive" panose="03000400000000000000" pitchFamily="66" charset="0"/>
              </a:rPr>
              <a:t>Miss Hall - Hedgehogs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9872" y="404664"/>
            <a:ext cx="2520280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664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67311-E187-04A2-D149-77F6446D4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Leadership @ Hartford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22D89B-C914-DC30-B479-7034021DA2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>
                <a:latin typeface="NTFPreCursive" panose="03000400000000000000" pitchFamily="66" charset="0"/>
              </a:rPr>
              <a:t>Mrs Cade is Head of School and is the main point of contact for the day-to-day leadership of Hartford.</a:t>
            </a:r>
          </a:p>
          <a:p>
            <a:r>
              <a:rPr lang="en-GB" sz="2800" dirty="0">
                <a:latin typeface="NTFPreCursive" panose="03000400000000000000" pitchFamily="66" charset="0"/>
              </a:rPr>
              <a:t>Miss Norris is Deputy Headteacher and deputises for Mrs Cade every Friday and on alternate Thursdays.</a:t>
            </a:r>
          </a:p>
          <a:p>
            <a:r>
              <a:rPr lang="en-GB" sz="2800" dirty="0">
                <a:latin typeface="NTFPreCursive" panose="03000400000000000000" pitchFamily="66" charset="0"/>
              </a:rPr>
              <a:t>Mrs Hacking is Executive Headteacher, providing part-time strategic leadership, oversight and support across Hartford and Cuddington Primary Schools.</a:t>
            </a:r>
          </a:p>
          <a:p>
            <a:pPr marL="0" indent="0">
              <a:buNone/>
            </a:pPr>
            <a:endParaRPr lang="en-GB" sz="2800" dirty="0">
              <a:latin typeface="NTFPreCursive" panose="03000400000000000000" pitchFamily="66" charset="0"/>
            </a:endParaRPr>
          </a:p>
          <a:p>
            <a:pPr marL="0" indent="0">
              <a:buNone/>
            </a:pPr>
            <a:r>
              <a:rPr lang="en-GB" sz="2800" dirty="0">
                <a:latin typeface="NTFPreCursive" panose="03000400000000000000" pitchFamily="66" charset="0"/>
              </a:rPr>
              <a:t>Mrs Cade, Miss Norris and Mrs Hacking work closely together to ensure consistent leadership across the week.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58978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3"/>
          <p:cNvSpPr txBox="1">
            <a:spLocks noChangeArrowheads="1"/>
          </p:cNvSpPr>
          <p:nvPr/>
        </p:nvSpPr>
        <p:spPr bwMode="auto">
          <a:xfrm>
            <a:off x="323528" y="476672"/>
            <a:ext cx="8424936" cy="618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/>
            <a:r>
              <a:rPr lang="en-GB" altLang="en-US" sz="3600" u="sng" dirty="0">
                <a:solidFill>
                  <a:srgbClr val="00B0F0"/>
                </a:solidFill>
                <a:latin typeface="NTFPreCursive" panose="03000400000000000000" pitchFamily="66" charset="0"/>
              </a:rPr>
              <a:t>The EY Team</a:t>
            </a:r>
          </a:p>
          <a:p>
            <a:pPr algn="ctr" eaLnBrk="1" hangingPunct="1"/>
            <a:endParaRPr lang="en-GB" altLang="en-US" sz="3600" u="sng" dirty="0">
              <a:solidFill>
                <a:srgbClr val="00B0F0"/>
              </a:solidFill>
              <a:latin typeface="NTFPreCursive" panose="03000400000000000000" pitchFamily="66" charset="0"/>
            </a:endParaRPr>
          </a:p>
          <a:p>
            <a:pPr algn="ctr" eaLnBrk="1" hangingPunct="1"/>
            <a:r>
              <a:rPr lang="en-GB" altLang="en-US" sz="3600" u="sng" dirty="0">
                <a:solidFill>
                  <a:srgbClr val="00B0F0"/>
                </a:solidFill>
                <a:latin typeface="NTFPreCursive" panose="03000400000000000000" pitchFamily="66" charset="0"/>
              </a:rPr>
              <a:t>Teachers</a:t>
            </a:r>
          </a:p>
          <a:p>
            <a:pPr algn="ctr" eaLnBrk="1" hangingPunct="1"/>
            <a:r>
              <a:rPr lang="en-GB" altLang="en-US" sz="3600" dirty="0">
                <a:solidFill>
                  <a:srgbClr val="00B0F0"/>
                </a:solidFill>
                <a:latin typeface="NTFPreCursive" panose="03000400000000000000" pitchFamily="66" charset="0"/>
              </a:rPr>
              <a:t>Mrs K Rowland</a:t>
            </a:r>
          </a:p>
          <a:p>
            <a:pPr algn="ctr" eaLnBrk="1" hangingPunct="1"/>
            <a:r>
              <a:rPr lang="en-GB" altLang="en-US" sz="3600" dirty="0">
                <a:solidFill>
                  <a:srgbClr val="00B0F0"/>
                </a:solidFill>
                <a:latin typeface="NTFPreCursive" panose="03000400000000000000" pitchFamily="66" charset="0"/>
              </a:rPr>
              <a:t>Miss Hall </a:t>
            </a:r>
          </a:p>
          <a:p>
            <a:pPr algn="ctr" eaLnBrk="1" hangingPunct="1"/>
            <a:endParaRPr lang="en-GB" altLang="en-US" sz="3600" dirty="0">
              <a:solidFill>
                <a:srgbClr val="00B0F0"/>
              </a:solidFill>
              <a:latin typeface="NTFPreCursive" panose="03000400000000000000" pitchFamily="66" charset="0"/>
            </a:endParaRPr>
          </a:p>
          <a:p>
            <a:pPr algn="ctr" eaLnBrk="1" hangingPunct="1"/>
            <a:r>
              <a:rPr lang="en-GB" altLang="en-US" sz="3600" u="sng" dirty="0">
                <a:solidFill>
                  <a:srgbClr val="00B0F0"/>
                </a:solidFill>
                <a:latin typeface="NTFPreCursive" panose="03000400000000000000" pitchFamily="66" charset="0"/>
              </a:rPr>
              <a:t>Teaching Assistants</a:t>
            </a:r>
          </a:p>
          <a:p>
            <a:pPr algn="ctr" eaLnBrk="1" hangingPunct="1"/>
            <a:r>
              <a:rPr lang="en-GB" altLang="en-US" sz="3600" dirty="0">
                <a:solidFill>
                  <a:srgbClr val="00B0F0"/>
                </a:solidFill>
                <a:latin typeface="NTFPreCursive" panose="03000400000000000000" pitchFamily="66" charset="0"/>
              </a:rPr>
              <a:t>Mrs E Lenton </a:t>
            </a:r>
          </a:p>
          <a:p>
            <a:pPr algn="ctr" eaLnBrk="1" hangingPunct="1"/>
            <a:r>
              <a:rPr lang="en-GB" altLang="en-US" sz="3600" dirty="0">
                <a:solidFill>
                  <a:srgbClr val="00B0F0"/>
                </a:solidFill>
                <a:latin typeface="NTFPreCursive" panose="03000400000000000000" pitchFamily="66" charset="0"/>
              </a:rPr>
              <a:t>Mrs V Walker (Mornings and 2 afternoons)</a:t>
            </a:r>
          </a:p>
          <a:p>
            <a:pPr algn="ctr" eaLnBrk="1" hangingPunct="1"/>
            <a:endParaRPr lang="en-GB" altLang="en-US" sz="3600" dirty="0">
              <a:solidFill>
                <a:srgbClr val="00B0F0"/>
              </a:solidFill>
              <a:latin typeface="NTFPreCursive" panose="03000400000000000000" pitchFamily="66" charset="0"/>
            </a:endParaRPr>
          </a:p>
          <a:p>
            <a:pPr algn="ctr" eaLnBrk="1" hangingPunct="1"/>
            <a:endParaRPr lang="en-GB" altLang="en-US" sz="3600" dirty="0">
              <a:solidFill>
                <a:srgbClr val="00B0F0"/>
              </a:solidFill>
              <a:latin typeface="NTFPreCursive" panose="03000400000000000000" pitchFamily="66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6100024" y="863980"/>
            <a:ext cx="2987899" cy="2240924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421221" y="479493"/>
            <a:ext cx="409412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en-US" sz="4400" u="sng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Phonics </a:t>
            </a:r>
            <a:endParaRPr lang="en-US" altLang="en-US" sz="44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004647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58733B-F881-319C-25B6-187D2546D5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86" y="2002219"/>
            <a:ext cx="3583036" cy="2683818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2" name="Rectangle 1"/>
          <p:cNvSpPr/>
          <p:nvPr/>
        </p:nvSpPr>
        <p:spPr>
          <a:xfrm>
            <a:off x="4421221" y="1984443"/>
            <a:ext cx="4094129" cy="4192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800" dirty="0">
                <a:latin typeface="NTFPreCursive" panose="03000400000000000000" pitchFamily="66" charset="0"/>
              </a:rPr>
              <a:t>We teach ELS Phonics at Hartford.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800" dirty="0">
              <a:latin typeface="NTFPreCursive" panose="03000400000000000000" pitchFamily="66" charset="0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800" dirty="0">
                <a:latin typeface="NTFPreCursive" panose="03000400000000000000" pitchFamily="66" charset="0"/>
              </a:rPr>
              <a:t>Essential letters and sounds. All children will be taught as a whole class. Within each lesson we will: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800" dirty="0">
              <a:latin typeface="NTFPreCursive" panose="03000400000000000000" pitchFamily="66" charset="0"/>
            </a:endParaRP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NTFPreCursive" panose="03000400000000000000" pitchFamily="66" charset="0"/>
              </a:rPr>
              <a:t>Introduce new learning – a new sound per day 4/5 days within a week.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NTFPreCursive" panose="03000400000000000000" pitchFamily="66" charset="0"/>
              </a:rPr>
              <a:t>Revisit sounds already learnt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 err="1">
                <a:latin typeface="NTFPreCursive" panose="03000400000000000000" pitchFamily="66" charset="0"/>
              </a:rPr>
              <a:t>Practise</a:t>
            </a:r>
            <a:endParaRPr lang="en-US" sz="1800" dirty="0">
              <a:latin typeface="NTFPreCursive" panose="03000400000000000000" pitchFamily="66" charset="0"/>
            </a:endParaRP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NTFPreCursive" panose="03000400000000000000" pitchFamily="66" charset="0"/>
              </a:rPr>
              <a:t>Apply learning through reading or writing</a:t>
            </a:r>
          </a:p>
        </p:txBody>
      </p:sp>
    </p:spTree>
    <p:extLst>
      <p:ext uri="{BB962C8B-B14F-4D97-AF65-F5344CB8AC3E}">
        <p14:creationId xmlns:p14="http://schemas.microsoft.com/office/powerpoint/2010/main" val="32303743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9" name="Rectangle 2054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Bright Horizons | Growing Readers Review: Children's Books Encouraging  Health and Fitness | Bright Horizons®">
            <a:extLst>
              <a:ext uri="{FF2B5EF4-FFF2-40B4-BE49-F238E27FC236}">
                <a16:creationId xmlns:a16="http://schemas.microsoft.com/office/drawing/2014/main" id="{438B2D83-6D9B-A38E-F6B8-A59D88E485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8" r="19311"/>
          <a:stretch/>
        </p:blipFill>
        <p:spPr bwMode="auto">
          <a:xfrm>
            <a:off x="1891767" y="10"/>
            <a:ext cx="725223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0" name="Rectangle 2056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42696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2866641" cy="1899912"/>
          </a:xfrm>
        </p:spPr>
        <p:txBody>
          <a:bodyPr>
            <a:normAutofit/>
          </a:bodyPr>
          <a:lstStyle/>
          <a:p>
            <a:r>
              <a:rPr lang="en-GB" sz="3500" u="sng">
                <a:latin typeface="NTFPreCursivefk" panose="03000400000000000000" pitchFamily="66" charset="0"/>
              </a:rPr>
              <a:t>Reading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262588"/>
            <a:ext cx="3528392" cy="3024336"/>
          </a:xfrm>
        </p:spPr>
        <p:txBody>
          <a:bodyPr>
            <a:normAutofit/>
          </a:bodyPr>
          <a:lstStyle/>
          <a:p>
            <a:r>
              <a:rPr lang="en-GB" sz="2400" dirty="0">
                <a:latin typeface="NTFPreCursivefk" panose="03000400000000000000" pitchFamily="66" charset="0"/>
              </a:rPr>
              <a:t>Phonics book – 1 per week - Friday</a:t>
            </a:r>
          </a:p>
          <a:p>
            <a:r>
              <a:rPr lang="en-GB" sz="2400" dirty="0">
                <a:latin typeface="NTFPreCursivefk" panose="03000400000000000000" pitchFamily="66" charset="0"/>
              </a:rPr>
              <a:t>Reading for pleasure book - Monday</a:t>
            </a:r>
          </a:p>
          <a:p>
            <a:r>
              <a:rPr lang="en-GB" sz="2400" dirty="0">
                <a:latin typeface="NTFPreCursivefk" panose="03000400000000000000" pitchFamily="66" charset="0"/>
              </a:rPr>
              <a:t>Shared reading</a:t>
            </a:r>
          </a:p>
          <a:p>
            <a:r>
              <a:rPr lang="en-GB" sz="2400" dirty="0">
                <a:latin typeface="NTFPreCursivefk" panose="03000400000000000000" pitchFamily="66" charset="0"/>
              </a:rPr>
              <a:t>Guided reading</a:t>
            </a:r>
          </a:p>
          <a:p>
            <a:r>
              <a:rPr lang="en-GB" sz="2400" dirty="0">
                <a:latin typeface="NTFPreCursivefk" panose="03000400000000000000" pitchFamily="66" charset="0"/>
              </a:rPr>
              <a:t>Independent reading </a:t>
            </a:r>
          </a:p>
          <a:p>
            <a:endParaRPr lang="en-GB" sz="1700" dirty="0"/>
          </a:p>
        </p:txBody>
      </p:sp>
    </p:spTree>
    <p:extLst>
      <p:ext uri="{BB962C8B-B14F-4D97-AF65-F5344CB8AC3E}">
        <p14:creationId xmlns:p14="http://schemas.microsoft.com/office/powerpoint/2010/main" val="18637160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NTFPreCursivefk" panose="03000400000000000000" pitchFamily="66" charset="0"/>
              </a:rPr>
              <a:t>Your role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>
                <a:latin typeface="NTFPreCursivefk" panose="03000400000000000000" pitchFamily="66" charset="0"/>
                <a:cs typeface="Corbel"/>
              </a:rPr>
              <a:t>Model the strategies you want your child to use when reading:</a:t>
            </a:r>
          </a:p>
          <a:p>
            <a:pPr lvl="1"/>
            <a:r>
              <a:rPr lang="en-GB" dirty="0">
                <a:latin typeface="NTFPreCursivefk" panose="03000400000000000000" pitchFamily="66" charset="0"/>
                <a:cs typeface="Corbel"/>
              </a:rPr>
              <a:t>Point at words</a:t>
            </a:r>
          </a:p>
          <a:p>
            <a:pPr lvl="1"/>
            <a:r>
              <a:rPr lang="en-GB" dirty="0">
                <a:latin typeface="NTFPreCursivefk" panose="03000400000000000000" pitchFamily="66" charset="0"/>
                <a:cs typeface="Corbel"/>
              </a:rPr>
              <a:t>Picture cues</a:t>
            </a:r>
          </a:p>
          <a:p>
            <a:pPr lvl="1"/>
            <a:r>
              <a:rPr lang="en-GB" dirty="0">
                <a:latin typeface="NTFPreCursivefk" panose="03000400000000000000" pitchFamily="66" charset="0"/>
                <a:cs typeface="Corbel"/>
              </a:rPr>
              <a:t>Sound out single sounds (phonemes)</a:t>
            </a:r>
          </a:p>
          <a:p>
            <a:pPr lvl="1"/>
            <a:r>
              <a:rPr lang="en-GB" dirty="0">
                <a:latin typeface="NTFPreCursivefk" panose="03000400000000000000" pitchFamily="66" charset="0"/>
                <a:cs typeface="Corbel"/>
              </a:rPr>
              <a:t>Find words within words</a:t>
            </a:r>
          </a:p>
          <a:p>
            <a:pPr lvl="1"/>
            <a:r>
              <a:rPr lang="en-GB" dirty="0">
                <a:latin typeface="NTFPreCursivefk" panose="03000400000000000000" pitchFamily="66" charset="0"/>
                <a:cs typeface="Corbel"/>
              </a:rPr>
              <a:t>Pull the word apart (segment) and join it back together (blend)</a:t>
            </a:r>
          </a:p>
          <a:p>
            <a:pPr lvl="1"/>
            <a:r>
              <a:rPr lang="en-GB" dirty="0">
                <a:latin typeface="NTFPreCursivefk" panose="03000400000000000000" pitchFamily="66" charset="0"/>
                <a:cs typeface="Corbel"/>
              </a:rPr>
              <a:t>Read forward, read back</a:t>
            </a:r>
          </a:p>
          <a:p>
            <a:pPr lvl="1"/>
            <a:r>
              <a:rPr lang="en-GB" dirty="0">
                <a:latin typeface="NTFPreCursivefk" panose="03000400000000000000" pitchFamily="66" charset="0"/>
                <a:cs typeface="Corbel"/>
              </a:rPr>
              <a:t>Make an informed guess</a:t>
            </a:r>
          </a:p>
          <a:p>
            <a:pPr lvl="1"/>
            <a:r>
              <a:rPr lang="en-GB" dirty="0">
                <a:latin typeface="NTFPreCursivefk" panose="03000400000000000000" pitchFamily="66" charset="0"/>
                <a:cs typeface="Corbel"/>
              </a:rPr>
              <a:t>Question the meaning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2611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8" name="Rectangle 5127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130" name="Arc 5129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6100024" y="863980"/>
            <a:ext cx="2987899" cy="2240924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421221" y="479493"/>
            <a:ext cx="4094129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eaLnBrk="1" hangingPunct="1">
              <a:lnSpc>
                <a:spcPct val="90000"/>
              </a:lnSpc>
              <a:defRPr/>
            </a:pPr>
            <a:r>
              <a:rPr lang="en-US" u="sng" kern="1200" dirty="0">
                <a:solidFill>
                  <a:schemeClr val="tx1"/>
                </a:solidFill>
                <a:latin typeface="NTFPreCursive" panose="03000400000000000000" pitchFamily="66" charset="0"/>
              </a:rPr>
              <a:t>Reading at home </a:t>
            </a:r>
          </a:p>
        </p:txBody>
      </p:sp>
      <p:sp>
        <p:nvSpPr>
          <p:cNvPr id="5136" name="Freeform: Shape 5131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004647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3FA3711-5DE0-3278-E6D0-3EC2AD8F15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386" y="2151954"/>
            <a:ext cx="3583036" cy="2384347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5123" name="Rectangle 3"/>
          <p:cNvSpPr txBox="1">
            <a:spLocks noChangeArrowheads="1"/>
          </p:cNvSpPr>
          <p:nvPr/>
        </p:nvSpPr>
        <p:spPr bwMode="auto">
          <a:xfrm>
            <a:off x="4421221" y="1984443"/>
            <a:ext cx="4094129" cy="213434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rmAutofit/>
          </a:bodyPr>
          <a:lstStyle>
            <a:lvl1pPr marL="342900" indent="-342900" eaLnBrk="0" hangingPunct="0">
              <a:defRPr sz="2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indent="-228600" eaLnBrk="1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NTFPreCursive" panose="03000400000000000000" pitchFamily="66" charset="0"/>
              </a:rPr>
              <a:t>This should be and enjoyable experience for you and your children. </a:t>
            </a:r>
          </a:p>
          <a:p>
            <a:pPr indent="-228600" eaLnBrk="1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NTFPreCursive" panose="03000400000000000000" pitchFamily="66" charset="0"/>
              </a:rPr>
              <a:t>Please try to ensure that your child reads at least 3 times a week but every night is great. (10 minutes). Learning key words and asking questions about the books that they are reading. </a:t>
            </a:r>
          </a:p>
        </p:txBody>
      </p:sp>
    </p:spTree>
    <p:extLst>
      <p:ext uri="{BB962C8B-B14F-4D97-AF65-F5344CB8AC3E}">
        <p14:creationId xmlns:p14="http://schemas.microsoft.com/office/powerpoint/2010/main" val="15044024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374677" y="2564904"/>
            <a:ext cx="1749051" cy="187220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eaLnBrk="1" hangingPunct="1">
              <a:lnSpc>
                <a:spcPct val="90000"/>
              </a:lnSpc>
              <a:defRPr/>
            </a:pPr>
            <a:r>
              <a:rPr lang="en-US" sz="3100" kern="1200" dirty="0">
                <a:solidFill>
                  <a:schemeClr val="tx1"/>
                </a:solidFill>
              </a:rPr>
              <a:t>          </a:t>
            </a:r>
            <a:r>
              <a:rPr lang="en-US" sz="3100" u="sng" kern="1200" dirty="0">
                <a:solidFill>
                  <a:schemeClr val="tx1"/>
                </a:solidFill>
              </a:rPr>
              <a:t>Reading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57" b="10083"/>
          <a:stretch/>
        </p:blipFill>
        <p:spPr>
          <a:xfrm>
            <a:off x="1403648" y="527546"/>
            <a:ext cx="6732240" cy="2577604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5123" name="Rectangle 3"/>
          <p:cNvSpPr txBox="1">
            <a:spLocks noChangeArrowheads="1"/>
          </p:cNvSpPr>
          <p:nvPr/>
        </p:nvSpPr>
        <p:spPr bwMode="auto">
          <a:xfrm>
            <a:off x="2699792" y="3429000"/>
            <a:ext cx="5614060" cy="31365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marL="342900" indent="-342900" eaLnBrk="0" hangingPunct="0">
              <a:defRPr sz="2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indent="-228600" eaLnBrk="1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altLang="en-US" sz="1500" dirty="0">
              <a:latin typeface="+mn-lt"/>
            </a:endParaRPr>
          </a:p>
          <a:p>
            <a:pPr indent="-228600" eaLnBrk="1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en-US" sz="2900" dirty="0">
                <a:latin typeface="NTFPreCursive" panose="03000400000000000000" pitchFamily="66" charset="0"/>
              </a:rPr>
              <a:t>Every Thursday we will check reading records for reading and parent/guardian signatures. There will also be a comment in your child's reading record when they have worked with an adult in class, this will be once a week. </a:t>
            </a:r>
          </a:p>
          <a:p>
            <a:pPr indent="-228600" eaLnBrk="1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altLang="en-US" sz="2900" dirty="0">
              <a:latin typeface="NTFPreCursive" panose="03000400000000000000" pitchFamily="66" charset="0"/>
            </a:endParaRPr>
          </a:p>
          <a:p>
            <a:pPr indent="-228600" eaLnBrk="1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en-US" sz="2900" dirty="0">
                <a:latin typeface="NTFPreCursive" panose="03000400000000000000" pitchFamily="66" charset="0"/>
              </a:rPr>
              <a:t>New reading books will be sent home every Friday to be returned the following Thursday.</a:t>
            </a:r>
          </a:p>
          <a:p>
            <a:pPr indent="-228600" eaLnBrk="1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altLang="en-US" sz="2900" dirty="0">
              <a:latin typeface="NTFPreCursive" panose="03000400000000000000" pitchFamily="66" charset="0"/>
            </a:endParaRPr>
          </a:p>
          <a:p>
            <a:pPr indent="-228600" eaLnBrk="1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en-US" sz="2900" dirty="0">
                <a:latin typeface="NTFPreCursive" panose="03000400000000000000" pitchFamily="66" charset="0"/>
              </a:rPr>
              <a:t>Reading for pleasure books to be exchanged on a Monday.</a:t>
            </a:r>
          </a:p>
          <a:p>
            <a:pPr indent="-228600" eaLnBrk="1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altLang="en-US" sz="1500" dirty="0">
              <a:latin typeface="+mn-lt"/>
            </a:endParaRPr>
          </a:p>
          <a:p>
            <a:pPr marL="0" indent="-228600" eaLnBrk="1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altLang="en-US" sz="15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05381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64" r="15911" b="1"/>
          <a:stretch/>
        </p:blipFill>
        <p:spPr>
          <a:xfrm>
            <a:off x="20" y="10"/>
            <a:ext cx="725221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843764" y="0"/>
            <a:ext cx="530023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8707" y="365125"/>
            <a:ext cx="2866642" cy="1899912"/>
          </a:xfrm>
        </p:spPr>
        <p:txBody>
          <a:bodyPr>
            <a:normAutofit/>
          </a:bodyPr>
          <a:lstStyle/>
          <a:p>
            <a:r>
              <a:rPr lang="en-GB" sz="3500" u="sng">
                <a:latin typeface="NTFPreCursivefk" panose="03000400000000000000" pitchFamily="66" charset="0"/>
              </a:rPr>
              <a:t>Maths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80112" y="2060848"/>
            <a:ext cx="3384375" cy="4116115"/>
          </a:xfrm>
        </p:spPr>
        <p:txBody>
          <a:bodyPr>
            <a:normAutofit/>
          </a:bodyPr>
          <a:lstStyle/>
          <a:p>
            <a:r>
              <a:rPr lang="en-GB" sz="2400" dirty="0">
                <a:latin typeface="NTFPreCursivefk" panose="03000400000000000000" pitchFamily="66" charset="0"/>
              </a:rPr>
              <a:t>Daily structured whole class teaching</a:t>
            </a:r>
          </a:p>
          <a:p>
            <a:pPr marL="0" indent="0">
              <a:buNone/>
            </a:pPr>
            <a:r>
              <a:rPr lang="en-GB" sz="2400" dirty="0">
                <a:latin typeface="NTFPreCursivefk" panose="03000400000000000000" pitchFamily="66" charset="0"/>
              </a:rPr>
              <a:t>   Warm up – songs</a:t>
            </a:r>
          </a:p>
          <a:p>
            <a:pPr marL="0" indent="0">
              <a:buNone/>
            </a:pPr>
            <a:r>
              <a:rPr lang="en-GB" sz="2400" dirty="0">
                <a:latin typeface="NTFPreCursivefk" panose="03000400000000000000" pitchFamily="66" charset="0"/>
              </a:rPr>
              <a:t>   Introduce new learning</a:t>
            </a:r>
          </a:p>
          <a:p>
            <a:pPr marL="0" indent="0">
              <a:buNone/>
            </a:pPr>
            <a:r>
              <a:rPr lang="en-GB" sz="2400" dirty="0">
                <a:latin typeface="NTFPreCursivefk" panose="03000400000000000000" pitchFamily="66" charset="0"/>
              </a:rPr>
              <a:t>   Practise</a:t>
            </a:r>
          </a:p>
          <a:p>
            <a:pPr marL="0" indent="0">
              <a:buNone/>
            </a:pPr>
            <a:endParaRPr lang="en-GB" sz="2400" dirty="0">
              <a:latin typeface="NTFPreCursivefk" panose="03000400000000000000" pitchFamily="66" charset="0"/>
            </a:endParaRPr>
          </a:p>
          <a:p>
            <a:r>
              <a:rPr lang="en-GB" sz="2400" dirty="0">
                <a:latin typeface="NTFPreCursivefk" panose="03000400000000000000" pitchFamily="66" charset="0"/>
              </a:rPr>
              <a:t>Weekly focus groups</a:t>
            </a:r>
          </a:p>
          <a:p>
            <a:pPr marL="0" indent="0">
              <a:buNone/>
            </a:pPr>
            <a:endParaRPr lang="en-GB" sz="2400" dirty="0">
              <a:latin typeface="NTFPreCursivefk" panose="03000400000000000000" pitchFamily="66" charset="0"/>
            </a:endParaRPr>
          </a:p>
          <a:p>
            <a:r>
              <a:rPr lang="en-GB" sz="2400" dirty="0">
                <a:latin typeface="NTFPreCursivefk" panose="03000400000000000000" pitchFamily="66" charset="0"/>
              </a:rPr>
              <a:t>Numicon </a:t>
            </a:r>
          </a:p>
          <a:p>
            <a:endParaRPr lang="en-GB" sz="1700" dirty="0"/>
          </a:p>
        </p:txBody>
      </p:sp>
    </p:spTree>
    <p:extLst>
      <p:ext uri="{BB962C8B-B14F-4D97-AF65-F5344CB8AC3E}">
        <p14:creationId xmlns:p14="http://schemas.microsoft.com/office/powerpoint/2010/main" val="30796937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2321" y="764705"/>
            <a:ext cx="5033221" cy="5251466"/>
          </a:xfrm>
        </p:spPr>
        <p:txBody>
          <a:bodyPr anchor="ctr">
            <a:normAutofit/>
          </a:bodyPr>
          <a:lstStyle/>
          <a:p>
            <a:r>
              <a:rPr lang="en-GB" sz="2100" dirty="0">
                <a:latin typeface="NTFPreCursivefk" panose="03000400000000000000" pitchFamily="66" charset="0"/>
              </a:rPr>
              <a:t>Thank you for activating your accounts – please let me know if you want an additional contact adding.</a:t>
            </a:r>
          </a:p>
          <a:p>
            <a:r>
              <a:rPr lang="en-GB" sz="2100" dirty="0">
                <a:latin typeface="NTFPreCursivefk" panose="03000400000000000000" pitchFamily="66" charset="0"/>
              </a:rPr>
              <a:t>The app is also available as a free download for apple and android tablets and you log in the same way if you use the app.</a:t>
            </a:r>
          </a:p>
          <a:p>
            <a:r>
              <a:rPr lang="en-GB" sz="2100" dirty="0">
                <a:latin typeface="NTFPreCursivefk" panose="03000400000000000000" pitchFamily="66" charset="0"/>
              </a:rPr>
              <a:t>Seesaw will only be used for recording ‘wow’ moments in school.</a:t>
            </a:r>
          </a:p>
          <a:p>
            <a:r>
              <a:rPr lang="en-GB" sz="2100" dirty="0">
                <a:latin typeface="NTFPreCursivefk" panose="03000400000000000000" pitchFamily="66" charset="0"/>
              </a:rPr>
              <a:t>Newsletter and homework will be shared via Seesaw every Friday.</a:t>
            </a:r>
          </a:p>
          <a:p>
            <a:endParaRPr lang="en-GB" sz="21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9435" y="0"/>
            <a:ext cx="1954565" cy="6858000"/>
          </a:xfrm>
          <a:prstGeom prst="rect">
            <a:avLst/>
          </a:prstGeom>
          <a:solidFill>
            <a:srgbClr val="3A55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9567" y="2369132"/>
            <a:ext cx="2119736" cy="2119736"/>
          </a:xfrm>
          <a:prstGeom prst="ellipse">
            <a:avLst/>
          </a:prstGeom>
          <a:solidFill>
            <a:srgbClr val="FFFFFF"/>
          </a:solidFill>
          <a:ln w="22225">
            <a:solidFill>
              <a:srgbClr val="F3EF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84AB06B-197F-4CA0-94D5-80F9E0408B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75786" y="3105105"/>
            <a:ext cx="1495634" cy="647790"/>
          </a:xfrm>
        </p:spPr>
      </p:pic>
    </p:spTree>
    <p:extLst>
      <p:ext uri="{BB962C8B-B14F-4D97-AF65-F5344CB8AC3E}">
        <p14:creationId xmlns:p14="http://schemas.microsoft.com/office/powerpoint/2010/main" val="11180991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48" name="Rectangle 10247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ow To Motivate Child To Do Homework (7 Practical Tips)">
            <a:extLst>
              <a:ext uri="{FF2B5EF4-FFF2-40B4-BE49-F238E27FC236}">
                <a16:creationId xmlns:a16="http://schemas.microsoft.com/office/drawing/2014/main" id="{83B33832-85DC-59E6-EF4D-45DCA35137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412" b="-1"/>
          <a:stretch/>
        </p:blipFill>
        <p:spPr bwMode="auto">
          <a:xfrm>
            <a:off x="1865971" y="-24384"/>
            <a:ext cx="7278027" cy="6882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50" name="Rectangle 10249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42696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365125"/>
            <a:ext cx="2866641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eaLnBrk="1" hangingPunct="1">
              <a:lnSpc>
                <a:spcPct val="90000"/>
              </a:lnSpc>
              <a:defRPr/>
            </a:pPr>
            <a:r>
              <a:rPr lang="en-US" sz="3500" u="sng" kern="1200" dirty="0">
                <a:solidFill>
                  <a:schemeClr val="tx1"/>
                </a:solidFill>
                <a:latin typeface="NTFPreCursive" panose="03000400000000000000" pitchFamily="66" charset="0"/>
              </a:rPr>
              <a:t>Homework</a:t>
            </a:r>
          </a:p>
        </p:txBody>
      </p:sp>
      <p:sp>
        <p:nvSpPr>
          <p:cNvPr id="10243" name="Rectangle 3"/>
          <p:cNvSpPr txBox="1">
            <a:spLocks noChangeArrowheads="1"/>
          </p:cNvSpPr>
          <p:nvPr/>
        </p:nvSpPr>
        <p:spPr bwMode="auto">
          <a:xfrm>
            <a:off x="323528" y="1916833"/>
            <a:ext cx="3171763" cy="259228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rmAutofit/>
          </a:bodyPr>
          <a:lstStyle>
            <a:lvl1pPr marL="342900" indent="-342900" eaLnBrk="0" hangingPunct="0">
              <a:defRPr sz="2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indent="-228600" eaLnBrk="1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en-US" sz="1700" dirty="0">
                <a:latin typeface="NTFPreCursive" panose="03000400000000000000" pitchFamily="66" charset="0"/>
              </a:rPr>
              <a:t>Homework will be given out on a Friday in the newsletter.  This may be linked to any learning we have done throughout the week or may be Topic based.</a:t>
            </a:r>
          </a:p>
          <a:p>
            <a:pPr indent="-228600" eaLnBrk="1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altLang="en-US" sz="1700" dirty="0">
              <a:latin typeface="NTFPreCursive" panose="03000400000000000000" pitchFamily="66" charset="0"/>
            </a:endParaRPr>
          </a:p>
          <a:p>
            <a:pPr indent="-228600" eaLnBrk="1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en-US" sz="1700" dirty="0">
                <a:latin typeface="NTFPreCursive" panose="03000400000000000000" pitchFamily="66" charset="0"/>
              </a:rPr>
              <a:t>Homework can be shared on Seesaw, emailed or handed in throughout the week.</a:t>
            </a:r>
          </a:p>
          <a:p>
            <a:pPr marL="114300" indent="0" eaLnBrk="1" hangingPunct="1">
              <a:lnSpc>
                <a:spcPct val="90000"/>
              </a:lnSpc>
              <a:spcBef>
                <a:spcPct val="20000"/>
              </a:spcBef>
            </a:pPr>
            <a:endParaRPr lang="en-US" altLang="en-US" sz="1700" dirty="0">
              <a:latin typeface="NTFPreCursive" panose="030004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5682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en-GB" u="sng" kern="1200" dirty="0">
                <a:solidFill>
                  <a:srgbClr val="00B0F0"/>
                </a:solidFill>
                <a:latin typeface="NTFPreCursive" panose="03000400000000000000" pitchFamily="66" charset="0"/>
                <a:ea typeface="+mn-ea"/>
                <a:cs typeface="+mn-cs"/>
              </a:rPr>
              <a:t>Physical Education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251520" y="1417638"/>
            <a:ext cx="8006655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sz="2400" dirty="0"/>
          </a:p>
          <a:p>
            <a:pPr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en-GB" sz="3200" dirty="0">
                <a:latin typeface="NTFPreCursive" panose="03000400000000000000" pitchFamily="66" charset="0"/>
              </a:rPr>
              <a:t>Monday mornings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  <a:defRPr/>
            </a:pPr>
            <a:endParaRPr lang="en-GB" sz="3200" dirty="0">
              <a:latin typeface="NTFPreCursive" panose="03000400000000000000" pitchFamily="66" charset="0"/>
            </a:endParaRPr>
          </a:p>
          <a:p>
            <a:pPr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en-GB" sz="3200" dirty="0">
                <a:latin typeface="NTFPreCursive" panose="03000400000000000000" pitchFamily="66" charset="0"/>
              </a:rPr>
              <a:t>This term, while the weather is nice, we will try and go outside. Next half term, when the weather might be less favourable, we will do dance and gym. 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  <a:defRPr/>
            </a:pPr>
            <a:endParaRPr lang="en-GB" sz="3200" dirty="0">
              <a:latin typeface="NTFPreCursive" panose="03000400000000000000" pitchFamily="66" charset="0"/>
            </a:endParaRPr>
          </a:p>
          <a:p>
            <a:pPr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en-GB" sz="3200" kern="0" dirty="0">
                <a:latin typeface="NTFPreCursive" panose="03000400000000000000" pitchFamily="66" charset="0"/>
              </a:rPr>
              <a:t>Children are to come to school in their PE kit. 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  <a:defRPr/>
            </a:pPr>
            <a:endParaRPr lang="en-GB" sz="2800" dirty="0"/>
          </a:p>
          <a:p>
            <a:pPr algn="ctr">
              <a:lnSpc>
                <a:spcPct val="90000"/>
              </a:lnSpc>
              <a:spcBef>
                <a:spcPct val="20000"/>
              </a:spcBef>
              <a:defRPr/>
            </a:pPr>
            <a:endParaRPr lang="en-GB" sz="2800" kern="0" dirty="0">
              <a:latin typeface="+mn-lt"/>
            </a:endParaRPr>
          </a:p>
          <a:p>
            <a:pPr algn="ctr">
              <a:lnSpc>
                <a:spcPct val="90000"/>
              </a:lnSpc>
              <a:spcBef>
                <a:spcPct val="20000"/>
              </a:spcBef>
              <a:defRPr/>
            </a:pPr>
            <a:endParaRPr lang="en-GB" sz="3200" kern="0" dirty="0">
              <a:latin typeface="+mn-lt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sz="3200" kern="0" dirty="0">
              <a:latin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214313" y="428625"/>
            <a:ext cx="428568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en-GB" altLang="en-US" sz="3600" u="sng" dirty="0">
                <a:solidFill>
                  <a:srgbClr val="00B0F0"/>
                </a:solidFill>
                <a:latin typeface="NTFPreCursive" panose="03000400000000000000" pitchFamily="66" charset="0"/>
              </a:rPr>
              <a:t>PE Kit</a:t>
            </a:r>
          </a:p>
          <a:p>
            <a:pPr eaLnBrk="1" hangingPunct="1"/>
            <a:endParaRPr lang="en-GB" altLang="en-US" sz="2400" dirty="0"/>
          </a:p>
          <a:p>
            <a:pPr eaLnBrk="1" hangingPunct="1">
              <a:buFont typeface="Arial" charset="0"/>
              <a:buChar char="•"/>
            </a:pPr>
            <a:r>
              <a:rPr lang="en-GB" altLang="en-US" sz="2400" dirty="0">
                <a:latin typeface="NTFPreCursive" panose="03000400000000000000" pitchFamily="66" charset="0"/>
              </a:rPr>
              <a:t> Blue</a:t>
            </a:r>
            <a:r>
              <a:rPr lang="en-GB" altLang="en-US" sz="2800" dirty="0">
                <a:latin typeface="NTFPreCursive" panose="03000400000000000000" pitchFamily="66" charset="0"/>
              </a:rPr>
              <a:t> T-shirt</a:t>
            </a:r>
          </a:p>
          <a:p>
            <a:pPr eaLnBrk="1" hangingPunct="1">
              <a:buFont typeface="Arial" charset="0"/>
              <a:buChar char="•"/>
            </a:pPr>
            <a:r>
              <a:rPr lang="en-GB" altLang="en-US" sz="2800" dirty="0">
                <a:latin typeface="NTFPreCursive" panose="03000400000000000000" pitchFamily="66" charset="0"/>
              </a:rPr>
              <a:t> Black or navy blue shorts</a:t>
            </a:r>
          </a:p>
          <a:p>
            <a:pPr eaLnBrk="1" hangingPunct="1">
              <a:buFont typeface="Arial" charset="0"/>
              <a:buChar char="•"/>
            </a:pPr>
            <a:r>
              <a:rPr lang="en-GB" altLang="en-US" sz="2800" dirty="0">
                <a:latin typeface="NTFPreCursive" panose="03000400000000000000" pitchFamily="66" charset="0"/>
              </a:rPr>
              <a:t> Trainers</a:t>
            </a:r>
          </a:p>
        </p:txBody>
      </p:sp>
      <p:sp>
        <p:nvSpPr>
          <p:cNvPr id="12292" name="Rectangle 7"/>
          <p:cNvSpPr>
            <a:spLocks noChangeArrowheads="1"/>
          </p:cNvSpPr>
          <p:nvPr/>
        </p:nvSpPr>
        <p:spPr bwMode="auto">
          <a:xfrm>
            <a:off x="4860032" y="376238"/>
            <a:ext cx="3998218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/>
            <a:r>
              <a:rPr lang="en-GB" altLang="en-US" sz="3600" u="sng" dirty="0">
                <a:solidFill>
                  <a:srgbClr val="00B0F0"/>
                </a:solidFill>
                <a:latin typeface="NTFPreCursive" panose="03000400000000000000" pitchFamily="66" charset="0"/>
              </a:rPr>
              <a:t>Winter Games Kit</a:t>
            </a:r>
          </a:p>
          <a:p>
            <a:pPr eaLnBrk="1" hangingPunct="1"/>
            <a:endParaRPr lang="en-GB" altLang="en-US" sz="2400" dirty="0"/>
          </a:p>
          <a:p>
            <a:pPr eaLnBrk="1" hangingPunct="1">
              <a:buFont typeface="Arial" charset="0"/>
              <a:buChar char="•"/>
            </a:pPr>
            <a:r>
              <a:rPr lang="en-GB" altLang="en-US" sz="2800" dirty="0">
                <a:latin typeface="NTFPreCursive" panose="03000400000000000000" pitchFamily="66" charset="0"/>
              </a:rPr>
              <a:t> Plain tracksuit or joggers 	no football strips.  </a:t>
            </a:r>
          </a:p>
          <a:p>
            <a:pPr eaLnBrk="1" hangingPunct="1">
              <a:buFont typeface="Arial" charset="0"/>
              <a:buChar char="•"/>
            </a:pPr>
            <a:r>
              <a:rPr lang="en-GB" altLang="en-US" sz="2800" dirty="0">
                <a:latin typeface="NTFPreCursive" panose="03000400000000000000" pitchFamily="66" charset="0"/>
              </a:rPr>
              <a:t> Trainers</a:t>
            </a:r>
          </a:p>
        </p:txBody>
      </p:sp>
      <p:sp>
        <p:nvSpPr>
          <p:cNvPr id="9" name="Rectangle 8"/>
          <p:cNvSpPr/>
          <p:nvPr/>
        </p:nvSpPr>
        <p:spPr>
          <a:xfrm>
            <a:off x="4357688" y="1785938"/>
            <a:ext cx="214312" cy="214312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7195377-BE97-441C-8893-848673435A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7892" y="3140968"/>
            <a:ext cx="2996952" cy="299695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241B85F-B306-4C14-82D0-C05078A519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1173" y="3429000"/>
            <a:ext cx="2996952" cy="299695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320" name="Rectangle 1331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Hardwood Deep Fruit Bowl">
            <a:extLst>
              <a:ext uri="{FF2B5EF4-FFF2-40B4-BE49-F238E27FC236}">
                <a16:creationId xmlns:a16="http://schemas.microsoft.com/office/drawing/2014/main" id="{D81091FF-FDDA-48B9-F015-F82F52AF11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r="2" b="5438"/>
          <a:stretch/>
        </p:blipFill>
        <p:spPr bwMode="auto">
          <a:xfrm>
            <a:off x="1891767" y="10"/>
            <a:ext cx="7252231" cy="6857990"/>
          </a:xfrm>
          <a:prstGeom prst="rect">
            <a:avLst/>
          </a:prstGeom>
          <a:noFill/>
        </p:spPr>
      </p:pic>
      <p:sp>
        <p:nvSpPr>
          <p:cNvPr id="13322" name="Rectangle 1332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42696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365125"/>
            <a:ext cx="3655318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eaLnBrk="1" hangingPunct="1">
              <a:lnSpc>
                <a:spcPct val="90000"/>
              </a:lnSpc>
              <a:defRPr/>
            </a:pPr>
            <a:r>
              <a:rPr lang="en-US" sz="3500" u="sng" kern="1200" dirty="0">
                <a:solidFill>
                  <a:schemeClr val="tx1"/>
                </a:solidFill>
                <a:latin typeface="NTFPreCursive" panose="03000400000000000000" pitchFamily="66" charset="0"/>
              </a:rPr>
              <a:t>Healthy Minds</a:t>
            </a:r>
          </a:p>
        </p:txBody>
      </p:sp>
      <p:sp>
        <p:nvSpPr>
          <p:cNvPr id="13315" name="Rectangle 3"/>
          <p:cNvSpPr txBox="1">
            <a:spLocks noChangeArrowheads="1"/>
          </p:cNvSpPr>
          <p:nvPr/>
        </p:nvSpPr>
        <p:spPr bwMode="auto">
          <a:xfrm>
            <a:off x="628650" y="2434201"/>
            <a:ext cx="2866641" cy="374276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rmAutofit/>
          </a:bodyPr>
          <a:lstStyle>
            <a:lvl1pPr marL="342900" indent="-342900" eaLnBrk="0" hangingPunct="0">
              <a:defRPr sz="2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indent="-228600" eaLnBrk="1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NTFPreCursive" panose="03000400000000000000" pitchFamily="66" charset="0"/>
              </a:rPr>
              <a:t>Water bottles not juice (labelled) – access all day.</a:t>
            </a:r>
          </a:p>
          <a:p>
            <a:pPr indent="-228600" eaLnBrk="1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altLang="en-US" sz="2000" dirty="0">
              <a:latin typeface="NTFPreCursive" panose="03000400000000000000" pitchFamily="66" charset="0"/>
            </a:endParaRPr>
          </a:p>
          <a:p>
            <a:pPr indent="-228600" eaLnBrk="1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NTFPreCursive" panose="03000400000000000000" pitchFamily="66" charset="0"/>
              </a:rPr>
              <a:t>Snack is available in the morning.</a:t>
            </a:r>
          </a:p>
          <a:p>
            <a:pPr marL="114300" indent="0" eaLnBrk="1" hangingPunct="1">
              <a:lnSpc>
                <a:spcPct val="90000"/>
              </a:lnSpc>
              <a:spcBef>
                <a:spcPct val="20000"/>
              </a:spcBef>
            </a:pPr>
            <a:endParaRPr lang="en-US" sz="2000" dirty="0">
              <a:latin typeface="NTFPreCursive" panose="03000400000000000000" pitchFamily="66" charset="0"/>
            </a:endParaRPr>
          </a:p>
          <a:p>
            <a:pPr indent="-228600" eaLnBrk="1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NTFPreCursive" panose="03000400000000000000" pitchFamily="66" charset="0"/>
              </a:rPr>
              <a:t>Bring your own or have some fruit. </a:t>
            </a:r>
          </a:p>
          <a:p>
            <a:pPr indent="-228600" eaLnBrk="1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2000" dirty="0">
              <a:latin typeface="NTFPreCursive" panose="03000400000000000000" pitchFamily="66" charset="0"/>
            </a:endParaRPr>
          </a:p>
          <a:p>
            <a:pPr indent="-228600" eaLnBrk="1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NTFPreCursive" panose="03000400000000000000" pitchFamily="66" charset="0"/>
              </a:rPr>
              <a:t>Please, no crisps or chocolate.</a:t>
            </a:r>
          </a:p>
          <a:p>
            <a:pPr indent="-228600" eaLnBrk="1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altLang="en-US" sz="1700" dirty="0">
              <a:latin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7BAB3-EF97-466C-94BA-56AD371E7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699" y="260648"/>
            <a:ext cx="5605629" cy="1421004"/>
          </a:xfrm>
        </p:spPr>
        <p:txBody>
          <a:bodyPr>
            <a:normAutofit/>
          </a:bodyPr>
          <a:lstStyle/>
          <a:p>
            <a:r>
              <a:rPr lang="en-GB" sz="3850" u="sng" dirty="0">
                <a:latin typeface="NTFPreCursive" panose="03000400000000000000" pitchFamily="66" charset="0"/>
              </a:rPr>
              <a:t>Teach me Tuesday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6FBD89-ED0C-44B6-A434-557CAEEE85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2321" y="1556793"/>
            <a:ext cx="5033221" cy="4459378"/>
          </a:xfrm>
        </p:spPr>
        <p:txBody>
          <a:bodyPr anchor="ctr">
            <a:normAutofit fontScale="92500" lnSpcReduction="1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GB" sz="2400" dirty="0">
                <a:latin typeface="NTFPreCursive" panose="03000400000000000000" pitchFamily="66" charset="0"/>
              </a:rPr>
              <a:t>Each Tuesday we plan to complete ‘Teach me Tuesday’. Your child will be given a date and be asked to share or ‘Teach’ the class a skill they have learnt at home. Maybe they have baked cakes, learnt to ride their bike, gone under the water at swimming etc…</a:t>
            </a:r>
          </a:p>
          <a:p>
            <a:pPr marL="0" indent="0">
              <a:lnSpc>
                <a:spcPct val="90000"/>
              </a:lnSpc>
              <a:buNone/>
            </a:pPr>
            <a:endParaRPr lang="en-GB" sz="2400" dirty="0">
              <a:latin typeface="NTFPreCursive" panose="03000400000000000000" pitchFamily="66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GB" sz="2400" dirty="0">
                <a:latin typeface="NTFPreCursive" panose="03000400000000000000" pitchFamily="66" charset="0"/>
              </a:rPr>
              <a:t>We welcome videos/photos or items to support the children in sharing their skill.</a:t>
            </a:r>
          </a:p>
          <a:p>
            <a:pPr marL="0" indent="0">
              <a:lnSpc>
                <a:spcPct val="90000"/>
              </a:lnSpc>
              <a:buNone/>
            </a:pPr>
            <a:endParaRPr lang="en-GB" sz="2400" dirty="0">
              <a:latin typeface="NTFPreCursive" panose="03000400000000000000" pitchFamily="66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GB" sz="2400" dirty="0">
                <a:latin typeface="NTFPreCursive" panose="03000400000000000000" pitchFamily="66" charset="0"/>
              </a:rPr>
              <a:t>Each child will get a slot every half term – they do not have to complete if they don’t want too.</a:t>
            </a:r>
          </a:p>
          <a:p>
            <a:pPr marL="0" indent="0">
              <a:lnSpc>
                <a:spcPct val="90000"/>
              </a:lnSpc>
              <a:buNone/>
            </a:pPr>
            <a:endParaRPr lang="en-GB" sz="2400" dirty="0">
              <a:latin typeface="NTFPreCursive" panose="03000400000000000000" pitchFamily="66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GB" sz="2400" dirty="0">
                <a:latin typeface="NTFPreCursive" panose="03000400000000000000" pitchFamily="66" charset="0"/>
              </a:rPr>
              <a:t>Dates are on Seesaw.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9435" y="0"/>
            <a:ext cx="195456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9567" y="2369132"/>
            <a:ext cx="2119736" cy="2119736"/>
          </a:xfrm>
          <a:prstGeom prst="ellipse">
            <a:avLst/>
          </a:prstGeom>
          <a:solidFill>
            <a:srgbClr val="FFFFFF"/>
          </a:solidFill>
          <a:ln w="22225">
            <a:solidFill>
              <a:srgbClr val="35B8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9C590E-2328-4CF1-A43D-08F46B12CF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0619" y="2865141"/>
            <a:ext cx="1372146" cy="1143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3733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>
                <a:solidFill>
                  <a:srgbClr val="00B0F0"/>
                </a:solidFill>
                <a:latin typeface="NTFPreCursive" panose="03000400000000000000" pitchFamily="66" charset="0"/>
              </a:rPr>
              <a:t>Medical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3600" dirty="0">
                <a:latin typeface="NTFPreCursive" panose="03000400000000000000" pitchFamily="66" charset="0"/>
              </a:rPr>
              <a:t>Any updates?</a:t>
            </a:r>
          </a:p>
          <a:p>
            <a:r>
              <a:rPr lang="en-GB" sz="3600" dirty="0">
                <a:latin typeface="NTFPreCursive" panose="03000400000000000000" pitchFamily="66" charset="0"/>
              </a:rPr>
              <a:t>See office for new medical forms.</a:t>
            </a:r>
          </a:p>
          <a:p>
            <a:r>
              <a:rPr lang="en-GB" sz="3600" dirty="0">
                <a:latin typeface="NTFPreCursive" panose="03000400000000000000" pitchFamily="66" charset="0"/>
              </a:rPr>
              <a:t>A reminder that we are a nut and kiwi free school as we have several children with severe allergies.</a:t>
            </a:r>
          </a:p>
          <a:p>
            <a:r>
              <a:rPr lang="en-GB" sz="3600" dirty="0">
                <a:latin typeface="NTFPreCursive" panose="03000400000000000000" pitchFamily="66" charset="0"/>
              </a:rPr>
              <a:t>Toileting.</a:t>
            </a:r>
          </a:p>
        </p:txBody>
      </p:sp>
    </p:spTree>
    <p:extLst>
      <p:ext uri="{BB962C8B-B14F-4D97-AF65-F5344CB8AC3E}">
        <p14:creationId xmlns:p14="http://schemas.microsoft.com/office/powerpoint/2010/main" val="42142329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en-GB" sz="4000" u="sng" kern="1200" dirty="0">
                <a:solidFill>
                  <a:srgbClr val="00B0F0"/>
                </a:solidFill>
                <a:latin typeface="NTFPreCursive" panose="03000400000000000000" pitchFamily="66" charset="0"/>
                <a:ea typeface="+mn-ea"/>
                <a:cs typeface="+mn-cs"/>
              </a:rPr>
              <a:t>Behaviour and Discipline</a:t>
            </a:r>
          </a:p>
        </p:txBody>
      </p:sp>
      <p:sp>
        <p:nvSpPr>
          <p:cNvPr id="15363" name="Rectangle 3"/>
          <p:cNvSpPr txBox="1">
            <a:spLocks noChangeArrowheads="1"/>
          </p:cNvSpPr>
          <p:nvPr/>
        </p:nvSpPr>
        <p:spPr bwMode="auto">
          <a:xfrm>
            <a:off x="395536" y="1857375"/>
            <a:ext cx="8352928" cy="4235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en-GB" altLang="en-US" sz="3200" dirty="0">
                <a:latin typeface="NTFPreCursive" panose="03000400000000000000" pitchFamily="66" charset="0"/>
              </a:rPr>
              <a:t>Positive discipline – Verbal Praise, Stickers, and tokens.</a:t>
            </a:r>
          </a:p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endParaRPr lang="en-GB" altLang="en-US" sz="3200" dirty="0">
              <a:latin typeface="NTFPreCursive" panose="03000400000000000000" pitchFamily="66" charset="0"/>
            </a:endParaRPr>
          </a:p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en-GB" altLang="en-US" sz="3200" dirty="0">
                <a:latin typeface="NTFPreCursive" panose="03000400000000000000" pitchFamily="66" charset="0"/>
              </a:rPr>
              <a:t>Half termly class treat, in our classroom.</a:t>
            </a:r>
          </a:p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endParaRPr lang="en-GB" altLang="en-US" sz="3200" dirty="0">
              <a:latin typeface="NTFPreCursive" panose="03000400000000000000" pitchFamily="66" charset="0"/>
            </a:endParaRPr>
          </a:p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en-GB" altLang="en-US" sz="3200" dirty="0">
                <a:latin typeface="NTFPreCursive" panose="03000400000000000000" pitchFamily="66" charset="0"/>
              </a:rPr>
              <a:t>Count 1,2,3 Time out</a:t>
            </a:r>
          </a:p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endParaRPr lang="en-GB" altLang="en-US" sz="3200" dirty="0">
              <a:latin typeface="NTFPreCursive" panose="03000400000000000000" pitchFamily="66" charset="0"/>
            </a:endParaRPr>
          </a:p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en-GB" altLang="en-US" sz="3200" dirty="0">
                <a:latin typeface="NTFPreCursive" panose="03000400000000000000" pitchFamily="66" charset="0"/>
              </a:rPr>
              <a:t>Parental involvement.</a:t>
            </a:r>
          </a:p>
          <a:p>
            <a:pPr marL="0" indent="0" eaLnBrk="1" hangingPunct="1">
              <a:spcBef>
                <a:spcPct val="20000"/>
              </a:spcBef>
            </a:pPr>
            <a:endParaRPr lang="en-GB" alt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3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91835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352" y="350196"/>
            <a:ext cx="3485178" cy="1624520"/>
          </a:xfrm>
        </p:spPr>
        <p:txBody>
          <a:bodyPr anchor="ctr">
            <a:normAutofit/>
          </a:bodyPr>
          <a:lstStyle/>
          <a:p>
            <a:r>
              <a:rPr lang="en-GB" sz="3500" u="sng" dirty="0">
                <a:latin typeface="NTFPreCursive" panose="03000400000000000000" pitchFamily="66" charset="0"/>
              </a:rPr>
              <a:t>Important dates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351" y="1844824"/>
            <a:ext cx="3485179" cy="451152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GB" sz="2400" dirty="0">
              <a:latin typeface="NTFCursive" panose="02000400000000000000" pitchFamily="2" charset="0"/>
            </a:endParaRPr>
          </a:p>
          <a:p>
            <a:r>
              <a:rPr lang="en-GB" sz="2000" b="1" dirty="0">
                <a:latin typeface="NTFPreCursive" panose="03000400000000000000" pitchFamily="66" charset="0"/>
              </a:rPr>
              <a:t>SALT and Phonics Evening</a:t>
            </a:r>
            <a:r>
              <a:rPr lang="en-GB" sz="2000" dirty="0">
                <a:latin typeface="NTFPreCursive" panose="03000400000000000000" pitchFamily="66" charset="0"/>
              </a:rPr>
              <a:t> – Thursday 17</a:t>
            </a:r>
            <a:r>
              <a:rPr lang="en-GB" sz="2000" baseline="30000" dirty="0">
                <a:latin typeface="NTFPreCursive" panose="03000400000000000000" pitchFamily="66" charset="0"/>
              </a:rPr>
              <a:t>th</a:t>
            </a:r>
            <a:r>
              <a:rPr lang="en-GB" sz="2000" dirty="0">
                <a:latin typeface="NTFPreCursive" panose="03000400000000000000" pitchFamily="66" charset="0"/>
              </a:rPr>
              <a:t> September @ 5pm</a:t>
            </a:r>
          </a:p>
          <a:p>
            <a:r>
              <a:rPr lang="en-GB" sz="2000" b="1" dirty="0">
                <a:latin typeface="NTFPreCursive" panose="03000400000000000000" pitchFamily="66" charset="0"/>
              </a:rPr>
              <a:t>Come dine with me</a:t>
            </a:r>
            <a:r>
              <a:rPr lang="en-GB" sz="2000" dirty="0">
                <a:latin typeface="NTFPreCursive" panose="03000400000000000000" pitchFamily="66" charset="0"/>
              </a:rPr>
              <a:t> – Friday 25</a:t>
            </a:r>
            <a:r>
              <a:rPr lang="en-GB" sz="2000" baseline="30000" dirty="0">
                <a:latin typeface="NTFPreCursive" panose="03000400000000000000" pitchFamily="66" charset="0"/>
              </a:rPr>
              <a:t>th</a:t>
            </a:r>
            <a:r>
              <a:rPr lang="en-GB" sz="2000" dirty="0">
                <a:latin typeface="NTFPreCursive" panose="03000400000000000000" pitchFamily="66" charset="0"/>
              </a:rPr>
              <a:t> September @ 11.30 – more details from the admin team to follow</a:t>
            </a:r>
          </a:p>
          <a:p>
            <a:r>
              <a:rPr lang="en-GB" sz="2000" b="1" dirty="0">
                <a:latin typeface="NTFPreCursive" panose="03000400000000000000" pitchFamily="66" charset="0"/>
              </a:rPr>
              <a:t>Come and play – Squirrels</a:t>
            </a:r>
            <a:r>
              <a:rPr lang="en-GB" sz="2000" dirty="0">
                <a:latin typeface="NTFPreCursive" panose="03000400000000000000" pitchFamily="66" charset="0"/>
              </a:rPr>
              <a:t> – Monday 19</a:t>
            </a:r>
            <a:r>
              <a:rPr lang="en-GB" sz="2000" baseline="30000" dirty="0">
                <a:latin typeface="NTFPreCursive" panose="03000400000000000000" pitchFamily="66" charset="0"/>
              </a:rPr>
              <a:t>th</a:t>
            </a:r>
            <a:r>
              <a:rPr lang="en-GB" sz="2000" dirty="0">
                <a:latin typeface="NTFPreCursive" panose="03000400000000000000" pitchFamily="66" charset="0"/>
              </a:rPr>
              <a:t> October @ 2pm</a:t>
            </a:r>
          </a:p>
          <a:p>
            <a:r>
              <a:rPr lang="en-GB" sz="2000" b="1" dirty="0">
                <a:latin typeface="NTFPreCursive" panose="03000400000000000000" pitchFamily="66" charset="0"/>
              </a:rPr>
              <a:t>Come and play – Hedgehogs</a:t>
            </a:r>
            <a:r>
              <a:rPr lang="en-GB" sz="2000" dirty="0">
                <a:latin typeface="NTFPreCursive" panose="03000400000000000000" pitchFamily="66" charset="0"/>
              </a:rPr>
              <a:t> – Tuesday 20</a:t>
            </a:r>
            <a:r>
              <a:rPr lang="en-GB" sz="2000" baseline="30000" dirty="0">
                <a:latin typeface="NTFPreCursive" panose="03000400000000000000" pitchFamily="66" charset="0"/>
              </a:rPr>
              <a:t>th</a:t>
            </a:r>
            <a:r>
              <a:rPr lang="en-GB" sz="2000" dirty="0">
                <a:latin typeface="NTFPreCursive" panose="03000400000000000000" pitchFamily="66" charset="0"/>
              </a:rPr>
              <a:t> October @ 2pm</a:t>
            </a:r>
          </a:p>
          <a:p>
            <a:pPr marL="0" indent="0">
              <a:buNone/>
            </a:pPr>
            <a:endParaRPr lang="en-GB" dirty="0">
              <a:latin typeface="NTFPreCursive" panose="03000400000000000000" pitchFamily="66" charset="0"/>
            </a:endParaRPr>
          </a:p>
        </p:txBody>
      </p:sp>
      <p:pic>
        <p:nvPicPr>
          <p:cNvPr id="5" name="Picture 4" descr="Calendar">
            <a:extLst>
              <a:ext uri="{FF2B5EF4-FFF2-40B4-BE49-F238E27FC236}">
                <a16:creationId xmlns:a16="http://schemas.microsoft.com/office/drawing/2014/main" id="{F9373E23-97CC-251E-9089-FB6EAC853F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695" r="25754" b="-2"/>
          <a:stretch/>
        </p:blipFill>
        <p:spPr>
          <a:xfrm>
            <a:off x="4566880" y="0"/>
            <a:ext cx="45771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8848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5599459"/>
          </a:xfrm>
        </p:spPr>
        <p:txBody>
          <a:bodyPr/>
          <a:lstStyle/>
          <a:p>
            <a:pPr eaLnBrk="1" hangingPunct="1">
              <a:defRPr/>
            </a:pPr>
            <a:r>
              <a:rPr lang="en-GB" sz="3600" u="sng" kern="1200" dirty="0">
                <a:solidFill>
                  <a:srgbClr val="00B0F0"/>
                </a:solidFill>
                <a:latin typeface="NTFPreCursive" panose="03000400000000000000" pitchFamily="66" charset="0"/>
                <a:ea typeface="+mn-ea"/>
                <a:cs typeface="+mn-cs"/>
              </a:rPr>
              <a:t>Contacting us</a:t>
            </a:r>
            <a:br>
              <a:rPr lang="en-GB" sz="3600" u="sng" kern="1200" dirty="0">
                <a:solidFill>
                  <a:srgbClr val="00B0F0"/>
                </a:solidFill>
                <a:latin typeface="NTFPreCursive" panose="03000400000000000000" pitchFamily="66" charset="0"/>
                <a:ea typeface="+mn-ea"/>
                <a:cs typeface="+mn-cs"/>
              </a:rPr>
            </a:br>
            <a:br>
              <a:rPr lang="en-GB" sz="3200" u="sng" kern="1200" dirty="0">
                <a:solidFill>
                  <a:schemeClr val="tx1"/>
                </a:solidFill>
                <a:latin typeface="NTFPreCursive" panose="03000400000000000000" pitchFamily="66" charset="0"/>
                <a:ea typeface="+mn-ea"/>
                <a:cs typeface="+mn-cs"/>
              </a:rPr>
            </a:br>
            <a:r>
              <a:rPr lang="en-GB" sz="3200" kern="1200" dirty="0">
                <a:solidFill>
                  <a:schemeClr val="tx1"/>
                </a:solidFill>
                <a:latin typeface="NTFPreCursive" panose="03000400000000000000" pitchFamily="66" charset="0"/>
                <a:ea typeface="+mn-ea"/>
                <a:cs typeface="+mn-cs"/>
              </a:rPr>
              <a:t>Please feel free to get in touch with any of us via our Early Years email address:</a:t>
            </a:r>
            <a:br>
              <a:rPr lang="en-GB" sz="3200" kern="1200" dirty="0">
                <a:solidFill>
                  <a:schemeClr val="tx1"/>
                </a:solidFill>
                <a:latin typeface="NTFPreCursive" panose="03000400000000000000" pitchFamily="66" charset="0"/>
                <a:ea typeface="+mn-ea"/>
                <a:cs typeface="+mn-cs"/>
              </a:rPr>
            </a:br>
            <a:br>
              <a:rPr lang="en-GB" sz="3200" kern="1200" dirty="0">
                <a:solidFill>
                  <a:schemeClr val="tx1"/>
                </a:solidFill>
                <a:latin typeface="NTFPreCursive" panose="03000400000000000000" pitchFamily="66" charset="0"/>
                <a:ea typeface="+mn-ea"/>
                <a:cs typeface="+mn-cs"/>
              </a:rPr>
            </a:br>
            <a:r>
              <a:rPr lang="en-GB" sz="3200" kern="1200" dirty="0">
                <a:solidFill>
                  <a:schemeClr val="tx1"/>
                </a:solidFill>
                <a:latin typeface="NTFPreCursive" panose="03000400000000000000" pitchFamily="66" charset="0"/>
                <a:ea typeface="+mn-ea"/>
                <a:cs typeface="+mn-cs"/>
              </a:rPr>
              <a:t>earlyyears@</a:t>
            </a:r>
            <a:r>
              <a:rPr lang="en-GB" sz="3200" kern="1200" dirty="0">
                <a:solidFill>
                  <a:schemeClr val="tx1"/>
                </a:solidFill>
                <a:latin typeface="NTFPreCursive" panose="03000400000000000000" pitchFamily="66" charset="0"/>
                <a:ea typeface="+mn-ea"/>
                <a:cs typeface="+mn-cs"/>
                <a:hlinkClick r:id="rId2"/>
              </a:rPr>
              <a:t>hartfordprimary.cheshire.sc</a:t>
            </a:r>
            <a:r>
              <a:rPr lang="en-GB" sz="3200" kern="1200" dirty="0">
                <a:solidFill>
                  <a:schemeClr val="bg1"/>
                </a:solidFill>
                <a:latin typeface="NTFPreCursive" panose="03000400000000000000" pitchFamily="66" charset="0"/>
                <a:ea typeface="+mn-ea"/>
                <a:cs typeface="+mn-cs"/>
                <a:hlinkClick r:id="rId2"/>
              </a:rPr>
              <a:t>h.uk</a:t>
            </a:r>
            <a:r>
              <a:rPr lang="en-GB" sz="3200" kern="1200" dirty="0">
                <a:solidFill>
                  <a:schemeClr val="bg1"/>
                </a:solidFill>
                <a:latin typeface="NTFPreCursive" panose="03000400000000000000" pitchFamily="66" charset="0"/>
                <a:ea typeface="+mn-ea"/>
                <a:cs typeface="+mn-cs"/>
              </a:rPr>
              <a:t> </a:t>
            </a:r>
            <a:br>
              <a:rPr lang="en-GB" sz="3200" kern="1200" dirty="0">
                <a:solidFill>
                  <a:schemeClr val="bg1"/>
                </a:solidFill>
                <a:latin typeface="NTFPreCursive" panose="03000400000000000000" pitchFamily="66" charset="0"/>
                <a:ea typeface="+mn-ea"/>
                <a:cs typeface="+mn-cs"/>
              </a:rPr>
            </a:br>
            <a:br>
              <a:rPr lang="en-GB" sz="3200" kern="1200" dirty="0">
                <a:solidFill>
                  <a:schemeClr val="tx1"/>
                </a:solidFill>
                <a:latin typeface="NTFPreCursive" panose="03000400000000000000" pitchFamily="66" charset="0"/>
                <a:ea typeface="+mn-ea"/>
                <a:cs typeface="+mn-cs"/>
              </a:rPr>
            </a:br>
            <a:r>
              <a:rPr lang="en-GB" sz="3200" kern="1200" dirty="0">
                <a:solidFill>
                  <a:schemeClr val="tx1"/>
                </a:solidFill>
                <a:latin typeface="NTFPreCursive" panose="03000400000000000000" pitchFamily="66" charset="0"/>
                <a:ea typeface="+mn-ea"/>
                <a:cs typeface="+mn-cs"/>
              </a:rPr>
              <a:t>We will aim to get back to you within one day. </a:t>
            </a:r>
            <a:endParaRPr lang="en-GB" sz="3600" u="sng" kern="1200" dirty="0">
              <a:solidFill>
                <a:schemeClr val="tx1"/>
              </a:solidFill>
              <a:latin typeface="NTFPreCursive" panose="03000400000000000000" pitchFamily="66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67011-E514-11DB-F970-04142BEFA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u="sng" dirty="0">
                <a:solidFill>
                  <a:schemeClr val="tx1"/>
                </a:solidFill>
                <a:latin typeface="NTFPreCursive" panose="03000400000000000000" pitchFamily="66" charset="0"/>
              </a:rPr>
              <a:t>Instagram:</a:t>
            </a:r>
            <a:r>
              <a:rPr lang="en-GB" sz="5400" dirty="0">
                <a:solidFill>
                  <a:schemeClr val="tx1"/>
                </a:solidFill>
                <a:latin typeface="NTFPreCursive" panose="03000400000000000000" pitchFamily="66" charset="0"/>
              </a:rPr>
              <a:t> hartfordps2025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D462F2-D301-072A-36D4-0582B0902F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spcBef>
                <a:spcPct val="0"/>
              </a:spcBef>
            </a:pPr>
            <a:r>
              <a:rPr lang="en-GB" sz="2400" dirty="0">
                <a:latin typeface="NTFPreCursive" panose="03000400000000000000" pitchFamily="66" charset="0"/>
              </a:rPr>
              <a:t>We are excited to share the Hartford Primary School </a:t>
            </a:r>
          </a:p>
          <a:p>
            <a:pPr algn="ctr">
              <a:spcBef>
                <a:spcPct val="0"/>
              </a:spcBef>
            </a:pPr>
            <a:r>
              <a:rPr lang="en-GB" sz="2400" b="1" dirty="0">
                <a:latin typeface="NTFPreCursive" panose="03000400000000000000" pitchFamily="66" charset="0"/>
              </a:rPr>
              <a:t>@hartfordps2025</a:t>
            </a:r>
            <a:r>
              <a:rPr lang="en-GB" sz="2400" dirty="0">
                <a:latin typeface="NTFPreCursive" panose="03000400000000000000" pitchFamily="66" charset="0"/>
              </a:rPr>
              <a:t>.</a:t>
            </a:r>
          </a:p>
          <a:p>
            <a:pPr algn="ctr">
              <a:spcBef>
                <a:spcPct val="0"/>
              </a:spcBef>
            </a:pPr>
            <a:endParaRPr lang="en-GB" sz="2400" dirty="0">
              <a:latin typeface="NTFPreCursive" panose="03000400000000000000" pitchFamily="66" charset="0"/>
            </a:endParaRPr>
          </a:p>
          <a:p>
            <a:pPr algn="ctr">
              <a:spcBef>
                <a:spcPct val="0"/>
              </a:spcBef>
            </a:pPr>
            <a:r>
              <a:rPr lang="en-GB" sz="2400" dirty="0">
                <a:latin typeface="NTFPreCursive" panose="03000400000000000000" pitchFamily="66" charset="0"/>
              </a:rPr>
              <a:t>This account has been created to give people a window into daily life across our school. We will be sharing highlights from each class, celebrating achievements, showcasing learning experiences, and promoting upcoming events and activities.</a:t>
            </a:r>
          </a:p>
          <a:p>
            <a:pPr algn="ctr">
              <a:spcBef>
                <a:spcPct val="0"/>
              </a:spcBef>
            </a:pPr>
            <a:endParaRPr lang="en-GB" sz="2400" dirty="0">
              <a:latin typeface="NTFPreCursive" panose="03000400000000000000" pitchFamily="66" charset="0"/>
            </a:endParaRPr>
          </a:p>
          <a:p>
            <a:pPr algn="ctr">
              <a:spcBef>
                <a:spcPct val="0"/>
              </a:spcBef>
            </a:pPr>
            <a:r>
              <a:rPr lang="en-GB" sz="2400" dirty="0">
                <a:latin typeface="NTFPreCursive" panose="03000400000000000000" pitchFamily="66" charset="0"/>
              </a:rPr>
              <a:t>Our aim is to provide greater insight into the rich and varied opportunities our children enjoy every day.</a:t>
            </a:r>
          </a:p>
          <a:p>
            <a:pPr algn="ctr">
              <a:spcBef>
                <a:spcPct val="0"/>
              </a:spcBef>
            </a:pPr>
            <a:endParaRPr lang="en-GB" sz="2400" dirty="0">
              <a:latin typeface="NTFPreCursive" panose="03000400000000000000" pitchFamily="66" charset="0"/>
            </a:endParaRPr>
          </a:p>
          <a:p>
            <a:pPr algn="ctr">
              <a:spcBef>
                <a:spcPct val="0"/>
              </a:spcBef>
            </a:pPr>
            <a:r>
              <a:rPr lang="en-GB" sz="2400" dirty="0">
                <a:latin typeface="NTFPreCursive" panose="03000400000000000000" pitchFamily="66" charset="0"/>
              </a:rPr>
              <a:t>In the interest of safety, we are moving away from sharing images of children’s faces. </a:t>
            </a:r>
          </a:p>
          <a:p>
            <a:endParaRPr lang="en-GB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1CCE2E-186B-DC13-4A7E-714F4F397B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243079"/>
            <a:ext cx="1015880" cy="1015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1096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9" name="Picture 16388" descr="Question mark boxes">
            <a:extLst>
              <a:ext uri="{FF2B5EF4-FFF2-40B4-BE49-F238E27FC236}">
                <a16:creationId xmlns:a16="http://schemas.microsoft.com/office/drawing/2014/main" id="{D6F8E154-F492-9544-8A82-6F0256D501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" t="6816" r="30109" b="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6400" name="Rectangle 16399">
            <a:extLst>
              <a:ext uri="{FF2B5EF4-FFF2-40B4-BE49-F238E27FC236}">
                <a16:creationId xmlns:a16="http://schemas.microsoft.com/office/drawing/2014/main" id="{724CD679-7405-4CD3-A92A-9469F279A5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52663" y="321176"/>
            <a:ext cx="4301692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87" name="Rectangle 3"/>
          <p:cNvSpPr txBox="1">
            <a:spLocks noChangeArrowheads="1"/>
          </p:cNvSpPr>
          <p:nvPr/>
        </p:nvSpPr>
        <p:spPr bwMode="auto">
          <a:xfrm>
            <a:off x="445582" y="1268760"/>
            <a:ext cx="3926618" cy="462601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rmAutofit/>
          </a:bodyPr>
          <a:lstStyle>
            <a:lvl1pPr marL="342900" indent="-342900" eaLnBrk="0" hangingPunct="0">
              <a:defRPr sz="2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114300" indent="0"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dirty="0">
                <a:latin typeface="NTFPreCursive" panose="03000400000000000000" pitchFamily="66" charset="0"/>
              </a:rPr>
              <a:t>Thank you for attending and we look forward to getting to know you all! </a:t>
            </a:r>
          </a:p>
          <a:p>
            <a:pPr marL="114300" indent="0" eaLnBrk="1" hangingPunct="1">
              <a:lnSpc>
                <a:spcPct val="90000"/>
              </a:lnSpc>
              <a:spcBef>
                <a:spcPct val="20000"/>
              </a:spcBef>
            </a:pPr>
            <a:endParaRPr lang="en-US" altLang="en-US" sz="2800" dirty="0">
              <a:latin typeface="NTFPreCursive" panose="03000400000000000000" pitchFamily="66" charset="0"/>
            </a:endParaRPr>
          </a:p>
          <a:p>
            <a:pPr marL="114300" indent="0"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dirty="0">
                <a:latin typeface="NTFPreCursive" panose="03000400000000000000" pitchFamily="66" charset="0"/>
              </a:rPr>
              <a:t>	(If we don’t already). </a:t>
            </a:r>
          </a:p>
          <a:p>
            <a:pPr marL="114300" indent="0" eaLnBrk="1" hangingPunct="1">
              <a:lnSpc>
                <a:spcPct val="90000"/>
              </a:lnSpc>
              <a:spcBef>
                <a:spcPct val="20000"/>
              </a:spcBef>
            </a:pPr>
            <a:endParaRPr lang="en-US" altLang="en-US" sz="21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44004265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4">
      <a:dk1>
        <a:srgbClr val="003366"/>
      </a:dk1>
      <a:lt1>
        <a:srgbClr val="FFFFFF"/>
      </a:lt1>
      <a:dk2>
        <a:srgbClr val="0034F1"/>
      </a:dk2>
      <a:lt2>
        <a:srgbClr val="CCFFFF"/>
      </a:lt2>
      <a:accent1>
        <a:srgbClr val="3366CC"/>
      </a:accent1>
      <a:accent2>
        <a:srgbClr val="00B000"/>
      </a:accent2>
      <a:accent3>
        <a:srgbClr val="AAAEF7"/>
      </a:accent3>
      <a:accent4>
        <a:srgbClr val="DADADA"/>
      </a:accent4>
      <a:accent5>
        <a:srgbClr val="ADB8E2"/>
      </a:accent5>
      <a:accent6>
        <a:srgbClr val="009F00"/>
      </a:accent6>
      <a:hlink>
        <a:srgbClr val="66CCFF"/>
      </a:hlink>
      <a:folHlink>
        <a:srgbClr val="FFE701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FFFFFF"/>
        </a:dk1>
        <a:lt1>
          <a:srgbClr val="FFFFFF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FFFFFF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3366"/>
        </a:dk1>
        <a:lt1>
          <a:srgbClr val="FFFFFF"/>
        </a:lt1>
        <a:dk2>
          <a:srgbClr val="0034F1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EF7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3366"/>
        </a:dk1>
        <a:lt1>
          <a:srgbClr val="FFFFFF"/>
        </a:lt1>
        <a:dk2>
          <a:srgbClr val="0033F1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DF7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Override1.xml><?xml version="1.0" encoding="utf-8"?>
<a:themeOverride xmlns:a="http://schemas.openxmlformats.org/drawingml/2006/main">
  <a:clrScheme name="Default Design 14">
    <a:dk1>
      <a:srgbClr val="003366"/>
    </a:dk1>
    <a:lt1>
      <a:srgbClr val="FFFFFF"/>
    </a:lt1>
    <a:dk2>
      <a:srgbClr val="0034F1"/>
    </a:dk2>
    <a:lt2>
      <a:srgbClr val="CCFFFF"/>
    </a:lt2>
    <a:accent1>
      <a:srgbClr val="3366CC"/>
    </a:accent1>
    <a:accent2>
      <a:srgbClr val="00B000"/>
    </a:accent2>
    <a:accent3>
      <a:srgbClr val="AAAEF7"/>
    </a:accent3>
    <a:accent4>
      <a:srgbClr val="DADADA"/>
    </a:accent4>
    <a:accent5>
      <a:srgbClr val="ADB8E2"/>
    </a:accent5>
    <a:accent6>
      <a:srgbClr val="009F00"/>
    </a:accent6>
    <a:hlink>
      <a:srgbClr val="66CCFF"/>
    </a:hlink>
    <a:folHlink>
      <a:srgbClr val="FFE70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5424</TotalTime>
  <Words>1005</Words>
  <Application>Microsoft Office PowerPoint</Application>
  <PresentationFormat>On-screen Show (4:3)</PresentationFormat>
  <Paragraphs>136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Calibri</vt:lpstr>
      <vt:lpstr>Comic Sans MS</vt:lpstr>
      <vt:lpstr>NTFCursive</vt:lpstr>
      <vt:lpstr>NTFPreCursive</vt:lpstr>
      <vt:lpstr>NTFPreCursivefk</vt:lpstr>
      <vt:lpstr>Wingdings</vt:lpstr>
      <vt:lpstr>Default Design</vt:lpstr>
      <vt:lpstr>PowerPoint Presentation</vt:lpstr>
      <vt:lpstr>Leadership @ Hartford</vt:lpstr>
      <vt:lpstr>PowerPoint Presentation</vt:lpstr>
      <vt:lpstr>PowerPoint Presentation</vt:lpstr>
      <vt:lpstr>Reading</vt:lpstr>
      <vt:lpstr>Your role</vt:lpstr>
      <vt:lpstr>Reading at home </vt:lpstr>
      <vt:lpstr>          Reading</vt:lpstr>
      <vt:lpstr>Maths</vt:lpstr>
      <vt:lpstr>PowerPoint Presentation</vt:lpstr>
      <vt:lpstr>Homework</vt:lpstr>
      <vt:lpstr>Physical Education</vt:lpstr>
      <vt:lpstr>PowerPoint Presentation</vt:lpstr>
      <vt:lpstr>Healthy Minds</vt:lpstr>
      <vt:lpstr>Teach me Tuesday</vt:lpstr>
      <vt:lpstr>Medical</vt:lpstr>
      <vt:lpstr>Behaviour and Discipline</vt:lpstr>
      <vt:lpstr>Important dates</vt:lpstr>
      <vt:lpstr>Contacting us  Please feel free to get in touch with any of us via our Early Years email address:  earlyyears@hartfordprimary.cheshire.sch.uk   We will aim to get back to you within one day. </vt:lpstr>
      <vt:lpstr>Instagram: hartfordps2025</vt:lpstr>
      <vt:lpstr>PowerPoint Presentation</vt:lpstr>
    </vt:vector>
  </TitlesOfParts>
  <Company>Bolton LEA Schools ICT Unit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Any Authorised User</dc:creator>
  <cp:lastModifiedBy>Kimberly Rowland</cp:lastModifiedBy>
  <cp:revision>181</cp:revision>
  <cp:lastPrinted>2021-09-15T10:35:51Z</cp:lastPrinted>
  <dcterms:created xsi:type="dcterms:W3CDTF">2007-01-16T21:35:11Z</dcterms:created>
  <dcterms:modified xsi:type="dcterms:W3CDTF">2026-09-03T12:32:19Z</dcterms:modified>
</cp:coreProperties>
</file>