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6" r:id="rId3"/>
    <p:sldId id="296" r:id="rId4"/>
    <p:sldId id="314" r:id="rId5"/>
    <p:sldId id="315" r:id="rId6"/>
    <p:sldId id="318" r:id="rId7"/>
    <p:sldId id="287" r:id="rId8"/>
    <p:sldId id="319" r:id="rId9"/>
    <p:sldId id="321" r:id="rId10"/>
    <p:sldId id="323" r:id="rId11"/>
    <p:sldId id="320" r:id="rId12"/>
    <p:sldId id="281" r:id="rId13"/>
    <p:sldId id="276" r:id="rId14"/>
    <p:sldId id="282" r:id="rId15"/>
    <p:sldId id="325" r:id="rId16"/>
    <p:sldId id="295" r:id="rId17"/>
    <p:sldId id="313" r:id="rId18"/>
    <p:sldId id="324" r:id="rId19"/>
    <p:sldId id="284" r:id="rId20"/>
    <p:sldId id="303" r:id="rId21"/>
    <p:sldId id="307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6" autoAdjust="0"/>
    <p:restoredTop sz="94660"/>
  </p:normalViewPr>
  <p:slideViewPr>
    <p:cSldViewPr>
      <p:cViewPr varScale="1">
        <p:scale>
          <a:sx n="113" d="100"/>
          <a:sy n="113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FA69-9593-4B0B-992C-BFE85F55E6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74C1-3DBD-41BF-A19E-96414FFC6D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F2BE-FC4F-47E0-9F5D-41EDC1A7C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7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C38E-2E63-40FE-8A4E-9DF0A7CC6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AA519-95B7-4AA6-8EC9-08983C0AB8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5005-078D-48F5-AEC2-959FAA7F9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CB9A-2B07-4C8F-AE82-9A397FFE3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7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2A45-BACD-4CD5-81F9-118B2E608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0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AE50-233B-4A04-8172-4104501FD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1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0499-E981-4816-BBE1-6C6DA1435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4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174E-77DD-4BAE-8104-0F521F2E3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818F6A-5550-4854-AA09-780FFA171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331640" y="3573016"/>
            <a:ext cx="6929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48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Welcome to Early Years</a:t>
            </a:r>
          </a:p>
          <a:p>
            <a:pPr algn="ctr" eaLnBrk="1" hangingPunct="1"/>
            <a:r>
              <a:rPr lang="en-GB" altLang="en-US" sz="48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Mrs Rowland – EYKR</a:t>
            </a:r>
          </a:p>
          <a:p>
            <a:pPr algn="ctr" eaLnBrk="1" hangingPunct="1"/>
            <a:r>
              <a:rPr lang="en-GB" altLang="en-US" sz="48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Miss Hall - EYEH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0466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764705"/>
            <a:ext cx="5033221" cy="5251466"/>
          </a:xfrm>
        </p:spPr>
        <p:txBody>
          <a:bodyPr anchor="ctr">
            <a:normAutofit/>
          </a:bodyPr>
          <a:lstStyle/>
          <a:p>
            <a:r>
              <a:rPr lang="en-GB" sz="2100" dirty="0">
                <a:latin typeface="NTFPreCursivefk" panose="03000400000000000000" pitchFamily="66" charset="0"/>
              </a:rPr>
              <a:t>Thank you for activating your accounts – please let me know if you want an additional contact adding.</a:t>
            </a:r>
          </a:p>
          <a:p>
            <a:r>
              <a:rPr lang="en-GB" sz="2100" dirty="0">
                <a:latin typeface="NTFPreCursivefk" panose="03000400000000000000" pitchFamily="66" charset="0"/>
              </a:rPr>
              <a:t>The app is also available as a free download for apple and android tablets and you log in the same way if you use the app.</a:t>
            </a:r>
          </a:p>
          <a:p>
            <a:r>
              <a:rPr lang="en-GB" sz="2100" dirty="0">
                <a:latin typeface="NTFPreCursivefk" panose="03000400000000000000" pitchFamily="66" charset="0"/>
              </a:rPr>
              <a:t>Seesaw will only be used for recording ‘wow’ moments in school.</a:t>
            </a:r>
          </a:p>
          <a:p>
            <a:r>
              <a:rPr lang="en-GB" sz="2100" dirty="0">
                <a:latin typeface="NTFPreCursivefk" panose="03000400000000000000" pitchFamily="66" charset="0"/>
              </a:rPr>
              <a:t>If you want to upload – scan QR code and log in as your child.</a:t>
            </a:r>
          </a:p>
          <a:p>
            <a:r>
              <a:rPr lang="en-GB" sz="2100" dirty="0">
                <a:latin typeface="NTFPreCursivefk" panose="03000400000000000000" pitchFamily="66" charset="0"/>
              </a:rPr>
              <a:t>Newsletter and homework will be shared via Seesaw every Friday.</a:t>
            </a:r>
          </a:p>
          <a:p>
            <a:endParaRPr lang="en-GB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A5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3E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4AB06B-197F-4CA0-94D5-80F9E040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786" y="3105105"/>
            <a:ext cx="1495634" cy="647790"/>
          </a:xfrm>
        </p:spPr>
      </p:pic>
    </p:spTree>
    <p:extLst>
      <p:ext uri="{BB962C8B-B14F-4D97-AF65-F5344CB8AC3E}">
        <p14:creationId xmlns:p14="http://schemas.microsoft.com/office/powerpoint/2010/main" val="11180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Motivate Child To Do Homework (7 Practical Tips)">
            <a:extLst>
              <a:ext uri="{FF2B5EF4-FFF2-40B4-BE49-F238E27FC236}">
                <a16:creationId xmlns:a16="http://schemas.microsoft.com/office/drawing/2014/main" id="{83B33832-85DC-59E6-EF4D-45DCA351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2" b="-1"/>
          <a:stretch/>
        </p:blipFill>
        <p:spPr bwMode="auto">
          <a:xfrm>
            <a:off x="1865971" y="-24384"/>
            <a:ext cx="7278027" cy="68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500" u="sng" kern="1200" dirty="0">
                <a:solidFill>
                  <a:schemeClr val="tx1"/>
                </a:solidFill>
                <a:latin typeface="NTFPreCursive" panose="03000400000000000000" pitchFamily="66" charset="0"/>
              </a:rPr>
              <a:t>Homework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323528" y="1916833"/>
            <a:ext cx="3171763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NTFPreCursive" panose="03000400000000000000" pitchFamily="66" charset="0"/>
              </a:rPr>
              <a:t>Homework will be given out on a Friday in the newsletter.  This may be linked to any learning we have done throughout the week or may be Topic based.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700" dirty="0">
              <a:latin typeface="NTFPreCursive" panose="03000400000000000000" pitchFamily="66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NTFPreCursive" panose="03000400000000000000" pitchFamily="66" charset="0"/>
              </a:rPr>
              <a:t>Homework can be shared on Seesaw, emailed or handed in throughout the week.</a:t>
            </a:r>
          </a:p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7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6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u="sng" kern="1200" dirty="0">
                <a:solidFill>
                  <a:srgbClr val="00B0F0"/>
                </a:solidFill>
                <a:latin typeface="NTFPreCursive" panose="03000400000000000000" pitchFamily="66" charset="0"/>
                <a:ea typeface="+mn-ea"/>
                <a:cs typeface="+mn-cs"/>
              </a:rPr>
              <a:t>Physical Education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417638"/>
            <a:ext cx="800665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2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>
                <a:latin typeface="NTFPreCursive" panose="03000400000000000000" pitchFamily="66" charset="0"/>
              </a:rPr>
              <a:t>Tuesday mornings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dirty="0">
              <a:latin typeface="NTFPreCursive" panose="03000400000000000000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>
                <a:latin typeface="NTFPreCursive" panose="03000400000000000000" pitchFamily="66" charset="0"/>
              </a:rPr>
              <a:t>This term, while the weather is nice, we will try and go outside. Next half term, when the weather might be less favourable, we will do dance and gym.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dirty="0">
              <a:latin typeface="NTFPreCursive" panose="03000400000000000000" pitchFamily="66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kern="0" dirty="0">
                <a:latin typeface="NTFPreCursive" panose="03000400000000000000" pitchFamily="66" charset="0"/>
              </a:rPr>
              <a:t>Children are to come to school in their PE kit.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14313" y="428625"/>
            <a:ext cx="42856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36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PE Kit</a:t>
            </a:r>
          </a:p>
          <a:p>
            <a:pPr eaLnBrk="1" hangingPunct="1"/>
            <a:endParaRPr lang="en-GB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GB" altLang="en-US" sz="2400" dirty="0">
                <a:latin typeface="NTFPreCursive" panose="03000400000000000000" pitchFamily="66" charset="0"/>
              </a:rPr>
              <a:t> Blue</a:t>
            </a:r>
            <a:r>
              <a:rPr lang="en-GB" altLang="en-US" sz="2800" dirty="0">
                <a:latin typeface="NTFPreCursive" panose="03000400000000000000" pitchFamily="66" charset="0"/>
              </a:rPr>
              <a:t> T-shirt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>
                <a:latin typeface="NTFPreCursive" panose="03000400000000000000" pitchFamily="66" charset="0"/>
              </a:rPr>
              <a:t> Black or navy blue shorts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>
                <a:latin typeface="NTFPreCursive" panose="03000400000000000000" pitchFamily="66" charset="0"/>
              </a:rPr>
              <a:t> Trainers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860032" y="376238"/>
            <a:ext cx="39982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36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Winter Games Kit</a:t>
            </a:r>
          </a:p>
          <a:p>
            <a:pPr eaLnBrk="1" hangingPunct="1"/>
            <a:endParaRPr lang="en-GB" altLang="en-US" sz="2400" dirty="0"/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>
                <a:latin typeface="NTFPreCursive" panose="03000400000000000000" pitchFamily="66" charset="0"/>
              </a:rPr>
              <a:t> Plain tracksuit or joggers 	no football strips.  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>
                <a:latin typeface="NTFPreCursive" panose="03000400000000000000" pitchFamily="66" charset="0"/>
              </a:rPr>
              <a:t> Trainers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7688" y="1785938"/>
            <a:ext cx="214312" cy="21431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95377-BE97-441C-8893-84867343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92" y="3140968"/>
            <a:ext cx="2996952" cy="2996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41B85F-B306-4C14-82D0-C05078A5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173" y="3429000"/>
            <a:ext cx="299695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ardwood Deep Fruit Bowl">
            <a:extLst>
              <a:ext uri="{FF2B5EF4-FFF2-40B4-BE49-F238E27FC236}">
                <a16:creationId xmlns:a16="http://schemas.microsoft.com/office/drawing/2014/main" id="{D81091FF-FDDA-48B9-F015-F82F52AF1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2" b="5438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365531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500" u="sng" kern="1200" dirty="0">
                <a:solidFill>
                  <a:schemeClr val="tx1"/>
                </a:solidFill>
                <a:latin typeface="NTFPreCursive" panose="03000400000000000000" pitchFamily="66" charset="0"/>
              </a:rPr>
              <a:t>Healthy Minds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628650" y="2434201"/>
            <a:ext cx="2866641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NTFPreCursive" panose="03000400000000000000" pitchFamily="66" charset="0"/>
              </a:rPr>
              <a:t>Water bottles not juice (labelled) – access all day.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NTFPreCursive" panose="03000400000000000000" pitchFamily="66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NTFPreCursive" panose="03000400000000000000" pitchFamily="66" charset="0"/>
              </a:rPr>
              <a:t>Snack is available in the morning.</a:t>
            </a:r>
          </a:p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NTFPreCursive" panose="03000400000000000000" pitchFamily="66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NTFPreCursive" panose="03000400000000000000" pitchFamily="66" charset="0"/>
              </a:rPr>
              <a:t>Bring your own or have some fruit. 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NTFPreCursive" panose="03000400000000000000" pitchFamily="66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NTFPreCursive" panose="03000400000000000000" pitchFamily="66" charset="0"/>
              </a:rPr>
              <a:t>Please, no crisps or chocolate.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7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BAB3-EF97-466C-94BA-56AD371E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260648"/>
            <a:ext cx="5605629" cy="1421004"/>
          </a:xfrm>
        </p:spPr>
        <p:txBody>
          <a:bodyPr>
            <a:normAutofit/>
          </a:bodyPr>
          <a:lstStyle/>
          <a:p>
            <a:r>
              <a:rPr lang="en-GB" sz="3850" u="sng" dirty="0">
                <a:latin typeface="NTFPreCursive" panose="03000400000000000000" pitchFamily="66" charset="0"/>
              </a:rPr>
              <a:t>Teach me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BD89-ED0C-44B6-A434-557CAEEE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556793"/>
            <a:ext cx="5033221" cy="445937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NTFPreCursive" panose="03000400000000000000" pitchFamily="66" charset="0"/>
              </a:rPr>
              <a:t>Each Tuesday we plan to complete ‘Teach me Tuesday’. Your child will be given a date and be asked to share or ‘Teach’ the class a skill they have learnt at home. Maybe they have baked cakes, learnt to ride their bike, gone under the water at swimming etc…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NTFPreCursive" panose="03000400000000000000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NTFPreCursive" panose="03000400000000000000" pitchFamily="66" charset="0"/>
              </a:rPr>
              <a:t>We welcome videos/photos or items to support the children in sharing their skill.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NTFPreCursive" panose="03000400000000000000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NTFPreCursive" panose="03000400000000000000" pitchFamily="66" charset="0"/>
              </a:rPr>
              <a:t>Each child will get a slot every half term – they do not have to complete if they don’t want too.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NTFPreCursive" panose="03000400000000000000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NTFPreCursive" panose="03000400000000000000" pitchFamily="66" charset="0"/>
              </a:rPr>
              <a:t>Dates are on Seesaw.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5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C590E-2328-4CF1-A43D-08F46B12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19" y="2865141"/>
            <a:ext cx="1372146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NTFPreCursive" panose="03000400000000000000" pitchFamily="66" charset="0"/>
              </a:rPr>
              <a:t>Medical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NTFPreCursive" panose="03000400000000000000" pitchFamily="66" charset="0"/>
              </a:rPr>
              <a:t>Any updates?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See office for new medical forms.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A reminder that we are a nut and kiwi free school as we have several children with severe allergies.</a:t>
            </a:r>
          </a:p>
          <a:p>
            <a:r>
              <a:rPr lang="en-GB" sz="3600" dirty="0">
                <a:latin typeface="NTFPreCursive" panose="03000400000000000000" pitchFamily="66" charset="0"/>
              </a:rPr>
              <a:t>Toileting.</a:t>
            </a:r>
          </a:p>
        </p:txBody>
      </p:sp>
    </p:spTree>
    <p:extLst>
      <p:ext uri="{BB962C8B-B14F-4D97-AF65-F5344CB8AC3E}">
        <p14:creationId xmlns:p14="http://schemas.microsoft.com/office/powerpoint/2010/main" val="421423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u="sng" kern="1200" dirty="0">
                <a:solidFill>
                  <a:srgbClr val="00B0F0"/>
                </a:solidFill>
                <a:latin typeface="NTFPreCursive" panose="03000400000000000000" pitchFamily="66" charset="0"/>
                <a:ea typeface="+mn-ea"/>
                <a:cs typeface="+mn-cs"/>
              </a:rPr>
              <a:t>Behaviour and Discipline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395536" y="1857375"/>
            <a:ext cx="8352928" cy="423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latin typeface="NTFPreCursive" panose="03000400000000000000" pitchFamily="66" charset="0"/>
              </a:rPr>
              <a:t>Positive discipline – Verbal Praise, Stickers, and tokens.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GB" altLang="en-US" sz="3200" dirty="0">
              <a:latin typeface="NTFPreCursive" panose="03000400000000000000" pitchFamily="66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latin typeface="NTFPreCursive" panose="03000400000000000000" pitchFamily="66" charset="0"/>
              </a:rPr>
              <a:t>Half termly class treat, in our classroom.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GB" altLang="en-US" sz="3200" dirty="0">
              <a:latin typeface="NTFPreCursive" panose="03000400000000000000" pitchFamily="66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latin typeface="NTFPreCursive" panose="03000400000000000000" pitchFamily="66" charset="0"/>
              </a:rPr>
              <a:t>Count 1,2,3 Time out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GB" altLang="en-US" sz="3200" dirty="0">
              <a:latin typeface="NTFPreCursive" panose="03000400000000000000" pitchFamily="66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altLang="en-US" sz="3200" dirty="0">
                <a:latin typeface="NTFPreCursive" panose="03000400000000000000" pitchFamily="66" charset="0"/>
              </a:rPr>
              <a:t>Parental involvement.</a:t>
            </a:r>
          </a:p>
          <a:p>
            <a:pPr marL="0" indent="0" eaLnBrk="1" hangingPunct="1">
              <a:spcBef>
                <a:spcPct val="20000"/>
              </a:spcBef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sz="3500" u="sng" dirty="0">
                <a:latin typeface="NTFPreCursive" panose="03000400000000000000" pitchFamily="66" charset="0"/>
              </a:rPr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1844824"/>
            <a:ext cx="3485179" cy="45115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400" dirty="0">
              <a:latin typeface="NTFCursive" panose="020004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NTFPreCursive" panose="03000400000000000000" pitchFamily="66" charset="0"/>
              </a:rPr>
              <a:t>Stay and Play sessions – Monday 20</a:t>
            </a:r>
            <a:r>
              <a:rPr lang="en-GB" baseline="30000" dirty="0">
                <a:latin typeface="NTFPreCursive" panose="03000400000000000000" pitchFamily="66" charset="0"/>
              </a:rPr>
              <a:t>th</a:t>
            </a:r>
            <a:r>
              <a:rPr lang="en-GB" dirty="0">
                <a:latin typeface="NTFPreCursive" panose="03000400000000000000" pitchFamily="66" charset="0"/>
              </a:rPr>
              <a:t> and Tuesday 21</a:t>
            </a:r>
            <a:r>
              <a:rPr lang="en-GB" baseline="30000" dirty="0">
                <a:latin typeface="NTFPreCursive" panose="03000400000000000000" pitchFamily="66" charset="0"/>
              </a:rPr>
              <a:t>st</a:t>
            </a:r>
            <a:r>
              <a:rPr lang="en-GB" dirty="0">
                <a:latin typeface="NTFPreCursive" panose="03000400000000000000" pitchFamily="66" charset="0"/>
              </a:rPr>
              <a:t> October</a:t>
            </a:r>
          </a:p>
          <a:p>
            <a:pPr marL="0" indent="0">
              <a:buNone/>
            </a:pPr>
            <a:r>
              <a:rPr lang="en-GB" dirty="0">
                <a:latin typeface="NTFPreCursive" panose="03000400000000000000" pitchFamily="66" charset="0"/>
              </a:rPr>
              <a:t>Forest schools - TBC</a:t>
            </a: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F9373E23-97CC-251E-9089-FB6EAC853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5" r="25754" b="-2"/>
          <a:stretch/>
        </p:blipFill>
        <p:spPr>
          <a:xfrm>
            <a:off x="4566880" y="0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99459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u="sng" kern="1200" dirty="0">
                <a:solidFill>
                  <a:srgbClr val="00B0F0"/>
                </a:solidFill>
                <a:latin typeface="NTFPreCursive" panose="03000400000000000000" pitchFamily="66" charset="0"/>
                <a:ea typeface="+mn-ea"/>
                <a:cs typeface="+mn-cs"/>
              </a:rPr>
              <a:t>Contacting us</a:t>
            </a:r>
            <a:br>
              <a:rPr lang="en-GB" sz="3600" u="sng" kern="1200" dirty="0">
                <a:solidFill>
                  <a:srgbClr val="00B0F0"/>
                </a:solidFill>
                <a:latin typeface="NTFPreCursive" panose="03000400000000000000" pitchFamily="66" charset="0"/>
                <a:ea typeface="+mn-ea"/>
                <a:cs typeface="+mn-cs"/>
              </a:rPr>
            </a:br>
            <a:br>
              <a:rPr lang="en-GB" sz="3200" u="sng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</a:br>
            <a: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  <a:t>Please feel free to get in touch with any of us via our Early Years email address:</a:t>
            </a:r>
            <a:b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</a:br>
            <a:b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</a:br>
            <a: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  <a:t>earlyyears@</a:t>
            </a:r>
            <a: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  <a:hlinkClick r:id="rId2"/>
              </a:rPr>
              <a:t>hartfordprimary.cheshire.sc</a:t>
            </a:r>
            <a:r>
              <a:rPr lang="en-GB" sz="3200" kern="1200" dirty="0">
                <a:solidFill>
                  <a:schemeClr val="bg1"/>
                </a:solidFill>
                <a:latin typeface="NTFPreCursive" panose="03000400000000000000" pitchFamily="66" charset="0"/>
                <a:ea typeface="+mn-ea"/>
                <a:cs typeface="+mn-cs"/>
                <a:hlinkClick r:id="rId2"/>
              </a:rPr>
              <a:t>h.uk</a:t>
            </a:r>
            <a:r>
              <a:rPr lang="en-GB" sz="3200" kern="1200" dirty="0">
                <a:solidFill>
                  <a:schemeClr val="bg1"/>
                </a:solidFill>
                <a:latin typeface="NTFPreCursive" panose="03000400000000000000" pitchFamily="66" charset="0"/>
                <a:ea typeface="+mn-ea"/>
                <a:cs typeface="+mn-cs"/>
              </a:rPr>
              <a:t> </a:t>
            </a:r>
            <a:br>
              <a:rPr lang="en-GB" sz="3200" kern="1200" dirty="0">
                <a:solidFill>
                  <a:schemeClr val="bg1"/>
                </a:solidFill>
                <a:latin typeface="NTFPreCursive" panose="03000400000000000000" pitchFamily="66" charset="0"/>
                <a:ea typeface="+mn-ea"/>
                <a:cs typeface="+mn-cs"/>
              </a:rPr>
            </a:br>
            <a:b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</a:br>
            <a:r>
              <a:rPr lang="en-GB" sz="3200" kern="1200" dirty="0">
                <a:solidFill>
                  <a:schemeClr val="tx1"/>
                </a:solidFill>
                <a:latin typeface="NTFPreCursive" panose="03000400000000000000" pitchFamily="66" charset="0"/>
                <a:ea typeface="+mn-ea"/>
                <a:cs typeface="+mn-cs"/>
              </a:rPr>
              <a:t>We will aim to get back to you within one day. </a:t>
            </a:r>
            <a:endParaRPr lang="en-GB" sz="3600" u="sng" kern="1200" dirty="0">
              <a:solidFill>
                <a:schemeClr val="tx1"/>
              </a:solidFill>
              <a:latin typeface="NTFPreCursive" panose="03000400000000000000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23528" y="476672"/>
            <a:ext cx="842493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altLang="en-US" sz="36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The EY Team</a:t>
            </a:r>
          </a:p>
          <a:p>
            <a:pPr algn="ctr" eaLnBrk="1" hangingPunct="1"/>
            <a:endParaRPr lang="en-GB" altLang="en-US" sz="3600" u="sng" dirty="0">
              <a:solidFill>
                <a:srgbClr val="00B0F0"/>
              </a:solidFill>
              <a:latin typeface="NTFPreCursive" panose="03000400000000000000" pitchFamily="66" charset="0"/>
            </a:endParaRPr>
          </a:p>
          <a:p>
            <a:pPr algn="ctr" eaLnBrk="1" hangingPunct="1"/>
            <a:r>
              <a:rPr lang="en-GB" altLang="en-US" sz="36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Teachers</a:t>
            </a:r>
          </a:p>
          <a:p>
            <a:pPr algn="ctr" eaLnBrk="1" hangingPunct="1"/>
            <a:r>
              <a:rPr lang="en-GB" altLang="en-US" sz="3600" dirty="0">
                <a:solidFill>
                  <a:srgbClr val="00B0F0"/>
                </a:solidFill>
                <a:latin typeface="NTFPreCursive" panose="03000400000000000000" pitchFamily="66" charset="0"/>
              </a:rPr>
              <a:t>Mrs K Rowland</a:t>
            </a:r>
          </a:p>
          <a:p>
            <a:pPr algn="ctr" eaLnBrk="1" hangingPunct="1"/>
            <a:r>
              <a:rPr lang="en-GB" altLang="en-US" sz="3600" dirty="0">
                <a:solidFill>
                  <a:srgbClr val="00B0F0"/>
                </a:solidFill>
                <a:latin typeface="NTFPreCursive" panose="03000400000000000000" pitchFamily="66" charset="0"/>
              </a:rPr>
              <a:t>Miss Hall </a:t>
            </a:r>
          </a:p>
          <a:p>
            <a:pPr algn="ctr" eaLnBrk="1" hangingPunct="1"/>
            <a:endParaRPr lang="en-GB" altLang="en-US" sz="3600" dirty="0">
              <a:solidFill>
                <a:srgbClr val="00B0F0"/>
              </a:solidFill>
              <a:latin typeface="NTFPreCursive" panose="03000400000000000000" pitchFamily="66" charset="0"/>
            </a:endParaRPr>
          </a:p>
          <a:p>
            <a:pPr algn="ctr" eaLnBrk="1" hangingPunct="1"/>
            <a:r>
              <a:rPr lang="en-GB" altLang="en-US" sz="3600" u="sng" dirty="0">
                <a:solidFill>
                  <a:srgbClr val="00B0F0"/>
                </a:solidFill>
                <a:latin typeface="NTFPreCursive" panose="03000400000000000000" pitchFamily="66" charset="0"/>
              </a:rPr>
              <a:t>Teaching Assistants</a:t>
            </a:r>
          </a:p>
          <a:p>
            <a:pPr algn="ctr" eaLnBrk="1" hangingPunct="1"/>
            <a:r>
              <a:rPr lang="en-GB" altLang="en-US" sz="3600" dirty="0">
                <a:solidFill>
                  <a:srgbClr val="00B0F0"/>
                </a:solidFill>
                <a:latin typeface="NTFPreCursive" panose="03000400000000000000" pitchFamily="66" charset="0"/>
              </a:rPr>
              <a:t>Mrs E Lenton </a:t>
            </a:r>
          </a:p>
          <a:p>
            <a:pPr algn="ctr" eaLnBrk="1" hangingPunct="1"/>
            <a:r>
              <a:rPr lang="en-GB" altLang="en-US" sz="3600" dirty="0">
                <a:solidFill>
                  <a:srgbClr val="00B0F0"/>
                </a:solidFill>
                <a:latin typeface="NTFPreCursive" panose="03000400000000000000" pitchFamily="66" charset="0"/>
              </a:rPr>
              <a:t>Mrs V Walker</a:t>
            </a:r>
          </a:p>
          <a:p>
            <a:pPr algn="ctr" eaLnBrk="1" hangingPunct="1"/>
            <a:r>
              <a:rPr lang="en-GB" altLang="en-US" sz="3600" dirty="0">
                <a:solidFill>
                  <a:srgbClr val="00B0F0"/>
                </a:solidFill>
                <a:latin typeface="NTFPreCursive" panose="03000400000000000000" pitchFamily="66" charset="0"/>
              </a:rPr>
              <a:t>Mrs R Blagg (Mon-Wed am)</a:t>
            </a:r>
          </a:p>
          <a:p>
            <a:pPr algn="ctr" eaLnBrk="1" hangingPunct="1"/>
            <a:endParaRPr lang="en-GB" altLang="en-US" sz="3600" dirty="0">
              <a:solidFill>
                <a:srgbClr val="00B0F0"/>
              </a:solidFill>
              <a:latin typeface="NTFPreCursive" panose="03000400000000000000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965E6A-46E9-48C9-8275-2E3A73B35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57" y="978934"/>
            <a:ext cx="2905593" cy="1933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C739F6-C623-8DDA-34FC-C9F9578D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3" y="3586297"/>
            <a:ext cx="2644860" cy="2644860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021" y="623275"/>
            <a:ext cx="4928098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244" y="1188637"/>
            <a:ext cx="4231734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 u="sng" kern="1200" dirty="0">
                <a:solidFill>
                  <a:schemeClr val="tx1"/>
                </a:solidFill>
                <a:latin typeface="NTFPreCursive" panose="03000400000000000000" pitchFamily="66" charset="0"/>
              </a:rPr>
              <a:t>Twitter/X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9245" y="2998278"/>
            <a:ext cx="3379240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>
                <a:latin typeface="NTFPreCursive" panose="03000400000000000000" pitchFamily="66" charset="0"/>
              </a:rPr>
              <a:t>Don’t forget to follow us on Twitter to hear all about the amazing things that we get up to!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NTFPreCursive" panose="03000400000000000000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>
                <a:latin typeface="NTFPreCursive" panose="03000400000000000000" pitchFamily="66" charset="0"/>
              </a:rPr>
              <a:t>@HartfordPrimary</a:t>
            </a:r>
          </a:p>
        </p:txBody>
      </p:sp>
    </p:spTree>
    <p:extLst>
      <p:ext uri="{BB962C8B-B14F-4D97-AF65-F5344CB8AC3E}">
        <p14:creationId xmlns:p14="http://schemas.microsoft.com/office/powerpoint/2010/main" val="181126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6388" descr="Question mark boxes">
            <a:extLst>
              <a:ext uri="{FF2B5EF4-FFF2-40B4-BE49-F238E27FC236}">
                <a16:creationId xmlns:a16="http://schemas.microsoft.com/office/drawing/2014/main" id="{D6F8E154-F492-9544-8A82-6F0256D50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" t="6816" r="3010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400" name="Rectangle 16399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445582" y="1268760"/>
            <a:ext cx="3926618" cy="462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latin typeface="NTFPreCursive" panose="03000400000000000000" pitchFamily="66" charset="0"/>
              </a:rPr>
              <a:t>Thank you for attending and we look forward to getting to know you all! </a:t>
            </a:r>
          </a:p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>
              <a:latin typeface="NTFPreCursive" panose="03000400000000000000" pitchFamily="66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latin typeface="NTFPreCursive" panose="03000400000000000000" pitchFamily="66" charset="0"/>
              </a:rPr>
              <a:t>	(If we don’t already). </a:t>
            </a:r>
          </a:p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00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1221" y="479493"/>
            <a:ext cx="4094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Phonics </a:t>
            </a:r>
            <a:endParaRPr lang="en-US" alt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8733B-F881-319C-25B6-187D2546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6" y="2002219"/>
            <a:ext cx="3583036" cy="26838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421221" y="1984443"/>
            <a:ext cx="4094129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We teach ELS Phonics at Hartford.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+mn-lt"/>
              </a:rPr>
              <a:t>Essential letters and sounds. All children will be taught as a whole class. Within each lesson we will: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+mn-lt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Introduce new learning – a new sound per day 4/5 days within a week.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Revisit sounds already learnt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latin typeface="+mn-lt"/>
              </a:rPr>
              <a:t>Practise</a:t>
            </a:r>
            <a:endParaRPr lang="en-US" sz="1700" dirty="0">
              <a:latin typeface="+mn-lt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Apply learning through reading or writing</a:t>
            </a:r>
          </a:p>
        </p:txBody>
      </p:sp>
    </p:spTree>
    <p:extLst>
      <p:ext uri="{BB962C8B-B14F-4D97-AF65-F5344CB8AC3E}">
        <p14:creationId xmlns:p14="http://schemas.microsoft.com/office/powerpoint/2010/main" val="323037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dirty="0">
                <a:latin typeface="NTFPreCursivefk" panose="03000400000000000000" pitchFamily="66" charset="0"/>
              </a:rPr>
              <a:t>Segmenting and 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sz="5400" dirty="0">
                <a:latin typeface="Comic Sans MS" pitchFamily="66" charset="0"/>
              </a:rPr>
              <a:t>      </a:t>
            </a:r>
            <a:r>
              <a:rPr lang="en-GB" sz="5400" dirty="0">
                <a:latin typeface="NTFPreCursivefk" panose="03000400000000000000" pitchFamily="66" charset="0"/>
              </a:rPr>
              <a:t>c   a   t        f  </a:t>
            </a:r>
            <a:r>
              <a:rPr lang="en-GB" sz="5400" dirty="0" err="1">
                <a:latin typeface="NTFPreCursivefk" panose="03000400000000000000" pitchFamily="66" charset="0"/>
              </a:rPr>
              <a:t>i</a:t>
            </a:r>
            <a:r>
              <a:rPr lang="en-GB" sz="5400" dirty="0">
                <a:latin typeface="NTFPreCursivefk" panose="03000400000000000000" pitchFamily="66" charset="0"/>
              </a:rPr>
              <a:t>  </a:t>
            </a:r>
            <a:r>
              <a:rPr lang="en-GB" sz="5400" dirty="0" err="1">
                <a:latin typeface="NTFPreCursivefk" panose="03000400000000000000" pitchFamily="66" charset="0"/>
              </a:rPr>
              <a:t>sh</a:t>
            </a:r>
            <a:r>
              <a:rPr lang="en-GB" sz="5400" dirty="0">
                <a:latin typeface="NTFPreCursivefk" panose="03000400000000000000" pitchFamily="66" charset="0"/>
              </a:rPr>
              <a:t> </a:t>
            </a:r>
          </a:p>
          <a:p>
            <a:pPr>
              <a:buNone/>
            </a:pPr>
            <a:r>
              <a:rPr lang="en-GB" sz="4800" dirty="0">
                <a:latin typeface="Comic Sans MS" pitchFamily="66" charset="0"/>
              </a:rPr>
              <a:t>         </a:t>
            </a:r>
            <a:endParaRPr lang="en-GB" sz="96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3688" y="4436813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38244" y="4446241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312800" y="4436813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805556" y="4508821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292080" y="4508821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Process 8"/>
          <p:cNvSpPr/>
          <p:nvPr/>
        </p:nvSpPr>
        <p:spPr>
          <a:xfrm>
            <a:off x="5841072" y="4595320"/>
            <a:ext cx="648072" cy="14401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0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ight Horizons | Growing Readers Review: Children's Books Encouraging  Health and Fitness | Bright Horizons®">
            <a:extLst>
              <a:ext uri="{FF2B5EF4-FFF2-40B4-BE49-F238E27FC236}">
                <a16:creationId xmlns:a16="http://schemas.microsoft.com/office/drawing/2014/main" id="{438B2D83-6D9B-A38E-F6B8-A59D88E48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r="19311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GB" sz="3500" u="sng">
                <a:latin typeface="NTFPreCursivefk" panose="03000400000000000000" pitchFamily="66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62588"/>
            <a:ext cx="3528392" cy="302433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NTFPreCursivefk" panose="03000400000000000000" pitchFamily="66" charset="0"/>
              </a:rPr>
              <a:t>Phonics book – 1 per week - Friday</a:t>
            </a:r>
          </a:p>
          <a:p>
            <a:r>
              <a:rPr lang="en-GB" sz="2400" dirty="0">
                <a:latin typeface="NTFPreCursivefk" panose="03000400000000000000" pitchFamily="66" charset="0"/>
              </a:rPr>
              <a:t>Reading for pleasure book - Monday</a:t>
            </a:r>
          </a:p>
          <a:p>
            <a:r>
              <a:rPr lang="en-GB" sz="2400" dirty="0">
                <a:latin typeface="NTFPreCursivefk" panose="03000400000000000000" pitchFamily="66" charset="0"/>
              </a:rPr>
              <a:t>Shared reading</a:t>
            </a:r>
          </a:p>
          <a:p>
            <a:r>
              <a:rPr lang="en-GB" sz="2400" dirty="0">
                <a:latin typeface="NTFPreCursivefk" panose="03000400000000000000" pitchFamily="66" charset="0"/>
              </a:rPr>
              <a:t>Guided reading</a:t>
            </a:r>
          </a:p>
          <a:p>
            <a:r>
              <a:rPr lang="en-GB" sz="2400" dirty="0">
                <a:latin typeface="NTFPreCursivefk" panose="03000400000000000000" pitchFamily="66" charset="0"/>
              </a:rPr>
              <a:t>Independent reading 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6371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FPreCursivefk" panose="03000400000000000000" pitchFamily="66" charset="0"/>
              </a:rPr>
              <a:t>Your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NTFPreCursivefk" panose="03000400000000000000" pitchFamily="66" charset="0"/>
                <a:cs typeface="Corbel"/>
              </a:rPr>
              <a:t>Model the strategies you want your child to use when reading: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Point at words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Picture cues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Sound out single sounds (phonemes)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Find words within words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Pull the word apart (segment) and join it back together (blend)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Read forward, read back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Make an informed guess</a:t>
            </a:r>
          </a:p>
          <a:p>
            <a:pPr lvl="1"/>
            <a:r>
              <a:rPr lang="en-GB" dirty="0">
                <a:latin typeface="NTFPreCursivefk" panose="03000400000000000000" pitchFamily="66" charset="0"/>
                <a:cs typeface="Corbel"/>
              </a:rPr>
              <a:t>Question the meaning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0" name="Arc 512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u="sng" kern="1200" dirty="0">
                <a:solidFill>
                  <a:schemeClr val="tx1"/>
                </a:solidFill>
                <a:latin typeface="NTFPreCursive" panose="03000400000000000000" pitchFamily="66" charset="0"/>
              </a:rPr>
              <a:t>Reading at home </a:t>
            </a:r>
          </a:p>
        </p:txBody>
      </p:sp>
      <p:sp>
        <p:nvSpPr>
          <p:cNvPr id="5136" name="Freeform: Shape 513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FA3711-5DE0-3278-E6D0-3EC2AD8F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6" y="2151954"/>
            <a:ext cx="3583036" cy="238434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421221" y="1984443"/>
            <a:ext cx="4094129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NTFPreCursive" panose="03000400000000000000" pitchFamily="66" charset="0"/>
              </a:rPr>
              <a:t>This should be and enjoyable experience for you and your children. 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NTFPreCursive" panose="03000400000000000000" pitchFamily="66" charset="0"/>
              </a:rPr>
              <a:t>We will be sending out reading books at the end of week 1. Please sign reading records every time your child has read.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NTFPreCursive" panose="03000400000000000000" pitchFamily="66" charset="0"/>
              </a:rPr>
              <a:t>Please try to ensure that your child reads at least 3 times a week but every night is great. (10 minutes). Learning key words and asking questions about the books that they are reading. </a:t>
            </a:r>
          </a:p>
          <a:p>
            <a:pPr marL="11430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77" y="2564904"/>
            <a:ext cx="1749051" cy="1872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100" kern="1200" dirty="0">
                <a:solidFill>
                  <a:schemeClr val="tx1"/>
                </a:solidFill>
              </a:rPr>
              <a:t>          </a:t>
            </a:r>
            <a:r>
              <a:rPr lang="en-US" sz="3100" u="sng" kern="1200" dirty="0">
                <a:solidFill>
                  <a:schemeClr val="tx1"/>
                </a:solidFill>
              </a:rPr>
              <a:t>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7" b="10083"/>
          <a:stretch/>
        </p:blipFill>
        <p:spPr>
          <a:xfrm>
            <a:off x="1403648" y="527546"/>
            <a:ext cx="6732240" cy="257760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2699792" y="3429000"/>
            <a:ext cx="5614060" cy="31365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500" dirty="0">
              <a:latin typeface="+mn-lt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900" dirty="0">
                <a:latin typeface="NTFPreCursive" panose="03000400000000000000" pitchFamily="66" charset="0"/>
              </a:rPr>
              <a:t>Every Thursday we will check reading records for reading and parent/guardian signatures. There will also be a comment in your child's reading record when they have worked with an adult in class, this will be once a week. 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900" dirty="0">
              <a:latin typeface="NTFPreCursive" panose="03000400000000000000" pitchFamily="66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900" dirty="0">
                <a:latin typeface="NTFPreCursive" panose="03000400000000000000" pitchFamily="66" charset="0"/>
              </a:rPr>
              <a:t>New reading books will be sent home every Friday to be returned the following Thursday.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900" dirty="0">
              <a:latin typeface="NTFPreCursive" panose="03000400000000000000" pitchFamily="66" charset="0"/>
            </a:endParaRP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900" dirty="0">
                <a:latin typeface="NTFPreCursive" panose="03000400000000000000" pitchFamily="66" charset="0"/>
              </a:rPr>
              <a:t>Reading for pleasure books to be exchanged on a Monday.</a:t>
            </a:r>
          </a:p>
          <a:p>
            <a:pPr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500" dirty="0">
              <a:latin typeface="+mn-lt"/>
            </a:endParaRPr>
          </a:p>
          <a:p>
            <a:pPr marL="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38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r="15911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GB" sz="3500" u="sng">
                <a:latin typeface="NTFPreCursivefk" panose="03000400000000000000" pitchFamily="66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2060848"/>
            <a:ext cx="3384375" cy="411611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NTFPreCursivefk" panose="03000400000000000000" pitchFamily="66" charset="0"/>
              </a:rPr>
              <a:t>Daily structured whole class teaching</a:t>
            </a:r>
          </a:p>
          <a:p>
            <a:pPr marL="0" indent="0">
              <a:buNone/>
            </a:pPr>
            <a:r>
              <a:rPr lang="en-GB" sz="2400" dirty="0">
                <a:latin typeface="NTFPreCursivefk" panose="03000400000000000000" pitchFamily="66" charset="0"/>
              </a:rPr>
              <a:t>   Warm up – songs</a:t>
            </a:r>
          </a:p>
          <a:p>
            <a:pPr marL="0" indent="0">
              <a:buNone/>
            </a:pPr>
            <a:r>
              <a:rPr lang="en-GB" sz="2400" dirty="0">
                <a:latin typeface="NTFPreCursivefk" panose="03000400000000000000" pitchFamily="66" charset="0"/>
              </a:rPr>
              <a:t>   Introduce new learning</a:t>
            </a:r>
          </a:p>
          <a:p>
            <a:pPr marL="0" indent="0">
              <a:buNone/>
            </a:pPr>
            <a:r>
              <a:rPr lang="en-GB" sz="2400" dirty="0">
                <a:latin typeface="NTFPreCursivefk" panose="03000400000000000000" pitchFamily="66" charset="0"/>
              </a:rPr>
              <a:t>   Practise</a:t>
            </a:r>
          </a:p>
          <a:p>
            <a:pPr marL="0" indent="0">
              <a:buNone/>
            </a:pPr>
            <a:endParaRPr lang="en-GB" sz="2400" dirty="0">
              <a:latin typeface="NTFPreCursivefk" panose="03000400000000000000" pitchFamily="66" charset="0"/>
            </a:endParaRPr>
          </a:p>
          <a:p>
            <a:r>
              <a:rPr lang="en-GB" sz="2400" dirty="0">
                <a:latin typeface="NTFPreCursivefk" panose="03000400000000000000" pitchFamily="66" charset="0"/>
              </a:rPr>
              <a:t>Weekly focus groups</a:t>
            </a:r>
          </a:p>
          <a:p>
            <a:pPr marL="0" indent="0">
              <a:buNone/>
            </a:pPr>
            <a:endParaRPr lang="en-GB" sz="2400" dirty="0">
              <a:latin typeface="NTFPreCursivefk" panose="03000400000000000000" pitchFamily="66" charset="0"/>
            </a:endParaRPr>
          </a:p>
          <a:p>
            <a:r>
              <a:rPr lang="en-GB" sz="2400" dirty="0">
                <a:latin typeface="NTFPreCursivefk" panose="03000400000000000000" pitchFamily="66" charset="0"/>
              </a:rPr>
              <a:t>Numicon 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796937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3366"/>
      </a:dk1>
      <a:lt1>
        <a:srgbClr val="FFFFFF"/>
      </a:lt1>
      <a:dk2>
        <a:srgbClr val="0034F1"/>
      </a:dk2>
      <a:lt2>
        <a:srgbClr val="CCFFFF"/>
      </a:lt2>
      <a:accent1>
        <a:srgbClr val="3366CC"/>
      </a:accent1>
      <a:accent2>
        <a:srgbClr val="00B000"/>
      </a:accent2>
      <a:accent3>
        <a:srgbClr val="AAAEF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34F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EF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0033F1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DF7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4">
    <a:dk1>
      <a:srgbClr val="003366"/>
    </a:dk1>
    <a:lt1>
      <a:srgbClr val="FFFFFF"/>
    </a:lt1>
    <a:dk2>
      <a:srgbClr val="0034F1"/>
    </a:dk2>
    <a:lt2>
      <a:srgbClr val="CCFFFF"/>
    </a:lt2>
    <a:accent1>
      <a:srgbClr val="3366CC"/>
    </a:accent1>
    <a:accent2>
      <a:srgbClr val="00B000"/>
    </a:accent2>
    <a:accent3>
      <a:srgbClr val="AAAEF7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Words>876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Comic Sans MS</vt:lpstr>
      <vt:lpstr>NTFCursive</vt:lpstr>
      <vt:lpstr>NTFPreCursive</vt:lpstr>
      <vt:lpstr>NTFPreCursivefk</vt:lpstr>
      <vt:lpstr>Wingdings</vt:lpstr>
      <vt:lpstr>Default Design</vt:lpstr>
      <vt:lpstr>PowerPoint Presentation</vt:lpstr>
      <vt:lpstr>PowerPoint Presentation</vt:lpstr>
      <vt:lpstr>PowerPoint Presentation</vt:lpstr>
      <vt:lpstr>Segmenting and blending</vt:lpstr>
      <vt:lpstr>Reading</vt:lpstr>
      <vt:lpstr>Your role</vt:lpstr>
      <vt:lpstr>Reading at home </vt:lpstr>
      <vt:lpstr>          Reading</vt:lpstr>
      <vt:lpstr>Maths</vt:lpstr>
      <vt:lpstr>PowerPoint Presentation</vt:lpstr>
      <vt:lpstr>Homework</vt:lpstr>
      <vt:lpstr>Physical Education</vt:lpstr>
      <vt:lpstr>PowerPoint Presentation</vt:lpstr>
      <vt:lpstr>Healthy Minds</vt:lpstr>
      <vt:lpstr>Teach me Tuesday</vt:lpstr>
      <vt:lpstr>Medical</vt:lpstr>
      <vt:lpstr>Behaviour and Discipline</vt:lpstr>
      <vt:lpstr>Important dates</vt:lpstr>
      <vt:lpstr>Contacting us  Please feel free to get in touch with any of us via our Early Years email address:  earlyyears@hartfordprimary.cheshire.sch.uk   We will aim to get back to you within one day. </vt:lpstr>
      <vt:lpstr>Twitter/X</vt:lpstr>
      <vt:lpstr>PowerPoint Presentation</vt:lpstr>
    </vt:vector>
  </TitlesOfParts>
  <Company>Bolton LEA Schools ICT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Any Authorised User</dc:creator>
  <cp:lastModifiedBy>Eleanor Hall</cp:lastModifiedBy>
  <cp:revision>178</cp:revision>
  <cp:lastPrinted>2021-09-15T10:35:51Z</cp:lastPrinted>
  <dcterms:created xsi:type="dcterms:W3CDTF">2007-01-16T21:35:11Z</dcterms:created>
  <dcterms:modified xsi:type="dcterms:W3CDTF">2025-09-22T15:27:21Z</dcterms:modified>
</cp:coreProperties>
</file>