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7" r:id="rId7"/>
    <p:sldId id="268" r:id="rId8"/>
    <p:sldId id="269" r:id="rId9"/>
    <p:sldId id="270" r:id="rId10"/>
    <p:sldId id="271"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109AABF6-BD63-4379-A233-0546882324A8}"/>
    <pc:docChg chg="modSld">
      <pc:chgData name="Tristram Marchington" userId="4b3aa505-4d04-44d2-a3ea-f74dfb5aec73" providerId="ADAL" clId="{109AABF6-BD63-4379-A233-0546882324A8}" dt="2026-09-08T11:27:35.804" v="2"/>
      <pc:docMkLst>
        <pc:docMk/>
      </pc:docMkLst>
      <pc:sldChg chg="modSp mod">
        <pc:chgData name="Tristram Marchington" userId="4b3aa505-4d04-44d2-a3ea-f74dfb5aec73" providerId="ADAL" clId="{109AABF6-BD63-4379-A233-0546882324A8}" dt="2026-09-08T11:27:35.804" v="2"/>
        <pc:sldMkLst>
          <pc:docMk/>
          <pc:sldMk cId="0" sldId="266"/>
        </pc:sldMkLst>
        <pc:spChg chg="mod">
          <ac:chgData name="Tristram Marchington" userId="4b3aa505-4d04-44d2-a3ea-f74dfb5aec73" providerId="ADAL" clId="{109AABF6-BD63-4379-A233-0546882324A8}" dt="2026-09-08T11:27:35.804" v="2"/>
          <ac:spMkLst>
            <pc:docMk/>
            <pc:sldMk cId="0" sldId="266"/>
            <ac:spMk id="16" creationId="{00000000-0000-0000-0000-000000000000}"/>
          </ac:spMkLst>
        </pc:spChg>
        <pc:spChg chg="mod">
          <ac:chgData name="Tristram Marchington" userId="4b3aa505-4d04-44d2-a3ea-f74dfb5aec73" providerId="ADAL" clId="{109AABF6-BD63-4379-A233-0546882324A8}" dt="2026-09-08T11:25:16.500" v="1"/>
          <ac:spMkLst>
            <pc:docMk/>
            <pc:sldMk cId="0" sldId="266"/>
            <ac:spMk id="2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047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compass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914400"/>
          </a:xfrm>
          <a:prstGeom prst="rect">
            <a:avLst/>
          </a:prstGeom>
          <a:noFill/>
          <a:ln/>
        </p:spPr>
        <p:txBody>
          <a:bodyPr wrap="square" lIns="0" tIns="0" rIns="0" bIns="0" rtlCol="0" anchor="ctr"/>
          <a:lstStyle/>
          <a:p>
            <a:pPr marL="0" indent="0" algn="ctr">
              <a:buNone/>
            </a:pPr>
            <a:r>
              <a:rPr lang="en-US" sz="4200" b="1" kern="0" spc="200" dirty="0">
                <a:solidFill>
                  <a:srgbClr val="FFFFFF"/>
                </a:solidFill>
                <a:latin typeface="Calibri" pitchFamily="34" charset="0"/>
                <a:ea typeface="Calibri" pitchFamily="34" charset="-122"/>
                <a:cs typeface="Calibri" pitchFamily="34" charset="-120"/>
              </a:rPr>
              <a:t>RELIGIOUS EDUCATION</a:t>
            </a:r>
            <a:endParaRPr lang="en-US" sz="4200" dirty="0"/>
          </a:p>
        </p:txBody>
      </p:sp>
      <p:sp>
        <p:nvSpPr>
          <p:cNvPr id="6" name="Text 2"/>
          <p:cNvSpPr/>
          <p:nvPr/>
        </p:nvSpPr>
        <p:spPr>
          <a:xfrm>
            <a:off x="0" y="434340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89204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Enquiry-led. Reflective. Respectful of difference.</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RE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Understanding of a range of religious and non-religious worldviews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An enquiry-led approach: key questions drive knowledge, discussion and reflection</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Confidence to articulate ideas, listen to others and justify thinking with evidence</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Empathy and respect for people whose beliefs differ from their own</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Six Golden Threads revisited and deepened from EYFS to Year 6</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Ready to participate positively in a diverse and complex world</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One hour a week, taught fortnightly in KS1 and KS2, following the Cheshire East Agreed Syllabus. Jigsaw RE structures lessons; stand-alone lessons fill any gaps against the statutory end points.</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comments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Six Golden Threads run through every year group, with Christianity taught every year and other worldviews introduced and revisited progressively.</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KS1 visits to a local Methodist church and termly 'Open the Book' assemblies; KS2 carol service at St John's Church, plus themed days and visitors of faith.</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Judged against the statutory Cheshire East end points, using discussion, recorded work and end-of-unit tasks.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RE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RE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RE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Presenting enquiry findings, leading discussions and sharing personal responses with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Engaging respectfully with peers when discussing belief, worldview and personal experience.</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Connecting RE learning to local and global communities, religious groups and shared human questions.</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Working collaboratively on enquiries, visiting places of worship and exploring perspectives together.</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Using accurate religious and philosophical language to explain, argue and reflect with precision.</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ompas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RE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RE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37160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In Nursery and Reception, all six Golden Threads are introduced at an accessible level. Learning is concrete and experiential, built through artefacts, visitors and stories, ready for the discrete RE curriculum from Year 1.</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Talk about what makes people and things special</a:t>
            </a:r>
            <a:endParaRPr lang="en-US" sz="1250" dirty="0"/>
          </a:p>
        </p:txBody>
      </p:sp>
      <p:sp>
        <p:nvSpPr>
          <p:cNvPr id="13" name="Shape 9"/>
          <p:cNvSpPr/>
          <p:nvPr/>
        </p:nvSpPr>
        <p:spPr>
          <a:xfrm>
            <a:off x="777240" y="411480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Explore Diwali, Christmas, Lunar New Year, Easter and Eid, comparing celebrations</a:t>
            </a:r>
            <a:endParaRPr lang="en-US" sz="1250" dirty="0"/>
          </a:p>
        </p:txBody>
      </p:sp>
      <p:sp>
        <p:nvSpPr>
          <p:cNvPr id="16" name="Shape 11"/>
          <p:cNvSpPr/>
          <p:nvPr/>
        </p:nvSpPr>
        <p:spPr>
          <a:xfrm>
            <a:off x="777240" y="480060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Ask questions about stories from different religions</a:t>
            </a:r>
            <a:endParaRPr lang="en-US" sz="1250" dirty="0"/>
          </a:p>
        </p:txBody>
      </p:sp>
      <p:sp>
        <p:nvSpPr>
          <p:cNvPr id="19" name="Shape 13"/>
          <p:cNvSpPr/>
          <p:nvPr/>
        </p:nvSpPr>
        <p:spPr>
          <a:xfrm>
            <a:off x="777240" y="548640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Talk about what makes places, like a church or temple, special</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globe_white.png"/>
          <p:cNvPicPr>
            <a:picLocks noChangeAspect="1"/>
          </p:cNvPicPr>
          <p:nvPr/>
        </p:nvPicPr>
        <p:blipFill>
          <a:blip r:embed="rId5"/>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UNDERSTANDING THE WORLD</a:t>
            </a:r>
            <a:endParaRPr lang="en-US" sz="1200" dirty="0"/>
          </a:p>
        </p:txBody>
      </p:sp>
      <p:sp>
        <p:nvSpPr>
          <p:cNvPr id="26" name="Text 18"/>
          <p:cNvSpPr/>
          <p:nvPr/>
        </p:nvSpPr>
        <p:spPr>
          <a:xfrm>
            <a:off x="7223760" y="1783080"/>
            <a:ext cx="4297680" cy="548640"/>
          </a:xfrm>
          <a:prstGeom prst="rect">
            <a:avLst/>
          </a:prstGeom>
          <a:noFill/>
          <a:ln/>
        </p:spPr>
        <p:txBody>
          <a:bodyPr wrap="square" lIns="0" tIns="0" rIns="0" bIns="0" rtlCol="0" anchor="ctr"/>
          <a:lstStyle/>
          <a:p>
            <a:pPr marL="0" indent="0">
              <a:lnSpc>
                <a:spcPct val="105000"/>
              </a:lnSpc>
              <a:buNone/>
            </a:pPr>
            <a:r>
              <a:rPr lang="en-US" sz="1350" b="1" dirty="0">
                <a:solidFill>
                  <a:srgbClr val="FFFFFF"/>
                </a:solidFill>
                <a:latin typeface="Calibri" pitchFamily="34" charset="0"/>
                <a:ea typeface="Calibri" pitchFamily="34" charset="-122"/>
                <a:cs typeface="Calibri" pitchFamily="34" charset="-120"/>
              </a:rPr>
              <a:t>Early Learning Goal: People, Culture and Communities</a:t>
            </a:r>
            <a:endParaRPr lang="en-US" sz="1350" dirty="0"/>
          </a:p>
        </p:txBody>
      </p:sp>
      <p:sp>
        <p:nvSpPr>
          <p:cNvPr id="27" name="Shape 19"/>
          <p:cNvSpPr/>
          <p:nvPr/>
        </p:nvSpPr>
        <p:spPr>
          <a:xfrm>
            <a:off x="6537960" y="2752344"/>
            <a:ext cx="128016" cy="128016"/>
          </a:xfrm>
          <a:prstGeom prst="ellipse">
            <a:avLst/>
          </a:prstGeom>
          <a:solidFill>
            <a:srgbClr val="F5A623"/>
          </a:solidFill>
          <a:ln/>
        </p:spPr>
      </p:sp>
      <p:sp>
        <p:nvSpPr>
          <p:cNvPr id="28" name="Text 20"/>
          <p:cNvSpPr/>
          <p:nvPr/>
        </p:nvSpPr>
        <p:spPr>
          <a:xfrm>
            <a:off x="6858000" y="262432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Describe their immediate environment using knowledge from observation, discussion and stories</a:t>
            </a:r>
            <a:endParaRPr lang="en-US" sz="1250" dirty="0"/>
          </a:p>
        </p:txBody>
      </p:sp>
      <p:sp>
        <p:nvSpPr>
          <p:cNvPr id="29" name="Shape 21"/>
          <p:cNvSpPr/>
          <p:nvPr/>
        </p:nvSpPr>
        <p:spPr>
          <a:xfrm>
            <a:off x="6537960" y="3803904"/>
            <a:ext cx="128016" cy="128016"/>
          </a:xfrm>
          <a:prstGeom prst="ellipse">
            <a:avLst/>
          </a:prstGeom>
          <a:solidFill>
            <a:srgbClr val="F5A623"/>
          </a:solidFill>
          <a:ln/>
        </p:spPr>
      </p:sp>
      <p:sp>
        <p:nvSpPr>
          <p:cNvPr id="30" name="Text 22"/>
          <p:cNvSpPr/>
          <p:nvPr/>
        </p:nvSpPr>
        <p:spPr>
          <a:xfrm>
            <a:off x="6858000" y="367588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Know some similarities and differences between different religious and cultural communities in this country</a:t>
            </a:r>
            <a:endParaRPr lang="en-US" sz="1250" dirty="0"/>
          </a:p>
        </p:txBody>
      </p:sp>
      <p:sp>
        <p:nvSpPr>
          <p:cNvPr id="31" name="Shape 23"/>
          <p:cNvSpPr/>
          <p:nvPr/>
        </p:nvSpPr>
        <p:spPr>
          <a:xfrm>
            <a:off x="6537960" y="4855464"/>
            <a:ext cx="128016" cy="128016"/>
          </a:xfrm>
          <a:prstGeom prst="ellipse">
            <a:avLst/>
          </a:prstGeom>
          <a:solidFill>
            <a:srgbClr val="F5A623"/>
          </a:solidFill>
          <a:ln/>
        </p:spPr>
      </p:sp>
      <p:sp>
        <p:nvSpPr>
          <p:cNvPr id="32" name="Text 24"/>
          <p:cNvSpPr/>
          <p:nvPr/>
        </p:nvSpPr>
        <p:spPr>
          <a:xfrm>
            <a:off x="6858000" y="472744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Explain some similarities and differences between life in this country and life in other countries</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Nursery adds Bonfire Night, Hanukkah, Tu BiShvat, Ramadan and Holy Week, so children meet Christianity, Judaism, Islam and Sanatana Dharma before Year 1.</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RE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RE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thoughtful thinker.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sp>
      <p:sp>
        <p:nvSpPr>
          <p:cNvPr id="11" name="Shape 8"/>
          <p:cNvSpPr/>
          <p:nvPr/>
        </p:nvSpPr>
        <p:spPr>
          <a:xfrm>
            <a:off x="5193792" y="1531620"/>
            <a:ext cx="548640" cy="548640"/>
          </a:xfrm>
          <a:prstGeom prst="ellipse">
            <a:avLst/>
          </a:prstGeom>
          <a:solidFill>
            <a:srgbClr val="C1440E"/>
          </a:solidFill>
          <a:ln/>
        </p:spPr>
      </p:sp>
      <p:pic>
        <p:nvPicPr>
          <p:cNvPr id="12" name="Image 1" descr="icons/comments_white.png"/>
          <p:cNvPicPr>
            <a:picLocks noChangeAspect="1"/>
          </p:cNvPicPr>
          <p:nvPr/>
        </p:nvPicPr>
        <p:blipFill>
          <a:blip r:embed="rId4"/>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Vocabulary support</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Explicit teaching and revisiting of key vocabulary, since abstract concepts like belief and symbolism can be challenging</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sp>
      <p:sp>
        <p:nvSpPr>
          <p:cNvPr id="16" name="Shape 12"/>
          <p:cNvSpPr/>
          <p:nvPr/>
        </p:nvSpPr>
        <p:spPr>
          <a:xfrm>
            <a:off x="5193792" y="2820924"/>
            <a:ext cx="548640" cy="548640"/>
          </a:xfrm>
          <a:prstGeom prst="ellipse">
            <a:avLst/>
          </a:prstGeom>
          <a:solidFill>
            <a:srgbClr val="C1440E"/>
          </a:solidFill>
          <a:ln/>
        </p:spPr>
      </p:sp>
      <p:pic>
        <p:nvPicPr>
          <p:cNvPr id="17" name="Image 2" descr="icons/users_white.png"/>
          <p:cNvPicPr>
            <a:picLocks noChangeAspect="1"/>
          </p:cNvPicPr>
          <p:nvPr/>
        </p:nvPicPr>
        <p:blipFill>
          <a:blip r:embed="rId5"/>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Paired talk</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Structured paired and group discussion to help pupils articulate and refine thinking before recording</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sp>
      <p:sp>
        <p:nvSpPr>
          <p:cNvPr id="21" name="Shape 16"/>
          <p:cNvSpPr/>
          <p:nvPr/>
        </p:nvSpPr>
        <p:spPr>
          <a:xfrm>
            <a:off x="5193792" y="4110228"/>
            <a:ext cx="548640" cy="548640"/>
          </a:xfrm>
          <a:prstGeom prst="ellipse">
            <a:avLst/>
          </a:prstGeom>
          <a:solidFill>
            <a:srgbClr val="C1440E"/>
          </a:solidFill>
          <a:ln/>
        </p:spPr>
      </p:sp>
      <p:pic>
        <p:nvPicPr>
          <p:cNvPr id="22" name="Image 3" descr="icons/teacher_white.png"/>
          <p:cNvPicPr>
            <a:picLocks noChangeAspect="1"/>
          </p:cNvPicPr>
          <p:nvPr/>
        </p:nvPicPr>
        <p:blipFill>
          <a:blip r:embed="rId6"/>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SEND support</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Adapted resources and differentiated worksheets, with TA support for discussion, clarification and scribing</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sp>
      <p:sp>
        <p:nvSpPr>
          <p:cNvPr id="26" name="Shape 20"/>
          <p:cNvSpPr/>
          <p:nvPr/>
        </p:nvSpPr>
        <p:spPr>
          <a:xfrm>
            <a:off x="5193792" y="5399532"/>
            <a:ext cx="548640" cy="548640"/>
          </a:xfrm>
          <a:prstGeom prst="ellipse">
            <a:avLst/>
          </a:prstGeom>
          <a:solidFill>
            <a:srgbClr val="C1440E"/>
          </a:solidFill>
          <a:ln/>
        </p:spPr>
      </p:sp>
      <p:pic>
        <p:nvPicPr>
          <p:cNvPr id="27" name="Image 4" descr="icons/rocket_white.png"/>
          <p:cNvPicPr>
            <a:picLocks noChangeAspect="1"/>
          </p:cNvPicPr>
          <p:nvPr/>
        </p:nvPicPr>
        <p:blipFill>
          <a:blip r:embed="rId7"/>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Greater depth</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Questioning that connects beliefs, concepts and worldviews, plus extended project work in Upper KS2</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B2E5E"/>
          </a:solidFill>
          <a:ln/>
        </p:spPr>
      </p:sp>
      <p:sp>
        <p:nvSpPr>
          <p:cNvPr id="3" name="Shape 1"/>
          <p:cNvSpPr/>
          <p:nvPr/>
        </p:nvSpPr>
        <p:spPr>
          <a:xfrm>
            <a:off x="0" y="777240"/>
            <a:ext cx="12191695" cy="32004"/>
          </a:xfrm>
          <a:prstGeom prst="rect">
            <a:avLst/>
          </a:prstGeom>
          <a:solidFill>
            <a:srgbClr val="F5A623"/>
          </a:solidFill>
          <a:ln/>
        </p:spPr>
      </p:sp>
      <p:sp>
        <p:nvSpPr>
          <p:cNvPr id="4" name="Text 2"/>
          <p:cNvSpPr/>
          <p:nvPr/>
        </p:nvSpPr>
        <p:spPr>
          <a:xfrm>
            <a:off x="320040" y="91440"/>
            <a:ext cx="8686800" cy="59436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Curriculum Journey: Year 1 &amp; Year 2</a:t>
            </a:r>
            <a:endParaRPr lang="en-US" sz="2200" dirty="0"/>
          </a:p>
        </p:txBody>
      </p:sp>
      <p:sp>
        <p:nvSpPr>
          <p:cNvPr id="5" name="Text 3"/>
          <p:cNvSpPr/>
          <p:nvPr/>
        </p:nvSpPr>
        <p:spPr>
          <a:xfrm>
            <a:off x="7315200" y="91440"/>
            <a:ext cx="4572000" cy="365760"/>
          </a:xfrm>
          <a:prstGeom prst="rect">
            <a:avLst/>
          </a:prstGeom>
          <a:noFill/>
          <a:ln/>
        </p:spPr>
        <p:txBody>
          <a:bodyPr wrap="square" rtlCol="0" anchor="ctr"/>
          <a:lstStyle/>
          <a:p>
            <a:pPr marL="0" indent="0" algn="r">
              <a:buNone/>
            </a:pPr>
            <a:r>
              <a:rPr lang="en-US" sz="1000" b="1" dirty="0">
                <a:solidFill>
                  <a:srgbClr val="F5A623"/>
                </a:solidFill>
                <a:latin typeface="Calibri" pitchFamily="34" charset="0"/>
                <a:ea typeface="Calibri" pitchFamily="34" charset="-122"/>
                <a:cs typeface="Calibri" pitchFamily="34" charset="-120"/>
              </a:rPr>
              <a:t>Bexton Primary School  ·  RE Curriculum Overview</a:t>
            </a:r>
            <a:endParaRPr lang="en-US" sz="1000" dirty="0"/>
          </a:p>
        </p:txBody>
      </p:sp>
      <p:sp>
        <p:nvSpPr>
          <p:cNvPr id="6" name="Shape 4"/>
          <p:cNvSpPr/>
          <p:nvPr/>
        </p:nvSpPr>
        <p:spPr>
          <a:xfrm>
            <a:off x="0" y="6693408"/>
            <a:ext cx="12191695" cy="164592"/>
          </a:xfrm>
          <a:prstGeom prst="rect">
            <a:avLst/>
          </a:prstGeom>
          <a:solidFill>
            <a:srgbClr val="1B2E5E"/>
          </a:solidFill>
          <a:ln/>
        </p:spPr>
      </p:sp>
      <p:sp>
        <p:nvSpPr>
          <p:cNvPr id="7" name="Text 5"/>
          <p:cNvSpPr/>
          <p:nvPr/>
        </p:nvSpPr>
        <p:spPr>
          <a:xfrm>
            <a:off x="11795760" y="6693408"/>
            <a:ext cx="320040" cy="164592"/>
          </a:xfrm>
          <a:prstGeom prst="rect">
            <a:avLst/>
          </a:prstGeom>
          <a:noFill/>
          <a:ln/>
        </p:spPr>
        <p:txBody>
          <a:bodyPr wrap="square" rtlCol="0" anchor="ctr"/>
          <a:lstStyle/>
          <a:p>
            <a:pPr marL="0" indent="0" algn="r">
              <a:buNone/>
            </a:pPr>
            <a:r>
              <a:rPr lang="en-US" sz="700" dirty="0">
                <a:solidFill>
                  <a:srgbClr val="FFFFFF"/>
                </a:solidFill>
                <a:latin typeface="Calibri" pitchFamily="34" charset="0"/>
                <a:ea typeface="Calibri" pitchFamily="34" charset="-122"/>
                <a:cs typeface="Calibri" pitchFamily="34" charset="-120"/>
              </a:rPr>
              <a:t>06</a:t>
            </a:r>
            <a:endParaRPr lang="en-US" sz="700" dirty="0"/>
          </a:p>
        </p:txBody>
      </p:sp>
      <p:sp>
        <p:nvSpPr>
          <p:cNvPr id="8" name="Shape 6"/>
          <p:cNvSpPr/>
          <p:nvPr/>
        </p:nvSpPr>
        <p:spPr>
          <a:xfrm>
            <a:off x="137160" y="960120"/>
            <a:ext cx="685800" cy="2606040"/>
          </a:xfrm>
          <a:prstGeom prst="rect">
            <a:avLst/>
          </a:prstGeom>
          <a:solidFill>
            <a:srgbClr val="1B2E5E"/>
          </a:solidFill>
          <a:ln/>
        </p:spPr>
      </p:sp>
      <p:sp>
        <p:nvSpPr>
          <p:cNvPr id="9" name="Text 7"/>
          <p:cNvSpPr/>
          <p:nvPr/>
        </p:nvSpPr>
        <p:spPr>
          <a:xfrm>
            <a:off x="137160" y="96012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1</a:t>
            </a:r>
            <a:endParaRPr lang="en-US" sz="1200" dirty="0"/>
          </a:p>
        </p:txBody>
      </p:sp>
      <p:sp>
        <p:nvSpPr>
          <p:cNvPr id="10" name="Shape 8"/>
          <p:cNvSpPr/>
          <p:nvPr/>
        </p:nvSpPr>
        <p:spPr>
          <a:xfrm>
            <a:off x="914400" y="960120"/>
            <a:ext cx="1795729" cy="2532888"/>
          </a:xfrm>
          <a:prstGeom prst="roundRect">
            <a:avLst>
              <a:gd name="adj" fmla="val 2546"/>
            </a:avLst>
          </a:prstGeom>
          <a:solidFill>
            <a:srgbClr val="EEF1F7"/>
          </a:solidFill>
          <a:ln w="12700">
            <a:solidFill>
              <a:srgbClr val="F5A623"/>
            </a:solidFill>
            <a:prstDash val="solid"/>
          </a:ln>
        </p:spPr>
      </p:sp>
      <p:sp>
        <p:nvSpPr>
          <p:cNvPr id="11" name="Shape 9"/>
          <p:cNvSpPr/>
          <p:nvPr/>
        </p:nvSpPr>
        <p:spPr>
          <a:xfrm>
            <a:off x="914400" y="960120"/>
            <a:ext cx="1795729" cy="256032"/>
          </a:xfrm>
          <a:prstGeom prst="rect">
            <a:avLst/>
          </a:prstGeom>
          <a:solidFill>
            <a:srgbClr val="F5A623"/>
          </a:solidFill>
          <a:ln/>
        </p:spPr>
      </p:sp>
      <p:sp>
        <p:nvSpPr>
          <p:cNvPr id="12" name="Text 10"/>
          <p:cNvSpPr/>
          <p:nvPr/>
        </p:nvSpPr>
        <p:spPr>
          <a:xfrm>
            <a:off x="914400"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13" name="Text 11"/>
          <p:cNvSpPr/>
          <p:nvPr/>
        </p:nvSpPr>
        <p:spPr>
          <a:xfrm>
            <a:off x="987552"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do Christians believe about God?</a:t>
            </a:r>
            <a:endParaRPr lang="en-US" sz="1000" dirty="0"/>
          </a:p>
        </p:txBody>
      </p:sp>
      <p:sp>
        <p:nvSpPr>
          <p:cNvPr id="14" name="Shape 12"/>
          <p:cNvSpPr/>
          <p:nvPr/>
        </p:nvSpPr>
        <p:spPr>
          <a:xfrm>
            <a:off x="2783281" y="960120"/>
            <a:ext cx="1795729" cy="2532888"/>
          </a:xfrm>
          <a:prstGeom prst="roundRect">
            <a:avLst>
              <a:gd name="adj" fmla="val 2546"/>
            </a:avLst>
          </a:prstGeom>
          <a:solidFill>
            <a:srgbClr val="EEF1F7"/>
          </a:solidFill>
          <a:ln w="12700">
            <a:solidFill>
              <a:srgbClr val="F5A623"/>
            </a:solidFill>
            <a:prstDash val="solid"/>
          </a:ln>
        </p:spPr>
      </p:sp>
      <p:sp>
        <p:nvSpPr>
          <p:cNvPr id="15" name="Shape 13"/>
          <p:cNvSpPr/>
          <p:nvPr/>
        </p:nvSpPr>
        <p:spPr>
          <a:xfrm>
            <a:off x="2783281" y="960120"/>
            <a:ext cx="1795729" cy="256032"/>
          </a:xfrm>
          <a:prstGeom prst="rect">
            <a:avLst/>
          </a:prstGeom>
          <a:solidFill>
            <a:srgbClr val="F5A623"/>
          </a:solidFill>
          <a:ln/>
        </p:spPr>
      </p:sp>
      <p:sp>
        <p:nvSpPr>
          <p:cNvPr id="16" name="Text 14"/>
          <p:cNvSpPr/>
          <p:nvPr/>
        </p:nvSpPr>
        <p:spPr>
          <a:xfrm>
            <a:off x="2783281"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17" name="Text 15"/>
          <p:cNvSpPr/>
          <p:nvPr/>
        </p:nvSpPr>
        <p:spPr>
          <a:xfrm>
            <a:off x="2856433"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gifts might Christians in my town have given Jesus if he had been born here rather than in Bethlehem?</a:t>
            </a:r>
            <a:endParaRPr lang="en-US" sz="1000" dirty="0"/>
          </a:p>
        </p:txBody>
      </p:sp>
      <p:sp>
        <p:nvSpPr>
          <p:cNvPr id="18" name="Shape 16"/>
          <p:cNvSpPr/>
          <p:nvPr/>
        </p:nvSpPr>
        <p:spPr>
          <a:xfrm>
            <a:off x="4652162" y="960120"/>
            <a:ext cx="1795729" cy="2532888"/>
          </a:xfrm>
          <a:prstGeom prst="roundRect">
            <a:avLst>
              <a:gd name="adj" fmla="val 2546"/>
            </a:avLst>
          </a:prstGeom>
          <a:solidFill>
            <a:srgbClr val="EEF1F7"/>
          </a:solidFill>
          <a:ln w="12700">
            <a:solidFill>
              <a:srgbClr val="0E7C7B"/>
            </a:solidFill>
            <a:prstDash val="solid"/>
          </a:ln>
        </p:spPr>
      </p:sp>
      <p:sp>
        <p:nvSpPr>
          <p:cNvPr id="19" name="Shape 17"/>
          <p:cNvSpPr/>
          <p:nvPr/>
        </p:nvSpPr>
        <p:spPr>
          <a:xfrm>
            <a:off x="4652162" y="960120"/>
            <a:ext cx="1795729" cy="256032"/>
          </a:xfrm>
          <a:prstGeom prst="rect">
            <a:avLst/>
          </a:prstGeom>
          <a:solidFill>
            <a:srgbClr val="0E7C7B"/>
          </a:solidFill>
          <a:ln/>
        </p:spPr>
      </p:sp>
      <p:sp>
        <p:nvSpPr>
          <p:cNvPr id="20" name="Text 18"/>
          <p:cNvSpPr/>
          <p:nvPr/>
        </p:nvSpPr>
        <p:spPr>
          <a:xfrm>
            <a:off x="4652162"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21" name="Text 19"/>
          <p:cNvSpPr/>
          <p:nvPr/>
        </p:nvSpPr>
        <p:spPr>
          <a:xfrm>
            <a:off x="4725314"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Who is God to the Jews?</a:t>
            </a:r>
            <a:endParaRPr lang="en-US" sz="1000" dirty="0"/>
          </a:p>
        </p:txBody>
      </p:sp>
      <p:sp>
        <p:nvSpPr>
          <p:cNvPr id="22" name="Shape 20"/>
          <p:cNvSpPr/>
          <p:nvPr/>
        </p:nvSpPr>
        <p:spPr>
          <a:xfrm>
            <a:off x="6521044" y="960120"/>
            <a:ext cx="1795729" cy="2532888"/>
          </a:xfrm>
          <a:prstGeom prst="roundRect">
            <a:avLst>
              <a:gd name="adj" fmla="val 2546"/>
            </a:avLst>
          </a:prstGeom>
          <a:solidFill>
            <a:srgbClr val="EEF1F7"/>
          </a:solidFill>
          <a:ln w="12700">
            <a:solidFill>
              <a:srgbClr val="0E7C7B"/>
            </a:solidFill>
            <a:prstDash val="solid"/>
          </a:ln>
        </p:spPr>
      </p:sp>
      <p:sp>
        <p:nvSpPr>
          <p:cNvPr id="23" name="Shape 21"/>
          <p:cNvSpPr/>
          <p:nvPr/>
        </p:nvSpPr>
        <p:spPr>
          <a:xfrm>
            <a:off x="6521044" y="960120"/>
            <a:ext cx="1795729" cy="256032"/>
          </a:xfrm>
          <a:prstGeom prst="rect">
            <a:avLst/>
          </a:prstGeom>
          <a:solidFill>
            <a:srgbClr val="0E7C7B"/>
          </a:solidFill>
          <a:ln/>
        </p:spPr>
      </p:sp>
      <p:sp>
        <p:nvSpPr>
          <p:cNvPr id="24" name="Text 22"/>
          <p:cNvSpPr/>
          <p:nvPr/>
        </p:nvSpPr>
        <p:spPr>
          <a:xfrm>
            <a:off x="6521044"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25" name="Text 23"/>
          <p:cNvSpPr/>
          <p:nvPr/>
        </p:nvSpPr>
        <p:spPr>
          <a:xfrm>
            <a:off x="6594196"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Why was Jesus welcomed like a king or celebrity by the crowds on Palm Sunday?</a:t>
            </a:r>
            <a:endParaRPr lang="en-US" sz="1000" dirty="0"/>
          </a:p>
        </p:txBody>
      </p:sp>
      <p:sp>
        <p:nvSpPr>
          <p:cNvPr id="26" name="Shape 24"/>
          <p:cNvSpPr/>
          <p:nvPr/>
        </p:nvSpPr>
        <p:spPr>
          <a:xfrm>
            <a:off x="8389925" y="960120"/>
            <a:ext cx="1795729" cy="2532888"/>
          </a:xfrm>
          <a:prstGeom prst="roundRect">
            <a:avLst>
              <a:gd name="adj" fmla="val 2546"/>
            </a:avLst>
          </a:prstGeom>
          <a:solidFill>
            <a:srgbClr val="EEF1F7"/>
          </a:solidFill>
          <a:ln w="12700">
            <a:solidFill>
              <a:srgbClr val="C1440E"/>
            </a:solidFill>
            <a:prstDash val="solid"/>
          </a:ln>
        </p:spPr>
      </p:sp>
      <p:sp>
        <p:nvSpPr>
          <p:cNvPr id="27" name="Shape 25"/>
          <p:cNvSpPr/>
          <p:nvPr/>
        </p:nvSpPr>
        <p:spPr>
          <a:xfrm>
            <a:off x="8389925" y="960120"/>
            <a:ext cx="1795729" cy="256032"/>
          </a:xfrm>
          <a:prstGeom prst="rect">
            <a:avLst/>
          </a:prstGeom>
          <a:solidFill>
            <a:srgbClr val="C1440E"/>
          </a:solidFill>
          <a:ln/>
        </p:spPr>
      </p:sp>
      <p:sp>
        <p:nvSpPr>
          <p:cNvPr id="28" name="Text 26"/>
          <p:cNvSpPr/>
          <p:nvPr/>
        </p:nvSpPr>
        <p:spPr>
          <a:xfrm>
            <a:off x="8389925"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29" name="Text 27"/>
          <p:cNvSpPr/>
          <p:nvPr/>
        </p:nvSpPr>
        <p:spPr>
          <a:xfrm>
            <a:off x="8463077"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Is Shabbat important to Jewish children?</a:t>
            </a:r>
            <a:endParaRPr lang="en-US" sz="1000" dirty="0"/>
          </a:p>
        </p:txBody>
      </p:sp>
      <p:sp>
        <p:nvSpPr>
          <p:cNvPr id="30" name="Shape 28"/>
          <p:cNvSpPr/>
          <p:nvPr/>
        </p:nvSpPr>
        <p:spPr>
          <a:xfrm>
            <a:off x="10258806" y="960120"/>
            <a:ext cx="1795729" cy="2532888"/>
          </a:xfrm>
          <a:prstGeom prst="roundRect">
            <a:avLst>
              <a:gd name="adj" fmla="val 2546"/>
            </a:avLst>
          </a:prstGeom>
          <a:solidFill>
            <a:srgbClr val="EEF1F7"/>
          </a:solidFill>
          <a:ln w="12700">
            <a:solidFill>
              <a:srgbClr val="C1440E"/>
            </a:solidFill>
            <a:prstDash val="solid"/>
          </a:ln>
        </p:spPr>
      </p:sp>
      <p:sp>
        <p:nvSpPr>
          <p:cNvPr id="31" name="Shape 29"/>
          <p:cNvSpPr/>
          <p:nvPr/>
        </p:nvSpPr>
        <p:spPr>
          <a:xfrm>
            <a:off x="10258806" y="960120"/>
            <a:ext cx="1795729" cy="256032"/>
          </a:xfrm>
          <a:prstGeom prst="rect">
            <a:avLst/>
          </a:prstGeom>
          <a:solidFill>
            <a:srgbClr val="C1440E"/>
          </a:solidFill>
          <a:ln/>
        </p:spPr>
      </p:sp>
      <p:sp>
        <p:nvSpPr>
          <p:cNvPr id="32" name="Text 30"/>
          <p:cNvSpPr/>
          <p:nvPr/>
        </p:nvSpPr>
        <p:spPr>
          <a:xfrm>
            <a:off x="10258806"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33" name="Text 31"/>
          <p:cNvSpPr/>
          <p:nvPr/>
        </p:nvSpPr>
        <p:spPr>
          <a:xfrm>
            <a:off x="10331958"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Christian holy book?</a:t>
            </a:r>
            <a:endParaRPr lang="en-US" sz="1000" dirty="0"/>
          </a:p>
        </p:txBody>
      </p:sp>
      <p:sp>
        <p:nvSpPr>
          <p:cNvPr id="34" name="Shape 32"/>
          <p:cNvSpPr/>
          <p:nvPr/>
        </p:nvSpPr>
        <p:spPr>
          <a:xfrm>
            <a:off x="137160" y="3749040"/>
            <a:ext cx="685800" cy="2606040"/>
          </a:xfrm>
          <a:prstGeom prst="rect">
            <a:avLst/>
          </a:prstGeom>
          <a:solidFill>
            <a:srgbClr val="1B2E5E"/>
          </a:solidFill>
          <a:ln/>
        </p:spPr>
      </p:sp>
      <p:sp>
        <p:nvSpPr>
          <p:cNvPr id="35" name="Text 33"/>
          <p:cNvSpPr/>
          <p:nvPr/>
        </p:nvSpPr>
        <p:spPr>
          <a:xfrm>
            <a:off x="137160" y="374904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2</a:t>
            </a:r>
            <a:endParaRPr lang="en-US" sz="1200" dirty="0"/>
          </a:p>
        </p:txBody>
      </p:sp>
      <p:sp>
        <p:nvSpPr>
          <p:cNvPr id="36" name="Shape 34"/>
          <p:cNvSpPr/>
          <p:nvPr/>
        </p:nvSpPr>
        <p:spPr>
          <a:xfrm>
            <a:off x="914400" y="3749040"/>
            <a:ext cx="1795729" cy="2532888"/>
          </a:xfrm>
          <a:prstGeom prst="roundRect">
            <a:avLst>
              <a:gd name="adj" fmla="val 2546"/>
            </a:avLst>
          </a:prstGeom>
          <a:solidFill>
            <a:srgbClr val="EEF1F7"/>
          </a:solidFill>
          <a:ln w="12700">
            <a:solidFill>
              <a:srgbClr val="F5A623"/>
            </a:solidFill>
            <a:prstDash val="solid"/>
          </a:ln>
        </p:spPr>
      </p:sp>
      <p:sp>
        <p:nvSpPr>
          <p:cNvPr id="37" name="Shape 35"/>
          <p:cNvSpPr/>
          <p:nvPr/>
        </p:nvSpPr>
        <p:spPr>
          <a:xfrm>
            <a:off x="914400" y="3749040"/>
            <a:ext cx="1795729" cy="256032"/>
          </a:xfrm>
          <a:prstGeom prst="rect">
            <a:avLst/>
          </a:prstGeom>
          <a:solidFill>
            <a:srgbClr val="F5A623"/>
          </a:solidFill>
          <a:ln/>
        </p:spPr>
      </p:sp>
      <p:sp>
        <p:nvSpPr>
          <p:cNvPr id="38" name="Text 36"/>
          <p:cNvSpPr/>
          <p:nvPr/>
        </p:nvSpPr>
        <p:spPr>
          <a:xfrm>
            <a:off x="914400"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39" name="Text 37"/>
          <p:cNvSpPr/>
          <p:nvPr/>
        </p:nvSpPr>
        <p:spPr>
          <a:xfrm>
            <a:off x="987552"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Is it possible to be kind to everyone all of the time?</a:t>
            </a:r>
            <a:endParaRPr lang="en-US" sz="1000" dirty="0"/>
          </a:p>
        </p:txBody>
      </p:sp>
      <p:sp>
        <p:nvSpPr>
          <p:cNvPr id="40" name="Shape 38"/>
          <p:cNvSpPr/>
          <p:nvPr/>
        </p:nvSpPr>
        <p:spPr>
          <a:xfrm>
            <a:off x="2783281" y="3749040"/>
            <a:ext cx="1795729" cy="2532888"/>
          </a:xfrm>
          <a:prstGeom prst="roundRect">
            <a:avLst>
              <a:gd name="adj" fmla="val 2546"/>
            </a:avLst>
          </a:prstGeom>
          <a:solidFill>
            <a:srgbClr val="EEF1F7"/>
          </a:solidFill>
          <a:ln w="12700">
            <a:solidFill>
              <a:srgbClr val="F5A623"/>
            </a:solidFill>
            <a:prstDash val="solid"/>
          </a:ln>
        </p:spPr>
      </p:sp>
      <p:sp>
        <p:nvSpPr>
          <p:cNvPr id="41" name="Shape 39"/>
          <p:cNvSpPr/>
          <p:nvPr/>
        </p:nvSpPr>
        <p:spPr>
          <a:xfrm>
            <a:off x="2783281" y="3749040"/>
            <a:ext cx="1795729" cy="256032"/>
          </a:xfrm>
          <a:prstGeom prst="rect">
            <a:avLst/>
          </a:prstGeom>
          <a:solidFill>
            <a:srgbClr val="F5A623"/>
          </a:solidFill>
          <a:ln/>
        </p:spPr>
      </p:sp>
      <p:sp>
        <p:nvSpPr>
          <p:cNvPr id="42" name="Text 40"/>
          <p:cNvSpPr/>
          <p:nvPr/>
        </p:nvSpPr>
        <p:spPr>
          <a:xfrm>
            <a:off x="2783281"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43" name="Text 41"/>
          <p:cNvSpPr/>
          <p:nvPr/>
        </p:nvSpPr>
        <p:spPr>
          <a:xfrm>
            <a:off x="2856433"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Various Faiths</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do stories from different faiths tell us?</a:t>
            </a:r>
            <a:endParaRPr lang="en-US" sz="1000" dirty="0"/>
          </a:p>
        </p:txBody>
      </p:sp>
      <p:sp>
        <p:nvSpPr>
          <p:cNvPr id="44" name="Shape 42"/>
          <p:cNvSpPr/>
          <p:nvPr/>
        </p:nvSpPr>
        <p:spPr>
          <a:xfrm>
            <a:off x="4652162" y="3749040"/>
            <a:ext cx="1795729" cy="2532888"/>
          </a:xfrm>
          <a:prstGeom prst="roundRect">
            <a:avLst>
              <a:gd name="adj" fmla="val 2546"/>
            </a:avLst>
          </a:prstGeom>
          <a:solidFill>
            <a:srgbClr val="EEF1F7"/>
          </a:solidFill>
          <a:ln w="12700">
            <a:solidFill>
              <a:srgbClr val="0E7C7B"/>
            </a:solidFill>
            <a:prstDash val="solid"/>
          </a:ln>
        </p:spPr>
      </p:sp>
      <p:sp>
        <p:nvSpPr>
          <p:cNvPr id="45" name="Shape 43"/>
          <p:cNvSpPr/>
          <p:nvPr/>
        </p:nvSpPr>
        <p:spPr>
          <a:xfrm>
            <a:off x="4652162" y="3749040"/>
            <a:ext cx="1795729" cy="256032"/>
          </a:xfrm>
          <a:prstGeom prst="rect">
            <a:avLst/>
          </a:prstGeom>
          <a:solidFill>
            <a:srgbClr val="0E7C7B"/>
          </a:solidFill>
          <a:ln/>
        </p:spPr>
      </p:sp>
      <p:sp>
        <p:nvSpPr>
          <p:cNvPr id="46" name="Text 44"/>
          <p:cNvSpPr/>
          <p:nvPr/>
        </p:nvSpPr>
        <p:spPr>
          <a:xfrm>
            <a:off x="4652162"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47" name="Text 45"/>
          <p:cNvSpPr/>
          <p:nvPr/>
        </p:nvSpPr>
        <p:spPr>
          <a:xfrm>
            <a:off x="4725314"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Does visiting the synagogue help Jewish children feel closer to God?</a:t>
            </a:r>
            <a:endParaRPr lang="en-US" sz="1000" dirty="0"/>
          </a:p>
        </p:txBody>
      </p:sp>
      <p:sp>
        <p:nvSpPr>
          <p:cNvPr id="48" name="Shape 46"/>
          <p:cNvSpPr/>
          <p:nvPr/>
        </p:nvSpPr>
        <p:spPr>
          <a:xfrm>
            <a:off x="6521044" y="3749040"/>
            <a:ext cx="1795729" cy="2532888"/>
          </a:xfrm>
          <a:prstGeom prst="roundRect">
            <a:avLst>
              <a:gd name="adj" fmla="val 2546"/>
            </a:avLst>
          </a:prstGeom>
          <a:solidFill>
            <a:srgbClr val="EEF1F7"/>
          </a:solidFill>
          <a:ln w="12700">
            <a:solidFill>
              <a:srgbClr val="0E7C7B"/>
            </a:solidFill>
            <a:prstDash val="solid"/>
          </a:ln>
        </p:spPr>
      </p:sp>
      <p:sp>
        <p:nvSpPr>
          <p:cNvPr id="49" name="Shape 47"/>
          <p:cNvSpPr/>
          <p:nvPr/>
        </p:nvSpPr>
        <p:spPr>
          <a:xfrm>
            <a:off x="6521044" y="3749040"/>
            <a:ext cx="1795729" cy="256032"/>
          </a:xfrm>
          <a:prstGeom prst="rect">
            <a:avLst/>
          </a:prstGeom>
          <a:solidFill>
            <a:srgbClr val="0E7C7B"/>
          </a:solidFill>
          <a:ln/>
        </p:spPr>
      </p:sp>
      <p:sp>
        <p:nvSpPr>
          <p:cNvPr id="50" name="Text 48"/>
          <p:cNvSpPr/>
          <p:nvPr/>
        </p:nvSpPr>
        <p:spPr>
          <a:xfrm>
            <a:off x="6521044"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51" name="Text 49"/>
          <p:cNvSpPr/>
          <p:nvPr/>
        </p:nvSpPr>
        <p:spPr>
          <a:xfrm>
            <a:off x="6594196"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important is it to Christians that Jesus came back to life after his crucifixion?</a:t>
            </a:r>
            <a:endParaRPr lang="en-US" sz="1000" dirty="0"/>
          </a:p>
        </p:txBody>
      </p:sp>
      <p:sp>
        <p:nvSpPr>
          <p:cNvPr id="52" name="Shape 50"/>
          <p:cNvSpPr/>
          <p:nvPr/>
        </p:nvSpPr>
        <p:spPr>
          <a:xfrm>
            <a:off x="8389925" y="3749040"/>
            <a:ext cx="1795729" cy="2532888"/>
          </a:xfrm>
          <a:prstGeom prst="roundRect">
            <a:avLst>
              <a:gd name="adj" fmla="val 2546"/>
            </a:avLst>
          </a:prstGeom>
          <a:solidFill>
            <a:srgbClr val="EEF1F7"/>
          </a:solidFill>
          <a:ln w="12700">
            <a:solidFill>
              <a:srgbClr val="C1440E"/>
            </a:solidFill>
            <a:prstDash val="solid"/>
          </a:ln>
        </p:spPr>
      </p:sp>
      <p:sp>
        <p:nvSpPr>
          <p:cNvPr id="53" name="Shape 51"/>
          <p:cNvSpPr/>
          <p:nvPr/>
        </p:nvSpPr>
        <p:spPr>
          <a:xfrm>
            <a:off x="8389925" y="3749040"/>
            <a:ext cx="1795729" cy="256032"/>
          </a:xfrm>
          <a:prstGeom prst="rect">
            <a:avLst/>
          </a:prstGeom>
          <a:solidFill>
            <a:srgbClr val="C1440E"/>
          </a:solidFill>
          <a:ln/>
        </p:spPr>
      </p:sp>
      <p:sp>
        <p:nvSpPr>
          <p:cNvPr id="54" name="Text 52"/>
          <p:cNvSpPr/>
          <p:nvPr/>
        </p:nvSpPr>
        <p:spPr>
          <a:xfrm>
            <a:off x="8389925"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55" name="Text 53"/>
          <p:cNvSpPr/>
          <p:nvPr/>
        </p:nvSpPr>
        <p:spPr>
          <a:xfrm>
            <a:off x="8463077"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Humanism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Humanism Enquiry</a:t>
            </a:r>
            <a:endParaRPr lang="en-US" sz="1000" dirty="0"/>
          </a:p>
        </p:txBody>
      </p:sp>
      <p:sp>
        <p:nvSpPr>
          <p:cNvPr id="56" name="Shape 54"/>
          <p:cNvSpPr/>
          <p:nvPr/>
        </p:nvSpPr>
        <p:spPr>
          <a:xfrm>
            <a:off x="10258806" y="3749040"/>
            <a:ext cx="1795729" cy="2532888"/>
          </a:xfrm>
          <a:prstGeom prst="roundRect">
            <a:avLst>
              <a:gd name="adj" fmla="val 2546"/>
            </a:avLst>
          </a:prstGeom>
          <a:solidFill>
            <a:srgbClr val="EEF1F7"/>
          </a:solidFill>
          <a:ln w="12700">
            <a:solidFill>
              <a:srgbClr val="C1440E"/>
            </a:solidFill>
            <a:prstDash val="solid"/>
          </a:ln>
        </p:spPr>
      </p:sp>
      <p:sp>
        <p:nvSpPr>
          <p:cNvPr id="57" name="Shape 55"/>
          <p:cNvSpPr/>
          <p:nvPr/>
        </p:nvSpPr>
        <p:spPr>
          <a:xfrm>
            <a:off x="10258806" y="3749040"/>
            <a:ext cx="1795729" cy="256032"/>
          </a:xfrm>
          <a:prstGeom prst="rect">
            <a:avLst/>
          </a:prstGeom>
          <a:solidFill>
            <a:srgbClr val="C1440E"/>
          </a:solidFill>
          <a:ln/>
        </p:spPr>
      </p:sp>
      <p:sp>
        <p:nvSpPr>
          <p:cNvPr id="58" name="Text 56"/>
          <p:cNvSpPr/>
          <p:nvPr/>
        </p:nvSpPr>
        <p:spPr>
          <a:xfrm>
            <a:off x="10258806"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59" name="Text 57"/>
          <p:cNvSpPr/>
          <p:nvPr/>
        </p:nvSpPr>
        <p:spPr>
          <a:xfrm>
            <a:off x="10331958"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does a minister/church leader do?</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B2E5E"/>
          </a:solidFill>
          <a:ln/>
        </p:spPr>
      </p:sp>
      <p:sp>
        <p:nvSpPr>
          <p:cNvPr id="3" name="Shape 1"/>
          <p:cNvSpPr/>
          <p:nvPr/>
        </p:nvSpPr>
        <p:spPr>
          <a:xfrm>
            <a:off x="0" y="777240"/>
            <a:ext cx="12191695" cy="32004"/>
          </a:xfrm>
          <a:prstGeom prst="rect">
            <a:avLst/>
          </a:prstGeom>
          <a:solidFill>
            <a:srgbClr val="F5A623"/>
          </a:solidFill>
          <a:ln/>
        </p:spPr>
      </p:sp>
      <p:sp>
        <p:nvSpPr>
          <p:cNvPr id="4" name="Text 2"/>
          <p:cNvSpPr/>
          <p:nvPr/>
        </p:nvSpPr>
        <p:spPr>
          <a:xfrm>
            <a:off x="320040" y="91440"/>
            <a:ext cx="8686800" cy="59436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Curriculum Journey: Year 3 &amp; Year 4</a:t>
            </a:r>
            <a:endParaRPr lang="en-US" sz="2200" dirty="0"/>
          </a:p>
        </p:txBody>
      </p:sp>
      <p:sp>
        <p:nvSpPr>
          <p:cNvPr id="5" name="Text 3"/>
          <p:cNvSpPr/>
          <p:nvPr/>
        </p:nvSpPr>
        <p:spPr>
          <a:xfrm>
            <a:off x="7315200" y="91440"/>
            <a:ext cx="4572000" cy="365760"/>
          </a:xfrm>
          <a:prstGeom prst="rect">
            <a:avLst/>
          </a:prstGeom>
          <a:noFill/>
          <a:ln/>
        </p:spPr>
        <p:txBody>
          <a:bodyPr wrap="square" rtlCol="0" anchor="ctr"/>
          <a:lstStyle/>
          <a:p>
            <a:pPr marL="0" indent="0" algn="r">
              <a:buNone/>
            </a:pPr>
            <a:r>
              <a:rPr lang="en-US" sz="1000" b="1" dirty="0">
                <a:solidFill>
                  <a:srgbClr val="F5A623"/>
                </a:solidFill>
                <a:latin typeface="Calibri" pitchFamily="34" charset="0"/>
                <a:ea typeface="Calibri" pitchFamily="34" charset="-122"/>
                <a:cs typeface="Calibri" pitchFamily="34" charset="-120"/>
              </a:rPr>
              <a:t>Bexton Primary School  ·  RE Curriculum Overview</a:t>
            </a:r>
            <a:endParaRPr lang="en-US" sz="1000" dirty="0"/>
          </a:p>
        </p:txBody>
      </p:sp>
      <p:sp>
        <p:nvSpPr>
          <p:cNvPr id="6" name="Shape 4"/>
          <p:cNvSpPr/>
          <p:nvPr/>
        </p:nvSpPr>
        <p:spPr>
          <a:xfrm>
            <a:off x="0" y="6693408"/>
            <a:ext cx="12191695" cy="164592"/>
          </a:xfrm>
          <a:prstGeom prst="rect">
            <a:avLst/>
          </a:prstGeom>
          <a:solidFill>
            <a:srgbClr val="1B2E5E"/>
          </a:solidFill>
          <a:ln/>
        </p:spPr>
      </p:sp>
      <p:sp>
        <p:nvSpPr>
          <p:cNvPr id="7" name="Text 5"/>
          <p:cNvSpPr/>
          <p:nvPr/>
        </p:nvSpPr>
        <p:spPr>
          <a:xfrm>
            <a:off x="11795760" y="6693408"/>
            <a:ext cx="320040" cy="164592"/>
          </a:xfrm>
          <a:prstGeom prst="rect">
            <a:avLst/>
          </a:prstGeom>
          <a:noFill/>
          <a:ln/>
        </p:spPr>
        <p:txBody>
          <a:bodyPr wrap="square" rtlCol="0" anchor="ctr"/>
          <a:lstStyle/>
          <a:p>
            <a:pPr marL="0" indent="0" algn="r">
              <a:buNone/>
            </a:pPr>
            <a:r>
              <a:rPr lang="en-US" sz="700" dirty="0">
                <a:solidFill>
                  <a:srgbClr val="FFFFFF"/>
                </a:solidFill>
                <a:latin typeface="Calibri" pitchFamily="34" charset="0"/>
                <a:ea typeface="Calibri" pitchFamily="34" charset="-122"/>
                <a:cs typeface="Calibri" pitchFamily="34" charset="-120"/>
              </a:rPr>
              <a:t>07</a:t>
            </a:r>
            <a:endParaRPr lang="en-US" sz="700" dirty="0"/>
          </a:p>
        </p:txBody>
      </p:sp>
      <p:sp>
        <p:nvSpPr>
          <p:cNvPr id="8" name="Shape 6"/>
          <p:cNvSpPr/>
          <p:nvPr/>
        </p:nvSpPr>
        <p:spPr>
          <a:xfrm>
            <a:off x="137160" y="960120"/>
            <a:ext cx="685800" cy="2606040"/>
          </a:xfrm>
          <a:prstGeom prst="rect">
            <a:avLst/>
          </a:prstGeom>
          <a:solidFill>
            <a:srgbClr val="1B2E5E"/>
          </a:solidFill>
          <a:ln/>
        </p:spPr>
      </p:sp>
      <p:sp>
        <p:nvSpPr>
          <p:cNvPr id="9" name="Text 7"/>
          <p:cNvSpPr/>
          <p:nvPr/>
        </p:nvSpPr>
        <p:spPr>
          <a:xfrm>
            <a:off x="137160" y="96012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3</a:t>
            </a:r>
            <a:endParaRPr lang="en-US" sz="1200" dirty="0"/>
          </a:p>
        </p:txBody>
      </p:sp>
      <p:sp>
        <p:nvSpPr>
          <p:cNvPr id="10" name="Shape 8"/>
          <p:cNvSpPr/>
          <p:nvPr/>
        </p:nvSpPr>
        <p:spPr>
          <a:xfrm>
            <a:off x="914400" y="960120"/>
            <a:ext cx="1795729" cy="2532888"/>
          </a:xfrm>
          <a:prstGeom prst="roundRect">
            <a:avLst>
              <a:gd name="adj" fmla="val 2546"/>
            </a:avLst>
          </a:prstGeom>
          <a:solidFill>
            <a:srgbClr val="EEF1F7"/>
          </a:solidFill>
          <a:ln w="12700">
            <a:solidFill>
              <a:srgbClr val="F5A623"/>
            </a:solidFill>
            <a:prstDash val="solid"/>
          </a:ln>
        </p:spPr>
      </p:sp>
      <p:sp>
        <p:nvSpPr>
          <p:cNvPr id="11" name="Shape 9"/>
          <p:cNvSpPr/>
          <p:nvPr/>
        </p:nvSpPr>
        <p:spPr>
          <a:xfrm>
            <a:off x="914400" y="960120"/>
            <a:ext cx="1795729" cy="256032"/>
          </a:xfrm>
          <a:prstGeom prst="rect">
            <a:avLst/>
          </a:prstGeom>
          <a:solidFill>
            <a:srgbClr val="F5A623"/>
          </a:solidFill>
          <a:ln/>
        </p:spPr>
      </p:sp>
      <p:sp>
        <p:nvSpPr>
          <p:cNvPr id="12" name="Text 10"/>
          <p:cNvSpPr/>
          <p:nvPr/>
        </p:nvSpPr>
        <p:spPr>
          <a:xfrm>
            <a:off x="914400"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13" name="Text 11"/>
          <p:cNvSpPr/>
          <p:nvPr/>
        </p:nvSpPr>
        <p:spPr>
          <a:xfrm>
            <a:off x="987552"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best way for a Jew to lead a good life?</a:t>
            </a:r>
            <a:endParaRPr lang="en-US" sz="1000" dirty="0"/>
          </a:p>
        </p:txBody>
      </p:sp>
      <p:sp>
        <p:nvSpPr>
          <p:cNvPr id="14" name="Shape 12"/>
          <p:cNvSpPr/>
          <p:nvPr/>
        </p:nvSpPr>
        <p:spPr>
          <a:xfrm>
            <a:off x="2783281" y="960120"/>
            <a:ext cx="1795729" cy="2532888"/>
          </a:xfrm>
          <a:prstGeom prst="roundRect">
            <a:avLst>
              <a:gd name="adj" fmla="val 2546"/>
            </a:avLst>
          </a:prstGeom>
          <a:solidFill>
            <a:srgbClr val="EEF1F7"/>
          </a:solidFill>
          <a:ln w="12700">
            <a:solidFill>
              <a:srgbClr val="F5A623"/>
            </a:solidFill>
            <a:prstDash val="solid"/>
          </a:ln>
        </p:spPr>
      </p:sp>
      <p:sp>
        <p:nvSpPr>
          <p:cNvPr id="15" name="Shape 13"/>
          <p:cNvSpPr/>
          <p:nvPr/>
        </p:nvSpPr>
        <p:spPr>
          <a:xfrm>
            <a:off x="2783281" y="960120"/>
            <a:ext cx="1795729" cy="256032"/>
          </a:xfrm>
          <a:prstGeom prst="rect">
            <a:avLst/>
          </a:prstGeom>
          <a:solidFill>
            <a:srgbClr val="F5A623"/>
          </a:solidFill>
          <a:ln/>
        </p:spPr>
      </p:sp>
      <p:sp>
        <p:nvSpPr>
          <p:cNvPr id="16" name="Text 14"/>
          <p:cNvSpPr/>
          <p:nvPr/>
        </p:nvSpPr>
        <p:spPr>
          <a:xfrm>
            <a:off x="2783281"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17" name="Text 15"/>
          <p:cNvSpPr/>
          <p:nvPr/>
        </p:nvSpPr>
        <p:spPr>
          <a:xfrm>
            <a:off x="2856433"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Has Christmas lost its true meaning?</a:t>
            </a:r>
            <a:endParaRPr lang="en-US" sz="1000" dirty="0"/>
          </a:p>
        </p:txBody>
      </p:sp>
      <p:sp>
        <p:nvSpPr>
          <p:cNvPr id="18" name="Shape 16"/>
          <p:cNvSpPr/>
          <p:nvPr/>
        </p:nvSpPr>
        <p:spPr>
          <a:xfrm>
            <a:off x="4652162" y="960120"/>
            <a:ext cx="1795729" cy="2532888"/>
          </a:xfrm>
          <a:prstGeom prst="roundRect">
            <a:avLst>
              <a:gd name="adj" fmla="val 2546"/>
            </a:avLst>
          </a:prstGeom>
          <a:solidFill>
            <a:srgbClr val="EEF1F7"/>
          </a:solidFill>
          <a:ln w="12700">
            <a:solidFill>
              <a:srgbClr val="0E7C7B"/>
            </a:solidFill>
            <a:prstDash val="solid"/>
          </a:ln>
        </p:spPr>
      </p:sp>
      <p:sp>
        <p:nvSpPr>
          <p:cNvPr id="19" name="Shape 17"/>
          <p:cNvSpPr/>
          <p:nvPr/>
        </p:nvSpPr>
        <p:spPr>
          <a:xfrm>
            <a:off x="4652162" y="960120"/>
            <a:ext cx="1795729" cy="256032"/>
          </a:xfrm>
          <a:prstGeom prst="rect">
            <a:avLst/>
          </a:prstGeom>
          <a:solidFill>
            <a:srgbClr val="0E7C7B"/>
          </a:solidFill>
          <a:ln/>
        </p:spPr>
      </p:sp>
      <p:sp>
        <p:nvSpPr>
          <p:cNvPr id="20" name="Text 18"/>
          <p:cNvSpPr/>
          <p:nvPr/>
        </p:nvSpPr>
        <p:spPr>
          <a:xfrm>
            <a:off x="4652162"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21" name="Text 19"/>
          <p:cNvSpPr/>
          <p:nvPr/>
        </p:nvSpPr>
        <p:spPr>
          <a:xfrm>
            <a:off x="4725314"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 &amp; 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Why are Old Testament Stories important to Christians and Jews?</a:t>
            </a:r>
            <a:endParaRPr lang="en-US" sz="1000" dirty="0"/>
          </a:p>
        </p:txBody>
      </p:sp>
      <p:sp>
        <p:nvSpPr>
          <p:cNvPr id="22" name="Shape 20"/>
          <p:cNvSpPr/>
          <p:nvPr/>
        </p:nvSpPr>
        <p:spPr>
          <a:xfrm>
            <a:off x="6521044" y="960120"/>
            <a:ext cx="1795729" cy="2532888"/>
          </a:xfrm>
          <a:prstGeom prst="roundRect">
            <a:avLst>
              <a:gd name="adj" fmla="val 2546"/>
            </a:avLst>
          </a:prstGeom>
          <a:solidFill>
            <a:srgbClr val="EEF1F7"/>
          </a:solidFill>
          <a:ln w="12700">
            <a:solidFill>
              <a:srgbClr val="0E7C7B"/>
            </a:solidFill>
            <a:prstDash val="solid"/>
          </a:ln>
        </p:spPr>
      </p:sp>
      <p:sp>
        <p:nvSpPr>
          <p:cNvPr id="23" name="Shape 21"/>
          <p:cNvSpPr/>
          <p:nvPr/>
        </p:nvSpPr>
        <p:spPr>
          <a:xfrm>
            <a:off x="6521044" y="960120"/>
            <a:ext cx="1795729" cy="256032"/>
          </a:xfrm>
          <a:prstGeom prst="rect">
            <a:avLst/>
          </a:prstGeom>
          <a:solidFill>
            <a:srgbClr val="0E7C7B"/>
          </a:solidFill>
          <a:ln/>
        </p:spPr>
      </p:sp>
      <p:sp>
        <p:nvSpPr>
          <p:cNvPr id="24" name="Text 22"/>
          <p:cNvSpPr/>
          <p:nvPr/>
        </p:nvSpPr>
        <p:spPr>
          <a:xfrm>
            <a:off x="6521044"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25" name="Text 23"/>
          <p:cNvSpPr/>
          <p:nvPr/>
        </p:nvSpPr>
        <p:spPr>
          <a:xfrm>
            <a:off x="6594196"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'good' about Good Friday?</a:t>
            </a:r>
            <a:endParaRPr lang="en-US" sz="1000" dirty="0"/>
          </a:p>
        </p:txBody>
      </p:sp>
      <p:sp>
        <p:nvSpPr>
          <p:cNvPr id="26" name="Shape 24"/>
          <p:cNvSpPr/>
          <p:nvPr/>
        </p:nvSpPr>
        <p:spPr>
          <a:xfrm>
            <a:off x="8389925" y="960120"/>
            <a:ext cx="1795729" cy="2532888"/>
          </a:xfrm>
          <a:prstGeom prst="roundRect">
            <a:avLst>
              <a:gd name="adj" fmla="val 2546"/>
            </a:avLst>
          </a:prstGeom>
          <a:solidFill>
            <a:srgbClr val="EEF1F7"/>
          </a:solidFill>
          <a:ln w="12700">
            <a:solidFill>
              <a:srgbClr val="C1440E"/>
            </a:solidFill>
            <a:prstDash val="solid"/>
          </a:ln>
        </p:spPr>
      </p:sp>
      <p:sp>
        <p:nvSpPr>
          <p:cNvPr id="27" name="Shape 25"/>
          <p:cNvSpPr/>
          <p:nvPr/>
        </p:nvSpPr>
        <p:spPr>
          <a:xfrm>
            <a:off x="8389925" y="960120"/>
            <a:ext cx="1795729" cy="256032"/>
          </a:xfrm>
          <a:prstGeom prst="rect">
            <a:avLst/>
          </a:prstGeom>
          <a:solidFill>
            <a:srgbClr val="C1440E"/>
          </a:solidFill>
          <a:ln/>
        </p:spPr>
      </p:sp>
      <p:sp>
        <p:nvSpPr>
          <p:cNvPr id="28" name="Text 26"/>
          <p:cNvSpPr/>
          <p:nvPr/>
        </p:nvSpPr>
        <p:spPr>
          <a:xfrm>
            <a:off x="8389925"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29" name="Text 27"/>
          <p:cNvSpPr/>
          <p:nvPr/>
        </p:nvSpPr>
        <p:spPr>
          <a:xfrm>
            <a:off x="8463077"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do Jewish beliefs, teachings and stories impact on daily life?</a:t>
            </a:r>
            <a:endParaRPr lang="en-US" sz="1000" dirty="0"/>
          </a:p>
        </p:txBody>
      </p:sp>
      <p:sp>
        <p:nvSpPr>
          <p:cNvPr id="30" name="Shape 28"/>
          <p:cNvSpPr/>
          <p:nvPr/>
        </p:nvSpPr>
        <p:spPr>
          <a:xfrm>
            <a:off x="10258806" y="960120"/>
            <a:ext cx="1795729" cy="2532888"/>
          </a:xfrm>
          <a:prstGeom prst="roundRect">
            <a:avLst>
              <a:gd name="adj" fmla="val 2546"/>
            </a:avLst>
          </a:prstGeom>
          <a:solidFill>
            <a:srgbClr val="EEF1F7"/>
          </a:solidFill>
          <a:ln w="12700">
            <a:solidFill>
              <a:srgbClr val="C1440E"/>
            </a:solidFill>
            <a:prstDash val="solid"/>
          </a:ln>
        </p:spPr>
      </p:sp>
      <p:sp>
        <p:nvSpPr>
          <p:cNvPr id="31" name="Shape 29"/>
          <p:cNvSpPr/>
          <p:nvPr/>
        </p:nvSpPr>
        <p:spPr>
          <a:xfrm>
            <a:off x="10258806" y="960120"/>
            <a:ext cx="1795729" cy="256032"/>
          </a:xfrm>
          <a:prstGeom prst="rect">
            <a:avLst/>
          </a:prstGeom>
          <a:solidFill>
            <a:srgbClr val="C1440E"/>
          </a:solidFill>
          <a:ln/>
        </p:spPr>
      </p:sp>
      <p:sp>
        <p:nvSpPr>
          <p:cNvPr id="32" name="Text 30"/>
          <p:cNvSpPr/>
          <p:nvPr/>
        </p:nvSpPr>
        <p:spPr>
          <a:xfrm>
            <a:off x="10258806"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33" name="Text 31"/>
          <p:cNvSpPr/>
          <p:nvPr/>
        </p:nvSpPr>
        <p:spPr>
          <a:xfrm>
            <a:off x="10331958"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Judaism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does celebrating Shavuot help Jewish children feel closer to God?</a:t>
            </a:r>
            <a:endParaRPr lang="en-US" sz="1000" dirty="0"/>
          </a:p>
        </p:txBody>
      </p:sp>
      <p:sp>
        <p:nvSpPr>
          <p:cNvPr id="34" name="Shape 32"/>
          <p:cNvSpPr/>
          <p:nvPr/>
        </p:nvSpPr>
        <p:spPr>
          <a:xfrm>
            <a:off x="137160" y="3749040"/>
            <a:ext cx="685800" cy="2606040"/>
          </a:xfrm>
          <a:prstGeom prst="rect">
            <a:avLst/>
          </a:prstGeom>
          <a:solidFill>
            <a:srgbClr val="1B2E5E"/>
          </a:solidFill>
          <a:ln/>
        </p:spPr>
      </p:sp>
      <p:sp>
        <p:nvSpPr>
          <p:cNvPr id="35" name="Text 33"/>
          <p:cNvSpPr/>
          <p:nvPr/>
        </p:nvSpPr>
        <p:spPr>
          <a:xfrm>
            <a:off x="137160" y="374904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4</a:t>
            </a:r>
            <a:endParaRPr lang="en-US" sz="1200" dirty="0"/>
          </a:p>
        </p:txBody>
      </p:sp>
      <p:sp>
        <p:nvSpPr>
          <p:cNvPr id="36" name="Shape 34"/>
          <p:cNvSpPr/>
          <p:nvPr/>
        </p:nvSpPr>
        <p:spPr>
          <a:xfrm>
            <a:off x="914400" y="3749040"/>
            <a:ext cx="1795729" cy="2532888"/>
          </a:xfrm>
          <a:prstGeom prst="roundRect">
            <a:avLst>
              <a:gd name="adj" fmla="val 2546"/>
            </a:avLst>
          </a:prstGeom>
          <a:solidFill>
            <a:srgbClr val="EEF1F7"/>
          </a:solidFill>
          <a:ln w="12700">
            <a:solidFill>
              <a:srgbClr val="F5A623"/>
            </a:solidFill>
            <a:prstDash val="solid"/>
          </a:ln>
        </p:spPr>
      </p:sp>
      <p:sp>
        <p:nvSpPr>
          <p:cNvPr id="37" name="Shape 35"/>
          <p:cNvSpPr/>
          <p:nvPr/>
        </p:nvSpPr>
        <p:spPr>
          <a:xfrm>
            <a:off x="914400" y="3749040"/>
            <a:ext cx="1795729" cy="256032"/>
          </a:xfrm>
          <a:prstGeom prst="rect">
            <a:avLst/>
          </a:prstGeom>
          <a:solidFill>
            <a:srgbClr val="F5A623"/>
          </a:solidFill>
          <a:ln/>
        </p:spPr>
      </p:sp>
      <p:sp>
        <p:nvSpPr>
          <p:cNvPr id="38" name="Text 36"/>
          <p:cNvSpPr/>
          <p:nvPr/>
        </p:nvSpPr>
        <p:spPr>
          <a:xfrm>
            <a:off x="914400"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39" name="Text 37"/>
          <p:cNvSpPr/>
          <p:nvPr/>
        </p:nvSpPr>
        <p:spPr>
          <a:xfrm>
            <a:off x="987552"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Does praying at regular intervals help Muslims in their everyday lives?</a:t>
            </a:r>
            <a:endParaRPr lang="en-US" sz="1000" dirty="0"/>
          </a:p>
        </p:txBody>
      </p:sp>
      <p:sp>
        <p:nvSpPr>
          <p:cNvPr id="40" name="Shape 38"/>
          <p:cNvSpPr/>
          <p:nvPr/>
        </p:nvSpPr>
        <p:spPr>
          <a:xfrm>
            <a:off x="2783281" y="3749040"/>
            <a:ext cx="1795729" cy="2532888"/>
          </a:xfrm>
          <a:prstGeom prst="roundRect">
            <a:avLst>
              <a:gd name="adj" fmla="val 2546"/>
            </a:avLst>
          </a:prstGeom>
          <a:solidFill>
            <a:srgbClr val="EEF1F7"/>
          </a:solidFill>
          <a:ln w="12700">
            <a:solidFill>
              <a:srgbClr val="F5A623"/>
            </a:solidFill>
            <a:prstDash val="solid"/>
          </a:ln>
        </p:spPr>
      </p:sp>
      <p:sp>
        <p:nvSpPr>
          <p:cNvPr id="41" name="Shape 39"/>
          <p:cNvSpPr/>
          <p:nvPr/>
        </p:nvSpPr>
        <p:spPr>
          <a:xfrm>
            <a:off x="2783281" y="3749040"/>
            <a:ext cx="1795729" cy="256032"/>
          </a:xfrm>
          <a:prstGeom prst="rect">
            <a:avLst/>
          </a:prstGeom>
          <a:solidFill>
            <a:srgbClr val="F5A623"/>
          </a:solidFill>
          <a:ln/>
        </p:spPr>
      </p:sp>
      <p:sp>
        <p:nvSpPr>
          <p:cNvPr id="42" name="Text 40"/>
          <p:cNvSpPr/>
          <p:nvPr/>
        </p:nvSpPr>
        <p:spPr>
          <a:xfrm>
            <a:off x="2783281"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43" name="Text 41"/>
          <p:cNvSpPr/>
          <p:nvPr/>
        </p:nvSpPr>
        <p:spPr>
          <a:xfrm>
            <a:off x="2856433"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most significant part of the nativity story for Christians today?</a:t>
            </a:r>
            <a:endParaRPr lang="en-US" sz="1000" dirty="0"/>
          </a:p>
        </p:txBody>
      </p:sp>
      <p:sp>
        <p:nvSpPr>
          <p:cNvPr id="44" name="Shape 42"/>
          <p:cNvSpPr/>
          <p:nvPr/>
        </p:nvSpPr>
        <p:spPr>
          <a:xfrm>
            <a:off x="4652162" y="3749040"/>
            <a:ext cx="1795729" cy="2532888"/>
          </a:xfrm>
          <a:prstGeom prst="roundRect">
            <a:avLst>
              <a:gd name="adj" fmla="val 2546"/>
            </a:avLst>
          </a:prstGeom>
          <a:solidFill>
            <a:srgbClr val="EEF1F7"/>
          </a:solidFill>
          <a:ln w="12700">
            <a:solidFill>
              <a:srgbClr val="0E7C7B"/>
            </a:solidFill>
            <a:prstDash val="solid"/>
          </a:ln>
        </p:spPr>
      </p:sp>
      <p:sp>
        <p:nvSpPr>
          <p:cNvPr id="45" name="Shape 43"/>
          <p:cNvSpPr/>
          <p:nvPr/>
        </p:nvSpPr>
        <p:spPr>
          <a:xfrm>
            <a:off x="4652162" y="3749040"/>
            <a:ext cx="1795729" cy="256032"/>
          </a:xfrm>
          <a:prstGeom prst="rect">
            <a:avLst/>
          </a:prstGeom>
          <a:solidFill>
            <a:srgbClr val="0E7C7B"/>
          </a:solidFill>
          <a:ln/>
        </p:spPr>
      </p:sp>
      <p:sp>
        <p:nvSpPr>
          <p:cNvPr id="46" name="Text 44"/>
          <p:cNvSpPr/>
          <p:nvPr/>
        </p:nvSpPr>
        <p:spPr>
          <a:xfrm>
            <a:off x="4652162"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47" name="Text 45"/>
          <p:cNvSpPr/>
          <p:nvPr/>
        </p:nvSpPr>
        <p:spPr>
          <a:xfrm>
            <a:off x="4725314"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Does completing a pilgrimage make a person a better Muslim?</a:t>
            </a:r>
            <a:endParaRPr lang="en-US" sz="1000" dirty="0"/>
          </a:p>
        </p:txBody>
      </p:sp>
      <p:sp>
        <p:nvSpPr>
          <p:cNvPr id="48" name="Shape 46"/>
          <p:cNvSpPr/>
          <p:nvPr/>
        </p:nvSpPr>
        <p:spPr>
          <a:xfrm>
            <a:off x="6521044" y="3749040"/>
            <a:ext cx="1795729" cy="2532888"/>
          </a:xfrm>
          <a:prstGeom prst="roundRect">
            <a:avLst>
              <a:gd name="adj" fmla="val 2546"/>
            </a:avLst>
          </a:prstGeom>
          <a:solidFill>
            <a:srgbClr val="EEF1F7"/>
          </a:solidFill>
          <a:ln w="12700">
            <a:solidFill>
              <a:srgbClr val="0E7C7B"/>
            </a:solidFill>
            <a:prstDash val="solid"/>
          </a:ln>
        </p:spPr>
      </p:sp>
      <p:sp>
        <p:nvSpPr>
          <p:cNvPr id="49" name="Shape 47"/>
          <p:cNvSpPr/>
          <p:nvPr/>
        </p:nvSpPr>
        <p:spPr>
          <a:xfrm>
            <a:off x="6521044" y="3749040"/>
            <a:ext cx="1795729" cy="256032"/>
          </a:xfrm>
          <a:prstGeom prst="rect">
            <a:avLst/>
          </a:prstGeom>
          <a:solidFill>
            <a:srgbClr val="0E7C7B"/>
          </a:solidFill>
          <a:ln/>
        </p:spPr>
      </p:sp>
      <p:sp>
        <p:nvSpPr>
          <p:cNvPr id="50" name="Text 48"/>
          <p:cNvSpPr/>
          <p:nvPr/>
        </p:nvSpPr>
        <p:spPr>
          <a:xfrm>
            <a:off x="6521044"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51" name="Text 49"/>
          <p:cNvSpPr/>
          <p:nvPr/>
        </p:nvSpPr>
        <p:spPr>
          <a:xfrm>
            <a:off x="6594196"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Is forgiveness always possible for Christians?</a:t>
            </a:r>
            <a:endParaRPr lang="en-US" sz="1000" dirty="0"/>
          </a:p>
        </p:txBody>
      </p:sp>
      <p:sp>
        <p:nvSpPr>
          <p:cNvPr id="52" name="Shape 50"/>
          <p:cNvSpPr/>
          <p:nvPr/>
        </p:nvSpPr>
        <p:spPr>
          <a:xfrm>
            <a:off x="8389925" y="3749040"/>
            <a:ext cx="1795729" cy="2532888"/>
          </a:xfrm>
          <a:prstGeom prst="roundRect">
            <a:avLst>
              <a:gd name="adj" fmla="val 2546"/>
            </a:avLst>
          </a:prstGeom>
          <a:solidFill>
            <a:srgbClr val="EEF1F7"/>
          </a:solidFill>
          <a:ln w="12700">
            <a:solidFill>
              <a:srgbClr val="C1440E"/>
            </a:solidFill>
            <a:prstDash val="solid"/>
          </a:ln>
        </p:spPr>
      </p:sp>
      <p:sp>
        <p:nvSpPr>
          <p:cNvPr id="53" name="Shape 51"/>
          <p:cNvSpPr/>
          <p:nvPr/>
        </p:nvSpPr>
        <p:spPr>
          <a:xfrm>
            <a:off x="8389925" y="3749040"/>
            <a:ext cx="1795729" cy="256032"/>
          </a:xfrm>
          <a:prstGeom prst="rect">
            <a:avLst/>
          </a:prstGeom>
          <a:solidFill>
            <a:srgbClr val="C1440E"/>
          </a:solidFill>
          <a:ln/>
        </p:spPr>
      </p:sp>
      <p:sp>
        <p:nvSpPr>
          <p:cNvPr id="54" name="Text 52"/>
          <p:cNvSpPr/>
          <p:nvPr/>
        </p:nvSpPr>
        <p:spPr>
          <a:xfrm>
            <a:off x="8389925"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55" name="Text 53"/>
          <p:cNvSpPr/>
          <p:nvPr/>
        </p:nvSpPr>
        <p:spPr>
          <a:xfrm>
            <a:off x="8463077"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 people need to go to church to show they are Christians?</a:t>
            </a:r>
            <a:endParaRPr lang="en-US" sz="1000" dirty="0"/>
          </a:p>
        </p:txBody>
      </p:sp>
      <p:sp>
        <p:nvSpPr>
          <p:cNvPr id="56" name="Shape 54"/>
          <p:cNvSpPr/>
          <p:nvPr/>
        </p:nvSpPr>
        <p:spPr>
          <a:xfrm>
            <a:off x="10258806" y="3749040"/>
            <a:ext cx="1795729" cy="2532888"/>
          </a:xfrm>
          <a:prstGeom prst="roundRect">
            <a:avLst>
              <a:gd name="adj" fmla="val 2546"/>
            </a:avLst>
          </a:prstGeom>
          <a:solidFill>
            <a:srgbClr val="EEF1F7"/>
          </a:solidFill>
          <a:ln w="12700">
            <a:solidFill>
              <a:srgbClr val="C1440E"/>
            </a:solidFill>
            <a:prstDash val="solid"/>
          </a:ln>
        </p:spPr>
      </p:sp>
      <p:sp>
        <p:nvSpPr>
          <p:cNvPr id="57" name="Shape 55"/>
          <p:cNvSpPr/>
          <p:nvPr/>
        </p:nvSpPr>
        <p:spPr>
          <a:xfrm>
            <a:off x="10258806" y="3749040"/>
            <a:ext cx="1795729" cy="256032"/>
          </a:xfrm>
          <a:prstGeom prst="rect">
            <a:avLst/>
          </a:prstGeom>
          <a:solidFill>
            <a:srgbClr val="C1440E"/>
          </a:solidFill>
          <a:ln/>
        </p:spPr>
      </p:sp>
      <p:sp>
        <p:nvSpPr>
          <p:cNvPr id="58" name="Text 56"/>
          <p:cNvSpPr/>
          <p:nvPr/>
        </p:nvSpPr>
        <p:spPr>
          <a:xfrm>
            <a:off x="10258806"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59" name="Text 57"/>
          <p:cNvSpPr/>
          <p:nvPr/>
        </p:nvSpPr>
        <p:spPr>
          <a:xfrm>
            <a:off x="10331958"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best way for a Muslim to lead a good life?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B2E5E"/>
          </a:solidFill>
          <a:ln/>
        </p:spPr>
      </p:sp>
      <p:sp>
        <p:nvSpPr>
          <p:cNvPr id="3" name="Shape 1"/>
          <p:cNvSpPr/>
          <p:nvPr/>
        </p:nvSpPr>
        <p:spPr>
          <a:xfrm>
            <a:off x="0" y="777240"/>
            <a:ext cx="12191695" cy="32004"/>
          </a:xfrm>
          <a:prstGeom prst="rect">
            <a:avLst/>
          </a:prstGeom>
          <a:solidFill>
            <a:srgbClr val="F5A623"/>
          </a:solidFill>
          <a:ln/>
        </p:spPr>
      </p:sp>
      <p:sp>
        <p:nvSpPr>
          <p:cNvPr id="4" name="Text 2"/>
          <p:cNvSpPr/>
          <p:nvPr/>
        </p:nvSpPr>
        <p:spPr>
          <a:xfrm>
            <a:off x="320040" y="91440"/>
            <a:ext cx="8686800" cy="59436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Curriculum Journey: Year 5 &amp; Year 6</a:t>
            </a:r>
            <a:endParaRPr lang="en-US" sz="2200" dirty="0"/>
          </a:p>
        </p:txBody>
      </p:sp>
      <p:sp>
        <p:nvSpPr>
          <p:cNvPr id="5" name="Text 3"/>
          <p:cNvSpPr/>
          <p:nvPr/>
        </p:nvSpPr>
        <p:spPr>
          <a:xfrm>
            <a:off x="7315200" y="91440"/>
            <a:ext cx="4572000" cy="365760"/>
          </a:xfrm>
          <a:prstGeom prst="rect">
            <a:avLst/>
          </a:prstGeom>
          <a:noFill/>
          <a:ln/>
        </p:spPr>
        <p:txBody>
          <a:bodyPr wrap="square" rtlCol="0" anchor="ctr"/>
          <a:lstStyle/>
          <a:p>
            <a:pPr marL="0" indent="0" algn="r">
              <a:buNone/>
            </a:pPr>
            <a:r>
              <a:rPr lang="en-US" sz="1000" b="1" dirty="0">
                <a:solidFill>
                  <a:srgbClr val="F5A623"/>
                </a:solidFill>
                <a:latin typeface="Calibri" pitchFamily="34" charset="0"/>
                <a:ea typeface="Calibri" pitchFamily="34" charset="-122"/>
                <a:cs typeface="Calibri" pitchFamily="34" charset="-120"/>
              </a:rPr>
              <a:t>Bexton Primary School  ·  RE Curriculum Overview</a:t>
            </a:r>
            <a:endParaRPr lang="en-US" sz="1000" dirty="0"/>
          </a:p>
        </p:txBody>
      </p:sp>
      <p:sp>
        <p:nvSpPr>
          <p:cNvPr id="6" name="Shape 4"/>
          <p:cNvSpPr/>
          <p:nvPr/>
        </p:nvSpPr>
        <p:spPr>
          <a:xfrm>
            <a:off x="0" y="6693408"/>
            <a:ext cx="12191695" cy="164592"/>
          </a:xfrm>
          <a:prstGeom prst="rect">
            <a:avLst/>
          </a:prstGeom>
          <a:solidFill>
            <a:srgbClr val="1B2E5E"/>
          </a:solidFill>
          <a:ln/>
        </p:spPr>
      </p:sp>
      <p:sp>
        <p:nvSpPr>
          <p:cNvPr id="7" name="Text 5"/>
          <p:cNvSpPr/>
          <p:nvPr/>
        </p:nvSpPr>
        <p:spPr>
          <a:xfrm>
            <a:off x="11795760" y="6693408"/>
            <a:ext cx="320040" cy="164592"/>
          </a:xfrm>
          <a:prstGeom prst="rect">
            <a:avLst/>
          </a:prstGeom>
          <a:noFill/>
          <a:ln/>
        </p:spPr>
        <p:txBody>
          <a:bodyPr wrap="square" rtlCol="0" anchor="ctr"/>
          <a:lstStyle/>
          <a:p>
            <a:pPr marL="0" indent="0" algn="r">
              <a:buNone/>
            </a:pPr>
            <a:r>
              <a:rPr lang="en-US" sz="700" dirty="0">
                <a:solidFill>
                  <a:srgbClr val="FFFFFF"/>
                </a:solidFill>
                <a:latin typeface="Calibri" pitchFamily="34" charset="0"/>
                <a:ea typeface="Calibri" pitchFamily="34" charset="-122"/>
                <a:cs typeface="Calibri" pitchFamily="34" charset="-120"/>
              </a:rPr>
              <a:t>08</a:t>
            </a:r>
            <a:endParaRPr lang="en-US" sz="700" dirty="0"/>
          </a:p>
        </p:txBody>
      </p:sp>
      <p:sp>
        <p:nvSpPr>
          <p:cNvPr id="8" name="Shape 6"/>
          <p:cNvSpPr/>
          <p:nvPr/>
        </p:nvSpPr>
        <p:spPr>
          <a:xfrm>
            <a:off x="137160" y="960120"/>
            <a:ext cx="685800" cy="2606040"/>
          </a:xfrm>
          <a:prstGeom prst="rect">
            <a:avLst/>
          </a:prstGeom>
          <a:solidFill>
            <a:srgbClr val="1B2E5E"/>
          </a:solidFill>
          <a:ln/>
        </p:spPr>
      </p:sp>
      <p:sp>
        <p:nvSpPr>
          <p:cNvPr id="9" name="Text 7"/>
          <p:cNvSpPr/>
          <p:nvPr/>
        </p:nvSpPr>
        <p:spPr>
          <a:xfrm>
            <a:off x="137160" y="96012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5</a:t>
            </a:r>
            <a:endParaRPr lang="en-US" sz="1200" dirty="0"/>
          </a:p>
        </p:txBody>
      </p:sp>
      <p:sp>
        <p:nvSpPr>
          <p:cNvPr id="10" name="Shape 8"/>
          <p:cNvSpPr/>
          <p:nvPr/>
        </p:nvSpPr>
        <p:spPr>
          <a:xfrm>
            <a:off x="914400" y="960120"/>
            <a:ext cx="1795729" cy="2532888"/>
          </a:xfrm>
          <a:prstGeom prst="roundRect">
            <a:avLst>
              <a:gd name="adj" fmla="val 2546"/>
            </a:avLst>
          </a:prstGeom>
          <a:solidFill>
            <a:srgbClr val="EEF1F7"/>
          </a:solidFill>
          <a:ln w="12700">
            <a:solidFill>
              <a:srgbClr val="F5A623"/>
            </a:solidFill>
            <a:prstDash val="solid"/>
          </a:ln>
        </p:spPr>
      </p:sp>
      <p:sp>
        <p:nvSpPr>
          <p:cNvPr id="11" name="Shape 9"/>
          <p:cNvSpPr/>
          <p:nvPr/>
        </p:nvSpPr>
        <p:spPr>
          <a:xfrm>
            <a:off x="914400" y="960120"/>
            <a:ext cx="1795729" cy="256032"/>
          </a:xfrm>
          <a:prstGeom prst="rect">
            <a:avLst/>
          </a:prstGeom>
          <a:solidFill>
            <a:srgbClr val="F5A623"/>
          </a:solidFill>
          <a:ln/>
        </p:spPr>
      </p:sp>
      <p:sp>
        <p:nvSpPr>
          <p:cNvPr id="12" name="Text 10"/>
          <p:cNvSpPr/>
          <p:nvPr/>
        </p:nvSpPr>
        <p:spPr>
          <a:xfrm>
            <a:off x="914400"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13" name="Text 11"/>
          <p:cNvSpPr/>
          <p:nvPr/>
        </p:nvSpPr>
        <p:spPr>
          <a:xfrm>
            <a:off x="987552"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Hindu Dharma</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best way for a Sanatani to show commitment to God?</a:t>
            </a:r>
            <a:endParaRPr lang="en-US" sz="1000" dirty="0"/>
          </a:p>
        </p:txBody>
      </p:sp>
      <p:sp>
        <p:nvSpPr>
          <p:cNvPr id="14" name="Shape 12"/>
          <p:cNvSpPr/>
          <p:nvPr/>
        </p:nvSpPr>
        <p:spPr>
          <a:xfrm>
            <a:off x="2783281" y="960120"/>
            <a:ext cx="1795729" cy="2532888"/>
          </a:xfrm>
          <a:prstGeom prst="roundRect">
            <a:avLst>
              <a:gd name="adj" fmla="val 2546"/>
            </a:avLst>
          </a:prstGeom>
          <a:solidFill>
            <a:srgbClr val="EEF1F7"/>
          </a:solidFill>
          <a:ln w="12700">
            <a:solidFill>
              <a:srgbClr val="F5A623"/>
            </a:solidFill>
            <a:prstDash val="solid"/>
          </a:ln>
        </p:spPr>
      </p:sp>
      <p:sp>
        <p:nvSpPr>
          <p:cNvPr id="15" name="Shape 13"/>
          <p:cNvSpPr/>
          <p:nvPr/>
        </p:nvSpPr>
        <p:spPr>
          <a:xfrm>
            <a:off x="2783281" y="960120"/>
            <a:ext cx="1795729" cy="256032"/>
          </a:xfrm>
          <a:prstGeom prst="rect">
            <a:avLst/>
          </a:prstGeom>
          <a:solidFill>
            <a:srgbClr val="F5A623"/>
          </a:solidFill>
          <a:ln/>
        </p:spPr>
      </p:sp>
      <p:sp>
        <p:nvSpPr>
          <p:cNvPr id="16" name="Text 14"/>
          <p:cNvSpPr/>
          <p:nvPr/>
        </p:nvSpPr>
        <p:spPr>
          <a:xfrm>
            <a:off x="2783281"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17" name="Text 15"/>
          <p:cNvSpPr/>
          <p:nvPr/>
        </p:nvSpPr>
        <p:spPr>
          <a:xfrm>
            <a:off x="2856433"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 Christian celebrations and traditions help Christians understand who Jesus was and why he was born?</a:t>
            </a:r>
            <a:endParaRPr lang="en-US" sz="1000" dirty="0"/>
          </a:p>
        </p:txBody>
      </p:sp>
      <p:sp>
        <p:nvSpPr>
          <p:cNvPr id="18" name="Shape 16"/>
          <p:cNvSpPr/>
          <p:nvPr/>
        </p:nvSpPr>
        <p:spPr>
          <a:xfrm>
            <a:off x="4652162" y="960120"/>
            <a:ext cx="1795729" cy="2532888"/>
          </a:xfrm>
          <a:prstGeom prst="roundRect">
            <a:avLst>
              <a:gd name="adj" fmla="val 2546"/>
            </a:avLst>
          </a:prstGeom>
          <a:solidFill>
            <a:srgbClr val="EEF1F7"/>
          </a:solidFill>
          <a:ln w="12700">
            <a:solidFill>
              <a:srgbClr val="0E7C7B"/>
            </a:solidFill>
            <a:prstDash val="solid"/>
          </a:ln>
        </p:spPr>
      </p:sp>
      <p:sp>
        <p:nvSpPr>
          <p:cNvPr id="19" name="Shape 17"/>
          <p:cNvSpPr/>
          <p:nvPr/>
        </p:nvSpPr>
        <p:spPr>
          <a:xfrm>
            <a:off x="4652162" y="960120"/>
            <a:ext cx="1795729" cy="256032"/>
          </a:xfrm>
          <a:prstGeom prst="rect">
            <a:avLst/>
          </a:prstGeom>
          <a:solidFill>
            <a:srgbClr val="0E7C7B"/>
          </a:solidFill>
          <a:ln/>
        </p:spPr>
      </p:sp>
      <p:sp>
        <p:nvSpPr>
          <p:cNvPr id="20" name="Text 18"/>
          <p:cNvSpPr/>
          <p:nvPr/>
        </p:nvSpPr>
        <p:spPr>
          <a:xfrm>
            <a:off x="4652162"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21" name="Text 19"/>
          <p:cNvSpPr/>
          <p:nvPr/>
        </p:nvSpPr>
        <p:spPr>
          <a:xfrm>
            <a:off x="4725314"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Hindu Dharma</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can Brahman be everywhere and in everything?</a:t>
            </a:r>
            <a:endParaRPr lang="en-US" sz="1000" dirty="0"/>
          </a:p>
        </p:txBody>
      </p:sp>
      <p:sp>
        <p:nvSpPr>
          <p:cNvPr id="22" name="Shape 20"/>
          <p:cNvSpPr/>
          <p:nvPr/>
        </p:nvSpPr>
        <p:spPr>
          <a:xfrm>
            <a:off x="6521044" y="960120"/>
            <a:ext cx="1795729" cy="2532888"/>
          </a:xfrm>
          <a:prstGeom prst="roundRect">
            <a:avLst>
              <a:gd name="adj" fmla="val 2546"/>
            </a:avLst>
          </a:prstGeom>
          <a:solidFill>
            <a:srgbClr val="EEF1F7"/>
          </a:solidFill>
          <a:ln w="12700">
            <a:solidFill>
              <a:srgbClr val="0E7C7B"/>
            </a:solidFill>
            <a:prstDash val="solid"/>
          </a:ln>
        </p:spPr>
      </p:sp>
      <p:sp>
        <p:nvSpPr>
          <p:cNvPr id="23" name="Shape 21"/>
          <p:cNvSpPr/>
          <p:nvPr/>
        </p:nvSpPr>
        <p:spPr>
          <a:xfrm>
            <a:off x="6521044" y="960120"/>
            <a:ext cx="1795729" cy="256032"/>
          </a:xfrm>
          <a:prstGeom prst="rect">
            <a:avLst/>
          </a:prstGeom>
          <a:solidFill>
            <a:srgbClr val="0E7C7B"/>
          </a:solidFill>
          <a:ln/>
        </p:spPr>
      </p:sp>
      <p:sp>
        <p:nvSpPr>
          <p:cNvPr id="24" name="Text 22"/>
          <p:cNvSpPr/>
          <p:nvPr/>
        </p:nvSpPr>
        <p:spPr>
          <a:xfrm>
            <a:off x="6521044"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25" name="Text 23"/>
          <p:cNvSpPr/>
          <p:nvPr/>
        </p:nvSpPr>
        <p:spPr>
          <a:xfrm>
            <a:off x="6594196"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significant is it for Christians to believe that God intended Jesus to die?</a:t>
            </a:r>
            <a:endParaRPr lang="en-US" sz="1000" dirty="0"/>
          </a:p>
        </p:txBody>
      </p:sp>
      <p:sp>
        <p:nvSpPr>
          <p:cNvPr id="26" name="Shape 24"/>
          <p:cNvSpPr/>
          <p:nvPr/>
        </p:nvSpPr>
        <p:spPr>
          <a:xfrm>
            <a:off x="8389925" y="960120"/>
            <a:ext cx="1795729" cy="2532888"/>
          </a:xfrm>
          <a:prstGeom prst="roundRect">
            <a:avLst>
              <a:gd name="adj" fmla="val 2546"/>
            </a:avLst>
          </a:prstGeom>
          <a:solidFill>
            <a:srgbClr val="EEF1F7"/>
          </a:solidFill>
          <a:ln w="12700">
            <a:solidFill>
              <a:srgbClr val="C1440E"/>
            </a:solidFill>
            <a:prstDash val="solid"/>
          </a:ln>
        </p:spPr>
      </p:sp>
      <p:sp>
        <p:nvSpPr>
          <p:cNvPr id="27" name="Shape 25"/>
          <p:cNvSpPr/>
          <p:nvPr/>
        </p:nvSpPr>
        <p:spPr>
          <a:xfrm>
            <a:off x="8389925" y="960120"/>
            <a:ext cx="1795729" cy="256032"/>
          </a:xfrm>
          <a:prstGeom prst="rect">
            <a:avLst/>
          </a:prstGeom>
          <a:solidFill>
            <a:srgbClr val="C1440E"/>
          </a:solidFill>
          <a:ln/>
        </p:spPr>
      </p:sp>
      <p:sp>
        <p:nvSpPr>
          <p:cNvPr id="28" name="Text 26"/>
          <p:cNvSpPr/>
          <p:nvPr/>
        </p:nvSpPr>
        <p:spPr>
          <a:xfrm>
            <a:off x="8389925"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29" name="Text 27"/>
          <p:cNvSpPr/>
          <p:nvPr/>
        </p:nvSpPr>
        <p:spPr>
          <a:xfrm>
            <a:off x="8463077"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Hindu Dharma</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 beliefs in Karma Samsara and Moksha help Sanatanis lead good lives?</a:t>
            </a:r>
            <a:endParaRPr lang="en-US" sz="1000" dirty="0"/>
          </a:p>
        </p:txBody>
      </p:sp>
      <p:sp>
        <p:nvSpPr>
          <p:cNvPr id="30" name="Shape 28"/>
          <p:cNvSpPr/>
          <p:nvPr/>
        </p:nvSpPr>
        <p:spPr>
          <a:xfrm>
            <a:off x="10258806" y="960120"/>
            <a:ext cx="1795729" cy="2532888"/>
          </a:xfrm>
          <a:prstGeom prst="roundRect">
            <a:avLst>
              <a:gd name="adj" fmla="val 2546"/>
            </a:avLst>
          </a:prstGeom>
          <a:solidFill>
            <a:srgbClr val="EEF1F7"/>
          </a:solidFill>
          <a:ln w="12700">
            <a:solidFill>
              <a:srgbClr val="C1440E"/>
            </a:solidFill>
            <a:prstDash val="solid"/>
          </a:ln>
        </p:spPr>
      </p:sp>
      <p:sp>
        <p:nvSpPr>
          <p:cNvPr id="31" name="Shape 29"/>
          <p:cNvSpPr/>
          <p:nvPr/>
        </p:nvSpPr>
        <p:spPr>
          <a:xfrm>
            <a:off x="10258806" y="960120"/>
            <a:ext cx="1795729" cy="256032"/>
          </a:xfrm>
          <a:prstGeom prst="rect">
            <a:avLst/>
          </a:prstGeom>
          <a:solidFill>
            <a:srgbClr val="C1440E"/>
          </a:solidFill>
          <a:ln/>
        </p:spPr>
      </p:sp>
      <p:sp>
        <p:nvSpPr>
          <p:cNvPr id="32" name="Text 30"/>
          <p:cNvSpPr/>
          <p:nvPr/>
        </p:nvSpPr>
        <p:spPr>
          <a:xfrm>
            <a:off x="10258806" y="96012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33" name="Text 31"/>
          <p:cNvSpPr/>
          <p:nvPr/>
        </p:nvSpPr>
        <p:spPr>
          <a:xfrm>
            <a:off x="10331958" y="127101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best way for a Christian to show commitment to God?</a:t>
            </a:r>
            <a:endParaRPr lang="en-US" sz="1000" dirty="0"/>
          </a:p>
        </p:txBody>
      </p:sp>
      <p:sp>
        <p:nvSpPr>
          <p:cNvPr id="34" name="Shape 32"/>
          <p:cNvSpPr/>
          <p:nvPr/>
        </p:nvSpPr>
        <p:spPr>
          <a:xfrm>
            <a:off x="137160" y="3749040"/>
            <a:ext cx="685800" cy="2606040"/>
          </a:xfrm>
          <a:prstGeom prst="rect">
            <a:avLst/>
          </a:prstGeom>
          <a:solidFill>
            <a:srgbClr val="1B2E5E"/>
          </a:solidFill>
          <a:ln/>
        </p:spPr>
      </p:sp>
      <p:sp>
        <p:nvSpPr>
          <p:cNvPr id="35" name="Text 33"/>
          <p:cNvSpPr/>
          <p:nvPr/>
        </p:nvSpPr>
        <p:spPr>
          <a:xfrm>
            <a:off x="137160" y="3749040"/>
            <a:ext cx="685800" cy="2606040"/>
          </a:xfrm>
          <a:prstGeom prst="rect">
            <a:avLst/>
          </a:prstGeom>
          <a:noFill/>
          <a:ln/>
        </p:spPr>
        <p:txBody>
          <a:bodyPr wrap="square"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Year</a:t>
            </a:r>
            <a:endParaRPr lang="en-US" sz="1200" dirty="0"/>
          </a:p>
          <a:p>
            <a:pPr marL="0" indent="0" algn="ctr">
              <a:buNone/>
            </a:pPr>
            <a:r>
              <a:rPr lang="en-US" sz="3000" b="1" dirty="0">
                <a:solidFill>
                  <a:srgbClr val="F5A623"/>
                </a:solidFill>
                <a:latin typeface="Calibri" pitchFamily="34" charset="0"/>
                <a:ea typeface="Calibri" pitchFamily="34" charset="-122"/>
                <a:cs typeface="Calibri" pitchFamily="34" charset="-120"/>
              </a:rPr>
              <a:t>6</a:t>
            </a:r>
            <a:endParaRPr lang="en-US" sz="1200" dirty="0"/>
          </a:p>
        </p:txBody>
      </p:sp>
      <p:sp>
        <p:nvSpPr>
          <p:cNvPr id="36" name="Shape 34"/>
          <p:cNvSpPr/>
          <p:nvPr/>
        </p:nvSpPr>
        <p:spPr>
          <a:xfrm>
            <a:off x="914400" y="3749040"/>
            <a:ext cx="1795729" cy="2532888"/>
          </a:xfrm>
          <a:prstGeom prst="roundRect">
            <a:avLst>
              <a:gd name="adj" fmla="val 2546"/>
            </a:avLst>
          </a:prstGeom>
          <a:solidFill>
            <a:srgbClr val="EEF1F7"/>
          </a:solidFill>
          <a:ln w="12700">
            <a:solidFill>
              <a:srgbClr val="F5A623"/>
            </a:solidFill>
            <a:prstDash val="solid"/>
          </a:ln>
        </p:spPr>
      </p:sp>
      <p:sp>
        <p:nvSpPr>
          <p:cNvPr id="37" name="Shape 35"/>
          <p:cNvSpPr/>
          <p:nvPr/>
        </p:nvSpPr>
        <p:spPr>
          <a:xfrm>
            <a:off x="914400" y="3749040"/>
            <a:ext cx="1795729" cy="256032"/>
          </a:xfrm>
          <a:prstGeom prst="rect">
            <a:avLst/>
          </a:prstGeom>
          <a:solidFill>
            <a:srgbClr val="F5A623"/>
          </a:solidFill>
          <a:ln/>
        </p:spPr>
      </p:sp>
      <p:sp>
        <p:nvSpPr>
          <p:cNvPr id="38" name="Text 36"/>
          <p:cNvSpPr/>
          <p:nvPr/>
        </p:nvSpPr>
        <p:spPr>
          <a:xfrm>
            <a:off x="914400"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1</a:t>
            </a:r>
            <a:endParaRPr lang="en-US" sz="800" dirty="0"/>
          </a:p>
        </p:txBody>
      </p:sp>
      <p:sp>
        <p:nvSpPr>
          <p:cNvPr id="39" name="Text 37"/>
          <p:cNvSpPr/>
          <p:nvPr/>
        </p:nvSpPr>
        <p:spPr>
          <a:xfrm>
            <a:off x="987552"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What is the best way for a Muslim to show commitment to God?</a:t>
            </a:r>
            <a:endParaRPr lang="en-US" sz="1000" dirty="0"/>
          </a:p>
        </p:txBody>
      </p:sp>
      <p:sp>
        <p:nvSpPr>
          <p:cNvPr id="40" name="Shape 38"/>
          <p:cNvSpPr/>
          <p:nvPr/>
        </p:nvSpPr>
        <p:spPr>
          <a:xfrm>
            <a:off x="2783281" y="3749040"/>
            <a:ext cx="1795729" cy="2532888"/>
          </a:xfrm>
          <a:prstGeom prst="roundRect">
            <a:avLst>
              <a:gd name="adj" fmla="val 2546"/>
            </a:avLst>
          </a:prstGeom>
          <a:solidFill>
            <a:srgbClr val="EEF1F7"/>
          </a:solidFill>
          <a:ln w="12700">
            <a:solidFill>
              <a:srgbClr val="F5A623"/>
            </a:solidFill>
            <a:prstDash val="solid"/>
          </a:ln>
        </p:spPr>
      </p:sp>
      <p:sp>
        <p:nvSpPr>
          <p:cNvPr id="41" name="Shape 39"/>
          <p:cNvSpPr/>
          <p:nvPr/>
        </p:nvSpPr>
        <p:spPr>
          <a:xfrm>
            <a:off x="2783281" y="3749040"/>
            <a:ext cx="1795729" cy="256032"/>
          </a:xfrm>
          <a:prstGeom prst="rect">
            <a:avLst/>
          </a:prstGeom>
          <a:solidFill>
            <a:srgbClr val="F5A623"/>
          </a:solidFill>
          <a:ln/>
        </p:spPr>
      </p:sp>
      <p:sp>
        <p:nvSpPr>
          <p:cNvPr id="42" name="Text 40"/>
          <p:cNvSpPr/>
          <p:nvPr/>
        </p:nvSpPr>
        <p:spPr>
          <a:xfrm>
            <a:off x="2783281"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AUTUMN 2</a:t>
            </a:r>
            <a:endParaRPr lang="en-US" sz="800" dirty="0"/>
          </a:p>
        </p:txBody>
      </p:sp>
      <p:sp>
        <p:nvSpPr>
          <p:cNvPr id="43" name="Text 41"/>
          <p:cNvSpPr/>
          <p:nvPr/>
        </p:nvSpPr>
        <p:spPr>
          <a:xfrm>
            <a:off x="2856433"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 Hindu Dharma &amp; 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do pilgrimages affect believers?</a:t>
            </a:r>
            <a:endParaRPr lang="en-US" sz="1000" dirty="0"/>
          </a:p>
        </p:txBody>
      </p:sp>
      <p:sp>
        <p:nvSpPr>
          <p:cNvPr id="44" name="Shape 42"/>
          <p:cNvSpPr/>
          <p:nvPr/>
        </p:nvSpPr>
        <p:spPr>
          <a:xfrm>
            <a:off x="4652162" y="3749040"/>
            <a:ext cx="1795729" cy="2532888"/>
          </a:xfrm>
          <a:prstGeom prst="roundRect">
            <a:avLst>
              <a:gd name="adj" fmla="val 2546"/>
            </a:avLst>
          </a:prstGeom>
          <a:solidFill>
            <a:srgbClr val="EEF1F7"/>
          </a:solidFill>
          <a:ln w="12700">
            <a:solidFill>
              <a:srgbClr val="0E7C7B"/>
            </a:solidFill>
            <a:prstDash val="solid"/>
          </a:ln>
        </p:spPr>
      </p:sp>
      <p:sp>
        <p:nvSpPr>
          <p:cNvPr id="45" name="Shape 43"/>
          <p:cNvSpPr/>
          <p:nvPr/>
        </p:nvSpPr>
        <p:spPr>
          <a:xfrm>
            <a:off x="4652162" y="3749040"/>
            <a:ext cx="1795729" cy="256032"/>
          </a:xfrm>
          <a:prstGeom prst="rect">
            <a:avLst/>
          </a:prstGeom>
          <a:solidFill>
            <a:srgbClr val="0E7C7B"/>
          </a:solidFill>
          <a:ln/>
        </p:spPr>
      </p:sp>
      <p:sp>
        <p:nvSpPr>
          <p:cNvPr id="46" name="Text 44"/>
          <p:cNvSpPr/>
          <p:nvPr/>
        </p:nvSpPr>
        <p:spPr>
          <a:xfrm>
            <a:off x="4652162"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1</a:t>
            </a:r>
            <a:endParaRPr lang="en-US" sz="800" dirty="0"/>
          </a:p>
        </p:txBody>
      </p:sp>
      <p:sp>
        <p:nvSpPr>
          <p:cNvPr id="47" name="Text 45"/>
          <p:cNvSpPr/>
          <p:nvPr/>
        </p:nvSpPr>
        <p:spPr>
          <a:xfrm>
            <a:off x="4725314"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Is anything ever eternal?</a:t>
            </a:r>
            <a:endParaRPr lang="en-US" sz="1000" dirty="0"/>
          </a:p>
        </p:txBody>
      </p:sp>
      <p:sp>
        <p:nvSpPr>
          <p:cNvPr id="48" name="Shape 46"/>
          <p:cNvSpPr/>
          <p:nvPr/>
        </p:nvSpPr>
        <p:spPr>
          <a:xfrm>
            <a:off x="6521044" y="3749040"/>
            <a:ext cx="1795729" cy="2532888"/>
          </a:xfrm>
          <a:prstGeom prst="roundRect">
            <a:avLst>
              <a:gd name="adj" fmla="val 2546"/>
            </a:avLst>
          </a:prstGeom>
          <a:solidFill>
            <a:srgbClr val="EEF1F7"/>
          </a:solidFill>
          <a:ln w="12700">
            <a:solidFill>
              <a:srgbClr val="0E7C7B"/>
            </a:solidFill>
            <a:prstDash val="solid"/>
          </a:ln>
        </p:spPr>
      </p:sp>
      <p:sp>
        <p:nvSpPr>
          <p:cNvPr id="49" name="Shape 47"/>
          <p:cNvSpPr/>
          <p:nvPr/>
        </p:nvSpPr>
        <p:spPr>
          <a:xfrm>
            <a:off x="6521044" y="3749040"/>
            <a:ext cx="1795729" cy="256032"/>
          </a:xfrm>
          <a:prstGeom prst="rect">
            <a:avLst/>
          </a:prstGeom>
          <a:solidFill>
            <a:srgbClr val="0E7C7B"/>
          </a:solidFill>
          <a:ln/>
        </p:spPr>
      </p:sp>
      <p:sp>
        <p:nvSpPr>
          <p:cNvPr id="50" name="Text 48"/>
          <p:cNvSpPr/>
          <p:nvPr/>
        </p:nvSpPr>
        <p:spPr>
          <a:xfrm>
            <a:off x="6521044"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SPRING 2</a:t>
            </a:r>
            <a:endParaRPr lang="en-US" sz="800" dirty="0"/>
          </a:p>
        </p:txBody>
      </p:sp>
      <p:sp>
        <p:nvSpPr>
          <p:cNvPr id="51" name="Text 49"/>
          <p:cNvSpPr/>
          <p:nvPr/>
        </p:nvSpPr>
        <p:spPr>
          <a:xfrm>
            <a:off x="6594196"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Christianity</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Why are there four gospels and how are they relevant for Christians?</a:t>
            </a:r>
            <a:endParaRPr lang="en-US" sz="1000" dirty="0"/>
          </a:p>
        </p:txBody>
      </p:sp>
      <p:sp>
        <p:nvSpPr>
          <p:cNvPr id="52" name="Shape 50"/>
          <p:cNvSpPr/>
          <p:nvPr/>
        </p:nvSpPr>
        <p:spPr>
          <a:xfrm>
            <a:off x="8389925" y="3749040"/>
            <a:ext cx="1795729" cy="2532888"/>
          </a:xfrm>
          <a:prstGeom prst="roundRect">
            <a:avLst>
              <a:gd name="adj" fmla="val 2546"/>
            </a:avLst>
          </a:prstGeom>
          <a:solidFill>
            <a:srgbClr val="EEF1F7"/>
          </a:solidFill>
          <a:ln w="12700">
            <a:solidFill>
              <a:srgbClr val="C1440E"/>
            </a:solidFill>
            <a:prstDash val="solid"/>
          </a:ln>
        </p:spPr>
      </p:sp>
      <p:sp>
        <p:nvSpPr>
          <p:cNvPr id="53" name="Shape 51"/>
          <p:cNvSpPr/>
          <p:nvPr/>
        </p:nvSpPr>
        <p:spPr>
          <a:xfrm>
            <a:off x="8389925" y="3749040"/>
            <a:ext cx="1795729" cy="256032"/>
          </a:xfrm>
          <a:prstGeom prst="rect">
            <a:avLst/>
          </a:prstGeom>
          <a:solidFill>
            <a:srgbClr val="C1440E"/>
          </a:solidFill>
          <a:ln/>
        </p:spPr>
      </p:sp>
      <p:sp>
        <p:nvSpPr>
          <p:cNvPr id="54" name="Text 52"/>
          <p:cNvSpPr/>
          <p:nvPr/>
        </p:nvSpPr>
        <p:spPr>
          <a:xfrm>
            <a:off x="8389925"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1</a:t>
            </a:r>
            <a:endParaRPr lang="en-US" sz="800" dirty="0"/>
          </a:p>
        </p:txBody>
      </p:sp>
      <p:sp>
        <p:nvSpPr>
          <p:cNvPr id="55" name="Text 53"/>
          <p:cNvSpPr/>
          <p:nvPr/>
        </p:nvSpPr>
        <p:spPr>
          <a:xfrm>
            <a:off x="8463077"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How is the Qur’an vital to Muslims today?</a:t>
            </a:r>
            <a:endParaRPr lang="en-US" sz="1000" dirty="0"/>
          </a:p>
        </p:txBody>
      </p:sp>
      <p:sp>
        <p:nvSpPr>
          <p:cNvPr id="56" name="Shape 54"/>
          <p:cNvSpPr/>
          <p:nvPr/>
        </p:nvSpPr>
        <p:spPr>
          <a:xfrm>
            <a:off x="10258806" y="3749040"/>
            <a:ext cx="1795729" cy="2532888"/>
          </a:xfrm>
          <a:prstGeom prst="roundRect">
            <a:avLst>
              <a:gd name="adj" fmla="val 2546"/>
            </a:avLst>
          </a:prstGeom>
          <a:solidFill>
            <a:srgbClr val="EEF1F7"/>
          </a:solidFill>
          <a:ln w="12700">
            <a:solidFill>
              <a:srgbClr val="C1440E"/>
            </a:solidFill>
            <a:prstDash val="solid"/>
          </a:ln>
        </p:spPr>
      </p:sp>
      <p:sp>
        <p:nvSpPr>
          <p:cNvPr id="57" name="Shape 55"/>
          <p:cNvSpPr/>
          <p:nvPr/>
        </p:nvSpPr>
        <p:spPr>
          <a:xfrm>
            <a:off x="10258806" y="3749040"/>
            <a:ext cx="1795729" cy="256032"/>
          </a:xfrm>
          <a:prstGeom prst="rect">
            <a:avLst/>
          </a:prstGeom>
          <a:solidFill>
            <a:srgbClr val="C1440E"/>
          </a:solidFill>
          <a:ln/>
        </p:spPr>
      </p:sp>
      <p:sp>
        <p:nvSpPr>
          <p:cNvPr id="58" name="Text 56"/>
          <p:cNvSpPr/>
          <p:nvPr/>
        </p:nvSpPr>
        <p:spPr>
          <a:xfrm>
            <a:off x="10258806" y="3749040"/>
            <a:ext cx="1795729" cy="256032"/>
          </a:xfrm>
          <a:prstGeom prst="rect">
            <a:avLst/>
          </a:prstGeom>
          <a:noFill/>
          <a:ln/>
        </p:spPr>
        <p:txBody>
          <a:bodyPr wrap="square"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SUMMER 2</a:t>
            </a:r>
            <a:endParaRPr lang="en-US" sz="800" dirty="0"/>
          </a:p>
        </p:txBody>
      </p:sp>
      <p:sp>
        <p:nvSpPr>
          <p:cNvPr id="59" name="Text 57"/>
          <p:cNvSpPr/>
          <p:nvPr/>
        </p:nvSpPr>
        <p:spPr>
          <a:xfrm>
            <a:off x="10331958" y="4059936"/>
            <a:ext cx="1649425" cy="2167128"/>
          </a:xfrm>
          <a:prstGeom prst="rect">
            <a:avLst/>
          </a:prstGeom>
          <a:noFill/>
          <a:ln/>
        </p:spPr>
        <p:txBody>
          <a:bodyPr wrap="square" rtlCol="0" anchor="t"/>
          <a:lstStyle/>
          <a:p>
            <a:pPr marL="0" indent="0">
              <a:lnSpc>
                <a:spcPct val="105000"/>
              </a:lnSpc>
              <a:buNone/>
            </a:pPr>
            <a:r>
              <a:rPr lang="en-US" sz="1000" b="1" dirty="0">
                <a:solidFill>
                  <a:srgbClr val="26314F"/>
                </a:solidFill>
                <a:latin typeface="Calibri" pitchFamily="34" charset="0"/>
                <a:ea typeface="Calibri" pitchFamily="34" charset="-122"/>
                <a:cs typeface="Calibri" pitchFamily="34" charset="-120"/>
              </a:rPr>
              <a:t>Islam</a:t>
            </a:r>
            <a:endParaRPr lang="en-US" sz="1000" dirty="0"/>
          </a:p>
          <a:p>
            <a:pPr marL="0" indent="0">
              <a:lnSpc>
                <a:spcPct val="105000"/>
              </a:lnSpc>
              <a:buNone/>
            </a:pPr>
            <a:r>
              <a:rPr lang="en-US" sz="850" i="1" dirty="0">
                <a:solidFill>
                  <a:srgbClr val="5B6172"/>
                </a:solidFill>
                <a:latin typeface="Calibri" pitchFamily="34" charset="0"/>
                <a:ea typeface="Calibri" pitchFamily="34" charset="-122"/>
                <a:cs typeface="Calibri" pitchFamily="34" charset="-120"/>
              </a:rPr>
              <a:t>Does belief in Akhirah (life after death) help Muslims lead a good life?</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B2E5E"/>
          </a:solidFill>
          <a:ln/>
        </p:spPr>
      </p:sp>
      <p:sp>
        <p:nvSpPr>
          <p:cNvPr id="3" name="Shape 1"/>
          <p:cNvSpPr/>
          <p:nvPr/>
        </p:nvSpPr>
        <p:spPr>
          <a:xfrm>
            <a:off x="0" y="777240"/>
            <a:ext cx="12191695" cy="32004"/>
          </a:xfrm>
          <a:prstGeom prst="rect">
            <a:avLst/>
          </a:prstGeom>
          <a:solidFill>
            <a:srgbClr val="F5A623"/>
          </a:solidFill>
          <a:ln/>
        </p:spPr>
      </p:sp>
      <p:sp>
        <p:nvSpPr>
          <p:cNvPr id="4" name="Text 2"/>
          <p:cNvSpPr/>
          <p:nvPr/>
        </p:nvSpPr>
        <p:spPr>
          <a:xfrm>
            <a:off x="320040" y="91440"/>
            <a:ext cx="8686800" cy="59436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Progression of Skills: Year 1 – Year 3</a:t>
            </a:r>
            <a:endParaRPr lang="en-US" sz="2200" dirty="0"/>
          </a:p>
        </p:txBody>
      </p:sp>
      <p:sp>
        <p:nvSpPr>
          <p:cNvPr id="5" name="Text 3"/>
          <p:cNvSpPr/>
          <p:nvPr/>
        </p:nvSpPr>
        <p:spPr>
          <a:xfrm>
            <a:off x="7315200" y="91440"/>
            <a:ext cx="4572000" cy="365760"/>
          </a:xfrm>
          <a:prstGeom prst="rect">
            <a:avLst/>
          </a:prstGeom>
          <a:noFill/>
          <a:ln/>
        </p:spPr>
        <p:txBody>
          <a:bodyPr wrap="square" rtlCol="0" anchor="ctr"/>
          <a:lstStyle/>
          <a:p>
            <a:pPr marL="0" indent="0" algn="r">
              <a:buNone/>
            </a:pPr>
            <a:r>
              <a:rPr lang="en-US" sz="1000" b="1" dirty="0">
                <a:solidFill>
                  <a:srgbClr val="F5A623"/>
                </a:solidFill>
                <a:latin typeface="Calibri" pitchFamily="34" charset="0"/>
                <a:ea typeface="Calibri" pitchFamily="34" charset="-122"/>
                <a:cs typeface="Calibri" pitchFamily="34" charset="-120"/>
              </a:rPr>
              <a:t>Bexton Primary School  ·  RE Curriculum Overview</a:t>
            </a:r>
            <a:endParaRPr lang="en-US" sz="1000" dirty="0"/>
          </a:p>
        </p:txBody>
      </p:sp>
      <p:sp>
        <p:nvSpPr>
          <p:cNvPr id="6" name="Shape 4"/>
          <p:cNvSpPr/>
          <p:nvPr/>
        </p:nvSpPr>
        <p:spPr>
          <a:xfrm>
            <a:off x="0" y="6693408"/>
            <a:ext cx="12191695" cy="164592"/>
          </a:xfrm>
          <a:prstGeom prst="rect">
            <a:avLst/>
          </a:prstGeom>
          <a:solidFill>
            <a:srgbClr val="1B2E5E"/>
          </a:solidFill>
          <a:ln/>
        </p:spPr>
      </p:sp>
      <p:sp>
        <p:nvSpPr>
          <p:cNvPr id="7" name="Text 5"/>
          <p:cNvSpPr/>
          <p:nvPr/>
        </p:nvSpPr>
        <p:spPr>
          <a:xfrm>
            <a:off x="11795760" y="6693408"/>
            <a:ext cx="320040" cy="164592"/>
          </a:xfrm>
          <a:prstGeom prst="rect">
            <a:avLst/>
          </a:prstGeom>
          <a:noFill/>
          <a:ln/>
        </p:spPr>
        <p:txBody>
          <a:bodyPr wrap="square" rtlCol="0" anchor="ctr"/>
          <a:lstStyle/>
          <a:p>
            <a:pPr marL="0" indent="0" algn="r">
              <a:buNone/>
            </a:pPr>
            <a:r>
              <a:rPr lang="en-US" sz="700" dirty="0">
                <a:solidFill>
                  <a:srgbClr val="FFFFFF"/>
                </a:solidFill>
                <a:latin typeface="Calibri" pitchFamily="34" charset="0"/>
                <a:ea typeface="Calibri" pitchFamily="34" charset="-122"/>
                <a:cs typeface="Calibri" pitchFamily="34" charset="-120"/>
              </a:rPr>
              <a:t>09</a:t>
            </a:r>
            <a:endParaRPr lang="en-US" sz="700" dirty="0"/>
          </a:p>
        </p:txBody>
      </p:sp>
      <p:sp>
        <p:nvSpPr>
          <p:cNvPr id="8" name="Shape 6"/>
          <p:cNvSpPr/>
          <p:nvPr/>
        </p:nvSpPr>
        <p:spPr>
          <a:xfrm>
            <a:off x="137160" y="960120"/>
            <a:ext cx="1828800" cy="292608"/>
          </a:xfrm>
          <a:prstGeom prst="rect">
            <a:avLst/>
          </a:prstGeom>
          <a:solidFill>
            <a:srgbClr val="1B2E5E"/>
          </a:solidFill>
          <a:ln/>
        </p:spPr>
      </p:sp>
      <p:sp>
        <p:nvSpPr>
          <p:cNvPr id="9" name="Text 7"/>
          <p:cNvSpPr/>
          <p:nvPr/>
        </p:nvSpPr>
        <p:spPr>
          <a:xfrm>
            <a:off x="137160" y="960120"/>
            <a:ext cx="1828800"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GOLDEN THREAD</a:t>
            </a:r>
            <a:endParaRPr lang="en-US" sz="900" dirty="0"/>
          </a:p>
        </p:txBody>
      </p:sp>
      <p:sp>
        <p:nvSpPr>
          <p:cNvPr id="10" name="Shape 8"/>
          <p:cNvSpPr/>
          <p:nvPr/>
        </p:nvSpPr>
        <p:spPr>
          <a:xfrm>
            <a:off x="2039112" y="960120"/>
            <a:ext cx="3289706" cy="292608"/>
          </a:xfrm>
          <a:prstGeom prst="rect">
            <a:avLst/>
          </a:prstGeom>
          <a:solidFill>
            <a:srgbClr val="1B2E5E"/>
          </a:solidFill>
          <a:ln/>
        </p:spPr>
      </p:sp>
      <p:sp>
        <p:nvSpPr>
          <p:cNvPr id="11" name="Text 9"/>
          <p:cNvSpPr/>
          <p:nvPr/>
        </p:nvSpPr>
        <p:spPr>
          <a:xfrm>
            <a:off x="2039112"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1</a:t>
            </a:r>
            <a:endParaRPr lang="en-US" sz="900" dirty="0"/>
          </a:p>
        </p:txBody>
      </p:sp>
      <p:sp>
        <p:nvSpPr>
          <p:cNvPr id="12" name="Shape 10"/>
          <p:cNvSpPr/>
          <p:nvPr/>
        </p:nvSpPr>
        <p:spPr>
          <a:xfrm>
            <a:off x="5401970" y="960120"/>
            <a:ext cx="3289706" cy="292608"/>
          </a:xfrm>
          <a:prstGeom prst="rect">
            <a:avLst/>
          </a:prstGeom>
          <a:solidFill>
            <a:srgbClr val="1B2E5E"/>
          </a:solidFill>
          <a:ln/>
        </p:spPr>
      </p:sp>
      <p:sp>
        <p:nvSpPr>
          <p:cNvPr id="13" name="Text 11"/>
          <p:cNvSpPr/>
          <p:nvPr/>
        </p:nvSpPr>
        <p:spPr>
          <a:xfrm>
            <a:off x="5401970"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2</a:t>
            </a:r>
            <a:endParaRPr lang="en-US" sz="900" dirty="0"/>
          </a:p>
        </p:txBody>
      </p:sp>
      <p:sp>
        <p:nvSpPr>
          <p:cNvPr id="14" name="Shape 12"/>
          <p:cNvSpPr/>
          <p:nvPr/>
        </p:nvSpPr>
        <p:spPr>
          <a:xfrm>
            <a:off x="8764829" y="960120"/>
            <a:ext cx="3289706" cy="292608"/>
          </a:xfrm>
          <a:prstGeom prst="rect">
            <a:avLst/>
          </a:prstGeom>
          <a:solidFill>
            <a:srgbClr val="1B2E5E"/>
          </a:solidFill>
          <a:ln/>
        </p:spPr>
      </p:sp>
      <p:sp>
        <p:nvSpPr>
          <p:cNvPr id="15" name="Text 13"/>
          <p:cNvSpPr/>
          <p:nvPr/>
        </p:nvSpPr>
        <p:spPr>
          <a:xfrm>
            <a:off x="8764829"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3</a:t>
            </a:r>
            <a:endParaRPr lang="en-US" sz="900" dirty="0"/>
          </a:p>
        </p:txBody>
      </p:sp>
      <p:sp>
        <p:nvSpPr>
          <p:cNvPr id="16" name="Shape 14"/>
          <p:cNvSpPr/>
          <p:nvPr/>
        </p:nvSpPr>
        <p:spPr>
          <a:xfrm>
            <a:off x="137160" y="1289304"/>
            <a:ext cx="1828800" cy="829056"/>
          </a:xfrm>
          <a:prstGeom prst="rect">
            <a:avLst/>
          </a:prstGeom>
          <a:solidFill>
            <a:srgbClr val="7B3F9E"/>
          </a:solidFill>
          <a:ln/>
        </p:spPr>
      </p:sp>
      <p:sp>
        <p:nvSpPr>
          <p:cNvPr id="17" name="Text 15"/>
          <p:cNvSpPr/>
          <p:nvPr/>
        </p:nvSpPr>
        <p:spPr>
          <a:xfrm>
            <a:off x="182880" y="128930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God, the World and Self</a:t>
            </a:r>
            <a:endParaRPr lang="en-US" sz="950" dirty="0"/>
          </a:p>
        </p:txBody>
      </p:sp>
      <p:sp>
        <p:nvSpPr>
          <p:cNvPr id="18" name="Shape 16"/>
          <p:cNvSpPr/>
          <p:nvPr/>
        </p:nvSpPr>
        <p:spPr>
          <a:xfrm>
            <a:off x="2039112" y="1289304"/>
            <a:ext cx="3289706" cy="829056"/>
          </a:xfrm>
          <a:prstGeom prst="rect">
            <a:avLst/>
          </a:prstGeom>
          <a:solidFill>
            <a:srgbClr val="EEF1F7"/>
          </a:solidFill>
          <a:ln w="6350">
            <a:solidFill>
              <a:srgbClr val="DADFE5"/>
            </a:solidFill>
            <a:prstDash val="solid"/>
          </a:ln>
        </p:spPr>
      </p:sp>
      <p:sp>
        <p:nvSpPr>
          <p:cNvPr id="19" name="Text 17"/>
          <p:cNvSpPr/>
          <p:nvPr/>
        </p:nvSpPr>
        <p:spPr>
          <a:xfrm>
            <a:off x="2112264"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Christian holy book?</a:t>
            </a:r>
            <a:endParaRPr lang="en-US" sz="800" dirty="0"/>
          </a:p>
        </p:txBody>
      </p:sp>
      <p:sp>
        <p:nvSpPr>
          <p:cNvPr id="20" name="Shape 18"/>
          <p:cNvSpPr/>
          <p:nvPr/>
        </p:nvSpPr>
        <p:spPr>
          <a:xfrm>
            <a:off x="5401970" y="1289304"/>
            <a:ext cx="3289706" cy="829056"/>
          </a:xfrm>
          <a:prstGeom prst="rect">
            <a:avLst/>
          </a:prstGeom>
          <a:solidFill>
            <a:srgbClr val="EEF1F7"/>
          </a:solidFill>
          <a:ln w="6350">
            <a:solidFill>
              <a:srgbClr val="DADFE5"/>
            </a:solidFill>
            <a:prstDash val="solid"/>
          </a:ln>
        </p:spPr>
      </p:sp>
      <p:sp>
        <p:nvSpPr>
          <p:cNvPr id="21" name="Text 19"/>
          <p:cNvSpPr/>
          <p:nvPr/>
        </p:nvSpPr>
        <p:spPr>
          <a:xfrm>
            <a:off x="5475122"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do stories from different faiths tell us?</a:t>
            </a:r>
            <a:endParaRPr lang="en-US" sz="800" dirty="0"/>
          </a:p>
        </p:txBody>
      </p:sp>
      <p:sp>
        <p:nvSpPr>
          <p:cNvPr id="22" name="Shape 20"/>
          <p:cNvSpPr/>
          <p:nvPr/>
        </p:nvSpPr>
        <p:spPr>
          <a:xfrm>
            <a:off x="8764829" y="1289304"/>
            <a:ext cx="3289706" cy="829056"/>
          </a:xfrm>
          <a:prstGeom prst="rect">
            <a:avLst/>
          </a:prstGeom>
          <a:solidFill>
            <a:srgbClr val="EEF1F7"/>
          </a:solidFill>
          <a:ln w="6350">
            <a:solidFill>
              <a:srgbClr val="DADFE5"/>
            </a:solidFill>
            <a:prstDash val="solid"/>
          </a:ln>
        </p:spPr>
      </p:sp>
      <p:sp>
        <p:nvSpPr>
          <p:cNvPr id="23" name="Text 21"/>
          <p:cNvSpPr/>
          <p:nvPr/>
        </p:nvSpPr>
        <p:spPr>
          <a:xfrm>
            <a:off x="8837981"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best way for a Jew to lead a good life?</a:t>
            </a:r>
            <a:endParaRPr lang="en-US" sz="800" dirty="0"/>
          </a:p>
        </p:txBody>
      </p:sp>
      <p:sp>
        <p:nvSpPr>
          <p:cNvPr id="24" name="Shape 22"/>
          <p:cNvSpPr/>
          <p:nvPr/>
        </p:nvSpPr>
        <p:spPr>
          <a:xfrm>
            <a:off x="137160" y="2173224"/>
            <a:ext cx="1828800" cy="829056"/>
          </a:xfrm>
          <a:prstGeom prst="rect">
            <a:avLst/>
          </a:prstGeom>
          <a:solidFill>
            <a:srgbClr val="C0392B"/>
          </a:solidFill>
          <a:ln/>
        </p:spPr>
      </p:sp>
      <p:sp>
        <p:nvSpPr>
          <p:cNvPr id="25" name="Text 23"/>
          <p:cNvSpPr/>
          <p:nvPr/>
        </p:nvSpPr>
        <p:spPr>
          <a:xfrm>
            <a:off x="182880" y="217322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Authority</a:t>
            </a:r>
            <a:endParaRPr lang="en-US" sz="950" dirty="0"/>
          </a:p>
        </p:txBody>
      </p:sp>
      <p:sp>
        <p:nvSpPr>
          <p:cNvPr id="26" name="Shape 24"/>
          <p:cNvSpPr/>
          <p:nvPr/>
        </p:nvSpPr>
        <p:spPr>
          <a:xfrm>
            <a:off x="2039112" y="2173224"/>
            <a:ext cx="3289706" cy="829056"/>
          </a:xfrm>
          <a:prstGeom prst="rect">
            <a:avLst/>
          </a:prstGeom>
          <a:solidFill>
            <a:srgbClr val="EEF1F7"/>
          </a:solidFill>
          <a:ln w="6350">
            <a:solidFill>
              <a:srgbClr val="DADFE5"/>
            </a:solidFill>
            <a:prstDash val="solid"/>
          </a:ln>
        </p:spPr>
      </p:sp>
      <p:sp>
        <p:nvSpPr>
          <p:cNvPr id="27" name="Text 25"/>
          <p:cNvSpPr/>
          <p:nvPr/>
        </p:nvSpPr>
        <p:spPr>
          <a:xfrm>
            <a:off x="2112264"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Why was Jesus welcomed like a king or celebrity by the crowds on Palm Sunday?</a:t>
            </a:r>
            <a:endParaRPr lang="en-US" sz="800" dirty="0"/>
          </a:p>
        </p:txBody>
      </p:sp>
      <p:sp>
        <p:nvSpPr>
          <p:cNvPr id="28" name="Shape 26"/>
          <p:cNvSpPr/>
          <p:nvPr/>
        </p:nvSpPr>
        <p:spPr>
          <a:xfrm>
            <a:off x="5401970" y="2173224"/>
            <a:ext cx="3289706" cy="829056"/>
          </a:xfrm>
          <a:prstGeom prst="rect">
            <a:avLst/>
          </a:prstGeom>
          <a:solidFill>
            <a:srgbClr val="EEF1F7"/>
          </a:solidFill>
          <a:ln w="6350">
            <a:solidFill>
              <a:srgbClr val="DADFE5"/>
            </a:solidFill>
            <a:prstDash val="solid"/>
          </a:ln>
        </p:spPr>
      </p:sp>
      <p:sp>
        <p:nvSpPr>
          <p:cNvPr id="29" name="Text 27"/>
          <p:cNvSpPr/>
          <p:nvPr/>
        </p:nvSpPr>
        <p:spPr>
          <a:xfrm>
            <a:off x="5475122"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Is it possible to be kind to everyone all of the time?</a:t>
            </a:r>
            <a:endParaRPr lang="en-US" sz="800" dirty="0"/>
          </a:p>
        </p:txBody>
      </p:sp>
      <p:sp>
        <p:nvSpPr>
          <p:cNvPr id="30" name="Shape 28"/>
          <p:cNvSpPr/>
          <p:nvPr/>
        </p:nvSpPr>
        <p:spPr>
          <a:xfrm>
            <a:off x="8764829" y="2173224"/>
            <a:ext cx="3289706" cy="829056"/>
          </a:xfrm>
          <a:prstGeom prst="rect">
            <a:avLst/>
          </a:prstGeom>
          <a:solidFill>
            <a:srgbClr val="EEF1F7"/>
          </a:solidFill>
          <a:ln w="6350">
            <a:solidFill>
              <a:srgbClr val="DADFE5"/>
            </a:solidFill>
            <a:prstDash val="solid"/>
          </a:ln>
        </p:spPr>
      </p:sp>
      <p:sp>
        <p:nvSpPr>
          <p:cNvPr id="31" name="Text 29"/>
          <p:cNvSpPr/>
          <p:nvPr/>
        </p:nvSpPr>
        <p:spPr>
          <a:xfrm>
            <a:off x="8837981"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do Jewish beliefs, teachings and stories impact on daily life?</a:t>
            </a:r>
            <a:endParaRPr lang="en-US" sz="800" dirty="0"/>
          </a:p>
        </p:txBody>
      </p:sp>
      <p:sp>
        <p:nvSpPr>
          <p:cNvPr id="32" name="Shape 30"/>
          <p:cNvSpPr/>
          <p:nvPr/>
        </p:nvSpPr>
        <p:spPr>
          <a:xfrm>
            <a:off x="137160" y="3057144"/>
            <a:ext cx="1828800" cy="829056"/>
          </a:xfrm>
          <a:prstGeom prst="rect">
            <a:avLst/>
          </a:prstGeom>
          <a:solidFill>
            <a:srgbClr val="1A6B9E"/>
          </a:solidFill>
          <a:ln/>
        </p:spPr>
      </p:sp>
      <p:sp>
        <p:nvSpPr>
          <p:cNvPr id="33" name="Text 31"/>
          <p:cNvSpPr/>
          <p:nvPr/>
        </p:nvSpPr>
        <p:spPr>
          <a:xfrm>
            <a:off x="182880" y="305714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Belonging</a:t>
            </a:r>
            <a:endParaRPr lang="en-US" sz="950" dirty="0"/>
          </a:p>
        </p:txBody>
      </p:sp>
      <p:sp>
        <p:nvSpPr>
          <p:cNvPr id="34" name="Shape 32"/>
          <p:cNvSpPr/>
          <p:nvPr/>
        </p:nvSpPr>
        <p:spPr>
          <a:xfrm>
            <a:off x="2039112" y="3057144"/>
            <a:ext cx="3289706" cy="829056"/>
          </a:xfrm>
          <a:prstGeom prst="rect">
            <a:avLst/>
          </a:prstGeom>
          <a:solidFill>
            <a:srgbClr val="EEF1F7"/>
          </a:solidFill>
          <a:ln w="6350">
            <a:solidFill>
              <a:srgbClr val="DADFE5"/>
            </a:solidFill>
            <a:prstDash val="solid"/>
          </a:ln>
        </p:spPr>
      </p:sp>
      <p:sp>
        <p:nvSpPr>
          <p:cNvPr id="35" name="Text 33"/>
          <p:cNvSpPr/>
          <p:nvPr/>
        </p:nvSpPr>
        <p:spPr>
          <a:xfrm>
            <a:off x="2112264"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Is Shabbat important to Jewish children?</a:t>
            </a:r>
            <a:endParaRPr lang="en-US" sz="800" dirty="0"/>
          </a:p>
        </p:txBody>
      </p:sp>
      <p:sp>
        <p:nvSpPr>
          <p:cNvPr id="36" name="Shape 34"/>
          <p:cNvSpPr/>
          <p:nvPr/>
        </p:nvSpPr>
        <p:spPr>
          <a:xfrm>
            <a:off x="5401970" y="3057144"/>
            <a:ext cx="3289706" cy="829056"/>
          </a:xfrm>
          <a:prstGeom prst="rect">
            <a:avLst/>
          </a:prstGeom>
          <a:solidFill>
            <a:srgbClr val="EEF1F7"/>
          </a:solidFill>
          <a:ln w="6350">
            <a:solidFill>
              <a:srgbClr val="DADFE5"/>
            </a:solidFill>
            <a:prstDash val="solid"/>
          </a:ln>
        </p:spPr>
      </p:sp>
      <p:sp>
        <p:nvSpPr>
          <p:cNvPr id="37" name="Text 35"/>
          <p:cNvSpPr/>
          <p:nvPr/>
        </p:nvSpPr>
        <p:spPr>
          <a:xfrm>
            <a:off x="5475122"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Does visiting the synagogue help Jewish children feel closer to God?</a:t>
            </a:r>
            <a:endParaRPr lang="en-US" sz="800" dirty="0"/>
          </a:p>
        </p:txBody>
      </p:sp>
      <p:sp>
        <p:nvSpPr>
          <p:cNvPr id="38" name="Shape 36"/>
          <p:cNvSpPr/>
          <p:nvPr/>
        </p:nvSpPr>
        <p:spPr>
          <a:xfrm>
            <a:off x="8764829" y="3057144"/>
            <a:ext cx="3289706" cy="829056"/>
          </a:xfrm>
          <a:prstGeom prst="rect">
            <a:avLst/>
          </a:prstGeom>
          <a:solidFill>
            <a:srgbClr val="EEF1F7"/>
          </a:solidFill>
          <a:ln w="6350">
            <a:solidFill>
              <a:srgbClr val="DADFE5"/>
            </a:solidFill>
            <a:prstDash val="solid"/>
          </a:ln>
        </p:spPr>
      </p:sp>
      <p:sp>
        <p:nvSpPr>
          <p:cNvPr id="39" name="Text 37"/>
          <p:cNvSpPr/>
          <p:nvPr/>
        </p:nvSpPr>
        <p:spPr>
          <a:xfrm>
            <a:off x="8837981"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'good' about Good Friday?</a:t>
            </a:r>
            <a:endParaRPr lang="en-US" sz="800" dirty="0"/>
          </a:p>
        </p:txBody>
      </p:sp>
      <p:sp>
        <p:nvSpPr>
          <p:cNvPr id="40" name="Shape 38"/>
          <p:cNvSpPr/>
          <p:nvPr/>
        </p:nvSpPr>
        <p:spPr>
          <a:xfrm>
            <a:off x="137160" y="3941064"/>
            <a:ext cx="1828800" cy="829056"/>
          </a:xfrm>
          <a:prstGeom prst="rect">
            <a:avLst/>
          </a:prstGeom>
          <a:solidFill>
            <a:srgbClr val="D4830A"/>
          </a:solidFill>
          <a:ln/>
        </p:spPr>
      </p:sp>
      <p:sp>
        <p:nvSpPr>
          <p:cNvPr id="41" name="Text 39"/>
          <p:cNvSpPr/>
          <p:nvPr/>
        </p:nvSpPr>
        <p:spPr>
          <a:xfrm>
            <a:off x="182880" y="394106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Marking Life’s Journey</a:t>
            </a:r>
            <a:endParaRPr lang="en-US" sz="950" dirty="0"/>
          </a:p>
        </p:txBody>
      </p:sp>
      <p:sp>
        <p:nvSpPr>
          <p:cNvPr id="42" name="Shape 40"/>
          <p:cNvSpPr/>
          <p:nvPr/>
        </p:nvSpPr>
        <p:spPr>
          <a:xfrm>
            <a:off x="2039112" y="3941064"/>
            <a:ext cx="3289706" cy="829056"/>
          </a:xfrm>
          <a:prstGeom prst="rect">
            <a:avLst/>
          </a:prstGeom>
          <a:solidFill>
            <a:srgbClr val="EEF1F7"/>
          </a:solidFill>
          <a:ln w="6350">
            <a:solidFill>
              <a:srgbClr val="DADFE5"/>
            </a:solidFill>
            <a:prstDash val="solid"/>
          </a:ln>
        </p:spPr>
      </p:sp>
      <p:sp>
        <p:nvSpPr>
          <p:cNvPr id="43" name="Text 41"/>
          <p:cNvSpPr/>
          <p:nvPr/>
        </p:nvSpPr>
        <p:spPr>
          <a:xfrm>
            <a:off x="2112264"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gifts might Christians in my town have given Jesus if he had been born here rather than in Bethlehem?</a:t>
            </a:r>
            <a:endParaRPr lang="en-US" sz="800" dirty="0"/>
          </a:p>
        </p:txBody>
      </p:sp>
      <p:sp>
        <p:nvSpPr>
          <p:cNvPr id="44" name="Shape 42"/>
          <p:cNvSpPr/>
          <p:nvPr/>
        </p:nvSpPr>
        <p:spPr>
          <a:xfrm>
            <a:off x="5401970" y="3941064"/>
            <a:ext cx="3289706" cy="829056"/>
          </a:xfrm>
          <a:prstGeom prst="rect">
            <a:avLst/>
          </a:prstGeom>
          <a:solidFill>
            <a:srgbClr val="EEF1F7"/>
          </a:solidFill>
          <a:ln w="6350">
            <a:solidFill>
              <a:srgbClr val="DADFE5"/>
            </a:solidFill>
            <a:prstDash val="solid"/>
          </a:ln>
        </p:spPr>
      </p:sp>
      <p:sp>
        <p:nvSpPr>
          <p:cNvPr id="45" name="Text 43"/>
          <p:cNvSpPr/>
          <p:nvPr/>
        </p:nvSpPr>
        <p:spPr>
          <a:xfrm>
            <a:off x="5475122"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does a minister/church leader do?</a:t>
            </a:r>
            <a:endParaRPr lang="en-US" sz="800" dirty="0"/>
          </a:p>
        </p:txBody>
      </p:sp>
      <p:sp>
        <p:nvSpPr>
          <p:cNvPr id="46" name="Shape 44"/>
          <p:cNvSpPr/>
          <p:nvPr/>
        </p:nvSpPr>
        <p:spPr>
          <a:xfrm>
            <a:off x="8764829" y="3941064"/>
            <a:ext cx="3289706" cy="829056"/>
          </a:xfrm>
          <a:prstGeom prst="rect">
            <a:avLst/>
          </a:prstGeom>
          <a:solidFill>
            <a:srgbClr val="EEF1F7"/>
          </a:solidFill>
          <a:ln w="6350">
            <a:solidFill>
              <a:srgbClr val="DADFE5"/>
            </a:solidFill>
            <a:prstDash val="solid"/>
          </a:ln>
        </p:spPr>
      </p:sp>
      <p:sp>
        <p:nvSpPr>
          <p:cNvPr id="47" name="Text 45"/>
          <p:cNvSpPr/>
          <p:nvPr/>
        </p:nvSpPr>
        <p:spPr>
          <a:xfrm>
            <a:off x="8837981"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does celebrating Shavuot help Jewish children feel closer to God?</a:t>
            </a:r>
            <a:endParaRPr lang="en-US" sz="800" dirty="0"/>
          </a:p>
        </p:txBody>
      </p:sp>
      <p:sp>
        <p:nvSpPr>
          <p:cNvPr id="48" name="Shape 46"/>
          <p:cNvSpPr/>
          <p:nvPr/>
        </p:nvSpPr>
        <p:spPr>
          <a:xfrm>
            <a:off x="137160" y="4824984"/>
            <a:ext cx="1828800" cy="829056"/>
          </a:xfrm>
          <a:prstGeom prst="rect">
            <a:avLst/>
          </a:prstGeom>
          <a:solidFill>
            <a:srgbClr val="1A7A6E"/>
          </a:solidFill>
          <a:ln/>
        </p:spPr>
      </p:sp>
      <p:sp>
        <p:nvSpPr>
          <p:cNvPr id="49" name="Text 47"/>
          <p:cNvSpPr/>
          <p:nvPr/>
        </p:nvSpPr>
        <p:spPr>
          <a:xfrm>
            <a:off x="182880" y="482498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Personal Belief</a:t>
            </a:r>
            <a:endParaRPr lang="en-US" sz="950" dirty="0"/>
          </a:p>
        </p:txBody>
      </p:sp>
      <p:sp>
        <p:nvSpPr>
          <p:cNvPr id="50" name="Shape 48"/>
          <p:cNvSpPr/>
          <p:nvPr/>
        </p:nvSpPr>
        <p:spPr>
          <a:xfrm>
            <a:off x="2039112" y="4824984"/>
            <a:ext cx="3289706" cy="829056"/>
          </a:xfrm>
          <a:prstGeom prst="rect">
            <a:avLst/>
          </a:prstGeom>
          <a:solidFill>
            <a:srgbClr val="EEF1F7"/>
          </a:solidFill>
          <a:ln w="6350">
            <a:solidFill>
              <a:srgbClr val="DADFE5"/>
            </a:solidFill>
            <a:prstDash val="solid"/>
          </a:ln>
        </p:spPr>
      </p:sp>
      <p:sp>
        <p:nvSpPr>
          <p:cNvPr id="51" name="Text 49"/>
          <p:cNvSpPr/>
          <p:nvPr/>
        </p:nvSpPr>
        <p:spPr>
          <a:xfrm>
            <a:off x="2112264"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do Christians believe about God?</a:t>
            </a:r>
            <a:endParaRPr lang="en-US" sz="800" dirty="0"/>
          </a:p>
        </p:txBody>
      </p:sp>
      <p:sp>
        <p:nvSpPr>
          <p:cNvPr id="52" name="Shape 50"/>
          <p:cNvSpPr/>
          <p:nvPr/>
        </p:nvSpPr>
        <p:spPr>
          <a:xfrm>
            <a:off x="5401970" y="4824984"/>
            <a:ext cx="3289706" cy="829056"/>
          </a:xfrm>
          <a:prstGeom prst="rect">
            <a:avLst/>
          </a:prstGeom>
          <a:solidFill>
            <a:srgbClr val="EEF1F7"/>
          </a:solidFill>
          <a:ln w="6350">
            <a:solidFill>
              <a:srgbClr val="DADFE5"/>
            </a:solidFill>
            <a:prstDash val="solid"/>
          </a:ln>
        </p:spPr>
      </p:sp>
      <p:sp>
        <p:nvSpPr>
          <p:cNvPr id="53" name="Text 51"/>
          <p:cNvSpPr/>
          <p:nvPr/>
        </p:nvSpPr>
        <p:spPr>
          <a:xfrm>
            <a:off x="5475122"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important is it to Christians that Jesus came back to life after his crucifixion?</a:t>
            </a:r>
            <a:endParaRPr lang="en-US" sz="800" dirty="0"/>
          </a:p>
        </p:txBody>
      </p:sp>
      <p:sp>
        <p:nvSpPr>
          <p:cNvPr id="54" name="Shape 52"/>
          <p:cNvSpPr/>
          <p:nvPr/>
        </p:nvSpPr>
        <p:spPr>
          <a:xfrm>
            <a:off x="8764829" y="4824984"/>
            <a:ext cx="3289706" cy="829056"/>
          </a:xfrm>
          <a:prstGeom prst="rect">
            <a:avLst/>
          </a:prstGeom>
          <a:solidFill>
            <a:srgbClr val="EEF1F7"/>
          </a:solidFill>
          <a:ln w="6350">
            <a:solidFill>
              <a:srgbClr val="DADFE5"/>
            </a:solidFill>
            <a:prstDash val="solid"/>
          </a:ln>
        </p:spPr>
      </p:sp>
      <p:sp>
        <p:nvSpPr>
          <p:cNvPr id="55" name="Text 53"/>
          <p:cNvSpPr/>
          <p:nvPr/>
        </p:nvSpPr>
        <p:spPr>
          <a:xfrm>
            <a:off x="8837981"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Why are Old Testament Stories important to Christians and Jews?</a:t>
            </a:r>
            <a:endParaRPr lang="en-US" sz="800" dirty="0"/>
          </a:p>
        </p:txBody>
      </p:sp>
      <p:sp>
        <p:nvSpPr>
          <p:cNvPr id="56" name="Shape 54"/>
          <p:cNvSpPr/>
          <p:nvPr/>
        </p:nvSpPr>
        <p:spPr>
          <a:xfrm>
            <a:off x="137160" y="5708904"/>
            <a:ext cx="1828800" cy="829056"/>
          </a:xfrm>
          <a:prstGeom prst="rect">
            <a:avLst/>
          </a:prstGeom>
          <a:solidFill>
            <a:srgbClr val="2E7D32"/>
          </a:solidFill>
          <a:ln/>
        </p:spPr>
      </p:sp>
      <p:sp>
        <p:nvSpPr>
          <p:cNvPr id="57" name="Text 55"/>
          <p:cNvSpPr/>
          <p:nvPr/>
        </p:nvSpPr>
        <p:spPr>
          <a:xfrm>
            <a:off x="182880" y="570890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Religious/Non-Religious Viewpoint</a:t>
            </a:r>
            <a:endParaRPr lang="en-US" sz="950" dirty="0"/>
          </a:p>
        </p:txBody>
      </p:sp>
      <p:sp>
        <p:nvSpPr>
          <p:cNvPr id="58" name="Shape 56"/>
          <p:cNvSpPr/>
          <p:nvPr/>
        </p:nvSpPr>
        <p:spPr>
          <a:xfrm>
            <a:off x="2039112" y="5708904"/>
            <a:ext cx="3289706" cy="829056"/>
          </a:xfrm>
          <a:prstGeom prst="rect">
            <a:avLst/>
          </a:prstGeom>
          <a:solidFill>
            <a:srgbClr val="EEF1F7"/>
          </a:solidFill>
          <a:ln w="6350">
            <a:solidFill>
              <a:srgbClr val="DADFE5"/>
            </a:solidFill>
            <a:prstDash val="solid"/>
          </a:ln>
        </p:spPr>
      </p:sp>
      <p:sp>
        <p:nvSpPr>
          <p:cNvPr id="59" name="Text 57"/>
          <p:cNvSpPr/>
          <p:nvPr/>
        </p:nvSpPr>
        <p:spPr>
          <a:xfrm>
            <a:off x="2112264"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Who is God to the Jews?</a:t>
            </a:r>
            <a:endParaRPr lang="en-US" sz="800" dirty="0"/>
          </a:p>
        </p:txBody>
      </p:sp>
      <p:sp>
        <p:nvSpPr>
          <p:cNvPr id="60" name="Shape 58"/>
          <p:cNvSpPr/>
          <p:nvPr/>
        </p:nvSpPr>
        <p:spPr>
          <a:xfrm>
            <a:off x="5401970" y="5708904"/>
            <a:ext cx="3289706" cy="829056"/>
          </a:xfrm>
          <a:prstGeom prst="rect">
            <a:avLst/>
          </a:prstGeom>
          <a:solidFill>
            <a:srgbClr val="EEF1F7"/>
          </a:solidFill>
          <a:ln w="6350">
            <a:solidFill>
              <a:srgbClr val="DADFE5"/>
            </a:solidFill>
            <a:prstDash val="solid"/>
          </a:ln>
        </p:spPr>
      </p:sp>
      <p:sp>
        <p:nvSpPr>
          <p:cNvPr id="61" name="Text 59"/>
          <p:cNvSpPr/>
          <p:nvPr/>
        </p:nvSpPr>
        <p:spPr>
          <a:xfrm>
            <a:off x="5475122"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Humanism Enquiry</a:t>
            </a:r>
            <a:endParaRPr lang="en-US" sz="800" dirty="0"/>
          </a:p>
        </p:txBody>
      </p:sp>
      <p:sp>
        <p:nvSpPr>
          <p:cNvPr id="62" name="Shape 60"/>
          <p:cNvSpPr/>
          <p:nvPr/>
        </p:nvSpPr>
        <p:spPr>
          <a:xfrm>
            <a:off x="8764829" y="5708904"/>
            <a:ext cx="3289706" cy="829056"/>
          </a:xfrm>
          <a:prstGeom prst="rect">
            <a:avLst/>
          </a:prstGeom>
          <a:solidFill>
            <a:srgbClr val="EEF1F7"/>
          </a:solidFill>
          <a:ln w="6350">
            <a:solidFill>
              <a:srgbClr val="DADFE5"/>
            </a:solidFill>
            <a:prstDash val="solid"/>
          </a:ln>
        </p:spPr>
      </p:sp>
      <p:sp>
        <p:nvSpPr>
          <p:cNvPr id="63" name="Text 61"/>
          <p:cNvSpPr/>
          <p:nvPr/>
        </p:nvSpPr>
        <p:spPr>
          <a:xfrm>
            <a:off x="8837981"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Has Christmas lost its true meaning?</a:t>
            </a:r>
            <a:endParaRPr lang="en-US" sz="800" dirty="0"/>
          </a:p>
        </p:txBody>
      </p:sp>
      <p:sp>
        <p:nvSpPr>
          <p:cNvPr id="64" name="Text 62"/>
          <p:cNvSpPr/>
          <p:nvPr/>
        </p:nvSpPr>
        <p:spPr>
          <a:xfrm>
            <a:off x="137160" y="6501384"/>
            <a:ext cx="11704320" cy="228600"/>
          </a:xfrm>
          <a:prstGeom prst="rect">
            <a:avLst/>
          </a:prstGeom>
          <a:noFill/>
          <a:ln/>
        </p:spPr>
        <p:txBody>
          <a:bodyPr wrap="square" rtlCol="0" anchor="ctr"/>
          <a:lstStyle/>
          <a:p>
            <a:pPr marL="0" indent="0" algn="l">
              <a:buNone/>
            </a:pPr>
            <a:r>
              <a:rPr lang="en-US" sz="800" i="1" dirty="0">
                <a:solidFill>
                  <a:srgbClr val="5B6172"/>
                </a:solidFill>
                <a:latin typeface="Calibri" pitchFamily="34" charset="0"/>
                <a:ea typeface="Calibri" pitchFamily="34" charset="-122"/>
                <a:cs typeface="Calibri" pitchFamily="34" charset="-120"/>
              </a:rPr>
              <a:t>For full progression detail, including the Cheshire East end point for each unit, see the RE Progression Document.</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B2E5E"/>
          </a:solidFill>
          <a:ln/>
        </p:spPr>
      </p:sp>
      <p:sp>
        <p:nvSpPr>
          <p:cNvPr id="3" name="Shape 1"/>
          <p:cNvSpPr/>
          <p:nvPr/>
        </p:nvSpPr>
        <p:spPr>
          <a:xfrm>
            <a:off x="0" y="777240"/>
            <a:ext cx="12191695" cy="32004"/>
          </a:xfrm>
          <a:prstGeom prst="rect">
            <a:avLst/>
          </a:prstGeom>
          <a:solidFill>
            <a:srgbClr val="F5A623"/>
          </a:solidFill>
          <a:ln/>
        </p:spPr>
      </p:sp>
      <p:sp>
        <p:nvSpPr>
          <p:cNvPr id="4" name="Text 2"/>
          <p:cNvSpPr/>
          <p:nvPr/>
        </p:nvSpPr>
        <p:spPr>
          <a:xfrm>
            <a:off x="320040" y="91440"/>
            <a:ext cx="8686800" cy="594360"/>
          </a:xfrm>
          <a:prstGeom prst="rect">
            <a:avLst/>
          </a:prstGeom>
          <a:noFill/>
          <a:ln/>
        </p:spPr>
        <p:txBody>
          <a:bodyPr wrap="square"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Progression of Skills: Year 4 – Year 6</a:t>
            </a:r>
            <a:endParaRPr lang="en-US" sz="2200" dirty="0"/>
          </a:p>
        </p:txBody>
      </p:sp>
      <p:sp>
        <p:nvSpPr>
          <p:cNvPr id="5" name="Text 3"/>
          <p:cNvSpPr/>
          <p:nvPr/>
        </p:nvSpPr>
        <p:spPr>
          <a:xfrm>
            <a:off x="7315200" y="91440"/>
            <a:ext cx="4572000" cy="365760"/>
          </a:xfrm>
          <a:prstGeom prst="rect">
            <a:avLst/>
          </a:prstGeom>
          <a:noFill/>
          <a:ln/>
        </p:spPr>
        <p:txBody>
          <a:bodyPr wrap="square" rtlCol="0" anchor="ctr"/>
          <a:lstStyle/>
          <a:p>
            <a:pPr marL="0" indent="0" algn="r">
              <a:buNone/>
            </a:pPr>
            <a:r>
              <a:rPr lang="en-US" sz="1000" b="1" dirty="0">
                <a:solidFill>
                  <a:srgbClr val="F5A623"/>
                </a:solidFill>
                <a:latin typeface="Calibri" pitchFamily="34" charset="0"/>
                <a:ea typeface="Calibri" pitchFamily="34" charset="-122"/>
                <a:cs typeface="Calibri" pitchFamily="34" charset="-120"/>
              </a:rPr>
              <a:t>Bexton Primary School  ·  RE Curriculum Overview</a:t>
            </a:r>
            <a:endParaRPr lang="en-US" sz="1000" dirty="0"/>
          </a:p>
        </p:txBody>
      </p:sp>
      <p:sp>
        <p:nvSpPr>
          <p:cNvPr id="6" name="Shape 4"/>
          <p:cNvSpPr/>
          <p:nvPr/>
        </p:nvSpPr>
        <p:spPr>
          <a:xfrm>
            <a:off x="0" y="6693408"/>
            <a:ext cx="12191695" cy="164592"/>
          </a:xfrm>
          <a:prstGeom prst="rect">
            <a:avLst/>
          </a:prstGeom>
          <a:solidFill>
            <a:srgbClr val="1B2E5E"/>
          </a:solidFill>
          <a:ln/>
        </p:spPr>
      </p:sp>
      <p:sp>
        <p:nvSpPr>
          <p:cNvPr id="7" name="Text 5"/>
          <p:cNvSpPr/>
          <p:nvPr/>
        </p:nvSpPr>
        <p:spPr>
          <a:xfrm>
            <a:off x="11795760" y="6693408"/>
            <a:ext cx="320040" cy="164592"/>
          </a:xfrm>
          <a:prstGeom prst="rect">
            <a:avLst/>
          </a:prstGeom>
          <a:noFill/>
          <a:ln/>
        </p:spPr>
        <p:txBody>
          <a:bodyPr wrap="square" rtlCol="0" anchor="ctr"/>
          <a:lstStyle/>
          <a:p>
            <a:pPr marL="0" indent="0" algn="r">
              <a:buNone/>
            </a:pPr>
            <a:r>
              <a:rPr lang="en-US" sz="700" dirty="0">
                <a:solidFill>
                  <a:srgbClr val="FFFFFF"/>
                </a:solidFill>
                <a:latin typeface="Calibri" pitchFamily="34" charset="0"/>
                <a:ea typeface="Calibri" pitchFamily="34" charset="-122"/>
                <a:cs typeface="Calibri" pitchFamily="34" charset="-120"/>
              </a:rPr>
              <a:t>10</a:t>
            </a:r>
            <a:endParaRPr lang="en-US" sz="700" dirty="0"/>
          </a:p>
        </p:txBody>
      </p:sp>
      <p:sp>
        <p:nvSpPr>
          <p:cNvPr id="8" name="Shape 6"/>
          <p:cNvSpPr/>
          <p:nvPr/>
        </p:nvSpPr>
        <p:spPr>
          <a:xfrm>
            <a:off x="137160" y="960120"/>
            <a:ext cx="1828800" cy="292608"/>
          </a:xfrm>
          <a:prstGeom prst="rect">
            <a:avLst/>
          </a:prstGeom>
          <a:solidFill>
            <a:srgbClr val="1B2E5E"/>
          </a:solidFill>
          <a:ln/>
        </p:spPr>
      </p:sp>
      <p:sp>
        <p:nvSpPr>
          <p:cNvPr id="9" name="Text 7"/>
          <p:cNvSpPr/>
          <p:nvPr/>
        </p:nvSpPr>
        <p:spPr>
          <a:xfrm>
            <a:off x="137160" y="960120"/>
            <a:ext cx="1828800"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GOLDEN THREAD</a:t>
            </a:r>
            <a:endParaRPr lang="en-US" sz="900" dirty="0"/>
          </a:p>
        </p:txBody>
      </p:sp>
      <p:sp>
        <p:nvSpPr>
          <p:cNvPr id="10" name="Shape 8"/>
          <p:cNvSpPr/>
          <p:nvPr/>
        </p:nvSpPr>
        <p:spPr>
          <a:xfrm>
            <a:off x="2039112" y="960120"/>
            <a:ext cx="3289706" cy="292608"/>
          </a:xfrm>
          <a:prstGeom prst="rect">
            <a:avLst/>
          </a:prstGeom>
          <a:solidFill>
            <a:srgbClr val="1B2E5E"/>
          </a:solidFill>
          <a:ln/>
        </p:spPr>
      </p:sp>
      <p:sp>
        <p:nvSpPr>
          <p:cNvPr id="11" name="Text 9"/>
          <p:cNvSpPr/>
          <p:nvPr/>
        </p:nvSpPr>
        <p:spPr>
          <a:xfrm>
            <a:off x="2039112"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4</a:t>
            </a:r>
            <a:endParaRPr lang="en-US" sz="900" dirty="0"/>
          </a:p>
        </p:txBody>
      </p:sp>
      <p:sp>
        <p:nvSpPr>
          <p:cNvPr id="12" name="Shape 10"/>
          <p:cNvSpPr/>
          <p:nvPr/>
        </p:nvSpPr>
        <p:spPr>
          <a:xfrm>
            <a:off x="5401970" y="960120"/>
            <a:ext cx="3289706" cy="292608"/>
          </a:xfrm>
          <a:prstGeom prst="rect">
            <a:avLst/>
          </a:prstGeom>
          <a:solidFill>
            <a:srgbClr val="1B2E5E"/>
          </a:solidFill>
          <a:ln/>
        </p:spPr>
      </p:sp>
      <p:sp>
        <p:nvSpPr>
          <p:cNvPr id="13" name="Text 11"/>
          <p:cNvSpPr/>
          <p:nvPr/>
        </p:nvSpPr>
        <p:spPr>
          <a:xfrm>
            <a:off x="5401970"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5</a:t>
            </a:r>
            <a:endParaRPr lang="en-US" sz="900" dirty="0"/>
          </a:p>
        </p:txBody>
      </p:sp>
      <p:sp>
        <p:nvSpPr>
          <p:cNvPr id="14" name="Shape 12"/>
          <p:cNvSpPr/>
          <p:nvPr/>
        </p:nvSpPr>
        <p:spPr>
          <a:xfrm>
            <a:off x="8764829" y="960120"/>
            <a:ext cx="3289706" cy="292608"/>
          </a:xfrm>
          <a:prstGeom prst="rect">
            <a:avLst/>
          </a:prstGeom>
          <a:solidFill>
            <a:srgbClr val="1B2E5E"/>
          </a:solidFill>
          <a:ln/>
        </p:spPr>
      </p:sp>
      <p:sp>
        <p:nvSpPr>
          <p:cNvPr id="15" name="Text 13"/>
          <p:cNvSpPr/>
          <p:nvPr/>
        </p:nvSpPr>
        <p:spPr>
          <a:xfrm>
            <a:off x="8764829" y="960120"/>
            <a:ext cx="3289706" cy="292608"/>
          </a:xfrm>
          <a:prstGeom prst="rect">
            <a:avLst/>
          </a:prstGeom>
          <a:noFill/>
          <a:ln/>
        </p:spPr>
        <p:txBody>
          <a:bodyPr wrap="square"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YEAR 6</a:t>
            </a:r>
            <a:endParaRPr lang="en-US" sz="900" dirty="0"/>
          </a:p>
        </p:txBody>
      </p:sp>
      <p:sp>
        <p:nvSpPr>
          <p:cNvPr id="16" name="Shape 14"/>
          <p:cNvSpPr/>
          <p:nvPr/>
        </p:nvSpPr>
        <p:spPr>
          <a:xfrm>
            <a:off x="137160" y="1289304"/>
            <a:ext cx="1828800" cy="829056"/>
          </a:xfrm>
          <a:prstGeom prst="rect">
            <a:avLst/>
          </a:prstGeom>
          <a:solidFill>
            <a:srgbClr val="7B3F9E"/>
          </a:solidFill>
          <a:ln/>
        </p:spPr>
      </p:sp>
      <p:sp>
        <p:nvSpPr>
          <p:cNvPr id="17" name="Text 15"/>
          <p:cNvSpPr/>
          <p:nvPr/>
        </p:nvSpPr>
        <p:spPr>
          <a:xfrm>
            <a:off x="182880" y="128930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God, the World and Self</a:t>
            </a:r>
            <a:endParaRPr lang="en-US" sz="950" dirty="0"/>
          </a:p>
        </p:txBody>
      </p:sp>
      <p:sp>
        <p:nvSpPr>
          <p:cNvPr id="18" name="Shape 16"/>
          <p:cNvSpPr/>
          <p:nvPr/>
        </p:nvSpPr>
        <p:spPr>
          <a:xfrm>
            <a:off x="2039112" y="1289304"/>
            <a:ext cx="3289706" cy="829056"/>
          </a:xfrm>
          <a:prstGeom prst="rect">
            <a:avLst/>
          </a:prstGeom>
          <a:solidFill>
            <a:srgbClr val="EEF1F7"/>
          </a:solidFill>
          <a:ln w="6350">
            <a:solidFill>
              <a:srgbClr val="DADFE5"/>
            </a:solidFill>
            <a:prstDash val="solid"/>
          </a:ln>
        </p:spPr>
      </p:sp>
      <p:sp>
        <p:nvSpPr>
          <p:cNvPr id="19" name="Text 17"/>
          <p:cNvSpPr/>
          <p:nvPr/>
        </p:nvSpPr>
        <p:spPr>
          <a:xfrm>
            <a:off x="2112264"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Does praying at regular intervals help Muslims in their everyday lives?</a:t>
            </a:r>
            <a:endParaRPr lang="en-US" sz="800" dirty="0"/>
          </a:p>
        </p:txBody>
      </p:sp>
      <p:sp>
        <p:nvSpPr>
          <p:cNvPr id="20" name="Shape 18"/>
          <p:cNvSpPr/>
          <p:nvPr/>
        </p:nvSpPr>
        <p:spPr>
          <a:xfrm>
            <a:off x="5401970" y="1289304"/>
            <a:ext cx="3289706" cy="829056"/>
          </a:xfrm>
          <a:prstGeom prst="rect">
            <a:avLst/>
          </a:prstGeom>
          <a:solidFill>
            <a:srgbClr val="EEF1F7"/>
          </a:solidFill>
          <a:ln w="6350">
            <a:solidFill>
              <a:srgbClr val="DADFE5"/>
            </a:solidFill>
            <a:prstDash val="solid"/>
          </a:ln>
        </p:spPr>
      </p:sp>
      <p:sp>
        <p:nvSpPr>
          <p:cNvPr id="21" name="Text 19"/>
          <p:cNvSpPr/>
          <p:nvPr/>
        </p:nvSpPr>
        <p:spPr>
          <a:xfrm>
            <a:off x="5475122"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best way for a Sanatani to show commitment to God?</a:t>
            </a:r>
            <a:endParaRPr lang="en-US" sz="800" dirty="0"/>
          </a:p>
        </p:txBody>
      </p:sp>
      <p:sp>
        <p:nvSpPr>
          <p:cNvPr id="22" name="Shape 20"/>
          <p:cNvSpPr/>
          <p:nvPr/>
        </p:nvSpPr>
        <p:spPr>
          <a:xfrm>
            <a:off x="8764829" y="1289304"/>
            <a:ext cx="3289706" cy="829056"/>
          </a:xfrm>
          <a:prstGeom prst="rect">
            <a:avLst/>
          </a:prstGeom>
          <a:solidFill>
            <a:srgbClr val="EEF1F7"/>
          </a:solidFill>
          <a:ln w="6350">
            <a:solidFill>
              <a:srgbClr val="DADFE5"/>
            </a:solidFill>
            <a:prstDash val="solid"/>
          </a:ln>
        </p:spPr>
      </p:sp>
      <p:sp>
        <p:nvSpPr>
          <p:cNvPr id="23" name="Text 21"/>
          <p:cNvSpPr/>
          <p:nvPr/>
        </p:nvSpPr>
        <p:spPr>
          <a:xfrm>
            <a:off x="8837981" y="13258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best way for a Muslim to show commitment to God?</a:t>
            </a:r>
            <a:endParaRPr lang="en-US" sz="800" dirty="0"/>
          </a:p>
        </p:txBody>
      </p:sp>
      <p:sp>
        <p:nvSpPr>
          <p:cNvPr id="24" name="Shape 22"/>
          <p:cNvSpPr/>
          <p:nvPr/>
        </p:nvSpPr>
        <p:spPr>
          <a:xfrm>
            <a:off x="137160" y="2173224"/>
            <a:ext cx="1828800" cy="829056"/>
          </a:xfrm>
          <a:prstGeom prst="rect">
            <a:avLst/>
          </a:prstGeom>
          <a:solidFill>
            <a:srgbClr val="C0392B"/>
          </a:solidFill>
          <a:ln/>
        </p:spPr>
      </p:sp>
      <p:sp>
        <p:nvSpPr>
          <p:cNvPr id="25" name="Text 23"/>
          <p:cNvSpPr/>
          <p:nvPr/>
        </p:nvSpPr>
        <p:spPr>
          <a:xfrm>
            <a:off x="182880" y="217322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Authority</a:t>
            </a:r>
            <a:endParaRPr lang="en-US" sz="950" dirty="0"/>
          </a:p>
        </p:txBody>
      </p:sp>
      <p:sp>
        <p:nvSpPr>
          <p:cNvPr id="26" name="Shape 24"/>
          <p:cNvSpPr/>
          <p:nvPr/>
        </p:nvSpPr>
        <p:spPr>
          <a:xfrm>
            <a:off x="2039112" y="2173224"/>
            <a:ext cx="3289706" cy="829056"/>
          </a:xfrm>
          <a:prstGeom prst="rect">
            <a:avLst/>
          </a:prstGeom>
          <a:solidFill>
            <a:srgbClr val="EEF1F7"/>
          </a:solidFill>
          <a:ln w="6350">
            <a:solidFill>
              <a:srgbClr val="DADFE5"/>
            </a:solidFill>
            <a:prstDash val="solid"/>
          </a:ln>
        </p:spPr>
      </p:sp>
      <p:sp>
        <p:nvSpPr>
          <p:cNvPr id="27" name="Text 25"/>
          <p:cNvSpPr/>
          <p:nvPr/>
        </p:nvSpPr>
        <p:spPr>
          <a:xfrm>
            <a:off x="2112264"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best way for a Muslim to lead a good life?</a:t>
            </a:r>
            <a:endParaRPr lang="en-US" sz="800" dirty="0"/>
          </a:p>
        </p:txBody>
      </p:sp>
      <p:sp>
        <p:nvSpPr>
          <p:cNvPr id="28" name="Shape 26"/>
          <p:cNvSpPr/>
          <p:nvPr/>
        </p:nvSpPr>
        <p:spPr>
          <a:xfrm>
            <a:off x="5401970" y="2173224"/>
            <a:ext cx="3289706" cy="829056"/>
          </a:xfrm>
          <a:prstGeom prst="rect">
            <a:avLst/>
          </a:prstGeom>
          <a:solidFill>
            <a:srgbClr val="EEF1F7"/>
          </a:solidFill>
          <a:ln w="6350">
            <a:solidFill>
              <a:srgbClr val="DADFE5"/>
            </a:solidFill>
            <a:prstDash val="solid"/>
          </a:ln>
        </p:spPr>
      </p:sp>
      <p:sp>
        <p:nvSpPr>
          <p:cNvPr id="29" name="Text 27"/>
          <p:cNvSpPr/>
          <p:nvPr/>
        </p:nvSpPr>
        <p:spPr>
          <a:xfrm>
            <a:off x="5475122"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significant is it for Christians to believe that God intended Jesus to die?</a:t>
            </a:r>
            <a:endParaRPr lang="en-US" sz="800" dirty="0"/>
          </a:p>
        </p:txBody>
      </p:sp>
      <p:sp>
        <p:nvSpPr>
          <p:cNvPr id="30" name="Shape 28"/>
          <p:cNvSpPr/>
          <p:nvPr/>
        </p:nvSpPr>
        <p:spPr>
          <a:xfrm>
            <a:off x="8764829" y="2173224"/>
            <a:ext cx="3289706" cy="829056"/>
          </a:xfrm>
          <a:prstGeom prst="rect">
            <a:avLst/>
          </a:prstGeom>
          <a:solidFill>
            <a:srgbClr val="EEF1F7"/>
          </a:solidFill>
          <a:ln w="6350">
            <a:solidFill>
              <a:srgbClr val="DADFE5"/>
            </a:solidFill>
            <a:prstDash val="solid"/>
          </a:ln>
        </p:spPr>
      </p:sp>
      <p:sp>
        <p:nvSpPr>
          <p:cNvPr id="31" name="Text 29"/>
          <p:cNvSpPr/>
          <p:nvPr/>
        </p:nvSpPr>
        <p:spPr>
          <a:xfrm>
            <a:off x="8837981" y="220980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Does belief in Akhirah (life after death) help Muslims lead a good life?</a:t>
            </a:r>
            <a:endParaRPr lang="en-US" sz="800" dirty="0"/>
          </a:p>
        </p:txBody>
      </p:sp>
      <p:sp>
        <p:nvSpPr>
          <p:cNvPr id="32" name="Shape 30"/>
          <p:cNvSpPr/>
          <p:nvPr/>
        </p:nvSpPr>
        <p:spPr>
          <a:xfrm>
            <a:off x="137160" y="3057144"/>
            <a:ext cx="1828800" cy="829056"/>
          </a:xfrm>
          <a:prstGeom prst="rect">
            <a:avLst/>
          </a:prstGeom>
          <a:solidFill>
            <a:srgbClr val="1A6B9E"/>
          </a:solidFill>
          <a:ln/>
        </p:spPr>
      </p:sp>
      <p:sp>
        <p:nvSpPr>
          <p:cNvPr id="33" name="Text 31"/>
          <p:cNvSpPr/>
          <p:nvPr/>
        </p:nvSpPr>
        <p:spPr>
          <a:xfrm>
            <a:off x="182880" y="305714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Belonging</a:t>
            </a:r>
            <a:endParaRPr lang="en-US" sz="950" dirty="0"/>
          </a:p>
        </p:txBody>
      </p:sp>
      <p:sp>
        <p:nvSpPr>
          <p:cNvPr id="34" name="Shape 32"/>
          <p:cNvSpPr/>
          <p:nvPr/>
        </p:nvSpPr>
        <p:spPr>
          <a:xfrm>
            <a:off x="2039112" y="3057144"/>
            <a:ext cx="3289706" cy="829056"/>
          </a:xfrm>
          <a:prstGeom prst="rect">
            <a:avLst/>
          </a:prstGeom>
          <a:solidFill>
            <a:srgbClr val="EEF1F7"/>
          </a:solidFill>
          <a:ln w="6350">
            <a:solidFill>
              <a:srgbClr val="DADFE5"/>
            </a:solidFill>
            <a:prstDash val="solid"/>
          </a:ln>
        </p:spPr>
      </p:sp>
      <p:sp>
        <p:nvSpPr>
          <p:cNvPr id="35" name="Text 33"/>
          <p:cNvSpPr/>
          <p:nvPr/>
        </p:nvSpPr>
        <p:spPr>
          <a:xfrm>
            <a:off x="2112264"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 people need to go to church to show they are Christians?</a:t>
            </a:r>
            <a:endParaRPr lang="en-US" sz="800" dirty="0"/>
          </a:p>
        </p:txBody>
      </p:sp>
      <p:sp>
        <p:nvSpPr>
          <p:cNvPr id="36" name="Shape 34"/>
          <p:cNvSpPr/>
          <p:nvPr/>
        </p:nvSpPr>
        <p:spPr>
          <a:xfrm>
            <a:off x="5401970" y="3057144"/>
            <a:ext cx="3289706" cy="829056"/>
          </a:xfrm>
          <a:prstGeom prst="rect">
            <a:avLst/>
          </a:prstGeom>
          <a:solidFill>
            <a:srgbClr val="EEF1F7"/>
          </a:solidFill>
          <a:ln w="6350">
            <a:solidFill>
              <a:srgbClr val="DADFE5"/>
            </a:solidFill>
            <a:prstDash val="solid"/>
          </a:ln>
        </p:spPr>
      </p:sp>
      <p:sp>
        <p:nvSpPr>
          <p:cNvPr id="37" name="Text 35"/>
          <p:cNvSpPr/>
          <p:nvPr/>
        </p:nvSpPr>
        <p:spPr>
          <a:xfrm>
            <a:off x="5475122"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best way for a Christian to show commitment to God?</a:t>
            </a:r>
            <a:endParaRPr lang="en-US" sz="800" dirty="0"/>
          </a:p>
        </p:txBody>
      </p:sp>
      <p:sp>
        <p:nvSpPr>
          <p:cNvPr id="38" name="Shape 36"/>
          <p:cNvSpPr/>
          <p:nvPr/>
        </p:nvSpPr>
        <p:spPr>
          <a:xfrm>
            <a:off x="8764829" y="3057144"/>
            <a:ext cx="3289706" cy="829056"/>
          </a:xfrm>
          <a:prstGeom prst="rect">
            <a:avLst/>
          </a:prstGeom>
          <a:solidFill>
            <a:srgbClr val="EEF1F7"/>
          </a:solidFill>
          <a:ln w="6350">
            <a:solidFill>
              <a:srgbClr val="DADFE5"/>
            </a:solidFill>
            <a:prstDash val="solid"/>
          </a:ln>
        </p:spPr>
      </p:sp>
      <p:sp>
        <p:nvSpPr>
          <p:cNvPr id="39" name="Text 37"/>
          <p:cNvSpPr/>
          <p:nvPr/>
        </p:nvSpPr>
        <p:spPr>
          <a:xfrm>
            <a:off x="8837981" y="309372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do pilgrimages affect believers?</a:t>
            </a:r>
            <a:endParaRPr lang="en-US" sz="800" dirty="0"/>
          </a:p>
        </p:txBody>
      </p:sp>
      <p:sp>
        <p:nvSpPr>
          <p:cNvPr id="40" name="Shape 38"/>
          <p:cNvSpPr/>
          <p:nvPr/>
        </p:nvSpPr>
        <p:spPr>
          <a:xfrm>
            <a:off x="137160" y="3941064"/>
            <a:ext cx="1828800" cy="829056"/>
          </a:xfrm>
          <a:prstGeom prst="rect">
            <a:avLst/>
          </a:prstGeom>
          <a:solidFill>
            <a:srgbClr val="D4830A"/>
          </a:solidFill>
          <a:ln/>
        </p:spPr>
      </p:sp>
      <p:sp>
        <p:nvSpPr>
          <p:cNvPr id="41" name="Text 39"/>
          <p:cNvSpPr/>
          <p:nvPr/>
        </p:nvSpPr>
        <p:spPr>
          <a:xfrm>
            <a:off x="182880" y="394106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Marking Life’s Journey</a:t>
            </a:r>
            <a:endParaRPr lang="en-US" sz="950" dirty="0"/>
          </a:p>
        </p:txBody>
      </p:sp>
      <p:sp>
        <p:nvSpPr>
          <p:cNvPr id="42" name="Shape 40"/>
          <p:cNvSpPr/>
          <p:nvPr/>
        </p:nvSpPr>
        <p:spPr>
          <a:xfrm>
            <a:off x="2039112" y="3941064"/>
            <a:ext cx="3289706" cy="829056"/>
          </a:xfrm>
          <a:prstGeom prst="rect">
            <a:avLst/>
          </a:prstGeom>
          <a:solidFill>
            <a:srgbClr val="EEF1F7"/>
          </a:solidFill>
          <a:ln w="6350">
            <a:solidFill>
              <a:srgbClr val="DADFE5"/>
            </a:solidFill>
            <a:prstDash val="solid"/>
          </a:ln>
        </p:spPr>
      </p:sp>
      <p:sp>
        <p:nvSpPr>
          <p:cNvPr id="43" name="Text 41"/>
          <p:cNvSpPr/>
          <p:nvPr/>
        </p:nvSpPr>
        <p:spPr>
          <a:xfrm>
            <a:off x="2112264"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Does completing a pilgrimage make a person a better Muslim?</a:t>
            </a:r>
            <a:endParaRPr lang="en-US" sz="800" dirty="0"/>
          </a:p>
        </p:txBody>
      </p:sp>
      <p:sp>
        <p:nvSpPr>
          <p:cNvPr id="44" name="Shape 42"/>
          <p:cNvSpPr/>
          <p:nvPr/>
        </p:nvSpPr>
        <p:spPr>
          <a:xfrm>
            <a:off x="5401970" y="3941064"/>
            <a:ext cx="3289706" cy="829056"/>
          </a:xfrm>
          <a:prstGeom prst="rect">
            <a:avLst/>
          </a:prstGeom>
          <a:solidFill>
            <a:srgbClr val="EEF1F7"/>
          </a:solidFill>
          <a:ln w="6350">
            <a:solidFill>
              <a:srgbClr val="DADFE5"/>
            </a:solidFill>
            <a:prstDash val="solid"/>
          </a:ln>
        </p:spPr>
      </p:sp>
      <p:sp>
        <p:nvSpPr>
          <p:cNvPr id="45" name="Text 43"/>
          <p:cNvSpPr/>
          <p:nvPr/>
        </p:nvSpPr>
        <p:spPr>
          <a:xfrm>
            <a:off x="5475122"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can Brahman be everywhere and in everything?</a:t>
            </a:r>
            <a:endParaRPr lang="en-US" sz="800" dirty="0"/>
          </a:p>
        </p:txBody>
      </p:sp>
      <p:sp>
        <p:nvSpPr>
          <p:cNvPr id="46" name="Shape 44"/>
          <p:cNvSpPr/>
          <p:nvPr/>
        </p:nvSpPr>
        <p:spPr>
          <a:xfrm>
            <a:off x="8764829" y="3941064"/>
            <a:ext cx="3289706" cy="829056"/>
          </a:xfrm>
          <a:prstGeom prst="rect">
            <a:avLst/>
          </a:prstGeom>
          <a:solidFill>
            <a:srgbClr val="EEF1F7"/>
          </a:solidFill>
          <a:ln w="6350">
            <a:solidFill>
              <a:srgbClr val="DADFE5"/>
            </a:solidFill>
            <a:prstDash val="solid"/>
          </a:ln>
        </p:spPr>
      </p:sp>
      <p:sp>
        <p:nvSpPr>
          <p:cNvPr id="47" name="Text 45"/>
          <p:cNvSpPr/>
          <p:nvPr/>
        </p:nvSpPr>
        <p:spPr>
          <a:xfrm>
            <a:off x="8837981" y="397764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How is the Qur’an vital to Muslims today?</a:t>
            </a:r>
            <a:endParaRPr lang="en-US" sz="800" dirty="0"/>
          </a:p>
        </p:txBody>
      </p:sp>
      <p:sp>
        <p:nvSpPr>
          <p:cNvPr id="48" name="Shape 46"/>
          <p:cNvSpPr/>
          <p:nvPr/>
        </p:nvSpPr>
        <p:spPr>
          <a:xfrm>
            <a:off x="137160" y="4824984"/>
            <a:ext cx="1828800" cy="829056"/>
          </a:xfrm>
          <a:prstGeom prst="rect">
            <a:avLst/>
          </a:prstGeom>
          <a:solidFill>
            <a:srgbClr val="1A7A6E"/>
          </a:solidFill>
          <a:ln/>
        </p:spPr>
      </p:sp>
      <p:sp>
        <p:nvSpPr>
          <p:cNvPr id="49" name="Text 47"/>
          <p:cNvSpPr/>
          <p:nvPr/>
        </p:nvSpPr>
        <p:spPr>
          <a:xfrm>
            <a:off x="182880" y="482498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Personal Belief</a:t>
            </a:r>
            <a:endParaRPr lang="en-US" sz="950" dirty="0"/>
          </a:p>
        </p:txBody>
      </p:sp>
      <p:sp>
        <p:nvSpPr>
          <p:cNvPr id="50" name="Shape 48"/>
          <p:cNvSpPr/>
          <p:nvPr/>
        </p:nvSpPr>
        <p:spPr>
          <a:xfrm>
            <a:off x="2039112" y="4824984"/>
            <a:ext cx="3289706" cy="829056"/>
          </a:xfrm>
          <a:prstGeom prst="rect">
            <a:avLst/>
          </a:prstGeom>
          <a:solidFill>
            <a:srgbClr val="EEF1F7"/>
          </a:solidFill>
          <a:ln w="6350">
            <a:solidFill>
              <a:srgbClr val="DADFE5"/>
            </a:solidFill>
            <a:prstDash val="solid"/>
          </a:ln>
        </p:spPr>
      </p:sp>
      <p:sp>
        <p:nvSpPr>
          <p:cNvPr id="51" name="Text 49"/>
          <p:cNvSpPr/>
          <p:nvPr/>
        </p:nvSpPr>
        <p:spPr>
          <a:xfrm>
            <a:off x="2112264"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Is forgiveness always possible for Christians?</a:t>
            </a:r>
            <a:endParaRPr lang="en-US" sz="800" dirty="0"/>
          </a:p>
        </p:txBody>
      </p:sp>
      <p:sp>
        <p:nvSpPr>
          <p:cNvPr id="52" name="Shape 50"/>
          <p:cNvSpPr/>
          <p:nvPr/>
        </p:nvSpPr>
        <p:spPr>
          <a:xfrm>
            <a:off x="5401970" y="4824984"/>
            <a:ext cx="3289706" cy="829056"/>
          </a:xfrm>
          <a:prstGeom prst="rect">
            <a:avLst/>
          </a:prstGeom>
          <a:solidFill>
            <a:srgbClr val="EEF1F7"/>
          </a:solidFill>
          <a:ln w="6350">
            <a:solidFill>
              <a:srgbClr val="DADFE5"/>
            </a:solidFill>
            <a:prstDash val="solid"/>
          </a:ln>
        </p:spPr>
      </p:sp>
      <p:sp>
        <p:nvSpPr>
          <p:cNvPr id="53" name="Text 51"/>
          <p:cNvSpPr/>
          <p:nvPr/>
        </p:nvSpPr>
        <p:spPr>
          <a:xfrm>
            <a:off x="5475122"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 Christian celebrations and traditions help Christians understand who Jesus was and why he was born?</a:t>
            </a:r>
            <a:endParaRPr lang="en-US" sz="800" dirty="0"/>
          </a:p>
        </p:txBody>
      </p:sp>
      <p:sp>
        <p:nvSpPr>
          <p:cNvPr id="54" name="Shape 52"/>
          <p:cNvSpPr/>
          <p:nvPr/>
        </p:nvSpPr>
        <p:spPr>
          <a:xfrm>
            <a:off x="8764829" y="4824984"/>
            <a:ext cx="3289706" cy="829056"/>
          </a:xfrm>
          <a:prstGeom prst="rect">
            <a:avLst/>
          </a:prstGeom>
          <a:solidFill>
            <a:srgbClr val="EEF1F7"/>
          </a:solidFill>
          <a:ln w="6350">
            <a:solidFill>
              <a:srgbClr val="DADFE5"/>
            </a:solidFill>
            <a:prstDash val="solid"/>
          </a:ln>
        </p:spPr>
      </p:sp>
      <p:sp>
        <p:nvSpPr>
          <p:cNvPr id="55" name="Text 53"/>
          <p:cNvSpPr/>
          <p:nvPr/>
        </p:nvSpPr>
        <p:spPr>
          <a:xfrm>
            <a:off x="8837981" y="486156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Why are there four gospels and how are they relevant for Christians?</a:t>
            </a:r>
            <a:endParaRPr lang="en-US" sz="800" dirty="0"/>
          </a:p>
        </p:txBody>
      </p:sp>
      <p:sp>
        <p:nvSpPr>
          <p:cNvPr id="56" name="Shape 54"/>
          <p:cNvSpPr/>
          <p:nvPr/>
        </p:nvSpPr>
        <p:spPr>
          <a:xfrm>
            <a:off x="137160" y="5708904"/>
            <a:ext cx="1828800" cy="829056"/>
          </a:xfrm>
          <a:prstGeom prst="rect">
            <a:avLst/>
          </a:prstGeom>
          <a:solidFill>
            <a:srgbClr val="2E7D32"/>
          </a:solidFill>
          <a:ln/>
        </p:spPr>
      </p:sp>
      <p:sp>
        <p:nvSpPr>
          <p:cNvPr id="57" name="Text 55"/>
          <p:cNvSpPr/>
          <p:nvPr/>
        </p:nvSpPr>
        <p:spPr>
          <a:xfrm>
            <a:off x="182880" y="5708904"/>
            <a:ext cx="1737360" cy="829056"/>
          </a:xfrm>
          <a:prstGeom prst="rect">
            <a:avLst/>
          </a:prstGeom>
          <a:noFill/>
          <a:ln/>
        </p:spPr>
        <p:txBody>
          <a:bodyPr wrap="square" rtlCol="0" anchor="ctr"/>
          <a:lstStyle/>
          <a:p>
            <a:pPr marL="0" indent="0" algn="l">
              <a:buNone/>
            </a:pPr>
            <a:r>
              <a:rPr lang="en-US" sz="950" b="1" dirty="0">
                <a:solidFill>
                  <a:srgbClr val="FFFFFF"/>
                </a:solidFill>
                <a:latin typeface="Calibri" pitchFamily="34" charset="0"/>
                <a:ea typeface="Calibri" pitchFamily="34" charset="-122"/>
                <a:cs typeface="Calibri" pitchFamily="34" charset="-120"/>
              </a:rPr>
              <a:t>Religious/Non-Religious Viewpoint</a:t>
            </a:r>
            <a:endParaRPr lang="en-US" sz="950" dirty="0"/>
          </a:p>
        </p:txBody>
      </p:sp>
      <p:sp>
        <p:nvSpPr>
          <p:cNvPr id="58" name="Shape 56"/>
          <p:cNvSpPr/>
          <p:nvPr/>
        </p:nvSpPr>
        <p:spPr>
          <a:xfrm>
            <a:off x="2039112" y="5708904"/>
            <a:ext cx="3289706" cy="829056"/>
          </a:xfrm>
          <a:prstGeom prst="rect">
            <a:avLst/>
          </a:prstGeom>
          <a:solidFill>
            <a:srgbClr val="EEF1F7"/>
          </a:solidFill>
          <a:ln w="6350">
            <a:solidFill>
              <a:srgbClr val="DADFE5"/>
            </a:solidFill>
            <a:prstDash val="solid"/>
          </a:ln>
        </p:spPr>
      </p:sp>
      <p:sp>
        <p:nvSpPr>
          <p:cNvPr id="59" name="Text 57"/>
          <p:cNvSpPr/>
          <p:nvPr/>
        </p:nvSpPr>
        <p:spPr>
          <a:xfrm>
            <a:off x="2112264"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What is the most significant part of the nativity story for Christians today?</a:t>
            </a:r>
            <a:endParaRPr lang="en-US" sz="800" dirty="0"/>
          </a:p>
        </p:txBody>
      </p:sp>
      <p:sp>
        <p:nvSpPr>
          <p:cNvPr id="60" name="Shape 58"/>
          <p:cNvSpPr/>
          <p:nvPr/>
        </p:nvSpPr>
        <p:spPr>
          <a:xfrm>
            <a:off x="5401970" y="5708904"/>
            <a:ext cx="3289706" cy="829056"/>
          </a:xfrm>
          <a:prstGeom prst="rect">
            <a:avLst/>
          </a:prstGeom>
          <a:solidFill>
            <a:srgbClr val="EEF1F7"/>
          </a:solidFill>
          <a:ln w="6350">
            <a:solidFill>
              <a:srgbClr val="DADFE5"/>
            </a:solidFill>
            <a:prstDash val="solid"/>
          </a:ln>
        </p:spPr>
      </p:sp>
      <p:sp>
        <p:nvSpPr>
          <p:cNvPr id="61" name="Text 59"/>
          <p:cNvSpPr/>
          <p:nvPr/>
        </p:nvSpPr>
        <p:spPr>
          <a:xfrm>
            <a:off x="5475122"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Do beliefs in Karma Samsara and Moksha help Sanatanis lead good lives?</a:t>
            </a:r>
            <a:endParaRPr lang="en-US" sz="800" dirty="0"/>
          </a:p>
        </p:txBody>
      </p:sp>
      <p:sp>
        <p:nvSpPr>
          <p:cNvPr id="62" name="Shape 60"/>
          <p:cNvSpPr/>
          <p:nvPr/>
        </p:nvSpPr>
        <p:spPr>
          <a:xfrm>
            <a:off x="8764829" y="5708904"/>
            <a:ext cx="3289706" cy="829056"/>
          </a:xfrm>
          <a:prstGeom prst="rect">
            <a:avLst/>
          </a:prstGeom>
          <a:solidFill>
            <a:srgbClr val="EEF1F7"/>
          </a:solidFill>
          <a:ln w="6350">
            <a:solidFill>
              <a:srgbClr val="DADFE5"/>
            </a:solidFill>
            <a:prstDash val="solid"/>
          </a:ln>
        </p:spPr>
      </p:sp>
      <p:sp>
        <p:nvSpPr>
          <p:cNvPr id="63" name="Text 61"/>
          <p:cNvSpPr/>
          <p:nvPr/>
        </p:nvSpPr>
        <p:spPr>
          <a:xfrm>
            <a:off x="8837981" y="5745480"/>
            <a:ext cx="3143402" cy="755904"/>
          </a:xfrm>
          <a:prstGeom prst="rect">
            <a:avLst/>
          </a:prstGeom>
          <a:noFill/>
          <a:ln/>
        </p:spPr>
        <p:txBody>
          <a:bodyPr wrap="square" rtlCol="0" anchor="t"/>
          <a:lstStyle/>
          <a:p>
            <a:pPr marL="0" indent="0">
              <a:lnSpc>
                <a:spcPct val="102000"/>
              </a:lnSpc>
              <a:buNone/>
            </a:pPr>
            <a:r>
              <a:rPr lang="en-US" sz="800" dirty="0">
                <a:solidFill>
                  <a:srgbClr val="26314F"/>
                </a:solidFill>
                <a:latin typeface="Calibri" pitchFamily="34" charset="0"/>
                <a:ea typeface="Calibri" pitchFamily="34" charset="-122"/>
                <a:cs typeface="Calibri" pitchFamily="34" charset="-120"/>
              </a:rPr>
              <a:t>Is anything ever eternal?</a:t>
            </a:r>
            <a:endParaRPr lang="en-US" sz="800" dirty="0"/>
          </a:p>
        </p:txBody>
      </p:sp>
      <p:sp>
        <p:nvSpPr>
          <p:cNvPr id="64" name="Text 62"/>
          <p:cNvSpPr/>
          <p:nvPr/>
        </p:nvSpPr>
        <p:spPr>
          <a:xfrm>
            <a:off x="137160" y="6501384"/>
            <a:ext cx="11704320" cy="228600"/>
          </a:xfrm>
          <a:prstGeom prst="rect">
            <a:avLst/>
          </a:prstGeom>
          <a:noFill/>
          <a:ln/>
        </p:spPr>
        <p:txBody>
          <a:bodyPr wrap="square" rtlCol="0" anchor="ctr"/>
          <a:lstStyle/>
          <a:p>
            <a:pPr marL="0" indent="0" algn="l">
              <a:buNone/>
            </a:pPr>
            <a:r>
              <a:rPr lang="en-US" sz="800" i="1" dirty="0">
                <a:solidFill>
                  <a:srgbClr val="5B6172"/>
                </a:solidFill>
                <a:latin typeface="Calibri" pitchFamily="34" charset="0"/>
                <a:ea typeface="Calibri" pitchFamily="34" charset="-122"/>
                <a:cs typeface="Calibri" pitchFamily="34" charset="-120"/>
              </a:rPr>
              <a:t>For full progression detail, including the Cheshire East end point for each unit, see the RE Progression Document.</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RE</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Classroom discussion, paired talk and pupil responses during enquiry</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Quizzes and assessment of project work</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Ongoing formative assessment to identify misconceptions and deepen understanding</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Whole-class feedback, mainly verbal, given during lessons</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Judged against the statutory Cheshire East End of Key Stage Expectations</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Jigsaw RE exemplifies what working towards, expected and greater depth look like</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work in books alongside end-of-unit assessment pieces</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compass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talk about belief, practice and worldview with knowledge, curiosity and respect, ready to engage thoughtfully with a diverse world.</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1873</Words>
  <Application>Microsoft Office PowerPoint</Application>
  <PresentationFormat>Widescreen</PresentationFormat>
  <Paragraphs>277</Paragraphs>
  <Slides>11</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Subject Overview</dc:title>
  <dc:subject>PptxGenJS Presentation</dc:subject>
  <dc:creator>Bexton Primary School</dc:creator>
  <cp:lastModifiedBy>Tristram Marchington</cp:lastModifiedBy>
  <cp:revision>4</cp:revision>
  <dcterms:created xsi:type="dcterms:W3CDTF">2026-07-03T10:12:38Z</dcterms:created>
  <dcterms:modified xsi:type="dcterms:W3CDTF">2026-09-08T11:37:37Z</dcterms:modified>
</cp:coreProperties>
</file>