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13" d="100"/>
          <a:sy n="113" d="100"/>
        </p:scale>
        <p:origin x="47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8"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istram Marchington" userId="4b3aa505-4d04-44d2-a3ea-f74dfb5aec73" providerId="ADAL" clId="{C9F46636-BB29-476E-B714-B946FA9874E6}"/>
    <pc:docChg chg="undo custSel modSld">
      <pc:chgData name="Tristram Marchington" userId="4b3aa505-4d04-44d2-a3ea-f74dfb5aec73" providerId="ADAL" clId="{C9F46636-BB29-476E-B714-B946FA9874E6}" dt="2026-09-08T11:32:32.695" v="16" actId="20577"/>
      <pc:docMkLst>
        <pc:docMk/>
      </pc:docMkLst>
      <pc:sldChg chg="addSp delSp modSp mod">
        <pc:chgData name="Tristram Marchington" userId="4b3aa505-4d04-44d2-a3ea-f74dfb5aec73" providerId="ADAL" clId="{C9F46636-BB29-476E-B714-B946FA9874E6}" dt="2026-09-08T11:32:32.695" v="16" actId="20577"/>
        <pc:sldMkLst>
          <pc:docMk/>
          <pc:sldMk cId="0" sldId="260"/>
        </pc:sldMkLst>
        <pc:spChg chg="del mod">
          <ac:chgData name="Tristram Marchington" userId="4b3aa505-4d04-44d2-a3ea-f74dfb5aec73" providerId="ADAL" clId="{C9F46636-BB29-476E-B714-B946FA9874E6}" dt="2026-09-08T11:31:51.929" v="13" actId="478"/>
          <ac:spMkLst>
            <pc:docMk/>
            <pc:sldMk cId="0" sldId="260"/>
            <ac:spMk id="6" creationId="{00000000-0000-0000-0000-000000000000}"/>
          </ac:spMkLst>
        </pc:spChg>
        <pc:spChg chg="mod">
          <ac:chgData name="Tristram Marchington" userId="4b3aa505-4d04-44d2-a3ea-f74dfb5aec73" providerId="ADAL" clId="{C9F46636-BB29-476E-B714-B946FA9874E6}" dt="2026-09-08T11:31:46.234" v="11" actId="1076"/>
          <ac:spMkLst>
            <pc:docMk/>
            <pc:sldMk cId="0" sldId="260"/>
            <ac:spMk id="10" creationId="{00000000-0000-0000-0000-000000000000}"/>
          </ac:spMkLst>
        </pc:spChg>
        <pc:spChg chg="mod">
          <ac:chgData name="Tristram Marchington" userId="4b3aa505-4d04-44d2-a3ea-f74dfb5aec73" providerId="ADAL" clId="{C9F46636-BB29-476E-B714-B946FA9874E6}" dt="2026-09-08T11:31:46.234" v="11" actId="1076"/>
          <ac:spMkLst>
            <pc:docMk/>
            <pc:sldMk cId="0" sldId="260"/>
            <ac:spMk id="11" creationId="{00000000-0000-0000-0000-000000000000}"/>
          </ac:spMkLst>
        </pc:spChg>
        <pc:spChg chg="mod">
          <ac:chgData name="Tristram Marchington" userId="4b3aa505-4d04-44d2-a3ea-f74dfb5aec73" providerId="ADAL" clId="{C9F46636-BB29-476E-B714-B946FA9874E6}" dt="2026-09-08T11:31:46.234" v="11" actId="1076"/>
          <ac:spMkLst>
            <pc:docMk/>
            <pc:sldMk cId="0" sldId="260"/>
            <ac:spMk id="13" creationId="{00000000-0000-0000-0000-000000000000}"/>
          </ac:spMkLst>
        </pc:spChg>
        <pc:spChg chg="mod">
          <ac:chgData name="Tristram Marchington" userId="4b3aa505-4d04-44d2-a3ea-f74dfb5aec73" providerId="ADAL" clId="{C9F46636-BB29-476E-B714-B946FA9874E6}" dt="2026-09-08T11:31:46.234" v="11" actId="1076"/>
          <ac:spMkLst>
            <pc:docMk/>
            <pc:sldMk cId="0" sldId="260"/>
            <ac:spMk id="14" creationId="{00000000-0000-0000-0000-000000000000}"/>
          </ac:spMkLst>
        </pc:spChg>
        <pc:spChg chg="mod">
          <ac:chgData name="Tristram Marchington" userId="4b3aa505-4d04-44d2-a3ea-f74dfb5aec73" providerId="ADAL" clId="{C9F46636-BB29-476E-B714-B946FA9874E6}" dt="2026-09-08T11:31:46.234" v="11" actId="1076"/>
          <ac:spMkLst>
            <pc:docMk/>
            <pc:sldMk cId="0" sldId="260"/>
            <ac:spMk id="15" creationId="{00000000-0000-0000-0000-000000000000}"/>
          </ac:spMkLst>
        </pc:spChg>
        <pc:spChg chg="mod">
          <ac:chgData name="Tristram Marchington" userId="4b3aa505-4d04-44d2-a3ea-f74dfb5aec73" providerId="ADAL" clId="{C9F46636-BB29-476E-B714-B946FA9874E6}" dt="2026-09-08T11:31:46.234" v="11" actId="1076"/>
          <ac:spMkLst>
            <pc:docMk/>
            <pc:sldMk cId="0" sldId="260"/>
            <ac:spMk id="16" creationId="{00000000-0000-0000-0000-000000000000}"/>
          </ac:spMkLst>
        </pc:spChg>
        <pc:spChg chg="mod">
          <ac:chgData name="Tristram Marchington" userId="4b3aa505-4d04-44d2-a3ea-f74dfb5aec73" providerId="ADAL" clId="{C9F46636-BB29-476E-B714-B946FA9874E6}" dt="2026-09-08T11:31:46.234" v="11" actId="1076"/>
          <ac:spMkLst>
            <pc:docMk/>
            <pc:sldMk cId="0" sldId="260"/>
            <ac:spMk id="18" creationId="{00000000-0000-0000-0000-000000000000}"/>
          </ac:spMkLst>
        </pc:spChg>
        <pc:spChg chg="mod">
          <ac:chgData name="Tristram Marchington" userId="4b3aa505-4d04-44d2-a3ea-f74dfb5aec73" providerId="ADAL" clId="{C9F46636-BB29-476E-B714-B946FA9874E6}" dt="2026-09-08T11:31:46.234" v="11" actId="1076"/>
          <ac:spMkLst>
            <pc:docMk/>
            <pc:sldMk cId="0" sldId="260"/>
            <ac:spMk id="19" creationId="{00000000-0000-0000-0000-000000000000}"/>
          </ac:spMkLst>
        </pc:spChg>
        <pc:spChg chg="mod">
          <ac:chgData name="Tristram Marchington" userId="4b3aa505-4d04-44d2-a3ea-f74dfb5aec73" providerId="ADAL" clId="{C9F46636-BB29-476E-B714-B946FA9874E6}" dt="2026-09-08T11:31:46.234" v="11" actId="1076"/>
          <ac:spMkLst>
            <pc:docMk/>
            <pc:sldMk cId="0" sldId="260"/>
            <ac:spMk id="20" creationId="{00000000-0000-0000-0000-000000000000}"/>
          </ac:spMkLst>
        </pc:spChg>
        <pc:spChg chg="mod">
          <ac:chgData name="Tristram Marchington" userId="4b3aa505-4d04-44d2-a3ea-f74dfb5aec73" providerId="ADAL" clId="{C9F46636-BB29-476E-B714-B946FA9874E6}" dt="2026-09-08T11:31:46.234" v="11" actId="1076"/>
          <ac:spMkLst>
            <pc:docMk/>
            <pc:sldMk cId="0" sldId="260"/>
            <ac:spMk id="21" creationId="{00000000-0000-0000-0000-000000000000}"/>
          </ac:spMkLst>
        </pc:spChg>
        <pc:spChg chg="mod">
          <ac:chgData name="Tristram Marchington" userId="4b3aa505-4d04-44d2-a3ea-f74dfb5aec73" providerId="ADAL" clId="{C9F46636-BB29-476E-B714-B946FA9874E6}" dt="2026-09-08T11:31:46.234" v="11" actId="1076"/>
          <ac:spMkLst>
            <pc:docMk/>
            <pc:sldMk cId="0" sldId="260"/>
            <ac:spMk id="23" creationId="{00000000-0000-0000-0000-000000000000}"/>
          </ac:spMkLst>
        </pc:spChg>
        <pc:spChg chg="mod">
          <ac:chgData name="Tristram Marchington" userId="4b3aa505-4d04-44d2-a3ea-f74dfb5aec73" providerId="ADAL" clId="{C9F46636-BB29-476E-B714-B946FA9874E6}" dt="2026-09-08T11:31:46.234" v="11" actId="1076"/>
          <ac:spMkLst>
            <pc:docMk/>
            <pc:sldMk cId="0" sldId="260"/>
            <ac:spMk id="24" creationId="{00000000-0000-0000-0000-000000000000}"/>
          </ac:spMkLst>
        </pc:spChg>
        <pc:spChg chg="mod">
          <ac:chgData name="Tristram Marchington" userId="4b3aa505-4d04-44d2-a3ea-f74dfb5aec73" providerId="ADAL" clId="{C9F46636-BB29-476E-B714-B946FA9874E6}" dt="2026-09-08T11:31:46.234" v="11" actId="1076"/>
          <ac:spMkLst>
            <pc:docMk/>
            <pc:sldMk cId="0" sldId="260"/>
            <ac:spMk id="25" creationId="{00000000-0000-0000-0000-000000000000}"/>
          </ac:spMkLst>
        </pc:spChg>
        <pc:spChg chg="mod">
          <ac:chgData name="Tristram Marchington" userId="4b3aa505-4d04-44d2-a3ea-f74dfb5aec73" providerId="ADAL" clId="{C9F46636-BB29-476E-B714-B946FA9874E6}" dt="2026-09-08T11:31:46.234" v="11" actId="1076"/>
          <ac:spMkLst>
            <pc:docMk/>
            <pc:sldMk cId="0" sldId="260"/>
            <ac:spMk id="26" creationId="{00000000-0000-0000-0000-000000000000}"/>
          </ac:spMkLst>
        </pc:spChg>
        <pc:spChg chg="mod">
          <ac:chgData name="Tristram Marchington" userId="4b3aa505-4d04-44d2-a3ea-f74dfb5aec73" providerId="ADAL" clId="{C9F46636-BB29-476E-B714-B946FA9874E6}" dt="2026-09-08T11:31:46.234" v="11" actId="1076"/>
          <ac:spMkLst>
            <pc:docMk/>
            <pc:sldMk cId="0" sldId="260"/>
            <ac:spMk id="28" creationId="{00000000-0000-0000-0000-000000000000}"/>
          </ac:spMkLst>
        </pc:spChg>
        <pc:spChg chg="mod">
          <ac:chgData name="Tristram Marchington" userId="4b3aa505-4d04-44d2-a3ea-f74dfb5aec73" providerId="ADAL" clId="{C9F46636-BB29-476E-B714-B946FA9874E6}" dt="2026-09-08T11:31:46.234" v="11" actId="1076"/>
          <ac:spMkLst>
            <pc:docMk/>
            <pc:sldMk cId="0" sldId="260"/>
            <ac:spMk id="29" creationId="{00000000-0000-0000-0000-000000000000}"/>
          </ac:spMkLst>
        </pc:spChg>
        <pc:spChg chg="mod">
          <ac:chgData name="Tristram Marchington" userId="4b3aa505-4d04-44d2-a3ea-f74dfb5aec73" providerId="ADAL" clId="{C9F46636-BB29-476E-B714-B946FA9874E6}" dt="2026-09-08T11:31:46.234" v="11" actId="1076"/>
          <ac:spMkLst>
            <pc:docMk/>
            <pc:sldMk cId="0" sldId="260"/>
            <ac:spMk id="30" creationId="{00000000-0000-0000-0000-000000000000}"/>
          </ac:spMkLst>
        </pc:spChg>
        <pc:spChg chg="mod">
          <ac:chgData name="Tristram Marchington" userId="4b3aa505-4d04-44d2-a3ea-f74dfb5aec73" providerId="ADAL" clId="{C9F46636-BB29-476E-B714-B946FA9874E6}" dt="2026-09-08T11:31:46.234" v="11" actId="1076"/>
          <ac:spMkLst>
            <pc:docMk/>
            <pc:sldMk cId="0" sldId="260"/>
            <ac:spMk id="31" creationId="{00000000-0000-0000-0000-000000000000}"/>
          </ac:spMkLst>
        </pc:spChg>
        <pc:spChg chg="mod">
          <ac:chgData name="Tristram Marchington" userId="4b3aa505-4d04-44d2-a3ea-f74dfb5aec73" providerId="ADAL" clId="{C9F46636-BB29-476E-B714-B946FA9874E6}" dt="2026-09-08T11:31:46.234" v="11" actId="1076"/>
          <ac:spMkLst>
            <pc:docMk/>
            <pc:sldMk cId="0" sldId="260"/>
            <ac:spMk id="33" creationId="{00000000-0000-0000-0000-000000000000}"/>
          </ac:spMkLst>
        </pc:spChg>
        <pc:spChg chg="mod">
          <ac:chgData name="Tristram Marchington" userId="4b3aa505-4d04-44d2-a3ea-f74dfb5aec73" providerId="ADAL" clId="{C9F46636-BB29-476E-B714-B946FA9874E6}" dt="2026-09-08T11:31:46.234" v="11" actId="1076"/>
          <ac:spMkLst>
            <pc:docMk/>
            <pc:sldMk cId="0" sldId="260"/>
            <ac:spMk id="34" creationId="{00000000-0000-0000-0000-000000000000}"/>
          </ac:spMkLst>
        </pc:spChg>
        <pc:spChg chg="add mod">
          <ac:chgData name="Tristram Marchington" userId="4b3aa505-4d04-44d2-a3ea-f74dfb5aec73" providerId="ADAL" clId="{C9F46636-BB29-476E-B714-B946FA9874E6}" dt="2026-09-08T11:32:32.695" v="16" actId="20577"/>
          <ac:spMkLst>
            <pc:docMk/>
            <pc:sldMk cId="0" sldId="260"/>
            <ac:spMk id="35" creationId="{8A9D88C9-1692-4DE6-BAC5-7F9186A0CF39}"/>
          </ac:spMkLst>
        </pc:spChg>
        <pc:picChg chg="mod">
          <ac:chgData name="Tristram Marchington" userId="4b3aa505-4d04-44d2-a3ea-f74dfb5aec73" providerId="ADAL" clId="{C9F46636-BB29-476E-B714-B946FA9874E6}" dt="2026-09-08T11:31:46.234" v="11" actId="1076"/>
          <ac:picMkLst>
            <pc:docMk/>
            <pc:sldMk cId="0" sldId="260"/>
            <ac:picMk id="12" creationId="{00000000-0000-0000-0000-000000000000}"/>
          </ac:picMkLst>
        </pc:picChg>
        <pc:picChg chg="mod">
          <ac:chgData name="Tristram Marchington" userId="4b3aa505-4d04-44d2-a3ea-f74dfb5aec73" providerId="ADAL" clId="{C9F46636-BB29-476E-B714-B946FA9874E6}" dt="2026-09-08T11:31:46.234" v="11" actId="1076"/>
          <ac:picMkLst>
            <pc:docMk/>
            <pc:sldMk cId="0" sldId="260"/>
            <ac:picMk id="17" creationId="{00000000-0000-0000-0000-000000000000}"/>
          </ac:picMkLst>
        </pc:picChg>
        <pc:picChg chg="mod">
          <ac:chgData name="Tristram Marchington" userId="4b3aa505-4d04-44d2-a3ea-f74dfb5aec73" providerId="ADAL" clId="{C9F46636-BB29-476E-B714-B946FA9874E6}" dt="2026-09-08T11:31:46.234" v="11" actId="1076"/>
          <ac:picMkLst>
            <pc:docMk/>
            <pc:sldMk cId="0" sldId="260"/>
            <ac:picMk id="22" creationId="{00000000-0000-0000-0000-000000000000}"/>
          </ac:picMkLst>
        </pc:picChg>
        <pc:picChg chg="mod">
          <ac:chgData name="Tristram Marchington" userId="4b3aa505-4d04-44d2-a3ea-f74dfb5aec73" providerId="ADAL" clId="{C9F46636-BB29-476E-B714-B946FA9874E6}" dt="2026-09-08T11:31:46.234" v="11" actId="1076"/>
          <ac:picMkLst>
            <pc:docMk/>
            <pc:sldMk cId="0" sldId="260"/>
            <ac:picMk id="27" creationId="{00000000-0000-0000-0000-000000000000}"/>
          </ac:picMkLst>
        </pc:picChg>
        <pc:picChg chg="mod">
          <ac:chgData name="Tristram Marchington" userId="4b3aa505-4d04-44d2-a3ea-f74dfb5aec73" providerId="ADAL" clId="{C9F46636-BB29-476E-B714-B946FA9874E6}" dt="2026-09-08T11:31:46.234" v="11" actId="1076"/>
          <ac:picMkLst>
            <pc:docMk/>
            <pc:sldMk cId="0" sldId="260"/>
            <ac:picMk id="32" creationId="{00000000-0000-0000-0000-000000000000}"/>
          </ac:picMkLst>
        </pc:picChg>
      </pc:sldChg>
      <pc:sldChg chg="addSp delSp modSp mod">
        <pc:chgData name="Tristram Marchington" userId="4b3aa505-4d04-44d2-a3ea-f74dfb5aec73" providerId="ADAL" clId="{C9F46636-BB29-476E-B714-B946FA9874E6}" dt="2026-09-08T11:30:21.638" v="8" actId="255"/>
        <pc:sldMkLst>
          <pc:docMk/>
          <pc:sldMk cId="0" sldId="266"/>
        </pc:sldMkLst>
        <pc:spChg chg="mod">
          <ac:chgData name="Tristram Marchington" userId="4b3aa505-4d04-44d2-a3ea-f74dfb5aec73" providerId="ADAL" clId="{C9F46636-BB29-476E-B714-B946FA9874E6}" dt="2026-09-08T11:26:45.613" v="2"/>
          <ac:spMkLst>
            <pc:docMk/>
            <pc:sldMk cId="0" sldId="266"/>
            <ac:spMk id="16" creationId="{00000000-0000-0000-0000-000000000000}"/>
          </ac:spMkLst>
        </pc:spChg>
        <pc:spChg chg="mod">
          <ac:chgData name="Tristram Marchington" userId="4b3aa505-4d04-44d2-a3ea-f74dfb5aec73" providerId="ADAL" clId="{C9F46636-BB29-476E-B714-B946FA9874E6}" dt="2026-09-08T11:23:12.151" v="1"/>
          <ac:spMkLst>
            <pc:docMk/>
            <pc:sldMk cId="0" sldId="266"/>
            <ac:spMk id="22" creationId="{00000000-0000-0000-0000-000000000000}"/>
          </ac:spMkLst>
        </pc:spChg>
        <pc:spChg chg="add del">
          <ac:chgData name="Tristram Marchington" userId="4b3aa505-4d04-44d2-a3ea-f74dfb5aec73" providerId="ADAL" clId="{C9F46636-BB29-476E-B714-B946FA9874E6}" dt="2026-09-08T11:30:09.755" v="5" actId="478"/>
          <ac:spMkLst>
            <pc:docMk/>
            <pc:sldMk cId="0" sldId="266"/>
            <ac:spMk id="23" creationId="{00000000-0000-0000-0000-000000000000}"/>
          </ac:spMkLst>
        </pc:spChg>
        <pc:spChg chg="mod">
          <ac:chgData name="Tristram Marchington" userId="4b3aa505-4d04-44d2-a3ea-f74dfb5aec73" providerId="ADAL" clId="{C9F46636-BB29-476E-B714-B946FA9874E6}" dt="2026-09-08T11:30:21.638" v="8" actId="255"/>
          <ac:spMkLst>
            <pc:docMk/>
            <pc:sldMk cId="0" sldId="266"/>
            <ac:spMk id="24"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74325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2.png"/><Relationship Id="rId6" Type="http://schemas.openxmlformats.org/officeDocument/2006/relationships/image" Target="../media/image5.png"/><Relationship Id="rId7"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3.png"/><Relationship Id="rId4" Type="http://schemas.openxmlformats.org/officeDocument/2006/relationships/image" Target="../media/image6.png"/><Relationship Id="rId5"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image" Target="../media/image17.png"/><Relationship Id="rId6" Type="http://schemas.openxmlformats.org/officeDocument/2006/relationships/image" Target="../media/image18.png"/><Relationship Id="rId7" Type="http://schemas.openxmlformats.org/officeDocument/2006/relationships/image" Target="../media/image1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0.png"/><Relationship Id="rId4" Type="http://schemas.openxmlformats.org/officeDocument/2006/relationships/image" Target="../media/image21.png"/><Relationship Id="rId5" Type="http://schemas.openxmlformats.org/officeDocument/2006/relationships/image" Target="../media/image22.png"/><Relationship Id="rId6" Type="http://schemas.openxmlformats.org/officeDocument/2006/relationships/image" Target="../media/image23.png"/><Relationship Id="rId7" Type="http://schemas.openxmlformats.org/officeDocument/2006/relationships/image" Target="../media/image24.png"/><Relationship Id="rId8" Type="http://schemas.openxmlformats.org/officeDocument/2006/relationships/image" Target="../media/image25.png"/><Relationship Id="rId9" Type="http://schemas.openxmlformats.org/officeDocument/2006/relationships/image" Target="../media/image26.png"/><Relationship Id="rId10" Type="http://schemas.openxmlformats.org/officeDocument/2006/relationships/image" Target="../media/image27.png"/><Relationship Id="rId11" Type="http://schemas.openxmlformats.org/officeDocument/2006/relationships/image" Target="../media/image2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0.png"/><Relationship Id="rId4" Type="http://schemas.openxmlformats.org/officeDocument/2006/relationships/image" Target="../media/image29.png"/><Relationship Id="rId5" Type="http://schemas.openxmlformats.org/officeDocument/2006/relationships/image" Target="../media/image30.png"/><Relationship Id="rId6" Type="http://schemas.openxmlformats.org/officeDocument/2006/relationships/image" Target="../media/image31.png"/><Relationship Id="rId7" Type="http://schemas.openxmlformats.org/officeDocument/2006/relationships/image" Target="../media/image32.png"/><Relationship Id="rId8" Type="http://schemas.openxmlformats.org/officeDocument/2006/relationships/image" Target="../media/image33.png"/><Relationship Id="rId9" Type="http://schemas.openxmlformats.org/officeDocument/2006/relationships/image" Target="../media/image34.png"/><Relationship Id="rId10" Type="http://schemas.openxmlformats.org/officeDocument/2006/relationships/image" Target="../media/image2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0.png"/><Relationship Id="rId4" Type="http://schemas.openxmlformats.org/officeDocument/2006/relationships/image" Target="../media/image2.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image" Target="../media/image39.png"/><Relationship Id="rId10" Type="http://schemas.openxmlformats.org/officeDocument/2006/relationships/image" Target="../media/image40.png"/><Relationship Id="rId11" Type="http://schemas.openxmlformats.org/officeDocument/2006/relationships/image" Target="../media/image4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42.png"/><Relationship Id="rId4" Type="http://schemas.openxmlformats.org/officeDocument/2006/relationships/image" Target="../media/image43.png"/><Relationship Id="rId5" Type="http://schemas.openxmlformats.org/officeDocument/2006/relationships/image" Target="../media/image44.png"/><Relationship Id="rId6" Type="http://schemas.openxmlformats.org/officeDocument/2006/relationships/image" Target="../media/image45.png"/><Relationship Id="rId7" Type="http://schemas.openxmlformats.org/officeDocument/2006/relationships/image" Target="../media/image4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42.png"/><Relationship Id="rId4" Type="http://schemas.openxmlformats.org/officeDocument/2006/relationships/image" Target="../media/image43.png"/><Relationship Id="rId5" Type="http://schemas.openxmlformats.org/officeDocument/2006/relationships/image" Target="../media/image44.png"/><Relationship Id="rId6" Type="http://schemas.openxmlformats.org/officeDocument/2006/relationships/image" Target="../media/image45.png"/><Relationship Id="rId7" Type="http://schemas.openxmlformats.org/officeDocument/2006/relationships/image" Target="../media/image4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6.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E5E"/>
        </a:solidFill>
        <a:effectLst/>
      </p:bgPr>
    </p:bg>
    <p:spTree>
      <p:nvGrpSpPr>
        <p:cNvPr id="1" name=""/>
        <p:cNvGrpSpPr/>
        <p:nvPr/>
      </p:nvGrpSpPr>
      <p:grpSpPr>
        <a:xfrm>
          <a:off x="0" y="0"/>
          <a:ext cx="0" cy="0"/>
          <a:chOff x="0" y="0"/>
          <a:chExt cx="0" cy="0"/>
        </a:xfrm>
      </p:grpSpPr>
      <p:pic>
        <p:nvPicPr>
          <p:cNvPr id="2" name="Image 0" descr="bexton_circle.png"/>
          <p:cNvPicPr>
            <a:picLocks noChangeAspect="1"/>
          </p:cNvPicPr>
          <p:nvPr/>
        </p:nvPicPr>
        <p:blipFill>
          <a:blip r:embed="rId3"/>
          <a:stretch>
            <a:fillRect/>
          </a:stretch>
        </p:blipFill>
        <p:spPr>
          <a:xfrm>
            <a:off x="5387188" y="457200"/>
            <a:ext cx="1417320" cy="1417320"/>
          </a:xfrm>
          <a:prstGeom prst="rect">
            <a:avLst/>
          </a:prstGeom>
          <a:effectLst>
            <a:outerShdw blurRad="101600" dist="38100" dir="2700000" algn="bl" rotWithShape="0">
              <a:srgbClr val="000000">
                <a:alpha val="25000"/>
              </a:srgbClr>
            </a:outerShdw>
          </a:effectLst>
        </p:spPr>
      </p:pic>
      <p:sp>
        <p:nvSpPr>
          <p:cNvPr id="3" name="Shape 0"/>
          <p:cNvSpPr/>
          <p:nvPr/>
        </p:nvSpPr>
        <p:spPr>
          <a:xfrm>
            <a:off x="5592928" y="2331720"/>
            <a:ext cx="1005840" cy="1005840"/>
          </a:xfrm>
          <a:prstGeom prst="ellipse">
            <a:avLst/>
          </a:prstGeom>
          <a:solidFill>
            <a:srgbClr val="F5A623"/>
          </a:solidFill>
          <a:ln/>
        </p:spPr>
      </p:sp>
      <p:pic>
        <p:nvPicPr>
          <p:cNvPr id="4" name="Image 1" descr="icons/palette_white.png"/>
          <p:cNvPicPr>
            <a:picLocks noChangeAspect="1"/>
          </p:cNvPicPr>
          <p:nvPr/>
        </p:nvPicPr>
        <p:blipFill>
          <a:blip r:embed="rId4"/>
          <a:stretch>
            <a:fillRect/>
          </a:stretch>
        </p:blipFill>
        <p:spPr>
          <a:xfrm>
            <a:off x="5723687" y="2462479"/>
            <a:ext cx="744322" cy="744322"/>
          </a:xfrm>
          <a:prstGeom prst="rect">
            <a:avLst/>
          </a:prstGeom>
        </p:spPr>
      </p:pic>
      <p:sp>
        <p:nvSpPr>
          <p:cNvPr id="5" name="Text 1"/>
          <p:cNvSpPr/>
          <p:nvPr/>
        </p:nvSpPr>
        <p:spPr>
          <a:xfrm>
            <a:off x="0" y="3520440"/>
            <a:ext cx="12191695" cy="1005840"/>
          </a:xfrm>
          <a:prstGeom prst="rect">
            <a:avLst/>
          </a:prstGeom>
          <a:noFill/>
          <a:ln/>
        </p:spPr>
        <p:txBody>
          <a:bodyPr wrap="square" lIns="0" tIns="0" rIns="0" bIns="0" rtlCol="0" anchor="ctr"/>
          <a:lstStyle/>
          <a:p>
            <a:pPr marL="0" indent="0" algn="ctr">
              <a:buNone/>
            </a:pPr>
            <a:r>
              <a:rPr lang="en-US" sz="6000" b="1" kern="0" spc="400" dirty="0">
                <a:solidFill>
                  <a:srgbClr val="FFFFFF"/>
                </a:solidFill>
                <a:latin typeface="Calibri" pitchFamily="34" charset="0"/>
                <a:ea typeface="Calibri" pitchFamily="34" charset="-122"/>
                <a:cs typeface="Calibri" pitchFamily="34" charset="-120"/>
              </a:rPr>
              <a:t>ART</a:t>
            </a:r>
            <a:endParaRPr lang="en-US" sz="6000" dirty="0"/>
          </a:p>
        </p:txBody>
      </p:sp>
      <p:sp>
        <p:nvSpPr>
          <p:cNvPr id="6" name="Text 2"/>
          <p:cNvSpPr/>
          <p:nvPr/>
        </p:nvSpPr>
        <p:spPr>
          <a:xfrm>
            <a:off x="0" y="4434840"/>
            <a:ext cx="12191695" cy="457200"/>
          </a:xfrm>
          <a:prstGeom prst="rect">
            <a:avLst/>
          </a:prstGeom>
          <a:noFill/>
          <a:ln/>
        </p:spPr>
        <p:txBody>
          <a:bodyPr wrap="square" lIns="0" tIns="0" rIns="0" bIns="0" rtlCol="0" anchor="ctr"/>
          <a:lstStyle/>
          <a:p>
            <a:pPr marL="0" indent="0" algn="ctr">
              <a:buNone/>
            </a:pPr>
            <a:r>
              <a:rPr lang="en-US" sz="2000" b="1" kern="0" spc="300" dirty="0">
                <a:solidFill>
                  <a:srgbClr val="F5A623"/>
                </a:solidFill>
                <a:latin typeface="Calibri" pitchFamily="34" charset="0"/>
                <a:ea typeface="Calibri" pitchFamily="34" charset="-122"/>
                <a:cs typeface="Calibri" pitchFamily="34" charset="-120"/>
              </a:rPr>
              <a:t>SUBJECT OVERVIEW</a:t>
            </a:r>
            <a:endParaRPr lang="en-US" sz="2000" dirty="0"/>
          </a:p>
        </p:txBody>
      </p:sp>
      <p:sp>
        <p:nvSpPr>
          <p:cNvPr id="7" name="Text 3"/>
          <p:cNvSpPr/>
          <p:nvPr/>
        </p:nvSpPr>
        <p:spPr>
          <a:xfrm>
            <a:off x="0" y="4983480"/>
            <a:ext cx="12191695" cy="457200"/>
          </a:xfrm>
          <a:prstGeom prst="rect">
            <a:avLst/>
          </a:prstGeom>
          <a:noFill/>
          <a:ln/>
        </p:spPr>
        <p:txBody>
          <a:bodyPr wrap="square" lIns="0" tIns="0" rIns="0" bIns="0" rtlCol="0" anchor="ctr"/>
          <a:lstStyle/>
          <a:p>
            <a:pPr marL="0" indent="0" algn="ctr">
              <a:buNone/>
            </a:pPr>
            <a:r>
              <a:rPr lang="en-US" sz="1500" i="1" dirty="0">
                <a:solidFill>
                  <a:srgbClr val="C9D2E8"/>
                </a:solidFill>
                <a:latin typeface="Calibri" pitchFamily="34" charset="0"/>
                <a:ea typeface="Calibri" pitchFamily="34" charset="-122"/>
                <a:cs typeface="Calibri" pitchFamily="34" charset="-120"/>
              </a:rPr>
              <a:t>Process-led. Sketchbook-driven. Every child an artist.</a:t>
            </a:r>
            <a:endParaRPr lang="en-US" sz="1500" dirty="0"/>
          </a:p>
        </p:txBody>
      </p:sp>
      <p:sp>
        <p:nvSpPr>
          <p:cNvPr id="8" name="Text 4"/>
          <p:cNvSpPr/>
          <p:nvPr/>
        </p:nvSpPr>
        <p:spPr>
          <a:xfrm>
            <a:off x="0" y="6263640"/>
            <a:ext cx="12191695" cy="320040"/>
          </a:xfrm>
          <a:prstGeom prst="rect">
            <a:avLst/>
          </a:prstGeom>
          <a:noFill/>
          <a:ln/>
        </p:spPr>
        <p:txBody>
          <a:bodyPr wrap="square" lIns="0" tIns="0" rIns="0" bIns="0" rtlCol="0" anchor="ctr"/>
          <a:lstStyle/>
          <a:p>
            <a:pPr marL="0" indent="0" algn="ctr">
              <a:buNone/>
            </a:pPr>
            <a:r>
              <a:rPr lang="en-US" sz="1100" kern="0" spc="200" dirty="0">
                <a:solidFill>
                  <a:srgbClr val="8A97BE"/>
                </a:solidFill>
                <a:latin typeface="Calibri" pitchFamily="34" charset="0"/>
                <a:ea typeface="Calibri" pitchFamily="34" charset="-122"/>
                <a:cs typeface="Calibri" pitchFamily="34" charset="-120"/>
              </a:rPr>
              <a:t>CHESHIRE ACADEMIES TRUST</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F5A623"/>
          </a:solidFill>
          <a:ln/>
        </p:spPr>
      </p:sp>
      <p:pic>
        <p:nvPicPr>
          <p:cNvPr id="3" name="Image 0" descr="icons/book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Curriculum Intent &amp; Implementation</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Art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02</a:t>
            </a:r>
            <a:endParaRPr lang="en-US" sz="900" dirty="0"/>
          </a:p>
        </p:txBody>
      </p:sp>
      <p:sp>
        <p:nvSpPr>
          <p:cNvPr id="7" name="Shape 4"/>
          <p:cNvSpPr/>
          <p:nvPr/>
        </p:nvSpPr>
        <p:spPr>
          <a:xfrm>
            <a:off x="502920" y="1234440"/>
            <a:ext cx="4160520" cy="5074920"/>
          </a:xfrm>
          <a:prstGeom prst="roundRect">
            <a:avLst>
              <a:gd name="adj" fmla="val 1758"/>
            </a:avLst>
          </a:prstGeom>
          <a:solidFill>
            <a:srgbClr val="EEF1F7"/>
          </a:solidFill>
          <a:ln/>
        </p:spPr>
      </p:sp>
      <p:sp>
        <p:nvSpPr>
          <p:cNvPr id="8" name="Text 5"/>
          <p:cNvSpPr/>
          <p:nvPr/>
        </p:nvSpPr>
        <p:spPr>
          <a:xfrm>
            <a:off x="777240" y="1463040"/>
            <a:ext cx="3657600" cy="365760"/>
          </a:xfrm>
          <a:prstGeom prst="rect">
            <a:avLst/>
          </a:prstGeom>
          <a:noFill/>
          <a:ln/>
        </p:spPr>
        <p:txBody>
          <a:bodyPr wrap="square" lIns="0" tIns="0" rIns="0" bIns="0" rtlCol="0" anchor="ctr"/>
          <a:lstStyle/>
          <a:p>
            <a:pPr marL="0" indent="0">
              <a:buNone/>
            </a:pPr>
            <a:r>
              <a:rPr lang="en-US" sz="1400" b="1" kern="0" spc="150" dirty="0">
                <a:solidFill>
                  <a:srgbClr val="F5A623"/>
                </a:solidFill>
                <a:latin typeface="Calibri" pitchFamily="34" charset="0"/>
                <a:ea typeface="Calibri" pitchFamily="34" charset="-122"/>
                <a:cs typeface="Calibri" pitchFamily="34" charset="-120"/>
              </a:rPr>
              <a:t>OUR INTENT</a:t>
            </a:r>
            <a:endParaRPr lang="en-US" sz="1400" dirty="0"/>
          </a:p>
        </p:txBody>
      </p:sp>
      <p:sp>
        <p:nvSpPr>
          <p:cNvPr id="9" name="Text 6"/>
          <p:cNvSpPr/>
          <p:nvPr/>
        </p:nvSpPr>
        <p:spPr>
          <a:xfrm>
            <a:off x="777240" y="1965960"/>
            <a:ext cx="3611880" cy="4206240"/>
          </a:xfrm>
          <a:prstGeom prst="rect">
            <a:avLst/>
          </a:prstGeom>
          <a:noFill/>
          <a:ln/>
        </p:spPr>
        <p:txBody>
          <a:bodyPr wrap="square" lIns="0" tIns="0" rIns="0" bIns="0" rtlCol="0" anchor="t"/>
          <a:lstStyle/>
          <a:p>
            <a:pPr marL="177800" indent="-177800">
              <a:lnSpc>
                <a:spcPct val="105000"/>
              </a:lnSpc>
              <a:spcAft>
                <a:spcPts val="1200"/>
              </a:spcAft>
              <a:buSzPct val="100000"/>
              <a:buChar char="●"/>
            </a:pPr>
            <a:r>
              <a:rPr lang="en-US" sz="1300" dirty="0">
                <a:solidFill>
                  <a:srgbClr val="26314F"/>
                </a:solidFill>
                <a:latin typeface="Calibri" pitchFamily="34" charset="0"/>
                <a:ea typeface="Calibri" pitchFamily="34" charset="-122"/>
                <a:cs typeface="Calibri" pitchFamily="34" charset="-120"/>
              </a:rPr>
              <a:t>Sketchbooks are the engine of every unit, not an add-on</a:t>
            </a:r>
            <a:endParaRPr lang="en-US" sz="1300" dirty="0"/>
          </a:p>
          <a:p>
            <a:pPr marL="177800" indent="-177800">
              <a:lnSpc>
                <a:spcPct val="105000"/>
              </a:lnSpc>
              <a:spcAft>
                <a:spcPts val="1200"/>
              </a:spcAft>
              <a:buSzPct val="100000"/>
              <a:buChar char="●"/>
            </a:pPr>
            <a:r>
              <a:rPr lang="en-US" sz="1300" dirty="0">
                <a:solidFill>
                  <a:srgbClr val="26314F"/>
                </a:solidFill>
                <a:latin typeface="Calibri" pitchFamily="34" charset="0"/>
                <a:ea typeface="Calibri" pitchFamily="34" charset="-122"/>
                <a:cs typeface="Calibri" pitchFamily="34" charset="-120"/>
              </a:rPr>
              <a:t>Five disciplines build year on year: drawing, painting, sculpture, textiles, printing</a:t>
            </a:r>
            <a:endParaRPr lang="en-US" sz="1300" dirty="0"/>
          </a:p>
          <a:p>
            <a:pPr marL="177800" indent="-177800">
              <a:lnSpc>
                <a:spcPct val="105000"/>
              </a:lnSpc>
              <a:spcAft>
                <a:spcPts val="1200"/>
              </a:spcAft>
              <a:buSzPct val="100000"/>
              <a:buChar char="●"/>
            </a:pPr>
            <a:r>
              <a:rPr lang="en-US" sz="1300" dirty="0">
                <a:solidFill>
                  <a:srgbClr val="26314F"/>
                </a:solidFill>
                <a:latin typeface="Calibri" pitchFamily="34" charset="0"/>
                <a:ea typeface="Calibri" pitchFamily="34" charset="-122"/>
                <a:cs typeface="Calibri" pitchFamily="34" charset="-120"/>
              </a:rPr>
              <a:t>A wide range of media and techniques, taught explicitly</a:t>
            </a:r>
            <a:endParaRPr lang="en-US" sz="1300" dirty="0"/>
          </a:p>
          <a:p>
            <a:pPr marL="177800" indent="-177800">
              <a:lnSpc>
                <a:spcPct val="105000"/>
              </a:lnSpc>
              <a:spcAft>
                <a:spcPts val="1200"/>
              </a:spcAft>
              <a:buSzPct val="100000"/>
              <a:buChar char="●"/>
            </a:pPr>
            <a:r>
              <a:rPr lang="en-US" sz="1300" dirty="0">
                <a:solidFill>
                  <a:srgbClr val="26314F"/>
                </a:solidFill>
                <a:latin typeface="Calibri" pitchFamily="34" charset="0"/>
                <a:ea typeface="Calibri" pitchFamily="34" charset="-122"/>
                <a:cs typeface="Calibri" pitchFamily="34" charset="-120"/>
              </a:rPr>
              <a:t>Pupils study artists, designers and craft makers from different cultures and periods</a:t>
            </a:r>
            <a:endParaRPr lang="en-US" sz="1300" dirty="0"/>
          </a:p>
          <a:p>
            <a:pPr marL="177800" indent="-177800">
              <a:lnSpc>
                <a:spcPct val="105000"/>
              </a:lnSpc>
              <a:spcAft>
                <a:spcPts val="1200"/>
              </a:spcAft>
              <a:buSzPct val="100000"/>
              <a:buChar char="●"/>
            </a:pPr>
            <a:r>
              <a:rPr lang="en-US" sz="1300" dirty="0">
                <a:solidFill>
                  <a:srgbClr val="26314F"/>
                </a:solidFill>
                <a:latin typeface="Calibri" pitchFamily="34" charset="0"/>
                <a:ea typeface="Calibri" pitchFamily="34" charset="-122"/>
                <a:cs typeface="Calibri" pitchFamily="34" charset="-120"/>
              </a:rPr>
              <a:t>Regular discussion and evaluation using subject-specific vocabulary</a:t>
            </a:r>
            <a:endParaRPr lang="en-US" sz="1300" dirty="0"/>
          </a:p>
          <a:p>
            <a:pPr marL="177800" indent="-177800">
              <a:lnSpc>
                <a:spcPct val="105000"/>
              </a:lnSpc>
              <a:spcAft>
                <a:spcPts val="1200"/>
              </a:spcAft>
              <a:buSzPct val="100000"/>
              <a:buChar char="●"/>
            </a:pPr>
            <a:r>
              <a:rPr lang="en-US" sz="1300" dirty="0">
                <a:solidFill>
                  <a:srgbClr val="26314F"/>
                </a:solidFill>
                <a:latin typeface="Calibri" pitchFamily="34" charset="0"/>
                <a:ea typeface="Calibri" pitchFamily="34" charset="-122"/>
                <a:cs typeface="Calibri" pitchFamily="34" charset="-120"/>
              </a:rPr>
              <a:t>Every unit ends in a purposeful outcome, shared beyond the classroom</a:t>
            </a:r>
            <a:endParaRPr lang="en-US" sz="1300" dirty="0"/>
          </a:p>
        </p:txBody>
      </p:sp>
      <p:sp>
        <p:nvSpPr>
          <p:cNvPr id="10" name="Text 7"/>
          <p:cNvSpPr/>
          <p:nvPr/>
        </p:nvSpPr>
        <p:spPr>
          <a:xfrm>
            <a:off x="4937760" y="1234440"/>
            <a:ext cx="6720840" cy="365760"/>
          </a:xfrm>
          <a:prstGeom prst="rect">
            <a:avLst/>
          </a:prstGeom>
          <a:noFill/>
          <a:ln/>
        </p:spPr>
        <p:txBody>
          <a:bodyPr wrap="square" lIns="0" tIns="0" rIns="0" bIns="0" rtlCol="0" anchor="ctr"/>
          <a:lstStyle/>
          <a:p>
            <a:pPr marL="0" indent="0">
              <a:buNone/>
            </a:pPr>
            <a:r>
              <a:rPr lang="en-US" sz="1400" b="1" kern="0" spc="150" dirty="0">
                <a:solidFill>
                  <a:srgbClr val="F5A623"/>
                </a:solidFill>
                <a:latin typeface="Calibri" pitchFamily="34" charset="0"/>
                <a:ea typeface="Calibri" pitchFamily="34" charset="-122"/>
                <a:cs typeface="Calibri" pitchFamily="34" charset="-120"/>
              </a:rPr>
              <a:t>IMPLEMENTATION</a:t>
            </a:r>
            <a:endParaRPr lang="en-US" sz="1400" dirty="0"/>
          </a:p>
        </p:txBody>
      </p:sp>
      <p:sp>
        <p:nvSpPr>
          <p:cNvPr id="11" name="Shape 8"/>
          <p:cNvSpPr/>
          <p:nvPr/>
        </p:nvSpPr>
        <p:spPr>
          <a:xfrm>
            <a:off x="4937760" y="1691640"/>
            <a:ext cx="6720840" cy="1170432"/>
          </a:xfrm>
          <a:prstGeom prst="roundRect">
            <a:avLst>
              <a:gd name="adj" fmla="val 5469"/>
            </a:avLst>
          </a:prstGeom>
          <a:solidFill>
            <a:srgbClr val="EEF1F7"/>
          </a:solidFill>
          <a:ln/>
        </p:spPr>
      </p:sp>
      <p:sp>
        <p:nvSpPr>
          <p:cNvPr id="12" name="Shape 9"/>
          <p:cNvSpPr/>
          <p:nvPr/>
        </p:nvSpPr>
        <p:spPr>
          <a:xfrm>
            <a:off x="5102352" y="2048256"/>
            <a:ext cx="457200" cy="457200"/>
          </a:xfrm>
          <a:prstGeom prst="ellipse">
            <a:avLst/>
          </a:prstGeom>
          <a:solidFill>
            <a:srgbClr val="1B2E5E"/>
          </a:solidFill>
          <a:ln/>
        </p:spPr>
      </p:sp>
      <p:pic>
        <p:nvPicPr>
          <p:cNvPr id="13" name="Image 1" descr="icons/clipboard_white.png"/>
          <p:cNvPicPr>
            <a:picLocks noChangeAspect="1"/>
          </p:cNvPicPr>
          <p:nvPr/>
        </p:nvPicPr>
        <p:blipFill>
          <a:blip r:embed="rId4"/>
          <a:stretch>
            <a:fillRect/>
          </a:stretch>
        </p:blipFill>
        <p:spPr>
          <a:xfrm>
            <a:off x="5161788" y="2107692"/>
            <a:ext cx="338328" cy="338328"/>
          </a:xfrm>
          <a:prstGeom prst="rect">
            <a:avLst/>
          </a:prstGeom>
        </p:spPr>
      </p:pic>
      <p:sp>
        <p:nvSpPr>
          <p:cNvPr id="14" name="Text 10"/>
          <p:cNvSpPr/>
          <p:nvPr/>
        </p:nvSpPr>
        <p:spPr>
          <a:xfrm>
            <a:off x="5715000" y="1783080"/>
            <a:ext cx="5806440" cy="274320"/>
          </a:xfrm>
          <a:prstGeom prst="rect">
            <a:avLst/>
          </a:prstGeom>
          <a:noFill/>
          <a:ln/>
        </p:spPr>
        <p:txBody>
          <a:bodyPr wrap="square" lIns="0" tIns="0" rIns="0" bIns="0" rtlCol="0" anchor="ctr"/>
          <a:lstStyle/>
          <a:p>
            <a:pPr marL="0" indent="0">
              <a:buNone/>
            </a:pPr>
            <a:r>
              <a:rPr lang="en-US" sz="1250" b="1" dirty="0">
                <a:solidFill>
                  <a:srgbClr val="1B2E5E"/>
                </a:solidFill>
                <a:latin typeface="Calibri" pitchFamily="34" charset="0"/>
                <a:ea typeface="Calibri" pitchFamily="34" charset="-122"/>
                <a:cs typeface="Calibri" pitchFamily="34" charset="-120"/>
              </a:rPr>
              <a:t>Curriculum structure &amp; sequencing</a:t>
            </a:r>
            <a:endParaRPr lang="en-US" sz="1250" dirty="0"/>
          </a:p>
        </p:txBody>
      </p:sp>
      <p:sp>
        <p:nvSpPr>
          <p:cNvPr id="15" name="Text 11"/>
          <p:cNvSpPr/>
          <p:nvPr/>
        </p:nvSpPr>
        <p:spPr>
          <a:xfrm>
            <a:off x="5715000" y="2075688"/>
            <a:ext cx="5760720" cy="713232"/>
          </a:xfrm>
          <a:prstGeom prst="rect">
            <a:avLst/>
          </a:prstGeom>
          <a:noFill/>
          <a:ln/>
        </p:spPr>
        <p:txBody>
          <a:bodyPr wrap="square" lIns="0" tIns="0" rIns="0" bIns="0" rtlCol="0" anchor="t"/>
          <a:lstStyle/>
          <a:p>
            <a:pPr marL="0" indent="0">
              <a:lnSpc>
                <a:spcPct val="102000"/>
              </a:lnSpc>
              <a:buNone/>
            </a:pPr>
            <a:r>
              <a:rPr lang="en-US" sz="1050" dirty="0">
                <a:solidFill>
                  <a:srgbClr val="26314F"/>
                </a:solidFill>
                <a:latin typeface="Calibri" pitchFamily="34" charset="0"/>
                <a:ea typeface="Calibri" pitchFamily="34" charset="-122"/>
                <a:cs typeface="Calibri" pitchFamily="34" charset="-120"/>
              </a:rPr>
              <a:t>Four projects a year in every class, taught through weekly lessons or blocked sessions. Every project moves from sketchbook exploration to a final outcome, with art taught each term.</a:t>
            </a:r>
            <a:endParaRPr lang="en-US" sz="1050" dirty="0"/>
          </a:p>
        </p:txBody>
      </p:sp>
      <p:sp>
        <p:nvSpPr>
          <p:cNvPr id="16" name="Shape 12"/>
          <p:cNvSpPr/>
          <p:nvPr/>
        </p:nvSpPr>
        <p:spPr>
          <a:xfrm>
            <a:off x="4937760" y="3008376"/>
            <a:ext cx="6720840" cy="1170432"/>
          </a:xfrm>
          <a:prstGeom prst="roundRect">
            <a:avLst>
              <a:gd name="adj" fmla="val 5469"/>
            </a:avLst>
          </a:prstGeom>
          <a:solidFill>
            <a:srgbClr val="EEF1F7"/>
          </a:solidFill>
          <a:ln/>
        </p:spPr>
      </p:sp>
      <p:sp>
        <p:nvSpPr>
          <p:cNvPr id="17" name="Shape 13"/>
          <p:cNvSpPr/>
          <p:nvPr/>
        </p:nvSpPr>
        <p:spPr>
          <a:xfrm>
            <a:off x="5102352" y="3364992"/>
            <a:ext cx="457200" cy="457200"/>
          </a:xfrm>
          <a:prstGeom prst="ellipse">
            <a:avLst/>
          </a:prstGeom>
          <a:solidFill>
            <a:srgbClr val="1B2E5E"/>
          </a:solidFill>
          <a:ln/>
        </p:spPr>
      </p:sp>
      <p:pic>
        <p:nvPicPr>
          <p:cNvPr id="18" name="Image 2" descr="icons/palette_white.png"/>
          <p:cNvPicPr>
            <a:picLocks noChangeAspect="1"/>
          </p:cNvPicPr>
          <p:nvPr/>
        </p:nvPicPr>
        <p:blipFill>
          <a:blip r:embed="rId5"/>
          <a:stretch>
            <a:fillRect/>
          </a:stretch>
        </p:blipFill>
        <p:spPr>
          <a:xfrm>
            <a:off x="5161788" y="3424428"/>
            <a:ext cx="338328" cy="338328"/>
          </a:xfrm>
          <a:prstGeom prst="rect">
            <a:avLst/>
          </a:prstGeom>
        </p:spPr>
      </p:pic>
      <p:sp>
        <p:nvSpPr>
          <p:cNvPr id="19" name="Text 14"/>
          <p:cNvSpPr/>
          <p:nvPr/>
        </p:nvSpPr>
        <p:spPr>
          <a:xfrm>
            <a:off x="5715000" y="3099816"/>
            <a:ext cx="5806440" cy="274320"/>
          </a:xfrm>
          <a:prstGeom prst="rect">
            <a:avLst/>
          </a:prstGeom>
          <a:noFill/>
          <a:ln/>
        </p:spPr>
        <p:txBody>
          <a:bodyPr wrap="square" lIns="0" tIns="0" rIns="0" bIns="0" rtlCol="0" anchor="ctr"/>
          <a:lstStyle/>
          <a:p>
            <a:pPr marL="0" indent="0">
              <a:buNone/>
            </a:pPr>
            <a:r>
              <a:rPr lang="en-US" sz="1250" b="1" dirty="0">
                <a:solidFill>
                  <a:srgbClr val="1B2E5E"/>
                </a:solidFill>
                <a:latin typeface="Calibri" pitchFamily="34" charset="0"/>
                <a:ea typeface="Calibri" pitchFamily="34" charset="-122"/>
                <a:cs typeface="Calibri" pitchFamily="34" charset="-120"/>
              </a:rPr>
              <a:t>Content &amp; concepts</a:t>
            </a:r>
            <a:endParaRPr lang="en-US" sz="1250" dirty="0"/>
          </a:p>
        </p:txBody>
      </p:sp>
      <p:sp>
        <p:nvSpPr>
          <p:cNvPr id="20" name="Text 15"/>
          <p:cNvSpPr/>
          <p:nvPr/>
        </p:nvSpPr>
        <p:spPr>
          <a:xfrm>
            <a:off x="5715000" y="3392424"/>
            <a:ext cx="5760720" cy="713232"/>
          </a:xfrm>
          <a:prstGeom prst="rect">
            <a:avLst/>
          </a:prstGeom>
          <a:noFill/>
          <a:ln/>
        </p:spPr>
        <p:txBody>
          <a:bodyPr wrap="square" lIns="0" tIns="0" rIns="0" bIns="0" rtlCol="0" anchor="t"/>
          <a:lstStyle/>
          <a:p>
            <a:pPr marL="0" indent="0">
              <a:lnSpc>
                <a:spcPct val="102000"/>
              </a:lnSpc>
              <a:buNone/>
            </a:pPr>
            <a:r>
              <a:rPr lang="en-US" sz="1050" dirty="0">
                <a:solidFill>
                  <a:srgbClr val="26314F"/>
                </a:solidFill>
                <a:latin typeface="Calibri" pitchFamily="34" charset="0"/>
                <a:ea typeface="Calibri" pitchFamily="34" charset="-122"/>
                <a:cs typeface="Calibri" pitchFamily="34" charset="-120"/>
              </a:rPr>
              <a:t>Sketchbook work, artist study, evaluation and a final outcome are non-negotiable in every unit. Cross-curricular links are used where they strengthen learning, without diluting the subject.</a:t>
            </a:r>
            <a:endParaRPr lang="en-US" sz="1050" dirty="0"/>
          </a:p>
        </p:txBody>
      </p:sp>
      <p:sp>
        <p:nvSpPr>
          <p:cNvPr id="21" name="Shape 16"/>
          <p:cNvSpPr/>
          <p:nvPr/>
        </p:nvSpPr>
        <p:spPr>
          <a:xfrm>
            <a:off x="4937760" y="4325112"/>
            <a:ext cx="6720840" cy="1170432"/>
          </a:xfrm>
          <a:prstGeom prst="roundRect">
            <a:avLst>
              <a:gd name="adj" fmla="val 5469"/>
            </a:avLst>
          </a:prstGeom>
          <a:solidFill>
            <a:srgbClr val="EEF1F7"/>
          </a:solidFill>
          <a:ln/>
        </p:spPr>
      </p:sp>
      <p:sp>
        <p:nvSpPr>
          <p:cNvPr id="22" name="Shape 17"/>
          <p:cNvSpPr/>
          <p:nvPr/>
        </p:nvSpPr>
        <p:spPr>
          <a:xfrm>
            <a:off x="5102352" y="4681728"/>
            <a:ext cx="457200" cy="457200"/>
          </a:xfrm>
          <a:prstGeom prst="ellipse">
            <a:avLst/>
          </a:prstGeom>
          <a:solidFill>
            <a:srgbClr val="1B2E5E"/>
          </a:solidFill>
          <a:ln/>
        </p:spPr>
      </p:sp>
      <p:pic>
        <p:nvPicPr>
          <p:cNvPr id="23" name="Image 3" descr="icons/seedling_white.png"/>
          <p:cNvPicPr>
            <a:picLocks noChangeAspect="1"/>
          </p:cNvPicPr>
          <p:nvPr/>
        </p:nvPicPr>
        <p:blipFill>
          <a:blip r:embed="rId6"/>
          <a:stretch>
            <a:fillRect/>
          </a:stretch>
        </p:blipFill>
        <p:spPr>
          <a:xfrm>
            <a:off x="5161788" y="4741164"/>
            <a:ext cx="338328" cy="338328"/>
          </a:xfrm>
          <a:prstGeom prst="rect">
            <a:avLst/>
          </a:prstGeom>
        </p:spPr>
      </p:pic>
      <p:sp>
        <p:nvSpPr>
          <p:cNvPr id="24" name="Text 18"/>
          <p:cNvSpPr/>
          <p:nvPr/>
        </p:nvSpPr>
        <p:spPr>
          <a:xfrm>
            <a:off x="5715000" y="4416552"/>
            <a:ext cx="5806440" cy="274320"/>
          </a:xfrm>
          <a:prstGeom prst="rect">
            <a:avLst/>
          </a:prstGeom>
          <a:noFill/>
          <a:ln/>
        </p:spPr>
        <p:txBody>
          <a:bodyPr wrap="square" lIns="0" tIns="0" rIns="0" bIns="0" rtlCol="0" anchor="ctr"/>
          <a:lstStyle/>
          <a:p>
            <a:pPr marL="0" indent="0">
              <a:buNone/>
            </a:pPr>
            <a:r>
              <a:rPr lang="en-US" sz="1250" b="1" dirty="0">
                <a:solidFill>
                  <a:srgbClr val="1B2E5E"/>
                </a:solidFill>
                <a:latin typeface="Calibri" pitchFamily="34" charset="0"/>
                <a:ea typeface="Calibri" pitchFamily="34" charset="-122"/>
                <a:cs typeface="Calibri" pitchFamily="34" charset="-120"/>
              </a:rPr>
              <a:t>Enrichment &amp; personal development</a:t>
            </a:r>
            <a:endParaRPr lang="en-US" sz="1250" dirty="0"/>
          </a:p>
        </p:txBody>
      </p:sp>
      <p:sp>
        <p:nvSpPr>
          <p:cNvPr id="25" name="Text 19"/>
          <p:cNvSpPr/>
          <p:nvPr/>
        </p:nvSpPr>
        <p:spPr>
          <a:xfrm>
            <a:off x="5715000" y="4709160"/>
            <a:ext cx="5760720" cy="713232"/>
          </a:xfrm>
          <a:prstGeom prst="rect">
            <a:avLst/>
          </a:prstGeom>
          <a:noFill/>
          <a:ln/>
        </p:spPr>
        <p:txBody>
          <a:bodyPr wrap="square" lIns="0" tIns="0" rIns="0" bIns="0" rtlCol="0" anchor="t"/>
          <a:lstStyle/>
          <a:p>
            <a:pPr marL="0" indent="0">
              <a:lnSpc>
                <a:spcPct val="102000"/>
              </a:lnSpc>
              <a:buNone/>
            </a:pPr>
            <a:r>
              <a:rPr lang="en-US" sz="1050" dirty="0">
                <a:solidFill>
                  <a:srgbClr val="26314F"/>
                </a:solidFill>
                <a:latin typeface="Calibri" pitchFamily="34" charset="0"/>
                <a:ea typeface="Calibri" pitchFamily="34" charset="-122"/>
                <a:cs typeface="Calibri" pitchFamily="34" charset="-120"/>
              </a:rPr>
              <a:t>Visiting artists, Art Club, Photography Club and Big Art projects sit alongside community work for Tatton Flower Show, Knutsford in Bloom and the Cheshire Show.</a:t>
            </a:r>
            <a:endParaRPr lang="en-US" sz="1050" dirty="0"/>
          </a:p>
        </p:txBody>
      </p:sp>
      <p:sp>
        <p:nvSpPr>
          <p:cNvPr id="26" name="Shape 20"/>
          <p:cNvSpPr/>
          <p:nvPr/>
        </p:nvSpPr>
        <p:spPr>
          <a:xfrm>
            <a:off x="4937760" y="5641848"/>
            <a:ext cx="6720840" cy="1170432"/>
          </a:xfrm>
          <a:prstGeom prst="roundRect">
            <a:avLst>
              <a:gd name="adj" fmla="val 5469"/>
            </a:avLst>
          </a:prstGeom>
          <a:solidFill>
            <a:srgbClr val="EEF1F7"/>
          </a:solidFill>
          <a:ln/>
        </p:spPr>
      </p:sp>
      <p:sp>
        <p:nvSpPr>
          <p:cNvPr id="27" name="Shape 21"/>
          <p:cNvSpPr/>
          <p:nvPr/>
        </p:nvSpPr>
        <p:spPr>
          <a:xfrm>
            <a:off x="5102352" y="5998464"/>
            <a:ext cx="457200" cy="457200"/>
          </a:xfrm>
          <a:prstGeom prst="ellipse">
            <a:avLst/>
          </a:prstGeom>
          <a:solidFill>
            <a:srgbClr val="1B2E5E"/>
          </a:solidFill>
          <a:ln/>
        </p:spPr>
      </p:sp>
      <p:pic>
        <p:nvPicPr>
          <p:cNvPr id="28" name="Image 4" descr="icons/checkcircle_white.png"/>
          <p:cNvPicPr>
            <a:picLocks noChangeAspect="1"/>
          </p:cNvPicPr>
          <p:nvPr/>
        </p:nvPicPr>
        <p:blipFill>
          <a:blip r:embed="rId7"/>
          <a:stretch>
            <a:fillRect/>
          </a:stretch>
        </p:blipFill>
        <p:spPr>
          <a:xfrm>
            <a:off x="5161788" y="6057900"/>
            <a:ext cx="338328" cy="338328"/>
          </a:xfrm>
          <a:prstGeom prst="rect">
            <a:avLst/>
          </a:prstGeom>
        </p:spPr>
      </p:pic>
      <p:sp>
        <p:nvSpPr>
          <p:cNvPr id="29" name="Text 22"/>
          <p:cNvSpPr/>
          <p:nvPr/>
        </p:nvSpPr>
        <p:spPr>
          <a:xfrm>
            <a:off x="5715000" y="5733288"/>
            <a:ext cx="5806440" cy="274320"/>
          </a:xfrm>
          <a:prstGeom prst="rect">
            <a:avLst/>
          </a:prstGeom>
          <a:noFill/>
          <a:ln/>
        </p:spPr>
        <p:txBody>
          <a:bodyPr wrap="square" lIns="0" tIns="0" rIns="0" bIns="0" rtlCol="0" anchor="ctr"/>
          <a:lstStyle/>
          <a:p>
            <a:pPr marL="0" indent="0">
              <a:buNone/>
            </a:pPr>
            <a:r>
              <a:rPr lang="en-US" sz="1250" b="1" dirty="0">
                <a:solidFill>
                  <a:srgbClr val="1B2E5E"/>
                </a:solidFill>
                <a:latin typeface="Calibri" pitchFamily="34" charset="0"/>
                <a:ea typeface="Calibri" pitchFamily="34" charset="-122"/>
                <a:cs typeface="Calibri" pitchFamily="34" charset="-120"/>
              </a:rPr>
              <a:t>Assessment &amp; next steps</a:t>
            </a:r>
            <a:endParaRPr lang="en-US" sz="1250" dirty="0"/>
          </a:p>
        </p:txBody>
      </p:sp>
      <p:sp>
        <p:nvSpPr>
          <p:cNvPr id="30" name="Text 23"/>
          <p:cNvSpPr/>
          <p:nvPr/>
        </p:nvSpPr>
        <p:spPr>
          <a:xfrm>
            <a:off x="5715000" y="6025896"/>
            <a:ext cx="5760720" cy="713232"/>
          </a:xfrm>
          <a:prstGeom prst="rect">
            <a:avLst/>
          </a:prstGeom>
          <a:noFill/>
          <a:ln/>
        </p:spPr>
        <p:txBody>
          <a:bodyPr wrap="square" lIns="0" tIns="0" rIns="0" bIns="0" rtlCol="0" anchor="t"/>
          <a:lstStyle/>
          <a:p>
            <a:pPr marL="0" indent="0">
              <a:lnSpc>
                <a:spcPct val="102000"/>
              </a:lnSpc>
              <a:buNone/>
            </a:pPr>
            <a:r>
              <a:rPr lang="en-US" sz="1050" dirty="0">
                <a:solidFill>
                  <a:srgbClr val="26314F"/>
                </a:solidFill>
                <a:latin typeface="Calibri" pitchFamily="34" charset="0"/>
                <a:ea typeface="Calibri" pitchFamily="34" charset="-122"/>
                <a:cs typeface="Calibri" pitchFamily="34" charset="-120"/>
              </a:rPr>
              <a:t>Ongoing formative assessment through observation, questioning and sketchbook review. Judgements are recorded in Whole Class Feedback Books and Insight against year-group end points.</a:t>
            </a:r>
            <a:endParaRPr lang="en-US" sz="10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F5A623"/>
          </a:solidFill>
          <a:ln/>
        </p:spPr>
      </p:sp>
      <p:pic>
        <p:nvPicPr>
          <p:cNvPr id="3" name="Image 0" descr="icons/route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Art and The Pathway</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Art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03</a:t>
            </a:r>
            <a:endParaRPr lang="en-US" sz="900" dirty="0"/>
          </a:p>
        </p:txBody>
      </p:sp>
      <p:sp>
        <p:nvSpPr>
          <p:cNvPr id="7" name="Text 4"/>
          <p:cNvSpPr/>
          <p:nvPr/>
        </p:nvSpPr>
        <p:spPr>
          <a:xfrm>
            <a:off x="502920" y="1188720"/>
            <a:ext cx="11155680" cy="502920"/>
          </a:xfrm>
          <a:prstGeom prst="rect">
            <a:avLst/>
          </a:prstGeom>
          <a:noFill/>
          <a:ln/>
        </p:spPr>
        <p:txBody>
          <a:bodyPr wrap="square" lIns="0" tIns="0" rIns="0" bIns="0" rtlCol="0" anchor="ctr"/>
          <a:lstStyle/>
          <a:p>
            <a:pPr marL="0" indent="0">
              <a:buNone/>
            </a:pPr>
            <a:r>
              <a:rPr lang="en-US" sz="1350" i="1" dirty="0">
                <a:solidFill>
                  <a:srgbClr val="26314F"/>
                </a:solidFill>
                <a:latin typeface="Calibri" pitchFamily="34" charset="0"/>
                <a:ea typeface="Calibri" pitchFamily="34" charset="-122"/>
                <a:cs typeface="Calibri" pitchFamily="34" charset="-120"/>
              </a:rPr>
              <a:t>Every Art unit incorporates elements of the five Pathway Trails, connecting subject learning to the wider Bexton experience.</a:t>
            </a:r>
            <a:endParaRPr lang="en-US" sz="1350" dirty="0"/>
          </a:p>
        </p:txBody>
      </p:sp>
      <p:sp>
        <p:nvSpPr>
          <p:cNvPr id="8" name="Shape 5"/>
          <p:cNvSpPr/>
          <p:nvPr/>
        </p:nvSpPr>
        <p:spPr>
          <a:xfrm>
            <a:off x="502920" y="1965960"/>
            <a:ext cx="2093976" cy="4206240"/>
          </a:xfrm>
          <a:prstGeom prst="roundRect">
            <a:avLst>
              <a:gd name="adj" fmla="val 3493"/>
            </a:avLst>
          </a:prstGeom>
          <a:solidFill>
            <a:srgbClr val="EEF1F7"/>
          </a:solidFill>
          <a:ln/>
        </p:spPr>
      </p:sp>
      <p:sp>
        <p:nvSpPr>
          <p:cNvPr id="9" name="Shape 6"/>
          <p:cNvSpPr/>
          <p:nvPr/>
        </p:nvSpPr>
        <p:spPr>
          <a:xfrm>
            <a:off x="1257300" y="2240280"/>
            <a:ext cx="585216" cy="585216"/>
          </a:xfrm>
          <a:prstGeom prst="ellipse">
            <a:avLst/>
          </a:prstGeom>
          <a:solidFill>
            <a:srgbClr val="1B2E5E"/>
          </a:solidFill>
          <a:ln/>
        </p:spPr>
      </p:sp>
      <p:pic>
        <p:nvPicPr>
          <p:cNvPr id="10" name="Image 1" descr="icons/trophy_white.png"/>
          <p:cNvPicPr>
            <a:picLocks noChangeAspect="1"/>
          </p:cNvPicPr>
          <p:nvPr/>
        </p:nvPicPr>
        <p:blipFill>
          <a:blip r:embed="rId4"/>
          <a:stretch>
            <a:fillRect/>
          </a:stretch>
        </p:blipFill>
        <p:spPr>
          <a:xfrm>
            <a:off x="1333378" y="2316358"/>
            <a:ext cx="433060" cy="433060"/>
          </a:xfrm>
          <a:prstGeom prst="rect">
            <a:avLst/>
          </a:prstGeom>
        </p:spPr>
      </p:pic>
      <p:sp>
        <p:nvSpPr>
          <p:cNvPr id="11" name="Text 7"/>
          <p:cNvSpPr/>
          <p:nvPr/>
        </p:nvSpPr>
        <p:spPr>
          <a:xfrm>
            <a:off x="612648" y="3017520"/>
            <a:ext cx="1874520" cy="411480"/>
          </a:xfrm>
          <a:prstGeom prst="rect">
            <a:avLst/>
          </a:prstGeom>
          <a:noFill/>
          <a:ln/>
        </p:spPr>
        <p:txBody>
          <a:bodyPr wrap="square" lIns="0" tIns="0" rIns="0" bIns="0" rtlCol="0" anchor="ctr"/>
          <a:lstStyle/>
          <a:p>
            <a:pPr marL="0" indent="0" algn="ctr">
              <a:buNone/>
            </a:pPr>
            <a:r>
              <a:rPr lang="en-US" sz="1200" b="1" kern="0" spc="50" dirty="0">
                <a:solidFill>
                  <a:srgbClr val="F5A623"/>
                </a:solidFill>
                <a:latin typeface="Calibri" pitchFamily="34" charset="0"/>
                <a:ea typeface="Calibri" pitchFamily="34" charset="-122"/>
                <a:cs typeface="Calibri" pitchFamily="34" charset="-120"/>
              </a:rPr>
              <a:t>PERFORMANCE</a:t>
            </a:r>
            <a:endParaRPr lang="en-US" sz="1200" dirty="0"/>
          </a:p>
        </p:txBody>
      </p:sp>
      <p:sp>
        <p:nvSpPr>
          <p:cNvPr id="12" name="Text 8"/>
          <p:cNvSpPr/>
          <p:nvPr/>
        </p:nvSpPr>
        <p:spPr>
          <a:xfrm>
            <a:off x="685800" y="3502152"/>
            <a:ext cx="1728216" cy="2514600"/>
          </a:xfrm>
          <a:prstGeom prst="rect">
            <a:avLst/>
          </a:prstGeom>
          <a:noFill/>
          <a:ln/>
        </p:spPr>
        <p:txBody>
          <a:bodyPr wrap="square" lIns="0" tIns="0" rIns="0" bIns="0" rtlCol="0" anchor="t"/>
          <a:lstStyle/>
          <a:p>
            <a:pPr marL="0" indent="0" algn="ctr">
              <a:lnSpc>
                <a:spcPct val="112000"/>
              </a:lnSpc>
              <a:buNone/>
            </a:pPr>
            <a:r>
              <a:rPr lang="en-US" sz="1100" dirty="0">
                <a:solidFill>
                  <a:srgbClr val="26314F"/>
                </a:solidFill>
                <a:latin typeface="Calibri" pitchFamily="34" charset="0"/>
                <a:ea typeface="Calibri" pitchFamily="34" charset="-122"/>
                <a:cs typeface="Calibri" pitchFamily="34" charset="-120"/>
              </a:rPr>
              <a:t>Resilience and pride through practice, not perfection (refining technique to create high-quality outcomes).</a:t>
            </a:r>
            <a:endParaRPr lang="en-US" sz="1100" dirty="0"/>
          </a:p>
        </p:txBody>
      </p:sp>
      <p:sp>
        <p:nvSpPr>
          <p:cNvPr id="13" name="Shape 9"/>
          <p:cNvSpPr/>
          <p:nvPr/>
        </p:nvSpPr>
        <p:spPr>
          <a:xfrm>
            <a:off x="2779776" y="1965960"/>
            <a:ext cx="2093976" cy="4206240"/>
          </a:xfrm>
          <a:prstGeom prst="roundRect">
            <a:avLst>
              <a:gd name="adj" fmla="val 3493"/>
            </a:avLst>
          </a:prstGeom>
          <a:solidFill>
            <a:srgbClr val="EEF1F7"/>
          </a:solidFill>
          <a:ln/>
        </p:spPr>
      </p:sp>
      <p:sp>
        <p:nvSpPr>
          <p:cNvPr id="14" name="Shape 10"/>
          <p:cNvSpPr/>
          <p:nvPr/>
        </p:nvSpPr>
        <p:spPr>
          <a:xfrm>
            <a:off x="3534156" y="2240280"/>
            <a:ext cx="585216" cy="585216"/>
          </a:xfrm>
          <a:prstGeom prst="ellipse">
            <a:avLst/>
          </a:prstGeom>
          <a:solidFill>
            <a:srgbClr val="1B2E5E"/>
          </a:solidFill>
          <a:ln/>
        </p:spPr>
      </p:sp>
      <p:pic>
        <p:nvPicPr>
          <p:cNvPr id="15" name="Image 2" descr="icons/users_white.png"/>
          <p:cNvPicPr>
            <a:picLocks noChangeAspect="1"/>
          </p:cNvPicPr>
          <p:nvPr/>
        </p:nvPicPr>
        <p:blipFill>
          <a:blip r:embed="rId5"/>
          <a:stretch>
            <a:fillRect/>
          </a:stretch>
        </p:blipFill>
        <p:spPr>
          <a:xfrm>
            <a:off x="3610234" y="2316358"/>
            <a:ext cx="433060" cy="433060"/>
          </a:xfrm>
          <a:prstGeom prst="rect">
            <a:avLst/>
          </a:prstGeom>
        </p:spPr>
      </p:pic>
      <p:sp>
        <p:nvSpPr>
          <p:cNvPr id="16" name="Text 11"/>
          <p:cNvSpPr/>
          <p:nvPr/>
        </p:nvSpPr>
        <p:spPr>
          <a:xfrm>
            <a:off x="2889504" y="3017520"/>
            <a:ext cx="1874520" cy="411480"/>
          </a:xfrm>
          <a:prstGeom prst="rect">
            <a:avLst/>
          </a:prstGeom>
          <a:noFill/>
          <a:ln/>
        </p:spPr>
        <p:txBody>
          <a:bodyPr wrap="square" lIns="0" tIns="0" rIns="0" bIns="0" rtlCol="0" anchor="ctr"/>
          <a:lstStyle/>
          <a:p>
            <a:pPr marL="0" indent="0" algn="ctr">
              <a:buNone/>
            </a:pPr>
            <a:r>
              <a:rPr lang="en-US" sz="1200" b="1" kern="0" spc="50" dirty="0">
                <a:solidFill>
                  <a:srgbClr val="F5A623"/>
                </a:solidFill>
                <a:latin typeface="Calibri" pitchFamily="34" charset="0"/>
                <a:ea typeface="Calibri" pitchFamily="34" charset="-122"/>
                <a:cs typeface="Calibri" pitchFamily="34" charset="-120"/>
              </a:rPr>
              <a:t>SOCIAL</a:t>
            </a:r>
            <a:endParaRPr lang="en-US" sz="1200" dirty="0"/>
          </a:p>
        </p:txBody>
      </p:sp>
      <p:sp>
        <p:nvSpPr>
          <p:cNvPr id="17" name="Text 12"/>
          <p:cNvSpPr/>
          <p:nvPr/>
        </p:nvSpPr>
        <p:spPr>
          <a:xfrm>
            <a:off x="2962656" y="3502152"/>
            <a:ext cx="1728216" cy="2514600"/>
          </a:xfrm>
          <a:prstGeom prst="rect">
            <a:avLst/>
          </a:prstGeom>
          <a:noFill/>
          <a:ln/>
        </p:spPr>
        <p:txBody>
          <a:bodyPr wrap="square" lIns="0" tIns="0" rIns="0" bIns="0" rtlCol="0" anchor="t"/>
          <a:lstStyle/>
          <a:p>
            <a:pPr marL="0" indent="0" algn="ctr">
              <a:lnSpc>
                <a:spcPct val="112000"/>
              </a:lnSpc>
              <a:buNone/>
            </a:pPr>
            <a:r>
              <a:rPr lang="en-US" sz="1100" dirty="0">
                <a:solidFill>
                  <a:srgbClr val="26314F"/>
                </a:solidFill>
                <a:latin typeface="Calibri" pitchFamily="34" charset="0"/>
                <a:ea typeface="Calibri" pitchFamily="34" charset="-122"/>
                <a:cs typeface="Calibri" pitchFamily="34" charset="-120"/>
              </a:rPr>
              <a:t>Appreciating different cultures and viewpoints through discussion and peer evaluation.</a:t>
            </a:r>
            <a:endParaRPr lang="en-US" sz="1100" dirty="0"/>
          </a:p>
        </p:txBody>
      </p:sp>
      <p:sp>
        <p:nvSpPr>
          <p:cNvPr id="18" name="Shape 13"/>
          <p:cNvSpPr/>
          <p:nvPr/>
        </p:nvSpPr>
        <p:spPr>
          <a:xfrm>
            <a:off x="5056632" y="1965960"/>
            <a:ext cx="2093976" cy="4206240"/>
          </a:xfrm>
          <a:prstGeom prst="roundRect">
            <a:avLst>
              <a:gd name="adj" fmla="val 3493"/>
            </a:avLst>
          </a:prstGeom>
          <a:solidFill>
            <a:srgbClr val="EEF1F7"/>
          </a:solidFill>
          <a:ln/>
        </p:spPr>
      </p:sp>
      <p:sp>
        <p:nvSpPr>
          <p:cNvPr id="19" name="Shape 14"/>
          <p:cNvSpPr/>
          <p:nvPr/>
        </p:nvSpPr>
        <p:spPr>
          <a:xfrm>
            <a:off x="5811012" y="2240280"/>
            <a:ext cx="585216" cy="585216"/>
          </a:xfrm>
          <a:prstGeom prst="ellipse">
            <a:avLst/>
          </a:prstGeom>
          <a:solidFill>
            <a:srgbClr val="1B2E5E"/>
          </a:solidFill>
          <a:ln/>
        </p:spPr>
      </p:sp>
      <p:pic>
        <p:nvPicPr>
          <p:cNvPr id="20" name="Image 3" descr="icons/mapmarker_white.png"/>
          <p:cNvPicPr>
            <a:picLocks noChangeAspect="1"/>
          </p:cNvPicPr>
          <p:nvPr/>
        </p:nvPicPr>
        <p:blipFill>
          <a:blip r:embed="rId6"/>
          <a:stretch>
            <a:fillRect/>
          </a:stretch>
        </p:blipFill>
        <p:spPr>
          <a:xfrm>
            <a:off x="5887090" y="2316358"/>
            <a:ext cx="433060" cy="433060"/>
          </a:xfrm>
          <a:prstGeom prst="rect">
            <a:avLst/>
          </a:prstGeom>
        </p:spPr>
      </p:pic>
      <p:sp>
        <p:nvSpPr>
          <p:cNvPr id="21" name="Text 15"/>
          <p:cNvSpPr/>
          <p:nvPr/>
        </p:nvSpPr>
        <p:spPr>
          <a:xfrm>
            <a:off x="5166360" y="3017520"/>
            <a:ext cx="1874520" cy="411480"/>
          </a:xfrm>
          <a:prstGeom prst="rect">
            <a:avLst/>
          </a:prstGeom>
          <a:noFill/>
          <a:ln/>
        </p:spPr>
        <p:txBody>
          <a:bodyPr wrap="square" lIns="0" tIns="0" rIns="0" bIns="0" rtlCol="0" anchor="ctr"/>
          <a:lstStyle/>
          <a:p>
            <a:pPr marL="0" indent="0" algn="ctr">
              <a:buNone/>
            </a:pPr>
            <a:r>
              <a:rPr lang="en-US" sz="1200" b="1" kern="0" spc="50" dirty="0">
                <a:solidFill>
                  <a:srgbClr val="F5A623"/>
                </a:solidFill>
                <a:latin typeface="Calibri" pitchFamily="34" charset="0"/>
                <a:ea typeface="Calibri" pitchFamily="34" charset="-122"/>
                <a:cs typeface="Calibri" pitchFamily="34" charset="-120"/>
              </a:rPr>
              <a:t>COMMUNITY</a:t>
            </a:r>
            <a:endParaRPr lang="en-US" sz="1200" dirty="0"/>
          </a:p>
        </p:txBody>
      </p:sp>
      <p:sp>
        <p:nvSpPr>
          <p:cNvPr id="22" name="Text 16"/>
          <p:cNvSpPr/>
          <p:nvPr/>
        </p:nvSpPr>
        <p:spPr>
          <a:xfrm>
            <a:off x="5239512" y="3502152"/>
            <a:ext cx="1728216" cy="2514600"/>
          </a:xfrm>
          <a:prstGeom prst="rect">
            <a:avLst/>
          </a:prstGeom>
          <a:noFill/>
          <a:ln/>
        </p:spPr>
        <p:txBody>
          <a:bodyPr wrap="square" lIns="0" tIns="0" rIns="0" bIns="0" rtlCol="0" anchor="t"/>
          <a:lstStyle/>
          <a:p>
            <a:pPr marL="0" indent="0" algn="ctr">
              <a:lnSpc>
                <a:spcPct val="112000"/>
              </a:lnSpc>
              <a:buNone/>
            </a:pPr>
            <a:r>
              <a:rPr lang="en-US" sz="1100" dirty="0">
                <a:solidFill>
                  <a:srgbClr val="26314F"/>
                </a:solidFill>
                <a:latin typeface="Calibri" pitchFamily="34" charset="0"/>
                <a:ea typeface="Calibri" pitchFamily="34" charset="-122"/>
                <a:cs typeface="Calibri" pitchFamily="34" charset="-120"/>
              </a:rPr>
              <a:t>Real audiences through Tatton Flower Show, Knutsford in Bloom, the Cheshire Show and the CAT Art Exhibition.</a:t>
            </a:r>
            <a:endParaRPr lang="en-US" sz="1100" dirty="0"/>
          </a:p>
        </p:txBody>
      </p:sp>
      <p:sp>
        <p:nvSpPr>
          <p:cNvPr id="23" name="Shape 17"/>
          <p:cNvSpPr/>
          <p:nvPr/>
        </p:nvSpPr>
        <p:spPr>
          <a:xfrm>
            <a:off x="7333488" y="1965960"/>
            <a:ext cx="2093976" cy="4206240"/>
          </a:xfrm>
          <a:prstGeom prst="roundRect">
            <a:avLst>
              <a:gd name="adj" fmla="val 3493"/>
            </a:avLst>
          </a:prstGeom>
          <a:solidFill>
            <a:srgbClr val="EEF1F7"/>
          </a:solidFill>
          <a:ln/>
        </p:spPr>
      </p:sp>
      <p:sp>
        <p:nvSpPr>
          <p:cNvPr id="24" name="Shape 18"/>
          <p:cNvSpPr/>
          <p:nvPr/>
        </p:nvSpPr>
        <p:spPr>
          <a:xfrm>
            <a:off x="8087868" y="2240280"/>
            <a:ext cx="585216" cy="585216"/>
          </a:xfrm>
          <a:prstGeom prst="ellipse">
            <a:avLst/>
          </a:prstGeom>
          <a:solidFill>
            <a:srgbClr val="1B2E5E"/>
          </a:solidFill>
          <a:ln/>
        </p:spPr>
      </p:sp>
      <p:pic>
        <p:nvPicPr>
          <p:cNvPr id="25" name="Image 4" descr="icons/handshake_white.png"/>
          <p:cNvPicPr>
            <a:picLocks noChangeAspect="1"/>
          </p:cNvPicPr>
          <p:nvPr/>
        </p:nvPicPr>
        <p:blipFill>
          <a:blip r:embed="rId7"/>
          <a:stretch>
            <a:fillRect/>
          </a:stretch>
        </p:blipFill>
        <p:spPr>
          <a:xfrm>
            <a:off x="8163946" y="2316358"/>
            <a:ext cx="433060" cy="433060"/>
          </a:xfrm>
          <a:prstGeom prst="rect">
            <a:avLst/>
          </a:prstGeom>
        </p:spPr>
      </p:pic>
      <p:sp>
        <p:nvSpPr>
          <p:cNvPr id="26" name="Text 19"/>
          <p:cNvSpPr/>
          <p:nvPr/>
        </p:nvSpPr>
        <p:spPr>
          <a:xfrm>
            <a:off x="7443216" y="3017520"/>
            <a:ext cx="1874520" cy="411480"/>
          </a:xfrm>
          <a:prstGeom prst="rect">
            <a:avLst/>
          </a:prstGeom>
          <a:noFill/>
          <a:ln/>
        </p:spPr>
        <p:txBody>
          <a:bodyPr wrap="square" lIns="0" tIns="0" rIns="0" bIns="0" rtlCol="0" anchor="ctr"/>
          <a:lstStyle/>
          <a:p>
            <a:pPr marL="0" indent="0" algn="ctr">
              <a:buNone/>
            </a:pPr>
            <a:r>
              <a:rPr lang="en-US" sz="1200" b="1" kern="0" spc="50" dirty="0">
                <a:solidFill>
                  <a:srgbClr val="F5A623"/>
                </a:solidFill>
                <a:latin typeface="Calibri" pitchFamily="34" charset="0"/>
                <a:ea typeface="Calibri" pitchFamily="34" charset="-122"/>
                <a:cs typeface="Calibri" pitchFamily="34" charset="-120"/>
              </a:rPr>
              <a:t>TEAM</a:t>
            </a:r>
            <a:endParaRPr lang="en-US" sz="1200" dirty="0"/>
          </a:p>
        </p:txBody>
      </p:sp>
      <p:sp>
        <p:nvSpPr>
          <p:cNvPr id="27" name="Text 20"/>
          <p:cNvSpPr/>
          <p:nvPr/>
        </p:nvSpPr>
        <p:spPr>
          <a:xfrm>
            <a:off x="7516368" y="3502152"/>
            <a:ext cx="1728216" cy="2514600"/>
          </a:xfrm>
          <a:prstGeom prst="rect">
            <a:avLst/>
          </a:prstGeom>
          <a:noFill/>
          <a:ln/>
        </p:spPr>
        <p:txBody>
          <a:bodyPr wrap="square" lIns="0" tIns="0" rIns="0" bIns="0" rtlCol="0" anchor="t"/>
          <a:lstStyle/>
          <a:p>
            <a:pPr marL="0" indent="0" algn="ctr">
              <a:lnSpc>
                <a:spcPct val="112000"/>
              </a:lnSpc>
              <a:buNone/>
            </a:pPr>
            <a:r>
              <a:rPr lang="en-US" sz="1100" dirty="0">
                <a:solidFill>
                  <a:srgbClr val="26314F"/>
                </a:solidFill>
                <a:latin typeface="Calibri" pitchFamily="34" charset="0"/>
                <a:ea typeface="Calibri" pitchFamily="34" charset="-122"/>
                <a:cs typeface="Calibri" pitchFamily="34" charset="-120"/>
              </a:rPr>
              <a:t>Collaborating on shared pieces, including whole-school Big Art projects.</a:t>
            </a:r>
            <a:endParaRPr lang="en-US" sz="1100" dirty="0"/>
          </a:p>
        </p:txBody>
      </p:sp>
      <p:sp>
        <p:nvSpPr>
          <p:cNvPr id="28" name="Shape 21"/>
          <p:cNvSpPr/>
          <p:nvPr/>
        </p:nvSpPr>
        <p:spPr>
          <a:xfrm>
            <a:off x="9610344" y="1965960"/>
            <a:ext cx="2093976" cy="4206240"/>
          </a:xfrm>
          <a:prstGeom prst="roundRect">
            <a:avLst>
              <a:gd name="adj" fmla="val 3493"/>
            </a:avLst>
          </a:prstGeom>
          <a:solidFill>
            <a:srgbClr val="EEF1F7"/>
          </a:solidFill>
          <a:ln/>
        </p:spPr>
      </p:sp>
      <p:sp>
        <p:nvSpPr>
          <p:cNvPr id="29" name="Shape 22"/>
          <p:cNvSpPr/>
          <p:nvPr/>
        </p:nvSpPr>
        <p:spPr>
          <a:xfrm>
            <a:off x="10364724" y="2240280"/>
            <a:ext cx="585216" cy="585216"/>
          </a:xfrm>
          <a:prstGeom prst="ellipse">
            <a:avLst/>
          </a:prstGeom>
          <a:solidFill>
            <a:srgbClr val="1B2E5E"/>
          </a:solidFill>
          <a:ln/>
        </p:spPr>
      </p:sp>
      <p:pic>
        <p:nvPicPr>
          <p:cNvPr id="30" name="Image 5" descr="icons/comments_white.png"/>
          <p:cNvPicPr>
            <a:picLocks noChangeAspect="1"/>
          </p:cNvPicPr>
          <p:nvPr/>
        </p:nvPicPr>
        <p:blipFill>
          <a:blip r:embed="rId8"/>
          <a:stretch>
            <a:fillRect/>
          </a:stretch>
        </p:blipFill>
        <p:spPr>
          <a:xfrm>
            <a:off x="10440802" y="2316358"/>
            <a:ext cx="433060" cy="433060"/>
          </a:xfrm>
          <a:prstGeom prst="rect">
            <a:avLst/>
          </a:prstGeom>
        </p:spPr>
      </p:pic>
      <p:sp>
        <p:nvSpPr>
          <p:cNvPr id="31" name="Text 23"/>
          <p:cNvSpPr/>
          <p:nvPr/>
        </p:nvSpPr>
        <p:spPr>
          <a:xfrm>
            <a:off x="9720072" y="3017520"/>
            <a:ext cx="1874520" cy="411480"/>
          </a:xfrm>
          <a:prstGeom prst="rect">
            <a:avLst/>
          </a:prstGeom>
          <a:noFill/>
          <a:ln/>
        </p:spPr>
        <p:txBody>
          <a:bodyPr wrap="square" lIns="0" tIns="0" rIns="0" bIns="0" rtlCol="0" anchor="ctr"/>
          <a:lstStyle/>
          <a:p>
            <a:pPr marL="0" indent="0" algn="ctr">
              <a:buNone/>
            </a:pPr>
            <a:r>
              <a:rPr lang="en-US" sz="1200" b="1" kern="0" spc="50" dirty="0">
                <a:solidFill>
                  <a:srgbClr val="F5A623"/>
                </a:solidFill>
                <a:latin typeface="Calibri" pitchFamily="34" charset="0"/>
                <a:ea typeface="Calibri" pitchFamily="34" charset="-122"/>
                <a:cs typeface="Calibri" pitchFamily="34" charset="-120"/>
              </a:rPr>
              <a:t>COMMUNICATION</a:t>
            </a:r>
            <a:endParaRPr lang="en-US" sz="1200" dirty="0"/>
          </a:p>
        </p:txBody>
      </p:sp>
      <p:sp>
        <p:nvSpPr>
          <p:cNvPr id="32" name="Text 24"/>
          <p:cNvSpPr/>
          <p:nvPr/>
        </p:nvSpPr>
        <p:spPr>
          <a:xfrm>
            <a:off x="9793224" y="3502152"/>
            <a:ext cx="1728216" cy="2514600"/>
          </a:xfrm>
          <a:prstGeom prst="rect">
            <a:avLst/>
          </a:prstGeom>
          <a:noFill/>
          <a:ln/>
        </p:spPr>
        <p:txBody>
          <a:bodyPr wrap="square" lIns="0" tIns="0" rIns="0" bIns="0" rtlCol="0" anchor="t"/>
          <a:lstStyle/>
          <a:p>
            <a:pPr marL="0" indent="0" algn="ctr">
              <a:lnSpc>
                <a:spcPct val="112000"/>
              </a:lnSpc>
              <a:buNone/>
            </a:pPr>
            <a:r>
              <a:rPr lang="en-US" sz="1100" dirty="0">
                <a:solidFill>
                  <a:srgbClr val="26314F"/>
                </a:solidFill>
                <a:latin typeface="Calibri" pitchFamily="34" charset="0"/>
                <a:ea typeface="Calibri" pitchFamily="34" charset="-122"/>
                <a:cs typeface="Calibri" pitchFamily="34" charset="-120"/>
              </a:rPr>
              <a:t>Explaining artistic choices and discussing artists’ work using subject-specific vocabulary.</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0E7C7B"/>
          </a:solidFill>
          <a:ln/>
        </p:spPr>
      </p:sp>
      <p:pic>
        <p:nvPicPr>
          <p:cNvPr id="3" name="Image 0" descr="icons/handsparkle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Art in the Early Years Foundation Stage</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Art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04</a:t>
            </a:r>
            <a:endParaRPr lang="en-US" sz="900" dirty="0"/>
          </a:p>
        </p:txBody>
      </p:sp>
      <p:sp>
        <p:nvSpPr>
          <p:cNvPr id="7" name="Text 4"/>
          <p:cNvSpPr/>
          <p:nvPr/>
        </p:nvSpPr>
        <p:spPr>
          <a:xfrm>
            <a:off x="502920" y="1234440"/>
            <a:ext cx="5394960" cy="1188720"/>
          </a:xfrm>
          <a:prstGeom prst="rect">
            <a:avLst/>
          </a:prstGeom>
          <a:noFill/>
          <a:ln/>
        </p:spPr>
        <p:txBody>
          <a:bodyPr wrap="square" lIns="0" tIns="0" rIns="0" bIns="0" rtlCol="0" anchor="t"/>
          <a:lstStyle/>
          <a:p>
            <a:pPr marL="0" indent="0">
              <a:lnSpc>
                <a:spcPct val="112000"/>
              </a:lnSpc>
              <a:buNone/>
            </a:pPr>
            <a:r>
              <a:rPr lang="en-US" sz="1300" dirty="0">
                <a:solidFill>
                  <a:srgbClr val="26314F"/>
                </a:solidFill>
                <a:latin typeface="Calibri" pitchFamily="34" charset="0"/>
                <a:ea typeface="Calibri" pitchFamily="34" charset="-122"/>
                <a:cs typeface="Calibri" pitchFamily="34" charset="-120"/>
              </a:rPr>
              <a:t>Art in Reception sits within Expressive Arts and Design. Children take part in adult-led sessions where techniques are modelled, alongside continuous provision where they choose materials and create independently, building the confidence that carries into Year 1.</a:t>
            </a:r>
            <a:endParaRPr lang="en-US" sz="1300" dirty="0"/>
          </a:p>
        </p:txBody>
      </p:sp>
      <p:sp>
        <p:nvSpPr>
          <p:cNvPr id="8" name="Shape 5"/>
          <p:cNvSpPr/>
          <p:nvPr/>
        </p:nvSpPr>
        <p:spPr>
          <a:xfrm>
            <a:off x="502920" y="2514600"/>
            <a:ext cx="5394960" cy="3703320"/>
          </a:xfrm>
          <a:prstGeom prst="roundRect">
            <a:avLst>
              <a:gd name="adj" fmla="val 1975"/>
            </a:avLst>
          </a:prstGeom>
          <a:solidFill>
            <a:srgbClr val="EEF1F7"/>
          </a:solidFill>
          <a:ln/>
        </p:spPr>
      </p:sp>
      <p:sp>
        <p:nvSpPr>
          <p:cNvPr id="9" name="Text 6"/>
          <p:cNvSpPr/>
          <p:nvPr/>
        </p:nvSpPr>
        <p:spPr>
          <a:xfrm>
            <a:off x="777240" y="2743200"/>
            <a:ext cx="4846320" cy="320040"/>
          </a:xfrm>
          <a:prstGeom prst="rect">
            <a:avLst/>
          </a:prstGeom>
          <a:noFill/>
          <a:ln/>
        </p:spPr>
        <p:txBody>
          <a:bodyPr wrap="square" lIns="0" tIns="0" rIns="0" bIns="0" rtlCol="0" anchor="ctr"/>
          <a:lstStyle/>
          <a:p>
            <a:pPr marL="0" indent="0">
              <a:buNone/>
            </a:pPr>
            <a:r>
              <a:rPr lang="en-US" sz="1250" b="1" kern="0" spc="100" dirty="0">
                <a:solidFill>
                  <a:srgbClr val="0E7C7B"/>
                </a:solidFill>
                <a:latin typeface="Calibri" pitchFamily="34" charset="0"/>
                <a:ea typeface="Calibri" pitchFamily="34" charset="-122"/>
                <a:cs typeface="Calibri" pitchFamily="34" charset="-120"/>
              </a:rPr>
              <a:t>BY THE END OF RECEPTION, CHILDREN CAN...</a:t>
            </a:r>
            <a:endParaRPr lang="en-US" sz="1250" dirty="0"/>
          </a:p>
        </p:txBody>
      </p:sp>
      <p:sp>
        <p:nvSpPr>
          <p:cNvPr id="10" name="Shape 7"/>
          <p:cNvSpPr/>
          <p:nvPr/>
        </p:nvSpPr>
        <p:spPr>
          <a:xfrm>
            <a:off x="777240" y="3246120"/>
            <a:ext cx="457200" cy="457200"/>
          </a:xfrm>
          <a:prstGeom prst="ellipse">
            <a:avLst/>
          </a:prstGeom>
          <a:solidFill>
            <a:srgbClr val="0E7C7B"/>
          </a:solidFill>
          <a:ln/>
        </p:spPr>
      </p:sp>
      <p:pic>
        <p:nvPicPr>
          <p:cNvPr id="11" name="Image 1" descr="icons/checkcircle_white.png"/>
          <p:cNvPicPr>
            <a:picLocks noChangeAspect="1"/>
          </p:cNvPicPr>
          <p:nvPr/>
        </p:nvPicPr>
        <p:blipFill>
          <a:blip r:embed="rId4"/>
          <a:stretch>
            <a:fillRect/>
          </a:stretch>
        </p:blipFill>
        <p:spPr>
          <a:xfrm>
            <a:off x="836676" y="3305556"/>
            <a:ext cx="338328" cy="338328"/>
          </a:xfrm>
          <a:prstGeom prst="rect">
            <a:avLst/>
          </a:prstGeom>
        </p:spPr>
      </p:pic>
      <p:sp>
        <p:nvSpPr>
          <p:cNvPr id="12" name="Text 8"/>
          <p:cNvSpPr/>
          <p:nvPr/>
        </p:nvSpPr>
        <p:spPr>
          <a:xfrm>
            <a:off x="1371600" y="3246120"/>
            <a:ext cx="4343400" cy="548640"/>
          </a:xfrm>
          <a:prstGeom prst="rect">
            <a:avLst/>
          </a:prstGeom>
          <a:noFill/>
          <a:ln/>
        </p:spPr>
        <p:txBody>
          <a:bodyPr wrap="square" lIns="0" tIns="0" rIns="0" bIns="0" rtlCol="0" anchor="ctr"/>
          <a:lstStyle/>
          <a:p>
            <a:pPr marL="0" indent="0">
              <a:lnSpc>
                <a:spcPct val="102000"/>
              </a:lnSpc>
              <a:buNone/>
            </a:pPr>
            <a:r>
              <a:rPr lang="en-US" sz="1250" dirty="0">
                <a:solidFill>
                  <a:srgbClr val="26314F"/>
                </a:solidFill>
                <a:latin typeface="Calibri" pitchFamily="34" charset="0"/>
                <a:ea typeface="Calibri" pitchFamily="34" charset="-122"/>
                <a:cs typeface="Calibri" pitchFamily="34" charset="-120"/>
              </a:rPr>
              <a:t>Draw self-portraits and draw from observation using pencils, crayons and chalks</a:t>
            </a:r>
            <a:endParaRPr lang="en-US" sz="1250" dirty="0"/>
          </a:p>
        </p:txBody>
      </p:sp>
      <p:sp>
        <p:nvSpPr>
          <p:cNvPr id="13" name="Shape 9"/>
          <p:cNvSpPr/>
          <p:nvPr/>
        </p:nvSpPr>
        <p:spPr>
          <a:xfrm>
            <a:off x="777240" y="3995928"/>
            <a:ext cx="457200" cy="457200"/>
          </a:xfrm>
          <a:prstGeom prst="ellipse">
            <a:avLst/>
          </a:prstGeom>
          <a:solidFill>
            <a:srgbClr val="0E7C7B"/>
          </a:solidFill>
          <a:ln/>
        </p:spPr>
      </p:sp>
      <p:pic>
        <p:nvPicPr>
          <p:cNvPr id="14" name="Image 2" descr="icons/checkcircle_white.png"/>
          <p:cNvPicPr>
            <a:picLocks noChangeAspect="1"/>
          </p:cNvPicPr>
          <p:nvPr/>
        </p:nvPicPr>
        <p:blipFill>
          <a:blip r:embed="rId4"/>
          <a:stretch>
            <a:fillRect/>
          </a:stretch>
        </p:blipFill>
        <p:spPr>
          <a:xfrm>
            <a:off x="836676" y="4055364"/>
            <a:ext cx="338328" cy="338328"/>
          </a:xfrm>
          <a:prstGeom prst="rect">
            <a:avLst/>
          </a:prstGeom>
        </p:spPr>
      </p:pic>
      <p:sp>
        <p:nvSpPr>
          <p:cNvPr id="15" name="Text 10"/>
          <p:cNvSpPr/>
          <p:nvPr/>
        </p:nvSpPr>
        <p:spPr>
          <a:xfrm>
            <a:off x="1371600" y="3995928"/>
            <a:ext cx="4343400" cy="548640"/>
          </a:xfrm>
          <a:prstGeom prst="rect">
            <a:avLst/>
          </a:prstGeom>
          <a:noFill/>
          <a:ln/>
        </p:spPr>
        <p:txBody>
          <a:bodyPr wrap="square" lIns="0" tIns="0" rIns="0" bIns="0" rtlCol="0" anchor="ctr"/>
          <a:lstStyle/>
          <a:p>
            <a:pPr marL="0" indent="0">
              <a:lnSpc>
                <a:spcPct val="102000"/>
              </a:lnSpc>
              <a:buNone/>
            </a:pPr>
            <a:r>
              <a:rPr lang="en-US" sz="1250" dirty="0">
                <a:solidFill>
                  <a:srgbClr val="26314F"/>
                </a:solidFill>
                <a:latin typeface="Calibri" pitchFamily="34" charset="0"/>
                <a:ea typeface="Calibri" pitchFamily="34" charset="-122"/>
                <a:cs typeface="Calibri" pitchFamily="34" charset="-120"/>
              </a:rPr>
              <a:t>Mix and talk about colour with growing control, and paint with watercolours</a:t>
            </a:r>
            <a:endParaRPr lang="en-US" sz="1250" dirty="0"/>
          </a:p>
        </p:txBody>
      </p:sp>
      <p:sp>
        <p:nvSpPr>
          <p:cNvPr id="16" name="Shape 11"/>
          <p:cNvSpPr/>
          <p:nvPr/>
        </p:nvSpPr>
        <p:spPr>
          <a:xfrm>
            <a:off x="777240" y="4745736"/>
            <a:ext cx="457200" cy="457200"/>
          </a:xfrm>
          <a:prstGeom prst="ellipse">
            <a:avLst/>
          </a:prstGeom>
          <a:solidFill>
            <a:srgbClr val="0E7C7B"/>
          </a:solidFill>
          <a:ln/>
        </p:spPr>
      </p:sp>
      <p:pic>
        <p:nvPicPr>
          <p:cNvPr id="17" name="Image 3" descr="icons/checkcircle_white.png"/>
          <p:cNvPicPr>
            <a:picLocks noChangeAspect="1"/>
          </p:cNvPicPr>
          <p:nvPr/>
        </p:nvPicPr>
        <p:blipFill>
          <a:blip r:embed="rId4"/>
          <a:stretch>
            <a:fillRect/>
          </a:stretch>
        </p:blipFill>
        <p:spPr>
          <a:xfrm>
            <a:off x="836676" y="4805172"/>
            <a:ext cx="338328" cy="338328"/>
          </a:xfrm>
          <a:prstGeom prst="rect">
            <a:avLst/>
          </a:prstGeom>
        </p:spPr>
      </p:pic>
      <p:sp>
        <p:nvSpPr>
          <p:cNvPr id="18" name="Text 12"/>
          <p:cNvSpPr/>
          <p:nvPr/>
        </p:nvSpPr>
        <p:spPr>
          <a:xfrm>
            <a:off x="1371600" y="4745736"/>
            <a:ext cx="4343400" cy="548640"/>
          </a:xfrm>
          <a:prstGeom prst="rect">
            <a:avLst/>
          </a:prstGeom>
          <a:noFill/>
          <a:ln/>
        </p:spPr>
        <p:txBody>
          <a:bodyPr wrap="square" lIns="0" tIns="0" rIns="0" bIns="0" rtlCol="0" anchor="ctr"/>
          <a:lstStyle/>
          <a:p>
            <a:pPr marL="0" indent="0">
              <a:lnSpc>
                <a:spcPct val="102000"/>
              </a:lnSpc>
              <a:buNone/>
            </a:pPr>
            <a:r>
              <a:rPr lang="en-US" sz="1250" dirty="0">
                <a:solidFill>
                  <a:srgbClr val="26314F"/>
                </a:solidFill>
                <a:latin typeface="Calibri" pitchFamily="34" charset="0"/>
                <a:ea typeface="Calibri" pitchFamily="34" charset="-122"/>
                <a:cs typeface="Calibri" pitchFamily="34" charset="-120"/>
              </a:rPr>
              <a:t>Join materials, print with vegetables and explore different textures</a:t>
            </a:r>
            <a:endParaRPr lang="en-US" sz="1250" dirty="0"/>
          </a:p>
        </p:txBody>
      </p:sp>
      <p:sp>
        <p:nvSpPr>
          <p:cNvPr id="19" name="Shape 13"/>
          <p:cNvSpPr/>
          <p:nvPr/>
        </p:nvSpPr>
        <p:spPr>
          <a:xfrm>
            <a:off x="777240" y="5495544"/>
            <a:ext cx="457200" cy="457200"/>
          </a:xfrm>
          <a:prstGeom prst="ellipse">
            <a:avLst/>
          </a:prstGeom>
          <a:solidFill>
            <a:srgbClr val="0E7C7B"/>
          </a:solidFill>
          <a:ln/>
        </p:spPr>
      </p:sp>
      <p:pic>
        <p:nvPicPr>
          <p:cNvPr id="20" name="Image 4" descr="icons/checkcircle_white.png"/>
          <p:cNvPicPr>
            <a:picLocks noChangeAspect="1"/>
          </p:cNvPicPr>
          <p:nvPr/>
        </p:nvPicPr>
        <p:blipFill>
          <a:blip r:embed="rId4"/>
          <a:stretch>
            <a:fillRect/>
          </a:stretch>
        </p:blipFill>
        <p:spPr>
          <a:xfrm>
            <a:off x="836676" y="5554980"/>
            <a:ext cx="338328" cy="338328"/>
          </a:xfrm>
          <a:prstGeom prst="rect">
            <a:avLst/>
          </a:prstGeom>
        </p:spPr>
      </p:pic>
      <p:sp>
        <p:nvSpPr>
          <p:cNvPr id="21" name="Text 14"/>
          <p:cNvSpPr/>
          <p:nvPr/>
        </p:nvSpPr>
        <p:spPr>
          <a:xfrm>
            <a:off x="1371600" y="5495544"/>
            <a:ext cx="4343400" cy="548640"/>
          </a:xfrm>
          <a:prstGeom prst="rect">
            <a:avLst/>
          </a:prstGeom>
          <a:noFill/>
          <a:ln/>
        </p:spPr>
        <p:txBody>
          <a:bodyPr wrap="square" lIns="0" tIns="0" rIns="0" bIns="0" rtlCol="0" anchor="ctr"/>
          <a:lstStyle/>
          <a:p>
            <a:pPr marL="0" indent="0">
              <a:lnSpc>
                <a:spcPct val="102000"/>
              </a:lnSpc>
              <a:buNone/>
            </a:pPr>
            <a:r>
              <a:rPr lang="en-US" sz="1250" dirty="0">
                <a:solidFill>
                  <a:srgbClr val="26314F"/>
                </a:solidFill>
                <a:latin typeface="Calibri" pitchFamily="34" charset="0"/>
                <a:ea typeface="Calibri" pitchFamily="34" charset="-122"/>
                <a:cs typeface="Calibri" pitchFamily="34" charset="-120"/>
              </a:rPr>
              <a:t>Build, balance and shape using construction materials</a:t>
            </a:r>
            <a:endParaRPr lang="en-US" sz="1250" dirty="0"/>
          </a:p>
        </p:txBody>
      </p:sp>
      <p:sp>
        <p:nvSpPr>
          <p:cNvPr id="22" name="Shape 15"/>
          <p:cNvSpPr/>
          <p:nvPr/>
        </p:nvSpPr>
        <p:spPr>
          <a:xfrm>
            <a:off x="6263640" y="1234440"/>
            <a:ext cx="5394960" cy="4983480"/>
          </a:xfrm>
          <a:prstGeom prst="roundRect">
            <a:avLst>
              <a:gd name="adj" fmla="val 1468"/>
            </a:avLst>
          </a:prstGeom>
          <a:solidFill>
            <a:srgbClr val="1B2E5E"/>
          </a:solidFill>
          <a:ln/>
          <a:effectLst>
            <a:outerShdw blurRad="76200" dist="25400" dir="2700000" algn="bl" rotWithShape="0">
              <a:srgbClr val="000000">
                <a:alpha val="15000"/>
              </a:srgbClr>
            </a:outerShdw>
          </a:effectLst>
        </p:spPr>
      </p:sp>
      <p:sp>
        <p:nvSpPr>
          <p:cNvPr id="23" name="Shape 16"/>
          <p:cNvSpPr/>
          <p:nvPr/>
        </p:nvSpPr>
        <p:spPr>
          <a:xfrm>
            <a:off x="6537960" y="1508760"/>
            <a:ext cx="548640" cy="548640"/>
          </a:xfrm>
          <a:prstGeom prst="ellipse">
            <a:avLst/>
          </a:prstGeom>
          <a:solidFill>
            <a:srgbClr val="0E7C7B"/>
          </a:solidFill>
          <a:ln/>
        </p:spPr>
      </p:sp>
      <p:pic>
        <p:nvPicPr>
          <p:cNvPr id="24" name="Image 5" descr="icons/masks_white.png"/>
          <p:cNvPicPr>
            <a:picLocks noChangeAspect="1"/>
          </p:cNvPicPr>
          <p:nvPr/>
        </p:nvPicPr>
        <p:blipFill>
          <a:blip r:embed="rId5"/>
          <a:stretch>
            <a:fillRect/>
          </a:stretch>
        </p:blipFill>
        <p:spPr>
          <a:xfrm>
            <a:off x="6609283" y="1580083"/>
            <a:ext cx="405994" cy="405994"/>
          </a:xfrm>
          <a:prstGeom prst="rect">
            <a:avLst/>
          </a:prstGeom>
        </p:spPr>
      </p:pic>
      <p:sp>
        <p:nvSpPr>
          <p:cNvPr id="25" name="Text 17"/>
          <p:cNvSpPr/>
          <p:nvPr/>
        </p:nvSpPr>
        <p:spPr>
          <a:xfrm>
            <a:off x="7223760" y="1508760"/>
            <a:ext cx="4297680" cy="274320"/>
          </a:xfrm>
          <a:prstGeom prst="rect">
            <a:avLst/>
          </a:prstGeom>
          <a:noFill/>
          <a:ln/>
        </p:spPr>
        <p:txBody>
          <a:bodyPr wrap="square" lIns="0" tIns="0" rIns="0" bIns="0" rtlCol="0" anchor="ctr"/>
          <a:lstStyle/>
          <a:p>
            <a:pPr marL="0" indent="0">
              <a:buNone/>
            </a:pPr>
            <a:r>
              <a:rPr lang="en-US" sz="1200" b="1" dirty="0">
                <a:solidFill>
                  <a:srgbClr val="0E7C7B"/>
                </a:solidFill>
                <a:latin typeface="Calibri" pitchFamily="34" charset="0"/>
                <a:ea typeface="Calibri" pitchFamily="34" charset="-122"/>
                <a:cs typeface="Calibri" pitchFamily="34" charset="-120"/>
              </a:rPr>
              <a:t>EXPRESSIVE ARTS AND DESIGN</a:t>
            </a:r>
            <a:endParaRPr lang="en-US" sz="1200" dirty="0"/>
          </a:p>
        </p:txBody>
      </p:sp>
      <p:sp>
        <p:nvSpPr>
          <p:cNvPr id="26" name="Text 18"/>
          <p:cNvSpPr/>
          <p:nvPr/>
        </p:nvSpPr>
        <p:spPr>
          <a:xfrm>
            <a:off x="7223760" y="1783080"/>
            <a:ext cx="4297680" cy="320040"/>
          </a:xfrm>
          <a:prstGeom prst="rect">
            <a:avLst/>
          </a:prstGeom>
          <a:noFill/>
          <a:ln/>
        </p:spPr>
        <p:txBody>
          <a:bodyPr wrap="square" lIns="0" tIns="0" rIns="0" bIns="0" rtlCol="0" anchor="ctr"/>
          <a:lstStyle/>
          <a:p>
            <a:pPr marL="0" indent="0">
              <a:buNone/>
            </a:pPr>
            <a:r>
              <a:rPr lang="en-US" sz="1350" b="1" dirty="0">
                <a:solidFill>
                  <a:srgbClr val="FFFFFF"/>
                </a:solidFill>
                <a:latin typeface="Calibri" pitchFamily="34" charset="0"/>
                <a:ea typeface="Calibri" pitchFamily="34" charset="-122"/>
                <a:cs typeface="Calibri" pitchFamily="34" charset="-120"/>
              </a:rPr>
              <a:t>Early Learning Goal: Creating with Materials</a:t>
            </a:r>
            <a:endParaRPr lang="en-US" sz="1350" dirty="0"/>
          </a:p>
        </p:txBody>
      </p:sp>
      <p:sp>
        <p:nvSpPr>
          <p:cNvPr id="27" name="Shape 19"/>
          <p:cNvSpPr/>
          <p:nvPr/>
        </p:nvSpPr>
        <p:spPr>
          <a:xfrm>
            <a:off x="6537960" y="2478024"/>
            <a:ext cx="128016" cy="128016"/>
          </a:xfrm>
          <a:prstGeom prst="ellipse">
            <a:avLst/>
          </a:prstGeom>
          <a:solidFill>
            <a:srgbClr val="F5A623"/>
          </a:solidFill>
          <a:ln/>
        </p:spPr>
      </p:sp>
      <p:sp>
        <p:nvSpPr>
          <p:cNvPr id="28" name="Text 20"/>
          <p:cNvSpPr/>
          <p:nvPr/>
        </p:nvSpPr>
        <p:spPr>
          <a:xfrm>
            <a:off x="6858000" y="2350008"/>
            <a:ext cx="4663440" cy="914400"/>
          </a:xfrm>
          <a:prstGeom prst="rect">
            <a:avLst/>
          </a:prstGeom>
          <a:noFill/>
          <a:ln/>
        </p:spPr>
        <p:txBody>
          <a:bodyPr wrap="square" lIns="0" tIns="0" rIns="0" bIns="0" rtlCol="0" anchor="t"/>
          <a:lstStyle/>
          <a:p>
            <a:pPr marL="0" indent="0">
              <a:lnSpc>
                <a:spcPct val="112000"/>
              </a:lnSpc>
              <a:buNone/>
            </a:pPr>
            <a:r>
              <a:rPr lang="en-US" sz="1250" dirty="0">
                <a:solidFill>
                  <a:srgbClr val="E4E9F5"/>
                </a:solidFill>
                <a:latin typeface="Calibri" pitchFamily="34" charset="0"/>
                <a:ea typeface="Calibri" pitchFamily="34" charset="-122"/>
                <a:cs typeface="Calibri" pitchFamily="34" charset="-120"/>
              </a:rPr>
              <a:t>Safely use and explore a variety of materials, tools and techniques, experimenting with colour, design, texture, form and function</a:t>
            </a:r>
            <a:endParaRPr lang="en-US" sz="1250" dirty="0"/>
          </a:p>
        </p:txBody>
      </p:sp>
      <p:sp>
        <p:nvSpPr>
          <p:cNvPr id="29" name="Shape 21"/>
          <p:cNvSpPr/>
          <p:nvPr/>
        </p:nvSpPr>
        <p:spPr>
          <a:xfrm>
            <a:off x="6537960" y="3648456"/>
            <a:ext cx="128016" cy="128016"/>
          </a:xfrm>
          <a:prstGeom prst="ellipse">
            <a:avLst/>
          </a:prstGeom>
          <a:solidFill>
            <a:srgbClr val="F5A623"/>
          </a:solidFill>
          <a:ln/>
        </p:spPr>
      </p:sp>
      <p:sp>
        <p:nvSpPr>
          <p:cNvPr id="30" name="Text 22"/>
          <p:cNvSpPr/>
          <p:nvPr/>
        </p:nvSpPr>
        <p:spPr>
          <a:xfrm>
            <a:off x="6858000" y="3520440"/>
            <a:ext cx="4663440" cy="548640"/>
          </a:xfrm>
          <a:prstGeom prst="rect">
            <a:avLst/>
          </a:prstGeom>
          <a:noFill/>
          <a:ln/>
        </p:spPr>
        <p:txBody>
          <a:bodyPr wrap="square" lIns="0" tIns="0" rIns="0" bIns="0" rtlCol="0" anchor="t"/>
          <a:lstStyle/>
          <a:p>
            <a:pPr marL="0" indent="0">
              <a:lnSpc>
                <a:spcPct val="112000"/>
              </a:lnSpc>
              <a:buNone/>
            </a:pPr>
            <a:r>
              <a:rPr lang="en-US" sz="1250" dirty="0">
                <a:solidFill>
                  <a:srgbClr val="E4E9F5"/>
                </a:solidFill>
                <a:latin typeface="Calibri" pitchFamily="34" charset="0"/>
                <a:ea typeface="Calibri" pitchFamily="34" charset="-122"/>
                <a:cs typeface="Calibri" pitchFamily="34" charset="-120"/>
              </a:rPr>
              <a:t>Share their creations, explaining the process they have used</a:t>
            </a:r>
            <a:endParaRPr lang="en-US" sz="1250" dirty="0"/>
          </a:p>
        </p:txBody>
      </p:sp>
      <p:sp>
        <p:nvSpPr>
          <p:cNvPr id="31" name="Shape 23"/>
          <p:cNvSpPr/>
          <p:nvPr/>
        </p:nvSpPr>
        <p:spPr>
          <a:xfrm>
            <a:off x="6537960" y="4453128"/>
            <a:ext cx="128016" cy="128016"/>
          </a:xfrm>
          <a:prstGeom prst="ellipse">
            <a:avLst/>
          </a:prstGeom>
          <a:solidFill>
            <a:srgbClr val="F5A623"/>
          </a:solidFill>
          <a:ln/>
        </p:spPr>
      </p:sp>
      <p:sp>
        <p:nvSpPr>
          <p:cNvPr id="32" name="Text 24"/>
          <p:cNvSpPr/>
          <p:nvPr/>
        </p:nvSpPr>
        <p:spPr>
          <a:xfrm>
            <a:off x="6858000" y="4325112"/>
            <a:ext cx="4663440" cy="548640"/>
          </a:xfrm>
          <a:prstGeom prst="rect">
            <a:avLst/>
          </a:prstGeom>
          <a:noFill/>
          <a:ln/>
        </p:spPr>
        <p:txBody>
          <a:bodyPr wrap="square" lIns="0" tIns="0" rIns="0" bIns="0" rtlCol="0" anchor="t"/>
          <a:lstStyle/>
          <a:p>
            <a:pPr marL="0" indent="0">
              <a:lnSpc>
                <a:spcPct val="112000"/>
              </a:lnSpc>
              <a:buNone/>
            </a:pPr>
            <a:r>
              <a:rPr lang="en-US" sz="1250" dirty="0">
                <a:solidFill>
                  <a:srgbClr val="E4E9F5"/>
                </a:solidFill>
                <a:latin typeface="Calibri" pitchFamily="34" charset="0"/>
                <a:ea typeface="Calibri" pitchFamily="34" charset="-122"/>
                <a:cs typeface="Calibri" pitchFamily="34" charset="-120"/>
              </a:rPr>
              <a:t>Make use of props and materials when role playing characters in narratives and stories</a:t>
            </a:r>
            <a:endParaRPr lang="en-US" sz="1250" dirty="0"/>
          </a:p>
        </p:txBody>
      </p:sp>
      <p:sp>
        <p:nvSpPr>
          <p:cNvPr id="33" name="Text 25"/>
          <p:cNvSpPr/>
          <p:nvPr/>
        </p:nvSpPr>
        <p:spPr>
          <a:xfrm>
            <a:off x="6537960" y="5532120"/>
            <a:ext cx="4892040" cy="594360"/>
          </a:xfrm>
          <a:prstGeom prst="rect">
            <a:avLst/>
          </a:prstGeom>
          <a:noFill/>
          <a:ln/>
        </p:spPr>
        <p:txBody>
          <a:bodyPr wrap="square" lIns="0" tIns="0" rIns="0" bIns="0" rtlCol="0" anchor="t"/>
          <a:lstStyle/>
          <a:p>
            <a:pPr marL="0" indent="0">
              <a:lnSpc>
                <a:spcPct val="110000"/>
              </a:lnSpc>
              <a:buNone/>
            </a:pPr>
            <a:r>
              <a:rPr lang="en-US" sz="1050" i="1" dirty="0">
                <a:solidFill>
                  <a:srgbClr val="AEB8D6"/>
                </a:solidFill>
                <a:latin typeface="Calibri" pitchFamily="34" charset="0"/>
                <a:ea typeface="Calibri" pitchFamily="34" charset="-122"/>
                <a:cs typeface="Calibri" pitchFamily="34" charset="-120"/>
              </a:rPr>
              <a:t>Reception studies Kandinsky and Arcimboldo, so artist study begins before Year 1. Art is not taught discretely in Nursery, where children explore materials, mark making, printing and transient art through provision.</a:t>
            </a:r>
            <a:endParaRPr lang="en-US" sz="10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C1440E"/>
          </a:solidFill>
          <a:ln/>
        </p:spPr>
      </p:sp>
      <p:pic>
        <p:nvPicPr>
          <p:cNvPr id="3" name="Image 0" descr="icons/hands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Inclusion within Art</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Art Curriculum Overview</a:t>
            </a:r>
            <a:endParaRPr lang="en-US" sz="900" dirty="0"/>
          </a:p>
        </p:txBody>
      </p:sp>
      <p:sp>
        <p:nvSpPr>
          <p:cNvPr id="7" name="Text 4"/>
          <p:cNvSpPr/>
          <p:nvPr/>
        </p:nvSpPr>
        <p:spPr>
          <a:xfrm>
            <a:off x="502920" y="1234440"/>
            <a:ext cx="4206240" cy="1371600"/>
          </a:xfrm>
          <a:prstGeom prst="rect">
            <a:avLst/>
          </a:prstGeom>
          <a:noFill/>
          <a:ln/>
        </p:spPr>
        <p:txBody>
          <a:bodyPr wrap="square" lIns="0" tIns="0" rIns="0" bIns="0" rtlCol="0" anchor="t"/>
          <a:lstStyle/>
          <a:p>
            <a:pPr marL="0" indent="0">
              <a:lnSpc>
                <a:spcPct val="115000"/>
              </a:lnSpc>
              <a:buNone/>
            </a:pPr>
            <a:r>
              <a:rPr lang="en-US" sz="1300" dirty="0">
                <a:solidFill>
                  <a:srgbClr val="26314F"/>
                </a:solidFill>
                <a:latin typeface="Calibri" pitchFamily="34" charset="0"/>
                <a:ea typeface="Calibri" pitchFamily="34" charset="-122"/>
                <a:cs typeface="Calibri" pitchFamily="34" charset="-120"/>
              </a:rPr>
              <a:t>Every child at Bexton is an artist. The curriculum intent stays the same for every pupil. What changes is how staff scaffold the journey there for children with additional needs.</a:t>
            </a:r>
            <a:endParaRPr lang="en-US" sz="1300" dirty="0"/>
          </a:p>
        </p:txBody>
      </p:sp>
      <p:sp>
        <p:nvSpPr>
          <p:cNvPr id="8" name="Shape 5"/>
          <p:cNvSpPr/>
          <p:nvPr/>
        </p:nvSpPr>
        <p:spPr>
          <a:xfrm>
            <a:off x="502920" y="4297680"/>
            <a:ext cx="4206240" cy="1920240"/>
          </a:xfrm>
          <a:prstGeom prst="roundRect">
            <a:avLst>
              <a:gd name="adj" fmla="val 3810"/>
            </a:avLst>
          </a:prstGeom>
          <a:solidFill>
            <a:srgbClr val="1B2E5E"/>
          </a:solidFill>
          <a:ln/>
        </p:spPr>
      </p:sp>
      <p:sp>
        <p:nvSpPr>
          <p:cNvPr id="9" name="Text 6"/>
          <p:cNvSpPr/>
          <p:nvPr/>
        </p:nvSpPr>
        <p:spPr>
          <a:xfrm>
            <a:off x="777240" y="4297680"/>
            <a:ext cx="3657600" cy="1920240"/>
          </a:xfrm>
          <a:prstGeom prst="rect">
            <a:avLst/>
          </a:prstGeom>
          <a:noFill/>
          <a:ln/>
        </p:spPr>
        <p:txBody>
          <a:bodyPr wrap="square" lIns="0" tIns="0" rIns="0" bIns="0" rtlCol="0" anchor="ctr"/>
          <a:lstStyle/>
          <a:p>
            <a:pPr marL="0" indent="0">
              <a:lnSpc>
                <a:spcPct val="110000"/>
              </a:lnSpc>
              <a:buNone/>
            </a:pPr>
            <a:r>
              <a:rPr lang="en-US" sz="2000" b="1" dirty="0">
                <a:solidFill>
                  <a:srgbClr val="FFFFFF"/>
                </a:solidFill>
                <a:latin typeface="Calibri" pitchFamily="34" charset="0"/>
                <a:ea typeface="Calibri" pitchFamily="34" charset="-122"/>
                <a:cs typeface="Calibri" pitchFamily="34" charset="-120"/>
              </a:rPr>
              <a:t>SAME AMBITION.</a:t>
            </a:r>
            <a:endParaRPr lang="en-US" sz="2000" dirty="0"/>
          </a:p>
          <a:p>
            <a:pPr marL="0" indent="0">
              <a:lnSpc>
                <a:spcPct val="110000"/>
              </a:lnSpc>
              <a:buNone/>
            </a:pPr>
            <a:r>
              <a:rPr lang="en-US" sz="2000" b="1" dirty="0">
                <a:solidFill>
                  <a:srgbClr val="FFFFFF"/>
                </a:solidFill>
                <a:latin typeface="Calibri" pitchFamily="34" charset="0"/>
                <a:ea typeface="Calibri" pitchFamily="34" charset="-122"/>
                <a:cs typeface="Calibri" pitchFamily="34" charset="-120"/>
              </a:rPr>
              <a:t>ADAPTED APPROACH.</a:t>
            </a:r>
            <a:endParaRPr lang="en-US" sz="2000" dirty="0"/>
          </a:p>
        </p:txBody>
      </p:sp>
      <p:sp>
        <p:nvSpPr>
          <p:cNvPr id="10" name="Shape 7"/>
          <p:cNvSpPr/>
          <p:nvPr/>
        </p:nvSpPr>
        <p:spPr>
          <a:xfrm>
            <a:off x="5029200" y="1060704"/>
            <a:ext cx="6629400" cy="987552"/>
          </a:xfrm>
          <a:prstGeom prst="roundRect">
            <a:avLst>
              <a:gd name="adj" fmla="val 6481"/>
            </a:avLst>
          </a:prstGeom>
          <a:solidFill>
            <a:srgbClr val="EEF1F7"/>
          </a:solidFill>
          <a:ln/>
        </p:spPr>
      </p:sp>
      <p:sp>
        <p:nvSpPr>
          <p:cNvPr id="11" name="Shape 8"/>
          <p:cNvSpPr/>
          <p:nvPr/>
        </p:nvSpPr>
        <p:spPr>
          <a:xfrm>
            <a:off x="5175504" y="1303020"/>
            <a:ext cx="502920" cy="502920"/>
          </a:xfrm>
          <a:prstGeom prst="ellipse">
            <a:avLst/>
          </a:prstGeom>
          <a:solidFill>
            <a:srgbClr val="C1440E"/>
          </a:solidFill>
          <a:ln/>
        </p:spPr>
      </p:sp>
      <p:pic>
        <p:nvPicPr>
          <p:cNvPr id="12" name="Image 1" descr="icons/tools_white.png"/>
          <p:cNvPicPr>
            <a:picLocks noChangeAspect="1"/>
          </p:cNvPicPr>
          <p:nvPr/>
        </p:nvPicPr>
        <p:blipFill>
          <a:blip r:embed="rId4"/>
          <a:stretch>
            <a:fillRect/>
          </a:stretch>
        </p:blipFill>
        <p:spPr>
          <a:xfrm>
            <a:off x="5240884" y="1368400"/>
            <a:ext cx="372161" cy="372161"/>
          </a:xfrm>
          <a:prstGeom prst="rect">
            <a:avLst/>
          </a:prstGeom>
        </p:spPr>
      </p:pic>
      <p:sp>
        <p:nvSpPr>
          <p:cNvPr id="13" name="Text 9"/>
          <p:cNvSpPr/>
          <p:nvPr/>
        </p:nvSpPr>
        <p:spPr>
          <a:xfrm>
            <a:off x="5852160" y="1133856"/>
            <a:ext cx="1828800" cy="822960"/>
          </a:xfrm>
          <a:prstGeom prst="rect">
            <a:avLst/>
          </a:prstGeom>
          <a:noFill/>
          <a:ln/>
        </p:spPr>
        <p:txBody>
          <a:bodyPr wrap="square" lIns="0" tIns="0" rIns="0" bIns="0" rtlCol="0" anchor="ctr"/>
          <a:lstStyle/>
          <a:p>
            <a:pPr marL="0" indent="0">
              <a:buNone/>
            </a:pPr>
            <a:r>
              <a:rPr lang="en-US" sz="1300" b="1" dirty="0">
                <a:solidFill>
                  <a:srgbClr val="1B2E5E"/>
                </a:solidFill>
                <a:latin typeface="Calibri" pitchFamily="34" charset="0"/>
                <a:ea typeface="Calibri" pitchFamily="34" charset="-122"/>
                <a:cs typeface="Calibri" pitchFamily="34" charset="-120"/>
              </a:rPr>
              <a:t>Tools</a:t>
            </a:r>
            <a:endParaRPr lang="en-US" sz="1300" dirty="0"/>
          </a:p>
        </p:txBody>
      </p:sp>
      <p:sp>
        <p:nvSpPr>
          <p:cNvPr id="14" name="Text 10"/>
          <p:cNvSpPr/>
          <p:nvPr/>
        </p:nvSpPr>
        <p:spPr>
          <a:xfrm>
            <a:off x="7726680" y="1060704"/>
            <a:ext cx="3794760" cy="987552"/>
          </a:xfrm>
          <a:prstGeom prst="rect">
            <a:avLst/>
          </a:prstGeom>
          <a:noFill/>
          <a:ln/>
        </p:spPr>
        <p:txBody>
          <a:bodyPr wrap="square" lIns="0" tIns="0" rIns="0" bIns="0" rtlCol="0" anchor="ctr"/>
          <a:lstStyle/>
          <a:p>
            <a:pPr marL="0" indent="0">
              <a:lnSpc>
                <a:spcPct val="105000"/>
              </a:lnSpc>
              <a:buNone/>
            </a:pPr>
            <a:r>
              <a:rPr lang="en-US" sz="1150" dirty="0">
                <a:solidFill>
                  <a:srgbClr val="26314F"/>
                </a:solidFill>
                <a:latin typeface="Calibri" pitchFamily="34" charset="0"/>
                <a:ea typeface="Calibri" pitchFamily="34" charset="-122"/>
                <a:cs typeface="Calibri" pitchFamily="34" charset="-120"/>
              </a:rPr>
              <a:t>Larger brushes, thicker pencils, adapted scissors and pre-cut materials where needed</a:t>
            </a:r>
            <a:endParaRPr lang="en-US" sz="1150" dirty="0"/>
          </a:p>
        </p:txBody>
      </p:sp>
      <p:sp>
        <p:nvSpPr>
          <p:cNvPr id="15" name="Shape 11"/>
          <p:cNvSpPr/>
          <p:nvPr/>
        </p:nvSpPr>
        <p:spPr>
          <a:xfrm>
            <a:off x="5029200" y="2176272"/>
            <a:ext cx="6629400" cy="987552"/>
          </a:xfrm>
          <a:prstGeom prst="roundRect">
            <a:avLst>
              <a:gd name="adj" fmla="val 6481"/>
            </a:avLst>
          </a:prstGeom>
          <a:solidFill>
            <a:srgbClr val="EEF1F7"/>
          </a:solidFill>
          <a:ln/>
        </p:spPr>
      </p:sp>
      <p:sp>
        <p:nvSpPr>
          <p:cNvPr id="16" name="Shape 12"/>
          <p:cNvSpPr/>
          <p:nvPr/>
        </p:nvSpPr>
        <p:spPr>
          <a:xfrm>
            <a:off x="5175504" y="2418588"/>
            <a:ext cx="502920" cy="502920"/>
          </a:xfrm>
          <a:prstGeom prst="ellipse">
            <a:avLst/>
          </a:prstGeom>
          <a:solidFill>
            <a:srgbClr val="C1440E"/>
          </a:solidFill>
          <a:ln/>
        </p:spPr>
      </p:sp>
      <p:pic>
        <p:nvPicPr>
          <p:cNvPr id="17" name="Image 2" descr="icons/teacher_white.png"/>
          <p:cNvPicPr>
            <a:picLocks noChangeAspect="1"/>
          </p:cNvPicPr>
          <p:nvPr/>
        </p:nvPicPr>
        <p:blipFill>
          <a:blip r:embed="rId5"/>
          <a:stretch>
            <a:fillRect/>
          </a:stretch>
        </p:blipFill>
        <p:spPr>
          <a:xfrm>
            <a:off x="5240884" y="2483968"/>
            <a:ext cx="372161" cy="372161"/>
          </a:xfrm>
          <a:prstGeom prst="rect">
            <a:avLst/>
          </a:prstGeom>
        </p:spPr>
      </p:pic>
      <p:sp>
        <p:nvSpPr>
          <p:cNvPr id="18" name="Text 13"/>
          <p:cNvSpPr/>
          <p:nvPr/>
        </p:nvSpPr>
        <p:spPr>
          <a:xfrm>
            <a:off x="5852160" y="2249424"/>
            <a:ext cx="1828800" cy="822960"/>
          </a:xfrm>
          <a:prstGeom prst="rect">
            <a:avLst/>
          </a:prstGeom>
          <a:noFill/>
          <a:ln/>
        </p:spPr>
        <p:txBody>
          <a:bodyPr wrap="square" lIns="0" tIns="0" rIns="0" bIns="0" rtlCol="0" anchor="ctr"/>
          <a:lstStyle/>
          <a:p>
            <a:pPr marL="0" indent="0">
              <a:buNone/>
            </a:pPr>
            <a:r>
              <a:rPr lang="en-US" sz="1300" b="1" dirty="0">
                <a:solidFill>
                  <a:srgbClr val="1B2E5E"/>
                </a:solidFill>
                <a:latin typeface="Calibri" pitchFamily="34" charset="0"/>
                <a:ea typeface="Calibri" pitchFamily="34" charset="-122"/>
                <a:cs typeface="Calibri" pitchFamily="34" charset="-120"/>
              </a:rPr>
              <a:t>Modelling</a:t>
            </a:r>
            <a:endParaRPr lang="en-US" sz="1300" dirty="0"/>
          </a:p>
        </p:txBody>
      </p:sp>
      <p:sp>
        <p:nvSpPr>
          <p:cNvPr id="19" name="Text 14"/>
          <p:cNvSpPr/>
          <p:nvPr/>
        </p:nvSpPr>
        <p:spPr>
          <a:xfrm>
            <a:off x="7726680" y="2176272"/>
            <a:ext cx="3794760" cy="987552"/>
          </a:xfrm>
          <a:prstGeom prst="rect">
            <a:avLst/>
          </a:prstGeom>
          <a:noFill/>
          <a:ln/>
        </p:spPr>
        <p:txBody>
          <a:bodyPr wrap="square" lIns="0" tIns="0" rIns="0" bIns="0" rtlCol="0" anchor="ctr"/>
          <a:lstStyle/>
          <a:p>
            <a:pPr marL="0" indent="0">
              <a:lnSpc>
                <a:spcPct val="105000"/>
              </a:lnSpc>
              <a:buNone/>
            </a:pPr>
            <a:r>
              <a:rPr lang="en-US" sz="1150" dirty="0">
                <a:solidFill>
                  <a:srgbClr val="26314F"/>
                </a:solidFill>
                <a:latin typeface="Calibri" pitchFamily="34" charset="0"/>
                <a:ea typeface="Calibri" pitchFamily="34" charset="-122"/>
                <a:cs typeface="Calibri" pitchFamily="34" charset="-120"/>
              </a:rPr>
              <a:t>Techniques broken into clear, sequenced steps with visual examples</a:t>
            </a:r>
            <a:endParaRPr lang="en-US" sz="1150" dirty="0"/>
          </a:p>
        </p:txBody>
      </p:sp>
      <p:sp>
        <p:nvSpPr>
          <p:cNvPr id="20" name="Shape 15"/>
          <p:cNvSpPr/>
          <p:nvPr/>
        </p:nvSpPr>
        <p:spPr>
          <a:xfrm>
            <a:off x="5029200" y="3291840"/>
            <a:ext cx="6629400" cy="987552"/>
          </a:xfrm>
          <a:prstGeom prst="roundRect">
            <a:avLst>
              <a:gd name="adj" fmla="val 6481"/>
            </a:avLst>
          </a:prstGeom>
          <a:solidFill>
            <a:srgbClr val="EEF1F7"/>
          </a:solidFill>
          <a:ln/>
        </p:spPr>
      </p:sp>
      <p:sp>
        <p:nvSpPr>
          <p:cNvPr id="21" name="Shape 16"/>
          <p:cNvSpPr/>
          <p:nvPr/>
        </p:nvSpPr>
        <p:spPr>
          <a:xfrm>
            <a:off x="5175504" y="3534156"/>
            <a:ext cx="502920" cy="502920"/>
          </a:xfrm>
          <a:prstGeom prst="ellipse">
            <a:avLst/>
          </a:prstGeom>
          <a:solidFill>
            <a:srgbClr val="C1440E"/>
          </a:solidFill>
          <a:ln/>
        </p:spPr>
      </p:sp>
      <p:pic>
        <p:nvPicPr>
          <p:cNvPr id="22" name="Image 3" descr="icons/camera_white.png"/>
          <p:cNvPicPr>
            <a:picLocks noChangeAspect="1"/>
          </p:cNvPicPr>
          <p:nvPr/>
        </p:nvPicPr>
        <p:blipFill>
          <a:blip r:embed="rId6"/>
          <a:stretch>
            <a:fillRect/>
          </a:stretch>
        </p:blipFill>
        <p:spPr>
          <a:xfrm>
            <a:off x="5240884" y="3599536"/>
            <a:ext cx="372161" cy="372161"/>
          </a:xfrm>
          <a:prstGeom prst="rect">
            <a:avLst/>
          </a:prstGeom>
        </p:spPr>
      </p:pic>
      <p:sp>
        <p:nvSpPr>
          <p:cNvPr id="23" name="Text 17"/>
          <p:cNvSpPr/>
          <p:nvPr/>
        </p:nvSpPr>
        <p:spPr>
          <a:xfrm>
            <a:off x="5852160" y="3364992"/>
            <a:ext cx="1828800" cy="822960"/>
          </a:xfrm>
          <a:prstGeom prst="rect">
            <a:avLst/>
          </a:prstGeom>
          <a:noFill/>
          <a:ln/>
        </p:spPr>
        <p:txBody>
          <a:bodyPr wrap="square" lIns="0" tIns="0" rIns="0" bIns="0" rtlCol="0" anchor="ctr"/>
          <a:lstStyle/>
          <a:p>
            <a:pPr marL="0" indent="0">
              <a:buNone/>
            </a:pPr>
            <a:r>
              <a:rPr lang="en-US" sz="1300" b="1" dirty="0">
                <a:solidFill>
                  <a:srgbClr val="1B2E5E"/>
                </a:solidFill>
                <a:latin typeface="Calibri" pitchFamily="34" charset="0"/>
                <a:ea typeface="Calibri" pitchFamily="34" charset="-122"/>
                <a:cs typeface="Calibri" pitchFamily="34" charset="-120"/>
              </a:rPr>
              <a:t>Recording</a:t>
            </a:r>
            <a:endParaRPr lang="en-US" sz="1300" dirty="0"/>
          </a:p>
        </p:txBody>
      </p:sp>
      <p:sp>
        <p:nvSpPr>
          <p:cNvPr id="24" name="Text 18"/>
          <p:cNvSpPr/>
          <p:nvPr/>
        </p:nvSpPr>
        <p:spPr>
          <a:xfrm>
            <a:off x="7726680" y="3291840"/>
            <a:ext cx="3794760" cy="987552"/>
          </a:xfrm>
          <a:prstGeom prst="rect">
            <a:avLst/>
          </a:prstGeom>
          <a:noFill/>
          <a:ln/>
        </p:spPr>
        <p:txBody>
          <a:bodyPr wrap="square" lIns="0" tIns="0" rIns="0" bIns="0" rtlCol="0" anchor="ctr"/>
          <a:lstStyle/>
          <a:p>
            <a:pPr marL="0" indent="0">
              <a:lnSpc>
                <a:spcPct val="105000"/>
              </a:lnSpc>
              <a:buNone/>
            </a:pPr>
            <a:r>
              <a:rPr lang="en-US" sz="1150" dirty="0">
                <a:solidFill>
                  <a:srgbClr val="26314F"/>
                </a:solidFill>
                <a:latin typeface="Calibri" pitchFamily="34" charset="0"/>
                <a:ea typeface="Calibri" pitchFamily="34" charset="-122"/>
                <a:cs typeface="Calibri" pitchFamily="34" charset="-120"/>
              </a:rPr>
              <a:t>Verbal annotation, adult scribing, photographs or templates instead of written text</a:t>
            </a:r>
            <a:endParaRPr lang="en-US" sz="1150" dirty="0"/>
          </a:p>
        </p:txBody>
      </p:sp>
      <p:sp>
        <p:nvSpPr>
          <p:cNvPr id="25" name="Shape 19"/>
          <p:cNvSpPr/>
          <p:nvPr/>
        </p:nvSpPr>
        <p:spPr>
          <a:xfrm>
            <a:off x="5029200" y="4407408"/>
            <a:ext cx="6629400" cy="987552"/>
          </a:xfrm>
          <a:prstGeom prst="roundRect">
            <a:avLst>
              <a:gd name="adj" fmla="val 6481"/>
            </a:avLst>
          </a:prstGeom>
          <a:solidFill>
            <a:srgbClr val="EEF1F7"/>
          </a:solidFill>
          <a:ln/>
        </p:spPr>
      </p:sp>
      <p:sp>
        <p:nvSpPr>
          <p:cNvPr id="26" name="Shape 20"/>
          <p:cNvSpPr/>
          <p:nvPr/>
        </p:nvSpPr>
        <p:spPr>
          <a:xfrm>
            <a:off x="5175504" y="4649724"/>
            <a:ext cx="502920" cy="502920"/>
          </a:xfrm>
          <a:prstGeom prst="ellipse">
            <a:avLst/>
          </a:prstGeom>
          <a:solidFill>
            <a:srgbClr val="C1440E"/>
          </a:solidFill>
          <a:ln/>
        </p:spPr>
      </p:sp>
      <p:pic>
        <p:nvPicPr>
          <p:cNvPr id="27" name="Image 4" descr="icons/hands_white.png"/>
          <p:cNvPicPr>
            <a:picLocks noChangeAspect="1"/>
          </p:cNvPicPr>
          <p:nvPr/>
        </p:nvPicPr>
        <p:blipFill>
          <a:blip r:embed="rId3"/>
          <a:stretch>
            <a:fillRect/>
          </a:stretch>
        </p:blipFill>
        <p:spPr>
          <a:xfrm>
            <a:off x="5240884" y="4715104"/>
            <a:ext cx="372161" cy="372161"/>
          </a:xfrm>
          <a:prstGeom prst="rect">
            <a:avLst/>
          </a:prstGeom>
        </p:spPr>
      </p:pic>
      <p:sp>
        <p:nvSpPr>
          <p:cNvPr id="28" name="Text 21"/>
          <p:cNvSpPr/>
          <p:nvPr/>
        </p:nvSpPr>
        <p:spPr>
          <a:xfrm>
            <a:off x="5852160" y="4480560"/>
            <a:ext cx="1828800" cy="822960"/>
          </a:xfrm>
          <a:prstGeom prst="rect">
            <a:avLst/>
          </a:prstGeom>
          <a:noFill/>
          <a:ln/>
        </p:spPr>
        <p:txBody>
          <a:bodyPr wrap="square" lIns="0" tIns="0" rIns="0" bIns="0" rtlCol="0" anchor="ctr"/>
          <a:lstStyle/>
          <a:p>
            <a:pPr marL="0" indent="0">
              <a:buNone/>
            </a:pPr>
            <a:r>
              <a:rPr lang="en-US" sz="1300" b="1" dirty="0">
                <a:solidFill>
                  <a:srgbClr val="1B2E5E"/>
                </a:solidFill>
                <a:latin typeface="Calibri" pitchFamily="34" charset="0"/>
                <a:ea typeface="Calibri" pitchFamily="34" charset="-122"/>
                <a:cs typeface="Calibri" pitchFamily="34" charset="-120"/>
              </a:rPr>
              <a:t>Support</a:t>
            </a:r>
            <a:endParaRPr lang="en-US" sz="1300" dirty="0"/>
          </a:p>
        </p:txBody>
      </p:sp>
      <p:sp>
        <p:nvSpPr>
          <p:cNvPr id="29" name="Text 22"/>
          <p:cNvSpPr/>
          <p:nvPr/>
        </p:nvSpPr>
        <p:spPr>
          <a:xfrm>
            <a:off x="7726680" y="4407408"/>
            <a:ext cx="3794760" cy="987552"/>
          </a:xfrm>
          <a:prstGeom prst="rect">
            <a:avLst/>
          </a:prstGeom>
          <a:noFill/>
          <a:ln/>
        </p:spPr>
        <p:txBody>
          <a:bodyPr wrap="square" lIns="0" tIns="0" rIns="0" bIns="0" rtlCol="0" anchor="ctr"/>
          <a:lstStyle/>
          <a:p>
            <a:pPr marL="0" indent="0">
              <a:lnSpc>
                <a:spcPct val="105000"/>
              </a:lnSpc>
              <a:buNone/>
            </a:pPr>
            <a:r>
              <a:rPr lang="en-US" sz="1150" dirty="0">
                <a:solidFill>
                  <a:srgbClr val="26314F"/>
                </a:solidFill>
                <a:latin typeface="Calibri" pitchFamily="34" charset="0"/>
                <a:ea typeface="Calibri" pitchFamily="34" charset="-122"/>
                <a:cs typeface="Calibri" pitchFamily="34" charset="-120"/>
              </a:rPr>
              <a:t>Additional adult input to build skills and independence over time</a:t>
            </a:r>
            <a:endParaRPr lang="en-US" sz="1150" dirty="0"/>
          </a:p>
        </p:txBody>
      </p:sp>
      <p:sp>
        <p:nvSpPr>
          <p:cNvPr id="30" name="Shape 23"/>
          <p:cNvSpPr/>
          <p:nvPr/>
        </p:nvSpPr>
        <p:spPr>
          <a:xfrm>
            <a:off x="5029200" y="5522976"/>
            <a:ext cx="6629400" cy="987552"/>
          </a:xfrm>
          <a:prstGeom prst="roundRect">
            <a:avLst>
              <a:gd name="adj" fmla="val 6481"/>
            </a:avLst>
          </a:prstGeom>
          <a:solidFill>
            <a:srgbClr val="EEF1F7"/>
          </a:solidFill>
          <a:ln/>
        </p:spPr>
      </p:sp>
      <p:sp>
        <p:nvSpPr>
          <p:cNvPr id="31" name="Shape 24"/>
          <p:cNvSpPr/>
          <p:nvPr/>
        </p:nvSpPr>
        <p:spPr>
          <a:xfrm>
            <a:off x="5175504" y="5765292"/>
            <a:ext cx="502920" cy="502920"/>
          </a:xfrm>
          <a:prstGeom prst="ellipse">
            <a:avLst/>
          </a:prstGeom>
          <a:solidFill>
            <a:srgbClr val="C1440E"/>
          </a:solidFill>
          <a:ln/>
        </p:spPr>
      </p:sp>
      <p:pic>
        <p:nvPicPr>
          <p:cNvPr id="32" name="Image 5" descr="icons/rocket_white.png"/>
          <p:cNvPicPr>
            <a:picLocks noChangeAspect="1"/>
          </p:cNvPicPr>
          <p:nvPr/>
        </p:nvPicPr>
        <p:blipFill>
          <a:blip r:embed="rId7"/>
          <a:stretch>
            <a:fillRect/>
          </a:stretch>
        </p:blipFill>
        <p:spPr>
          <a:xfrm>
            <a:off x="5240884" y="5830672"/>
            <a:ext cx="372161" cy="372161"/>
          </a:xfrm>
          <a:prstGeom prst="rect">
            <a:avLst/>
          </a:prstGeom>
        </p:spPr>
      </p:pic>
      <p:sp>
        <p:nvSpPr>
          <p:cNvPr id="33" name="Text 25"/>
          <p:cNvSpPr/>
          <p:nvPr/>
        </p:nvSpPr>
        <p:spPr>
          <a:xfrm>
            <a:off x="5852160" y="5596128"/>
            <a:ext cx="1828800" cy="822960"/>
          </a:xfrm>
          <a:prstGeom prst="rect">
            <a:avLst/>
          </a:prstGeom>
          <a:noFill/>
          <a:ln/>
        </p:spPr>
        <p:txBody>
          <a:bodyPr wrap="square" lIns="0" tIns="0" rIns="0" bIns="0" rtlCol="0" anchor="ctr"/>
          <a:lstStyle/>
          <a:p>
            <a:pPr marL="0" indent="0">
              <a:buNone/>
            </a:pPr>
            <a:r>
              <a:rPr lang="en-US" sz="1300" b="1" dirty="0">
                <a:solidFill>
                  <a:srgbClr val="1B2E5E"/>
                </a:solidFill>
                <a:latin typeface="Calibri" pitchFamily="34" charset="0"/>
                <a:ea typeface="Calibri" pitchFamily="34" charset="-122"/>
                <a:cs typeface="Calibri" pitchFamily="34" charset="-120"/>
              </a:rPr>
              <a:t>Challenge</a:t>
            </a:r>
            <a:endParaRPr lang="en-US" sz="1300" dirty="0"/>
          </a:p>
        </p:txBody>
      </p:sp>
      <p:sp>
        <p:nvSpPr>
          <p:cNvPr id="34" name="Text 26"/>
          <p:cNvSpPr/>
          <p:nvPr/>
        </p:nvSpPr>
        <p:spPr>
          <a:xfrm>
            <a:off x="7726680" y="5522976"/>
            <a:ext cx="3794760" cy="987552"/>
          </a:xfrm>
          <a:prstGeom prst="rect">
            <a:avLst/>
          </a:prstGeom>
          <a:noFill/>
          <a:ln/>
        </p:spPr>
        <p:txBody>
          <a:bodyPr wrap="square" lIns="0" tIns="0" rIns="0" bIns="0" rtlCol="0" anchor="ctr"/>
          <a:lstStyle/>
          <a:p>
            <a:pPr marL="0" indent="0">
              <a:lnSpc>
                <a:spcPct val="105000"/>
              </a:lnSpc>
              <a:buNone/>
            </a:pPr>
            <a:r>
              <a:rPr lang="en-US" sz="1150" dirty="0">
                <a:solidFill>
                  <a:srgbClr val="26314F"/>
                </a:solidFill>
                <a:latin typeface="Calibri" pitchFamily="34" charset="0"/>
                <a:ea typeface="Calibri" pitchFamily="34" charset="-122"/>
                <a:cs typeface="Calibri" pitchFamily="34" charset="-120"/>
              </a:rPr>
              <a:t>Greater depth through independence (researching artists, justifying choices, leading others)</a:t>
            </a:r>
            <a:endParaRPr lang="en-US" sz="1150" dirty="0"/>
          </a:p>
        </p:txBody>
      </p:sp>
      <p:sp>
        <p:nvSpPr>
          <p:cNvPr id="35" name="Text 3">
            <a:extLst>
              <a:ext uri="{FF2B5EF4-FFF2-40B4-BE49-F238E27FC236}">
                <a16:creationId xmlns:a16="http://schemas.microsoft.com/office/drawing/2014/main" id="{8A9D88C9-1692-4DE6-BAC5-7F9186A0CF39}"/>
              </a:ext>
            </a:extLst>
          </p:cNvPr>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F5A623"/>
          </a:solidFill>
          <a:ln/>
        </p:spPr>
      </p:sp>
      <p:pic>
        <p:nvPicPr>
          <p:cNvPr id="3" name="Image 0" descr="icons/landmark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Curriculum Journey: Year 1 &amp; Year 2</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Art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06</a:t>
            </a:r>
            <a:endParaRPr lang="en-US" sz="900" dirty="0"/>
          </a:p>
        </p:txBody>
      </p:sp>
      <p:sp>
        <p:nvSpPr>
          <p:cNvPr id="7" name="Shape 4"/>
          <p:cNvSpPr/>
          <p:nvPr/>
        </p:nvSpPr>
        <p:spPr>
          <a:xfrm>
            <a:off x="502920" y="1234440"/>
            <a:ext cx="868680" cy="2514600"/>
          </a:xfrm>
          <a:prstGeom prst="roundRect">
            <a:avLst>
              <a:gd name="adj" fmla="val 8421"/>
            </a:avLst>
          </a:prstGeom>
          <a:solidFill>
            <a:srgbClr val="1B2E5E"/>
          </a:solidFill>
          <a:ln/>
        </p:spPr>
      </p:sp>
      <p:sp>
        <p:nvSpPr>
          <p:cNvPr id="8" name="Text 5"/>
          <p:cNvSpPr/>
          <p:nvPr/>
        </p:nvSpPr>
        <p:spPr>
          <a:xfrm>
            <a:off x="502920" y="1234440"/>
            <a:ext cx="868680" cy="2514600"/>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Year</a:t>
            </a:r>
            <a:endParaRPr lang="en-US" sz="1600" dirty="0"/>
          </a:p>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1</a:t>
            </a:r>
            <a:endParaRPr lang="en-US" sz="1600" dirty="0"/>
          </a:p>
        </p:txBody>
      </p:sp>
      <p:sp>
        <p:nvSpPr>
          <p:cNvPr id="9" name="Shape 6"/>
          <p:cNvSpPr/>
          <p:nvPr/>
        </p:nvSpPr>
        <p:spPr>
          <a:xfrm>
            <a:off x="1554480" y="1234440"/>
            <a:ext cx="2421560" cy="2514600"/>
          </a:xfrm>
          <a:prstGeom prst="roundRect">
            <a:avLst>
              <a:gd name="adj" fmla="val 3021"/>
            </a:avLst>
          </a:prstGeom>
          <a:solidFill>
            <a:srgbClr val="EEF1F7"/>
          </a:solidFill>
          <a:ln/>
          <a:effectLst>
            <a:outerShdw blurRad="50800" dist="12700" dir="2700000" algn="bl" rotWithShape="0">
              <a:srgbClr val="000000">
                <a:alpha val="8000"/>
              </a:srgbClr>
            </a:outerShdw>
          </a:effectLst>
        </p:spPr>
      </p:sp>
      <p:sp>
        <p:nvSpPr>
          <p:cNvPr id="10" name="Shape 7"/>
          <p:cNvSpPr/>
          <p:nvPr/>
        </p:nvSpPr>
        <p:spPr>
          <a:xfrm>
            <a:off x="2472652" y="1399032"/>
            <a:ext cx="585216" cy="585216"/>
          </a:xfrm>
          <a:prstGeom prst="ellipse">
            <a:avLst/>
          </a:prstGeom>
          <a:solidFill>
            <a:srgbClr val="F5A623"/>
          </a:solidFill>
          <a:ln/>
        </p:spPr>
      </p:sp>
      <p:pic>
        <p:nvPicPr>
          <p:cNvPr id="11" name="Image 1" descr="icons/user_white.png"/>
          <p:cNvPicPr>
            <a:picLocks noChangeAspect="1"/>
          </p:cNvPicPr>
          <p:nvPr/>
        </p:nvPicPr>
        <p:blipFill>
          <a:blip r:embed="rId4"/>
          <a:stretch>
            <a:fillRect/>
          </a:stretch>
        </p:blipFill>
        <p:spPr>
          <a:xfrm>
            <a:off x="2548730" y="1475110"/>
            <a:ext cx="433060" cy="433060"/>
          </a:xfrm>
          <a:prstGeom prst="rect">
            <a:avLst/>
          </a:prstGeom>
        </p:spPr>
      </p:pic>
      <p:sp>
        <p:nvSpPr>
          <p:cNvPr id="12" name="Text 8"/>
          <p:cNvSpPr/>
          <p:nvPr/>
        </p:nvSpPr>
        <p:spPr>
          <a:xfrm>
            <a:off x="1664208" y="2130552"/>
            <a:ext cx="2202104" cy="256032"/>
          </a:xfrm>
          <a:prstGeom prst="rect">
            <a:avLst/>
          </a:prstGeom>
          <a:noFill/>
          <a:ln/>
        </p:spPr>
        <p:txBody>
          <a:bodyPr wrap="square" lIns="0" tIns="0" rIns="0" bIns="0" rtlCol="0" anchor="ctr"/>
          <a:lstStyle/>
          <a:p>
            <a:pPr marL="0" indent="0" algn="ctr">
              <a:buNone/>
            </a:pPr>
            <a:r>
              <a:rPr lang="en-US" sz="1000" b="1" kern="0" spc="100" dirty="0">
                <a:solidFill>
                  <a:srgbClr val="F5A623"/>
                </a:solidFill>
                <a:latin typeface="Calibri" pitchFamily="34" charset="0"/>
                <a:ea typeface="Calibri" pitchFamily="34" charset="-122"/>
                <a:cs typeface="Calibri" pitchFamily="34" charset="-120"/>
              </a:rPr>
              <a:t>AUTUMN 2</a:t>
            </a:r>
            <a:endParaRPr lang="en-US" sz="1000" dirty="0"/>
          </a:p>
        </p:txBody>
      </p:sp>
      <p:sp>
        <p:nvSpPr>
          <p:cNvPr id="13" name="Text 9"/>
          <p:cNvSpPr/>
          <p:nvPr/>
        </p:nvSpPr>
        <p:spPr>
          <a:xfrm>
            <a:off x="1664208" y="2404872"/>
            <a:ext cx="2202104" cy="1252728"/>
          </a:xfrm>
          <a:prstGeom prst="rect">
            <a:avLst/>
          </a:prstGeom>
          <a:noFill/>
          <a:ln/>
        </p:spPr>
        <p:txBody>
          <a:bodyPr wrap="square" lIns="0" tIns="0" rIns="0" bIns="0" rtlCol="0" anchor="t"/>
          <a:lstStyle/>
          <a:p>
            <a:pPr marL="0" indent="0" algn="ctr">
              <a:lnSpc>
                <a:spcPct val="105000"/>
              </a:lnSpc>
              <a:buNone/>
            </a:pPr>
            <a:r>
              <a:rPr lang="en-US" sz="1100" dirty="0">
                <a:solidFill>
                  <a:srgbClr val="26314F"/>
                </a:solidFill>
                <a:latin typeface="Calibri" pitchFamily="34" charset="0"/>
                <a:ea typeface="Calibri" pitchFamily="34" charset="-122"/>
                <a:cs typeface="Calibri" pitchFamily="34" charset="-120"/>
              </a:rPr>
              <a:t>Self-Portraits — We Are All Different! (Watercolour)</a:t>
            </a:r>
            <a:endParaRPr lang="en-US" sz="1100" dirty="0"/>
          </a:p>
        </p:txBody>
      </p:sp>
      <p:sp>
        <p:nvSpPr>
          <p:cNvPr id="14" name="Shape 10"/>
          <p:cNvSpPr/>
          <p:nvPr/>
        </p:nvSpPr>
        <p:spPr>
          <a:xfrm>
            <a:off x="4140632" y="1234440"/>
            <a:ext cx="2421560" cy="2514600"/>
          </a:xfrm>
          <a:prstGeom prst="roundRect">
            <a:avLst>
              <a:gd name="adj" fmla="val 3021"/>
            </a:avLst>
          </a:prstGeom>
          <a:solidFill>
            <a:srgbClr val="EEF1F7"/>
          </a:solidFill>
          <a:ln/>
          <a:effectLst>
            <a:outerShdw blurRad="50800" dist="12700" dir="2700000" algn="bl" rotWithShape="0">
              <a:srgbClr val="000000">
                <a:alpha val="8000"/>
              </a:srgbClr>
            </a:outerShdw>
          </a:effectLst>
        </p:spPr>
      </p:sp>
      <p:sp>
        <p:nvSpPr>
          <p:cNvPr id="15" name="Shape 11"/>
          <p:cNvSpPr/>
          <p:nvPr/>
        </p:nvSpPr>
        <p:spPr>
          <a:xfrm>
            <a:off x="5058804" y="1399032"/>
            <a:ext cx="585216" cy="585216"/>
          </a:xfrm>
          <a:prstGeom prst="ellipse">
            <a:avLst/>
          </a:prstGeom>
          <a:solidFill>
            <a:srgbClr val="0E7C7B"/>
          </a:solidFill>
          <a:ln/>
        </p:spPr>
      </p:sp>
      <p:pic>
        <p:nvPicPr>
          <p:cNvPr id="16" name="Image 2" descr="icons/home_white.png"/>
          <p:cNvPicPr>
            <a:picLocks noChangeAspect="1"/>
          </p:cNvPicPr>
          <p:nvPr/>
        </p:nvPicPr>
        <p:blipFill>
          <a:blip r:embed="rId5"/>
          <a:stretch>
            <a:fillRect/>
          </a:stretch>
        </p:blipFill>
        <p:spPr>
          <a:xfrm>
            <a:off x="5134882" y="1475110"/>
            <a:ext cx="433060" cy="433060"/>
          </a:xfrm>
          <a:prstGeom prst="rect">
            <a:avLst/>
          </a:prstGeom>
        </p:spPr>
      </p:pic>
      <p:sp>
        <p:nvSpPr>
          <p:cNvPr id="17" name="Text 12"/>
          <p:cNvSpPr/>
          <p:nvPr/>
        </p:nvSpPr>
        <p:spPr>
          <a:xfrm>
            <a:off x="4250360" y="2130552"/>
            <a:ext cx="2202104" cy="256032"/>
          </a:xfrm>
          <a:prstGeom prst="rect">
            <a:avLst/>
          </a:prstGeom>
          <a:noFill/>
          <a:ln/>
        </p:spPr>
        <p:txBody>
          <a:bodyPr wrap="square" lIns="0" tIns="0" rIns="0" bIns="0" rtlCol="0" anchor="ctr"/>
          <a:lstStyle/>
          <a:p>
            <a:pPr marL="0" indent="0" algn="ctr">
              <a:buNone/>
            </a:pPr>
            <a:r>
              <a:rPr lang="en-US" sz="1000" b="1" kern="0" spc="100" dirty="0">
                <a:solidFill>
                  <a:srgbClr val="0E7C7B"/>
                </a:solidFill>
                <a:latin typeface="Calibri" pitchFamily="34" charset="0"/>
                <a:ea typeface="Calibri" pitchFamily="34" charset="-122"/>
                <a:cs typeface="Calibri" pitchFamily="34" charset="-120"/>
              </a:rPr>
              <a:t>SPRING 1</a:t>
            </a:r>
            <a:endParaRPr lang="en-US" sz="1000" dirty="0"/>
          </a:p>
        </p:txBody>
      </p:sp>
      <p:sp>
        <p:nvSpPr>
          <p:cNvPr id="18" name="Text 13"/>
          <p:cNvSpPr/>
          <p:nvPr/>
        </p:nvSpPr>
        <p:spPr>
          <a:xfrm>
            <a:off x="4250360" y="2404872"/>
            <a:ext cx="2202104" cy="1252728"/>
          </a:xfrm>
          <a:prstGeom prst="rect">
            <a:avLst/>
          </a:prstGeom>
          <a:noFill/>
          <a:ln/>
        </p:spPr>
        <p:txBody>
          <a:bodyPr wrap="square" lIns="0" tIns="0" rIns="0" bIns="0" rtlCol="0" anchor="t"/>
          <a:lstStyle/>
          <a:p>
            <a:pPr marL="0" indent="0" algn="ctr">
              <a:lnSpc>
                <a:spcPct val="105000"/>
              </a:lnSpc>
              <a:buNone/>
            </a:pPr>
            <a:r>
              <a:rPr lang="en-US" sz="1100" dirty="0">
                <a:solidFill>
                  <a:srgbClr val="26314F"/>
                </a:solidFill>
                <a:latin typeface="Calibri" pitchFamily="34" charset="0"/>
                <a:ea typeface="Calibri" pitchFamily="34" charset="-122"/>
                <a:cs typeface="Calibri" pitchFamily="34" charset="-120"/>
              </a:rPr>
              <a:t>Houses &amp; Homes — My Dream Home</a:t>
            </a:r>
            <a:endParaRPr lang="en-US" sz="1100" dirty="0"/>
          </a:p>
        </p:txBody>
      </p:sp>
      <p:sp>
        <p:nvSpPr>
          <p:cNvPr id="19" name="Shape 14"/>
          <p:cNvSpPr/>
          <p:nvPr/>
        </p:nvSpPr>
        <p:spPr>
          <a:xfrm>
            <a:off x="6726784" y="1234440"/>
            <a:ext cx="2421560" cy="2514600"/>
          </a:xfrm>
          <a:prstGeom prst="roundRect">
            <a:avLst>
              <a:gd name="adj" fmla="val 3021"/>
            </a:avLst>
          </a:prstGeom>
          <a:solidFill>
            <a:srgbClr val="EEF1F7"/>
          </a:solidFill>
          <a:ln/>
          <a:effectLst>
            <a:outerShdw blurRad="50800" dist="12700" dir="2700000" algn="bl" rotWithShape="0">
              <a:srgbClr val="000000">
                <a:alpha val="8000"/>
              </a:srgbClr>
            </a:outerShdw>
          </a:effectLst>
        </p:spPr>
      </p:sp>
      <p:sp>
        <p:nvSpPr>
          <p:cNvPr id="20" name="Shape 15"/>
          <p:cNvSpPr/>
          <p:nvPr/>
        </p:nvSpPr>
        <p:spPr>
          <a:xfrm>
            <a:off x="7644956" y="1399032"/>
            <a:ext cx="585216" cy="585216"/>
          </a:xfrm>
          <a:prstGeom prst="ellipse">
            <a:avLst/>
          </a:prstGeom>
          <a:solidFill>
            <a:srgbClr val="0E7C7B"/>
          </a:solidFill>
          <a:ln/>
        </p:spPr>
      </p:sp>
      <p:pic>
        <p:nvPicPr>
          <p:cNvPr id="21" name="Image 3" descr="icons/th_white.png"/>
          <p:cNvPicPr>
            <a:picLocks noChangeAspect="1"/>
          </p:cNvPicPr>
          <p:nvPr/>
        </p:nvPicPr>
        <p:blipFill>
          <a:blip r:embed="rId6"/>
          <a:stretch>
            <a:fillRect/>
          </a:stretch>
        </p:blipFill>
        <p:spPr>
          <a:xfrm>
            <a:off x="7721034" y="1475110"/>
            <a:ext cx="433060" cy="433060"/>
          </a:xfrm>
          <a:prstGeom prst="rect">
            <a:avLst/>
          </a:prstGeom>
        </p:spPr>
      </p:pic>
      <p:sp>
        <p:nvSpPr>
          <p:cNvPr id="22" name="Text 16"/>
          <p:cNvSpPr/>
          <p:nvPr/>
        </p:nvSpPr>
        <p:spPr>
          <a:xfrm>
            <a:off x="6836512" y="2130552"/>
            <a:ext cx="2202104" cy="256032"/>
          </a:xfrm>
          <a:prstGeom prst="rect">
            <a:avLst/>
          </a:prstGeom>
          <a:noFill/>
          <a:ln/>
        </p:spPr>
        <p:txBody>
          <a:bodyPr wrap="square" lIns="0" tIns="0" rIns="0" bIns="0" rtlCol="0" anchor="ctr"/>
          <a:lstStyle/>
          <a:p>
            <a:pPr marL="0" indent="0" algn="ctr">
              <a:buNone/>
            </a:pPr>
            <a:r>
              <a:rPr lang="en-US" sz="1000" b="1" kern="0" spc="100" dirty="0">
                <a:solidFill>
                  <a:srgbClr val="0E7C7B"/>
                </a:solidFill>
                <a:latin typeface="Calibri" pitchFamily="34" charset="0"/>
                <a:ea typeface="Calibri" pitchFamily="34" charset="-122"/>
                <a:cs typeface="Calibri" pitchFamily="34" charset="-120"/>
              </a:rPr>
              <a:t>SPRING 2</a:t>
            </a:r>
            <a:endParaRPr lang="en-US" sz="1000" dirty="0"/>
          </a:p>
        </p:txBody>
      </p:sp>
      <p:sp>
        <p:nvSpPr>
          <p:cNvPr id="23" name="Text 17"/>
          <p:cNvSpPr/>
          <p:nvPr/>
        </p:nvSpPr>
        <p:spPr>
          <a:xfrm>
            <a:off x="6836512" y="2404872"/>
            <a:ext cx="2202104" cy="1252728"/>
          </a:xfrm>
          <a:prstGeom prst="rect">
            <a:avLst/>
          </a:prstGeom>
          <a:noFill/>
          <a:ln/>
        </p:spPr>
        <p:txBody>
          <a:bodyPr wrap="square" lIns="0" tIns="0" rIns="0" bIns="0" rtlCol="0" anchor="t"/>
          <a:lstStyle/>
          <a:p>
            <a:pPr marL="0" indent="0" algn="ctr">
              <a:lnSpc>
                <a:spcPct val="105000"/>
              </a:lnSpc>
              <a:buNone/>
            </a:pPr>
            <a:r>
              <a:rPr lang="en-US" sz="1100" dirty="0">
                <a:solidFill>
                  <a:srgbClr val="26314F"/>
                </a:solidFill>
                <a:latin typeface="Calibri" pitchFamily="34" charset="0"/>
                <a:ea typeface="Calibri" pitchFamily="34" charset="-122"/>
                <a:cs typeface="Calibri" pitchFamily="34" charset="-120"/>
              </a:rPr>
              <a:t>Piet Mondrian — Artist Study</a:t>
            </a:r>
            <a:endParaRPr lang="en-US" sz="1100" dirty="0"/>
          </a:p>
        </p:txBody>
      </p:sp>
      <p:sp>
        <p:nvSpPr>
          <p:cNvPr id="24" name="Shape 18"/>
          <p:cNvSpPr/>
          <p:nvPr/>
        </p:nvSpPr>
        <p:spPr>
          <a:xfrm>
            <a:off x="9312935" y="1234440"/>
            <a:ext cx="2421560" cy="2514600"/>
          </a:xfrm>
          <a:prstGeom prst="roundRect">
            <a:avLst>
              <a:gd name="adj" fmla="val 3021"/>
            </a:avLst>
          </a:prstGeom>
          <a:solidFill>
            <a:srgbClr val="EEF1F7"/>
          </a:solidFill>
          <a:ln/>
          <a:effectLst>
            <a:outerShdw blurRad="50800" dist="12700" dir="2700000" algn="bl" rotWithShape="0">
              <a:srgbClr val="000000">
                <a:alpha val="8000"/>
              </a:srgbClr>
            </a:outerShdw>
          </a:effectLst>
        </p:spPr>
      </p:sp>
      <p:sp>
        <p:nvSpPr>
          <p:cNvPr id="25" name="Shape 19"/>
          <p:cNvSpPr/>
          <p:nvPr/>
        </p:nvSpPr>
        <p:spPr>
          <a:xfrm>
            <a:off x="10231107" y="1399032"/>
            <a:ext cx="585216" cy="585216"/>
          </a:xfrm>
          <a:prstGeom prst="ellipse">
            <a:avLst/>
          </a:prstGeom>
          <a:solidFill>
            <a:srgbClr val="C1440E"/>
          </a:solidFill>
          <a:ln/>
        </p:spPr>
      </p:sp>
      <p:pic>
        <p:nvPicPr>
          <p:cNvPr id="26" name="Image 4" descr="icons/leaf_white.png"/>
          <p:cNvPicPr>
            <a:picLocks noChangeAspect="1"/>
          </p:cNvPicPr>
          <p:nvPr/>
        </p:nvPicPr>
        <p:blipFill>
          <a:blip r:embed="rId7"/>
          <a:stretch>
            <a:fillRect/>
          </a:stretch>
        </p:blipFill>
        <p:spPr>
          <a:xfrm>
            <a:off x="10307185" y="1475110"/>
            <a:ext cx="433060" cy="433060"/>
          </a:xfrm>
          <a:prstGeom prst="rect">
            <a:avLst/>
          </a:prstGeom>
        </p:spPr>
      </p:pic>
      <p:sp>
        <p:nvSpPr>
          <p:cNvPr id="27" name="Text 20"/>
          <p:cNvSpPr/>
          <p:nvPr/>
        </p:nvSpPr>
        <p:spPr>
          <a:xfrm>
            <a:off x="9422663" y="2130552"/>
            <a:ext cx="2202104" cy="256032"/>
          </a:xfrm>
          <a:prstGeom prst="rect">
            <a:avLst/>
          </a:prstGeom>
          <a:noFill/>
          <a:ln/>
        </p:spPr>
        <p:txBody>
          <a:bodyPr wrap="square" lIns="0" tIns="0" rIns="0" bIns="0" rtlCol="0" anchor="ctr"/>
          <a:lstStyle/>
          <a:p>
            <a:pPr marL="0" indent="0" algn="ctr">
              <a:buNone/>
            </a:pPr>
            <a:r>
              <a:rPr lang="en-US" sz="1000" b="1" kern="0" spc="100" dirty="0">
                <a:solidFill>
                  <a:srgbClr val="C1440E"/>
                </a:solidFill>
                <a:latin typeface="Calibri" pitchFamily="34" charset="0"/>
                <a:ea typeface="Calibri" pitchFamily="34" charset="-122"/>
                <a:cs typeface="Calibri" pitchFamily="34" charset="-120"/>
              </a:rPr>
              <a:t>SUMMER 2</a:t>
            </a:r>
            <a:endParaRPr lang="en-US" sz="1000" dirty="0"/>
          </a:p>
        </p:txBody>
      </p:sp>
      <p:sp>
        <p:nvSpPr>
          <p:cNvPr id="28" name="Text 21"/>
          <p:cNvSpPr/>
          <p:nvPr/>
        </p:nvSpPr>
        <p:spPr>
          <a:xfrm>
            <a:off x="9422663" y="2404872"/>
            <a:ext cx="2202104" cy="1252728"/>
          </a:xfrm>
          <a:prstGeom prst="rect">
            <a:avLst/>
          </a:prstGeom>
          <a:noFill/>
          <a:ln/>
        </p:spPr>
        <p:txBody>
          <a:bodyPr wrap="square" lIns="0" tIns="0" rIns="0" bIns="0" rtlCol="0" anchor="t"/>
          <a:lstStyle/>
          <a:p>
            <a:pPr marL="0" indent="0" algn="ctr">
              <a:lnSpc>
                <a:spcPct val="105000"/>
              </a:lnSpc>
              <a:buNone/>
            </a:pPr>
            <a:r>
              <a:rPr lang="en-US" sz="1100" dirty="0">
                <a:solidFill>
                  <a:srgbClr val="26314F"/>
                </a:solidFill>
                <a:latin typeface="Calibri" pitchFamily="34" charset="0"/>
                <a:ea typeface="Calibri" pitchFamily="34" charset="-122"/>
                <a:cs typeface="Calibri" pitchFamily="34" charset="-120"/>
              </a:rPr>
              <a:t>Andy Goldsworthy — Nature Collages</a:t>
            </a:r>
            <a:endParaRPr lang="en-US" sz="1100" dirty="0"/>
          </a:p>
        </p:txBody>
      </p:sp>
      <p:sp>
        <p:nvSpPr>
          <p:cNvPr id="29" name="Shape 22"/>
          <p:cNvSpPr/>
          <p:nvPr/>
        </p:nvSpPr>
        <p:spPr>
          <a:xfrm>
            <a:off x="502920" y="3886200"/>
            <a:ext cx="868680" cy="2514600"/>
          </a:xfrm>
          <a:prstGeom prst="roundRect">
            <a:avLst>
              <a:gd name="adj" fmla="val 8421"/>
            </a:avLst>
          </a:prstGeom>
          <a:solidFill>
            <a:srgbClr val="1B2E5E"/>
          </a:solidFill>
          <a:ln/>
        </p:spPr>
      </p:sp>
      <p:sp>
        <p:nvSpPr>
          <p:cNvPr id="30" name="Text 23"/>
          <p:cNvSpPr/>
          <p:nvPr/>
        </p:nvSpPr>
        <p:spPr>
          <a:xfrm>
            <a:off x="502920" y="3886200"/>
            <a:ext cx="868680" cy="2514600"/>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Year</a:t>
            </a:r>
            <a:endParaRPr lang="en-US" sz="1600" dirty="0"/>
          </a:p>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2</a:t>
            </a:r>
            <a:endParaRPr lang="en-US" sz="1600" dirty="0"/>
          </a:p>
        </p:txBody>
      </p:sp>
      <p:sp>
        <p:nvSpPr>
          <p:cNvPr id="31" name="Shape 24"/>
          <p:cNvSpPr/>
          <p:nvPr/>
        </p:nvSpPr>
        <p:spPr>
          <a:xfrm>
            <a:off x="1554480" y="3886200"/>
            <a:ext cx="2421560" cy="2514600"/>
          </a:xfrm>
          <a:prstGeom prst="roundRect">
            <a:avLst>
              <a:gd name="adj" fmla="val 3021"/>
            </a:avLst>
          </a:prstGeom>
          <a:solidFill>
            <a:srgbClr val="EEF1F7"/>
          </a:solidFill>
          <a:ln/>
          <a:effectLst>
            <a:outerShdw blurRad="50800" dist="12700" dir="2700000" algn="bl" rotWithShape="0">
              <a:srgbClr val="000000">
                <a:alpha val="8000"/>
              </a:srgbClr>
            </a:outerShdw>
          </a:effectLst>
        </p:spPr>
      </p:sp>
      <p:sp>
        <p:nvSpPr>
          <p:cNvPr id="32" name="Shape 25"/>
          <p:cNvSpPr/>
          <p:nvPr/>
        </p:nvSpPr>
        <p:spPr>
          <a:xfrm>
            <a:off x="2472652" y="4050792"/>
            <a:ext cx="585216" cy="585216"/>
          </a:xfrm>
          <a:prstGeom prst="ellipse">
            <a:avLst/>
          </a:prstGeom>
          <a:solidFill>
            <a:srgbClr val="F5A623"/>
          </a:solidFill>
          <a:ln/>
        </p:spPr>
      </p:sp>
      <p:pic>
        <p:nvPicPr>
          <p:cNvPr id="33" name="Image 5" descr="icons/city_white.png"/>
          <p:cNvPicPr>
            <a:picLocks noChangeAspect="1"/>
          </p:cNvPicPr>
          <p:nvPr/>
        </p:nvPicPr>
        <p:blipFill>
          <a:blip r:embed="rId8"/>
          <a:stretch>
            <a:fillRect/>
          </a:stretch>
        </p:blipFill>
        <p:spPr>
          <a:xfrm>
            <a:off x="2548730" y="4126870"/>
            <a:ext cx="433060" cy="433060"/>
          </a:xfrm>
          <a:prstGeom prst="rect">
            <a:avLst/>
          </a:prstGeom>
        </p:spPr>
      </p:pic>
      <p:sp>
        <p:nvSpPr>
          <p:cNvPr id="34" name="Text 26"/>
          <p:cNvSpPr/>
          <p:nvPr/>
        </p:nvSpPr>
        <p:spPr>
          <a:xfrm>
            <a:off x="1664208" y="4782312"/>
            <a:ext cx="2202104" cy="256032"/>
          </a:xfrm>
          <a:prstGeom prst="rect">
            <a:avLst/>
          </a:prstGeom>
          <a:noFill/>
          <a:ln/>
        </p:spPr>
        <p:txBody>
          <a:bodyPr wrap="square" lIns="0" tIns="0" rIns="0" bIns="0" rtlCol="0" anchor="ctr"/>
          <a:lstStyle/>
          <a:p>
            <a:pPr marL="0" indent="0" algn="ctr">
              <a:buNone/>
            </a:pPr>
            <a:r>
              <a:rPr lang="en-US" sz="1000" b="1" kern="0" spc="100" dirty="0">
                <a:solidFill>
                  <a:srgbClr val="F5A623"/>
                </a:solidFill>
                <a:latin typeface="Calibri" pitchFamily="34" charset="0"/>
                <a:ea typeface="Calibri" pitchFamily="34" charset="-122"/>
                <a:cs typeface="Calibri" pitchFamily="34" charset="-120"/>
              </a:rPr>
              <a:t>AUTUMN 1</a:t>
            </a:r>
            <a:endParaRPr lang="en-US" sz="1000" dirty="0"/>
          </a:p>
        </p:txBody>
      </p:sp>
      <p:sp>
        <p:nvSpPr>
          <p:cNvPr id="35" name="Text 27"/>
          <p:cNvSpPr/>
          <p:nvPr/>
        </p:nvSpPr>
        <p:spPr>
          <a:xfrm>
            <a:off x="1664208" y="5056632"/>
            <a:ext cx="2202104" cy="1252728"/>
          </a:xfrm>
          <a:prstGeom prst="rect">
            <a:avLst/>
          </a:prstGeom>
          <a:noFill/>
          <a:ln/>
        </p:spPr>
        <p:txBody>
          <a:bodyPr wrap="square" lIns="0" tIns="0" rIns="0" bIns="0" rtlCol="0" anchor="t"/>
          <a:lstStyle/>
          <a:p>
            <a:pPr marL="0" indent="0" algn="ctr">
              <a:lnSpc>
                <a:spcPct val="105000"/>
              </a:lnSpc>
              <a:buNone/>
            </a:pPr>
            <a:r>
              <a:rPr lang="en-US" sz="1100" dirty="0">
                <a:solidFill>
                  <a:srgbClr val="26314F"/>
                </a:solidFill>
                <a:latin typeface="Calibri" pitchFamily="34" charset="0"/>
                <a:ea typeface="Calibri" pitchFamily="34" charset="-122"/>
                <a:cs typeface="Calibri" pitchFamily="34" charset="-120"/>
              </a:rPr>
              <a:t>Charcoal Cityscapes — Lowry</a:t>
            </a:r>
            <a:endParaRPr lang="en-US" sz="1100" dirty="0"/>
          </a:p>
        </p:txBody>
      </p:sp>
      <p:sp>
        <p:nvSpPr>
          <p:cNvPr id="36" name="Shape 28"/>
          <p:cNvSpPr/>
          <p:nvPr/>
        </p:nvSpPr>
        <p:spPr>
          <a:xfrm>
            <a:off x="4140632" y="3886200"/>
            <a:ext cx="2421560" cy="2514600"/>
          </a:xfrm>
          <a:prstGeom prst="roundRect">
            <a:avLst>
              <a:gd name="adj" fmla="val 3021"/>
            </a:avLst>
          </a:prstGeom>
          <a:solidFill>
            <a:srgbClr val="EEF1F7"/>
          </a:solidFill>
          <a:ln/>
          <a:effectLst>
            <a:outerShdw blurRad="50800" dist="12700" dir="2700000" algn="bl" rotWithShape="0">
              <a:srgbClr val="000000">
                <a:alpha val="8000"/>
              </a:srgbClr>
            </a:outerShdw>
          </a:effectLst>
        </p:spPr>
      </p:sp>
      <p:sp>
        <p:nvSpPr>
          <p:cNvPr id="37" name="Shape 29"/>
          <p:cNvSpPr/>
          <p:nvPr/>
        </p:nvSpPr>
        <p:spPr>
          <a:xfrm>
            <a:off x="5058804" y="4050792"/>
            <a:ext cx="585216" cy="585216"/>
          </a:xfrm>
          <a:prstGeom prst="ellipse">
            <a:avLst/>
          </a:prstGeom>
          <a:solidFill>
            <a:srgbClr val="F5A623"/>
          </a:solidFill>
          <a:ln/>
        </p:spPr>
      </p:sp>
      <p:pic>
        <p:nvPicPr>
          <p:cNvPr id="38" name="Image 6" descr="icons/cubes_white.png"/>
          <p:cNvPicPr>
            <a:picLocks noChangeAspect="1"/>
          </p:cNvPicPr>
          <p:nvPr/>
        </p:nvPicPr>
        <p:blipFill>
          <a:blip r:embed="rId9"/>
          <a:stretch>
            <a:fillRect/>
          </a:stretch>
        </p:blipFill>
        <p:spPr>
          <a:xfrm>
            <a:off x="5134882" y="4126870"/>
            <a:ext cx="433060" cy="433060"/>
          </a:xfrm>
          <a:prstGeom prst="rect">
            <a:avLst/>
          </a:prstGeom>
        </p:spPr>
      </p:pic>
      <p:sp>
        <p:nvSpPr>
          <p:cNvPr id="39" name="Text 30"/>
          <p:cNvSpPr/>
          <p:nvPr/>
        </p:nvSpPr>
        <p:spPr>
          <a:xfrm>
            <a:off x="4250360" y="4782312"/>
            <a:ext cx="2202104" cy="256032"/>
          </a:xfrm>
          <a:prstGeom prst="rect">
            <a:avLst/>
          </a:prstGeom>
          <a:noFill/>
          <a:ln/>
        </p:spPr>
        <p:txBody>
          <a:bodyPr wrap="square" lIns="0" tIns="0" rIns="0" bIns="0" rtlCol="0" anchor="ctr"/>
          <a:lstStyle/>
          <a:p>
            <a:pPr marL="0" indent="0" algn="ctr">
              <a:buNone/>
            </a:pPr>
            <a:r>
              <a:rPr lang="en-US" sz="1000" b="1" kern="0" spc="100" dirty="0">
                <a:solidFill>
                  <a:srgbClr val="F5A623"/>
                </a:solidFill>
                <a:latin typeface="Calibri" pitchFamily="34" charset="0"/>
                <a:ea typeface="Calibri" pitchFamily="34" charset="-122"/>
                <a:cs typeface="Calibri" pitchFamily="34" charset="-120"/>
              </a:rPr>
              <a:t>AUTUMN 2</a:t>
            </a:r>
            <a:endParaRPr lang="en-US" sz="1000" dirty="0"/>
          </a:p>
        </p:txBody>
      </p:sp>
      <p:sp>
        <p:nvSpPr>
          <p:cNvPr id="40" name="Text 31"/>
          <p:cNvSpPr/>
          <p:nvPr/>
        </p:nvSpPr>
        <p:spPr>
          <a:xfrm>
            <a:off x="4250360" y="5056632"/>
            <a:ext cx="2202104" cy="1252728"/>
          </a:xfrm>
          <a:prstGeom prst="rect">
            <a:avLst/>
          </a:prstGeom>
          <a:noFill/>
          <a:ln/>
        </p:spPr>
        <p:txBody>
          <a:bodyPr wrap="square" lIns="0" tIns="0" rIns="0" bIns="0" rtlCol="0" anchor="t"/>
          <a:lstStyle/>
          <a:p>
            <a:pPr marL="0" indent="0" algn="ctr">
              <a:lnSpc>
                <a:spcPct val="105000"/>
              </a:lnSpc>
              <a:buNone/>
            </a:pPr>
            <a:r>
              <a:rPr lang="en-US" sz="1100" dirty="0">
                <a:solidFill>
                  <a:srgbClr val="26314F"/>
                </a:solidFill>
                <a:latin typeface="Calibri" pitchFamily="34" charset="0"/>
                <a:ea typeface="Calibri" pitchFamily="34" charset="-122"/>
                <a:cs typeface="Calibri" pitchFamily="34" charset="-120"/>
              </a:rPr>
              <a:t>3D Tudor Houses</a:t>
            </a:r>
            <a:endParaRPr lang="en-US" sz="1100" dirty="0"/>
          </a:p>
        </p:txBody>
      </p:sp>
      <p:sp>
        <p:nvSpPr>
          <p:cNvPr id="41" name="Shape 32"/>
          <p:cNvSpPr/>
          <p:nvPr/>
        </p:nvSpPr>
        <p:spPr>
          <a:xfrm>
            <a:off x="6726784" y="3886200"/>
            <a:ext cx="2421560" cy="2514600"/>
          </a:xfrm>
          <a:prstGeom prst="roundRect">
            <a:avLst>
              <a:gd name="adj" fmla="val 3021"/>
            </a:avLst>
          </a:prstGeom>
          <a:solidFill>
            <a:srgbClr val="EEF1F7"/>
          </a:solidFill>
          <a:ln/>
          <a:effectLst>
            <a:outerShdw blurRad="50800" dist="12700" dir="2700000" algn="bl" rotWithShape="0">
              <a:srgbClr val="000000">
                <a:alpha val="8000"/>
              </a:srgbClr>
            </a:outerShdw>
          </a:effectLst>
        </p:spPr>
      </p:sp>
      <p:sp>
        <p:nvSpPr>
          <p:cNvPr id="42" name="Shape 33"/>
          <p:cNvSpPr/>
          <p:nvPr/>
        </p:nvSpPr>
        <p:spPr>
          <a:xfrm>
            <a:off x="7644956" y="4050792"/>
            <a:ext cx="585216" cy="585216"/>
          </a:xfrm>
          <a:prstGeom prst="ellipse">
            <a:avLst/>
          </a:prstGeom>
          <a:solidFill>
            <a:srgbClr val="0E7C7B"/>
          </a:solidFill>
          <a:ln/>
        </p:spPr>
      </p:sp>
      <p:pic>
        <p:nvPicPr>
          <p:cNvPr id="43" name="Image 7" descr="icons/water_white.png"/>
          <p:cNvPicPr>
            <a:picLocks noChangeAspect="1"/>
          </p:cNvPicPr>
          <p:nvPr/>
        </p:nvPicPr>
        <p:blipFill>
          <a:blip r:embed="rId10"/>
          <a:stretch>
            <a:fillRect/>
          </a:stretch>
        </p:blipFill>
        <p:spPr>
          <a:xfrm>
            <a:off x="7721034" y="4126870"/>
            <a:ext cx="433060" cy="433060"/>
          </a:xfrm>
          <a:prstGeom prst="rect">
            <a:avLst/>
          </a:prstGeom>
        </p:spPr>
      </p:pic>
      <p:sp>
        <p:nvSpPr>
          <p:cNvPr id="44" name="Text 34"/>
          <p:cNvSpPr/>
          <p:nvPr/>
        </p:nvSpPr>
        <p:spPr>
          <a:xfrm>
            <a:off x="6836512" y="4782312"/>
            <a:ext cx="2202104" cy="256032"/>
          </a:xfrm>
          <a:prstGeom prst="rect">
            <a:avLst/>
          </a:prstGeom>
          <a:noFill/>
          <a:ln/>
        </p:spPr>
        <p:txBody>
          <a:bodyPr wrap="square" lIns="0" tIns="0" rIns="0" bIns="0" rtlCol="0" anchor="ctr"/>
          <a:lstStyle/>
          <a:p>
            <a:pPr marL="0" indent="0" algn="ctr">
              <a:buNone/>
            </a:pPr>
            <a:r>
              <a:rPr lang="en-US" sz="1000" b="1" kern="0" spc="100" dirty="0">
                <a:solidFill>
                  <a:srgbClr val="0E7C7B"/>
                </a:solidFill>
                <a:latin typeface="Calibri" pitchFamily="34" charset="0"/>
                <a:ea typeface="Calibri" pitchFamily="34" charset="-122"/>
                <a:cs typeface="Calibri" pitchFamily="34" charset="-120"/>
              </a:rPr>
              <a:t>SPRING 1</a:t>
            </a:r>
            <a:endParaRPr lang="en-US" sz="1000" dirty="0"/>
          </a:p>
        </p:txBody>
      </p:sp>
      <p:sp>
        <p:nvSpPr>
          <p:cNvPr id="45" name="Text 35"/>
          <p:cNvSpPr/>
          <p:nvPr/>
        </p:nvSpPr>
        <p:spPr>
          <a:xfrm>
            <a:off x="6836512" y="5056632"/>
            <a:ext cx="2202104" cy="1252728"/>
          </a:xfrm>
          <a:prstGeom prst="rect">
            <a:avLst/>
          </a:prstGeom>
          <a:noFill/>
          <a:ln/>
        </p:spPr>
        <p:txBody>
          <a:bodyPr wrap="square" lIns="0" tIns="0" rIns="0" bIns="0" rtlCol="0" anchor="t"/>
          <a:lstStyle/>
          <a:p>
            <a:pPr marL="0" indent="0" algn="ctr">
              <a:lnSpc>
                <a:spcPct val="105000"/>
              </a:lnSpc>
              <a:buNone/>
            </a:pPr>
            <a:r>
              <a:rPr lang="en-US" sz="1100" dirty="0">
                <a:solidFill>
                  <a:srgbClr val="26314F"/>
                </a:solidFill>
                <a:latin typeface="Calibri" pitchFamily="34" charset="0"/>
                <a:ea typeface="Calibri" pitchFamily="34" charset="-122"/>
                <a:cs typeface="Calibri" pitchFamily="34" charset="-120"/>
              </a:rPr>
              <a:t>Matisse Artist Study (Oceans / Blue Planet)</a:t>
            </a:r>
            <a:endParaRPr lang="en-US" sz="1100" dirty="0"/>
          </a:p>
        </p:txBody>
      </p:sp>
      <p:sp>
        <p:nvSpPr>
          <p:cNvPr id="46" name="Shape 36"/>
          <p:cNvSpPr/>
          <p:nvPr/>
        </p:nvSpPr>
        <p:spPr>
          <a:xfrm>
            <a:off x="9312935" y="3886200"/>
            <a:ext cx="2421560" cy="2514600"/>
          </a:xfrm>
          <a:prstGeom prst="roundRect">
            <a:avLst>
              <a:gd name="adj" fmla="val 3021"/>
            </a:avLst>
          </a:prstGeom>
          <a:solidFill>
            <a:srgbClr val="EEF1F7"/>
          </a:solidFill>
          <a:ln/>
          <a:effectLst>
            <a:outerShdw blurRad="50800" dist="12700" dir="2700000" algn="bl" rotWithShape="0">
              <a:srgbClr val="000000">
                <a:alpha val="8000"/>
              </a:srgbClr>
            </a:outerShdw>
          </a:effectLst>
        </p:spPr>
      </p:sp>
      <p:sp>
        <p:nvSpPr>
          <p:cNvPr id="47" name="Shape 37"/>
          <p:cNvSpPr/>
          <p:nvPr/>
        </p:nvSpPr>
        <p:spPr>
          <a:xfrm>
            <a:off x="10231107" y="4050792"/>
            <a:ext cx="585216" cy="585216"/>
          </a:xfrm>
          <a:prstGeom prst="ellipse">
            <a:avLst/>
          </a:prstGeom>
          <a:solidFill>
            <a:srgbClr val="C1440E"/>
          </a:solidFill>
          <a:ln/>
        </p:spPr>
      </p:sp>
      <p:pic>
        <p:nvPicPr>
          <p:cNvPr id="48" name="Image 8" descr="icons/pen_white.png"/>
          <p:cNvPicPr>
            <a:picLocks noChangeAspect="1"/>
          </p:cNvPicPr>
          <p:nvPr/>
        </p:nvPicPr>
        <p:blipFill>
          <a:blip r:embed="rId11"/>
          <a:stretch>
            <a:fillRect/>
          </a:stretch>
        </p:blipFill>
        <p:spPr>
          <a:xfrm>
            <a:off x="10307185" y="4126870"/>
            <a:ext cx="433060" cy="433060"/>
          </a:xfrm>
          <a:prstGeom prst="rect">
            <a:avLst/>
          </a:prstGeom>
        </p:spPr>
      </p:pic>
      <p:sp>
        <p:nvSpPr>
          <p:cNvPr id="49" name="Text 38"/>
          <p:cNvSpPr/>
          <p:nvPr/>
        </p:nvSpPr>
        <p:spPr>
          <a:xfrm>
            <a:off x="9422663" y="4782312"/>
            <a:ext cx="2202104" cy="256032"/>
          </a:xfrm>
          <a:prstGeom prst="rect">
            <a:avLst/>
          </a:prstGeom>
          <a:noFill/>
          <a:ln/>
        </p:spPr>
        <p:txBody>
          <a:bodyPr wrap="square" lIns="0" tIns="0" rIns="0" bIns="0" rtlCol="0" anchor="ctr"/>
          <a:lstStyle/>
          <a:p>
            <a:pPr marL="0" indent="0" algn="ctr">
              <a:buNone/>
            </a:pPr>
            <a:r>
              <a:rPr lang="en-US" sz="1000" b="1" kern="0" spc="100" dirty="0">
                <a:solidFill>
                  <a:srgbClr val="C1440E"/>
                </a:solidFill>
                <a:latin typeface="Calibri" pitchFamily="34" charset="0"/>
                <a:ea typeface="Calibri" pitchFamily="34" charset="-122"/>
                <a:cs typeface="Calibri" pitchFamily="34" charset="-120"/>
              </a:rPr>
              <a:t>SUMMER 2</a:t>
            </a:r>
            <a:endParaRPr lang="en-US" sz="1000" dirty="0"/>
          </a:p>
        </p:txBody>
      </p:sp>
      <p:sp>
        <p:nvSpPr>
          <p:cNvPr id="50" name="Text 39"/>
          <p:cNvSpPr/>
          <p:nvPr/>
        </p:nvSpPr>
        <p:spPr>
          <a:xfrm>
            <a:off x="9422663" y="5056632"/>
            <a:ext cx="2202104" cy="1252728"/>
          </a:xfrm>
          <a:prstGeom prst="rect">
            <a:avLst/>
          </a:prstGeom>
          <a:noFill/>
          <a:ln/>
        </p:spPr>
        <p:txBody>
          <a:bodyPr wrap="square" lIns="0" tIns="0" rIns="0" bIns="0" rtlCol="0" anchor="t"/>
          <a:lstStyle/>
          <a:p>
            <a:pPr marL="0" indent="0" algn="ctr">
              <a:lnSpc>
                <a:spcPct val="105000"/>
              </a:lnSpc>
              <a:buNone/>
            </a:pPr>
            <a:r>
              <a:rPr lang="en-US" sz="1100" dirty="0">
                <a:solidFill>
                  <a:srgbClr val="26314F"/>
                </a:solidFill>
                <a:latin typeface="Calibri" pitchFamily="34" charset="0"/>
                <a:ea typeface="Calibri" pitchFamily="34" charset="-122"/>
                <a:cs typeface="Calibri" pitchFamily="34" charset="-120"/>
              </a:rPr>
              <a:t>Self-Portraits — Ink and Wax</a:t>
            </a:r>
            <a:endParaRPr lang="en-US" sz="1100" dirty="0"/>
          </a:p>
        </p:txBody>
      </p:sp>
      <p:sp>
        <p:nvSpPr>
          <p:cNvPr id="51" name="Shape 40"/>
          <p:cNvSpPr/>
          <p:nvPr/>
        </p:nvSpPr>
        <p:spPr>
          <a:xfrm>
            <a:off x="8351215" y="6455664"/>
            <a:ext cx="128016" cy="128016"/>
          </a:xfrm>
          <a:prstGeom prst="ellipse">
            <a:avLst/>
          </a:prstGeom>
          <a:solidFill>
            <a:srgbClr val="F5A623"/>
          </a:solidFill>
          <a:ln/>
        </p:spPr>
      </p:sp>
      <p:sp>
        <p:nvSpPr>
          <p:cNvPr id="52" name="Text 41"/>
          <p:cNvSpPr/>
          <p:nvPr/>
        </p:nvSpPr>
        <p:spPr>
          <a:xfrm>
            <a:off x="8534095" y="6419088"/>
            <a:ext cx="100584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Autumn</a:t>
            </a:r>
            <a:endParaRPr lang="en-US" sz="900" dirty="0"/>
          </a:p>
        </p:txBody>
      </p:sp>
      <p:sp>
        <p:nvSpPr>
          <p:cNvPr id="53" name="Shape 42"/>
          <p:cNvSpPr/>
          <p:nvPr/>
        </p:nvSpPr>
        <p:spPr>
          <a:xfrm>
            <a:off x="9494215" y="6455664"/>
            <a:ext cx="128016" cy="128016"/>
          </a:xfrm>
          <a:prstGeom prst="ellipse">
            <a:avLst/>
          </a:prstGeom>
          <a:solidFill>
            <a:srgbClr val="0E7C7B"/>
          </a:solidFill>
          <a:ln/>
        </p:spPr>
      </p:sp>
      <p:sp>
        <p:nvSpPr>
          <p:cNvPr id="54" name="Text 43"/>
          <p:cNvSpPr/>
          <p:nvPr/>
        </p:nvSpPr>
        <p:spPr>
          <a:xfrm>
            <a:off x="9677095" y="6419088"/>
            <a:ext cx="100584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Spring</a:t>
            </a:r>
            <a:endParaRPr lang="en-US" sz="900" dirty="0"/>
          </a:p>
        </p:txBody>
      </p:sp>
      <p:sp>
        <p:nvSpPr>
          <p:cNvPr id="55" name="Shape 44"/>
          <p:cNvSpPr/>
          <p:nvPr/>
        </p:nvSpPr>
        <p:spPr>
          <a:xfrm>
            <a:off x="10637215" y="6455664"/>
            <a:ext cx="128016" cy="128016"/>
          </a:xfrm>
          <a:prstGeom prst="ellipse">
            <a:avLst/>
          </a:prstGeom>
          <a:solidFill>
            <a:srgbClr val="C1440E"/>
          </a:solidFill>
          <a:ln/>
        </p:spPr>
      </p:sp>
      <p:sp>
        <p:nvSpPr>
          <p:cNvPr id="56" name="Text 45"/>
          <p:cNvSpPr/>
          <p:nvPr/>
        </p:nvSpPr>
        <p:spPr>
          <a:xfrm>
            <a:off x="10820095" y="6419088"/>
            <a:ext cx="100584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Summer</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F5A623"/>
          </a:solidFill>
          <a:ln/>
        </p:spPr>
      </p:sp>
      <p:pic>
        <p:nvPicPr>
          <p:cNvPr id="3" name="Image 0" descr="icons/landmark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Curriculum Journey: Year 3 &amp; Year 4</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Art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07</a:t>
            </a:r>
            <a:endParaRPr lang="en-US" sz="900" dirty="0"/>
          </a:p>
        </p:txBody>
      </p:sp>
      <p:sp>
        <p:nvSpPr>
          <p:cNvPr id="7" name="Shape 4"/>
          <p:cNvSpPr/>
          <p:nvPr/>
        </p:nvSpPr>
        <p:spPr>
          <a:xfrm>
            <a:off x="502920" y="1234440"/>
            <a:ext cx="868680" cy="2514600"/>
          </a:xfrm>
          <a:prstGeom prst="roundRect">
            <a:avLst>
              <a:gd name="adj" fmla="val 8421"/>
            </a:avLst>
          </a:prstGeom>
          <a:solidFill>
            <a:srgbClr val="1B2E5E"/>
          </a:solidFill>
          <a:ln/>
        </p:spPr>
      </p:sp>
      <p:sp>
        <p:nvSpPr>
          <p:cNvPr id="8" name="Text 5"/>
          <p:cNvSpPr/>
          <p:nvPr/>
        </p:nvSpPr>
        <p:spPr>
          <a:xfrm>
            <a:off x="502920" y="1234440"/>
            <a:ext cx="868680" cy="2514600"/>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Year</a:t>
            </a:r>
            <a:endParaRPr lang="en-US" sz="1600" dirty="0"/>
          </a:p>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3</a:t>
            </a:r>
            <a:endParaRPr lang="en-US" sz="1600" dirty="0"/>
          </a:p>
        </p:txBody>
      </p:sp>
      <p:sp>
        <p:nvSpPr>
          <p:cNvPr id="9" name="Shape 6"/>
          <p:cNvSpPr/>
          <p:nvPr/>
        </p:nvSpPr>
        <p:spPr>
          <a:xfrm>
            <a:off x="1554480" y="1234440"/>
            <a:ext cx="2421560" cy="2514600"/>
          </a:xfrm>
          <a:prstGeom prst="roundRect">
            <a:avLst>
              <a:gd name="adj" fmla="val 3021"/>
            </a:avLst>
          </a:prstGeom>
          <a:solidFill>
            <a:srgbClr val="EEF1F7"/>
          </a:solidFill>
          <a:ln/>
          <a:effectLst>
            <a:outerShdw blurRad="50800" dist="12700" dir="2700000" algn="bl" rotWithShape="0">
              <a:srgbClr val="000000">
                <a:alpha val="8000"/>
              </a:srgbClr>
            </a:outerShdw>
          </a:effectLst>
        </p:spPr>
      </p:sp>
      <p:sp>
        <p:nvSpPr>
          <p:cNvPr id="10" name="Shape 7"/>
          <p:cNvSpPr/>
          <p:nvPr/>
        </p:nvSpPr>
        <p:spPr>
          <a:xfrm>
            <a:off x="2472652" y="1399032"/>
            <a:ext cx="585216" cy="585216"/>
          </a:xfrm>
          <a:prstGeom prst="ellipse">
            <a:avLst/>
          </a:prstGeom>
          <a:solidFill>
            <a:srgbClr val="F5A623"/>
          </a:solidFill>
          <a:ln/>
        </p:spPr>
      </p:sp>
      <p:pic>
        <p:nvPicPr>
          <p:cNvPr id="11" name="Image 1" descr="icons/mountain_white.png"/>
          <p:cNvPicPr>
            <a:picLocks noChangeAspect="1"/>
          </p:cNvPicPr>
          <p:nvPr/>
        </p:nvPicPr>
        <p:blipFill>
          <a:blip r:embed="rId4"/>
          <a:stretch>
            <a:fillRect/>
          </a:stretch>
        </p:blipFill>
        <p:spPr>
          <a:xfrm>
            <a:off x="2548730" y="1475110"/>
            <a:ext cx="433060" cy="433060"/>
          </a:xfrm>
          <a:prstGeom prst="rect">
            <a:avLst/>
          </a:prstGeom>
        </p:spPr>
      </p:pic>
      <p:sp>
        <p:nvSpPr>
          <p:cNvPr id="12" name="Text 8"/>
          <p:cNvSpPr/>
          <p:nvPr/>
        </p:nvSpPr>
        <p:spPr>
          <a:xfrm>
            <a:off x="1664208" y="2130552"/>
            <a:ext cx="2202104" cy="256032"/>
          </a:xfrm>
          <a:prstGeom prst="rect">
            <a:avLst/>
          </a:prstGeom>
          <a:noFill/>
          <a:ln/>
        </p:spPr>
        <p:txBody>
          <a:bodyPr wrap="square" lIns="0" tIns="0" rIns="0" bIns="0" rtlCol="0" anchor="ctr"/>
          <a:lstStyle/>
          <a:p>
            <a:pPr marL="0" indent="0" algn="ctr">
              <a:buNone/>
            </a:pPr>
            <a:r>
              <a:rPr lang="en-US" sz="1000" b="1" kern="0" spc="100" dirty="0">
                <a:solidFill>
                  <a:srgbClr val="F5A623"/>
                </a:solidFill>
                <a:latin typeface="Calibri" pitchFamily="34" charset="0"/>
                <a:ea typeface="Calibri" pitchFamily="34" charset="-122"/>
                <a:cs typeface="Calibri" pitchFamily="34" charset="-120"/>
              </a:rPr>
              <a:t>AUTUMN 1</a:t>
            </a:r>
            <a:endParaRPr lang="en-US" sz="1000" dirty="0"/>
          </a:p>
        </p:txBody>
      </p:sp>
      <p:sp>
        <p:nvSpPr>
          <p:cNvPr id="13" name="Text 9"/>
          <p:cNvSpPr/>
          <p:nvPr/>
        </p:nvSpPr>
        <p:spPr>
          <a:xfrm>
            <a:off x="1664208" y="2404872"/>
            <a:ext cx="2202104" cy="1252728"/>
          </a:xfrm>
          <a:prstGeom prst="rect">
            <a:avLst/>
          </a:prstGeom>
          <a:noFill/>
          <a:ln/>
        </p:spPr>
        <p:txBody>
          <a:bodyPr wrap="square" lIns="0" tIns="0" rIns="0" bIns="0" rtlCol="0" anchor="t"/>
          <a:lstStyle/>
          <a:p>
            <a:pPr marL="0" indent="0" algn="ctr">
              <a:lnSpc>
                <a:spcPct val="105000"/>
              </a:lnSpc>
              <a:buNone/>
            </a:pPr>
            <a:r>
              <a:rPr lang="en-US" sz="1100" dirty="0">
                <a:solidFill>
                  <a:srgbClr val="26314F"/>
                </a:solidFill>
                <a:latin typeface="Calibri" pitchFamily="34" charset="0"/>
                <a:ea typeface="Calibri" pitchFamily="34" charset="-122"/>
                <a:cs typeface="Calibri" pitchFamily="34" charset="-120"/>
              </a:rPr>
              <a:t>Stone Age — Charcoal Drawings &amp; Clay Pots</a:t>
            </a:r>
            <a:endParaRPr lang="en-US" sz="1100" dirty="0"/>
          </a:p>
        </p:txBody>
      </p:sp>
      <p:sp>
        <p:nvSpPr>
          <p:cNvPr id="14" name="Shape 10"/>
          <p:cNvSpPr/>
          <p:nvPr/>
        </p:nvSpPr>
        <p:spPr>
          <a:xfrm>
            <a:off x="4140632" y="1234440"/>
            <a:ext cx="2421560" cy="2514600"/>
          </a:xfrm>
          <a:prstGeom prst="roundRect">
            <a:avLst>
              <a:gd name="adj" fmla="val 3021"/>
            </a:avLst>
          </a:prstGeom>
          <a:solidFill>
            <a:srgbClr val="EEF1F7"/>
          </a:solidFill>
          <a:ln/>
          <a:effectLst>
            <a:outerShdw blurRad="50800" dist="12700" dir="2700000" algn="bl" rotWithShape="0">
              <a:srgbClr val="000000">
                <a:alpha val="8000"/>
              </a:srgbClr>
            </a:outerShdw>
          </a:effectLst>
        </p:spPr>
      </p:sp>
      <p:sp>
        <p:nvSpPr>
          <p:cNvPr id="15" name="Shape 11"/>
          <p:cNvSpPr/>
          <p:nvPr/>
        </p:nvSpPr>
        <p:spPr>
          <a:xfrm>
            <a:off x="5058804" y="1399032"/>
            <a:ext cx="585216" cy="585216"/>
          </a:xfrm>
          <a:prstGeom prst="ellipse">
            <a:avLst/>
          </a:prstGeom>
          <a:solidFill>
            <a:srgbClr val="F5A623"/>
          </a:solidFill>
          <a:ln/>
        </p:spPr>
      </p:sp>
      <p:pic>
        <p:nvPicPr>
          <p:cNvPr id="16" name="Image 2" descr="icons/walking_white.png"/>
          <p:cNvPicPr>
            <a:picLocks noChangeAspect="1"/>
          </p:cNvPicPr>
          <p:nvPr/>
        </p:nvPicPr>
        <p:blipFill>
          <a:blip r:embed="rId5"/>
          <a:stretch>
            <a:fillRect/>
          </a:stretch>
        </p:blipFill>
        <p:spPr>
          <a:xfrm>
            <a:off x="5134882" y="1475110"/>
            <a:ext cx="433060" cy="433060"/>
          </a:xfrm>
          <a:prstGeom prst="rect">
            <a:avLst/>
          </a:prstGeom>
        </p:spPr>
      </p:pic>
      <p:sp>
        <p:nvSpPr>
          <p:cNvPr id="17" name="Text 12"/>
          <p:cNvSpPr/>
          <p:nvPr/>
        </p:nvSpPr>
        <p:spPr>
          <a:xfrm>
            <a:off x="4250360" y="2130552"/>
            <a:ext cx="2202104" cy="256032"/>
          </a:xfrm>
          <a:prstGeom prst="rect">
            <a:avLst/>
          </a:prstGeom>
          <a:noFill/>
          <a:ln/>
        </p:spPr>
        <p:txBody>
          <a:bodyPr wrap="square" lIns="0" tIns="0" rIns="0" bIns="0" rtlCol="0" anchor="ctr"/>
          <a:lstStyle/>
          <a:p>
            <a:pPr marL="0" indent="0" algn="ctr">
              <a:buNone/>
            </a:pPr>
            <a:r>
              <a:rPr lang="en-US" sz="1000" b="1" kern="0" spc="100" dirty="0">
                <a:solidFill>
                  <a:srgbClr val="F5A623"/>
                </a:solidFill>
                <a:latin typeface="Calibri" pitchFamily="34" charset="0"/>
                <a:ea typeface="Calibri" pitchFamily="34" charset="-122"/>
                <a:cs typeface="Calibri" pitchFamily="34" charset="-120"/>
              </a:rPr>
              <a:t>AUTUMN 2</a:t>
            </a:r>
            <a:endParaRPr lang="en-US" sz="1000" dirty="0"/>
          </a:p>
        </p:txBody>
      </p:sp>
      <p:sp>
        <p:nvSpPr>
          <p:cNvPr id="18" name="Text 13"/>
          <p:cNvSpPr/>
          <p:nvPr/>
        </p:nvSpPr>
        <p:spPr>
          <a:xfrm>
            <a:off x="4250360" y="2404872"/>
            <a:ext cx="2202104" cy="1252728"/>
          </a:xfrm>
          <a:prstGeom prst="rect">
            <a:avLst/>
          </a:prstGeom>
          <a:noFill/>
          <a:ln/>
        </p:spPr>
        <p:txBody>
          <a:bodyPr wrap="square" lIns="0" tIns="0" rIns="0" bIns="0" rtlCol="0" anchor="t"/>
          <a:lstStyle/>
          <a:p>
            <a:pPr marL="0" indent="0" algn="ctr">
              <a:lnSpc>
                <a:spcPct val="105000"/>
              </a:lnSpc>
              <a:buNone/>
            </a:pPr>
            <a:r>
              <a:rPr lang="en-US" sz="1100" dirty="0">
                <a:solidFill>
                  <a:srgbClr val="26314F"/>
                </a:solidFill>
                <a:latin typeface="Calibri" pitchFamily="34" charset="0"/>
                <a:ea typeface="Calibri" pitchFamily="34" charset="-122"/>
                <a:cs typeface="Calibri" pitchFamily="34" charset="-120"/>
              </a:rPr>
              <a:t>Giacometti Sculptures (Hunter Gatherers)</a:t>
            </a:r>
            <a:endParaRPr lang="en-US" sz="1100" dirty="0"/>
          </a:p>
        </p:txBody>
      </p:sp>
      <p:sp>
        <p:nvSpPr>
          <p:cNvPr id="19" name="Shape 14"/>
          <p:cNvSpPr/>
          <p:nvPr/>
        </p:nvSpPr>
        <p:spPr>
          <a:xfrm>
            <a:off x="6726784" y="1234440"/>
            <a:ext cx="2421560" cy="2514600"/>
          </a:xfrm>
          <a:prstGeom prst="roundRect">
            <a:avLst>
              <a:gd name="adj" fmla="val 3021"/>
            </a:avLst>
          </a:prstGeom>
          <a:solidFill>
            <a:srgbClr val="EEF1F7"/>
          </a:solidFill>
          <a:ln/>
          <a:effectLst>
            <a:outerShdw blurRad="50800" dist="12700" dir="2700000" algn="bl" rotWithShape="0">
              <a:srgbClr val="000000">
                <a:alpha val="8000"/>
              </a:srgbClr>
            </a:outerShdw>
          </a:effectLst>
        </p:spPr>
      </p:sp>
      <p:sp>
        <p:nvSpPr>
          <p:cNvPr id="20" name="Shape 15"/>
          <p:cNvSpPr/>
          <p:nvPr/>
        </p:nvSpPr>
        <p:spPr>
          <a:xfrm>
            <a:off x="7644956" y="1399032"/>
            <a:ext cx="585216" cy="585216"/>
          </a:xfrm>
          <a:prstGeom prst="ellipse">
            <a:avLst/>
          </a:prstGeom>
          <a:solidFill>
            <a:srgbClr val="0E7C7B"/>
          </a:solidFill>
          <a:ln/>
        </p:spPr>
      </p:sp>
      <p:pic>
        <p:nvPicPr>
          <p:cNvPr id="21" name="Image 3" descr="icons/fire_white.png"/>
          <p:cNvPicPr>
            <a:picLocks noChangeAspect="1"/>
          </p:cNvPicPr>
          <p:nvPr/>
        </p:nvPicPr>
        <p:blipFill>
          <a:blip r:embed="rId6"/>
          <a:stretch>
            <a:fillRect/>
          </a:stretch>
        </p:blipFill>
        <p:spPr>
          <a:xfrm>
            <a:off x="7721034" y="1475110"/>
            <a:ext cx="433060" cy="433060"/>
          </a:xfrm>
          <a:prstGeom prst="rect">
            <a:avLst/>
          </a:prstGeom>
        </p:spPr>
      </p:pic>
      <p:sp>
        <p:nvSpPr>
          <p:cNvPr id="22" name="Text 16"/>
          <p:cNvSpPr/>
          <p:nvPr/>
        </p:nvSpPr>
        <p:spPr>
          <a:xfrm>
            <a:off x="6836512" y="2130552"/>
            <a:ext cx="2202104" cy="256032"/>
          </a:xfrm>
          <a:prstGeom prst="rect">
            <a:avLst/>
          </a:prstGeom>
          <a:noFill/>
          <a:ln/>
        </p:spPr>
        <p:txBody>
          <a:bodyPr wrap="square" lIns="0" tIns="0" rIns="0" bIns="0" rtlCol="0" anchor="ctr"/>
          <a:lstStyle/>
          <a:p>
            <a:pPr marL="0" indent="0" algn="ctr">
              <a:buNone/>
            </a:pPr>
            <a:r>
              <a:rPr lang="en-US" sz="1000" b="1" kern="0" spc="100" dirty="0">
                <a:solidFill>
                  <a:srgbClr val="0E7C7B"/>
                </a:solidFill>
                <a:latin typeface="Calibri" pitchFamily="34" charset="0"/>
                <a:ea typeface="Calibri" pitchFamily="34" charset="-122"/>
                <a:cs typeface="Calibri" pitchFamily="34" charset="-120"/>
              </a:rPr>
              <a:t>SPRING 2</a:t>
            </a:r>
            <a:endParaRPr lang="en-US" sz="1000" dirty="0"/>
          </a:p>
        </p:txBody>
      </p:sp>
      <p:sp>
        <p:nvSpPr>
          <p:cNvPr id="23" name="Text 17"/>
          <p:cNvSpPr/>
          <p:nvPr/>
        </p:nvSpPr>
        <p:spPr>
          <a:xfrm>
            <a:off x="6836512" y="2404872"/>
            <a:ext cx="2202104" cy="1252728"/>
          </a:xfrm>
          <a:prstGeom prst="rect">
            <a:avLst/>
          </a:prstGeom>
          <a:noFill/>
          <a:ln/>
        </p:spPr>
        <p:txBody>
          <a:bodyPr wrap="square" lIns="0" tIns="0" rIns="0" bIns="0" rtlCol="0" anchor="t"/>
          <a:lstStyle/>
          <a:p>
            <a:pPr marL="0" indent="0" algn="ctr">
              <a:lnSpc>
                <a:spcPct val="105000"/>
              </a:lnSpc>
              <a:buNone/>
            </a:pPr>
            <a:r>
              <a:rPr lang="en-US" sz="1100" dirty="0">
                <a:solidFill>
                  <a:srgbClr val="26314F"/>
                </a:solidFill>
                <a:latin typeface="Calibri" pitchFamily="34" charset="0"/>
                <a:ea typeface="Calibri" pitchFamily="34" charset="-122"/>
                <a:cs typeface="Calibri" pitchFamily="34" charset="-120"/>
              </a:rPr>
              <a:t>Andy Warhol — Volcano Picture</a:t>
            </a:r>
            <a:endParaRPr lang="en-US" sz="1100" dirty="0"/>
          </a:p>
        </p:txBody>
      </p:sp>
      <p:sp>
        <p:nvSpPr>
          <p:cNvPr id="24" name="Shape 18"/>
          <p:cNvSpPr/>
          <p:nvPr/>
        </p:nvSpPr>
        <p:spPr>
          <a:xfrm>
            <a:off x="9312935" y="1234440"/>
            <a:ext cx="2421560" cy="2514600"/>
          </a:xfrm>
          <a:prstGeom prst="roundRect">
            <a:avLst>
              <a:gd name="adj" fmla="val 3021"/>
            </a:avLst>
          </a:prstGeom>
          <a:solidFill>
            <a:srgbClr val="EEF1F7"/>
          </a:solidFill>
          <a:ln/>
          <a:effectLst>
            <a:outerShdw blurRad="50800" dist="12700" dir="2700000" algn="bl" rotWithShape="0">
              <a:srgbClr val="000000">
                <a:alpha val="8000"/>
              </a:srgbClr>
            </a:outerShdw>
          </a:effectLst>
        </p:spPr>
      </p:sp>
      <p:sp>
        <p:nvSpPr>
          <p:cNvPr id="25" name="Shape 19"/>
          <p:cNvSpPr/>
          <p:nvPr/>
        </p:nvSpPr>
        <p:spPr>
          <a:xfrm>
            <a:off x="10231107" y="1399032"/>
            <a:ext cx="585216" cy="585216"/>
          </a:xfrm>
          <a:prstGeom prst="ellipse">
            <a:avLst/>
          </a:prstGeom>
          <a:solidFill>
            <a:srgbClr val="C1440E"/>
          </a:solidFill>
          <a:ln/>
        </p:spPr>
      </p:sp>
      <p:pic>
        <p:nvPicPr>
          <p:cNvPr id="26" name="Image 4" descr="icons/tree_white.png"/>
          <p:cNvPicPr>
            <a:picLocks noChangeAspect="1"/>
          </p:cNvPicPr>
          <p:nvPr/>
        </p:nvPicPr>
        <p:blipFill>
          <a:blip r:embed="rId7"/>
          <a:stretch>
            <a:fillRect/>
          </a:stretch>
        </p:blipFill>
        <p:spPr>
          <a:xfrm>
            <a:off x="10307185" y="1475110"/>
            <a:ext cx="433060" cy="433060"/>
          </a:xfrm>
          <a:prstGeom prst="rect">
            <a:avLst/>
          </a:prstGeom>
        </p:spPr>
      </p:pic>
      <p:sp>
        <p:nvSpPr>
          <p:cNvPr id="27" name="Text 20"/>
          <p:cNvSpPr/>
          <p:nvPr/>
        </p:nvSpPr>
        <p:spPr>
          <a:xfrm>
            <a:off x="9422663" y="2130552"/>
            <a:ext cx="2202104" cy="256032"/>
          </a:xfrm>
          <a:prstGeom prst="rect">
            <a:avLst/>
          </a:prstGeom>
          <a:noFill/>
          <a:ln/>
        </p:spPr>
        <p:txBody>
          <a:bodyPr wrap="square" lIns="0" tIns="0" rIns="0" bIns="0" rtlCol="0" anchor="ctr"/>
          <a:lstStyle/>
          <a:p>
            <a:pPr marL="0" indent="0" algn="ctr">
              <a:buNone/>
            </a:pPr>
            <a:r>
              <a:rPr lang="en-US" sz="1000" b="1" kern="0" spc="100" dirty="0">
                <a:solidFill>
                  <a:srgbClr val="C1440E"/>
                </a:solidFill>
                <a:latin typeface="Calibri" pitchFamily="34" charset="0"/>
                <a:ea typeface="Calibri" pitchFamily="34" charset="-122"/>
                <a:cs typeface="Calibri" pitchFamily="34" charset="-120"/>
              </a:rPr>
              <a:t>SUMMER 2</a:t>
            </a:r>
            <a:endParaRPr lang="en-US" sz="1000" dirty="0"/>
          </a:p>
        </p:txBody>
      </p:sp>
      <p:sp>
        <p:nvSpPr>
          <p:cNvPr id="28" name="Text 21"/>
          <p:cNvSpPr/>
          <p:nvPr/>
        </p:nvSpPr>
        <p:spPr>
          <a:xfrm>
            <a:off x="9422663" y="2404872"/>
            <a:ext cx="2202104" cy="1252728"/>
          </a:xfrm>
          <a:prstGeom prst="rect">
            <a:avLst/>
          </a:prstGeom>
          <a:noFill/>
          <a:ln/>
        </p:spPr>
        <p:txBody>
          <a:bodyPr wrap="square" lIns="0" tIns="0" rIns="0" bIns="0" rtlCol="0" anchor="t"/>
          <a:lstStyle/>
          <a:p>
            <a:pPr marL="0" indent="0" algn="ctr">
              <a:lnSpc>
                <a:spcPct val="105000"/>
              </a:lnSpc>
              <a:buNone/>
            </a:pPr>
            <a:r>
              <a:rPr lang="en-US" sz="1100" dirty="0">
                <a:solidFill>
                  <a:srgbClr val="26314F"/>
                </a:solidFill>
                <a:latin typeface="Calibri" pitchFamily="34" charset="0"/>
                <a:ea typeface="Calibri" pitchFamily="34" charset="-122"/>
                <a:cs typeface="Calibri" pitchFamily="34" charset="-120"/>
              </a:rPr>
              <a:t>Jungle Printing</a:t>
            </a:r>
            <a:endParaRPr lang="en-US" sz="1100" dirty="0"/>
          </a:p>
        </p:txBody>
      </p:sp>
      <p:sp>
        <p:nvSpPr>
          <p:cNvPr id="29" name="Shape 22"/>
          <p:cNvSpPr/>
          <p:nvPr/>
        </p:nvSpPr>
        <p:spPr>
          <a:xfrm>
            <a:off x="502920" y="3886200"/>
            <a:ext cx="868680" cy="2514600"/>
          </a:xfrm>
          <a:prstGeom prst="roundRect">
            <a:avLst>
              <a:gd name="adj" fmla="val 8421"/>
            </a:avLst>
          </a:prstGeom>
          <a:solidFill>
            <a:srgbClr val="1B2E5E"/>
          </a:solidFill>
          <a:ln/>
        </p:spPr>
      </p:sp>
      <p:sp>
        <p:nvSpPr>
          <p:cNvPr id="30" name="Text 23"/>
          <p:cNvSpPr/>
          <p:nvPr/>
        </p:nvSpPr>
        <p:spPr>
          <a:xfrm>
            <a:off x="502920" y="3886200"/>
            <a:ext cx="868680" cy="2514600"/>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Year</a:t>
            </a:r>
            <a:endParaRPr lang="en-US" sz="1600" dirty="0"/>
          </a:p>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4</a:t>
            </a:r>
            <a:endParaRPr lang="en-US" sz="1600" dirty="0"/>
          </a:p>
        </p:txBody>
      </p:sp>
      <p:sp>
        <p:nvSpPr>
          <p:cNvPr id="31" name="Shape 24"/>
          <p:cNvSpPr/>
          <p:nvPr/>
        </p:nvSpPr>
        <p:spPr>
          <a:xfrm>
            <a:off x="4142232" y="3886200"/>
            <a:ext cx="2421560" cy="2514600"/>
          </a:xfrm>
          <a:prstGeom prst="roundRect">
            <a:avLst>
              <a:gd name="adj" fmla="val 3021"/>
            </a:avLst>
          </a:prstGeom>
          <a:solidFill>
            <a:srgbClr val="EEF1F7"/>
          </a:solidFill>
          <a:ln/>
          <a:effectLst>
            <a:outerShdw blurRad="50800" dist="12700" dir="2700000" algn="bl" rotWithShape="0">
              <a:srgbClr val="000000">
                <a:alpha val="8000"/>
              </a:srgbClr>
            </a:outerShdw>
          </a:effectLst>
        </p:spPr>
      </p:sp>
      <p:sp>
        <p:nvSpPr>
          <p:cNvPr id="32" name="Shape 25"/>
          <p:cNvSpPr/>
          <p:nvPr/>
        </p:nvSpPr>
        <p:spPr>
          <a:xfrm>
            <a:off x="5060404" y="4050792"/>
            <a:ext cx="585216" cy="585216"/>
          </a:xfrm>
          <a:prstGeom prst="ellipse">
            <a:avLst/>
          </a:prstGeom>
          <a:solidFill>
            <a:srgbClr val="F5A623"/>
          </a:solidFill>
          <a:ln/>
        </p:spPr>
      </p:sp>
      <p:pic>
        <p:nvPicPr>
          <p:cNvPr id="33" name="Image 5" descr="icons/cross_white.png"/>
          <p:cNvPicPr>
            <a:picLocks noChangeAspect="1"/>
          </p:cNvPicPr>
          <p:nvPr/>
        </p:nvPicPr>
        <p:blipFill>
          <a:blip r:embed="rId8"/>
          <a:stretch>
            <a:fillRect/>
          </a:stretch>
        </p:blipFill>
        <p:spPr>
          <a:xfrm>
            <a:off x="5136482" y="4126870"/>
            <a:ext cx="433060" cy="433060"/>
          </a:xfrm>
          <a:prstGeom prst="rect">
            <a:avLst/>
          </a:prstGeom>
        </p:spPr>
      </p:pic>
      <p:sp>
        <p:nvSpPr>
          <p:cNvPr id="34" name="Text 26"/>
          <p:cNvSpPr/>
          <p:nvPr/>
        </p:nvSpPr>
        <p:spPr>
          <a:xfrm>
            <a:off x="4251960" y="4782312"/>
            <a:ext cx="2202104" cy="256032"/>
          </a:xfrm>
          <a:prstGeom prst="rect">
            <a:avLst/>
          </a:prstGeom>
          <a:noFill/>
          <a:ln/>
        </p:spPr>
        <p:txBody>
          <a:bodyPr wrap="square" lIns="0" tIns="0" rIns="0" bIns="0" rtlCol="0" anchor="ctr"/>
          <a:lstStyle/>
          <a:p>
            <a:pPr marL="0" indent="0" algn="ctr">
              <a:buNone/>
            </a:pPr>
            <a:r>
              <a:rPr lang="en-US" sz="1000" b="1" kern="0" spc="100" dirty="0">
                <a:solidFill>
                  <a:srgbClr val="F5A623"/>
                </a:solidFill>
                <a:latin typeface="Calibri" pitchFamily="34" charset="0"/>
                <a:ea typeface="Calibri" pitchFamily="34" charset="-122"/>
                <a:cs typeface="Calibri" pitchFamily="34" charset="-120"/>
              </a:rPr>
              <a:t>AUTUMN 2</a:t>
            </a:r>
            <a:endParaRPr lang="en-US" sz="1000" dirty="0"/>
          </a:p>
        </p:txBody>
      </p:sp>
      <p:sp>
        <p:nvSpPr>
          <p:cNvPr id="35" name="Text 27"/>
          <p:cNvSpPr/>
          <p:nvPr/>
        </p:nvSpPr>
        <p:spPr>
          <a:xfrm>
            <a:off x="4251960" y="5056632"/>
            <a:ext cx="2202104" cy="1252728"/>
          </a:xfrm>
          <a:prstGeom prst="rect">
            <a:avLst/>
          </a:prstGeom>
          <a:noFill/>
          <a:ln/>
        </p:spPr>
        <p:txBody>
          <a:bodyPr wrap="square" lIns="0" tIns="0" rIns="0" bIns="0" rtlCol="0" anchor="t"/>
          <a:lstStyle/>
          <a:p>
            <a:pPr marL="0" indent="0" algn="ctr">
              <a:lnSpc>
                <a:spcPct val="105000"/>
              </a:lnSpc>
              <a:buNone/>
            </a:pPr>
            <a:r>
              <a:rPr lang="en-US" sz="1100" dirty="0">
                <a:solidFill>
                  <a:srgbClr val="26314F"/>
                </a:solidFill>
                <a:latin typeface="Calibri" pitchFamily="34" charset="0"/>
                <a:ea typeface="Calibri" pitchFamily="34" charset="-122"/>
                <a:cs typeface="Calibri" pitchFamily="34" charset="-120"/>
              </a:rPr>
              <a:t>Anglo-Saxon Crosses</a:t>
            </a:r>
            <a:endParaRPr lang="en-US" sz="1100" dirty="0"/>
          </a:p>
        </p:txBody>
      </p:sp>
      <p:sp>
        <p:nvSpPr>
          <p:cNvPr id="36" name="Shape 28"/>
          <p:cNvSpPr/>
          <p:nvPr/>
        </p:nvSpPr>
        <p:spPr>
          <a:xfrm>
            <a:off x="9316136" y="3886200"/>
            <a:ext cx="2421560" cy="2514600"/>
          </a:xfrm>
          <a:prstGeom prst="roundRect">
            <a:avLst>
              <a:gd name="adj" fmla="val 3021"/>
            </a:avLst>
          </a:prstGeom>
          <a:solidFill>
            <a:srgbClr val="EEF1F7"/>
          </a:solidFill>
          <a:ln/>
          <a:effectLst>
            <a:outerShdw blurRad="50800" dist="12700" dir="2700000" algn="bl" rotWithShape="0">
              <a:srgbClr val="000000">
                <a:alpha val="8000"/>
              </a:srgbClr>
            </a:outerShdw>
          </a:effectLst>
        </p:spPr>
      </p:sp>
      <p:sp>
        <p:nvSpPr>
          <p:cNvPr id="37" name="Shape 29"/>
          <p:cNvSpPr/>
          <p:nvPr/>
        </p:nvSpPr>
        <p:spPr>
          <a:xfrm>
            <a:off x="10234308" y="4050792"/>
            <a:ext cx="585216" cy="585216"/>
          </a:xfrm>
          <a:prstGeom prst="ellipse">
            <a:avLst/>
          </a:prstGeom>
          <a:solidFill>
            <a:srgbClr val="0E7C7B"/>
          </a:solidFill>
          <a:ln/>
        </p:spPr>
      </p:sp>
      <p:pic>
        <p:nvPicPr>
          <p:cNvPr id="38" name="Image 6" descr="icons/shield_white.png"/>
          <p:cNvPicPr>
            <a:picLocks noChangeAspect="1"/>
          </p:cNvPicPr>
          <p:nvPr/>
        </p:nvPicPr>
        <p:blipFill>
          <a:blip r:embed="rId9"/>
          <a:stretch>
            <a:fillRect/>
          </a:stretch>
        </p:blipFill>
        <p:spPr>
          <a:xfrm>
            <a:off x="10310386" y="4126870"/>
            <a:ext cx="433060" cy="433060"/>
          </a:xfrm>
          <a:prstGeom prst="rect">
            <a:avLst/>
          </a:prstGeom>
        </p:spPr>
      </p:pic>
      <p:sp>
        <p:nvSpPr>
          <p:cNvPr id="39" name="Text 30"/>
          <p:cNvSpPr/>
          <p:nvPr/>
        </p:nvSpPr>
        <p:spPr>
          <a:xfrm>
            <a:off x="9425864" y="4782312"/>
            <a:ext cx="2202104" cy="256032"/>
          </a:xfrm>
          <a:prstGeom prst="rect">
            <a:avLst/>
          </a:prstGeom>
          <a:noFill/>
          <a:ln/>
        </p:spPr>
        <p:txBody>
          <a:bodyPr wrap="square" lIns="0" tIns="0" rIns="0" bIns="0" rtlCol="0" anchor="ctr"/>
          <a:lstStyle/>
          <a:p>
            <a:pPr marL="0" indent="0" algn="ctr">
              <a:buNone/>
            </a:pPr>
            <a:r>
              <a:rPr lang="en-US" sz="1000" b="1" kern="0" spc="100" dirty="0">
                <a:solidFill>
                  <a:srgbClr val="0E7C7B"/>
                </a:solidFill>
                <a:latin typeface="Calibri" pitchFamily="34" charset="0"/>
                <a:ea typeface="Calibri" pitchFamily="34" charset="-122"/>
                <a:cs typeface="Calibri" pitchFamily="34" charset="-120"/>
              </a:rPr>
              <a:t>SPRING 2</a:t>
            </a:r>
            <a:endParaRPr lang="en-US" sz="1000" dirty="0"/>
          </a:p>
        </p:txBody>
      </p:sp>
      <p:sp>
        <p:nvSpPr>
          <p:cNvPr id="40" name="Text 31"/>
          <p:cNvSpPr/>
          <p:nvPr/>
        </p:nvSpPr>
        <p:spPr>
          <a:xfrm>
            <a:off x="9425864" y="5056632"/>
            <a:ext cx="2202104" cy="1252728"/>
          </a:xfrm>
          <a:prstGeom prst="rect">
            <a:avLst/>
          </a:prstGeom>
          <a:noFill/>
          <a:ln/>
        </p:spPr>
        <p:txBody>
          <a:bodyPr wrap="square" lIns="0" tIns="0" rIns="0" bIns="0" rtlCol="0" anchor="t"/>
          <a:lstStyle/>
          <a:p>
            <a:pPr marL="0" indent="0" algn="ctr">
              <a:lnSpc>
                <a:spcPct val="105000"/>
              </a:lnSpc>
              <a:buNone/>
            </a:pPr>
            <a:r>
              <a:rPr lang="en-US" sz="1100" dirty="0">
                <a:solidFill>
                  <a:srgbClr val="26314F"/>
                </a:solidFill>
                <a:latin typeface="Calibri" pitchFamily="34" charset="0"/>
                <a:ea typeface="Calibri" pitchFamily="34" charset="-122"/>
                <a:cs typeface="Calibri" pitchFamily="34" charset="-120"/>
              </a:rPr>
              <a:t>Viking Weaving</a:t>
            </a:r>
            <a:endParaRPr lang="en-US" sz="1100" dirty="0"/>
          </a:p>
        </p:txBody>
      </p:sp>
      <p:sp>
        <p:nvSpPr>
          <p:cNvPr id="41" name="Shape 32"/>
          <p:cNvSpPr/>
          <p:nvPr/>
        </p:nvSpPr>
        <p:spPr>
          <a:xfrm>
            <a:off x="6726784" y="3886200"/>
            <a:ext cx="2421560" cy="2514600"/>
          </a:xfrm>
          <a:prstGeom prst="roundRect">
            <a:avLst>
              <a:gd name="adj" fmla="val 3021"/>
            </a:avLst>
          </a:prstGeom>
          <a:solidFill>
            <a:srgbClr val="EEF1F7"/>
          </a:solidFill>
          <a:ln/>
          <a:effectLst>
            <a:outerShdw blurRad="50800" dist="12700" dir="2700000" algn="bl" rotWithShape="0">
              <a:srgbClr val="000000">
                <a:alpha val="8000"/>
              </a:srgbClr>
            </a:outerShdw>
          </a:effectLst>
        </p:spPr>
      </p:sp>
      <p:sp>
        <p:nvSpPr>
          <p:cNvPr id="42" name="Shape 33"/>
          <p:cNvSpPr/>
          <p:nvPr/>
        </p:nvSpPr>
        <p:spPr>
          <a:xfrm>
            <a:off x="7644956" y="4050792"/>
            <a:ext cx="585216" cy="585216"/>
          </a:xfrm>
          <a:prstGeom prst="ellipse">
            <a:avLst/>
          </a:prstGeom>
          <a:solidFill>
            <a:srgbClr val="0E7C7B"/>
          </a:solidFill>
          <a:ln/>
        </p:spPr>
      </p:sp>
      <p:pic>
        <p:nvPicPr>
          <p:cNvPr id="43" name="Image 7" descr="icons/mountain_white.png"/>
          <p:cNvPicPr>
            <a:picLocks noChangeAspect="1"/>
          </p:cNvPicPr>
          <p:nvPr/>
        </p:nvPicPr>
        <p:blipFill>
          <a:blip r:embed="rId4"/>
          <a:stretch>
            <a:fillRect/>
          </a:stretch>
        </p:blipFill>
        <p:spPr>
          <a:xfrm>
            <a:off x="7721034" y="4126870"/>
            <a:ext cx="433060" cy="433060"/>
          </a:xfrm>
          <a:prstGeom prst="rect">
            <a:avLst/>
          </a:prstGeom>
        </p:spPr>
      </p:pic>
      <p:sp>
        <p:nvSpPr>
          <p:cNvPr id="44" name="Text 34"/>
          <p:cNvSpPr/>
          <p:nvPr/>
        </p:nvSpPr>
        <p:spPr>
          <a:xfrm>
            <a:off x="6836512" y="4782312"/>
            <a:ext cx="2202104" cy="256032"/>
          </a:xfrm>
          <a:prstGeom prst="rect">
            <a:avLst/>
          </a:prstGeom>
          <a:noFill/>
          <a:ln/>
        </p:spPr>
        <p:txBody>
          <a:bodyPr wrap="square" lIns="0" tIns="0" rIns="0" bIns="0" rtlCol="0" anchor="ctr"/>
          <a:lstStyle/>
          <a:p>
            <a:pPr marL="0" indent="0" algn="ctr">
              <a:buNone/>
            </a:pPr>
            <a:r>
              <a:rPr lang="en-US" sz="1000" b="1" kern="0" spc="100" dirty="0">
                <a:solidFill>
                  <a:srgbClr val="0E7C7B"/>
                </a:solidFill>
                <a:latin typeface="Calibri" pitchFamily="34" charset="0"/>
                <a:ea typeface="Calibri" pitchFamily="34" charset="-122"/>
                <a:cs typeface="Calibri" pitchFamily="34" charset="-120"/>
              </a:rPr>
              <a:t>SPRING 1</a:t>
            </a:r>
            <a:endParaRPr lang="en-US" sz="1000" dirty="0"/>
          </a:p>
        </p:txBody>
      </p:sp>
      <p:sp>
        <p:nvSpPr>
          <p:cNvPr id="45" name="Text 35"/>
          <p:cNvSpPr/>
          <p:nvPr/>
        </p:nvSpPr>
        <p:spPr>
          <a:xfrm>
            <a:off x="6836512" y="5056632"/>
            <a:ext cx="2202104" cy="1252728"/>
          </a:xfrm>
          <a:prstGeom prst="rect">
            <a:avLst/>
          </a:prstGeom>
          <a:noFill/>
          <a:ln/>
        </p:spPr>
        <p:txBody>
          <a:bodyPr wrap="square" lIns="0" tIns="0" rIns="0" bIns="0" rtlCol="0" anchor="t"/>
          <a:lstStyle/>
          <a:p>
            <a:pPr marL="0" indent="0" algn="ctr">
              <a:lnSpc>
                <a:spcPct val="105000"/>
              </a:lnSpc>
              <a:buNone/>
            </a:pPr>
            <a:r>
              <a:rPr lang="en-US" sz="1100" dirty="0">
                <a:solidFill>
                  <a:srgbClr val="26314F"/>
                </a:solidFill>
                <a:latin typeface="Calibri" pitchFamily="34" charset="0"/>
                <a:ea typeface="Calibri" pitchFamily="34" charset="-122"/>
                <a:cs typeface="Calibri" pitchFamily="34" charset="-120"/>
              </a:rPr>
              <a:t>Mountain Collages</a:t>
            </a:r>
            <a:endParaRPr lang="en-US" sz="1100" dirty="0"/>
          </a:p>
        </p:txBody>
      </p:sp>
      <p:sp>
        <p:nvSpPr>
          <p:cNvPr id="46" name="Shape 36"/>
          <p:cNvSpPr/>
          <p:nvPr/>
        </p:nvSpPr>
        <p:spPr>
          <a:xfrm>
            <a:off x="1549679" y="3886200"/>
            <a:ext cx="2421560" cy="2514600"/>
          </a:xfrm>
          <a:prstGeom prst="roundRect">
            <a:avLst>
              <a:gd name="adj" fmla="val 3021"/>
            </a:avLst>
          </a:prstGeom>
          <a:solidFill>
            <a:srgbClr val="EEF1F7"/>
          </a:solidFill>
          <a:ln/>
          <a:effectLst>
            <a:outerShdw blurRad="50800" dist="12700" dir="2700000" algn="bl" rotWithShape="0">
              <a:srgbClr val="000000">
                <a:alpha val="8000"/>
              </a:srgbClr>
            </a:outerShdw>
          </a:effectLst>
        </p:spPr>
      </p:sp>
      <p:sp>
        <p:nvSpPr>
          <p:cNvPr id="47" name="Shape 37"/>
          <p:cNvSpPr/>
          <p:nvPr/>
        </p:nvSpPr>
        <p:spPr>
          <a:xfrm>
            <a:off x="2467851" y="4050792"/>
            <a:ext cx="585216" cy="585216"/>
          </a:xfrm>
          <a:prstGeom prst="ellipse">
            <a:avLst/>
          </a:prstGeom>
          <a:solidFill>
            <a:srgbClr val="F5A623"/>
          </a:solidFill>
          <a:ln/>
        </p:spPr>
      </p:sp>
      <p:pic>
        <p:nvPicPr>
          <p:cNvPr id="48" name="Image 8" descr="icons/user_white.png"/>
          <p:cNvPicPr>
            <a:picLocks noChangeAspect="1"/>
          </p:cNvPicPr>
          <p:nvPr/>
        </p:nvPicPr>
        <p:blipFill>
          <a:blip r:embed="rId10"/>
          <a:stretch>
            <a:fillRect/>
          </a:stretch>
        </p:blipFill>
        <p:spPr>
          <a:xfrm>
            <a:off x="2543929" y="4126870"/>
            <a:ext cx="433060" cy="433060"/>
          </a:xfrm>
          <a:prstGeom prst="rect">
            <a:avLst/>
          </a:prstGeom>
        </p:spPr>
      </p:pic>
      <p:sp>
        <p:nvSpPr>
          <p:cNvPr id="49" name="Text 38"/>
          <p:cNvSpPr/>
          <p:nvPr/>
        </p:nvSpPr>
        <p:spPr>
          <a:xfrm>
            <a:off x="1659407" y="4782312"/>
            <a:ext cx="2202104" cy="256032"/>
          </a:xfrm>
          <a:prstGeom prst="rect">
            <a:avLst/>
          </a:prstGeom>
          <a:noFill/>
          <a:ln/>
        </p:spPr>
        <p:txBody>
          <a:bodyPr wrap="square" lIns="0" tIns="0" rIns="0" bIns="0" rtlCol="0" anchor="ctr"/>
          <a:lstStyle/>
          <a:p>
            <a:pPr marL="0" indent="0" algn="ctr">
              <a:buNone/>
            </a:pPr>
            <a:r>
              <a:rPr lang="en-US" sz="1000" b="1" kern="0" spc="100" dirty="0">
                <a:solidFill>
                  <a:srgbClr val="F5A623"/>
                </a:solidFill>
                <a:latin typeface="Calibri" pitchFamily="34" charset="0"/>
                <a:ea typeface="Calibri" pitchFamily="34" charset="-122"/>
                <a:cs typeface="Calibri" pitchFamily="34" charset="-120"/>
              </a:rPr>
              <a:t>AUTUMN 1</a:t>
            </a:r>
            <a:endParaRPr lang="en-US" sz="1000" dirty="0"/>
          </a:p>
        </p:txBody>
      </p:sp>
      <p:sp>
        <p:nvSpPr>
          <p:cNvPr id="50" name="Text 39"/>
          <p:cNvSpPr/>
          <p:nvPr/>
        </p:nvSpPr>
        <p:spPr>
          <a:xfrm>
            <a:off x="1659407" y="5056632"/>
            <a:ext cx="2202104" cy="1252728"/>
          </a:xfrm>
          <a:prstGeom prst="rect">
            <a:avLst/>
          </a:prstGeom>
          <a:noFill/>
          <a:ln/>
        </p:spPr>
        <p:txBody>
          <a:bodyPr wrap="square" lIns="0" tIns="0" rIns="0" bIns="0" rtlCol="0" anchor="t"/>
          <a:lstStyle/>
          <a:p>
            <a:pPr marL="0" indent="0" algn="ctr">
              <a:lnSpc>
                <a:spcPct val="105000"/>
              </a:lnSpc>
              <a:buNone/>
            </a:pPr>
            <a:r>
              <a:rPr lang="en-US" sz="1100" dirty="0">
                <a:solidFill>
                  <a:srgbClr val="26314F"/>
                </a:solidFill>
                <a:latin typeface="Calibri" pitchFamily="34" charset="0"/>
                <a:ea typeface="Calibri" pitchFamily="34" charset="-122"/>
                <a:cs typeface="Calibri" pitchFamily="34" charset="-120"/>
              </a:rPr>
              <a:t>Drawing Portraits</a:t>
            </a:r>
            <a:endParaRPr lang="en-US" sz="1100" dirty="0"/>
          </a:p>
        </p:txBody>
      </p:sp>
      <p:sp>
        <p:nvSpPr>
          <p:cNvPr id="51" name="Shape 40"/>
          <p:cNvSpPr/>
          <p:nvPr/>
        </p:nvSpPr>
        <p:spPr>
          <a:xfrm>
            <a:off x="8351215" y="6455664"/>
            <a:ext cx="128016" cy="128016"/>
          </a:xfrm>
          <a:prstGeom prst="ellipse">
            <a:avLst/>
          </a:prstGeom>
          <a:solidFill>
            <a:srgbClr val="F5A623"/>
          </a:solidFill>
          <a:ln/>
        </p:spPr>
      </p:sp>
      <p:sp>
        <p:nvSpPr>
          <p:cNvPr id="52" name="Text 41"/>
          <p:cNvSpPr/>
          <p:nvPr/>
        </p:nvSpPr>
        <p:spPr>
          <a:xfrm>
            <a:off x="8534095" y="6419088"/>
            <a:ext cx="100584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Autumn</a:t>
            </a:r>
            <a:endParaRPr lang="en-US" sz="900" dirty="0"/>
          </a:p>
        </p:txBody>
      </p:sp>
      <p:sp>
        <p:nvSpPr>
          <p:cNvPr id="53" name="Shape 42"/>
          <p:cNvSpPr/>
          <p:nvPr/>
        </p:nvSpPr>
        <p:spPr>
          <a:xfrm>
            <a:off x="9494215" y="6455664"/>
            <a:ext cx="128016" cy="128016"/>
          </a:xfrm>
          <a:prstGeom prst="ellipse">
            <a:avLst/>
          </a:prstGeom>
          <a:solidFill>
            <a:srgbClr val="0E7C7B"/>
          </a:solidFill>
          <a:ln/>
        </p:spPr>
      </p:sp>
      <p:sp>
        <p:nvSpPr>
          <p:cNvPr id="54" name="Text 43"/>
          <p:cNvSpPr/>
          <p:nvPr/>
        </p:nvSpPr>
        <p:spPr>
          <a:xfrm>
            <a:off x="9677095" y="6419088"/>
            <a:ext cx="100584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Spring</a:t>
            </a:r>
            <a:endParaRPr lang="en-US" sz="900" dirty="0"/>
          </a:p>
        </p:txBody>
      </p:sp>
      <p:sp>
        <p:nvSpPr>
          <p:cNvPr id="55" name="Shape 44"/>
          <p:cNvSpPr/>
          <p:nvPr/>
        </p:nvSpPr>
        <p:spPr>
          <a:xfrm>
            <a:off x="10637215" y="6455664"/>
            <a:ext cx="128016" cy="128016"/>
          </a:xfrm>
          <a:prstGeom prst="ellipse">
            <a:avLst/>
          </a:prstGeom>
          <a:solidFill>
            <a:srgbClr val="C1440E"/>
          </a:solidFill>
          <a:ln/>
        </p:spPr>
      </p:sp>
      <p:sp>
        <p:nvSpPr>
          <p:cNvPr id="56" name="Text 45"/>
          <p:cNvSpPr/>
          <p:nvPr/>
        </p:nvSpPr>
        <p:spPr>
          <a:xfrm>
            <a:off x="10820095" y="6419088"/>
            <a:ext cx="100584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Summer</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F5A623"/>
          </a:solidFill>
          <a:ln/>
        </p:spPr>
      </p:sp>
      <p:pic>
        <p:nvPicPr>
          <p:cNvPr id="3" name="Image 0" descr="icons/landmark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Curriculum Journey: Year 5 &amp; Year 6</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Art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08</a:t>
            </a:r>
            <a:endParaRPr lang="en-US" sz="900" dirty="0"/>
          </a:p>
        </p:txBody>
      </p:sp>
      <p:sp>
        <p:nvSpPr>
          <p:cNvPr id="7" name="Shape 4"/>
          <p:cNvSpPr/>
          <p:nvPr/>
        </p:nvSpPr>
        <p:spPr>
          <a:xfrm>
            <a:off x="502920" y="1234440"/>
            <a:ext cx="868680" cy="2514600"/>
          </a:xfrm>
          <a:prstGeom prst="roundRect">
            <a:avLst>
              <a:gd name="adj" fmla="val 8421"/>
            </a:avLst>
          </a:prstGeom>
          <a:solidFill>
            <a:srgbClr val="1B2E5E"/>
          </a:solidFill>
          <a:ln/>
        </p:spPr>
      </p:sp>
      <p:sp>
        <p:nvSpPr>
          <p:cNvPr id="8" name="Text 5"/>
          <p:cNvSpPr/>
          <p:nvPr/>
        </p:nvSpPr>
        <p:spPr>
          <a:xfrm>
            <a:off x="502920" y="1234440"/>
            <a:ext cx="868680" cy="2514600"/>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Year</a:t>
            </a:r>
            <a:endParaRPr lang="en-US" sz="1600" dirty="0"/>
          </a:p>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5</a:t>
            </a:r>
            <a:endParaRPr lang="en-US" sz="1600" dirty="0"/>
          </a:p>
        </p:txBody>
      </p:sp>
      <p:sp>
        <p:nvSpPr>
          <p:cNvPr id="9" name="Shape 6"/>
          <p:cNvSpPr/>
          <p:nvPr/>
        </p:nvSpPr>
        <p:spPr>
          <a:xfrm>
            <a:off x="1554480" y="1234440"/>
            <a:ext cx="2421560" cy="2514600"/>
          </a:xfrm>
          <a:prstGeom prst="roundRect">
            <a:avLst>
              <a:gd name="adj" fmla="val 3021"/>
            </a:avLst>
          </a:prstGeom>
          <a:solidFill>
            <a:srgbClr val="EEF1F7"/>
          </a:solidFill>
          <a:ln/>
          <a:effectLst>
            <a:outerShdw blurRad="50800" dist="12700" dir="2700000" algn="bl" rotWithShape="0">
              <a:srgbClr val="000000">
                <a:alpha val="8000"/>
              </a:srgbClr>
            </a:outerShdw>
          </a:effectLst>
        </p:spPr>
      </p:sp>
      <p:sp>
        <p:nvSpPr>
          <p:cNvPr id="10" name="Shape 7"/>
          <p:cNvSpPr/>
          <p:nvPr/>
        </p:nvSpPr>
        <p:spPr>
          <a:xfrm>
            <a:off x="2472652" y="1399032"/>
            <a:ext cx="585216" cy="585216"/>
          </a:xfrm>
          <a:prstGeom prst="ellipse">
            <a:avLst/>
          </a:prstGeom>
          <a:solidFill>
            <a:srgbClr val="F5A623"/>
          </a:solidFill>
          <a:ln/>
        </p:spPr>
      </p:sp>
      <p:pic>
        <p:nvPicPr>
          <p:cNvPr id="11" name="Image 1" descr="icons/palette_white.png"/>
          <p:cNvPicPr>
            <a:picLocks noChangeAspect="1"/>
          </p:cNvPicPr>
          <p:nvPr/>
        </p:nvPicPr>
        <p:blipFill>
          <a:blip r:embed="rId4"/>
          <a:stretch>
            <a:fillRect/>
          </a:stretch>
        </p:blipFill>
        <p:spPr>
          <a:xfrm>
            <a:off x="2548730" y="1475110"/>
            <a:ext cx="433060" cy="433060"/>
          </a:xfrm>
          <a:prstGeom prst="rect">
            <a:avLst/>
          </a:prstGeom>
        </p:spPr>
      </p:pic>
      <p:sp>
        <p:nvSpPr>
          <p:cNvPr id="12" name="Text 8"/>
          <p:cNvSpPr/>
          <p:nvPr/>
        </p:nvSpPr>
        <p:spPr>
          <a:xfrm>
            <a:off x="1664208" y="2130552"/>
            <a:ext cx="2202104" cy="256032"/>
          </a:xfrm>
          <a:prstGeom prst="rect">
            <a:avLst/>
          </a:prstGeom>
          <a:noFill/>
          <a:ln/>
        </p:spPr>
        <p:txBody>
          <a:bodyPr wrap="square" lIns="0" tIns="0" rIns="0" bIns="0" rtlCol="0" anchor="ctr"/>
          <a:lstStyle/>
          <a:p>
            <a:pPr marL="0" indent="0" algn="ctr">
              <a:buNone/>
            </a:pPr>
            <a:r>
              <a:rPr lang="en-US" sz="1000" b="1" kern="0" spc="100" dirty="0">
                <a:solidFill>
                  <a:srgbClr val="F5A623"/>
                </a:solidFill>
                <a:latin typeface="Calibri" pitchFamily="34" charset="0"/>
                <a:ea typeface="Calibri" pitchFamily="34" charset="-122"/>
                <a:cs typeface="Calibri" pitchFamily="34" charset="-120"/>
              </a:rPr>
              <a:t>AUTUMN 1</a:t>
            </a:r>
            <a:endParaRPr lang="en-US" sz="1000" dirty="0"/>
          </a:p>
        </p:txBody>
      </p:sp>
      <p:sp>
        <p:nvSpPr>
          <p:cNvPr id="13" name="Text 9"/>
          <p:cNvSpPr/>
          <p:nvPr/>
        </p:nvSpPr>
        <p:spPr>
          <a:xfrm>
            <a:off x="1664208" y="2404872"/>
            <a:ext cx="2202104" cy="1252728"/>
          </a:xfrm>
          <a:prstGeom prst="rect">
            <a:avLst/>
          </a:prstGeom>
          <a:noFill/>
          <a:ln/>
        </p:spPr>
        <p:txBody>
          <a:bodyPr wrap="square" lIns="0" tIns="0" rIns="0" bIns="0" rtlCol="0" anchor="t"/>
          <a:lstStyle/>
          <a:p>
            <a:pPr marL="0" indent="0" algn="ctr">
              <a:lnSpc>
                <a:spcPct val="105000"/>
              </a:lnSpc>
              <a:buNone/>
            </a:pPr>
            <a:r>
              <a:rPr lang="en-US" sz="1100" dirty="0">
                <a:solidFill>
                  <a:srgbClr val="26314F"/>
                </a:solidFill>
                <a:latin typeface="Calibri" pitchFamily="34" charset="0"/>
                <a:ea typeface="Calibri" pitchFamily="34" charset="-122"/>
                <a:cs typeface="Calibri" pitchFamily="34" charset="-120"/>
              </a:rPr>
              <a:t>Frida Kahlo — Artist Study</a:t>
            </a:r>
            <a:endParaRPr lang="en-US" sz="1100" dirty="0"/>
          </a:p>
        </p:txBody>
      </p:sp>
      <p:sp>
        <p:nvSpPr>
          <p:cNvPr id="14" name="Shape 10"/>
          <p:cNvSpPr/>
          <p:nvPr/>
        </p:nvSpPr>
        <p:spPr>
          <a:xfrm>
            <a:off x="4140632" y="1234440"/>
            <a:ext cx="2421560" cy="2514600"/>
          </a:xfrm>
          <a:prstGeom prst="roundRect">
            <a:avLst>
              <a:gd name="adj" fmla="val 3021"/>
            </a:avLst>
          </a:prstGeom>
          <a:solidFill>
            <a:srgbClr val="EEF1F7"/>
          </a:solidFill>
          <a:ln/>
          <a:effectLst>
            <a:outerShdw blurRad="50800" dist="12700" dir="2700000" algn="bl" rotWithShape="0">
              <a:srgbClr val="000000">
                <a:alpha val="8000"/>
              </a:srgbClr>
            </a:outerShdw>
          </a:effectLst>
        </p:spPr>
      </p:sp>
      <p:sp>
        <p:nvSpPr>
          <p:cNvPr id="15" name="Shape 11"/>
          <p:cNvSpPr/>
          <p:nvPr/>
        </p:nvSpPr>
        <p:spPr>
          <a:xfrm>
            <a:off x="5058804" y="1399032"/>
            <a:ext cx="585216" cy="585216"/>
          </a:xfrm>
          <a:prstGeom prst="ellipse">
            <a:avLst/>
          </a:prstGeom>
          <a:solidFill>
            <a:srgbClr val="F5A623"/>
          </a:solidFill>
          <a:ln/>
        </p:spPr>
      </p:sp>
      <p:pic>
        <p:nvPicPr>
          <p:cNvPr id="16" name="Image 2" descr="icons/mask_white.png"/>
          <p:cNvPicPr>
            <a:picLocks noChangeAspect="1"/>
          </p:cNvPicPr>
          <p:nvPr/>
        </p:nvPicPr>
        <p:blipFill>
          <a:blip r:embed="rId5"/>
          <a:stretch>
            <a:fillRect/>
          </a:stretch>
        </p:blipFill>
        <p:spPr>
          <a:xfrm>
            <a:off x="5134882" y="1475110"/>
            <a:ext cx="433060" cy="433060"/>
          </a:xfrm>
          <a:prstGeom prst="rect">
            <a:avLst/>
          </a:prstGeom>
        </p:spPr>
      </p:pic>
      <p:sp>
        <p:nvSpPr>
          <p:cNvPr id="17" name="Text 12"/>
          <p:cNvSpPr/>
          <p:nvPr/>
        </p:nvSpPr>
        <p:spPr>
          <a:xfrm>
            <a:off x="4250360" y="2130552"/>
            <a:ext cx="2202104" cy="256032"/>
          </a:xfrm>
          <a:prstGeom prst="rect">
            <a:avLst/>
          </a:prstGeom>
          <a:noFill/>
          <a:ln/>
        </p:spPr>
        <p:txBody>
          <a:bodyPr wrap="square" lIns="0" tIns="0" rIns="0" bIns="0" rtlCol="0" anchor="ctr"/>
          <a:lstStyle/>
          <a:p>
            <a:pPr marL="0" indent="0" algn="ctr">
              <a:buNone/>
            </a:pPr>
            <a:r>
              <a:rPr lang="en-US" sz="1000" b="1" kern="0" spc="100" dirty="0">
                <a:solidFill>
                  <a:srgbClr val="F5A623"/>
                </a:solidFill>
                <a:latin typeface="Calibri" pitchFamily="34" charset="0"/>
                <a:ea typeface="Calibri" pitchFamily="34" charset="-122"/>
                <a:cs typeface="Calibri" pitchFamily="34" charset="-120"/>
              </a:rPr>
              <a:t>AUTUMN 2</a:t>
            </a:r>
            <a:endParaRPr lang="en-US" sz="1000" dirty="0"/>
          </a:p>
        </p:txBody>
      </p:sp>
      <p:sp>
        <p:nvSpPr>
          <p:cNvPr id="18" name="Text 13"/>
          <p:cNvSpPr/>
          <p:nvPr/>
        </p:nvSpPr>
        <p:spPr>
          <a:xfrm>
            <a:off x="4250360" y="2404872"/>
            <a:ext cx="2202104" cy="1252728"/>
          </a:xfrm>
          <a:prstGeom prst="rect">
            <a:avLst/>
          </a:prstGeom>
          <a:noFill/>
          <a:ln/>
        </p:spPr>
        <p:txBody>
          <a:bodyPr wrap="square" lIns="0" tIns="0" rIns="0" bIns="0" rtlCol="0" anchor="t"/>
          <a:lstStyle/>
          <a:p>
            <a:pPr marL="0" indent="0" algn="ctr">
              <a:lnSpc>
                <a:spcPct val="105000"/>
              </a:lnSpc>
              <a:buNone/>
            </a:pPr>
            <a:r>
              <a:rPr lang="en-US" sz="1100" dirty="0">
                <a:solidFill>
                  <a:srgbClr val="26314F"/>
                </a:solidFill>
                <a:latin typeface="Calibri" pitchFamily="34" charset="0"/>
                <a:ea typeface="Calibri" pitchFamily="34" charset="-122"/>
                <a:cs typeface="Calibri" pitchFamily="34" charset="-120"/>
              </a:rPr>
              <a:t>Ancient Maya — Celebration Masks</a:t>
            </a:r>
            <a:endParaRPr lang="en-US" sz="1100" dirty="0"/>
          </a:p>
        </p:txBody>
      </p:sp>
      <p:sp>
        <p:nvSpPr>
          <p:cNvPr id="19" name="Shape 14"/>
          <p:cNvSpPr/>
          <p:nvPr/>
        </p:nvSpPr>
        <p:spPr>
          <a:xfrm>
            <a:off x="6726784" y="1234440"/>
            <a:ext cx="2421560" cy="2514600"/>
          </a:xfrm>
          <a:prstGeom prst="roundRect">
            <a:avLst>
              <a:gd name="adj" fmla="val 3021"/>
            </a:avLst>
          </a:prstGeom>
          <a:solidFill>
            <a:srgbClr val="EEF1F7"/>
          </a:solidFill>
          <a:ln/>
          <a:effectLst>
            <a:outerShdw blurRad="50800" dist="12700" dir="2700000" algn="bl" rotWithShape="0">
              <a:srgbClr val="000000">
                <a:alpha val="8000"/>
              </a:srgbClr>
            </a:outerShdw>
          </a:effectLst>
        </p:spPr>
      </p:sp>
      <p:sp>
        <p:nvSpPr>
          <p:cNvPr id="20" name="Shape 15"/>
          <p:cNvSpPr/>
          <p:nvPr/>
        </p:nvSpPr>
        <p:spPr>
          <a:xfrm>
            <a:off x="7644956" y="1399032"/>
            <a:ext cx="585216" cy="585216"/>
          </a:xfrm>
          <a:prstGeom prst="ellipse">
            <a:avLst/>
          </a:prstGeom>
          <a:solidFill>
            <a:srgbClr val="0E7C7B"/>
          </a:solidFill>
          <a:ln/>
        </p:spPr>
      </p:sp>
      <p:pic>
        <p:nvPicPr>
          <p:cNvPr id="21" name="Image 3" descr="icons/landmark_white.png"/>
          <p:cNvPicPr>
            <a:picLocks noChangeAspect="1"/>
          </p:cNvPicPr>
          <p:nvPr/>
        </p:nvPicPr>
        <p:blipFill>
          <a:blip r:embed="rId3"/>
          <a:stretch>
            <a:fillRect/>
          </a:stretch>
        </p:blipFill>
        <p:spPr>
          <a:xfrm>
            <a:off x="7721034" y="1475110"/>
            <a:ext cx="433060" cy="433060"/>
          </a:xfrm>
          <a:prstGeom prst="rect">
            <a:avLst/>
          </a:prstGeom>
        </p:spPr>
      </p:pic>
      <p:sp>
        <p:nvSpPr>
          <p:cNvPr id="22" name="Text 16"/>
          <p:cNvSpPr/>
          <p:nvPr/>
        </p:nvSpPr>
        <p:spPr>
          <a:xfrm>
            <a:off x="6836512" y="2130552"/>
            <a:ext cx="2202104" cy="256032"/>
          </a:xfrm>
          <a:prstGeom prst="rect">
            <a:avLst/>
          </a:prstGeom>
          <a:noFill/>
          <a:ln/>
        </p:spPr>
        <p:txBody>
          <a:bodyPr wrap="square" lIns="0" tIns="0" rIns="0" bIns="0" rtlCol="0" anchor="ctr"/>
          <a:lstStyle/>
          <a:p>
            <a:pPr marL="0" indent="0" algn="ctr">
              <a:buNone/>
            </a:pPr>
            <a:r>
              <a:rPr lang="en-US" sz="1000" b="1" kern="0" spc="100" dirty="0">
                <a:solidFill>
                  <a:srgbClr val="0E7C7B"/>
                </a:solidFill>
                <a:latin typeface="Calibri" pitchFamily="34" charset="0"/>
                <a:ea typeface="Calibri" pitchFamily="34" charset="-122"/>
                <a:cs typeface="Calibri" pitchFamily="34" charset="-120"/>
              </a:rPr>
              <a:t>SPRING 2</a:t>
            </a:r>
            <a:endParaRPr lang="en-US" sz="1000" dirty="0"/>
          </a:p>
        </p:txBody>
      </p:sp>
      <p:sp>
        <p:nvSpPr>
          <p:cNvPr id="23" name="Text 17"/>
          <p:cNvSpPr/>
          <p:nvPr/>
        </p:nvSpPr>
        <p:spPr>
          <a:xfrm>
            <a:off x="6836512" y="2404872"/>
            <a:ext cx="2202104" cy="1252728"/>
          </a:xfrm>
          <a:prstGeom prst="rect">
            <a:avLst/>
          </a:prstGeom>
          <a:noFill/>
          <a:ln/>
        </p:spPr>
        <p:txBody>
          <a:bodyPr wrap="square" lIns="0" tIns="0" rIns="0" bIns="0" rtlCol="0" anchor="t"/>
          <a:lstStyle/>
          <a:p>
            <a:pPr marL="0" indent="0" algn="ctr">
              <a:lnSpc>
                <a:spcPct val="105000"/>
              </a:lnSpc>
              <a:buNone/>
            </a:pPr>
            <a:r>
              <a:rPr lang="en-US" sz="1100" dirty="0">
                <a:solidFill>
                  <a:srgbClr val="26314F"/>
                </a:solidFill>
                <a:latin typeface="Calibri" pitchFamily="34" charset="0"/>
                <a:ea typeface="Calibri" pitchFamily="34" charset="-122"/>
                <a:cs typeface="Calibri" pitchFamily="34" charset="-120"/>
              </a:rPr>
              <a:t>Ancient Egypt</a:t>
            </a:r>
            <a:endParaRPr lang="en-US" sz="1100" dirty="0"/>
          </a:p>
        </p:txBody>
      </p:sp>
      <p:sp>
        <p:nvSpPr>
          <p:cNvPr id="24" name="Shape 18"/>
          <p:cNvSpPr/>
          <p:nvPr/>
        </p:nvSpPr>
        <p:spPr>
          <a:xfrm>
            <a:off x="9312935" y="1234440"/>
            <a:ext cx="2421560" cy="2514600"/>
          </a:xfrm>
          <a:prstGeom prst="roundRect">
            <a:avLst>
              <a:gd name="adj" fmla="val 3021"/>
            </a:avLst>
          </a:prstGeom>
          <a:solidFill>
            <a:srgbClr val="EEF1F7"/>
          </a:solidFill>
          <a:ln/>
          <a:effectLst>
            <a:outerShdw blurRad="50800" dist="12700" dir="2700000" algn="bl" rotWithShape="0">
              <a:srgbClr val="000000">
                <a:alpha val="8000"/>
              </a:srgbClr>
            </a:outerShdw>
          </a:effectLst>
        </p:spPr>
      </p:sp>
      <p:sp>
        <p:nvSpPr>
          <p:cNvPr id="25" name="Shape 19"/>
          <p:cNvSpPr/>
          <p:nvPr/>
        </p:nvSpPr>
        <p:spPr>
          <a:xfrm>
            <a:off x="10231107" y="1399032"/>
            <a:ext cx="585216" cy="585216"/>
          </a:xfrm>
          <a:prstGeom prst="ellipse">
            <a:avLst/>
          </a:prstGeom>
          <a:solidFill>
            <a:srgbClr val="C1440E"/>
          </a:solidFill>
          <a:ln/>
        </p:spPr>
      </p:sp>
      <p:pic>
        <p:nvPicPr>
          <p:cNvPr id="26" name="Image 4" descr="icons/tshirt_white.png"/>
          <p:cNvPicPr>
            <a:picLocks noChangeAspect="1"/>
          </p:cNvPicPr>
          <p:nvPr/>
        </p:nvPicPr>
        <p:blipFill>
          <a:blip r:embed="rId11"/>
          <a:stretch>
            <a:fillRect/>
          </a:stretch>
        </p:blipFill>
        <p:spPr>
          <a:xfrm>
            <a:off x="10307185" y="1475110"/>
            <a:ext cx="433060" cy="433060"/>
          </a:xfrm>
          <a:prstGeom prst="rect">
            <a:avLst/>
          </a:prstGeom>
        </p:spPr>
      </p:pic>
      <p:sp>
        <p:nvSpPr>
          <p:cNvPr id="27" name="Text 20"/>
          <p:cNvSpPr/>
          <p:nvPr/>
        </p:nvSpPr>
        <p:spPr>
          <a:xfrm>
            <a:off x="9422663" y="2130552"/>
            <a:ext cx="2202104" cy="256032"/>
          </a:xfrm>
          <a:prstGeom prst="rect">
            <a:avLst/>
          </a:prstGeom>
          <a:noFill/>
          <a:ln/>
        </p:spPr>
        <p:txBody>
          <a:bodyPr wrap="square" lIns="0" tIns="0" rIns="0" bIns="0" rtlCol="0" anchor="ctr"/>
          <a:lstStyle/>
          <a:p>
            <a:pPr marL="0" indent="0" algn="ctr">
              <a:buNone/>
            </a:pPr>
            <a:r>
              <a:rPr lang="en-US" sz="1000" b="1" kern="0" spc="100" dirty="0">
                <a:solidFill>
                  <a:srgbClr val="C1440E"/>
                </a:solidFill>
                <a:latin typeface="Calibri" pitchFamily="34" charset="0"/>
                <a:ea typeface="Calibri" pitchFamily="34" charset="-122"/>
                <a:cs typeface="Calibri" pitchFamily="34" charset="-120"/>
              </a:rPr>
              <a:t>SUMMER 1</a:t>
            </a:r>
            <a:endParaRPr lang="en-US" sz="1000" dirty="0"/>
          </a:p>
        </p:txBody>
      </p:sp>
      <p:sp>
        <p:nvSpPr>
          <p:cNvPr id="28" name="Text 21"/>
          <p:cNvSpPr/>
          <p:nvPr/>
        </p:nvSpPr>
        <p:spPr>
          <a:xfrm>
            <a:off x="9422663" y="2404872"/>
            <a:ext cx="2202104" cy="1252728"/>
          </a:xfrm>
          <a:prstGeom prst="rect">
            <a:avLst/>
          </a:prstGeom>
          <a:noFill/>
          <a:ln/>
        </p:spPr>
        <p:txBody>
          <a:bodyPr wrap="square" lIns="0" tIns="0" rIns="0" bIns="0" rtlCol="0" anchor="t"/>
          <a:lstStyle/>
          <a:p>
            <a:pPr marL="0" indent="0" algn="ctr">
              <a:lnSpc>
                <a:spcPct val="105000"/>
              </a:lnSpc>
              <a:buNone/>
            </a:pPr>
            <a:r>
              <a:rPr lang="en-US" sz="1100" dirty="0">
                <a:solidFill>
                  <a:srgbClr val="26314F"/>
                </a:solidFill>
                <a:latin typeface="Calibri" pitchFamily="34" charset="0"/>
                <a:ea typeface="Calibri" pitchFamily="34" charset="-122"/>
                <a:cs typeface="Calibri" pitchFamily="34" charset="-120"/>
              </a:rPr>
              <a:t>London Bridges Collages</a:t>
            </a:r>
            <a:endParaRPr lang="en-US" sz="1100" dirty="0"/>
          </a:p>
        </p:txBody>
      </p:sp>
      <p:sp>
        <p:nvSpPr>
          <p:cNvPr id="29" name="Shape 22"/>
          <p:cNvSpPr/>
          <p:nvPr/>
        </p:nvSpPr>
        <p:spPr>
          <a:xfrm>
            <a:off x="502920" y="3886200"/>
            <a:ext cx="868680" cy="2514600"/>
          </a:xfrm>
          <a:prstGeom prst="roundRect">
            <a:avLst>
              <a:gd name="adj" fmla="val 8421"/>
            </a:avLst>
          </a:prstGeom>
          <a:solidFill>
            <a:srgbClr val="1B2E5E"/>
          </a:solidFill>
          <a:ln/>
        </p:spPr>
      </p:sp>
      <p:sp>
        <p:nvSpPr>
          <p:cNvPr id="30" name="Text 23"/>
          <p:cNvSpPr/>
          <p:nvPr/>
        </p:nvSpPr>
        <p:spPr>
          <a:xfrm>
            <a:off x="502920" y="3886200"/>
            <a:ext cx="868680" cy="2514600"/>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Year</a:t>
            </a:r>
            <a:endParaRPr lang="en-US" sz="1600" dirty="0"/>
          </a:p>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6</a:t>
            </a:r>
            <a:endParaRPr lang="en-US" sz="1600" dirty="0"/>
          </a:p>
        </p:txBody>
      </p:sp>
      <p:sp>
        <p:nvSpPr>
          <p:cNvPr id="31" name="Shape 24"/>
          <p:cNvSpPr/>
          <p:nvPr/>
        </p:nvSpPr>
        <p:spPr>
          <a:xfrm>
            <a:off x="1554480" y="3886200"/>
            <a:ext cx="1904329" cy="2514600"/>
          </a:xfrm>
          <a:prstGeom prst="roundRect">
            <a:avLst>
              <a:gd name="adj" fmla="val 3841"/>
            </a:avLst>
          </a:prstGeom>
          <a:solidFill>
            <a:srgbClr val="EEF1F7"/>
          </a:solidFill>
          <a:ln/>
          <a:effectLst>
            <a:outerShdw blurRad="50800" dist="12700" dir="2700000" algn="bl" rotWithShape="0">
              <a:srgbClr val="000000">
                <a:alpha val="8000"/>
              </a:srgbClr>
            </a:outerShdw>
          </a:effectLst>
        </p:spPr>
      </p:sp>
      <p:sp>
        <p:nvSpPr>
          <p:cNvPr id="32" name="Shape 25"/>
          <p:cNvSpPr/>
          <p:nvPr/>
        </p:nvSpPr>
        <p:spPr>
          <a:xfrm>
            <a:off x="2214037" y="4050792"/>
            <a:ext cx="585216" cy="585216"/>
          </a:xfrm>
          <a:prstGeom prst="ellipse">
            <a:avLst/>
          </a:prstGeom>
          <a:solidFill>
            <a:srgbClr val="F5A623"/>
          </a:solidFill>
          <a:ln/>
        </p:spPr>
      </p:sp>
      <p:pic>
        <p:nvPicPr>
          <p:cNvPr id="33" name="Image 5" descr="icons/paw_white.png"/>
          <p:cNvPicPr>
            <a:picLocks noChangeAspect="1"/>
          </p:cNvPicPr>
          <p:nvPr/>
        </p:nvPicPr>
        <p:blipFill>
          <a:blip r:embed="rId7"/>
          <a:stretch>
            <a:fillRect/>
          </a:stretch>
        </p:blipFill>
        <p:spPr>
          <a:xfrm>
            <a:off x="2290115" y="4126870"/>
            <a:ext cx="433060" cy="433060"/>
          </a:xfrm>
          <a:prstGeom prst="rect">
            <a:avLst/>
          </a:prstGeom>
        </p:spPr>
      </p:pic>
      <p:sp>
        <p:nvSpPr>
          <p:cNvPr id="34" name="Text 26"/>
          <p:cNvSpPr/>
          <p:nvPr/>
        </p:nvSpPr>
        <p:spPr>
          <a:xfrm>
            <a:off x="1664208" y="4782312"/>
            <a:ext cx="1684873" cy="256032"/>
          </a:xfrm>
          <a:prstGeom prst="rect">
            <a:avLst/>
          </a:prstGeom>
          <a:noFill/>
          <a:ln/>
        </p:spPr>
        <p:txBody>
          <a:bodyPr wrap="square" lIns="0" tIns="0" rIns="0" bIns="0" rtlCol="0" anchor="ctr"/>
          <a:lstStyle/>
          <a:p>
            <a:pPr marL="0" indent="0" algn="ctr">
              <a:buNone/>
            </a:pPr>
            <a:r>
              <a:rPr lang="en-US" sz="1000" b="1" kern="0" spc="100" dirty="0">
                <a:solidFill>
                  <a:srgbClr val="F5A623"/>
                </a:solidFill>
                <a:latin typeface="Calibri" pitchFamily="34" charset="0"/>
                <a:ea typeface="Calibri" pitchFamily="34" charset="-122"/>
                <a:cs typeface="Calibri" pitchFamily="34" charset="-120"/>
              </a:rPr>
              <a:t>AUTUMN 1</a:t>
            </a:r>
            <a:endParaRPr lang="en-US" sz="1000" dirty="0"/>
          </a:p>
        </p:txBody>
      </p:sp>
      <p:sp>
        <p:nvSpPr>
          <p:cNvPr id="35" name="Text 27"/>
          <p:cNvSpPr/>
          <p:nvPr/>
        </p:nvSpPr>
        <p:spPr>
          <a:xfrm>
            <a:off x="1664208" y="5056632"/>
            <a:ext cx="1684873" cy="1252728"/>
          </a:xfrm>
          <a:prstGeom prst="rect">
            <a:avLst/>
          </a:prstGeom>
          <a:noFill/>
          <a:ln/>
        </p:spPr>
        <p:txBody>
          <a:bodyPr wrap="square" lIns="0" tIns="0" rIns="0" bIns="0" rtlCol="0" anchor="t"/>
          <a:lstStyle/>
          <a:p>
            <a:pPr marL="0" indent="0" algn="ctr">
              <a:lnSpc>
                <a:spcPct val="105000"/>
              </a:lnSpc>
              <a:buNone/>
            </a:pPr>
            <a:r>
              <a:rPr lang="en-US" sz="1100" dirty="0">
                <a:solidFill>
                  <a:srgbClr val="26314F"/>
                </a:solidFill>
                <a:latin typeface="Calibri" pitchFamily="34" charset="0"/>
                <a:ea typeface="Calibri" pitchFamily="34" charset="-122"/>
                <a:cs typeface="Calibri" pitchFamily="34" charset="-120"/>
              </a:rPr>
              <a:t>Zentangle Animals (RE link)</a:t>
            </a:r>
            <a:endParaRPr lang="en-US" sz="1100" dirty="0"/>
          </a:p>
        </p:txBody>
      </p:sp>
      <p:sp>
        <p:nvSpPr>
          <p:cNvPr id="36" name="Shape 28"/>
          <p:cNvSpPr/>
          <p:nvPr/>
        </p:nvSpPr>
        <p:spPr>
          <a:xfrm>
            <a:off x="3623401" y="3886200"/>
            <a:ext cx="1904329" cy="2514600"/>
          </a:xfrm>
          <a:prstGeom prst="roundRect">
            <a:avLst>
              <a:gd name="adj" fmla="val 3841"/>
            </a:avLst>
          </a:prstGeom>
          <a:solidFill>
            <a:srgbClr val="EEF1F7"/>
          </a:solidFill>
          <a:ln/>
          <a:effectLst>
            <a:outerShdw blurRad="50800" dist="12700" dir="2700000" algn="bl" rotWithShape="0">
              <a:srgbClr val="000000">
                <a:alpha val="8000"/>
              </a:srgbClr>
            </a:outerShdw>
          </a:effectLst>
        </p:spPr>
      </p:sp>
      <p:sp>
        <p:nvSpPr>
          <p:cNvPr id="37" name="Shape 29"/>
          <p:cNvSpPr/>
          <p:nvPr/>
        </p:nvSpPr>
        <p:spPr>
          <a:xfrm>
            <a:off x="4282958" y="4050792"/>
            <a:ext cx="585216" cy="585216"/>
          </a:xfrm>
          <a:prstGeom prst="ellipse">
            <a:avLst/>
          </a:prstGeom>
          <a:solidFill>
            <a:srgbClr val="F5A623"/>
          </a:solidFill>
          <a:ln/>
        </p:spPr>
      </p:sp>
      <p:pic>
        <p:nvPicPr>
          <p:cNvPr id="38" name="Image 6" descr="icons/stamp_white.png"/>
          <p:cNvPicPr>
            <a:picLocks noChangeAspect="1"/>
          </p:cNvPicPr>
          <p:nvPr/>
        </p:nvPicPr>
        <p:blipFill>
          <a:blip r:embed="rId8"/>
          <a:stretch>
            <a:fillRect/>
          </a:stretch>
        </p:blipFill>
        <p:spPr>
          <a:xfrm>
            <a:off x="4359036" y="4126870"/>
            <a:ext cx="433060" cy="433060"/>
          </a:xfrm>
          <a:prstGeom prst="rect">
            <a:avLst/>
          </a:prstGeom>
        </p:spPr>
      </p:pic>
      <p:sp>
        <p:nvSpPr>
          <p:cNvPr id="39" name="Text 30"/>
          <p:cNvSpPr/>
          <p:nvPr/>
        </p:nvSpPr>
        <p:spPr>
          <a:xfrm>
            <a:off x="3733129" y="4782312"/>
            <a:ext cx="1684873" cy="256032"/>
          </a:xfrm>
          <a:prstGeom prst="rect">
            <a:avLst/>
          </a:prstGeom>
          <a:noFill/>
          <a:ln/>
        </p:spPr>
        <p:txBody>
          <a:bodyPr wrap="square" lIns="0" tIns="0" rIns="0" bIns="0" rtlCol="0" anchor="ctr"/>
          <a:lstStyle/>
          <a:p>
            <a:pPr marL="0" indent="0" algn="ctr">
              <a:buNone/>
            </a:pPr>
            <a:r>
              <a:rPr lang="en-US" sz="1000" b="1" kern="0" spc="100" dirty="0">
                <a:solidFill>
                  <a:srgbClr val="F5A623"/>
                </a:solidFill>
                <a:latin typeface="Calibri" pitchFamily="34" charset="0"/>
                <a:ea typeface="Calibri" pitchFamily="34" charset="-122"/>
                <a:cs typeface="Calibri" pitchFamily="34" charset="-120"/>
              </a:rPr>
              <a:t>AUTUMN 2</a:t>
            </a:r>
            <a:endParaRPr lang="en-US" sz="1000" dirty="0"/>
          </a:p>
        </p:txBody>
      </p:sp>
      <p:sp>
        <p:nvSpPr>
          <p:cNvPr id="40" name="Text 31"/>
          <p:cNvSpPr/>
          <p:nvPr/>
        </p:nvSpPr>
        <p:spPr>
          <a:xfrm>
            <a:off x="3733129" y="5056632"/>
            <a:ext cx="1684873" cy="1252728"/>
          </a:xfrm>
          <a:prstGeom prst="rect">
            <a:avLst/>
          </a:prstGeom>
          <a:noFill/>
          <a:ln/>
        </p:spPr>
        <p:txBody>
          <a:bodyPr wrap="square" lIns="0" tIns="0" rIns="0" bIns="0" rtlCol="0" anchor="t"/>
          <a:lstStyle/>
          <a:p>
            <a:pPr marL="0" indent="0" algn="ctr">
              <a:lnSpc>
                <a:spcPct val="105000"/>
              </a:lnSpc>
              <a:buNone/>
            </a:pPr>
            <a:r>
              <a:rPr lang="en-US" sz="1100" dirty="0">
                <a:solidFill>
                  <a:srgbClr val="26314F"/>
                </a:solidFill>
                <a:latin typeface="Calibri" pitchFamily="34" charset="0"/>
                <a:ea typeface="Calibri" pitchFamily="34" charset="-122"/>
                <a:cs typeface="Calibri" pitchFamily="34" charset="-120"/>
              </a:rPr>
              <a:t>William Morris — Block Prints</a:t>
            </a:r>
            <a:endParaRPr lang="en-US" sz="1100" dirty="0"/>
          </a:p>
        </p:txBody>
      </p:sp>
      <p:sp>
        <p:nvSpPr>
          <p:cNvPr id="41" name="Shape 32"/>
          <p:cNvSpPr/>
          <p:nvPr/>
        </p:nvSpPr>
        <p:spPr>
          <a:xfrm>
            <a:off x="5692323" y="3886200"/>
            <a:ext cx="1904329" cy="2514600"/>
          </a:xfrm>
          <a:prstGeom prst="roundRect">
            <a:avLst>
              <a:gd name="adj" fmla="val 3841"/>
            </a:avLst>
          </a:prstGeom>
          <a:solidFill>
            <a:srgbClr val="EEF1F7"/>
          </a:solidFill>
          <a:ln/>
          <a:effectLst>
            <a:outerShdw blurRad="50800" dist="12700" dir="2700000" algn="bl" rotWithShape="0">
              <a:srgbClr val="000000">
                <a:alpha val="8000"/>
              </a:srgbClr>
            </a:outerShdw>
          </a:effectLst>
        </p:spPr>
      </p:sp>
      <p:sp>
        <p:nvSpPr>
          <p:cNvPr id="42" name="Shape 33"/>
          <p:cNvSpPr/>
          <p:nvPr/>
        </p:nvSpPr>
        <p:spPr>
          <a:xfrm>
            <a:off x="6351880" y="4050792"/>
            <a:ext cx="585216" cy="585216"/>
          </a:xfrm>
          <a:prstGeom prst="ellipse">
            <a:avLst/>
          </a:prstGeom>
          <a:solidFill>
            <a:srgbClr val="0E7C7B"/>
          </a:solidFill>
          <a:ln/>
        </p:spPr>
      </p:sp>
      <p:pic>
        <p:nvPicPr>
          <p:cNvPr id="43" name="Image 7" descr="icons/circle_white.png"/>
          <p:cNvPicPr>
            <a:picLocks noChangeAspect="1"/>
          </p:cNvPicPr>
          <p:nvPr/>
        </p:nvPicPr>
        <p:blipFill>
          <a:blip r:embed="rId9"/>
          <a:stretch>
            <a:fillRect/>
          </a:stretch>
        </p:blipFill>
        <p:spPr>
          <a:xfrm>
            <a:off x="6427958" y="4126870"/>
            <a:ext cx="433060" cy="433060"/>
          </a:xfrm>
          <a:prstGeom prst="rect">
            <a:avLst/>
          </a:prstGeom>
        </p:spPr>
      </p:pic>
      <p:sp>
        <p:nvSpPr>
          <p:cNvPr id="44" name="Text 34"/>
          <p:cNvSpPr/>
          <p:nvPr/>
        </p:nvSpPr>
        <p:spPr>
          <a:xfrm>
            <a:off x="5802051" y="4782312"/>
            <a:ext cx="1684873" cy="256032"/>
          </a:xfrm>
          <a:prstGeom prst="rect">
            <a:avLst/>
          </a:prstGeom>
          <a:noFill/>
          <a:ln/>
        </p:spPr>
        <p:txBody>
          <a:bodyPr wrap="square" lIns="0" tIns="0" rIns="0" bIns="0" rtlCol="0" anchor="ctr"/>
          <a:lstStyle/>
          <a:p>
            <a:pPr marL="0" indent="0" algn="ctr">
              <a:buNone/>
            </a:pPr>
            <a:r>
              <a:rPr lang="en-US" sz="1000" b="1" kern="0" spc="100" dirty="0">
                <a:solidFill>
                  <a:srgbClr val="0E7C7B"/>
                </a:solidFill>
                <a:latin typeface="Calibri" pitchFamily="34" charset="0"/>
                <a:ea typeface="Calibri" pitchFamily="34" charset="-122"/>
                <a:cs typeface="Calibri" pitchFamily="34" charset="-120"/>
              </a:rPr>
              <a:t>SPRING 2</a:t>
            </a:r>
            <a:endParaRPr lang="en-US" sz="1000" dirty="0"/>
          </a:p>
        </p:txBody>
      </p:sp>
      <p:sp>
        <p:nvSpPr>
          <p:cNvPr id="45" name="Text 35"/>
          <p:cNvSpPr/>
          <p:nvPr/>
        </p:nvSpPr>
        <p:spPr>
          <a:xfrm>
            <a:off x="5802051" y="5056632"/>
            <a:ext cx="1684873" cy="1252728"/>
          </a:xfrm>
          <a:prstGeom prst="rect">
            <a:avLst/>
          </a:prstGeom>
          <a:noFill/>
          <a:ln/>
        </p:spPr>
        <p:txBody>
          <a:bodyPr wrap="square" lIns="0" tIns="0" rIns="0" bIns="0" rtlCol="0" anchor="t"/>
          <a:lstStyle/>
          <a:p>
            <a:pPr marL="0" indent="0" algn="ctr">
              <a:lnSpc>
                <a:spcPct val="105000"/>
              </a:lnSpc>
              <a:buNone/>
            </a:pPr>
            <a:r>
              <a:rPr lang="en-US" sz="1100" dirty="0">
                <a:solidFill>
                  <a:srgbClr val="26314F"/>
                </a:solidFill>
                <a:latin typeface="Calibri" pitchFamily="34" charset="0"/>
                <a:ea typeface="Calibri" pitchFamily="34" charset="-122"/>
                <a:cs typeface="Calibri" pitchFamily="34" charset="-120"/>
              </a:rPr>
              <a:t>Ancient Greek Pottery</a:t>
            </a:r>
            <a:endParaRPr lang="en-US" sz="1100" dirty="0"/>
          </a:p>
        </p:txBody>
      </p:sp>
      <p:sp>
        <p:nvSpPr>
          <p:cNvPr id="46" name="Shape 36"/>
          <p:cNvSpPr/>
          <p:nvPr/>
        </p:nvSpPr>
        <p:spPr>
          <a:xfrm>
            <a:off x="7761244" y="3886200"/>
            <a:ext cx="1904329" cy="2514600"/>
          </a:xfrm>
          <a:prstGeom prst="roundRect">
            <a:avLst>
              <a:gd name="adj" fmla="val 3841"/>
            </a:avLst>
          </a:prstGeom>
          <a:solidFill>
            <a:srgbClr val="EEF1F7"/>
          </a:solidFill>
          <a:ln/>
          <a:effectLst>
            <a:outerShdw blurRad="50800" dist="12700" dir="2700000" algn="bl" rotWithShape="0">
              <a:srgbClr val="000000">
                <a:alpha val="8000"/>
              </a:srgbClr>
            </a:outerShdw>
          </a:effectLst>
        </p:spPr>
      </p:sp>
      <p:sp>
        <p:nvSpPr>
          <p:cNvPr id="47" name="Shape 37"/>
          <p:cNvSpPr/>
          <p:nvPr/>
        </p:nvSpPr>
        <p:spPr>
          <a:xfrm>
            <a:off x="8420801" y="4050792"/>
            <a:ext cx="585216" cy="585216"/>
          </a:xfrm>
          <a:prstGeom prst="ellipse">
            <a:avLst/>
          </a:prstGeom>
          <a:solidFill>
            <a:srgbClr val="C1440E"/>
          </a:solidFill>
          <a:ln/>
        </p:spPr>
      </p:sp>
      <p:pic>
        <p:nvPicPr>
          <p:cNvPr id="48" name="Image 8" descr="icons/eye_white.png"/>
          <p:cNvPicPr>
            <a:picLocks noChangeAspect="1"/>
          </p:cNvPicPr>
          <p:nvPr/>
        </p:nvPicPr>
        <p:blipFill>
          <a:blip r:embed="rId10"/>
          <a:stretch>
            <a:fillRect/>
          </a:stretch>
        </p:blipFill>
        <p:spPr>
          <a:xfrm>
            <a:off x="8496879" y="4126870"/>
            <a:ext cx="433060" cy="433060"/>
          </a:xfrm>
          <a:prstGeom prst="rect">
            <a:avLst/>
          </a:prstGeom>
        </p:spPr>
      </p:pic>
      <p:sp>
        <p:nvSpPr>
          <p:cNvPr id="49" name="Text 38"/>
          <p:cNvSpPr/>
          <p:nvPr/>
        </p:nvSpPr>
        <p:spPr>
          <a:xfrm>
            <a:off x="7870972" y="4782312"/>
            <a:ext cx="1684873" cy="256032"/>
          </a:xfrm>
          <a:prstGeom prst="rect">
            <a:avLst/>
          </a:prstGeom>
          <a:noFill/>
          <a:ln/>
        </p:spPr>
        <p:txBody>
          <a:bodyPr wrap="square" lIns="0" tIns="0" rIns="0" bIns="0" rtlCol="0" anchor="ctr"/>
          <a:lstStyle/>
          <a:p>
            <a:pPr marL="0" indent="0" algn="ctr">
              <a:buNone/>
            </a:pPr>
            <a:r>
              <a:rPr lang="en-US" sz="1000" b="1" kern="0" spc="100" dirty="0">
                <a:solidFill>
                  <a:srgbClr val="C1440E"/>
                </a:solidFill>
                <a:latin typeface="Calibri" pitchFamily="34" charset="0"/>
                <a:ea typeface="Calibri" pitchFamily="34" charset="-122"/>
                <a:cs typeface="Calibri" pitchFamily="34" charset="-120"/>
              </a:rPr>
              <a:t>SUMMER 1</a:t>
            </a:r>
            <a:endParaRPr lang="en-US" sz="1000" dirty="0"/>
          </a:p>
        </p:txBody>
      </p:sp>
      <p:sp>
        <p:nvSpPr>
          <p:cNvPr id="50" name="Text 39"/>
          <p:cNvSpPr/>
          <p:nvPr/>
        </p:nvSpPr>
        <p:spPr>
          <a:xfrm>
            <a:off x="7870972" y="5056632"/>
            <a:ext cx="1684873" cy="1252728"/>
          </a:xfrm>
          <a:prstGeom prst="rect">
            <a:avLst/>
          </a:prstGeom>
          <a:noFill/>
          <a:ln/>
        </p:spPr>
        <p:txBody>
          <a:bodyPr wrap="square" lIns="0" tIns="0" rIns="0" bIns="0" rtlCol="0" anchor="t"/>
          <a:lstStyle/>
          <a:p>
            <a:pPr marL="0" indent="0" algn="ctr">
              <a:lnSpc>
                <a:spcPct val="105000"/>
              </a:lnSpc>
              <a:buNone/>
            </a:pPr>
            <a:r>
              <a:rPr lang="en-US" sz="1100" dirty="0">
                <a:solidFill>
                  <a:srgbClr val="26314F"/>
                </a:solidFill>
                <a:latin typeface="Calibri" pitchFamily="34" charset="0"/>
                <a:ea typeface="Calibri" pitchFamily="34" charset="-122"/>
                <a:cs typeface="Calibri" pitchFamily="34" charset="-120"/>
              </a:rPr>
              <a:t>Liz Atkin — Perspective Work</a:t>
            </a:r>
            <a:endParaRPr lang="en-US" sz="1100" dirty="0"/>
          </a:p>
        </p:txBody>
      </p:sp>
      <p:sp>
        <p:nvSpPr>
          <p:cNvPr id="51" name="Shape 40"/>
          <p:cNvSpPr/>
          <p:nvPr/>
        </p:nvSpPr>
        <p:spPr>
          <a:xfrm>
            <a:off x="9830166" y="3886200"/>
            <a:ext cx="1904329" cy="2514600"/>
          </a:xfrm>
          <a:prstGeom prst="roundRect">
            <a:avLst>
              <a:gd name="adj" fmla="val 3841"/>
            </a:avLst>
          </a:prstGeom>
          <a:solidFill>
            <a:srgbClr val="EEF1F7"/>
          </a:solidFill>
          <a:ln/>
          <a:effectLst>
            <a:outerShdw blurRad="50800" dist="12700" dir="2700000" algn="bl" rotWithShape="0">
              <a:srgbClr val="000000">
                <a:alpha val="8000"/>
              </a:srgbClr>
            </a:outerShdw>
          </a:effectLst>
        </p:spPr>
      </p:sp>
      <p:sp>
        <p:nvSpPr>
          <p:cNvPr id="52" name="Shape 41"/>
          <p:cNvSpPr/>
          <p:nvPr/>
        </p:nvSpPr>
        <p:spPr>
          <a:xfrm>
            <a:off x="10489722" y="4050792"/>
            <a:ext cx="585216" cy="585216"/>
          </a:xfrm>
          <a:prstGeom prst="ellipse">
            <a:avLst/>
          </a:prstGeom>
          <a:solidFill>
            <a:srgbClr val="C1440E"/>
          </a:solidFill>
          <a:ln/>
        </p:spPr>
      </p:sp>
      <p:pic>
        <p:nvPicPr>
          <p:cNvPr id="53" name="Image 9" descr="icons/image_white.png"/>
          <p:cNvPicPr>
            <a:picLocks noChangeAspect="1"/>
          </p:cNvPicPr>
          <p:nvPr/>
        </p:nvPicPr>
        <p:blipFill>
          <a:blip r:embed="rId11"/>
          <a:stretch>
            <a:fillRect/>
          </a:stretch>
        </p:blipFill>
        <p:spPr>
          <a:xfrm>
            <a:off x="10565801" y="4126870"/>
            <a:ext cx="433060" cy="433060"/>
          </a:xfrm>
          <a:prstGeom prst="rect">
            <a:avLst/>
          </a:prstGeom>
        </p:spPr>
      </p:pic>
      <p:sp>
        <p:nvSpPr>
          <p:cNvPr id="54" name="Text 42"/>
          <p:cNvSpPr/>
          <p:nvPr/>
        </p:nvSpPr>
        <p:spPr>
          <a:xfrm>
            <a:off x="9939894" y="4782312"/>
            <a:ext cx="1684873" cy="256032"/>
          </a:xfrm>
          <a:prstGeom prst="rect">
            <a:avLst/>
          </a:prstGeom>
          <a:noFill/>
          <a:ln/>
        </p:spPr>
        <p:txBody>
          <a:bodyPr wrap="square" lIns="0" tIns="0" rIns="0" bIns="0" rtlCol="0" anchor="ctr"/>
          <a:lstStyle/>
          <a:p>
            <a:pPr marL="0" indent="0" algn="ctr">
              <a:buNone/>
            </a:pPr>
            <a:r>
              <a:rPr lang="en-US" sz="1000" b="1" kern="0" spc="100" dirty="0">
                <a:solidFill>
                  <a:srgbClr val="C1440E"/>
                </a:solidFill>
                <a:latin typeface="Calibri" pitchFamily="34" charset="0"/>
                <a:ea typeface="Calibri" pitchFamily="34" charset="-122"/>
                <a:cs typeface="Calibri" pitchFamily="34" charset="-120"/>
              </a:rPr>
              <a:t>SUMMER 2</a:t>
            </a:r>
            <a:endParaRPr lang="en-US" sz="1000" dirty="0"/>
          </a:p>
        </p:txBody>
      </p:sp>
      <p:sp>
        <p:nvSpPr>
          <p:cNvPr id="55" name="Text 43"/>
          <p:cNvSpPr/>
          <p:nvPr/>
        </p:nvSpPr>
        <p:spPr>
          <a:xfrm>
            <a:off x="9939894" y="5056632"/>
            <a:ext cx="1684873" cy="1252728"/>
          </a:xfrm>
          <a:prstGeom prst="rect">
            <a:avLst/>
          </a:prstGeom>
          <a:noFill/>
          <a:ln/>
        </p:spPr>
        <p:txBody>
          <a:bodyPr wrap="square" lIns="0" tIns="0" rIns="0" bIns="0" rtlCol="0" anchor="t"/>
          <a:lstStyle/>
          <a:p>
            <a:pPr marL="0" indent="0" algn="ctr">
              <a:lnSpc>
                <a:spcPct val="105000"/>
              </a:lnSpc>
              <a:buNone/>
            </a:pPr>
            <a:r>
              <a:rPr lang="en-US" sz="1100" dirty="0">
                <a:solidFill>
                  <a:srgbClr val="26314F"/>
                </a:solidFill>
                <a:latin typeface="Calibri" pitchFamily="34" charset="0"/>
                <a:ea typeface="Calibri" pitchFamily="34" charset="-122"/>
                <a:cs typeface="Calibri" pitchFamily="34" charset="-120"/>
              </a:rPr>
              <a:t>Landscapes (Hockney Colour Study)</a:t>
            </a:r>
            <a:endParaRPr lang="en-US" sz="1100" dirty="0"/>
          </a:p>
        </p:txBody>
      </p:sp>
      <p:sp>
        <p:nvSpPr>
          <p:cNvPr id="56" name="Shape 44"/>
          <p:cNvSpPr/>
          <p:nvPr/>
        </p:nvSpPr>
        <p:spPr>
          <a:xfrm>
            <a:off x="8351215" y="6455664"/>
            <a:ext cx="128016" cy="128016"/>
          </a:xfrm>
          <a:prstGeom prst="ellipse">
            <a:avLst/>
          </a:prstGeom>
          <a:solidFill>
            <a:srgbClr val="F5A623"/>
          </a:solidFill>
          <a:ln/>
        </p:spPr>
      </p:sp>
      <p:sp>
        <p:nvSpPr>
          <p:cNvPr id="57" name="Text 45"/>
          <p:cNvSpPr/>
          <p:nvPr/>
        </p:nvSpPr>
        <p:spPr>
          <a:xfrm>
            <a:off x="8534095" y="6419088"/>
            <a:ext cx="100584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Autumn</a:t>
            </a:r>
            <a:endParaRPr lang="en-US" sz="900" dirty="0"/>
          </a:p>
        </p:txBody>
      </p:sp>
      <p:sp>
        <p:nvSpPr>
          <p:cNvPr id="58" name="Shape 46"/>
          <p:cNvSpPr/>
          <p:nvPr/>
        </p:nvSpPr>
        <p:spPr>
          <a:xfrm>
            <a:off x="9494215" y="6455664"/>
            <a:ext cx="128016" cy="128016"/>
          </a:xfrm>
          <a:prstGeom prst="ellipse">
            <a:avLst/>
          </a:prstGeom>
          <a:solidFill>
            <a:srgbClr val="0E7C7B"/>
          </a:solidFill>
          <a:ln/>
        </p:spPr>
      </p:sp>
      <p:sp>
        <p:nvSpPr>
          <p:cNvPr id="59" name="Text 47"/>
          <p:cNvSpPr/>
          <p:nvPr/>
        </p:nvSpPr>
        <p:spPr>
          <a:xfrm>
            <a:off x="9677095" y="6419088"/>
            <a:ext cx="100584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Spring</a:t>
            </a:r>
            <a:endParaRPr lang="en-US" sz="900" dirty="0"/>
          </a:p>
        </p:txBody>
      </p:sp>
      <p:sp>
        <p:nvSpPr>
          <p:cNvPr id="60" name="Shape 48"/>
          <p:cNvSpPr/>
          <p:nvPr/>
        </p:nvSpPr>
        <p:spPr>
          <a:xfrm>
            <a:off x="10637215" y="6455664"/>
            <a:ext cx="128016" cy="128016"/>
          </a:xfrm>
          <a:prstGeom prst="ellipse">
            <a:avLst/>
          </a:prstGeom>
          <a:solidFill>
            <a:srgbClr val="C1440E"/>
          </a:solidFill>
          <a:ln/>
        </p:spPr>
      </p:sp>
      <p:sp>
        <p:nvSpPr>
          <p:cNvPr id="61" name="Text 49"/>
          <p:cNvSpPr/>
          <p:nvPr/>
        </p:nvSpPr>
        <p:spPr>
          <a:xfrm>
            <a:off x="10820095" y="6419088"/>
            <a:ext cx="100584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Summer</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0E7C7B"/>
          </a:solidFill>
          <a:ln/>
        </p:spPr>
      </p:sp>
      <p:pic>
        <p:nvPicPr>
          <p:cNvPr id="3" name="Image 0" descr="icons/pencil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Progression of Skills: Reception – Year 3</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Art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09</a:t>
            </a:r>
            <a:endParaRPr lang="en-US" sz="900" dirty="0"/>
          </a:p>
        </p:txBody>
      </p:sp>
      <p:sp>
        <p:nvSpPr>
          <p:cNvPr id="7" name="Shape 4"/>
          <p:cNvSpPr/>
          <p:nvPr/>
        </p:nvSpPr>
        <p:spPr>
          <a:xfrm>
            <a:off x="502920" y="1188720"/>
            <a:ext cx="2240280" cy="457200"/>
          </a:xfrm>
          <a:prstGeom prst="roundRect">
            <a:avLst>
              <a:gd name="adj" fmla="val 12000"/>
            </a:avLst>
          </a:prstGeom>
          <a:solidFill>
            <a:srgbClr val="1B2E5E"/>
          </a:solidFill>
          <a:ln/>
        </p:spPr>
      </p:sp>
      <p:sp>
        <p:nvSpPr>
          <p:cNvPr id="8" name="Text 5"/>
          <p:cNvSpPr/>
          <p:nvPr/>
        </p:nvSpPr>
        <p:spPr>
          <a:xfrm>
            <a:off x="502920" y="1188720"/>
            <a:ext cx="2240280" cy="457200"/>
          </a:xfrm>
          <a:prstGeom prst="rect">
            <a:avLst/>
          </a:prstGeom>
          <a:noFill/>
          <a:ln/>
        </p:spPr>
        <p:txBody>
          <a:bodyPr wrap="square" lIns="0" tIns="0" rIns="0" bIns="0" rtlCol="0" anchor="ctr"/>
          <a:lstStyle/>
          <a:p>
            <a:pPr marL="0" indent="0" algn="ctr">
              <a:buNone/>
            </a:pPr>
            <a:r>
              <a:rPr lang="en-US" sz="1100" b="1" kern="0" spc="100" dirty="0">
                <a:solidFill>
                  <a:srgbClr val="FFFFFF"/>
                </a:solidFill>
                <a:latin typeface="Calibri" pitchFamily="34" charset="0"/>
                <a:ea typeface="Calibri" pitchFamily="34" charset="-122"/>
                <a:cs typeface="Calibri" pitchFamily="34" charset="-120"/>
              </a:rPr>
              <a:t>DISCIPLINE</a:t>
            </a:r>
            <a:endParaRPr lang="en-US" sz="1100" dirty="0"/>
          </a:p>
        </p:txBody>
      </p:sp>
      <p:sp>
        <p:nvSpPr>
          <p:cNvPr id="9" name="Shape 6"/>
          <p:cNvSpPr/>
          <p:nvPr/>
        </p:nvSpPr>
        <p:spPr>
          <a:xfrm>
            <a:off x="2880360" y="1188720"/>
            <a:ext cx="2122094" cy="457200"/>
          </a:xfrm>
          <a:prstGeom prst="roundRect">
            <a:avLst>
              <a:gd name="adj" fmla="val 12000"/>
            </a:avLst>
          </a:prstGeom>
          <a:solidFill>
            <a:srgbClr val="1B2E5E"/>
          </a:solidFill>
          <a:ln/>
        </p:spPr>
      </p:sp>
      <p:sp>
        <p:nvSpPr>
          <p:cNvPr id="10" name="Text 7"/>
          <p:cNvSpPr/>
          <p:nvPr/>
        </p:nvSpPr>
        <p:spPr>
          <a:xfrm>
            <a:off x="2880360" y="1188720"/>
            <a:ext cx="2122094"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RECEPTION</a:t>
            </a:r>
            <a:endParaRPr lang="en-US" sz="1200" dirty="0"/>
          </a:p>
        </p:txBody>
      </p:sp>
      <p:sp>
        <p:nvSpPr>
          <p:cNvPr id="11" name="Shape 8"/>
          <p:cNvSpPr/>
          <p:nvPr/>
        </p:nvSpPr>
        <p:spPr>
          <a:xfrm>
            <a:off x="5093894" y="1188720"/>
            <a:ext cx="2122094" cy="457200"/>
          </a:xfrm>
          <a:prstGeom prst="roundRect">
            <a:avLst>
              <a:gd name="adj" fmla="val 12000"/>
            </a:avLst>
          </a:prstGeom>
          <a:solidFill>
            <a:srgbClr val="1B2E5E"/>
          </a:solidFill>
          <a:ln/>
        </p:spPr>
      </p:sp>
      <p:sp>
        <p:nvSpPr>
          <p:cNvPr id="12" name="Text 9"/>
          <p:cNvSpPr/>
          <p:nvPr/>
        </p:nvSpPr>
        <p:spPr>
          <a:xfrm>
            <a:off x="5093894" y="1188720"/>
            <a:ext cx="2122094"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1</a:t>
            </a:r>
            <a:endParaRPr lang="en-US" sz="1200" dirty="0"/>
          </a:p>
        </p:txBody>
      </p:sp>
      <p:sp>
        <p:nvSpPr>
          <p:cNvPr id="13" name="Shape 10"/>
          <p:cNvSpPr/>
          <p:nvPr/>
        </p:nvSpPr>
        <p:spPr>
          <a:xfrm>
            <a:off x="7307428" y="1188720"/>
            <a:ext cx="2122094" cy="457200"/>
          </a:xfrm>
          <a:prstGeom prst="roundRect">
            <a:avLst>
              <a:gd name="adj" fmla="val 12000"/>
            </a:avLst>
          </a:prstGeom>
          <a:solidFill>
            <a:srgbClr val="1B2E5E"/>
          </a:solidFill>
          <a:ln/>
        </p:spPr>
      </p:sp>
      <p:sp>
        <p:nvSpPr>
          <p:cNvPr id="14" name="Text 11"/>
          <p:cNvSpPr/>
          <p:nvPr/>
        </p:nvSpPr>
        <p:spPr>
          <a:xfrm>
            <a:off x="7307428" y="1188720"/>
            <a:ext cx="2122094"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2</a:t>
            </a:r>
            <a:endParaRPr lang="en-US" sz="1200" dirty="0"/>
          </a:p>
        </p:txBody>
      </p:sp>
      <p:sp>
        <p:nvSpPr>
          <p:cNvPr id="15" name="Shape 12"/>
          <p:cNvSpPr/>
          <p:nvPr/>
        </p:nvSpPr>
        <p:spPr>
          <a:xfrm>
            <a:off x="9520961" y="1188720"/>
            <a:ext cx="2122094" cy="457200"/>
          </a:xfrm>
          <a:prstGeom prst="roundRect">
            <a:avLst>
              <a:gd name="adj" fmla="val 12000"/>
            </a:avLst>
          </a:prstGeom>
          <a:solidFill>
            <a:srgbClr val="1B2E5E"/>
          </a:solidFill>
          <a:ln/>
        </p:spPr>
      </p:sp>
      <p:sp>
        <p:nvSpPr>
          <p:cNvPr id="16" name="Text 13"/>
          <p:cNvSpPr/>
          <p:nvPr/>
        </p:nvSpPr>
        <p:spPr>
          <a:xfrm>
            <a:off x="9520961" y="1188720"/>
            <a:ext cx="2122094"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3</a:t>
            </a:r>
            <a:endParaRPr lang="en-US" sz="1200" dirty="0"/>
          </a:p>
        </p:txBody>
      </p:sp>
      <p:sp>
        <p:nvSpPr>
          <p:cNvPr id="17" name="Shape 14"/>
          <p:cNvSpPr/>
          <p:nvPr/>
        </p:nvSpPr>
        <p:spPr>
          <a:xfrm>
            <a:off x="502920" y="1737360"/>
            <a:ext cx="2240280" cy="960120"/>
          </a:xfrm>
          <a:prstGeom prst="roundRect">
            <a:avLst>
              <a:gd name="adj" fmla="val 5714"/>
            </a:avLst>
          </a:prstGeom>
          <a:solidFill>
            <a:srgbClr val="EEF1F7"/>
          </a:solidFill>
          <a:ln/>
        </p:spPr>
      </p:sp>
      <p:pic>
        <p:nvPicPr>
          <p:cNvPr id="18" name="Image 1" descr="icons/pencil_navy.png"/>
          <p:cNvPicPr>
            <a:picLocks noChangeAspect="1"/>
          </p:cNvPicPr>
          <p:nvPr/>
        </p:nvPicPr>
        <p:blipFill>
          <a:blip r:embed="rId4"/>
          <a:stretch>
            <a:fillRect/>
          </a:stretch>
        </p:blipFill>
        <p:spPr>
          <a:xfrm>
            <a:off x="630936" y="2043684"/>
            <a:ext cx="347472" cy="347472"/>
          </a:xfrm>
          <a:prstGeom prst="rect">
            <a:avLst/>
          </a:prstGeom>
        </p:spPr>
      </p:pic>
      <p:sp>
        <p:nvSpPr>
          <p:cNvPr id="19" name="Text 15"/>
          <p:cNvSpPr/>
          <p:nvPr/>
        </p:nvSpPr>
        <p:spPr>
          <a:xfrm>
            <a:off x="1069848" y="1737360"/>
            <a:ext cx="1645920" cy="960120"/>
          </a:xfrm>
          <a:prstGeom prst="rect">
            <a:avLst/>
          </a:prstGeom>
          <a:noFill/>
          <a:ln/>
        </p:spPr>
        <p:txBody>
          <a:bodyPr wrap="square" lIns="0" tIns="0" rIns="0" bIns="0" rtlCol="0" anchor="ctr"/>
          <a:lstStyle/>
          <a:p>
            <a:pPr marL="0" indent="0">
              <a:lnSpc>
                <a:spcPct val="100000"/>
              </a:lnSpc>
              <a:buNone/>
            </a:pPr>
            <a:r>
              <a:rPr lang="en-US" sz="1250" b="1" dirty="0">
                <a:solidFill>
                  <a:srgbClr val="1B2E5E"/>
                </a:solidFill>
                <a:latin typeface="Calibri" pitchFamily="34" charset="0"/>
                <a:ea typeface="Calibri" pitchFamily="34" charset="-122"/>
                <a:cs typeface="Calibri" pitchFamily="34" charset="-120"/>
              </a:rPr>
              <a:t>Drawing</a:t>
            </a:r>
            <a:endParaRPr lang="en-US" sz="1250" dirty="0"/>
          </a:p>
        </p:txBody>
      </p:sp>
      <p:sp>
        <p:nvSpPr>
          <p:cNvPr id="20" name="Shape 16"/>
          <p:cNvSpPr/>
          <p:nvPr/>
        </p:nvSpPr>
        <p:spPr>
          <a:xfrm>
            <a:off x="2880360" y="1737360"/>
            <a:ext cx="2122094" cy="960120"/>
          </a:xfrm>
          <a:prstGeom prst="roundRect">
            <a:avLst>
              <a:gd name="adj" fmla="val 5714"/>
            </a:avLst>
          </a:prstGeom>
          <a:solidFill>
            <a:srgbClr val="EEF1F7"/>
          </a:solidFill>
          <a:ln/>
        </p:spPr>
      </p:sp>
      <p:sp>
        <p:nvSpPr>
          <p:cNvPr id="21" name="Text 17"/>
          <p:cNvSpPr/>
          <p:nvPr/>
        </p:nvSpPr>
        <p:spPr>
          <a:xfrm>
            <a:off x="3017520" y="1792224"/>
            <a:ext cx="1847774"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Mark-making with a range of tools; simple shapes and figures</a:t>
            </a:r>
            <a:endParaRPr lang="en-US" sz="1050" dirty="0"/>
          </a:p>
        </p:txBody>
      </p:sp>
      <p:sp>
        <p:nvSpPr>
          <p:cNvPr id="22" name="Shape 18"/>
          <p:cNvSpPr/>
          <p:nvPr/>
        </p:nvSpPr>
        <p:spPr>
          <a:xfrm>
            <a:off x="5093894" y="1737360"/>
            <a:ext cx="2122094" cy="960120"/>
          </a:xfrm>
          <a:prstGeom prst="roundRect">
            <a:avLst>
              <a:gd name="adj" fmla="val 5714"/>
            </a:avLst>
          </a:prstGeom>
          <a:solidFill>
            <a:srgbClr val="EEF1F7"/>
          </a:solidFill>
          <a:ln/>
        </p:spPr>
      </p:sp>
      <p:sp>
        <p:nvSpPr>
          <p:cNvPr id="23" name="Text 19"/>
          <p:cNvSpPr/>
          <p:nvPr/>
        </p:nvSpPr>
        <p:spPr>
          <a:xfrm>
            <a:off x="5231054" y="1792224"/>
            <a:ext cx="1847774"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Lines, tone and pattern to add detail</a:t>
            </a:r>
            <a:endParaRPr lang="en-US" sz="1050" dirty="0"/>
          </a:p>
        </p:txBody>
      </p:sp>
      <p:sp>
        <p:nvSpPr>
          <p:cNvPr id="24" name="Shape 20"/>
          <p:cNvSpPr/>
          <p:nvPr/>
        </p:nvSpPr>
        <p:spPr>
          <a:xfrm>
            <a:off x="7307428" y="1737360"/>
            <a:ext cx="2122094" cy="960120"/>
          </a:xfrm>
          <a:prstGeom prst="roundRect">
            <a:avLst>
              <a:gd name="adj" fmla="val 5714"/>
            </a:avLst>
          </a:prstGeom>
          <a:solidFill>
            <a:srgbClr val="EEF1F7"/>
          </a:solidFill>
          <a:ln/>
        </p:spPr>
      </p:sp>
      <p:sp>
        <p:nvSpPr>
          <p:cNvPr id="25" name="Text 21"/>
          <p:cNvSpPr/>
          <p:nvPr/>
        </p:nvSpPr>
        <p:spPr>
          <a:xfrm>
            <a:off x="7444588" y="1792224"/>
            <a:ext cx="1847774"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Draw from imagination; show tone with pencils</a:t>
            </a:r>
            <a:endParaRPr lang="en-US" sz="1050" dirty="0"/>
          </a:p>
        </p:txBody>
      </p:sp>
      <p:sp>
        <p:nvSpPr>
          <p:cNvPr id="26" name="Shape 22"/>
          <p:cNvSpPr/>
          <p:nvPr/>
        </p:nvSpPr>
        <p:spPr>
          <a:xfrm>
            <a:off x="9520961" y="1737360"/>
            <a:ext cx="2122094" cy="960120"/>
          </a:xfrm>
          <a:prstGeom prst="roundRect">
            <a:avLst>
              <a:gd name="adj" fmla="val 5714"/>
            </a:avLst>
          </a:prstGeom>
          <a:solidFill>
            <a:srgbClr val="EEF1F7"/>
          </a:solidFill>
          <a:ln/>
        </p:spPr>
      </p:sp>
      <p:sp>
        <p:nvSpPr>
          <p:cNvPr id="27" name="Text 23"/>
          <p:cNvSpPr/>
          <p:nvPr/>
        </p:nvSpPr>
        <p:spPr>
          <a:xfrm>
            <a:off x="9658121" y="1792224"/>
            <a:ext cx="1847774"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Correct proportions; tone through pencil grade</a:t>
            </a:r>
            <a:endParaRPr lang="en-US" sz="1050" dirty="0"/>
          </a:p>
        </p:txBody>
      </p:sp>
      <p:sp>
        <p:nvSpPr>
          <p:cNvPr id="28" name="Shape 24"/>
          <p:cNvSpPr/>
          <p:nvPr/>
        </p:nvSpPr>
        <p:spPr>
          <a:xfrm>
            <a:off x="502920" y="2770632"/>
            <a:ext cx="2240280" cy="960120"/>
          </a:xfrm>
          <a:prstGeom prst="roundRect">
            <a:avLst>
              <a:gd name="adj" fmla="val 5714"/>
            </a:avLst>
          </a:prstGeom>
          <a:solidFill>
            <a:srgbClr val="FFFFFF"/>
          </a:solidFill>
          <a:ln/>
        </p:spPr>
      </p:sp>
      <p:pic>
        <p:nvPicPr>
          <p:cNvPr id="29" name="Image 2" descr="icons/brush_navy.png"/>
          <p:cNvPicPr>
            <a:picLocks noChangeAspect="1"/>
          </p:cNvPicPr>
          <p:nvPr/>
        </p:nvPicPr>
        <p:blipFill>
          <a:blip r:embed="rId5"/>
          <a:stretch>
            <a:fillRect/>
          </a:stretch>
        </p:blipFill>
        <p:spPr>
          <a:xfrm>
            <a:off x="630936" y="3076956"/>
            <a:ext cx="347472" cy="347472"/>
          </a:xfrm>
          <a:prstGeom prst="rect">
            <a:avLst/>
          </a:prstGeom>
        </p:spPr>
      </p:pic>
      <p:sp>
        <p:nvSpPr>
          <p:cNvPr id="30" name="Text 25"/>
          <p:cNvSpPr/>
          <p:nvPr/>
        </p:nvSpPr>
        <p:spPr>
          <a:xfrm>
            <a:off x="1069848" y="2770632"/>
            <a:ext cx="1645920" cy="960120"/>
          </a:xfrm>
          <a:prstGeom prst="rect">
            <a:avLst/>
          </a:prstGeom>
          <a:noFill/>
          <a:ln/>
        </p:spPr>
        <p:txBody>
          <a:bodyPr wrap="square" lIns="0" tIns="0" rIns="0" bIns="0" rtlCol="0" anchor="ctr"/>
          <a:lstStyle/>
          <a:p>
            <a:pPr marL="0" indent="0">
              <a:lnSpc>
                <a:spcPct val="100000"/>
              </a:lnSpc>
              <a:buNone/>
            </a:pPr>
            <a:r>
              <a:rPr lang="en-US" sz="1250" b="1" dirty="0">
                <a:solidFill>
                  <a:srgbClr val="1B2E5E"/>
                </a:solidFill>
                <a:latin typeface="Calibri" pitchFamily="34" charset="0"/>
                <a:ea typeface="Calibri" pitchFamily="34" charset="-122"/>
                <a:cs typeface="Calibri" pitchFamily="34" charset="-120"/>
              </a:rPr>
              <a:t>Painting</a:t>
            </a:r>
            <a:endParaRPr lang="en-US" sz="1250" dirty="0"/>
          </a:p>
        </p:txBody>
      </p:sp>
      <p:sp>
        <p:nvSpPr>
          <p:cNvPr id="31" name="Shape 26"/>
          <p:cNvSpPr/>
          <p:nvPr/>
        </p:nvSpPr>
        <p:spPr>
          <a:xfrm>
            <a:off x="2880360" y="2770632"/>
            <a:ext cx="2122094" cy="960120"/>
          </a:xfrm>
          <a:prstGeom prst="roundRect">
            <a:avLst>
              <a:gd name="adj" fmla="val 5714"/>
            </a:avLst>
          </a:prstGeom>
          <a:solidFill>
            <a:srgbClr val="FFFFFF"/>
          </a:solidFill>
          <a:ln/>
        </p:spPr>
      </p:sp>
      <p:sp>
        <p:nvSpPr>
          <p:cNvPr id="32" name="Text 27"/>
          <p:cNvSpPr/>
          <p:nvPr/>
        </p:nvSpPr>
        <p:spPr>
          <a:xfrm>
            <a:off x="3017520" y="2825496"/>
            <a:ext cx="1847774"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Colour mixing and brush control</a:t>
            </a:r>
            <a:endParaRPr lang="en-US" sz="1050" dirty="0"/>
          </a:p>
        </p:txBody>
      </p:sp>
      <p:sp>
        <p:nvSpPr>
          <p:cNvPr id="33" name="Shape 28"/>
          <p:cNvSpPr/>
          <p:nvPr/>
        </p:nvSpPr>
        <p:spPr>
          <a:xfrm>
            <a:off x="5093894" y="2770632"/>
            <a:ext cx="2122094" cy="960120"/>
          </a:xfrm>
          <a:prstGeom prst="roundRect">
            <a:avLst>
              <a:gd name="adj" fmla="val 5714"/>
            </a:avLst>
          </a:prstGeom>
          <a:solidFill>
            <a:srgbClr val="FFFFFF"/>
          </a:solidFill>
          <a:ln/>
        </p:spPr>
      </p:sp>
      <p:sp>
        <p:nvSpPr>
          <p:cNvPr id="34" name="Text 29"/>
          <p:cNvSpPr/>
          <p:nvPr/>
        </p:nvSpPr>
        <p:spPr>
          <a:xfrm>
            <a:off x="5231054" y="2825496"/>
            <a:ext cx="1847774"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Brush control; mix primary into secondary colours</a:t>
            </a:r>
            <a:endParaRPr lang="en-US" sz="1050" dirty="0"/>
          </a:p>
        </p:txBody>
      </p:sp>
      <p:sp>
        <p:nvSpPr>
          <p:cNvPr id="35" name="Shape 30"/>
          <p:cNvSpPr/>
          <p:nvPr/>
        </p:nvSpPr>
        <p:spPr>
          <a:xfrm>
            <a:off x="7307428" y="2770632"/>
            <a:ext cx="2122094" cy="960120"/>
          </a:xfrm>
          <a:prstGeom prst="roundRect">
            <a:avLst>
              <a:gd name="adj" fmla="val 5714"/>
            </a:avLst>
          </a:prstGeom>
          <a:solidFill>
            <a:srgbClr val="FFFFFF"/>
          </a:solidFill>
          <a:ln/>
        </p:spPr>
      </p:sp>
      <p:sp>
        <p:nvSpPr>
          <p:cNvPr id="36" name="Text 31"/>
          <p:cNvSpPr/>
          <p:nvPr/>
        </p:nvSpPr>
        <p:spPr>
          <a:xfrm>
            <a:off x="7444588" y="2825496"/>
            <a:ext cx="1847774"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Tints, tones and secondary colour mixing</a:t>
            </a:r>
            <a:endParaRPr lang="en-US" sz="1050" dirty="0"/>
          </a:p>
        </p:txBody>
      </p:sp>
      <p:sp>
        <p:nvSpPr>
          <p:cNvPr id="37" name="Shape 32"/>
          <p:cNvSpPr/>
          <p:nvPr/>
        </p:nvSpPr>
        <p:spPr>
          <a:xfrm>
            <a:off x="9520961" y="2770632"/>
            <a:ext cx="2122094" cy="960120"/>
          </a:xfrm>
          <a:prstGeom prst="roundRect">
            <a:avLst>
              <a:gd name="adj" fmla="val 5714"/>
            </a:avLst>
          </a:prstGeom>
          <a:solidFill>
            <a:srgbClr val="FFFFFF"/>
          </a:solidFill>
          <a:ln/>
        </p:spPr>
      </p:sp>
      <p:sp>
        <p:nvSpPr>
          <p:cNvPr id="38" name="Text 33"/>
          <p:cNvSpPr/>
          <p:nvPr/>
        </p:nvSpPr>
        <p:spPr>
          <a:xfrm>
            <a:off x="9658121" y="2825496"/>
            <a:ext cx="1847774"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Thick and thin brush techniques; mix secondary colours accurately</a:t>
            </a:r>
            <a:endParaRPr lang="en-US" sz="1050" dirty="0"/>
          </a:p>
        </p:txBody>
      </p:sp>
      <p:sp>
        <p:nvSpPr>
          <p:cNvPr id="39" name="Shape 34"/>
          <p:cNvSpPr/>
          <p:nvPr/>
        </p:nvSpPr>
        <p:spPr>
          <a:xfrm>
            <a:off x="502920" y="3803904"/>
            <a:ext cx="2240280" cy="960120"/>
          </a:xfrm>
          <a:prstGeom prst="roundRect">
            <a:avLst>
              <a:gd name="adj" fmla="val 5714"/>
            </a:avLst>
          </a:prstGeom>
          <a:solidFill>
            <a:srgbClr val="EEF1F7"/>
          </a:solidFill>
          <a:ln/>
        </p:spPr>
      </p:sp>
      <p:pic>
        <p:nvPicPr>
          <p:cNvPr id="40" name="Image 3" descr="icons/cut_navy.png"/>
          <p:cNvPicPr>
            <a:picLocks noChangeAspect="1"/>
          </p:cNvPicPr>
          <p:nvPr/>
        </p:nvPicPr>
        <p:blipFill>
          <a:blip r:embed="rId6"/>
          <a:stretch>
            <a:fillRect/>
          </a:stretch>
        </p:blipFill>
        <p:spPr>
          <a:xfrm>
            <a:off x="630936" y="4110228"/>
            <a:ext cx="347472" cy="347472"/>
          </a:xfrm>
          <a:prstGeom prst="rect">
            <a:avLst/>
          </a:prstGeom>
        </p:spPr>
      </p:pic>
      <p:sp>
        <p:nvSpPr>
          <p:cNvPr id="41" name="Text 35"/>
          <p:cNvSpPr/>
          <p:nvPr/>
        </p:nvSpPr>
        <p:spPr>
          <a:xfrm>
            <a:off x="1069848" y="3803904"/>
            <a:ext cx="1645920" cy="960120"/>
          </a:xfrm>
          <a:prstGeom prst="rect">
            <a:avLst/>
          </a:prstGeom>
          <a:noFill/>
          <a:ln/>
        </p:spPr>
        <p:txBody>
          <a:bodyPr wrap="square" lIns="0" tIns="0" rIns="0" bIns="0" rtlCol="0" anchor="ctr"/>
          <a:lstStyle/>
          <a:p>
            <a:pPr marL="0" indent="0">
              <a:lnSpc>
                <a:spcPct val="100000"/>
              </a:lnSpc>
              <a:buNone/>
            </a:pPr>
            <a:r>
              <a:rPr lang="en-US" sz="1250" b="1" dirty="0">
                <a:solidFill>
                  <a:srgbClr val="1B2E5E"/>
                </a:solidFill>
                <a:latin typeface="Calibri" pitchFamily="34" charset="0"/>
                <a:ea typeface="Calibri" pitchFamily="34" charset="-122"/>
                <a:cs typeface="Calibri" pitchFamily="34" charset="-120"/>
              </a:rPr>
              <a:t>Collage / Print / Textiles</a:t>
            </a:r>
            <a:endParaRPr lang="en-US" sz="1250" dirty="0"/>
          </a:p>
        </p:txBody>
      </p:sp>
      <p:sp>
        <p:nvSpPr>
          <p:cNvPr id="42" name="Shape 36"/>
          <p:cNvSpPr/>
          <p:nvPr/>
        </p:nvSpPr>
        <p:spPr>
          <a:xfrm>
            <a:off x="2880360" y="3803904"/>
            <a:ext cx="2122094" cy="960120"/>
          </a:xfrm>
          <a:prstGeom prst="roundRect">
            <a:avLst>
              <a:gd name="adj" fmla="val 5714"/>
            </a:avLst>
          </a:prstGeom>
          <a:solidFill>
            <a:srgbClr val="EEF1F7"/>
          </a:solidFill>
          <a:ln/>
        </p:spPr>
      </p:sp>
      <p:sp>
        <p:nvSpPr>
          <p:cNvPr id="43" name="Text 37"/>
          <p:cNvSpPr/>
          <p:nvPr/>
        </p:nvSpPr>
        <p:spPr>
          <a:xfrm>
            <a:off x="3017520" y="3858768"/>
            <a:ext cx="1847774"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Explore texture and join materials</a:t>
            </a:r>
            <a:endParaRPr lang="en-US" sz="1050" dirty="0"/>
          </a:p>
        </p:txBody>
      </p:sp>
      <p:sp>
        <p:nvSpPr>
          <p:cNvPr id="44" name="Shape 38"/>
          <p:cNvSpPr/>
          <p:nvPr/>
        </p:nvSpPr>
        <p:spPr>
          <a:xfrm>
            <a:off x="5093894" y="3803904"/>
            <a:ext cx="2122094" cy="960120"/>
          </a:xfrm>
          <a:prstGeom prst="roundRect">
            <a:avLst>
              <a:gd name="adj" fmla="val 5714"/>
            </a:avLst>
          </a:prstGeom>
          <a:solidFill>
            <a:srgbClr val="EEF1F7"/>
          </a:solidFill>
          <a:ln/>
        </p:spPr>
      </p:sp>
      <p:sp>
        <p:nvSpPr>
          <p:cNvPr id="45" name="Text 39"/>
          <p:cNvSpPr/>
          <p:nvPr/>
        </p:nvSpPr>
        <p:spPr>
          <a:xfrm>
            <a:off x="5231054" y="3858768"/>
            <a:ext cx="1847774"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Cut, tear, glue and join; simple prints</a:t>
            </a:r>
            <a:endParaRPr lang="en-US" sz="1050" dirty="0"/>
          </a:p>
        </p:txBody>
      </p:sp>
      <p:sp>
        <p:nvSpPr>
          <p:cNvPr id="46" name="Shape 40"/>
          <p:cNvSpPr/>
          <p:nvPr/>
        </p:nvSpPr>
        <p:spPr>
          <a:xfrm>
            <a:off x="7307428" y="3803904"/>
            <a:ext cx="2122094" cy="960120"/>
          </a:xfrm>
          <a:prstGeom prst="roundRect">
            <a:avLst>
              <a:gd name="adj" fmla="val 5714"/>
            </a:avLst>
          </a:prstGeom>
          <a:solidFill>
            <a:srgbClr val="EEF1F7"/>
          </a:solidFill>
          <a:ln/>
        </p:spPr>
      </p:sp>
      <p:sp>
        <p:nvSpPr>
          <p:cNvPr id="47" name="Text 41"/>
          <p:cNvSpPr/>
          <p:nvPr/>
        </p:nvSpPr>
        <p:spPr>
          <a:xfrm>
            <a:off x="7444588" y="3858768"/>
            <a:ext cx="1847774"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Press, roll and stamp to create prints</a:t>
            </a:r>
            <a:endParaRPr lang="en-US" sz="1050" dirty="0"/>
          </a:p>
        </p:txBody>
      </p:sp>
      <p:sp>
        <p:nvSpPr>
          <p:cNvPr id="48" name="Shape 42"/>
          <p:cNvSpPr/>
          <p:nvPr/>
        </p:nvSpPr>
        <p:spPr>
          <a:xfrm>
            <a:off x="9520961" y="3803904"/>
            <a:ext cx="2122094" cy="960120"/>
          </a:xfrm>
          <a:prstGeom prst="roundRect">
            <a:avLst>
              <a:gd name="adj" fmla="val 5714"/>
            </a:avLst>
          </a:prstGeom>
          <a:solidFill>
            <a:srgbClr val="EEF1F7"/>
          </a:solidFill>
          <a:ln/>
        </p:spPr>
      </p:sp>
      <p:sp>
        <p:nvSpPr>
          <p:cNvPr id="49" name="Text 43"/>
          <p:cNvSpPr/>
          <p:nvPr/>
        </p:nvSpPr>
        <p:spPr>
          <a:xfrm>
            <a:off x="9658121" y="3858768"/>
            <a:ext cx="1847774"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Coiling, tessellation, montage and printing blocks</a:t>
            </a:r>
            <a:endParaRPr lang="en-US" sz="1050" dirty="0"/>
          </a:p>
        </p:txBody>
      </p:sp>
      <p:sp>
        <p:nvSpPr>
          <p:cNvPr id="50" name="Shape 44"/>
          <p:cNvSpPr/>
          <p:nvPr/>
        </p:nvSpPr>
        <p:spPr>
          <a:xfrm>
            <a:off x="502920" y="4837176"/>
            <a:ext cx="2240280" cy="960120"/>
          </a:xfrm>
          <a:prstGeom prst="roundRect">
            <a:avLst>
              <a:gd name="adj" fmla="val 5714"/>
            </a:avLst>
          </a:prstGeom>
          <a:solidFill>
            <a:srgbClr val="FFFFFF"/>
          </a:solidFill>
          <a:ln/>
        </p:spPr>
      </p:sp>
      <p:pic>
        <p:nvPicPr>
          <p:cNvPr id="51" name="Image 4" descr="icons/cubes_navy.png"/>
          <p:cNvPicPr>
            <a:picLocks noChangeAspect="1"/>
          </p:cNvPicPr>
          <p:nvPr/>
        </p:nvPicPr>
        <p:blipFill>
          <a:blip r:embed="rId7"/>
          <a:stretch>
            <a:fillRect/>
          </a:stretch>
        </p:blipFill>
        <p:spPr>
          <a:xfrm>
            <a:off x="630936" y="5143500"/>
            <a:ext cx="347472" cy="347472"/>
          </a:xfrm>
          <a:prstGeom prst="rect">
            <a:avLst/>
          </a:prstGeom>
        </p:spPr>
      </p:pic>
      <p:sp>
        <p:nvSpPr>
          <p:cNvPr id="52" name="Text 45"/>
          <p:cNvSpPr/>
          <p:nvPr/>
        </p:nvSpPr>
        <p:spPr>
          <a:xfrm>
            <a:off x="1069848" y="4837176"/>
            <a:ext cx="1645920" cy="960120"/>
          </a:xfrm>
          <a:prstGeom prst="rect">
            <a:avLst/>
          </a:prstGeom>
          <a:noFill/>
          <a:ln/>
        </p:spPr>
        <p:txBody>
          <a:bodyPr wrap="square" lIns="0" tIns="0" rIns="0" bIns="0" rtlCol="0" anchor="ctr"/>
          <a:lstStyle/>
          <a:p>
            <a:pPr marL="0" indent="0">
              <a:lnSpc>
                <a:spcPct val="100000"/>
              </a:lnSpc>
              <a:buNone/>
            </a:pPr>
            <a:r>
              <a:rPr lang="en-US" sz="1250" b="1" dirty="0">
                <a:solidFill>
                  <a:srgbClr val="1B2E5E"/>
                </a:solidFill>
                <a:latin typeface="Calibri" pitchFamily="34" charset="0"/>
                <a:ea typeface="Calibri" pitchFamily="34" charset="-122"/>
                <a:cs typeface="Calibri" pitchFamily="34" charset="-120"/>
              </a:rPr>
              <a:t>3D</a:t>
            </a:r>
            <a:endParaRPr lang="en-US" sz="1250" dirty="0"/>
          </a:p>
        </p:txBody>
      </p:sp>
      <p:sp>
        <p:nvSpPr>
          <p:cNvPr id="53" name="Shape 46"/>
          <p:cNvSpPr/>
          <p:nvPr/>
        </p:nvSpPr>
        <p:spPr>
          <a:xfrm>
            <a:off x="2880360" y="4837176"/>
            <a:ext cx="2122094" cy="960120"/>
          </a:xfrm>
          <a:prstGeom prst="roundRect">
            <a:avLst>
              <a:gd name="adj" fmla="val 5714"/>
            </a:avLst>
          </a:prstGeom>
          <a:solidFill>
            <a:srgbClr val="FFFFFF"/>
          </a:solidFill>
          <a:ln/>
        </p:spPr>
      </p:sp>
      <p:sp>
        <p:nvSpPr>
          <p:cNvPr id="54" name="Text 47"/>
          <p:cNvSpPr/>
          <p:nvPr/>
        </p:nvSpPr>
        <p:spPr>
          <a:xfrm>
            <a:off x="3017520" y="4892040"/>
            <a:ext cx="1847774"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Build, balance and shape with construction materials</a:t>
            </a:r>
            <a:endParaRPr lang="en-US" sz="1050" dirty="0"/>
          </a:p>
        </p:txBody>
      </p:sp>
      <p:sp>
        <p:nvSpPr>
          <p:cNvPr id="55" name="Shape 48"/>
          <p:cNvSpPr/>
          <p:nvPr/>
        </p:nvSpPr>
        <p:spPr>
          <a:xfrm>
            <a:off x="5093894" y="4837176"/>
            <a:ext cx="2122094" cy="960120"/>
          </a:xfrm>
          <a:prstGeom prst="roundRect">
            <a:avLst>
              <a:gd name="adj" fmla="val 5714"/>
            </a:avLst>
          </a:prstGeom>
          <a:solidFill>
            <a:srgbClr val="FFFFFF"/>
          </a:solidFill>
          <a:ln/>
        </p:spPr>
      </p:sp>
      <p:sp>
        <p:nvSpPr>
          <p:cNvPr id="56" name="Text 49"/>
          <p:cNvSpPr/>
          <p:nvPr/>
        </p:nvSpPr>
        <p:spPr>
          <a:xfrm>
            <a:off x="5231054" y="4892040"/>
            <a:ext cx="1847774"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Shape malleable materials into familiar forms</a:t>
            </a:r>
            <a:endParaRPr lang="en-US" sz="1050" dirty="0"/>
          </a:p>
        </p:txBody>
      </p:sp>
      <p:sp>
        <p:nvSpPr>
          <p:cNvPr id="57" name="Shape 50"/>
          <p:cNvSpPr/>
          <p:nvPr/>
        </p:nvSpPr>
        <p:spPr>
          <a:xfrm>
            <a:off x="7307428" y="4837176"/>
            <a:ext cx="2122094" cy="960120"/>
          </a:xfrm>
          <a:prstGeom prst="roundRect">
            <a:avLst>
              <a:gd name="adj" fmla="val 5714"/>
            </a:avLst>
          </a:prstGeom>
          <a:solidFill>
            <a:srgbClr val="FFFFFF"/>
          </a:solidFill>
          <a:ln/>
        </p:spPr>
      </p:sp>
      <p:sp>
        <p:nvSpPr>
          <p:cNvPr id="58" name="Text 51"/>
          <p:cNvSpPr/>
          <p:nvPr/>
        </p:nvSpPr>
        <p:spPr>
          <a:xfrm>
            <a:off x="7444588" y="4892040"/>
            <a:ext cx="1847774"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Combine shapes; use rolling, cutting and carving</a:t>
            </a:r>
            <a:endParaRPr lang="en-US" sz="1050" dirty="0"/>
          </a:p>
        </p:txBody>
      </p:sp>
      <p:sp>
        <p:nvSpPr>
          <p:cNvPr id="59" name="Shape 52"/>
          <p:cNvSpPr/>
          <p:nvPr/>
        </p:nvSpPr>
        <p:spPr>
          <a:xfrm>
            <a:off x="9520961" y="4837176"/>
            <a:ext cx="2122094" cy="960120"/>
          </a:xfrm>
          <a:prstGeom prst="roundRect">
            <a:avLst>
              <a:gd name="adj" fmla="val 5714"/>
            </a:avLst>
          </a:prstGeom>
          <a:solidFill>
            <a:srgbClr val="FFFFFF"/>
          </a:solidFill>
          <a:ln/>
        </p:spPr>
      </p:sp>
      <p:sp>
        <p:nvSpPr>
          <p:cNvPr id="60" name="Text 53"/>
          <p:cNvSpPr/>
          <p:nvPr/>
        </p:nvSpPr>
        <p:spPr>
          <a:xfrm>
            <a:off x="9658121" y="4892040"/>
            <a:ext cx="1847774"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Independent sculpture with a wider range of materials</a:t>
            </a:r>
            <a:endParaRPr lang="en-US" sz="1050" dirty="0"/>
          </a:p>
        </p:txBody>
      </p:sp>
      <p:sp>
        <p:nvSpPr>
          <p:cNvPr id="61" name="Text 54"/>
          <p:cNvSpPr/>
          <p:nvPr/>
        </p:nvSpPr>
        <p:spPr>
          <a:xfrm>
            <a:off x="502920" y="5925312"/>
            <a:ext cx="11185855" cy="256032"/>
          </a:xfrm>
          <a:prstGeom prst="rect">
            <a:avLst/>
          </a:prstGeom>
          <a:noFill/>
          <a:ln/>
        </p:spPr>
        <p:txBody>
          <a:bodyPr wrap="square" lIns="0" tIns="0" rIns="0" bIns="0" rtlCol="0" anchor="ctr"/>
          <a:lstStyle/>
          <a:p>
            <a:pPr marL="0" indent="0">
              <a:buNone/>
            </a:pPr>
            <a:r>
              <a:rPr lang="en-US" sz="1050" i="1" dirty="0">
                <a:solidFill>
                  <a:srgbClr val="5B6172"/>
                </a:solidFill>
                <a:latin typeface="Calibri" pitchFamily="34" charset="0"/>
                <a:ea typeface="Calibri" pitchFamily="34" charset="-122"/>
                <a:cs typeface="Calibri" pitchFamily="34" charset="-120"/>
              </a:rPr>
              <a:t>For full progression and skills detail by year group, see the Art Progression Document.</a:t>
            </a:r>
            <a:endParaRPr lang="en-US" sz="10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0E7C7B"/>
          </a:solidFill>
          <a:ln/>
        </p:spPr>
      </p:sp>
      <p:pic>
        <p:nvPicPr>
          <p:cNvPr id="3" name="Image 0" descr="icons/pencil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Progression of Skills: Year 4 – Year 6</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Art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10</a:t>
            </a:r>
            <a:endParaRPr lang="en-US" sz="900" dirty="0"/>
          </a:p>
        </p:txBody>
      </p:sp>
      <p:sp>
        <p:nvSpPr>
          <p:cNvPr id="7" name="Shape 4"/>
          <p:cNvSpPr/>
          <p:nvPr/>
        </p:nvSpPr>
        <p:spPr>
          <a:xfrm>
            <a:off x="502920" y="1188720"/>
            <a:ext cx="2240280" cy="457200"/>
          </a:xfrm>
          <a:prstGeom prst="roundRect">
            <a:avLst>
              <a:gd name="adj" fmla="val 12000"/>
            </a:avLst>
          </a:prstGeom>
          <a:solidFill>
            <a:srgbClr val="1B2E5E"/>
          </a:solidFill>
          <a:ln/>
        </p:spPr>
      </p:sp>
      <p:sp>
        <p:nvSpPr>
          <p:cNvPr id="8" name="Text 5"/>
          <p:cNvSpPr/>
          <p:nvPr/>
        </p:nvSpPr>
        <p:spPr>
          <a:xfrm>
            <a:off x="502920" y="1188720"/>
            <a:ext cx="2240280" cy="457200"/>
          </a:xfrm>
          <a:prstGeom prst="rect">
            <a:avLst/>
          </a:prstGeom>
          <a:noFill/>
          <a:ln/>
        </p:spPr>
        <p:txBody>
          <a:bodyPr wrap="square" lIns="0" tIns="0" rIns="0" bIns="0" rtlCol="0" anchor="ctr"/>
          <a:lstStyle/>
          <a:p>
            <a:pPr marL="0" indent="0" algn="ctr">
              <a:buNone/>
            </a:pPr>
            <a:r>
              <a:rPr lang="en-US" sz="1100" b="1" kern="0" spc="100" dirty="0">
                <a:solidFill>
                  <a:srgbClr val="FFFFFF"/>
                </a:solidFill>
                <a:latin typeface="Calibri" pitchFamily="34" charset="0"/>
                <a:ea typeface="Calibri" pitchFamily="34" charset="-122"/>
                <a:cs typeface="Calibri" pitchFamily="34" charset="-120"/>
              </a:rPr>
              <a:t>DISCIPLINE</a:t>
            </a:r>
            <a:endParaRPr lang="en-US" sz="1100" dirty="0"/>
          </a:p>
        </p:txBody>
      </p:sp>
      <p:sp>
        <p:nvSpPr>
          <p:cNvPr id="9" name="Shape 6"/>
          <p:cNvSpPr/>
          <p:nvPr/>
        </p:nvSpPr>
        <p:spPr>
          <a:xfrm>
            <a:off x="2880360" y="1188720"/>
            <a:ext cx="2859938" cy="457200"/>
          </a:xfrm>
          <a:prstGeom prst="roundRect">
            <a:avLst>
              <a:gd name="adj" fmla="val 12000"/>
            </a:avLst>
          </a:prstGeom>
          <a:solidFill>
            <a:srgbClr val="1B2E5E"/>
          </a:solidFill>
          <a:ln/>
        </p:spPr>
      </p:sp>
      <p:sp>
        <p:nvSpPr>
          <p:cNvPr id="10" name="Text 7"/>
          <p:cNvSpPr/>
          <p:nvPr/>
        </p:nvSpPr>
        <p:spPr>
          <a:xfrm>
            <a:off x="2880360" y="1188720"/>
            <a:ext cx="2859938"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4</a:t>
            </a:r>
            <a:endParaRPr lang="en-US" sz="1200" dirty="0"/>
          </a:p>
        </p:txBody>
      </p:sp>
      <p:sp>
        <p:nvSpPr>
          <p:cNvPr id="11" name="Shape 8"/>
          <p:cNvSpPr/>
          <p:nvPr/>
        </p:nvSpPr>
        <p:spPr>
          <a:xfrm>
            <a:off x="5831738" y="1188720"/>
            <a:ext cx="2859938" cy="457200"/>
          </a:xfrm>
          <a:prstGeom prst="roundRect">
            <a:avLst>
              <a:gd name="adj" fmla="val 12000"/>
            </a:avLst>
          </a:prstGeom>
          <a:solidFill>
            <a:srgbClr val="1B2E5E"/>
          </a:solidFill>
          <a:ln/>
        </p:spPr>
      </p:sp>
      <p:sp>
        <p:nvSpPr>
          <p:cNvPr id="12" name="Text 9"/>
          <p:cNvSpPr/>
          <p:nvPr/>
        </p:nvSpPr>
        <p:spPr>
          <a:xfrm>
            <a:off x="5831738" y="1188720"/>
            <a:ext cx="2859938"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5</a:t>
            </a:r>
            <a:endParaRPr lang="en-US" sz="1200" dirty="0"/>
          </a:p>
        </p:txBody>
      </p:sp>
      <p:sp>
        <p:nvSpPr>
          <p:cNvPr id="13" name="Shape 10"/>
          <p:cNvSpPr/>
          <p:nvPr/>
        </p:nvSpPr>
        <p:spPr>
          <a:xfrm>
            <a:off x="8783117" y="1188720"/>
            <a:ext cx="2859938" cy="457200"/>
          </a:xfrm>
          <a:prstGeom prst="roundRect">
            <a:avLst>
              <a:gd name="adj" fmla="val 12000"/>
            </a:avLst>
          </a:prstGeom>
          <a:solidFill>
            <a:srgbClr val="1B2E5E"/>
          </a:solidFill>
          <a:ln/>
        </p:spPr>
      </p:sp>
      <p:sp>
        <p:nvSpPr>
          <p:cNvPr id="14" name="Text 11"/>
          <p:cNvSpPr/>
          <p:nvPr/>
        </p:nvSpPr>
        <p:spPr>
          <a:xfrm>
            <a:off x="8783117" y="1188720"/>
            <a:ext cx="2859938"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6</a:t>
            </a:r>
            <a:endParaRPr lang="en-US" sz="1200" dirty="0"/>
          </a:p>
        </p:txBody>
      </p:sp>
      <p:sp>
        <p:nvSpPr>
          <p:cNvPr id="15" name="Shape 12"/>
          <p:cNvSpPr/>
          <p:nvPr/>
        </p:nvSpPr>
        <p:spPr>
          <a:xfrm>
            <a:off x="502920" y="1737360"/>
            <a:ext cx="2240280" cy="960120"/>
          </a:xfrm>
          <a:prstGeom prst="roundRect">
            <a:avLst>
              <a:gd name="adj" fmla="val 5714"/>
            </a:avLst>
          </a:prstGeom>
          <a:solidFill>
            <a:srgbClr val="EEF1F7"/>
          </a:solidFill>
          <a:ln/>
        </p:spPr>
      </p:sp>
      <p:pic>
        <p:nvPicPr>
          <p:cNvPr id="16" name="Image 1" descr="icons/pencil_navy.png"/>
          <p:cNvPicPr>
            <a:picLocks noChangeAspect="1"/>
          </p:cNvPicPr>
          <p:nvPr/>
        </p:nvPicPr>
        <p:blipFill>
          <a:blip r:embed="rId4"/>
          <a:stretch>
            <a:fillRect/>
          </a:stretch>
        </p:blipFill>
        <p:spPr>
          <a:xfrm>
            <a:off x="630936" y="2043684"/>
            <a:ext cx="347472" cy="347472"/>
          </a:xfrm>
          <a:prstGeom prst="rect">
            <a:avLst/>
          </a:prstGeom>
        </p:spPr>
      </p:pic>
      <p:sp>
        <p:nvSpPr>
          <p:cNvPr id="17" name="Text 13"/>
          <p:cNvSpPr/>
          <p:nvPr/>
        </p:nvSpPr>
        <p:spPr>
          <a:xfrm>
            <a:off x="1069848" y="1737360"/>
            <a:ext cx="1645920" cy="960120"/>
          </a:xfrm>
          <a:prstGeom prst="rect">
            <a:avLst/>
          </a:prstGeom>
          <a:noFill/>
          <a:ln/>
        </p:spPr>
        <p:txBody>
          <a:bodyPr wrap="square" lIns="0" tIns="0" rIns="0" bIns="0" rtlCol="0" anchor="ctr"/>
          <a:lstStyle/>
          <a:p>
            <a:pPr marL="0" indent="0">
              <a:lnSpc>
                <a:spcPct val="100000"/>
              </a:lnSpc>
              <a:buNone/>
            </a:pPr>
            <a:r>
              <a:rPr lang="en-US" sz="1250" b="1" dirty="0">
                <a:solidFill>
                  <a:srgbClr val="1B2E5E"/>
                </a:solidFill>
                <a:latin typeface="Calibri" pitchFamily="34" charset="0"/>
                <a:ea typeface="Calibri" pitchFamily="34" charset="-122"/>
                <a:cs typeface="Calibri" pitchFamily="34" charset="-120"/>
              </a:rPr>
              <a:t>Drawing</a:t>
            </a:r>
            <a:endParaRPr lang="en-US" sz="1250" dirty="0"/>
          </a:p>
        </p:txBody>
      </p:sp>
      <p:sp>
        <p:nvSpPr>
          <p:cNvPr id="18" name="Shape 14"/>
          <p:cNvSpPr/>
          <p:nvPr/>
        </p:nvSpPr>
        <p:spPr>
          <a:xfrm>
            <a:off x="2880360" y="1737360"/>
            <a:ext cx="2859938" cy="960120"/>
          </a:xfrm>
          <a:prstGeom prst="roundRect">
            <a:avLst>
              <a:gd name="adj" fmla="val 5714"/>
            </a:avLst>
          </a:prstGeom>
          <a:solidFill>
            <a:srgbClr val="EEF1F7"/>
          </a:solidFill>
          <a:ln/>
        </p:spPr>
      </p:sp>
      <p:sp>
        <p:nvSpPr>
          <p:cNvPr id="19" name="Text 15"/>
          <p:cNvSpPr/>
          <p:nvPr/>
        </p:nvSpPr>
        <p:spPr>
          <a:xfrm>
            <a:off x="3017520" y="1792224"/>
            <a:ext cx="258561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Annotate ideas; hatching and cross-hatching for tone</a:t>
            </a:r>
            <a:endParaRPr lang="en-US" sz="1050" dirty="0"/>
          </a:p>
        </p:txBody>
      </p:sp>
      <p:sp>
        <p:nvSpPr>
          <p:cNvPr id="20" name="Shape 16"/>
          <p:cNvSpPr/>
          <p:nvPr/>
        </p:nvSpPr>
        <p:spPr>
          <a:xfrm>
            <a:off x="5831738" y="1737360"/>
            <a:ext cx="2859938" cy="960120"/>
          </a:xfrm>
          <a:prstGeom prst="roundRect">
            <a:avLst>
              <a:gd name="adj" fmla="val 5714"/>
            </a:avLst>
          </a:prstGeom>
          <a:solidFill>
            <a:srgbClr val="EEF1F7"/>
          </a:solidFill>
          <a:ln/>
        </p:spPr>
      </p:sp>
      <p:sp>
        <p:nvSpPr>
          <p:cNvPr id="21" name="Text 17"/>
          <p:cNvSpPr/>
          <p:nvPr/>
        </p:nvSpPr>
        <p:spPr>
          <a:xfrm>
            <a:off x="5968898" y="1792224"/>
            <a:ext cx="258561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Depth and movement through mark-making choices</a:t>
            </a:r>
            <a:endParaRPr lang="en-US" sz="1050" dirty="0"/>
          </a:p>
        </p:txBody>
      </p:sp>
      <p:sp>
        <p:nvSpPr>
          <p:cNvPr id="22" name="Shape 18"/>
          <p:cNvSpPr/>
          <p:nvPr/>
        </p:nvSpPr>
        <p:spPr>
          <a:xfrm>
            <a:off x="8783117" y="1737360"/>
            <a:ext cx="2859938" cy="960120"/>
          </a:xfrm>
          <a:prstGeom prst="roundRect">
            <a:avLst>
              <a:gd name="adj" fmla="val 5714"/>
            </a:avLst>
          </a:prstGeom>
          <a:solidFill>
            <a:srgbClr val="EEF1F7"/>
          </a:solidFill>
          <a:ln/>
        </p:spPr>
      </p:sp>
      <p:sp>
        <p:nvSpPr>
          <p:cNvPr id="23" name="Text 19"/>
          <p:cNvSpPr/>
          <p:nvPr/>
        </p:nvSpPr>
        <p:spPr>
          <a:xfrm>
            <a:off x="8920277" y="1792224"/>
            <a:ext cx="258561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Sustained, independent personal style</a:t>
            </a:r>
            <a:endParaRPr lang="en-US" sz="1050" dirty="0"/>
          </a:p>
        </p:txBody>
      </p:sp>
      <p:sp>
        <p:nvSpPr>
          <p:cNvPr id="24" name="Shape 20"/>
          <p:cNvSpPr/>
          <p:nvPr/>
        </p:nvSpPr>
        <p:spPr>
          <a:xfrm>
            <a:off x="502920" y="2770632"/>
            <a:ext cx="2240280" cy="960120"/>
          </a:xfrm>
          <a:prstGeom prst="roundRect">
            <a:avLst>
              <a:gd name="adj" fmla="val 5714"/>
            </a:avLst>
          </a:prstGeom>
          <a:solidFill>
            <a:srgbClr val="FFFFFF"/>
          </a:solidFill>
          <a:ln/>
        </p:spPr>
      </p:sp>
      <p:pic>
        <p:nvPicPr>
          <p:cNvPr id="25" name="Image 2" descr="icons/brush_navy.png"/>
          <p:cNvPicPr>
            <a:picLocks noChangeAspect="1"/>
          </p:cNvPicPr>
          <p:nvPr/>
        </p:nvPicPr>
        <p:blipFill>
          <a:blip r:embed="rId5"/>
          <a:stretch>
            <a:fillRect/>
          </a:stretch>
        </p:blipFill>
        <p:spPr>
          <a:xfrm>
            <a:off x="630936" y="3076956"/>
            <a:ext cx="347472" cy="347472"/>
          </a:xfrm>
          <a:prstGeom prst="rect">
            <a:avLst/>
          </a:prstGeom>
        </p:spPr>
      </p:pic>
      <p:sp>
        <p:nvSpPr>
          <p:cNvPr id="26" name="Text 21"/>
          <p:cNvSpPr/>
          <p:nvPr/>
        </p:nvSpPr>
        <p:spPr>
          <a:xfrm>
            <a:off x="1069848" y="2770632"/>
            <a:ext cx="1645920" cy="960120"/>
          </a:xfrm>
          <a:prstGeom prst="rect">
            <a:avLst/>
          </a:prstGeom>
          <a:noFill/>
          <a:ln/>
        </p:spPr>
        <p:txBody>
          <a:bodyPr wrap="square" lIns="0" tIns="0" rIns="0" bIns="0" rtlCol="0" anchor="ctr"/>
          <a:lstStyle/>
          <a:p>
            <a:pPr marL="0" indent="0">
              <a:lnSpc>
                <a:spcPct val="100000"/>
              </a:lnSpc>
              <a:buNone/>
            </a:pPr>
            <a:r>
              <a:rPr lang="en-US" sz="1250" b="1" dirty="0">
                <a:solidFill>
                  <a:srgbClr val="1B2E5E"/>
                </a:solidFill>
                <a:latin typeface="Calibri" pitchFamily="34" charset="0"/>
                <a:ea typeface="Calibri" pitchFamily="34" charset="-122"/>
                <a:cs typeface="Calibri" pitchFamily="34" charset="-120"/>
              </a:rPr>
              <a:t>Painting</a:t>
            </a:r>
            <a:endParaRPr lang="en-US" sz="1250" dirty="0"/>
          </a:p>
        </p:txBody>
      </p:sp>
      <p:sp>
        <p:nvSpPr>
          <p:cNvPr id="27" name="Shape 22"/>
          <p:cNvSpPr/>
          <p:nvPr/>
        </p:nvSpPr>
        <p:spPr>
          <a:xfrm>
            <a:off x="2880360" y="2770632"/>
            <a:ext cx="2859938" cy="960120"/>
          </a:xfrm>
          <a:prstGeom prst="roundRect">
            <a:avLst>
              <a:gd name="adj" fmla="val 5714"/>
            </a:avLst>
          </a:prstGeom>
          <a:solidFill>
            <a:srgbClr val="FFFFFF"/>
          </a:solidFill>
          <a:ln/>
        </p:spPr>
      </p:sp>
      <p:sp>
        <p:nvSpPr>
          <p:cNvPr id="28" name="Text 23"/>
          <p:cNvSpPr/>
          <p:nvPr/>
        </p:nvSpPr>
        <p:spPr>
          <a:xfrm>
            <a:off x="3017520" y="2825496"/>
            <a:ext cx="258561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Watercolour washes; personal colour wheels</a:t>
            </a:r>
            <a:endParaRPr lang="en-US" sz="1050" dirty="0"/>
          </a:p>
        </p:txBody>
      </p:sp>
      <p:sp>
        <p:nvSpPr>
          <p:cNvPr id="29" name="Shape 24"/>
          <p:cNvSpPr/>
          <p:nvPr/>
        </p:nvSpPr>
        <p:spPr>
          <a:xfrm>
            <a:off x="5831738" y="2770632"/>
            <a:ext cx="2859938" cy="960120"/>
          </a:xfrm>
          <a:prstGeom prst="roundRect">
            <a:avLst>
              <a:gd name="adj" fmla="val 5714"/>
            </a:avLst>
          </a:prstGeom>
          <a:solidFill>
            <a:srgbClr val="FFFFFF"/>
          </a:solidFill>
          <a:ln/>
        </p:spPr>
      </p:sp>
      <p:sp>
        <p:nvSpPr>
          <p:cNvPr id="30" name="Text 25"/>
          <p:cNvSpPr/>
          <p:nvPr/>
        </p:nvSpPr>
        <p:spPr>
          <a:xfrm>
            <a:off x="5968898" y="2825496"/>
            <a:ext cx="258561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Watercolour and acrylic for mood and depth</a:t>
            </a:r>
            <a:endParaRPr lang="en-US" sz="1050" dirty="0"/>
          </a:p>
        </p:txBody>
      </p:sp>
      <p:sp>
        <p:nvSpPr>
          <p:cNvPr id="31" name="Shape 26"/>
          <p:cNvSpPr/>
          <p:nvPr/>
        </p:nvSpPr>
        <p:spPr>
          <a:xfrm>
            <a:off x="8783117" y="2770632"/>
            <a:ext cx="2859938" cy="960120"/>
          </a:xfrm>
          <a:prstGeom prst="roundRect">
            <a:avLst>
              <a:gd name="adj" fmla="val 5714"/>
            </a:avLst>
          </a:prstGeom>
          <a:solidFill>
            <a:srgbClr val="FFFFFF"/>
          </a:solidFill>
          <a:ln/>
        </p:spPr>
      </p:sp>
      <p:sp>
        <p:nvSpPr>
          <p:cNvPr id="32" name="Text 27"/>
          <p:cNvSpPr/>
          <p:nvPr/>
        </p:nvSpPr>
        <p:spPr>
          <a:xfrm>
            <a:off x="8920277" y="2825496"/>
            <a:ext cx="258561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Personal style, drawing on other artists</a:t>
            </a:r>
            <a:endParaRPr lang="en-US" sz="1050" dirty="0"/>
          </a:p>
        </p:txBody>
      </p:sp>
      <p:sp>
        <p:nvSpPr>
          <p:cNvPr id="33" name="Shape 28"/>
          <p:cNvSpPr/>
          <p:nvPr/>
        </p:nvSpPr>
        <p:spPr>
          <a:xfrm>
            <a:off x="502920" y="3803904"/>
            <a:ext cx="2240280" cy="960120"/>
          </a:xfrm>
          <a:prstGeom prst="roundRect">
            <a:avLst>
              <a:gd name="adj" fmla="val 5714"/>
            </a:avLst>
          </a:prstGeom>
          <a:solidFill>
            <a:srgbClr val="EEF1F7"/>
          </a:solidFill>
          <a:ln/>
        </p:spPr>
      </p:sp>
      <p:pic>
        <p:nvPicPr>
          <p:cNvPr id="34" name="Image 3" descr="icons/cut_navy.png"/>
          <p:cNvPicPr>
            <a:picLocks noChangeAspect="1"/>
          </p:cNvPicPr>
          <p:nvPr/>
        </p:nvPicPr>
        <p:blipFill>
          <a:blip r:embed="rId6"/>
          <a:stretch>
            <a:fillRect/>
          </a:stretch>
        </p:blipFill>
        <p:spPr>
          <a:xfrm>
            <a:off x="630936" y="4110228"/>
            <a:ext cx="347472" cy="347472"/>
          </a:xfrm>
          <a:prstGeom prst="rect">
            <a:avLst/>
          </a:prstGeom>
        </p:spPr>
      </p:pic>
      <p:sp>
        <p:nvSpPr>
          <p:cNvPr id="35" name="Text 29"/>
          <p:cNvSpPr/>
          <p:nvPr/>
        </p:nvSpPr>
        <p:spPr>
          <a:xfrm>
            <a:off x="1069848" y="3803904"/>
            <a:ext cx="1645920" cy="960120"/>
          </a:xfrm>
          <a:prstGeom prst="rect">
            <a:avLst/>
          </a:prstGeom>
          <a:noFill/>
          <a:ln/>
        </p:spPr>
        <p:txBody>
          <a:bodyPr wrap="square" lIns="0" tIns="0" rIns="0" bIns="0" rtlCol="0" anchor="ctr"/>
          <a:lstStyle/>
          <a:p>
            <a:pPr marL="0" indent="0">
              <a:lnSpc>
                <a:spcPct val="100000"/>
              </a:lnSpc>
              <a:buNone/>
            </a:pPr>
            <a:r>
              <a:rPr lang="en-US" sz="1250" b="1" dirty="0">
                <a:solidFill>
                  <a:srgbClr val="1B2E5E"/>
                </a:solidFill>
                <a:latin typeface="Calibri" pitchFamily="34" charset="0"/>
                <a:ea typeface="Calibri" pitchFamily="34" charset="-122"/>
                <a:cs typeface="Calibri" pitchFamily="34" charset="-120"/>
              </a:rPr>
              <a:t>Collage / Print / Textiles</a:t>
            </a:r>
            <a:endParaRPr lang="en-US" sz="1250" dirty="0"/>
          </a:p>
        </p:txBody>
      </p:sp>
      <p:sp>
        <p:nvSpPr>
          <p:cNvPr id="36" name="Shape 30"/>
          <p:cNvSpPr/>
          <p:nvPr/>
        </p:nvSpPr>
        <p:spPr>
          <a:xfrm>
            <a:off x="2880360" y="3803904"/>
            <a:ext cx="2859938" cy="960120"/>
          </a:xfrm>
          <a:prstGeom prst="roundRect">
            <a:avLst>
              <a:gd name="adj" fmla="val 5714"/>
            </a:avLst>
          </a:prstGeom>
          <a:solidFill>
            <a:srgbClr val="EEF1F7"/>
          </a:solidFill>
          <a:ln/>
        </p:spPr>
      </p:sp>
      <p:sp>
        <p:nvSpPr>
          <p:cNvPr id="37" name="Text 31"/>
          <p:cNvSpPr/>
          <p:nvPr/>
        </p:nvSpPr>
        <p:spPr>
          <a:xfrm>
            <a:off x="3017520" y="3858768"/>
            <a:ext cx="258561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Weaving, plaiting and basic stitching</a:t>
            </a:r>
            <a:endParaRPr lang="en-US" sz="1050" dirty="0"/>
          </a:p>
        </p:txBody>
      </p:sp>
      <p:sp>
        <p:nvSpPr>
          <p:cNvPr id="38" name="Shape 32"/>
          <p:cNvSpPr/>
          <p:nvPr/>
        </p:nvSpPr>
        <p:spPr>
          <a:xfrm>
            <a:off x="5831738" y="3803904"/>
            <a:ext cx="2859938" cy="960120"/>
          </a:xfrm>
          <a:prstGeom prst="roundRect">
            <a:avLst>
              <a:gd name="adj" fmla="val 5714"/>
            </a:avLst>
          </a:prstGeom>
          <a:solidFill>
            <a:srgbClr val="EEF1F7"/>
          </a:solidFill>
          <a:ln/>
        </p:spPr>
      </p:sp>
      <p:sp>
        <p:nvSpPr>
          <p:cNvPr id="39" name="Text 33"/>
          <p:cNvSpPr/>
          <p:nvPr/>
        </p:nvSpPr>
        <p:spPr>
          <a:xfrm>
            <a:off x="5968898" y="3858768"/>
            <a:ext cx="258561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Layered colour, texture and depth in collage</a:t>
            </a:r>
            <a:endParaRPr lang="en-US" sz="1050" dirty="0"/>
          </a:p>
        </p:txBody>
      </p:sp>
      <p:sp>
        <p:nvSpPr>
          <p:cNvPr id="40" name="Shape 34"/>
          <p:cNvSpPr/>
          <p:nvPr/>
        </p:nvSpPr>
        <p:spPr>
          <a:xfrm>
            <a:off x="8783117" y="3803904"/>
            <a:ext cx="2859938" cy="960120"/>
          </a:xfrm>
          <a:prstGeom prst="roundRect">
            <a:avLst>
              <a:gd name="adj" fmla="val 5714"/>
            </a:avLst>
          </a:prstGeom>
          <a:solidFill>
            <a:srgbClr val="EEF1F7"/>
          </a:solidFill>
          <a:ln/>
        </p:spPr>
      </p:sp>
      <p:sp>
        <p:nvSpPr>
          <p:cNvPr id="41" name="Text 35"/>
          <p:cNvSpPr/>
          <p:nvPr/>
        </p:nvSpPr>
        <p:spPr>
          <a:xfrm>
            <a:off x="8920277" y="3858768"/>
            <a:ext cx="258561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Ceramic mosaic and combined techniques</a:t>
            </a:r>
            <a:endParaRPr lang="en-US" sz="1050" dirty="0"/>
          </a:p>
        </p:txBody>
      </p:sp>
      <p:sp>
        <p:nvSpPr>
          <p:cNvPr id="42" name="Shape 36"/>
          <p:cNvSpPr/>
          <p:nvPr/>
        </p:nvSpPr>
        <p:spPr>
          <a:xfrm>
            <a:off x="502920" y="4837176"/>
            <a:ext cx="2240280" cy="960120"/>
          </a:xfrm>
          <a:prstGeom prst="roundRect">
            <a:avLst>
              <a:gd name="adj" fmla="val 5714"/>
            </a:avLst>
          </a:prstGeom>
          <a:solidFill>
            <a:srgbClr val="FFFFFF"/>
          </a:solidFill>
          <a:ln/>
        </p:spPr>
      </p:sp>
      <p:pic>
        <p:nvPicPr>
          <p:cNvPr id="43" name="Image 4" descr="icons/cubes_navy.png"/>
          <p:cNvPicPr>
            <a:picLocks noChangeAspect="1"/>
          </p:cNvPicPr>
          <p:nvPr/>
        </p:nvPicPr>
        <p:blipFill>
          <a:blip r:embed="rId7"/>
          <a:stretch>
            <a:fillRect/>
          </a:stretch>
        </p:blipFill>
        <p:spPr>
          <a:xfrm>
            <a:off x="630936" y="5143500"/>
            <a:ext cx="347472" cy="347472"/>
          </a:xfrm>
          <a:prstGeom prst="rect">
            <a:avLst/>
          </a:prstGeom>
        </p:spPr>
      </p:pic>
      <p:sp>
        <p:nvSpPr>
          <p:cNvPr id="44" name="Text 37"/>
          <p:cNvSpPr/>
          <p:nvPr/>
        </p:nvSpPr>
        <p:spPr>
          <a:xfrm>
            <a:off x="1069848" y="4837176"/>
            <a:ext cx="1645920" cy="960120"/>
          </a:xfrm>
          <a:prstGeom prst="rect">
            <a:avLst/>
          </a:prstGeom>
          <a:noFill/>
          <a:ln/>
        </p:spPr>
        <p:txBody>
          <a:bodyPr wrap="square" lIns="0" tIns="0" rIns="0" bIns="0" rtlCol="0" anchor="ctr"/>
          <a:lstStyle/>
          <a:p>
            <a:pPr marL="0" indent="0">
              <a:lnSpc>
                <a:spcPct val="100000"/>
              </a:lnSpc>
              <a:buNone/>
            </a:pPr>
            <a:r>
              <a:rPr lang="en-US" sz="1250" b="1" dirty="0">
                <a:solidFill>
                  <a:srgbClr val="1B2E5E"/>
                </a:solidFill>
                <a:latin typeface="Calibri" pitchFamily="34" charset="0"/>
                <a:ea typeface="Calibri" pitchFamily="34" charset="-122"/>
                <a:cs typeface="Calibri" pitchFamily="34" charset="-120"/>
              </a:rPr>
              <a:t>3D</a:t>
            </a:r>
            <a:endParaRPr lang="en-US" sz="1250" dirty="0"/>
          </a:p>
        </p:txBody>
      </p:sp>
      <p:sp>
        <p:nvSpPr>
          <p:cNvPr id="45" name="Shape 38"/>
          <p:cNvSpPr/>
          <p:nvPr/>
        </p:nvSpPr>
        <p:spPr>
          <a:xfrm>
            <a:off x="2880360" y="4837176"/>
            <a:ext cx="2859938" cy="960120"/>
          </a:xfrm>
          <a:prstGeom prst="roundRect">
            <a:avLst>
              <a:gd name="adj" fmla="val 5714"/>
            </a:avLst>
          </a:prstGeom>
          <a:solidFill>
            <a:srgbClr val="FFFFFF"/>
          </a:solidFill>
          <a:ln/>
        </p:spPr>
      </p:sp>
      <p:sp>
        <p:nvSpPr>
          <p:cNvPr id="46" name="Text 39"/>
          <p:cNvSpPr/>
          <p:nvPr/>
        </p:nvSpPr>
        <p:spPr>
          <a:xfrm>
            <a:off x="3017520" y="4892040"/>
            <a:ext cx="258561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Large-scale sculpture with natural and manmade materials</a:t>
            </a:r>
            <a:endParaRPr lang="en-US" sz="1050" dirty="0"/>
          </a:p>
        </p:txBody>
      </p:sp>
      <p:sp>
        <p:nvSpPr>
          <p:cNvPr id="47" name="Shape 40"/>
          <p:cNvSpPr/>
          <p:nvPr/>
        </p:nvSpPr>
        <p:spPr>
          <a:xfrm>
            <a:off x="5831738" y="4837176"/>
            <a:ext cx="2859938" cy="960120"/>
          </a:xfrm>
          <a:prstGeom prst="roundRect">
            <a:avLst>
              <a:gd name="adj" fmla="val 5714"/>
            </a:avLst>
          </a:prstGeom>
          <a:solidFill>
            <a:srgbClr val="FFFFFF"/>
          </a:solidFill>
          <a:ln/>
        </p:spPr>
      </p:sp>
      <p:sp>
        <p:nvSpPr>
          <p:cNvPr id="48" name="Text 41"/>
          <p:cNvSpPr/>
          <p:nvPr/>
        </p:nvSpPr>
        <p:spPr>
          <a:xfrm>
            <a:off x="5968898" y="4892040"/>
            <a:ext cx="258561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Carve and add texture; composition and proportion</a:t>
            </a:r>
            <a:endParaRPr lang="en-US" sz="1050" dirty="0"/>
          </a:p>
        </p:txBody>
      </p:sp>
      <p:sp>
        <p:nvSpPr>
          <p:cNvPr id="49" name="Shape 42"/>
          <p:cNvSpPr/>
          <p:nvPr/>
        </p:nvSpPr>
        <p:spPr>
          <a:xfrm>
            <a:off x="8783117" y="4837176"/>
            <a:ext cx="2859938" cy="960120"/>
          </a:xfrm>
          <a:prstGeom prst="roundRect">
            <a:avLst>
              <a:gd name="adj" fmla="val 5714"/>
            </a:avLst>
          </a:prstGeom>
          <a:solidFill>
            <a:srgbClr val="FFFFFF"/>
          </a:solidFill>
          <a:ln/>
        </p:spPr>
      </p:sp>
      <p:sp>
        <p:nvSpPr>
          <p:cNvPr id="50" name="Text 43"/>
          <p:cNvSpPr/>
          <p:nvPr/>
        </p:nvSpPr>
        <p:spPr>
          <a:xfrm>
            <a:off x="8920277" y="4892040"/>
            <a:ext cx="258561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Frameworks for stability; intricate detail in malleable materials</a:t>
            </a:r>
            <a:endParaRPr lang="en-US" sz="1050" dirty="0"/>
          </a:p>
        </p:txBody>
      </p:sp>
      <p:sp>
        <p:nvSpPr>
          <p:cNvPr id="51" name="Text 44"/>
          <p:cNvSpPr/>
          <p:nvPr/>
        </p:nvSpPr>
        <p:spPr>
          <a:xfrm>
            <a:off x="502920" y="5925312"/>
            <a:ext cx="11185855" cy="256032"/>
          </a:xfrm>
          <a:prstGeom prst="rect">
            <a:avLst/>
          </a:prstGeom>
          <a:noFill/>
          <a:ln/>
        </p:spPr>
        <p:txBody>
          <a:bodyPr wrap="square" lIns="0" tIns="0" rIns="0" bIns="0" rtlCol="0" anchor="ctr"/>
          <a:lstStyle/>
          <a:p>
            <a:pPr marL="0" indent="0">
              <a:buNone/>
            </a:pPr>
            <a:r>
              <a:rPr lang="en-US" sz="1050" i="1" dirty="0">
                <a:solidFill>
                  <a:srgbClr val="5B6172"/>
                </a:solidFill>
                <a:latin typeface="Calibri" pitchFamily="34" charset="0"/>
                <a:ea typeface="Calibri" pitchFamily="34" charset="-122"/>
                <a:cs typeface="Calibri" pitchFamily="34" charset="-120"/>
              </a:rPr>
              <a:t>For full progression and skills detail by year group, see the Art Progression Document.</a:t>
            </a:r>
            <a:endParaRPr lang="en-US" sz="10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B2E5E"/>
        </a:solidFill>
        <a:effectLst/>
      </p:bgPr>
    </p:bg>
    <p:spTree>
      <p:nvGrpSpPr>
        <p:cNvPr id="1" name=""/>
        <p:cNvGrpSpPr/>
        <p:nvPr/>
      </p:nvGrpSpPr>
      <p:grpSpPr>
        <a:xfrm>
          <a:off x="0" y="0"/>
          <a:ext cx="0" cy="0"/>
          <a:chOff x="0" y="0"/>
          <a:chExt cx="0" cy="0"/>
        </a:xfrm>
      </p:grpSpPr>
      <p:sp>
        <p:nvSpPr>
          <p:cNvPr id="2" name="Shape 0"/>
          <p:cNvSpPr/>
          <p:nvPr/>
        </p:nvSpPr>
        <p:spPr>
          <a:xfrm>
            <a:off x="502920" y="457200"/>
            <a:ext cx="566928" cy="566928"/>
          </a:xfrm>
          <a:prstGeom prst="ellipse">
            <a:avLst/>
          </a:prstGeom>
          <a:solidFill>
            <a:srgbClr val="F5A623"/>
          </a:solidFill>
          <a:ln/>
        </p:spPr>
      </p:sp>
      <p:pic>
        <p:nvPicPr>
          <p:cNvPr id="3" name="Image 0" descr="icons/checkcircle_white.png"/>
          <p:cNvPicPr>
            <a:picLocks noChangeAspect="1"/>
          </p:cNvPicPr>
          <p:nvPr/>
        </p:nvPicPr>
        <p:blipFill>
          <a:blip r:embed="rId3"/>
          <a:stretch>
            <a:fillRect/>
          </a:stretch>
        </p:blipFill>
        <p:spPr>
          <a:xfrm>
            <a:off x="576621" y="530901"/>
            <a:ext cx="419527" cy="419527"/>
          </a:xfrm>
          <a:prstGeom prst="rect">
            <a:avLst/>
          </a:prstGeom>
        </p:spPr>
      </p:pic>
      <p:sp>
        <p:nvSpPr>
          <p:cNvPr id="4" name="Text 1"/>
          <p:cNvSpPr/>
          <p:nvPr/>
        </p:nvSpPr>
        <p:spPr>
          <a:xfrm>
            <a:off x="1234440" y="420624"/>
            <a:ext cx="9601200" cy="640080"/>
          </a:xfrm>
          <a:prstGeom prst="rect">
            <a:avLst/>
          </a:prstGeom>
          <a:noFill/>
          <a:ln/>
        </p:spPr>
        <p:txBody>
          <a:bodyPr wrap="square" lIns="0" tIns="0" rIns="0" bIns="0" rtlCol="0" anchor="ctr"/>
          <a:lstStyle/>
          <a:p>
            <a:pPr marL="0" indent="0">
              <a:buNone/>
            </a:pPr>
            <a:r>
              <a:rPr lang="en-US" sz="2600" b="1" dirty="0">
                <a:solidFill>
                  <a:srgbClr val="FFFFFF"/>
                </a:solidFill>
                <a:latin typeface="Calibri" pitchFamily="34" charset="0"/>
                <a:ea typeface="Calibri" pitchFamily="34" charset="-122"/>
                <a:cs typeface="Calibri" pitchFamily="34" charset="-120"/>
              </a:rPr>
              <a:t>Assessment within Art</a:t>
            </a:r>
            <a:endParaRPr lang="en-US" sz="2600" dirty="0"/>
          </a:p>
        </p:txBody>
      </p:sp>
      <p:sp>
        <p:nvSpPr>
          <p:cNvPr id="5" name="Shape 2"/>
          <p:cNvSpPr/>
          <p:nvPr/>
        </p:nvSpPr>
        <p:spPr>
          <a:xfrm>
            <a:off x="502920" y="1371600"/>
            <a:ext cx="5440680" cy="3520440"/>
          </a:xfrm>
          <a:prstGeom prst="roundRect">
            <a:avLst>
              <a:gd name="adj" fmla="val 2078"/>
            </a:avLst>
          </a:prstGeom>
          <a:solidFill>
            <a:srgbClr val="13213F"/>
          </a:solidFill>
          <a:ln/>
        </p:spPr>
      </p:sp>
      <p:sp>
        <p:nvSpPr>
          <p:cNvPr id="6" name="Text 3"/>
          <p:cNvSpPr/>
          <p:nvPr/>
        </p:nvSpPr>
        <p:spPr>
          <a:xfrm>
            <a:off x="822960" y="1600200"/>
            <a:ext cx="4800600" cy="365760"/>
          </a:xfrm>
          <a:prstGeom prst="rect">
            <a:avLst/>
          </a:prstGeom>
          <a:noFill/>
          <a:ln/>
        </p:spPr>
        <p:txBody>
          <a:bodyPr wrap="square" lIns="0" tIns="0" rIns="0" bIns="0" rtlCol="0" anchor="ctr"/>
          <a:lstStyle/>
          <a:p>
            <a:pPr marL="0" indent="0">
              <a:buNone/>
            </a:pPr>
            <a:r>
              <a:rPr lang="en-US" sz="1400" b="1" kern="0" spc="150" dirty="0">
                <a:solidFill>
                  <a:srgbClr val="F5A623"/>
                </a:solidFill>
                <a:latin typeface="Calibri" pitchFamily="34" charset="0"/>
                <a:ea typeface="Calibri" pitchFamily="34" charset="-122"/>
                <a:cs typeface="Calibri" pitchFamily="34" charset="-120"/>
              </a:rPr>
              <a:t>DAY TO DAY</a:t>
            </a:r>
            <a:endParaRPr lang="en-US" sz="1400" dirty="0"/>
          </a:p>
        </p:txBody>
      </p:sp>
      <p:sp>
        <p:nvSpPr>
          <p:cNvPr id="7" name="Shape 4"/>
          <p:cNvSpPr/>
          <p:nvPr/>
        </p:nvSpPr>
        <p:spPr>
          <a:xfrm>
            <a:off x="822960" y="2203704"/>
            <a:ext cx="128016" cy="128016"/>
          </a:xfrm>
          <a:prstGeom prst="ellipse">
            <a:avLst/>
          </a:prstGeom>
          <a:solidFill>
            <a:srgbClr val="F5A623"/>
          </a:solidFill>
          <a:ln/>
        </p:spPr>
      </p:sp>
      <p:sp>
        <p:nvSpPr>
          <p:cNvPr id="8" name="Text 5"/>
          <p:cNvSpPr/>
          <p:nvPr/>
        </p:nvSpPr>
        <p:spPr>
          <a:xfrm>
            <a:off x="1143000" y="2057400"/>
            <a:ext cx="4434840" cy="685800"/>
          </a:xfrm>
          <a:prstGeom prst="rect">
            <a:avLst/>
          </a:prstGeom>
          <a:noFill/>
          <a:ln/>
        </p:spPr>
        <p:txBody>
          <a:bodyPr wrap="square" lIns="0" tIns="0" rIns="0" bIns="0" rtlCol="0" anchor="t"/>
          <a:lstStyle/>
          <a:p>
            <a:pPr marL="0" indent="0">
              <a:lnSpc>
                <a:spcPct val="112000"/>
              </a:lnSpc>
              <a:buNone/>
            </a:pPr>
            <a:r>
              <a:rPr lang="en-US" sz="1250" dirty="0">
                <a:solidFill>
                  <a:srgbClr val="E4E9F5"/>
                </a:solidFill>
                <a:latin typeface="Calibri" pitchFamily="34" charset="0"/>
                <a:ea typeface="Calibri" pitchFamily="34" charset="-122"/>
                <a:cs typeface="Calibri" pitchFamily="34" charset="-120"/>
              </a:rPr>
              <a:t>Observing practical work in progress</a:t>
            </a:r>
            <a:endParaRPr lang="en-US" sz="1250" dirty="0"/>
          </a:p>
        </p:txBody>
      </p:sp>
      <p:sp>
        <p:nvSpPr>
          <p:cNvPr id="9" name="Shape 6"/>
          <p:cNvSpPr/>
          <p:nvPr/>
        </p:nvSpPr>
        <p:spPr>
          <a:xfrm>
            <a:off x="822960" y="2916936"/>
            <a:ext cx="128016" cy="128016"/>
          </a:xfrm>
          <a:prstGeom prst="ellipse">
            <a:avLst/>
          </a:prstGeom>
          <a:solidFill>
            <a:srgbClr val="F5A623"/>
          </a:solidFill>
          <a:ln/>
        </p:spPr>
      </p:sp>
      <p:sp>
        <p:nvSpPr>
          <p:cNvPr id="10" name="Text 7"/>
          <p:cNvSpPr/>
          <p:nvPr/>
        </p:nvSpPr>
        <p:spPr>
          <a:xfrm>
            <a:off x="1143000" y="2770632"/>
            <a:ext cx="4434840" cy="685800"/>
          </a:xfrm>
          <a:prstGeom prst="rect">
            <a:avLst/>
          </a:prstGeom>
          <a:noFill/>
          <a:ln/>
        </p:spPr>
        <p:txBody>
          <a:bodyPr wrap="square" lIns="0" tIns="0" rIns="0" bIns="0" rtlCol="0" anchor="t"/>
          <a:lstStyle/>
          <a:p>
            <a:pPr marL="0" indent="0">
              <a:lnSpc>
                <a:spcPct val="112000"/>
              </a:lnSpc>
              <a:buNone/>
            </a:pPr>
            <a:r>
              <a:rPr lang="en-US" sz="1250" dirty="0">
                <a:solidFill>
                  <a:srgbClr val="E4E9F5"/>
                </a:solidFill>
                <a:latin typeface="Calibri" pitchFamily="34" charset="0"/>
                <a:ea typeface="Calibri" pitchFamily="34" charset="-122"/>
                <a:cs typeface="Calibri" pitchFamily="34" charset="-120"/>
              </a:rPr>
              <a:t>Questioning and discussion during lessons</a:t>
            </a:r>
            <a:endParaRPr lang="en-US" sz="1250" dirty="0"/>
          </a:p>
        </p:txBody>
      </p:sp>
      <p:sp>
        <p:nvSpPr>
          <p:cNvPr id="11" name="Shape 8"/>
          <p:cNvSpPr/>
          <p:nvPr/>
        </p:nvSpPr>
        <p:spPr>
          <a:xfrm>
            <a:off x="822960" y="3630168"/>
            <a:ext cx="128016" cy="128016"/>
          </a:xfrm>
          <a:prstGeom prst="ellipse">
            <a:avLst/>
          </a:prstGeom>
          <a:solidFill>
            <a:srgbClr val="F5A623"/>
          </a:solidFill>
          <a:ln/>
        </p:spPr>
      </p:sp>
      <p:sp>
        <p:nvSpPr>
          <p:cNvPr id="12" name="Text 9"/>
          <p:cNvSpPr/>
          <p:nvPr/>
        </p:nvSpPr>
        <p:spPr>
          <a:xfrm>
            <a:off x="1143000" y="3483864"/>
            <a:ext cx="4434840" cy="685800"/>
          </a:xfrm>
          <a:prstGeom prst="rect">
            <a:avLst/>
          </a:prstGeom>
          <a:noFill/>
          <a:ln/>
        </p:spPr>
        <p:txBody>
          <a:bodyPr wrap="square" lIns="0" tIns="0" rIns="0" bIns="0" rtlCol="0" anchor="t"/>
          <a:lstStyle/>
          <a:p>
            <a:pPr marL="0" indent="0">
              <a:lnSpc>
                <a:spcPct val="112000"/>
              </a:lnSpc>
              <a:buNone/>
            </a:pPr>
            <a:r>
              <a:rPr lang="en-US" sz="1250" dirty="0">
                <a:solidFill>
                  <a:srgbClr val="E4E9F5"/>
                </a:solidFill>
                <a:latin typeface="Calibri" pitchFamily="34" charset="0"/>
                <a:ea typeface="Calibri" pitchFamily="34" charset="-122"/>
                <a:cs typeface="Calibri" pitchFamily="34" charset="-120"/>
              </a:rPr>
              <a:t>Reviewing sketchbooks for development over time</a:t>
            </a:r>
            <a:endParaRPr lang="en-US" sz="1250" dirty="0"/>
          </a:p>
        </p:txBody>
      </p:sp>
      <p:sp>
        <p:nvSpPr>
          <p:cNvPr id="13" name="Shape 10"/>
          <p:cNvSpPr/>
          <p:nvPr/>
        </p:nvSpPr>
        <p:spPr>
          <a:xfrm>
            <a:off x="822960" y="4343400"/>
            <a:ext cx="128016" cy="128016"/>
          </a:xfrm>
          <a:prstGeom prst="ellipse">
            <a:avLst/>
          </a:prstGeom>
          <a:solidFill>
            <a:srgbClr val="F5A623"/>
          </a:solidFill>
          <a:ln/>
        </p:spPr>
      </p:sp>
      <p:sp>
        <p:nvSpPr>
          <p:cNvPr id="14" name="Text 11"/>
          <p:cNvSpPr/>
          <p:nvPr/>
        </p:nvSpPr>
        <p:spPr>
          <a:xfrm>
            <a:off x="1143000" y="4197096"/>
            <a:ext cx="4434840" cy="685800"/>
          </a:xfrm>
          <a:prstGeom prst="rect">
            <a:avLst/>
          </a:prstGeom>
          <a:noFill/>
          <a:ln/>
        </p:spPr>
        <p:txBody>
          <a:bodyPr wrap="square" lIns="0" tIns="0" rIns="0" bIns="0" rtlCol="0" anchor="t"/>
          <a:lstStyle/>
          <a:p>
            <a:pPr marL="0" indent="0">
              <a:lnSpc>
                <a:spcPct val="112000"/>
              </a:lnSpc>
              <a:buNone/>
            </a:pPr>
            <a:r>
              <a:rPr lang="en-US" sz="1250" dirty="0">
                <a:solidFill>
                  <a:srgbClr val="E4E9F5"/>
                </a:solidFill>
                <a:latin typeface="Calibri" pitchFamily="34" charset="0"/>
                <a:ea typeface="Calibri" pitchFamily="34" charset="-122"/>
                <a:cs typeface="Calibri" pitchFamily="34" charset="-120"/>
              </a:rPr>
              <a:t>Checking use of subject-specific vocabulary</a:t>
            </a:r>
            <a:endParaRPr lang="en-US" sz="1250" dirty="0"/>
          </a:p>
        </p:txBody>
      </p:sp>
      <p:sp>
        <p:nvSpPr>
          <p:cNvPr id="15" name="Shape 12"/>
          <p:cNvSpPr/>
          <p:nvPr/>
        </p:nvSpPr>
        <p:spPr>
          <a:xfrm>
            <a:off x="6263640" y="1371600"/>
            <a:ext cx="5440680" cy="3520440"/>
          </a:xfrm>
          <a:prstGeom prst="roundRect">
            <a:avLst>
              <a:gd name="adj" fmla="val 2078"/>
            </a:avLst>
          </a:prstGeom>
          <a:solidFill>
            <a:srgbClr val="13213F"/>
          </a:solidFill>
          <a:ln/>
        </p:spPr>
      </p:sp>
      <p:sp>
        <p:nvSpPr>
          <p:cNvPr id="16" name="Text 13"/>
          <p:cNvSpPr/>
          <p:nvPr/>
        </p:nvSpPr>
        <p:spPr>
          <a:xfrm>
            <a:off x="6583680" y="1600200"/>
            <a:ext cx="4800600" cy="365760"/>
          </a:xfrm>
          <a:prstGeom prst="rect">
            <a:avLst/>
          </a:prstGeom>
          <a:noFill/>
          <a:ln/>
        </p:spPr>
        <p:txBody>
          <a:bodyPr wrap="square" lIns="0" tIns="0" rIns="0" bIns="0" rtlCol="0" anchor="ctr"/>
          <a:lstStyle/>
          <a:p>
            <a:pPr marL="0" indent="0">
              <a:buNone/>
            </a:pPr>
            <a:r>
              <a:rPr lang="en-US" sz="1400" b="1" kern="0" spc="150" dirty="0">
                <a:solidFill>
                  <a:srgbClr val="0E7C7B"/>
                </a:solidFill>
                <a:latin typeface="Calibri" pitchFamily="34" charset="0"/>
                <a:ea typeface="Calibri" pitchFamily="34" charset="-122"/>
                <a:cs typeface="Calibri" pitchFamily="34" charset="-120"/>
              </a:rPr>
              <a:t>ONGOING</a:t>
            </a:r>
            <a:endParaRPr lang="en-US" sz="1400" dirty="0"/>
          </a:p>
        </p:txBody>
      </p:sp>
      <p:sp>
        <p:nvSpPr>
          <p:cNvPr id="17" name="Shape 14"/>
          <p:cNvSpPr/>
          <p:nvPr/>
        </p:nvSpPr>
        <p:spPr>
          <a:xfrm>
            <a:off x="6583680" y="2203704"/>
            <a:ext cx="128016" cy="128016"/>
          </a:xfrm>
          <a:prstGeom prst="ellipse">
            <a:avLst/>
          </a:prstGeom>
          <a:solidFill>
            <a:srgbClr val="0E7C7B"/>
          </a:solidFill>
          <a:ln/>
        </p:spPr>
      </p:sp>
      <p:sp>
        <p:nvSpPr>
          <p:cNvPr id="18" name="Text 15"/>
          <p:cNvSpPr/>
          <p:nvPr/>
        </p:nvSpPr>
        <p:spPr>
          <a:xfrm>
            <a:off x="6903720" y="2057400"/>
            <a:ext cx="4434840" cy="685800"/>
          </a:xfrm>
          <a:prstGeom prst="rect">
            <a:avLst/>
          </a:prstGeom>
          <a:noFill/>
          <a:ln/>
        </p:spPr>
        <p:txBody>
          <a:bodyPr wrap="square" lIns="0" tIns="0" rIns="0" bIns="0" rtlCol="0" anchor="t"/>
          <a:lstStyle/>
          <a:p>
            <a:pPr marL="0" indent="0">
              <a:lnSpc>
                <a:spcPct val="112000"/>
              </a:lnSpc>
              <a:buNone/>
            </a:pPr>
            <a:r>
              <a:rPr lang="en-US" sz="1250" dirty="0">
                <a:solidFill>
                  <a:srgbClr val="E4E9F5"/>
                </a:solidFill>
                <a:latin typeface="Calibri" pitchFamily="34" charset="0"/>
                <a:ea typeface="Calibri" pitchFamily="34" charset="-122"/>
                <a:cs typeface="Calibri" pitchFamily="34" charset="-120"/>
              </a:rPr>
              <a:t>Teacher judgement on the whole learning journey, not just the final piece</a:t>
            </a:r>
            <a:endParaRPr lang="en-US" sz="1250" dirty="0"/>
          </a:p>
        </p:txBody>
      </p:sp>
      <p:sp>
        <p:nvSpPr>
          <p:cNvPr id="19" name="Shape 16"/>
          <p:cNvSpPr/>
          <p:nvPr/>
        </p:nvSpPr>
        <p:spPr>
          <a:xfrm>
            <a:off x="6583680" y="2916936"/>
            <a:ext cx="128016" cy="128016"/>
          </a:xfrm>
          <a:prstGeom prst="ellipse">
            <a:avLst/>
          </a:prstGeom>
          <a:solidFill>
            <a:srgbClr val="0E7C7B"/>
          </a:solidFill>
          <a:ln/>
        </p:spPr>
      </p:sp>
      <p:sp>
        <p:nvSpPr>
          <p:cNvPr id="20" name="Text 17"/>
          <p:cNvSpPr/>
          <p:nvPr/>
        </p:nvSpPr>
        <p:spPr>
          <a:xfrm>
            <a:off x="6903720" y="2770632"/>
            <a:ext cx="4434840" cy="685800"/>
          </a:xfrm>
          <a:prstGeom prst="rect">
            <a:avLst/>
          </a:prstGeom>
          <a:noFill/>
          <a:ln/>
        </p:spPr>
        <p:txBody>
          <a:bodyPr wrap="square" lIns="0" tIns="0" rIns="0" bIns="0" rtlCol="0" anchor="t"/>
          <a:lstStyle/>
          <a:p>
            <a:pPr marL="0" indent="0">
              <a:lnSpc>
                <a:spcPct val="112000"/>
              </a:lnSpc>
              <a:buNone/>
            </a:pPr>
            <a:r>
              <a:rPr lang="en-US" sz="1250" dirty="0">
                <a:solidFill>
                  <a:srgbClr val="E4E9F5"/>
                </a:solidFill>
                <a:latin typeface="Calibri" pitchFamily="34" charset="0"/>
                <a:ea typeface="Calibri" pitchFamily="34" charset="-122"/>
                <a:cs typeface="Calibri" pitchFamily="34" charset="-120"/>
              </a:rPr>
              <a:t>Measured against year-group end points in the Art Scheme of Work</a:t>
            </a:r>
            <a:endParaRPr lang="en-US" sz="1250" dirty="0"/>
          </a:p>
        </p:txBody>
      </p:sp>
      <p:sp>
        <p:nvSpPr>
          <p:cNvPr id="21" name="Shape 18"/>
          <p:cNvSpPr/>
          <p:nvPr/>
        </p:nvSpPr>
        <p:spPr>
          <a:xfrm>
            <a:off x="6583680" y="3630168"/>
            <a:ext cx="128016" cy="128016"/>
          </a:xfrm>
          <a:prstGeom prst="ellipse">
            <a:avLst/>
          </a:prstGeom>
          <a:solidFill>
            <a:srgbClr val="0E7C7B"/>
          </a:solidFill>
          <a:ln/>
        </p:spPr>
      </p:sp>
      <p:sp>
        <p:nvSpPr>
          <p:cNvPr id="22" name="Text 19"/>
          <p:cNvSpPr/>
          <p:nvPr/>
        </p:nvSpPr>
        <p:spPr>
          <a:xfrm>
            <a:off x="6903720" y="3483864"/>
            <a:ext cx="4434840" cy="685800"/>
          </a:xfrm>
          <a:prstGeom prst="rect">
            <a:avLst/>
          </a:prstGeom>
          <a:noFill/>
          <a:ln/>
        </p:spPr>
        <p:txBody>
          <a:bodyPr wrap="square" lIns="0" tIns="0" rIns="0" bIns="0" rtlCol="0" anchor="t"/>
          <a:lstStyle/>
          <a:p>
            <a:pPr marL="0" indent="0">
              <a:lnSpc>
                <a:spcPct val="112000"/>
              </a:lnSpc>
              <a:buNone/>
            </a:pPr>
            <a:r>
              <a:rPr lang="en-US" sz="1250" dirty="0">
                <a:solidFill>
                  <a:srgbClr val="E4E9F5"/>
                </a:solidFill>
                <a:latin typeface="Calibri" pitchFamily="34" charset="0"/>
                <a:ea typeface="Calibri" pitchFamily="34" charset="-122"/>
                <a:cs typeface="Calibri" pitchFamily="34" charset="-120"/>
              </a:rPr>
              <a:t>Recorded in Whole Class Feedback Books </a:t>
            </a:r>
            <a:r>
              <a:rPr lang="en-US" sz="1250">
                <a:solidFill>
                  <a:srgbClr val="E4E9F5"/>
                </a:solidFill>
                <a:latin typeface="Calibri" pitchFamily="34" charset="0"/>
                <a:ea typeface="Calibri" pitchFamily="34" charset="-122"/>
                <a:cs typeface="Calibri" pitchFamily="34" charset="-120"/>
              </a:rPr>
              <a:t>and Insight </a:t>
            </a:r>
            <a:r>
              <a:rPr lang="en-US" sz="1400">
                <a:solidFill>
                  <a:srgbClr val="E4E9F5"/>
                </a:solidFill>
                <a:latin typeface="Calibri" pitchFamily="34" charset="0"/>
                <a:ea typeface="Calibri" pitchFamily="34" charset="-122"/>
                <a:cs typeface="Calibri" pitchFamily="34" charset="-120"/>
              </a:rPr>
              <a:t>(annually)</a:t>
            </a:r>
            <a:endParaRPr lang="en-US" sz="1250" dirty="0"/>
          </a:p>
        </p:txBody>
      </p:sp>
      <p:sp>
        <p:nvSpPr>
          <p:cNvPr id="23" name="Shape 20"/>
          <p:cNvSpPr/>
          <p:nvPr/>
        </p:nvSpPr>
        <p:spPr>
          <a:xfrm>
            <a:off x="6583680" y="4343400"/>
            <a:ext cx="128016" cy="128016"/>
          </a:xfrm>
          <a:prstGeom prst="ellipse">
            <a:avLst/>
          </a:prstGeom>
          <a:solidFill>
            <a:srgbClr val="0E7C7B"/>
          </a:solidFill>
          <a:ln/>
        </p:spPr>
      </p:sp>
      <p:sp>
        <p:nvSpPr>
          <p:cNvPr id="24" name="Text 21"/>
          <p:cNvSpPr/>
          <p:nvPr/>
        </p:nvSpPr>
        <p:spPr>
          <a:xfrm>
            <a:off x="6903720" y="4197096"/>
            <a:ext cx="4434840" cy="685800"/>
          </a:xfrm>
          <a:prstGeom prst="rect">
            <a:avLst/>
          </a:prstGeom>
          <a:noFill/>
          <a:ln/>
        </p:spPr>
        <p:txBody>
          <a:bodyPr wrap="square" lIns="0" tIns="0" rIns="0" bIns="0" rtlCol="0" anchor="t"/>
          <a:lstStyle/>
          <a:p>
            <a:pPr marL="0" indent="0">
              <a:lnSpc>
                <a:spcPct val="108000"/>
              </a:lnSpc>
              <a:buNone/>
            </a:pPr>
            <a:r>
              <a:rPr lang="en-US" sz="1250" dirty="0">
                <a:solidFill>
                  <a:srgbClr val="E4E9F5"/>
                </a:solidFill>
                <a:latin typeface="Calibri" pitchFamily="34" charset="0"/>
                <a:ea typeface="Calibri" pitchFamily="34" charset="-122"/>
                <a:cs typeface="Calibri" pitchFamily="34" charset="-120"/>
              </a:rPr>
              <a:t>Identifies pupils working towards, at the expected standard, or working at greater depth</a:t>
            </a:r>
            <a:endParaRPr lang="en-US" sz="1250" dirty="0"/>
          </a:p>
        </p:txBody>
      </p:sp>
      <p:sp>
        <p:nvSpPr>
          <p:cNvPr id="25" name="Shape 22"/>
          <p:cNvSpPr/>
          <p:nvPr/>
        </p:nvSpPr>
        <p:spPr>
          <a:xfrm>
            <a:off x="502920" y="5074920"/>
            <a:ext cx="11201400" cy="1234440"/>
          </a:xfrm>
          <a:prstGeom prst="roundRect">
            <a:avLst>
              <a:gd name="adj" fmla="val 5926"/>
            </a:avLst>
          </a:prstGeom>
          <a:solidFill>
            <a:srgbClr val="24386B"/>
          </a:solidFill>
          <a:ln/>
        </p:spPr>
      </p:sp>
      <p:sp>
        <p:nvSpPr>
          <p:cNvPr id="26" name="Shape 23"/>
          <p:cNvSpPr/>
          <p:nvPr/>
        </p:nvSpPr>
        <p:spPr>
          <a:xfrm>
            <a:off x="777240" y="5367528"/>
            <a:ext cx="640080" cy="640080"/>
          </a:xfrm>
          <a:prstGeom prst="ellipse">
            <a:avLst/>
          </a:prstGeom>
          <a:solidFill>
            <a:srgbClr val="F5A623"/>
          </a:solidFill>
          <a:ln/>
        </p:spPr>
      </p:sp>
      <p:pic>
        <p:nvPicPr>
          <p:cNvPr id="27" name="Image 1" descr="icons/palette_white.png"/>
          <p:cNvPicPr>
            <a:picLocks noChangeAspect="1"/>
          </p:cNvPicPr>
          <p:nvPr/>
        </p:nvPicPr>
        <p:blipFill>
          <a:blip r:embed="rId4"/>
          <a:stretch>
            <a:fillRect/>
          </a:stretch>
        </p:blipFill>
        <p:spPr>
          <a:xfrm>
            <a:off x="860450" y="5450738"/>
            <a:ext cx="473659" cy="473659"/>
          </a:xfrm>
          <a:prstGeom prst="rect">
            <a:avLst/>
          </a:prstGeom>
        </p:spPr>
      </p:pic>
      <p:sp>
        <p:nvSpPr>
          <p:cNvPr id="28" name="Text 24"/>
          <p:cNvSpPr/>
          <p:nvPr/>
        </p:nvSpPr>
        <p:spPr>
          <a:xfrm>
            <a:off x="1600200" y="5074920"/>
            <a:ext cx="9784080" cy="1234440"/>
          </a:xfrm>
          <a:prstGeom prst="rect">
            <a:avLst/>
          </a:prstGeom>
          <a:noFill/>
          <a:ln/>
        </p:spPr>
        <p:txBody>
          <a:bodyPr wrap="square" lIns="0" tIns="0" rIns="0" bIns="0" rtlCol="0" anchor="ctr"/>
          <a:lstStyle/>
          <a:p>
            <a:pPr marL="0" indent="0">
              <a:lnSpc>
                <a:spcPct val="115000"/>
              </a:lnSpc>
              <a:buNone/>
            </a:pPr>
            <a:r>
              <a:rPr lang="en-US" sz="1400" i="1" dirty="0">
                <a:solidFill>
                  <a:srgbClr val="FFFFFF"/>
                </a:solidFill>
                <a:latin typeface="Calibri" pitchFamily="34" charset="0"/>
                <a:ea typeface="Calibri" pitchFamily="34" charset="-122"/>
                <a:cs typeface="Calibri" pitchFamily="34" charset="-120"/>
              </a:rPr>
              <a:t>Every child at Bexton leaves able to talk about their art: the choices they made, the artists who shaped their thinking, and how their ideas developed.</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TotalTime>
  <Words>1295</Words>
  <Application>Microsoft Office PowerPoint</Application>
  <PresentationFormat>Widescreen</PresentationFormat>
  <Paragraphs>224</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 Subject Overview</dc:title>
  <dc:subject>PptxGenJS Presentation</dc:subject>
  <dc:creator>Bexton Primary School</dc:creator>
  <cp:lastModifiedBy>Tristram Marchington</cp:lastModifiedBy>
  <cp:revision>2</cp:revision>
  <dcterms:created xsi:type="dcterms:W3CDTF">2026-07-02T21:17:31Z</dcterms:created>
  <dcterms:modified xsi:type="dcterms:W3CDTF">2026-09-08T11:37:17Z</dcterms:modified>
</cp:coreProperties>
</file>