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3" d="100"/>
          <a:sy n="113"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3732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E5E"/>
        </a:solidFill>
        <a:effectLst/>
      </p:bgPr>
    </p:bg>
    <p:spTree>
      <p:nvGrpSpPr>
        <p:cNvPr id="1" name=""/>
        <p:cNvGrpSpPr/>
        <p:nvPr/>
      </p:nvGrpSpPr>
      <p:grpSpPr>
        <a:xfrm>
          <a:off x="0" y="0"/>
          <a:ext cx="0" cy="0"/>
          <a:chOff x="0" y="0"/>
          <a:chExt cx="0" cy="0"/>
        </a:xfrm>
      </p:grpSpPr>
      <p:pic>
        <p:nvPicPr>
          <p:cNvPr id="2" name="Image 0" descr="/home/claude/wo/icons/image1.png"/>
          <p:cNvPicPr>
            <a:picLocks noChangeAspect="1"/>
          </p:cNvPicPr>
          <p:nvPr/>
        </p:nvPicPr>
        <p:blipFill>
          <a:blip r:embed="rId3"/>
          <a:stretch>
            <a:fillRect/>
          </a:stretch>
        </p:blipFill>
        <p:spPr>
          <a:xfrm>
            <a:off x="5385816" y="457200"/>
            <a:ext cx="1417320" cy="1417320"/>
          </a:xfrm>
          <a:prstGeom prst="rect">
            <a:avLst/>
          </a:prstGeom>
        </p:spPr>
      </p:pic>
      <p:sp>
        <p:nvSpPr>
          <p:cNvPr id="3" name="Shape 0"/>
          <p:cNvSpPr/>
          <p:nvPr/>
        </p:nvSpPr>
        <p:spPr>
          <a:xfrm>
            <a:off x="5596128" y="2331720"/>
            <a:ext cx="1005840" cy="1005840"/>
          </a:xfrm>
          <a:prstGeom prst="ellipse">
            <a:avLst/>
          </a:prstGeom>
          <a:solidFill>
            <a:srgbClr val="F5A623"/>
          </a:solidFill>
          <a:ln w="12700">
            <a:solidFill>
              <a:srgbClr val="F5A623"/>
            </a:solidFill>
            <a:prstDash val="solid"/>
          </a:ln>
        </p:spPr>
      </p:sp>
      <p:pic>
        <p:nvPicPr>
          <p:cNvPr id="4" name="Image 1" descr="/home/claude/wo/icons/pen.png"/>
          <p:cNvPicPr>
            <a:picLocks noChangeAspect="1"/>
          </p:cNvPicPr>
          <p:nvPr/>
        </p:nvPicPr>
        <p:blipFill>
          <a:blip r:embed="rId4"/>
          <a:stretch>
            <a:fillRect/>
          </a:stretch>
        </p:blipFill>
        <p:spPr>
          <a:xfrm>
            <a:off x="5852160" y="2587752"/>
            <a:ext cx="493776" cy="493776"/>
          </a:xfrm>
          <a:prstGeom prst="rect">
            <a:avLst/>
          </a:prstGeom>
        </p:spPr>
      </p:pic>
      <p:sp>
        <p:nvSpPr>
          <p:cNvPr id="5" name="Text 1"/>
          <p:cNvSpPr txBox="1"/>
          <p:nvPr/>
        </p:nvSpPr>
        <p:spPr>
          <a:xfrm>
            <a:off x="0" y="3520440"/>
            <a:ext cx="12191695" cy="1005840"/>
          </a:xfrm>
          <a:prstGeom prst="rect">
            <a:avLst/>
          </a:prstGeom>
          <a:noFill/>
          <a:ln/>
        </p:spPr>
        <p:txBody>
          <a:bodyPr wrap="square" lIns="0" tIns="0" rIns="0" bIns="0" rtlCol="0" anchor="ctr"/>
          <a:lstStyle/>
          <a:p>
            <a:pPr marL="0" indent="0" algn="ctr">
              <a:buNone/>
            </a:pPr>
            <a:r>
              <a:rPr lang="en-US" sz="5400" b="1" dirty="0">
                <a:solidFill>
                  <a:srgbClr val="FFFFFF"/>
                </a:solidFill>
                <a:latin typeface="Calibri" pitchFamily="34" charset="0"/>
                <a:ea typeface="Calibri" pitchFamily="34" charset="-122"/>
                <a:cs typeface="Calibri" pitchFamily="34" charset="-120"/>
              </a:rPr>
              <a:t>WRITING</a:t>
            </a:r>
            <a:endParaRPr lang="en-US" sz="5400" dirty="0"/>
          </a:p>
        </p:txBody>
      </p:sp>
      <p:sp>
        <p:nvSpPr>
          <p:cNvPr id="6" name="Text 2"/>
          <p:cNvSpPr txBox="1"/>
          <p:nvPr/>
        </p:nvSpPr>
        <p:spPr>
          <a:xfrm>
            <a:off x="0" y="4480560"/>
            <a:ext cx="12191695" cy="457200"/>
          </a:xfrm>
          <a:prstGeom prst="rect">
            <a:avLst/>
          </a:prstGeom>
          <a:noFill/>
          <a:ln/>
        </p:spPr>
        <p:txBody>
          <a:bodyPr wrap="square" lIns="0" tIns="0" rIns="0" bIns="0" rtlCol="0" anchor="ctr"/>
          <a:lstStyle/>
          <a:p>
            <a:pPr marL="0" indent="0" algn="ctr">
              <a:buNone/>
            </a:pPr>
            <a:r>
              <a:rPr lang="en-US" sz="2000" b="1" kern="0" spc="300" dirty="0">
                <a:solidFill>
                  <a:srgbClr val="F5A623"/>
                </a:solidFill>
                <a:latin typeface="Calibri" pitchFamily="34" charset="0"/>
                <a:ea typeface="Calibri" pitchFamily="34" charset="-122"/>
                <a:cs typeface="Calibri" pitchFamily="34" charset="-120"/>
              </a:rPr>
              <a:t>SUBJECT OVERVIEW</a:t>
            </a:r>
            <a:endParaRPr lang="en-US" sz="2000" dirty="0"/>
          </a:p>
        </p:txBody>
      </p:sp>
      <p:sp>
        <p:nvSpPr>
          <p:cNvPr id="7" name="Text 3"/>
          <p:cNvSpPr txBox="1"/>
          <p:nvPr/>
        </p:nvSpPr>
        <p:spPr>
          <a:xfrm>
            <a:off x="0" y="5010912"/>
            <a:ext cx="12191695" cy="457200"/>
          </a:xfrm>
          <a:prstGeom prst="rect">
            <a:avLst/>
          </a:prstGeom>
          <a:noFill/>
          <a:ln/>
        </p:spPr>
        <p:txBody>
          <a:bodyPr wrap="square" lIns="0" tIns="0" rIns="0" bIns="0" rtlCol="0" anchor="ctr"/>
          <a:lstStyle/>
          <a:p>
            <a:pPr marL="0" indent="0" algn="ctr">
              <a:buNone/>
            </a:pPr>
            <a:r>
              <a:rPr lang="en-US" sz="1500" i="1" dirty="0">
                <a:solidFill>
                  <a:srgbClr val="C9D2E8"/>
                </a:solidFill>
                <a:latin typeface="Calibri" pitchFamily="34" charset="0"/>
                <a:ea typeface="Calibri" pitchFamily="34" charset="-122"/>
                <a:cs typeface="Calibri" pitchFamily="34" charset="-120"/>
              </a:rPr>
              <a:t>Every child a writer. Every sentence accurate. Every voice heard.</a:t>
            </a:r>
            <a:endParaRPr lang="en-US" sz="1500" dirty="0"/>
          </a:p>
        </p:txBody>
      </p:sp>
      <p:sp>
        <p:nvSpPr>
          <p:cNvPr id="8" name="Text 4"/>
          <p:cNvSpPr txBox="1"/>
          <p:nvPr/>
        </p:nvSpPr>
        <p:spPr>
          <a:xfrm>
            <a:off x="0" y="6263640"/>
            <a:ext cx="12191695" cy="320040"/>
          </a:xfrm>
          <a:prstGeom prst="rect">
            <a:avLst/>
          </a:prstGeom>
          <a:noFill/>
          <a:ln/>
        </p:spPr>
        <p:txBody>
          <a:bodyPr wrap="square" lIns="0" tIns="0" rIns="0" bIns="0" rtlCol="0" anchor="ctr"/>
          <a:lstStyle/>
          <a:p>
            <a:pPr marL="0" indent="0" algn="ctr">
              <a:buNone/>
            </a:pPr>
            <a:r>
              <a:rPr lang="en-US" sz="1100" kern="0" spc="200" dirty="0">
                <a:solidFill>
                  <a:srgbClr val="8A97BE"/>
                </a:solidFill>
                <a:latin typeface="Calibri" pitchFamily="34" charset="0"/>
                <a:ea typeface="Calibri" pitchFamily="34" charset="-122"/>
                <a:cs typeface="Calibri" pitchFamily="34" charset="-120"/>
              </a:rPr>
              <a:t>CHESHIRE ACADEMIES TRUST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w="12700">
            <a:solidFill>
              <a:srgbClr val="F5A623"/>
            </a:solidFill>
            <a:prstDash val="solid"/>
          </a:ln>
        </p:spPr>
      </p:sp>
      <p:pic>
        <p:nvPicPr>
          <p:cNvPr id="3" name="Image 0" descr="/home/claude/wo/icons/image3.png"/>
          <p:cNvPicPr>
            <a:picLocks noChangeAspect="1"/>
          </p:cNvPicPr>
          <p:nvPr/>
        </p:nvPicPr>
        <p:blipFill>
          <a:blip r:embed="rId3"/>
          <a:stretch>
            <a:fillRect/>
          </a:stretch>
        </p:blipFill>
        <p:spPr>
          <a:xfrm>
            <a:off x="621792" y="502920"/>
            <a:ext cx="329184" cy="329184"/>
          </a:xfrm>
          <a:prstGeom prst="rect">
            <a:avLst/>
          </a:prstGeom>
        </p:spPr>
      </p:pic>
      <p:sp>
        <p:nvSpPr>
          <p:cNvPr id="4" name="Text 1"/>
          <p:cNvSpPr txBox="1"/>
          <p:nvPr/>
        </p:nvSpPr>
        <p:spPr>
          <a:xfrm>
            <a:off x="1234440" y="347472"/>
            <a:ext cx="100584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Intent &amp; Implementation</a:t>
            </a:r>
            <a:endParaRPr lang="en-US" sz="2600" dirty="0"/>
          </a:p>
        </p:txBody>
      </p:sp>
      <p:sp>
        <p:nvSpPr>
          <p:cNvPr id="5" name="Text 2"/>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Writing Curriculum Overview</a:t>
            </a:r>
            <a:endParaRPr lang="en-US" sz="900" dirty="0"/>
          </a:p>
        </p:txBody>
      </p:sp>
      <p:sp>
        <p:nvSpPr>
          <p:cNvPr id="6" name="Text 3"/>
          <p:cNvSpPr txBox="1"/>
          <p:nvPr/>
        </p:nvSpPr>
        <p:spPr>
          <a:xfrm>
            <a:off x="8988552"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02</a:t>
            </a:r>
            <a:endParaRPr lang="en-US" sz="900" dirty="0"/>
          </a:p>
        </p:txBody>
      </p:sp>
      <p:sp>
        <p:nvSpPr>
          <p:cNvPr id="7" name="Shape 4"/>
          <p:cNvSpPr/>
          <p:nvPr/>
        </p:nvSpPr>
        <p:spPr>
          <a:xfrm>
            <a:off x="502920" y="1234440"/>
            <a:ext cx="4160520" cy="5074920"/>
          </a:xfrm>
          <a:prstGeom prst="roundRect">
            <a:avLst>
              <a:gd name="adj" fmla="val 1758"/>
            </a:avLst>
          </a:prstGeom>
          <a:solidFill>
            <a:srgbClr val="EEF1F7"/>
          </a:solidFill>
          <a:ln w="12700">
            <a:solidFill>
              <a:srgbClr val="EEF1F7"/>
            </a:solidFill>
            <a:prstDash val="solid"/>
          </a:ln>
        </p:spPr>
      </p:sp>
      <p:sp>
        <p:nvSpPr>
          <p:cNvPr id="8" name="Text 5"/>
          <p:cNvSpPr txBox="1"/>
          <p:nvPr/>
        </p:nvSpPr>
        <p:spPr>
          <a:xfrm>
            <a:off x="777240" y="1463040"/>
            <a:ext cx="365760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OUR INTENT</a:t>
            </a:r>
            <a:endParaRPr lang="en-US" sz="1400" dirty="0"/>
          </a:p>
        </p:txBody>
      </p:sp>
      <p:sp>
        <p:nvSpPr>
          <p:cNvPr id="9" name="Text 6"/>
          <p:cNvSpPr txBox="1"/>
          <p:nvPr/>
        </p:nvSpPr>
        <p:spPr>
          <a:xfrm>
            <a:off x="777240" y="1965960"/>
            <a:ext cx="3611880" cy="4206240"/>
          </a:xfrm>
          <a:prstGeom prst="rect">
            <a:avLst/>
          </a:prstGeom>
          <a:noFill/>
          <a:ln/>
        </p:spPr>
        <p:txBody>
          <a:bodyPr wrap="square" lIns="0" tIns="0" rIns="0" bIns="0" rtlCol="0" anchor="t"/>
          <a:lstStyle/>
          <a:p>
            <a:pPr marL="177800" indent="-177800">
              <a:lnSpc>
                <a:spcPct val="105000"/>
              </a:lnSpc>
              <a:buSzPct val="100000"/>
              <a:buChar char="•"/>
            </a:pPr>
            <a:r>
              <a:rPr lang="en-US" sz="1300" dirty="0">
                <a:solidFill>
                  <a:srgbClr val="26314F"/>
                </a:solidFill>
                <a:latin typeface="Calibri" pitchFamily="34" charset="0"/>
                <a:ea typeface="Calibri" pitchFamily="34" charset="-122"/>
                <a:cs typeface="Calibri" pitchFamily="34" charset="-120"/>
              </a:rPr>
              <a:t>Every pupil learns to write fluently and accurately, and develops their own writer’s voice</a:t>
            </a:r>
            <a:endParaRPr lang="en-US" sz="1300" dirty="0"/>
          </a:p>
          <a:p>
            <a:pPr marL="177800" indent="-177800">
              <a:lnSpc>
                <a:spcPct val="105000"/>
              </a:lnSpc>
              <a:spcBef>
                <a:spcPts val="1200"/>
              </a:spcBef>
              <a:buSzPct val="100000"/>
              <a:buChar char="•"/>
            </a:pPr>
            <a:r>
              <a:rPr lang="en-US" sz="1300" dirty="0">
                <a:solidFill>
                  <a:srgbClr val="26314F"/>
                </a:solidFill>
                <a:latin typeface="Calibri" pitchFamily="34" charset="0"/>
                <a:ea typeface="Calibri" pitchFamily="34" charset="-122"/>
                <a:cs typeface="Calibri" pitchFamily="34" charset="-120"/>
              </a:rPr>
              <a:t>Transcription is taught deliberately, so that it becomes automatic and frees pupils to compose</a:t>
            </a:r>
            <a:endParaRPr lang="en-US" sz="1300" dirty="0"/>
          </a:p>
          <a:p>
            <a:pPr marL="177800" indent="-177800">
              <a:lnSpc>
                <a:spcPct val="105000"/>
              </a:lnSpc>
              <a:spcBef>
                <a:spcPts val="1200"/>
              </a:spcBef>
              <a:buSzPct val="100000"/>
              <a:buChar char="•"/>
            </a:pPr>
            <a:r>
              <a:rPr lang="en-US" sz="1300" dirty="0">
                <a:solidFill>
                  <a:srgbClr val="26314F"/>
                </a:solidFill>
                <a:latin typeface="Calibri" pitchFamily="34" charset="0"/>
                <a:ea typeface="Calibri" pitchFamily="34" charset="-122"/>
                <a:cs typeface="Calibri" pitchFamily="34" charset="-120"/>
              </a:rPr>
              <a:t>All pupils meet and where possible exceed the Early Learning Goals and National Curriculum expectations</a:t>
            </a:r>
            <a:endParaRPr lang="en-US" sz="1300" dirty="0"/>
          </a:p>
          <a:p>
            <a:pPr marL="177800" indent="-177800">
              <a:lnSpc>
                <a:spcPct val="105000"/>
              </a:lnSpc>
              <a:spcBef>
                <a:spcPts val="1200"/>
              </a:spcBef>
              <a:buSzPct val="100000"/>
              <a:buChar char="•"/>
            </a:pPr>
            <a:r>
              <a:rPr lang="en-US" sz="1300" dirty="0">
                <a:solidFill>
                  <a:srgbClr val="26314F"/>
                </a:solidFill>
                <a:latin typeface="Calibri" pitchFamily="34" charset="0"/>
                <a:ea typeface="Calibri" pitchFamily="34" charset="-122"/>
                <a:cs typeface="Calibri" pitchFamily="34" charset="-120"/>
              </a:rPr>
              <a:t>A love of writing is cultivated through vocabulary-rich, high-quality literature</a:t>
            </a:r>
            <a:endParaRPr lang="en-US" sz="1300" dirty="0"/>
          </a:p>
          <a:p>
            <a:pPr marL="177800" indent="-177800">
              <a:lnSpc>
                <a:spcPct val="105000"/>
              </a:lnSpc>
              <a:spcBef>
                <a:spcPts val="1200"/>
              </a:spcBef>
              <a:buSzPct val="100000"/>
              <a:buChar char="•"/>
            </a:pPr>
            <a:r>
              <a:rPr lang="en-US" sz="1300" dirty="0">
                <a:solidFill>
                  <a:srgbClr val="26314F"/>
                </a:solidFill>
                <a:latin typeface="Calibri" pitchFamily="34" charset="0"/>
                <a:ea typeface="Calibri" pitchFamily="34" charset="-122"/>
                <a:cs typeface="Calibri" pitchFamily="34" charset="-120"/>
              </a:rPr>
              <a:t>Every piece of writing has a clear purpose and a real audience</a:t>
            </a:r>
            <a:endParaRPr lang="en-US" sz="1300" dirty="0"/>
          </a:p>
          <a:p>
            <a:pPr marL="177800" indent="-177800">
              <a:lnSpc>
                <a:spcPct val="105000"/>
              </a:lnSpc>
              <a:spcBef>
                <a:spcPts val="1200"/>
              </a:spcBef>
              <a:buSzPct val="100000"/>
              <a:buChar char="•"/>
            </a:pPr>
            <a:r>
              <a:rPr lang="en-US" sz="1300" dirty="0">
                <a:solidFill>
                  <a:srgbClr val="26314F"/>
                </a:solidFill>
                <a:latin typeface="Calibri" pitchFamily="34" charset="0"/>
                <a:ea typeface="Calibri" pitchFamily="34" charset="-122"/>
                <a:cs typeface="Calibri" pitchFamily="34" charset="-120"/>
              </a:rPr>
              <a:t>Pupils develop the habit of writing widely and often</a:t>
            </a:r>
            <a:endParaRPr lang="en-US" sz="1300" dirty="0"/>
          </a:p>
        </p:txBody>
      </p:sp>
      <p:sp>
        <p:nvSpPr>
          <p:cNvPr id="10" name="Text 7"/>
          <p:cNvSpPr txBox="1"/>
          <p:nvPr/>
        </p:nvSpPr>
        <p:spPr>
          <a:xfrm>
            <a:off x="4937760" y="1234440"/>
            <a:ext cx="672084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IMPLEMENTATION</a:t>
            </a:r>
            <a:endParaRPr lang="en-US" sz="1400" dirty="0"/>
          </a:p>
        </p:txBody>
      </p:sp>
      <p:sp>
        <p:nvSpPr>
          <p:cNvPr id="11" name="Shape 8"/>
          <p:cNvSpPr/>
          <p:nvPr/>
        </p:nvSpPr>
        <p:spPr>
          <a:xfrm>
            <a:off x="4937760" y="1691640"/>
            <a:ext cx="6720840" cy="1078992"/>
          </a:xfrm>
          <a:prstGeom prst="roundRect">
            <a:avLst>
              <a:gd name="adj" fmla="val 6780"/>
            </a:avLst>
          </a:prstGeom>
          <a:solidFill>
            <a:srgbClr val="EEF1F7"/>
          </a:solidFill>
          <a:ln w="12700">
            <a:solidFill>
              <a:srgbClr val="EEF1F7"/>
            </a:solidFill>
            <a:prstDash val="solid"/>
          </a:ln>
        </p:spPr>
      </p:sp>
      <p:sp>
        <p:nvSpPr>
          <p:cNvPr id="12" name="Shape 9"/>
          <p:cNvSpPr/>
          <p:nvPr/>
        </p:nvSpPr>
        <p:spPr>
          <a:xfrm>
            <a:off x="5102352" y="2002536"/>
            <a:ext cx="457200" cy="457200"/>
          </a:xfrm>
          <a:prstGeom prst="ellipse">
            <a:avLst/>
          </a:prstGeom>
          <a:solidFill>
            <a:srgbClr val="1B2E5E"/>
          </a:solidFill>
          <a:ln w="12700">
            <a:solidFill>
              <a:srgbClr val="1B2E5E"/>
            </a:solidFill>
            <a:prstDash val="solid"/>
          </a:ln>
        </p:spPr>
      </p:sp>
      <p:pic>
        <p:nvPicPr>
          <p:cNvPr id="13" name="Image 1" descr="/home/claude/wo/icons/pen.png"/>
          <p:cNvPicPr>
            <a:picLocks noChangeAspect="1"/>
          </p:cNvPicPr>
          <p:nvPr/>
        </p:nvPicPr>
        <p:blipFill>
          <a:blip r:embed="rId4"/>
          <a:stretch>
            <a:fillRect/>
          </a:stretch>
        </p:blipFill>
        <p:spPr>
          <a:xfrm>
            <a:off x="5221224" y="2121408"/>
            <a:ext cx="219456" cy="219456"/>
          </a:xfrm>
          <a:prstGeom prst="rect">
            <a:avLst/>
          </a:prstGeom>
        </p:spPr>
      </p:pic>
      <p:sp>
        <p:nvSpPr>
          <p:cNvPr id="14" name="Text 10"/>
          <p:cNvSpPr txBox="1"/>
          <p:nvPr/>
        </p:nvSpPr>
        <p:spPr>
          <a:xfrm>
            <a:off x="5715000" y="1773936"/>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Composition</a:t>
            </a:r>
            <a:endParaRPr lang="en-US" sz="1250" dirty="0"/>
          </a:p>
        </p:txBody>
      </p:sp>
      <p:sp>
        <p:nvSpPr>
          <p:cNvPr id="15" name="Text 11"/>
          <p:cNvSpPr txBox="1"/>
          <p:nvPr/>
        </p:nvSpPr>
        <p:spPr>
          <a:xfrm>
            <a:off x="5715000" y="2057400"/>
            <a:ext cx="5760720" cy="658368"/>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Ready Steady Write from Year 1 to Year 6, taught 9 times a fortnight. Each unit follows the same sequence, Immerse, Analyse, Plan and Write, and ends in a real outcome. Reception secures the foundations through Drawing Club.</a:t>
            </a:r>
            <a:endParaRPr lang="en-US" sz="1050" dirty="0"/>
          </a:p>
        </p:txBody>
      </p:sp>
      <p:sp>
        <p:nvSpPr>
          <p:cNvPr id="16" name="Shape 12"/>
          <p:cNvSpPr/>
          <p:nvPr/>
        </p:nvSpPr>
        <p:spPr>
          <a:xfrm>
            <a:off x="4937760" y="2871216"/>
            <a:ext cx="6720840" cy="1078992"/>
          </a:xfrm>
          <a:prstGeom prst="roundRect">
            <a:avLst>
              <a:gd name="adj" fmla="val 6780"/>
            </a:avLst>
          </a:prstGeom>
          <a:solidFill>
            <a:srgbClr val="EEF1F7"/>
          </a:solidFill>
          <a:ln w="12700">
            <a:solidFill>
              <a:srgbClr val="EEF1F7"/>
            </a:solidFill>
            <a:prstDash val="solid"/>
          </a:ln>
        </p:spPr>
      </p:sp>
      <p:sp>
        <p:nvSpPr>
          <p:cNvPr id="17" name="Shape 13"/>
          <p:cNvSpPr/>
          <p:nvPr/>
        </p:nvSpPr>
        <p:spPr>
          <a:xfrm>
            <a:off x="5102352" y="3182112"/>
            <a:ext cx="457200" cy="457200"/>
          </a:xfrm>
          <a:prstGeom prst="ellipse">
            <a:avLst/>
          </a:prstGeom>
          <a:solidFill>
            <a:srgbClr val="1B2E5E"/>
          </a:solidFill>
          <a:ln w="12700">
            <a:solidFill>
              <a:srgbClr val="1B2E5E"/>
            </a:solidFill>
            <a:prstDash val="solid"/>
          </a:ln>
        </p:spPr>
      </p:sp>
      <p:pic>
        <p:nvPicPr>
          <p:cNvPr id="18" name="Image 2" descr="/home/claude/wo/icons/listcheck.png"/>
          <p:cNvPicPr>
            <a:picLocks noChangeAspect="1"/>
          </p:cNvPicPr>
          <p:nvPr/>
        </p:nvPicPr>
        <p:blipFill>
          <a:blip r:embed="rId5"/>
          <a:stretch>
            <a:fillRect/>
          </a:stretch>
        </p:blipFill>
        <p:spPr>
          <a:xfrm>
            <a:off x="5221224" y="3300984"/>
            <a:ext cx="219456" cy="219456"/>
          </a:xfrm>
          <a:prstGeom prst="rect">
            <a:avLst/>
          </a:prstGeom>
        </p:spPr>
      </p:pic>
      <p:sp>
        <p:nvSpPr>
          <p:cNvPr id="19" name="Text 14"/>
          <p:cNvSpPr txBox="1"/>
          <p:nvPr/>
        </p:nvSpPr>
        <p:spPr>
          <a:xfrm>
            <a:off x="5715000" y="2953512"/>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Sentence accuracy</a:t>
            </a:r>
            <a:endParaRPr lang="en-US" sz="1250" dirty="0"/>
          </a:p>
        </p:txBody>
      </p:sp>
      <p:sp>
        <p:nvSpPr>
          <p:cNvPr id="20" name="Text 15"/>
          <p:cNvSpPr txBox="1"/>
          <p:nvPr/>
        </p:nvSpPr>
        <p:spPr>
          <a:xfrm>
            <a:off x="5715000" y="3236976"/>
            <a:ext cx="5760720" cy="658368"/>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A minimum of three Sentence Accuracy sessions each week, taught at the start of the writing lesson. The teacher models a sentence, then pupils construct their own.</a:t>
            </a:r>
            <a:endParaRPr lang="en-US" sz="1050" dirty="0"/>
          </a:p>
        </p:txBody>
      </p:sp>
      <p:sp>
        <p:nvSpPr>
          <p:cNvPr id="21" name="Shape 16"/>
          <p:cNvSpPr/>
          <p:nvPr/>
        </p:nvSpPr>
        <p:spPr>
          <a:xfrm>
            <a:off x="4937760" y="4050792"/>
            <a:ext cx="6720840" cy="1078992"/>
          </a:xfrm>
          <a:prstGeom prst="roundRect">
            <a:avLst>
              <a:gd name="adj" fmla="val 6780"/>
            </a:avLst>
          </a:prstGeom>
          <a:solidFill>
            <a:srgbClr val="EEF1F7"/>
          </a:solidFill>
          <a:ln w="12700">
            <a:solidFill>
              <a:srgbClr val="EEF1F7"/>
            </a:solidFill>
            <a:prstDash val="solid"/>
          </a:ln>
        </p:spPr>
      </p:sp>
      <p:sp>
        <p:nvSpPr>
          <p:cNvPr id="22" name="Shape 17"/>
          <p:cNvSpPr/>
          <p:nvPr/>
        </p:nvSpPr>
        <p:spPr>
          <a:xfrm>
            <a:off x="5102352" y="4361688"/>
            <a:ext cx="457200" cy="457200"/>
          </a:xfrm>
          <a:prstGeom prst="ellipse">
            <a:avLst/>
          </a:prstGeom>
          <a:solidFill>
            <a:srgbClr val="1B2E5E"/>
          </a:solidFill>
          <a:ln w="12700">
            <a:solidFill>
              <a:srgbClr val="1B2E5E"/>
            </a:solidFill>
            <a:prstDash val="solid"/>
          </a:ln>
        </p:spPr>
      </p:sp>
      <p:pic>
        <p:nvPicPr>
          <p:cNvPr id="23" name="Image 3" descr="/home/claude/wo/icons/spellcheck.png"/>
          <p:cNvPicPr>
            <a:picLocks noChangeAspect="1"/>
          </p:cNvPicPr>
          <p:nvPr/>
        </p:nvPicPr>
        <p:blipFill>
          <a:blip r:embed="rId6"/>
          <a:stretch>
            <a:fillRect/>
          </a:stretch>
        </p:blipFill>
        <p:spPr>
          <a:xfrm>
            <a:off x="5221224" y="4480560"/>
            <a:ext cx="219456" cy="219456"/>
          </a:xfrm>
          <a:prstGeom prst="rect">
            <a:avLst/>
          </a:prstGeom>
        </p:spPr>
      </p:pic>
      <p:sp>
        <p:nvSpPr>
          <p:cNvPr id="24" name="Text 18"/>
          <p:cNvSpPr txBox="1"/>
          <p:nvPr/>
        </p:nvSpPr>
        <p:spPr>
          <a:xfrm>
            <a:off x="5715000" y="4133088"/>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Spelling and handwriting</a:t>
            </a:r>
            <a:endParaRPr lang="en-US" sz="1250" dirty="0"/>
          </a:p>
        </p:txBody>
      </p:sp>
      <p:sp>
        <p:nvSpPr>
          <p:cNvPr id="25" name="Text 19"/>
          <p:cNvSpPr txBox="1"/>
          <p:nvPr/>
        </p:nvSpPr>
        <p:spPr>
          <a:xfrm>
            <a:off x="5715000" y="4416552"/>
            <a:ext cx="5760720" cy="658368"/>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Ready Steady Spell from Year 2, four lessons a week in Year 2 and three in Years 3 to 6, with Floppy’s Phonics in Year 1. Ready Steady Handwrite from Reception to Year 6.</a:t>
            </a:r>
            <a:endParaRPr lang="en-US" sz="1050" dirty="0"/>
          </a:p>
        </p:txBody>
      </p:sp>
      <p:sp>
        <p:nvSpPr>
          <p:cNvPr id="26" name="Shape 20"/>
          <p:cNvSpPr/>
          <p:nvPr/>
        </p:nvSpPr>
        <p:spPr>
          <a:xfrm>
            <a:off x="4937760" y="5230368"/>
            <a:ext cx="6720840" cy="1078992"/>
          </a:xfrm>
          <a:prstGeom prst="roundRect">
            <a:avLst>
              <a:gd name="adj" fmla="val 6780"/>
            </a:avLst>
          </a:prstGeom>
          <a:solidFill>
            <a:srgbClr val="EEF1F7"/>
          </a:solidFill>
          <a:ln w="12700">
            <a:solidFill>
              <a:srgbClr val="EEF1F7"/>
            </a:solidFill>
            <a:prstDash val="solid"/>
          </a:ln>
        </p:spPr>
      </p:sp>
      <p:sp>
        <p:nvSpPr>
          <p:cNvPr id="27" name="Shape 21"/>
          <p:cNvSpPr/>
          <p:nvPr/>
        </p:nvSpPr>
        <p:spPr>
          <a:xfrm>
            <a:off x="5102352" y="5541264"/>
            <a:ext cx="457200" cy="457200"/>
          </a:xfrm>
          <a:prstGeom prst="ellipse">
            <a:avLst/>
          </a:prstGeom>
          <a:solidFill>
            <a:srgbClr val="1B2E5E"/>
          </a:solidFill>
          <a:ln w="12700">
            <a:solidFill>
              <a:srgbClr val="1B2E5E"/>
            </a:solidFill>
            <a:prstDash val="solid"/>
          </a:ln>
        </p:spPr>
      </p:sp>
      <p:pic>
        <p:nvPicPr>
          <p:cNvPr id="28" name="Image 4" descr="/home/claude/wo/icons/image6.png"/>
          <p:cNvPicPr>
            <a:picLocks noChangeAspect="1"/>
          </p:cNvPicPr>
          <p:nvPr/>
        </p:nvPicPr>
        <p:blipFill>
          <a:blip r:embed="rId7"/>
          <a:stretch>
            <a:fillRect/>
          </a:stretch>
        </p:blipFill>
        <p:spPr>
          <a:xfrm>
            <a:off x="5221224" y="5660136"/>
            <a:ext cx="219456" cy="219456"/>
          </a:xfrm>
          <a:prstGeom prst="rect">
            <a:avLst/>
          </a:prstGeom>
        </p:spPr>
      </p:pic>
      <p:sp>
        <p:nvSpPr>
          <p:cNvPr id="29" name="Text 22"/>
          <p:cNvSpPr txBox="1"/>
          <p:nvPr/>
        </p:nvSpPr>
        <p:spPr>
          <a:xfrm>
            <a:off x="5715000" y="5312664"/>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Assessment &amp; next steps</a:t>
            </a:r>
            <a:endParaRPr lang="en-US" sz="1250" dirty="0"/>
          </a:p>
        </p:txBody>
      </p:sp>
      <p:sp>
        <p:nvSpPr>
          <p:cNvPr id="30" name="Text 23"/>
          <p:cNvSpPr txBox="1"/>
          <p:nvPr/>
        </p:nvSpPr>
        <p:spPr>
          <a:xfrm>
            <a:off x="5715000" y="5596128"/>
            <a:ext cx="5760720" cy="658368"/>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Whole class feedback books, Reflecting on Unit Outcomes after each unit, termly moderation, and No More Marking comparative judgement for a national comparison.</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w="12700">
            <a:solidFill>
              <a:srgbClr val="F5A623"/>
            </a:solidFill>
            <a:prstDash val="solid"/>
          </a:ln>
        </p:spPr>
      </p:sp>
      <p:pic>
        <p:nvPicPr>
          <p:cNvPr id="3" name="Image 0" descr="/home/claude/wo/icons/image7.png"/>
          <p:cNvPicPr>
            <a:picLocks noChangeAspect="1"/>
          </p:cNvPicPr>
          <p:nvPr/>
        </p:nvPicPr>
        <p:blipFill>
          <a:blip r:embed="rId3"/>
          <a:stretch>
            <a:fillRect/>
          </a:stretch>
        </p:blipFill>
        <p:spPr>
          <a:xfrm>
            <a:off x="621792" y="502920"/>
            <a:ext cx="329184" cy="329184"/>
          </a:xfrm>
          <a:prstGeom prst="rect">
            <a:avLst/>
          </a:prstGeom>
        </p:spPr>
      </p:pic>
      <p:sp>
        <p:nvSpPr>
          <p:cNvPr id="4" name="Text 1"/>
          <p:cNvSpPr txBox="1"/>
          <p:nvPr/>
        </p:nvSpPr>
        <p:spPr>
          <a:xfrm>
            <a:off x="1234440" y="347472"/>
            <a:ext cx="100584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Writing and The Pathway</a:t>
            </a:r>
            <a:endParaRPr lang="en-US" sz="2600" dirty="0"/>
          </a:p>
        </p:txBody>
      </p:sp>
      <p:sp>
        <p:nvSpPr>
          <p:cNvPr id="5" name="Text 2"/>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Writing Curriculum Overview</a:t>
            </a:r>
            <a:endParaRPr lang="en-US" sz="900" dirty="0"/>
          </a:p>
        </p:txBody>
      </p:sp>
      <p:sp>
        <p:nvSpPr>
          <p:cNvPr id="6" name="Text 3"/>
          <p:cNvSpPr txBox="1"/>
          <p:nvPr/>
        </p:nvSpPr>
        <p:spPr>
          <a:xfrm>
            <a:off x="8988552"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03</a:t>
            </a:r>
            <a:endParaRPr lang="en-US" sz="900" dirty="0"/>
          </a:p>
        </p:txBody>
      </p:sp>
      <p:sp>
        <p:nvSpPr>
          <p:cNvPr id="7" name="Text 4"/>
          <p:cNvSpPr txBox="1"/>
          <p:nvPr/>
        </p:nvSpPr>
        <p:spPr>
          <a:xfrm>
            <a:off x="502920" y="1133856"/>
            <a:ext cx="11155680" cy="457200"/>
          </a:xfrm>
          <a:prstGeom prst="rect">
            <a:avLst/>
          </a:prstGeom>
          <a:noFill/>
          <a:ln/>
        </p:spPr>
        <p:txBody>
          <a:bodyPr wrap="square" lIns="0" tIns="0" rIns="0" bIns="0" rtlCol="0" anchor="ctr"/>
          <a:lstStyle/>
          <a:p>
            <a:pPr marL="0" indent="0">
              <a:buNone/>
            </a:pPr>
            <a:r>
              <a:rPr lang="en-US" sz="1300" i="1" dirty="0">
                <a:solidFill>
                  <a:srgbClr val="26314F"/>
                </a:solidFill>
                <a:latin typeface="Calibri" pitchFamily="34" charset="0"/>
                <a:ea typeface="Calibri" pitchFamily="34" charset="-122"/>
                <a:cs typeface="Calibri" pitchFamily="34" charset="-120"/>
              </a:rPr>
              <a:t>Writing carries The Pathway through purpose. Producing a piece for a real reader is one of the most demanding and most rewarding things children do at Bexton.</a:t>
            </a:r>
            <a:endParaRPr lang="en-US" sz="1300" dirty="0"/>
          </a:p>
        </p:txBody>
      </p:sp>
      <p:sp>
        <p:nvSpPr>
          <p:cNvPr id="8" name="Shape 5"/>
          <p:cNvSpPr/>
          <p:nvPr/>
        </p:nvSpPr>
        <p:spPr>
          <a:xfrm>
            <a:off x="502920" y="1737360"/>
            <a:ext cx="2093976" cy="1627632"/>
          </a:xfrm>
          <a:prstGeom prst="rect">
            <a:avLst/>
          </a:prstGeom>
          <a:solidFill>
            <a:srgbClr val="C8960C"/>
          </a:solidFill>
          <a:ln w="12700">
            <a:solidFill>
              <a:srgbClr val="C8960C"/>
            </a:solidFill>
            <a:prstDash val="solid"/>
          </a:ln>
        </p:spPr>
      </p:sp>
      <p:sp>
        <p:nvSpPr>
          <p:cNvPr id="9" name="Text 6"/>
          <p:cNvSpPr txBox="1"/>
          <p:nvPr/>
        </p:nvSpPr>
        <p:spPr>
          <a:xfrm>
            <a:off x="576072" y="1847088"/>
            <a:ext cx="1947672" cy="329184"/>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Performance</a:t>
            </a:r>
            <a:endParaRPr lang="en-US" sz="1400" dirty="0"/>
          </a:p>
        </p:txBody>
      </p:sp>
      <p:pic>
        <p:nvPicPr>
          <p:cNvPr id="10" name="Image 1" descr="/home/claude/wo/icons/performance.png"/>
          <p:cNvPicPr>
            <a:picLocks noChangeAspect="1"/>
          </p:cNvPicPr>
          <p:nvPr/>
        </p:nvPicPr>
        <p:blipFill>
          <a:blip r:embed="rId4"/>
          <a:stretch>
            <a:fillRect/>
          </a:stretch>
        </p:blipFill>
        <p:spPr>
          <a:xfrm>
            <a:off x="1161288" y="2286000"/>
            <a:ext cx="777240" cy="777240"/>
          </a:xfrm>
          <a:prstGeom prst="rect">
            <a:avLst/>
          </a:prstGeom>
        </p:spPr>
      </p:pic>
      <p:sp>
        <p:nvSpPr>
          <p:cNvPr id="11" name="Shape 7"/>
          <p:cNvSpPr/>
          <p:nvPr/>
        </p:nvSpPr>
        <p:spPr>
          <a:xfrm>
            <a:off x="502920" y="3364992"/>
            <a:ext cx="2093976" cy="2212848"/>
          </a:xfrm>
          <a:prstGeom prst="roundRect">
            <a:avLst>
              <a:gd name="adj" fmla="val 3493"/>
            </a:avLst>
          </a:prstGeom>
          <a:solidFill>
            <a:srgbClr val="EEF1F7"/>
          </a:solidFill>
          <a:ln w="12700">
            <a:solidFill>
              <a:srgbClr val="EEF1F7"/>
            </a:solidFill>
            <a:prstDash val="solid"/>
          </a:ln>
        </p:spPr>
      </p:sp>
      <p:sp>
        <p:nvSpPr>
          <p:cNvPr id="12" name="Text 8"/>
          <p:cNvSpPr txBox="1"/>
          <p:nvPr/>
        </p:nvSpPr>
        <p:spPr>
          <a:xfrm>
            <a:off x="667512" y="3493008"/>
            <a:ext cx="1764792" cy="1956816"/>
          </a:xfrm>
          <a:prstGeom prst="rect">
            <a:avLst/>
          </a:prstGeom>
          <a:noFill/>
          <a:ln/>
        </p:spPr>
        <p:txBody>
          <a:bodyPr wrap="square" lIns="0" tIns="0" rIns="0" bIns="0" rtlCol="0" anchor="t"/>
          <a:lstStyle/>
          <a:p>
            <a:pPr marL="0" indent="0" algn="ctr">
              <a:lnSpc>
                <a:spcPct val="110000"/>
              </a:lnSpc>
              <a:buNone/>
            </a:pPr>
            <a:r>
              <a:rPr lang="en-US" sz="1100" dirty="0">
                <a:solidFill>
                  <a:srgbClr val="26314F"/>
                </a:solidFill>
                <a:latin typeface="Calibri" pitchFamily="34" charset="0"/>
                <a:ea typeface="Calibri" pitchFamily="34" charset="-122"/>
                <a:cs typeface="Calibri" pitchFamily="34" charset="-120"/>
              </a:rPr>
              <a:t>Reading finished writing aloud to the class, publishing work on displays and in the newsletter, and drama and role play within the Immerse stage.</a:t>
            </a:r>
            <a:endParaRPr lang="en-US" sz="1100" dirty="0"/>
          </a:p>
        </p:txBody>
      </p:sp>
      <p:sp>
        <p:nvSpPr>
          <p:cNvPr id="13" name="Shape 9"/>
          <p:cNvSpPr/>
          <p:nvPr/>
        </p:nvSpPr>
        <p:spPr>
          <a:xfrm>
            <a:off x="2779776" y="1737360"/>
            <a:ext cx="2093976" cy="1627632"/>
          </a:xfrm>
          <a:prstGeom prst="rect">
            <a:avLst/>
          </a:prstGeom>
          <a:solidFill>
            <a:srgbClr val="C1531B"/>
          </a:solidFill>
          <a:ln w="12700">
            <a:solidFill>
              <a:srgbClr val="C1531B"/>
            </a:solidFill>
            <a:prstDash val="solid"/>
          </a:ln>
        </p:spPr>
      </p:sp>
      <p:sp>
        <p:nvSpPr>
          <p:cNvPr id="14" name="Text 10"/>
          <p:cNvSpPr txBox="1"/>
          <p:nvPr/>
        </p:nvSpPr>
        <p:spPr>
          <a:xfrm>
            <a:off x="2852928" y="1847088"/>
            <a:ext cx="1947672" cy="329184"/>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Social</a:t>
            </a:r>
            <a:endParaRPr lang="en-US" sz="1400" dirty="0"/>
          </a:p>
        </p:txBody>
      </p:sp>
      <p:pic>
        <p:nvPicPr>
          <p:cNvPr id="15" name="Image 2" descr="/home/claude/wo/icons/social.png"/>
          <p:cNvPicPr>
            <a:picLocks noChangeAspect="1"/>
          </p:cNvPicPr>
          <p:nvPr/>
        </p:nvPicPr>
        <p:blipFill>
          <a:blip r:embed="rId5"/>
          <a:stretch>
            <a:fillRect/>
          </a:stretch>
        </p:blipFill>
        <p:spPr>
          <a:xfrm>
            <a:off x="3438144" y="2286000"/>
            <a:ext cx="777240" cy="777240"/>
          </a:xfrm>
          <a:prstGeom prst="rect">
            <a:avLst/>
          </a:prstGeom>
        </p:spPr>
      </p:pic>
      <p:sp>
        <p:nvSpPr>
          <p:cNvPr id="16" name="Shape 11"/>
          <p:cNvSpPr/>
          <p:nvPr/>
        </p:nvSpPr>
        <p:spPr>
          <a:xfrm>
            <a:off x="2779776" y="3364992"/>
            <a:ext cx="2093976" cy="2212848"/>
          </a:xfrm>
          <a:prstGeom prst="roundRect">
            <a:avLst>
              <a:gd name="adj" fmla="val 3493"/>
            </a:avLst>
          </a:prstGeom>
          <a:solidFill>
            <a:srgbClr val="EEF1F7"/>
          </a:solidFill>
          <a:ln w="12700">
            <a:solidFill>
              <a:srgbClr val="EEF1F7"/>
            </a:solidFill>
            <a:prstDash val="solid"/>
          </a:ln>
        </p:spPr>
      </p:sp>
      <p:sp>
        <p:nvSpPr>
          <p:cNvPr id="17" name="Text 12"/>
          <p:cNvSpPr txBox="1"/>
          <p:nvPr/>
        </p:nvSpPr>
        <p:spPr>
          <a:xfrm>
            <a:off x="2944368" y="3493008"/>
            <a:ext cx="1764792" cy="1956816"/>
          </a:xfrm>
          <a:prstGeom prst="rect">
            <a:avLst/>
          </a:prstGeom>
          <a:noFill/>
          <a:ln/>
        </p:spPr>
        <p:txBody>
          <a:bodyPr wrap="square" lIns="0" tIns="0" rIns="0" bIns="0" rtlCol="0" anchor="t"/>
          <a:lstStyle/>
          <a:p>
            <a:pPr marL="0" indent="0" algn="ctr">
              <a:lnSpc>
                <a:spcPct val="110000"/>
              </a:lnSpc>
              <a:buNone/>
            </a:pPr>
            <a:r>
              <a:rPr lang="en-US" sz="1100" dirty="0">
                <a:solidFill>
                  <a:srgbClr val="26314F"/>
                </a:solidFill>
                <a:latin typeface="Calibri" pitchFamily="34" charset="0"/>
                <a:ea typeface="Calibri" pitchFamily="34" charset="-122"/>
                <a:cs typeface="Calibri" pitchFamily="34" charset="-120"/>
              </a:rPr>
              <a:t>Giving and receiving feedback with honesty and tact, editing a partner’s work, and building on someone else’s idea rather than replacing it.</a:t>
            </a:r>
            <a:endParaRPr lang="en-US" sz="1100" dirty="0"/>
          </a:p>
        </p:txBody>
      </p:sp>
      <p:sp>
        <p:nvSpPr>
          <p:cNvPr id="18" name="Shape 13"/>
          <p:cNvSpPr/>
          <p:nvPr/>
        </p:nvSpPr>
        <p:spPr>
          <a:xfrm>
            <a:off x="5056632" y="1737360"/>
            <a:ext cx="2093976" cy="1627632"/>
          </a:xfrm>
          <a:prstGeom prst="rect">
            <a:avLst/>
          </a:prstGeom>
          <a:solidFill>
            <a:srgbClr val="1E9DB5"/>
          </a:solidFill>
          <a:ln w="12700">
            <a:solidFill>
              <a:srgbClr val="1E9DB5"/>
            </a:solidFill>
            <a:prstDash val="solid"/>
          </a:ln>
        </p:spPr>
      </p:sp>
      <p:sp>
        <p:nvSpPr>
          <p:cNvPr id="19" name="Text 14"/>
          <p:cNvSpPr txBox="1"/>
          <p:nvPr/>
        </p:nvSpPr>
        <p:spPr>
          <a:xfrm>
            <a:off x="5129784" y="1847088"/>
            <a:ext cx="1947672" cy="329184"/>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Community</a:t>
            </a:r>
            <a:endParaRPr lang="en-US" sz="1400" dirty="0"/>
          </a:p>
        </p:txBody>
      </p:sp>
      <p:pic>
        <p:nvPicPr>
          <p:cNvPr id="20" name="Image 3" descr="/home/claude/wo/icons/community.png"/>
          <p:cNvPicPr>
            <a:picLocks noChangeAspect="1"/>
          </p:cNvPicPr>
          <p:nvPr/>
        </p:nvPicPr>
        <p:blipFill>
          <a:blip r:embed="rId6"/>
          <a:stretch>
            <a:fillRect/>
          </a:stretch>
        </p:blipFill>
        <p:spPr>
          <a:xfrm>
            <a:off x="5715000" y="2286000"/>
            <a:ext cx="777240" cy="777240"/>
          </a:xfrm>
          <a:prstGeom prst="rect">
            <a:avLst/>
          </a:prstGeom>
        </p:spPr>
      </p:pic>
      <p:sp>
        <p:nvSpPr>
          <p:cNvPr id="21" name="Shape 15"/>
          <p:cNvSpPr/>
          <p:nvPr/>
        </p:nvSpPr>
        <p:spPr>
          <a:xfrm>
            <a:off x="5056632" y="3364992"/>
            <a:ext cx="2093976" cy="2212848"/>
          </a:xfrm>
          <a:prstGeom prst="roundRect">
            <a:avLst>
              <a:gd name="adj" fmla="val 3493"/>
            </a:avLst>
          </a:prstGeom>
          <a:solidFill>
            <a:srgbClr val="EEF1F7"/>
          </a:solidFill>
          <a:ln w="12700">
            <a:solidFill>
              <a:srgbClr val="EEF1F7"/>
            </a:solidFill>
            <a:prstDash val="solid"/>
          </a:ln>
        </p:spPr>
      </p:sp>
      <p:sp>
        <p:nvSpPr>
          <p:cNvPr id="22" name="Text 16"/>
          <p:cNvSpPr txBox="1"/>
          <p:nvPr/>
        </p:nvSpPr>
        <p:spPr>
          <a:xfrm>
            <a:off x="5221224" y="3493008"/>
            <a:ext cx="1764792" cy="1956816"/>
          </a:xfrm>
          <a:prstGeom prst="rect">
            <a:avLst/>
          </a:prstGeom>
          <a:noFill/>
          <a:ln/>
        </p:spPr>
        <p:txBody>
          <a:bodyPr wrap="square" lIns="0" tIns="0" rIns="0" bIns="0" rtlCol="0" anchor="t"/>
          <a:lstStyle/>
          <a:p>
            <a:pPr marL="0" indent="0" algn="ctr">
              <a:lnSpc>
                <a:spcPct val="110000"/>
              </a:lnSpc>
              <a:buNone/>
            </a:pPr>
            <a:r>
              <a:rPr lang="en-US" sz="1100" dirty="0">
                <a:solidFill>
                  <a:srgbClr val="26314F"/>
                </a:solidFill>
                <a:latin typeface="Calibri" pitchFamily="34" charset="0"/>
                <a:ea typeface="Calibri" pitchFamily="34" charset="-122"/>
                <a:cs typeface="Calibri" pitchFamily="34" charset="-120"/>
              </a:rPr>
              <a:t>Writing for real readers beyond the teacher: letters, reports and persuasive pieces, exhibitions, competitions and events with other schools.</a:t>
            </a:r>
            <a:endParaRPr lang="en-US" sz="1100" dirty="0"/>
          </a:p>
        </p:txBody>
      </p:sp>
      <p:sp>
        <p:nvSpPr>
          <p:cNvPr id="23" name="Shape 17"/>
          <p:cNvSpPr/>
          <p:nvPr/>
        </p:nvSpPr>
        <p:spPr>
          <a:xfrm>
            <a:off x="7333488" y="1737360"/>
            <a:ext cx="2093976" cy="1627632"/>
          </a:xfrm>
          <a:prstGeom prst="rect">
            <a:avLst/>
          </a:prstGeom>
          <a:solidFill>
            <a:srgbClr val="767A7F"/>
          </a:solidFill>
          <a:ln w="12700">
            <a:solidFill>
              <a:srgbClr val="767A7F"/>
            </a:solidFill>
            <a:prstDash val="solid"/>
          </a:ln>
        </p:spPr>
      </p:sp>
      <p:sp>
        <p:nvSpPr>
          <p:cNvPr id="24" name="Text 18"/>
          <p:cNvSpPr txBox="1"/>
          <p:nvPr/>
        </p:nvSpPr>
        <p:spPr>
          <a:xfrm>
            <a:off x="7406640" y="1847088"/>
            <a:ext cx="1947672" cy="329184"/>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Team</a:t>
            </a:r>
            <a:endParaRPr lang="en-US" sz="1400" dirty="0"/>
          </a:p>
        </p:txBody>
      </p:sp>
      <p:pic>
        <p:nvPicPr>
          <p:cNvPr id="25" name="Image 4" descr="/home/claude/wo/icons/team.png"/>
          <p:cNvPicPr>
            <a:picLocks noChangeAspect="1"/>
          </p:cNvPicPr>
          <p:nvPr/>
        </p:nvPicPr>
        <p:blipFill>
          <a:blip r:embed="rId7"/>
          <a:stretch>
            <a:fillRect/>
          </a:stretch>
        </p:blipFill>
        <p:spPr>
          <a:xfrm>
            <a:off x="7991856" y="2286000"/>
            <a:ext cx="777240" cy="777240"/>
          </a:xfrm>
          <a:prstGeom prst="rect">
            <a:avLst/>
          </a:prstGeom>
        </p:spPr>
      </p:pic>
      <p:sp>
        <p:nvSpPr>
          <p:cNvPr id="26" name="Shape 19"/>
          <p:cNvSpPr/>
          <p:nvPr/>
        </p:nvSpPr>
        <p:spPr>
          <a:xfrm>
            <a:off x="7333488" y="3364992"/>
            <a:ext cx="2093976" cy="2212848"/>
          </a:xfrm>
          <a:prstGeom prst="roundRect">
            <a:avLst>
              <a:gd name="adj" fmla="val 3493"/>
            </a:avLst>
          </a:prstGeom>
          <a:solidFill>
            <a:srgbClr val="EEF1F7"/>
          </a:solidFill>
          <a:ln w="12700">
            <a:solidFill>
              <a:srgbClr val="EEF1F7"/>
            </a:solidFill>
            <a:prstDash val="solid"/>
          </a:ln>
        </p:spPr>
      </p:sp>
      <p:sp>
        <p:nvSpPr>
          <p:cNvPr id="27" name="Text 20"/>
          <p:cNvSpPr txBox="1"/>
          <p:nvPr/>
        </p:nvSpPr>
        <p:spPr>
          <a:xfrm>
            <a:off x="7498080" y="3493008"/>
            <a:ext cx="1764792" cy="1956816"/>
          </a:xfrm>
          <a:prstGeom prst="rect">
            <a:avLst/>
          </a:prstGeom>
          <a:noFill/>
          <a:ln/>
        </p:spPr>
        <p:txBody>
          <a:bodyPr wrap="square" lIns="0" tIns="0" rIns="0" bIns="0" rtlCol="0" anchor="t"/>
          <a:lstStyle/>
          <a:p>
            <a:pPr marL="0" indent="0" algn="ctr">
              <a:lnSpc>
                <a:spcPct val="110000"/>
              </a:lnSpc>
              <a:buNone/>
            </a:pPr>
            <a:r>
              <a:rPr lang="en-US" sz="1100" dirty="0">
                <a:solidFill>
                  <a:srgbClr val="26314F"/>
                </a:solidFill>
                <a:latin typeface="Calibri" pitchFamily="34" charset="0"/>
                <a:ea typeface="Calibri" pitchFamily="34" charset="-122"/>
                <a:cs typeface="Calibri" pitchFamily="34" charset="-120"/>
              </a:rPr>
              <a:t>Shared writing composed by the whole class, planning in pairs and groups, building vocabulary banks together and editing one another’s work.</a:t>
            </a:r>
            <a:endParaRPr lang="en-US" sz="1100" dirty="0"/>
          </a:p>
        </p:txBody>
      </p:sp>
      <p:sp>
        <p:nvSpPr>
          <p:cNvPr id="28" name="Shape 21"/>
          <p:cNvSpPr/>
          <p:nvPr/>
        </p:nvSpPr>
        <p:spPr>
          <a:xfrm>
            <a:off x="9610344" y="1737360"/>
            <a:ext cx="2093976" cy="1627632"/>
          </a:xfrm>
          <a:prstGeom prst="rect">
            <a:avLst/>
          </a:prstGeom>
          <a:solidFill>
            <a:srgbClr val="3FA68A"/>
          </a:solidFill>
          <a:ln w="12700">
            <a:solidFill>
              <a:srgbClr val="3FA68A"/>
            </a:solidFill>
            <a:prstDash val="solid"/>
          </a:ln>
        </p:spPr>
      </p:sp>
      <p:sp>
        <p:nvSpPr>
          <p:cNvPr id="29" name="Text 22"/>
          <p:cNvSpPr txBox="1"/>
          <p:nvPr/>
        </p:nvSpPr>
        <p:spPr>
          <a:xfrm>
            <a:off x="9683496" y="1847088"/>
            <a:ext cx="1947672" cy="329184"/>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Communication</a:t>
            </a:r>
            <a:endParaRPr lang="en-US" sz="1400" dirty="0"/>
          </a:p>
        </p:txBody>
      </p:sp>
      <p:pic>
        <p:nvPicPr>
          <p:cNvPr id="30" name="Image 5" descr="/home/claude/wo/icons/communication.png"/>
          <p:cNvPicPr>
            <a:picLocks noChangeAspect="1"/>
          </p:cNvPicPr>
          <p:nvPr/>
        </p:nvPicPr>
        <p:blipFill>
          <a:blip r:embed="rId8"/>
          <a:stretch>
            <a:fillRect/>
          </a:stretch>
        </p:blipFill>
        <p:spPr>
          <a:xfrm>
            <a:off x="10268712" y="2286000"/>
            <a:ext cx="777240" cy="777240"/>
          </a:xfrm>
          <a:prstGeom prst="rect">
            <a:avLst/>
          </a:prstGeom>
        </p:spPr>
      </p:pic>
      <p:sp>
        <p:nvSpPr>
          <p:cNvPr id="31" name="Shape 23"/>
          <p:cNvSpPr/>
          <p:nvPr/>
        </p:nvSpPr>
        <p:spPr>
          <a:xfrm>
            <a:off x="9610344" y="3364992"/>
            <a:ext cx="2093976" cy="2212848"/>
          </a:xfrm>
          <a:prstGeom prst="roundRect">
            <a:avLst>
              <a:gd name="adj" fmla="val 3493"/>
            </a:avLst>
          </a:prstGeom>
          <a:solidFill>
            <a:srgbClr val="EEF1F7"/>
          </a:solidFill>
          <a:ln w="12700">
            <a:solidFill>
              <a:srgbClr val="EEF1F7"/>
            </a:solidFill>
            <a:prstDash val="solid"/>
          </a:ln>
        </p:spPr>
      </p:sp>
      <p:sp>
        <p:nvSpPr>
          <p:cNvPr id="32" name="Text 24"/>
          <p:cNvSpPr txBox="1"/>
          <p:nvPr/>
        </p:nvSpPr>
        <p:spPr>
          <a:xfrm>
            <a:off x="9774936" y="3493008"/>
            <a:ext cx="1764792" cy="1956816"/>
          </a:xfrm>
          <a:prstGeom prst="rect">
            <a:avLst/>
          </a:prstGeom>
          <a:noFill/>
          <a:ln/>
        </p:spPr>
        <p:txBody>
          <a:bodyPr wrap="square" lIns="0" tIns="0" rIns="0" bIns="0" rtlCol="0" anchor="t"/>
          <a:lstStyle/>
          <a:p>
            <a:pPr marL="0" indent="0" algn="ctr">
              <a:lnSpc>
                <a:spcPct val="110000"/>
              </a:lnSpc>
              <a:buNone/>
            </a:pPr>
            <a:r>
              <a:rPr lang="en-US" sz="1100" dirty="0">
                <a:solidFill>
                  <a:srgbClr val="26314F"/>
                </a:solidFill>
                <a:latin typeface="Calibri" pitchFamily="34" charset="0"/>
                <a:ea typeface="Calibri" pitchFamily="34" charset="-122"/>
                <a:cs typeface="Calibri" pitchFamily="34" charset="-120"/>
              </a:rPr>
              <a:t>Considering purpose and audience in every unit, choosing vocabulary deliberately, and using grammar and punctuation to control meaning.</a:t>
            </a:r>
            <a:endParaRPr lang="en-US" sz="1100" dirty="0"/>
          </a:p>
        </p:txBody>
      </p:sp>
      <p:sp>
        <p:nvSpPr>
          <p:cNvPr id="33" name="Shape 25"/>
          <p:cNvSpPr/>
          <p:nvPr/>
        </p:nvSpPr>
        <p:spPr>
          <a:xfrm>
            <a:off x="502920" y="5705856"/>
            <a:ext cx="11183112" cy="548640"/>
          </a:xfrm>
          <a:prstGeom prst="roundRect">
            <a:avLst>
              <a:gd name="adj" fmla="val 13333"/>
            </a:avLst>
          </a:prstGeom>
          <a:solidFill>
            <a:srgbClr val="1B2E5E"/>
          </a:solidFill>
          <a:ln w="12700">
            <a:solidFill>
              <a:srgbClr val="1B2E5E"/>
            </a:solidFill>
            <a:prstDash val="solid"/>
          </a:ln>
        </p:spPr>
      </p:sp>
      <p:sp>
        <p:nvSpPr>
          <p:cNvPr id="34" name="Text 26"/>
          <p:cNvSpPr txBox="1"/>
          <p:nvPr/>
        </p:nvSpPr>
        <p:spPr>
          <a:xfrm>
            <a:off x="777240" y="5705856"/>
            <a:ext cx="10607040" cy="548640"/>
          </a:xfrm>
          <a:prstGeom prst="rect">
            <a:avLst/>
          </a:prstGeom>
          <a:noFill/>
          <a:ln/>
        </p:spPr>
        <p:txBody>
          <a:bodyPr wrap="square" lIns="0" tIns="0" rIns="0" bIns="0" rtlCol="0" anchor="ctr"/>
          <a:lstStyle/>
          <a:p>
            <a:pPr marL="0" indent="0">
              <a:buNone/>
            </a:pPr>
            <a:r>
              <a:rPr lang="en-US" sz="1100" dirty="0">
                <a:solidFill>
                  <a:srgbClr val="FFFFFF"/>
                </a:solidFill>
                <a:latin typeface="Calibri" pitchFamily="34" charset="0"/>
                <a:ea typeface="Calibri" pitchFamily="34" charset="-122"/>
                <a:cs typeface="Calibri" pitchFamily="34" charset="-120"/>
              </a:rPr>
              <a:t>Every Ready Steady Write unit ends in a writing outcome with a clear purpose and audience, so pupils always know who they are writing for and why.</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w="12700">
            <a:solidFill>
              <a:srgbClr val="0E7C7B"/>
            </a:solidFill>
            <a:prstDash val="solid"/>
          </a:ln>
        </p:spPr>
      </p:sp>
      <p:pic>
        <p:nvPicPr>
          <p:cNvPr id="3" name="Image 0" descr="/home/claude/wo/icons/childreach.png"/>
          <p:cNvPicPr>
            <a:picLocks noChangeAspect="1"/>
          </p:cNvPicPr>
          <p:nvPr/>
        </p:nvPicPr>
        <p:blipFill>
          <a:blip r:embed="rId3"/>
          <a:stretch>
            <a:fillRect/>
          </a:stretch>
        </p:blipFill>
        <p:spPr>
          <a:xfrm>
            <a:off x="621792" y="502920"/>
            <a:ext cx="329184" cy="329184"/>
          </a:xfrm>
          <a:prstGeom prst="rect">
            <a:avLst/>
          </a:prstGeom>
        </p:spPr>
      </p:pic>
      <p:sp>
        <p:nvSpPr>
          <p:cNvPr id="4" name="Text 1"/>
          <p:cNvSpPr txBox="1"/>
          <p:nvPr/>
        </p:nvSpPr>
        <p:spPr>
          <a:xfrm>
            <a:off x="1234440" y="347472"/>
            <a:ext cx="100584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Writing in the Early Years Foundation Stage</a:t>
            </a:r>
            <a:endParaRPr lang="en-US" sz="2600" dirty="0"/>
          </a:p>
        </p:txBody>
      </p:sp>
      <p:sp>
        <p:nvSpPr>
          <p:cNvPr id="5" name="Text 2"/>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Writing Curriculum Overview</a:t>
            </a:r>
            <a:endParaRPr lang="en-US" sz="900" dirty="0"/>
          </a:p>
        </p:txBody>
      </p:sp>
      <p:sp>
        <p:nvSpPr>
          <p:cNvPr id="6" name="Text 3"/>
          <p:cNvSpPr txBox="1"/>
          <p:nvPr/>
        </p:nvSpPr>
        <p:spPr>
          <a:xfrm>
            <a:off x="8988552"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04</a:t>
            </a:r>
            <a:endParaRPr lang="en-US" sz="900" dirty="0"/>
          </a:p>
        </p:txBody>
      </p:sp>
      <p:sp>
        <p:nvSpPr>
          <p:cNvPr id="7" name="Text 4"/>
          <p:cNvSpPr txBox="1"/>
          <p:nvPr/>
        </p:nvSpPr>
        <p:spPr>
          <a:xfrm>
            <a:off x="502920" y="1188720"/>
            <a:ext cx="5394960" cy="1417320"/>
          </a:xfrm>
          <a:prstGeom prst="rect">
            <a:avLst/>
          </a:prstGeom>
          <a:noFill/>
          <a:ln/>
        </p:spPr>
        <p:txBody>
          <a:bodyPr wrap="square" lIns="0" tIns="0" rIns="0" bIns="0" rtlCol="0" anchor="ctr"/>
          <a:lstStyle/>
          <a:p>
            <a:pPr marL="0" indent="0">
              <a:lnSpc>
                <a:spcPct val="105000"/>
              </a:lnSpc>
              <a:buNone/>
            </a:pPr>
            <a:r>
              <a:rPr lang="en-US" sz="1250" dirty="0">
                <a:solidFill>
                  <a:srgbClr val="26314F"/>
                </a:solidFill>
                <a:latin typeface="Calibri" pitchFamily="34" charset="0"/>
                <a:ea typeface="Calibri" pitchFamily="34" charset="-122"/>
                <a:cs typeface="Calibri" pitchFamily="34" charset="-120"/>
              </a:rPr>
              <a:t>Reception does not follow Ready Steady Write. Pupils work through Drawing Club, which develops the foundations writing depends on: oral storytelling, vocabulary, imagination and the physical act of mark making. Handwriting is taught explicitly through Ready Steady Handwrite, and spelling develops through Floppy’s Phonics.</a:t>
            </a:r>
            <a:endParaRPr lang="en-US" sz="1250" dirty="0"/>
          </a:p>
        </p:txBody>
      </p:sp>
      <p:sp>
        <p:nvSpPr>
          <p:cNvPr id="8" name="Shape 5"/>
          <p:cNvSpPr/>
          <p:nvPr/>
        </p:nvSpPr>
        <p:spPr>
          <a:xfrm>
            <a:off x="502920" y="2697480"/>
            <a:ext cx="5394960" cy="3520440"/>
          </a:xfrm>
          <a:prstGeom prst="roundRect">
            <a:avLst>
              <a:gd name="adj" fmla="val 2078"/>
            </a:avLst>
          </a:prstGeom>
          <a:solidFill>
            <a:srgbClr val="EEF1F7"/>
          </a:solidFill>
          <a:ln w="12700">
            <a:solidFill>
              <a:srgbClr val="EEF1F7"/>
            </a:solidFill>
            <a:prstDash val="solid"/>
          </a:ln>
        </p:spPr>
      </p:sp>
      <p:sp>
        <p:nvSpPr>
          <p:cNvPr id="9" name="Text 6"/>
          <p:cNvSpPr txBox="1"/>
          <p:nvPr/>
        </p:nvSpPr>
        <p:spPr>
          <a:xfrm>
            <a:off x="777240" y="2926080"/>
            <a:ext cx="4846320" cy="320040"/>
          </a:xfrm>
          <a:prstGeom prst="rect">
            <a:avLst/>
          </a:prstGeom>
          <a:noFill/>
          <a:ln/>
        </p:spPr>
        <p:txBody>
          <a:bodyPr wrap="square" lIns="0" tIns="0" rIns="0" bIns="0" rtlCol="0" anchor="ctr"/>
          <a:lstStyle/>
          <a:p>
            <a:pPr marL="0" indent="0">
              <a:buNone/>
            </a:pPr>
            <a:r>
              <a:rPr lang="en-US" sz="1250" b="1" kern="0" spc="100" dirty="0">
                <a:solidFill>
                  <a:srgbClr val="0E7C7B"/>
                </a:solidFill>
                <a:latin typeface="Calibri" pitchFamily="34" charset="0"/>
                <a:ea typeface="Calibri" pitchFamily="34" charset="-122"/>
                <a:cs typeface="Calibri" pitchFamily="34" charset="-120"/>
              </a:rPr>
              <a:t>MASTERING THE FOUNDATIONS</a:t>
            </a:r>
            <a:endParaRPr lang="en-US" sz="1250" dirty="0"/>
          </a:p>
        </p:txBody>
      </p:sp>
      <p:sp>
        <p:nvSpPr>
          <p:cNvPr id="10" name="Shape 7"/>
          <p:cNvSpPr/>
          <p:nvPr/>
        </p:nvSpPr>
        <p:spPr>
          <a:xfrm>
            <a:off x="777240" y="3429000"/>
            <a:ext cx="457200" cy="457200"/>
          </a:xfrm>
          <a:prstGeom prst="ellipse">
            <a:avLst/>
          </a:prstGeom>
          <a:solidFill>
            <a:srgbClr val="0E7C7B"/>
          </a:solidFill>
          <a:ln w="12700">
            <a:solidFill>
              <a:srgbClr val="0E7C7B"/>
            </a:solidFill>
            <a:prstDash val="solid"/>
          </a:ln>
        </p:spPr>
      </p:sp>
      <p:pic>
        <p:nvPicPr>
          <p:cNvPr id="11" name="Image 1" descr="/home/claude/wo/icons/image6.png"/>
          <p:cNvPicPr>
            <a:picLocks noChangeAspect="1"/>
          </p:cNvPicPr>
          <p:nvPr/>
        </p:nvPicPr>
        <p:blipFill>
          <a:blip r:embed="rId4"/>
          <a:stretch>
            <a:fillRect/>
          </a:stretch>
        </p:blipFill>
        <p:spPr>
          <a:xfrm>
            <a:off x="836676" y="3488436"/>
            <a:ext cx="338328" cy="338328"/>
          </a:xfrm>
          <a:prstGeom prst="rect">
            <a:avLst/>
          </a:prstGeom>
        </p:spPr>
      </p:pic>
      <p:sp>
        <p:nvSpPr>
          <p:cNvPr id="12" name="Text 8"/>
          <p:cNvSpPr txBox="1"/>
          <p:nvPr/>
        </p:nvSpPr>
        <p:spPr>
          <a:xfrm>
            <a:off x="1371600" y="3429000"/>
            <a:ext cx="4343400" cy="457200"/>
          </a:xfrm>
          <a:prstGeom prst="rect">
            <a:avLst/>
          </a:prstGeom>
          <a:noFill/>
          <a:ln/>
        </p:spPr>
        <p:txBody>
          <a:bodyPr wrap="square" lIns="0" tIns="0" rIns="0" bIns="0" rtlCol="0" anchor="ctr"/>
          <a:lstStyle/>
          <a:p>
            <a:pPr marL="0" indent="0">
              <a:buNone/>
            </a:pPr>
            <a:r>
              <a:rPr lang="en-US" sz="1250" dirty="0">
                <a:solidFill>
                  <a:srgbClr val="26314F"/>
                </a:solidFill>
                <a:latin typeface="Calibri" pitchFamily="34" charset="0"/>
                <a:ea typeface="Calibri" pitchFamily="34" charset="-122"/>
                <a:cs typeface="Calibri" pitchFamily="34" charset="-120"/>
              </a:rPr>
              <a:t>Tell a story orally before being asked to write one</a:t>
            </a:r>
            <a:endParaRPr lang="en-US" sz="1250" dirty="0"/>
          </a:p>
        </p:txBody>
      </p:sp>
      <p:sp>
        <p:nvSpPr>
          <p:cNvPr id="13" name="Shape 9"/>
          <p:cNvSpPr/>
          <p:nvPr/>
        </p:nvSpPr>
        <p:spPr>
          <a:xfrm>
            <a:off x="777240" y="4114800"/>
            <a:ext cx="457200" cy="457200"/>
          </a:xfrm>
          <a:prstGeom prst="ellipse">
            <a:avLst/>
          </a:prstGeom>
          <a:solidFill>
            <a:srgbClr val="0E7C7B"/>
          </a:solidFill>
          <a:ln w="12700">
            <a:solidFill>
              <a:srgbClr val="0E7C7B"/>
            </a:solidFill>
            <a:prstDash val="solid"/>
          </a:ln>
        </p:spPr>
      </p:sp>
      <p:pic>
        <p:nvPicPr>
          <p:cNvPr id="14" name="Image 2" descr="/home/claude/wo/icons/image6.png"/>
          <p:cNvPicPr>
            <a:picLocks noChangeAspect="1"/>
          </p:cNvPicPr>
          <p:nvPr/>
        </p:nvPicPr>
        <p:blipFill>
          <a:blip r:embed="rId4"/>
          <a:stretch>
            <a:fillRect/>
          </a:stretch>
        </p:blipFill>
        <p:spPr>
          <a:xfrm>
            <a:off x="836676" y="4174236"/>
            <a:ext cx="338328" cy="338328"/>
          </a:xfrm>
          <a:prstGeom prst="rect">
            <a:avLst/>
          </a:prstGeom>
        </p:spPr>
      </p:pic>
      <p:sp>
        <p:nvSpPr>
          <p:cNvPr id="15" name="Text 10"/>
          <p:cNvSpPr txBox="1"/>
          <p:nvPr/>
        </p:nvSpPr>
        <p:spPr>
          <a:xfrm>
            <a:off x="1371600" y="4114800"/>
            <a:ext cx="4343400" cy="457200"/>
          </a:xfrm>
          <a:prstGeom prst="rect">
            <a:avLst/>
          </a:prstGeom>
          <a:noFill/>
          <a:ln/>
        </p:spPr>
        <p:txBody>
          <a:bodyPr wrap="square" lIns="0" tIns="0" rIns="0" bIns="0" rtlCol="0" anchor="ctr"/>
          <a:lstStyle/>
          <a:p>
            <a:pPr marL="0" indent="0">
              <a:buNone/>
            </a:pPr>
            <a:r>
              <a:rPr lang="en-US" sz="1250" dirty="0">
                <a:solidFill>
                  <a:srgbClr val="26314F"/>
                </a:solidFill>
                <a:latin typeface="Calibri" pitchFamily="34" charset="0"/>
                <a:ea typeface="Calibri" pitchFamily="34" charset="-122"/>
                <a:cs typeface="Calibri" pitchFamily="34" charset="-120"/>
              </a:rPr>
              <a:t>Hold a pencil correctly with a comfortable grip</a:t>
            </a:r>
            <a:endParaRPr lang="en-US" sz="1250" dirty="0"/>
          </a:p>
        </p:txBody>
      </p:sp>
      <p:sp>
        <p:nvSpPr>
          <p:cNvPr id="16" name="Shape 11"/>
          <p:cNvSpPr/>
          <p:nvPr/>
        </p:nvSpPr>
        <p:spPr>
          <a:xfrm>
            <a:off x="777240" y="4800600"/>
            <a:ext cx="457200" cy="457200"/>
          </a:xfrm>
          <a:prstGeom prst="ellipse">
            <a:avLst/>
          </a:prstGeom>
          <a:solidFill>
            <a:srgbClr val="0E7C7B"/>
          </a:solidFill>
          <a:ln w="12700">
            <a:solidFill>
              <a:srgbClr val="0E7C7B"/>
            </a:solidFill>
            <a:prstDash val="solid"/>
          </a:ln>
        </p:spPr>
      </p:sp>
      <p:pic>
        <p:nvPicPr>
          <p:cNvPr id="17" name="Image 3" descr="/home/claude/wo/icons/image6.png"/>
          <p:cNvPicPr>
            <a:picLocks noChangeAspect="1"/>
          </p:cNvPicPr>
          <p:nvPr/>
        </p:nvPicPr>
        <p:blipFill>
          <a:blip r:embed="rId4"/>
          <a:stretch>
            <a:fillRect/>
          </a:stretch>
        </p:blipFill>
        <p:spPr>
          <a:xfrm>
            <a:off x="836676" y="4860036"/>
            <a:ext cx="338328" cy="338328"/>
          </a:xfrm>
          <a:prstGeom prst="rect">
            <a:avLst/>
          </a:prstGeom>
        </p:spPr>
      </p:pic>
      <p:sp>
        <p:nvSpPr>
          <p:cNvPr id="18" name="Text 12"/>
          <p:cNvSpPr txBox="1"/>
          <p:nvPr/>
        </p:nvSpPr>
        <p:spPr>
          <a:xfrm>
            <a:off x="1371600" y="4800600"/>
            <a:ext cx="4343400" cy="457200"/>
          </a:xfrm>
          <a:prstGeom prst="rect">
            <a:avLst/>
          </a:prstGeom>
          <a:noFill/>
          <a:ln/>
        </p:spPr>
        <p:txBody>
          <a:bodyPr wrap="square" lIns="0" tIns="0" rIns="0" bIns="0" rtlCol="0" anchor="ctr"/>
          <a:lstStyle/>
          <a:p>
            <a:pPr marL="0" indent="0">
              <a:buNone/>
            </a:pPr>
            <a:r>
              <a:rPr lang="en-US" sz="1250" dirty="0">
                <a:solidFill>
                  <a:srgbClr val="26314F"/>
                </a:solidFill>
                <a:latin typeface="Calibri" pitchFamily="34" charset="0"/>
                <a:ea typeface="Calibri" pitchFamily="34" charset="-122"/>
                <a:cs typeface="Calibri" pitchFamily="34" charset="-120"/>
              </a:rPr>
              <a:t>Hear and represent the sounds in a word</a:t>
            </a:r>
            <a:endParaRPr lang="en-US" sz="1250" dirty="0"/>
          </a:p>
        </p:txBody>
      </p:sp>
      <p:sp>
        <p:nvSpPr>
          <p:cNvPr id="19" name="Shape 13"/>
          <p:cNvSpPr/>
          <p:nvPr/>
        </p:nvSpPr>
        <p:spPr>
          <a:xfrm>
            <a:off x="777240" y="5486400"/>
            <a:ext cx="457200" cy="457200"/>
          </a:xfrm>
          <a:prstGeom prst="ellipse">
            <a:avLst/>
          </a:prstGeom>
          <a:solidFill>
            <a:srgbClr val="0E7C7B"/>
          </a:solidFill>
          <a:ln w="12700">
            <a:solidFill>
              <a:srgbClr val="0E7C7B"/>
            </a:solidFill>
            <a:prstDash val="solid"/>
          </a:ln>
        </p:spPr>
      </p:sp>
      <p:pic>
        <p:nvPicPr>
          <p:cNvPr id="20" name="Image 4" descr="/home/claude/wo/icons/image6.png"/>
          <p:cNvPicPr>
            <a:picLocks noChangeAspect="1"/>
          </p:cNvPicPr>
          <p:nvPr/>
        </p:nvPicPr>
        <p:blipFill>
          <a:blip r:embed="rId4"/>
          <a:stretch>
            <a:fillRect/>
          </a:stretch>
        </p:blipFill>
        <p:spPr>
          <a:xfrm>
            <a:off x="836676" y="5545836"/>
            <a:ext cx="338328" cy="338328"/>
          </a:xfrm>
          <a:prstGeom prst="rect">
            <a:avLst/>
          </a:prstGeom>
        </p:spPr>
      </p:pic>
      <p:sp>
        <p:nvSpPr>
          <p:cNvPr id="21" name="Text 14"/>
          <p:cNvSpPr txBox="1"/>
          <p:nvPr/>
        </p:nvSpPr>
        <p:spPr>
          <a:xfrm>
            <a:off x="1371600" y="5486400"/>
            <a:ext cx="4343400" cy="457200"/>
          </a:xfrm>
          <a:prstGeom prst="rect">
            <a:avLst/>
          </a:prstGeom>
          <a:noFill/>
          <a:ln/>
        </p:spPr>
        <p:txBody>
          <a:bodyPr wrap="square" lIns="0" tIns="0" rIns="0" bIns="0" rtlCol="0" anchor="ctr"/>
          <a:lstStyle/>
          <a:p>
            <a:pPr marL="0" indent="0">
              <a:buNone/>
            </a:pPr>
            <a:r>
              <a:rPr lang="en-US" sz="1250" dirty="0">
                <a:solidFill>
                  <a:srgbClr val="26314F"/>
                </a:solidFill>
                <a:latin typeface="Calibri" pitchFamily="34" charset="0"/>
                <a:ea typeface="Calibri" pitchFamily="34" charset="-122"/>
                <a:cs typeface="Calibri" pitchFamily="34" charset="-120"/>
              </a:rPr>
              <a:t>Write their own name, then simple sentences with finger spaces</a:t>
            </a:r>
            <a:endParaRPr lang="en-US" sz="1250" dirty="0"/>
          </a:p>
        </p:txBody>
      </p:sp>
      <p:sp>
        <p:nvSpPr>
          <p:cNvPr id="22" name="Shape 15"/>
          <p:cNvSpPr/>
          <p:nvPr/>
        </p:nvSpPr>
        <p:spPr>
          <a:xfrm>
            <a:off x="6263640" y="1234440"/>
            <a:ext cx="5394960" cy="4983480"/>
          </a:xfrm>
          <a:prstGeom prst="roundRect">
            <a:avLst>
              <a:gd name="adj" fmla="val 1468"/>
            </a:avLst>
          </a:prstGeom>
          <a:solidFill>
            <a:srgbClr val="1B2E5E"/>
          </a:solidFill>
          <a:ln w="12700">
            <a:solidFill>
              <a:srgbClr val="1B2E5E"/>
            </a:solidFill>
            <a:prstDash val="solid"/>
          </a:ln>
        </p:spPr>
      </p:sp>
      <p:sp>
        <p:nvSpPr>
          <p:cNvPr id="23" name="Shape 16"/>
          <p:cNvSpPr/>
          <p:nvPr/>
        </p:nvSpPr>
        <p:spPr>
          <a:xfrm>
            <a:off x="6537960" y="1508760"/>
            <a:ext cx="548640" cy="548640"/>
          </a:xfrm>
          <a:prstGeom prst="ellipse">
            <a:avLst/>
          </a:prstGeom>
          <a:solidFill>
            <a:srgbClr val="0E7C7B"/>
          </a:solidFill>
          <a:ln w="12700">
            <a:solidFill>
              <a:srgbClr val="0E7C7B"/>
            </a:solidFill>
            <a:prstDash val="solid"/>
          </a:ln>
        </p:spPr>
      </p:sp>
      <p:pic>
        <p:nvPicPr>
          <p:cNvPr id="24" name="Image 5" descr="/home/claude/wo/icons/signature.png"/>
          <p:cNvPicPr>
            <a:picLocks noChangeAspect="1"/>
          </p:cNvPicPr>
          <p:nvPr/>
        </p:nvPicPr>
        <p:blipFill>
          <a:blip r:embed="rId5"/>
          <a:stretch>
            <a:fillRect/>
          </a:stretch>
        </p:blipFill>
        <p:spPr>
          <a:xfrm>
            <a:off x="6675120" y="1645920"/>
            <a:ext cx="274320" cy="274320"/>
          </a:xfrm>
          <a:prstGeom prst="rect">
            <a:avLst/>
          </a:prstGeom>
        </p:spPr>
      </p:pic>
      <p:sp>
        <p:nvSpPr>
          <p:cNvPr id="25" name="Text 17"/>
          <p:cNvSpPr txBox="1"/>
          <p:nvPr/>
        </p:nvSpPr>
        <p:spPr>
          <a:xfrm>
            <a:off x="7223760" y="1508760"/>
            <a:ext cx="4297680" cy="274320"/>
          </a:xfrm>
          <a:prstGeom prst="rect">
            <a:avLst/>
          </a:prstGeom>
          <a:noFill/>
          <a:ln/>
        </p:spPr>
        <p:txBody>
          <a:bodyPr wrap="square" lIns="0" tIns="0" rIns="0" bIns="0" rtlCol="0" anchor="ctr"/>
          <a:lstStyle/>
          <a:p>
            <a:pPr marL="0" indent="0">
              <a:buNone/>
            </a:pPr>
            <a:r>
              <a:rPr lang="en-US" sz="1200" b="1" kern="0" spc="100" dirty="0">
                <a:solidFill>
                  <a:srgbClr val="4FC3C1"/>
                </a:solidFill>
                <a:latin typeface="Calibri" pitchFamily="34" charset="0"/>
                <a:ea typeface="Calibri" pitchFamily="34" charset="-122"/>
                <a:cs typeface="Calibri" pitchFamily="34" charset="-120"/>
              </a:rPr>
              <a:t>LITERACY</a:t>
            </a:r>
            <a:endParaRPr lang="en-US" sz="1200" dirty="0"/>
          </a:p>
        </p:txBody>
      </p:sp>
      <p:sp>
        <p:nvSpPr>
          <p:cNvPr id="26" name="Text 18"/>
          <p:cNvSpPr txBox="1"/>
          <p:nvPr/>
        </p:nvSpPr>
        <p:spPr>
          <a:xfrm>
            <a:off x="7223760" y="1783080"/>
            <a:ext cx="4297680" cy="320040"/>
          </a:xfrm>
          <a:prstGeom prst="rect">
            <a:avLst/>
          </a:prstGeom>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Early Learning Goal: Writing</a:t>
            </a:r>
            <a:endParaRPr lang="en-US" sz="1350" dirty="0"/>
          </a:p>
        </p:txBody>
      </p:sp>
      <p:sp>
        <p:nvSpPr>
          <p:cNvPr id="27" name="Text 19"/>
          <p:cNvSpPr txBox="1"/>
          <p:nvPr/>
        </p:nvSpPr>
        <p:spPr>
          <a:xfrm>
            <a:off x="6537960" y="2194560"/>
            <a:ext cx="4937760" cy="256032"/>
          </a:xfrm>
          <a:prstGeom prst="rect">
            <a:avLst/>
          </a:prstGeom>
          <a:noFill/>
          <a:ln/>
        </p:spPr>
        <p:txBody>
          <a:bodyPr wrap="square" lIns="0" tIns="0" rIns="0" bIns="0" rtlCol="0" anchor="ctr"/>
          <a:lstStyle/>
          <a:p>
            <a:pPr marL="0" indent="0">
              <a:buNone/>
            </a:pPr>
            <a:r>
              <a:rPr lang="en-US" sz="1050" b="1" kern="0" spc="100" dirty="0">
                <a:solidFill>
                  <a:srgbClr val="F5A623"/>
                </a:solidFill>
                <a:latin typeface="Calibri" pitchFamily="34" charset="0"/>
                <a:ea typeface="Calibri" pitchFamily="34" charset="-122"/>
                <a:cs typeface="Calibri" pitchFamily="34" charset="-120"/>
              </a:rPr>
              <a:t>CHILDREN AT THE EXPECTED LEVEL WILL</a:t>
            </a:r>
            <a:endParaRPr lang="en-US" sz="1050" dirty="0"/>
          </a:p>
        </p:txBody>
      </p:sp>
      <p:sp>
        <p:nvSpPr>
          <p:cNvPr id="28" name="Shape 20"/>
          <p:cNvSpPr/>
          <p:nvPr/>
        </p:nvSpPr>
        <p:spPr>
          <a:xfrm>
            <a:off x="6537960" y="2519172"/>
            <a:ext cx="100584" cy="100584"/>
          </a:xfrm>
          <a:prstGeom prst="ellipse">
            <a:avLst/>
          </a:prstGeom>
          <a:solidFill>
            <a:srgbClr val="F5A623"/>
          </a:solidFill>
          <a:ln w="12700">
            <a:solidFill>
              <a:srgbClr val="F5A623"/>
            </a:solidFill>
            <a:prstDash val="solid"/>
          </a:ln>
        </p:spPr>
      </p:sp>
      <p:sp>
        <p:nvSpPr>
          <p:cNvPr id="29" name="Text 21"/>
          <p:cNvSpPr txBox="1"/>
          <p:nvPr/>
        </p:nvSpPr>
        <p:spPr>
          <a:xfrm>
            <a:off x="6812280" y="2468880"/>
            <a:ext cx="4709160" cy="420624"/>
          </a:xfrm>
          <a:prstGeom prst="rect">
            <a:avLst/>
          </a:prstGeom>
          <a:noFill/>
          <a:ln/>
        </p:spPr>
        <p:txBody>
          <a:bodyPr wrap="square" lIns="0" tIns="0" rIns="0" bIns="0" rtlCol="0" anchor="t"/>
          <a:lstStyle/>
          <a:p>
            <a:pPr marL="0" indent="0">
              <a:lnSpc>
                <a:spcPct val="102000"/>
              </a:lnSpc>
              <a:buNone/>
            </a:pPr>
            <a:r>
              <a:rPr lang="en-US" sz="1000" dirty="0">
                <a:solidFill>
                  <a:srgbClr val="E4E9F5"/>
                </a:solidFill>
                <a:latin typeface="Calibri" pitchFamily="34" charset="0"/>
                <a:ea typeface="Calibri" pitchFamily="34" charset="-122"/>
                <a:cs typeface="Calibri" pitchFamily="34" charset="-120"/>
              </a:rPr>
              <a:t>Write recognisable letters, most of which are correctly formed</a:t>
            </a:r>
            <a:endParaRPr lang="en-US" sz="1000" dirty="0"/>
          </a:p>
        </p:txBody>
      </p:sp>
      <p:sp>
        <p:nvSpPr>
          <p:cNvPr id="30" name="Shape 22"/>
          <p:cNvSpPr/>
          <p:nvPr/>
        </p:nvSpPr>
        <p:spPr>
          <a:xfrm>
            <a:off x="6537960" y="2976372"/>
            <a:ext cx="100584" cy="100584"/>
          </a:xfrm>
          <a:prstGeom prst="ellipse">
            <a:avLst/>
          </a:prstGeom>
          <a:solidFill>
            <a:srgbClr val="F5A623"/>
          </a:solidFill>
          <a:ln w="12700">
            <a:solidFill>
              <a:srgbClr val="F5A623"/>
            </a:solidFill>
            <a:prstDash val="solid"/>
          </a:ln>
        </p:spPr>
      </p:sp>
      <p:sp>
        <p:nvSpPr>
          <p:cNvPr id="31" name="Text 23"/>
          <p:cNvSpPr txBox="1"/>
          <p:nvPr/>
        </p:nvSpPr>
        <p:spPr>
          <a:xfrm>
            <a:off x="6812280" y="2926080"/>
            <a:ext cx="4709160" cy="420624"/>
          </a:xfrm>
          <a:prstGeom prst="rect">
            <a:avLst/>
          </a:prstGeom>
          <a:noFill/>
          <a:ln/>
        </p:spPr>
        <p:txBody>
          <a:bodyPr wrap="square" lIns="0" tIns="0" rIns="0" bIns="0" rtlCol="0" anchor="t"/>
          <a:lstStyle/>
          <a:p>
            <a:pPr marL="0" indent="0">
              <a:lnSpc>
                <a:spcPct val="102000"/>
              </a:lnSpc>
              <a:buNone/>
            </a:pPr>
            <a:r>
              <a:rPr lang="en-US" sz="1000" dirty="0">
                <a:solidFill>
                  <a:srgbClr val="E4E9F5"/>
                </a:solidFill>
                <a:latin typeface="Calibri" pitchFamily="34" charset="0"/>
                <a:ea typeface="Calibri" pitchFamily="34" charset="-122"/>
                <a:cs typeface="Calibri" pitchFamily="34" charset="-120"/>
              </a:rPr>
              <a:t>Spell words by identifying sounds in them and representing the sounds with a letter or letters</a:t>
            </a:r>
            <a:endParaRPr lang="en-US" sz="1000" dirty="0"/>
          </a:p>
        </p:txBody>
      </p:sp>
      <p:sp>
        <p:nvSpPr>
          <p:cNvPr id="32" name="Shape 24"/>
          <p:cNvSpPr/>
          <p:nvPr/>
        </p:nvSpPr>
        <p:spPr>
          <a:xfrm>
            <a:off x="6537960" y="3433572"/>
            <a:ext cx="100584" cy="100584"/>
          </a:xfrm>
          <a:prstGeom prst="ellipse">
            <a:avLst/>
          </a:prstGeom>
          <a:solidFill>
            <a:srgbClr val="F5A623"/>
          </a:solidFill>
          <a:ln w="12700">
            <a:solidFill>
              <a:srgbClr val="F5A623"/>
            </a:solidFill>
            <a:prstDash val="solid"/>
          </a:ln>
        </p:spPr>
      </p:sp>
      <p:sp>
        <p:nvSpPr>
          <p:cNvPr id="33" name="Text 25"/>
          <p:cNvSpPr txBox="1"/>
          <p:nvPr/>
        </p:nvSpPr>
        <p:spPr>
          <a:xfrm>
            <a:off x="6812280" y="3383280"/>
            <a:ext cx="4709160" cy="420624"/>
          </a:xfrm>
          <a:prstGeom prst="rect">
            <a:avLst/>
          </a:prstGeom>
          <a:noFill/>
          <a:ln/>
        </p:spPr>
        <p:txBody>
          <a:bodyPr wrap="square" lIns="0" tIns="0" rIns="0" bIns="0" rtlCol="0" anchor="t"/>
          <a:lstStyle/>
          <a:p>
            <a:pPr marL="0" indent="0">
              <a:lnSpc>
                <a:spcPct val="102000"/>
              </a:lnSpc>
              <a:buNone/>
            </a:pPr>
            <a:r>
              <a:rPr lang="en-US" sz="1000" dirty="0">
                <a:solidFill>
                  <a:srgbClr val="E4E9F5"/>
                </a:solidFill>
                <a:latin typeface="Calibri" pitchFamily="34" charset="0"/>
                <a:ea typeface="Calibri" pitchFamily="34" charset="-122"/>
                <a:cs typeface="Calibri" pitchFamily="34" charset="-120"/>
              </a:rPr>
              <a:t>Write simple phrases and sentences that can be read by others</a:t>
            </a:r>
            <a:endParaRPr lang="en-US" sz="1000" dirty="0"/>
          </a:p>
        </p:txBody>
      </p:sp>
      <p:sp>
        <p:nvSpPr>
          <p:cNvPr id="34" name="Text 26"/>
          <p:cNvSpPr txBox="1"/>
          <p:nvPr/>
        </p:nvSpPr>
        <p:spPr>
          <a:xfrm>
            <a:off x="6537960" y="3931920"/>
            <a:ext cx="4937760" cy="256032"/>
          </a:xfrm>
          <a:prstGeom prst="rect">
            <a:avLst/>
          </a:prstGeom>
          <a:noFill/>
          <a:ln/>
        </p:spPr>
        <p:txBody>
          <a:bodyPr wrap="square" lIns="0" tIns="0" rIns="0" bIns="0" rtlCol="0" anchor="ctr"/>
          <a:lstStyle/>
          <a:p>
            <a:pPr marL="0" indent="0">
              <a:buNone/>
            </a:pPr>
            <a:r>
              <a:rPr lang="en-US" sz="1050" b="1" kern="0" spc="100" dirty="0">
                <a:solidFill>
                  <a:srgbClr val="F5A623"/>
                </a:solidFill>
                <a:latin typeface="Calibri" pitchFamily="34" charset="0"/>
                <a:ea typeface="Calibri" pitchFamily="34" charset="-122"/>
                <a:cs typeface="Calibri" pitchFamily="34" charset="-120"/>
              </a:rPr>
              <a:t>WHY DRAWING CLUB FIRST</a:t>
            </a:r>
            <a:endParaRPr lang="en-US" sz="1050" dirty="0"/>
          </a:p>
        </p:txBody>
      </p:sp>
      <p:sp>
        <p:nvSpPr>
          <p:cNvPr id="35" name="Shape 27"/>
          <p:cNvSpPr/>
          <p:nvPr/>
        </p:nvSpPr>
        <p:spPr>
          <a:xfrm>
            <a:off x="6537960" y="4256532"/>
            <a:ext cx="100584" cy="100584"/>
          </a:xfrm>
          <a:prstGeom prst="ellipse">
            <a:avLst/>
          </a:prstGeom>
          <a:solidFill>
            <a:srgbClr val="F5A623"/>
          </a:solidFill>
          <a:ln w="12700">
            <a:solidFill>
              <a:srgbClr val="F5A623"/>
            </a:solidFill>
            <a:prstDash val="solid"/>
          </a:ln>
        </p:spPr>
      </p:sp>
      <p:sp>
        <p:nvSpPr>
          <p:cNvPr id="36" name="Text 28"/>
          <p:cNvSpPr txBox="1"/>
          <p:nvPr/>
        </p:nvSpPr>
        <p:spPr>
          <a:xfrm>
            <a:off x="6812280" y="4206240"/>
            <a:ext cx="4709160" cy="420624"/>
          </a:xfrm>
          <a:prstGeom prst="rect">
            <a:avLst/>
          </a:prstGeom>
          <a:noFill/>
          <a:ln/>
        </p:spPr>
        <p:txBody>
          <a:bodyPr wrap="square" lIns="0" tIns="0" rIns="0" bIns="0" rtlCol="0" anchor="t"/>
          <a:lstStyle/>
          <a:p>
            <a:pPr marL="0" indent="0">
              <a:lnSpc>
                <a:spcPct val="102000"/>
              </a:lnSpc>
              <a:buNone/>
            </a:pPr>
            <a:r>
              <a:rPr lang="en-US" sz="1000" dirty="0">
                <a:solidFill>
                  <a:srgbClr val="E4E9F5"/>
                </a:solidFill>
                <a:latin typeface="Calibri" pitchFamily="34" charset="0"/>
                <a:ea typeface="Calibri" pitchFamily="34" charset="-122"/>
                <a:cs typeface="Calibri" pitchFamily="34" charset="-120"/>
              </a:rPr>
              <a:t>A child who can tell a story, hold a pencil correctly and hear the sounds in a word is ready to write</a:t>
            </a:r>
            <a:endParaRPr lang="en-US" sz="1000" dirty="0"/>
          </a:p>
        </p:txBody>
      </p:sp>
      <p:sp>
        <p:nvSpPr>
          <p:cNvPr id="37" name="Shape 29"/>
          <p:cNvSpPr/>
          <p:nvPr/>
        </p:nvSpPr>
        <p:spPr>
          <a:xfrm>
            <a:off x="6537960" y="4713732"/>
            <a:ext cx="100584" cy="100584"/>
          </a:xfrm>
          <a:prstGeom prst="ellipse">
            <a:avLst/>
          </a:prstGeom>
          <a:solidFill>
            <a:srgbClr val="F5A623"/>
          </a:solidFill>
          <a:ln w="12700">
            <a:solidFill>
              <a:srgbClr val="F5A623"/>
            </a:solidFill>
            <a:prstDash val="solid"/>
          </a:ln>
        </p:spPr>
      </p:sp>
      <p:sp>
        <p:nvSpPr>
          <p:cNvPr id="38" name="Text 30"/>
          <p:cNvSpPr txBox="1"/>
          <p:nvPr/>
        </p:nvSpPr>
        <p:spPr>
          <a:xfrm>
            <a:off x="6812280" y="4663440"/>
            <a:ext cx="4709160" cy="420624"/>
          </a:xfrm>
          <a:prstGeom prst="rect">
            <a:avLst/>
          </a:prstGeom>
          <a:noFill/>
          <a:ln/>
        </p:spPr>
        <p:txBody>
          <a:bodyPr wrap="square" lIns="0" tIns="0" rIns="0" bIns="0" rtlCol="0" anchor="t"/>
          <a:lstStyle/>
          <a:p>
            <a:pPr marL="0" indent="0">
              <a:lnSpc>
                <a:spcPct val="102000"/>
              </a:lnSpc>
              <a:buNone/>
            </a:pPr>
            <a:r>
              <a:rPr lang="en-US" sz="1000" dirty="0">
                <a:solidFill>
                  <a:srgbClr val="E4E9F5"/>
                </a:solidFill>
                <a:latin typeface="Calibri" pitchFamily="34" charset="0"/>
                <a:ea typeface="Calibri" pitchFamily="34" charset="-122"/>
                <a:cs typeface="Calibri" pitchFamily="34" charset="-120"/>
              </a:rPr>
              <a:t>A child who cannot is not, however well structured the writing scheme</a:t>
            </a:r>
            <a:endParaRPr lang="en-US" sz="1000" dirty="0"/>
          </a:p>
        </p:txBody>
      </p:sp>
      <p:sp>
        <p:nvSpPr>
          <p:cNvPr id="39" name="Shape 31"/>
          <p:cNvSpPr/>
          <p:nvPr/>
        </p:nvSpPr>
        <p:spPr>
          <a:xfrm>
            <a:off x="6537960" y="5170932"/>
            <a:ext cx="100584" cy="100584"/>
          </a:xfrm>
          <a:prstGeom prst="ellipse">
            <a:avLst/>
          </a:prstGeom>
          <a:solidFill>
            <a:srgbClr val="F5A623"/>
          </a:solidFill>
          <a:ln w="12700">
            <a:solidFill>
              <a:srgbClr val="F5A623"/>
            </a:solidFill>
            <a:prstDash val="solid"/>
          </a:ln>
        </p:spPr>
      </p:sp>
      <p:sp>
        <p:nvSpPr>
          <p:cNvPr id="40" name="Text 32"/>
          <p:cNvSpPr txBox="1"/>
          <p:nvPr/>
        </p:nvSpPr>
        <p:spPr>
          <a:xfrm>
            <a:off x="6812280" y="5120640"/>
            <a:ext cx="4709160" cy="420624"/>
          </a:xfrm>
          <a:prstGeom prst="rect">
            <a:avLst/>
          </a:prstGeom>
          <a:noFill/>
          <a:ln/>
        </p:spPr>
        <p:txBody>
          <a:bodyPr wrap="square" lIns="0" tIns="0" rIns="0" bIns="0" rtlCol="0" anchor="t"/>
          <a:lstStyle/>
          <a:p>
            <a:pPr marL="0" indent="0">
              <a:lnSpc>
                <a:spcPct val="102000"/>
              </a:lnSpc>
              <a:buNone/>
            </a:pPr>
            <a:r>
              <a:rPr lang="en-US" sz="1000" dirty="0">
                <a:solidFill>
                  <a:srgbClr val="E4E9F5"/>
                </a:solidFill>
                <a:latin typeface="Calibri" pitchFamily="34" charset="0"/>
                <a:ea typeface="Calibri" pitchFamily="34" charset="-122"/>
                <a:cs typeface="Calibri" pitchFamily="34" charset="-120"/>
              </a:rPr>
              <a:t>This mirrors our approach in mathematics, where foundations are secured before the main scheme begins</a:t>
            </a:r>
            <a:endParaRPr lang="en-US" sz="1000" dirty="0"/>
          </a:p>
        </p:txBody>
      </p:sp>
      <p:sp>
        <p:nvSpPr>
          <p:cNvPr id="41" name="Text 33"/>
          <p:cNvSpPr txBox="1"/>
          <p:nvPr/>
        </p:nvSpPr>
        <p:spPr>
          <a:xfrm>
            <a:off x="6537960" y="5724144"/>
            <a:ext cx="4892040" cy="420624"/>
          </a:xfrm>
          <a:prstGeom prst="rect">
            <a:avLst/>
          </a:prstGeom>
          <a:noFill/>
          <a:ln/>
        </p:spPr>
        <p:txBody>
          <a:bodyPr wrap="square" lIns="0" tIns="0" rIns="0" bIns="0" rtlCol="0" anchor="t"/>
          <a:lstStyle/>
          <a:p>
            <a:pPr marL="0" indent="0">
              <a:buNone/>
            </a:pPr>
            <a:r>
              <a:rPr lang="en-US" sz="950" i="1" dirty="0">
                <a:solidFill>
                  <a:srgbClr val="AEB8D6"/>
                </a:solidFill>
                <a:latin typeface="Calibri" pitchFamily="34" charset="0"/>
                <a:ea typeface="Calibri" pitchFamily="34" charset="-122"/>
                <a:cs typeface="Calibri" pitchFamily="34" charset="-120"/>
              </a:rPr>
              <a:t>Ready Steady Write begins in Year 1, once the foundations are secure. Nursery builds the strength and control writing depends on through Dough Disco, Squiggle Whilst You Wiggle and daily mark making.</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C1440E"/>
          </a:solidFill>
          <a:ln w="12700">
            <a:solidFill>
              <a:srgbClr val="C1440E"/>
            </a:solidFill>
            <a:prstDash val="solid"/>
          </a:ln>
        </p:spPr>
      </p:sp>
      <p:pic>
        <p:nvPicPr>
          <p:cNvPr id="3" name="Image 0" descr="/home/claude/wo/icons/image14.png"/>
          <p:cNvPicPr>
            <a:picLocks noChangeAspect="1"/>
          </p:cNvPicPr>
          <p:nvPr/>
        </p:nvPicPr>
        <p:blipFill>
          <a:blip r:embed="rId3"/>
          <a:stretch>
            <a:fillRect/>
          </a:stretch>
        </p:blipFill>
        <p:spPr>
          <a:xfrm>
            <a:off x="621792" y="502920"/>
            <a:ext cx="329184" cy="329184"/>
          </a:xfrm>
          <a:prstGeom prst="rect">
            <a:avLst/>
          </a:prstGeom>
        </p:spPr>
      </p:pic>
      <p:sp>
        <p:nvSpPr>
          <p:cNvPr id="4" name="Text 1"/>
          <p:cNvSpPr txBox="1"/>
          <p:nvPr/>
        </p:nvSpPr>
        <p:spPr>
          <a:xfrm>
            <a:off x="1234440" y="347472"/>
            <a:ext cx="100584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Inclusion within Writing</a:t>
            </a:r>
            <a:endParaRPr lang="en-US" sz="2600" dirty="0"/>
          </a:p>
        </p:txBody>
      </p:sp>
      <p:sp>
        <p:nvSpPr>
          <p:cNvPr id="5" name="Text 2"/>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Writing Curriculum Overview</a:t>
            </a:r>
            <a:endParaRPr lang="en-US" sz="900" dirty="0"/>
          </a:p>
        </p:txBody>
      </p:sp>
      <p:sp>
        <p:nvSpPr>
          <p:cNvPr id="6" name="Text 3"/>
          <p:cNvSpPr txBox="1"/>
          <p:nvPr/>
        </p:nvSpPr>
        <p:spPr>
          <a:xfrm>
            <a:off x="8988552"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05</a:t>
            </a:r>
            <a:endParaRPr lang="en-US" sz="900" dirty="0"/>
          </a:p>
        </p:txBody>
      </p:sp>
      <p:sp>
        <p:nvSpPr>
          <p:cNvPr id="7" name="Text 4"/>
          <p:cNvSpPr txBox="1"/>
          <p:nvPr/>
        </p:nvSpPr>
        <p:spPr>
          <a:xfrm>
            <a:off x="502920" y="1234440"/>
            <a:ext cx="4206240" cy="1463040"/>
          </a:xfrm>
          <a:prstGeom prst="rect">
            <a:avLst/>
          </a:prstGeom>
          <a:noFill/>
          <a:ln/>
        </p:spPr>
        <p:txBody>
          <a:bodyPr wrap="square" lIns="0" tIns="0" rIns="0" bIns="0" rtlCol="0" anchor="t"/>
          <a:lstStyle/>
          <a:p>
            <a:pPr marL="0" indent="0">
              <a:lnSpc>
                <a:spcPct val="110000"/>
              </a:lnSpc>
              <a:buNone/>
            </a:pPr>
            <a:r>
              <a:rPr lang="en-US" sz="1300" dirty="0">
                <a:solidFill>
                  <a:srgbClr val="26314F"/>
                </a:solidFill>
                <a:latin typeface="Calibri" pitchFamily="34" charset="0"/>
                <a:ea typeface="Calibri" pitchFamily="34" charset="-122"/>
                <a:cs typeface="Calibri" pitchFamily="34" charset="-120"/>
              </a:rPr>
              <a:t>Every child at Bexton is a writer. The curriculum intent stays the same for every pupil. What changes is how staff scaffold the route to it.</a:t>
            </a:r>
            <a:endParaRPr lang="en-US" sz="1300" dirty="0"/>
          </a:p>
        </p:txBody>
      </p:sp>
      <p:sp>
        <p:nvSpPr>
          <p:cNvPr id="8" name="Shape 5"/>
          <p:cNvSpPr/>
          <p:nvPr/>
        </p:nvSpPr>
        <p:spPr>
          <a:xfrm>
            <a:off x="502920" y="4297680"/>
            <a:ext cx="4206240" cy="1920240"/>
          </a:xfrm>
          <a:prstGeom prst="roundRect">
            <a:avLst>
              <a:gd name="adj" fmla="val 3810"/>
            </a:avLst>
          </a:prstGeom>
          <a:solidFill>
            <a:srgbClr val="1B2E5E"/>
          </a:solidFill>
          <a:ln w="12700">
            <a:solidFill>
              <a:srgbClr val="1B2E5E"/>
            </a:solidFill>
            <a:prstDash val="solid"/>
          </a:ln>
        </p:spPr>
      </p:sp>
      <p:sp>
        <p:nvSpPr>
          <p:cNvPr id="9" name="Text 6"/>
          <p:cNvSpPr txBox="1"/>
          <p:nvPr/>
        </p:nvSpPr>
        <p:spPr>
          <a:xfrm>
            <a:off x="777240" y="4297680"/>
            <a:ext cx="3657600" cy="1920240"/>
          </a:xfrm>
          <a:prstGeom prst="rect">
            <a:avLst/>
          </a:prstGeom>
          <a:noFill/>
          <a:ln/>
        </p:spPr>
        <p:txBody>
          <a:bodyPr wrap="square" lIns="0" tIns="0" rIns="0" bIns="0" rtlCol="0" anchor="ctr"/>
          <a:lstStyle/>
          <a:p>
            <a:pPr marL="0" indent="0">
              <a:buNone/>
            </a:pPr>
            <a:r>
              <a:rPr lang="en-US" sz="2000" b="1" kern="0" spc="100" dirty="0">
                <a:solidFill>
                  <a:srgbClr val="FFFFFF"/>
                </a:solidFill>
                <a:latin typeface="Calibri" pitchFamily="34" charset="0"/>
                <a:ea typeface="Calibri" pitchFamily="34" charset="-122"/>
                <a:cs typeface="Calibri" pitchFamily="34" charset="-120"/>
              </a:rPr>
              <a:t>ALL PUPILS</a:t>
            </a:r>
            <a:endParaRPr lang="en-US" sz="2000" dirty="0"/>
          </a:p>
          <a:p>
            <a:pPr marL="0" indent="0">
              <a:buNone/>
            </a:pPr>
            <a:r>
              <a:rPr lang="en-US" sz="2000" b="1" kern="0" spc="100" dirty="0">
                <a:solidFill>
                  <a:srgbClr val="FFFFFF"/>
                </a:solidFill>
                <a:latin typeface="Calibri" pitchFamily="34" charset="0"/>
                <a:ea typeface="Calibri" pitchFamily="34" charset="-122"/>
                <a:cs typeface="Calibri" pitchFamily="34" charset="-120"/>
              </a:rPr>
              <a:t>MUST WRITE.</a:t>
            </a:r>
            <a:endParaRPr lang="en-US" sz="2000" dirty="0"/>
          </a:p>
        </p:txBody>
      </p:sp>
      <p:sp>
        <p:nvSpPr>
          <p:cNvPr id="10" name="Shape 7"/>
          <p:cNvSpPr/>
          <p:nvPr/>
        </p:nvSpPr>
        <p:spPr>
          <a:xfrm>
            <a:off x="5029200" y="1234440"/>
            <a:ext cx="6629400" cy="896112"/>
          </a:xfrm>
          <a:prstGeom prst="roundRect">
            <a:avLst>
              <a:gd name="adj" fmla="val 8163"/>
            </a:avLst>
          </a:prstGeom>
          <a:solidFill>
            <a:srgbClr val="EEF1F7"/>
          </a:solidFill>
          <a:ln w="12700">
            <a:solidFill>
              <a:srgbClr val="EEF1F7"/>
            </a:solidFill>
            <a:prstDash val="solid"/>
          </a:ln>
        </p:spPr>
      </p:sp>
      <p:sp>
        <p:nvSpPr>
          <p:cNvPr id="11" name="Shape 8"/>
          <p:cNvSpPr/>
          <p:nvPr/>
        </p:nvSpPr>
        <p:spPr>
          <a:xfrm>
            <a:off x="5193792" y="1417320"/>
            <a:ext cx="530352" cy="530352"/>
          </a:xfrm>
          <a:prstGeom prst="ellipse">
            <a:avLst/>
          </a:prstGeom>
          <a:solidFill>
            <a:srgbClr val="C1440E"/>
          </a:solidFill>
          <a:ln w="12700">
            <a:solidFill>
              <a:srgbClr val="C1440E"/>
            </a:solidFill>
            <a:prstDash val="solid"/>
          </a:ln>
        </p:spPr>
      </p:sp>
      <p:pic>
        <p:nvPicPr>
          <p:cNvPr id="12" name="Image 1" descr="/home/claude/wo/icons/listcheck.png"/>
          <p:cNvPicPr>
            <a:picLocks noChangeAspect="1"/>
          </p:cNvPicPr>
          <p:nvPr/>
        </p:nvPicPr>
        <p:blipFill>
          <a:blip r:embed="rId4"/>
          <a:stretch>
            <a:fillRect/>
          </a:stretch>
        </p:blipFill>
        <p:spPr>
          <a:xfrm>
            <a:off x="5312664" y="1536192"/>
            <a:ext cx="292608" cy="292608"/>
          </a:xfrm>
          <a:prstGeom prst="rect">
            <a:avLst/>
          </a:prstGeom>
        </p:spPr>
      </p:pic>
      <p:sp>
        <p:nvSpPr>
          <p:cNvPr id="13" name="Text 9"/>
          <p:cNvSpPr txBox="1"/>
          <p:nvPr/>
        </p:nvSpPr>
        <p:spPr>
          <a:xfrm>
            <a:off x="5925312" y="1234440"/>
            <a:ext cx="1920240" cy="896112"/>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Scaffolded sentences</a:t>
            </a:r>
            <a:endParaRPr lang="en-US" sz="1250" dirty="0"/>
          </a:p>
        </p:txBody>
      </p:sp>
      <p:sp>
        <p:nvSpPr>
          <p:cNvPr id="14" name="Text 10"/>
          <p:cNvSpPr txBox="1"/>
          <p:nvPr/>
        </p:nvSpPr>
        <p:spPr>
          <a:xfrm>
            <a:off x="7909560" y="1234440"/>
            <a:ext cx="3611880" cy="896112"/>
          </a:xfrm>
          <a:prstGeom prst="rect">
            <a:avLst/>
          </a:prstGeom>
          <a:noFill/>
          <a:ln/>
        </p:spPr>
        <p:txBody>
          <a:bodyPr wrap="square" lIns="0" tIns="0" rIns="0" bIns="0" rtlCol="0" anchor="ctr"/>
          <a:lstStyle/>
          <a:p>
            <a:pPr marL="0" indent="0">
              <a:lnSpc>
                <a:spcPct val="105000"/>
              </a:lnSpc>
              <a:buNone/>
            </a:pPr>
            <a:r>
              <a:rPr lang="en-US" sz="1050" dirty="0">
                <a:solidFill>
                  <a:srgbClr val="26314F"/>
                </a:solidFill>
                <a:latin typeface="Calibri" pitchFamily="34" charset="0"/>
                <a:ea typeface="Calibri" pitchFamily="34" charset="-122"/>
                <a:cs typeface="Calibri" pitchFamily="34" charset="-120"/>
              </a:rPr>
              <a:t>Word banks, picture clues and sentence stems; part of a sentence given with pupils changing the rest; cloze procedure and dictated sentences</a:t>
            </a:r>
            <a:endParaRPr lang="en-US" sz="1050" dirty="0"/>
          </a:p>
        </p:txBody>
      </p:sp>
      <p:sp>
        <p:nvSpPr>
          <p:cNvPr id="15" name="Shape 11"/>
          <p:cNvSpPr/>
          <p:nvPr/>
        </p:nvSpPr>
        <p:spPr>
          <a:xfrm>
            <a:off x="5029200" y="2240280"/>
            <a:ext cx="6629400" cy="896112"/>
          </a:xfrm>
          <a:prstGeom prst="roundRect">
            <a:avLst>
              <a:gd name="adj" fmla="val 8163"/>
            </a:avLst>
          </a:prstGeom>
          <a:solidFill>
            <a:srgbClr val="EEF1F7"/>
          </a:solidFill>
          <a:ln w="12700">
            <a:solidFill>
              <a:srgbClr val="EEF1F7"/>
            </a:solidFill>
            <a:prstDash val="solid"/>
          </a:ln>
        </p:spPr>
      </p:sp>
      <p:sp>
        <p:nvSpPr>
          <p:cNvPr id="16" name="Shape 12"/>
          <p:cNvSpPr/>
          <p:nvPr/>
        </p:nvSpPr>
        <p:spPr>
          <a:xfrm>
            <a:off x="5193792" y="2423160"/>
            <a:ext cx="530352" cy="530352"/>
          </a:xfrm>
          <a:prstGeom prst="ellipse">
            <a:avLst/>
          </a:prstGeom>
          <a:solidFill>
            <a:srgbClr val="C1440E"/>
          </a:solidFill>
          <a:ln w="12700">
            <a:solidFill>
              <a:srgbClr val="C1440E"/>
            </a:solidFill>
            <a:prstDash val="solid"/>
          </a:ln>
        </p:spPr>
      </p:sp>
      <p:pic>
        <p:nvPicPr>
          <p:cNvPr id="17" name="Image 2" descr="/home/claude/wo/icons/comments.png"/>
          <p:cNvPicPr>
            <a:picLocks noChangeAspect="1"/>
          </p:cNvPicPr>
          <p:nvPr/>
        </p:nvPicPr>
        <p:blipFill>
          <a:blip r:embed="rId5"/>
          <a:stretch>
            <a:fillRect/>
          </a:stretch>
        </p:blipFill>
        <p:spPr>
          <a:xfrm>
            <a:off x="5312664" y="2542032"/>
            <a:ext cx="292608" cy="292608"/>
          </a:xfrm>
          <a:prstGeom prst="rect">
            <a:avLst/>
          </a:prstGeom>
        </p:spPr>
      </p:pic>
      <p:sp>
        <p:nvSpPr>
          <p:cNvPr id="18" name="Text 13"/>
          <p:cNvSpPr txBox="1"/>
          <p:nvPr/>
        </p:nvSpPr>
        <p:spPr>
          <a:xfrm>
            <a:off x="5925312" y="2240280"/>
            <a:ext cx="1920240" cy="896112"/>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Oral rehearsal</a:t>
            </a:r>
            <a:endParaRPr lang="en-US" sz="1250" dirty="0"/>
          </a:p>
        </p:txBody>
      </p:sp>
      <p:sp>
        <p:nvSpPr>
          <p:cNvPr id="19" name="Text 14"/>
          <p:cNvSpPr txBox="1"/>
          <p:nvPr/>
        </p:nvSpPr>
        <p:spPr>
          <a:xfrm>
            <a:off x="7909560" y="2240280"/>
            <a:ext cx="3611880" cy="896112"/>
          </a:xfrm>
          <a:prstGeom prst="rect">
            <a:avLst/>
          </a:prstGeom>
          <a:noFill/>
          <a:ln/>
        </p:spPr>
        <p:txBody>
          <a:bodyPr wrap="square" lIns="0" tIns="0" rIns="0" bIns="0" rtlCol="0" anchor="ctr"/>
          <a:lstStyle/>
          <a:p>
            <a:pPr marL="0" indent="0">
              <a:lnSpc>
                <a:spcPct val="105000"/>
              </a:lnSpc>
              <a:buNone/>
            </a:pPr>
            <a:r>
              <a:rPr lang="en-US" sz="1050" dirty="0">
                <a:solidFill>
                  <a:srgbClr val="26314F"/>
                </a:solidFill>
                <a:latin typeface="Calibri" pitchFamily="34" charset="0"/>
                <a:ea typeface="Calibri" pitchFamily="34" charset="-122"/>
                <a:cs typeface="Calibri" pitchFamily="34" charset="-120"/>
              </a:rPr>
              <a:t>Talking tins and recording technology so pupils can say a sentence, hear it back and refine it before writing</a:t>
            </a:r>
            <a:endParaRPr lang="en-US" sz="1050" dirty="0"/>
          </a:p>
        </p:txBody>
      </p:sp>
      <p:sp>
        <p:nvSpPr>
          <p:cNvPr id="20" name="Shape 15"/>
          <p:cNvSpPr/>
          <p:nvPr/>
        </p:nvSpPr>
        <p:spPr>
          <a:xfrm>
            <a:off x="5029200" y="3246120"/>
            <a:ext cx="6629400" cy="896112"/>
          </a:xfrm>
          <a:prstGeom prst="roundRect">
            <a:avLst>
              <a:gd name="adj" fmla="val 8163"/>
            </a:avLst>
          </a:prstGeom>
          <a:solidFill>
            <a:srgbClr val="EEF1F7"/>
          </a:solidFill>
          <a:ln w="12700">
            <a:solidFill>
              <a:srgbClr val="EEF1F7"/>
            </a:solidFill>
            <a:prstDash val="solid"/>
          </a:ln>
        </p:spPr>
      </p:sp>
      <p:sp>
        <p:nvSpPr>
          <p:cNvPr id="21" name="Shape 16"/>
          <p:cNvSpPr/>
          <p:nvPr/>
        </p:nvSpPr>
        <p:spPr>
          <a:xfrm>
            <a:off x="5193792" y="3429000"/>
            <a:ext cx="530352" cy="530352"/>
          </a:xfrm>
          <a:prstGeom prst="ellipse">
            <a:avLst/>
          </a:prstGeom>
          <a:solidFill>
            <a:srgbClr val="C1440E"/>
          </a:solidFill>
          <a:ln w="12700">
            <a:solidFill>
              <a:srgbClr val="C1440E"/>
            </a:solidFill>
            <a:prstDash val="solid"/>
          </a:ln>
        </p:spPr>
      </p:sp>
      <p:pic>
        <p:nvPicPr>
          <p:cNvPr id="22" name="Image 3" descr="/home/claude/wo/icons/image15.png"/>
          <p:cNvPicPr>
            <a:picLocks noChangeAspect="1"/>
          </p:cNvPicPr>
          <p:nvPr/>
        </p:nvPicPr>
        <p:blipFill>
          <a:blip r:embed="rId6"/>
          <a:stretch>
            <a:fillRect/>
          </a:stretch>
        </p:blipFill>
        <p:spPr>
          <a:xfrm>
            <a:off x="5312664" y="3547872"/>
            <a:ext cx="292608" cy="292608"/>
          </a:xfrm>
          <a:prstGeom prst="rect">
            <a:avLst/>
          </a:prstGeom>
        </p:spPr>
      </p:pic>
      <p:sp>
        <p:nvSpPr>
          <p:cNvPr id="23" name="Text 17"/>
          <p:cNvSpPr txBox="1"/>
          <p:nvPr/>
        </p:nvSpPr>
        <p:spPr>
          <a:xfrm>
            <a:off x="5925312" y="3246120"/>
            <a:ext cx="1920240" cy="896112"/>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Shared and guided</a:t>
            </a:r>
            <a:endParaRPr lang="en-US" sz="1250" dirty="0"/>
          </a:p>
        </p:txBody>
      </p:sp>
      <p:sp>
        <p:nvSpPr>
          <p:cNvPr id="24" name="Text 18"/>
          <p:cNvSpPr txBox="1"/>
          <p:nvPr/>
        </p:nvSpPr>
        <p:spPr>
          <a:xfrm>
            <a:off x="7909560" y="3246120"/>
            <a:ext cx="3611880" cy="896112"/>
          </a:xfrm>
          <a:prstGeom prst="rect">
            <a:avLst/>
          </a:prstGeom>
          <a:noFill/>
          <a:ln/>
        </p:spPr>
        <p:txBody>
          <a:bodyPr wrap="square" lIns="0" tIns="0" rIns="0" bIns="0" rtlCol="0" anchor="ctr"/>
          <a:lstStyle/>
          <a:p>
            <a:pPr marL="0" indent="0">
              <a:lnSpc>
                <a:spcPct val="105000"/>
              </a:lnSpc>
              <a:buNone/>
            </a:pPr>
            <a:r>
              <a:rPr lang="en-US" sz="1050" dirty="0">
                <a:solidFill>
                  <a:srgbClr val="26314F"/>
                </a:solidFill>
                <a:latin typeface="Calibri" pitchFamily="34" charset="0"/>
                <a:ea typeface="Calibri" pitchFamily="34" charset="-122"/>
                <a:cs typeface="Calibri" pitchFamily="34" charset="-120"/>
              </a:rPr>
              <a:t>The teacher models and pupils join in, recording the sentence themselves; oral support to construct a sentence which the pupil then writes</a:t>
            </a:r>
            <a:endParaRPr lang="en-US" sz="1050" dirty="0"/>
          </a:p>
        </p:txBody>
      </p:sp>
      <p:sp>
        <p:nvSpPr>
          <p:cNvPr id="25" name="Shape 19"/>
          <p:cNvSpPr/>
          <p:nvPr/>
        </p:nvSpPr>
        <p:spPr>
          <a:xfrm>
            <a:off x="5029200" y="4251960"/>
            <a:ext cx="6629400" cy="896112"/>
          </a:xfrm>
          <a:prstGeom prst="roundRect">
            <a:avLst>
              <a:gd name="adj" fmla="val 8163"/>
            </a:avLst>
          </a:prstGeom>
          <a:solidFill>
            <a:srgbClr val="EEF1F7"/>
          </a:solidFill>
          <a:ln w="12700">
            <a:solidFill>
              <a:srgbClr val="EEF1F7"/>
            </a:solidFill>
            <a:prstDash val="solid"/>
          </a:ln>
        </p:spPr>
      </p:sp>
      <p:sp>
        <p:nvSpPr>
          <p:cNvPr id="26" name="Shape 20"/>
          <p:cNvSpPr/>
          <p:nvPr/>
        </p:nvSpPr>
        <p:spPr>
          <a:xfrm>
            <a:off x="5193792" y="4434840"/>
            <a:ext cx="530352" cy="530352"/>
          </a:xfrm>
          <a:prstGeom prst="ellipse">
            <a:avLst/>
          </a:prstGeom>
          <a:solidFill>
            <a:srgbClr val="C1440E"/>
          </a:solidFill>
          <a:ln w="12700">
            <a:solidFill>
              <a:srgbClr val="C1440E"/>
            </a:solidFill>
            <a:prstDash val="solid"/>
          </a:ln>
        </p:spPr>
      </p:sp>
      <p:pic>
        <p:nvPicPr>
          <p:cNvPr id="27" name="Image 4" descr="/home/claude/wo/icons/glasses.png"/>
          <p:cNvPicPr>
            <a:picLocks noChangeAspect="1"/>
          </p:cNvPicPr>
          <p:nvPr/>
        </p:nvPicPr>
        <p:blipFill>
          <a:blip r:embed="rId7"/>
          <a:stretch>
            <a:fillRect/>
          </a:stretch>
        </p:blipFill>
        <p:spPr>
          <a:xfrm>
            <a:off x="5312664" y="4553712"/>
            <a:ext cx="292608" cy="292608"/>
          </a:xfrm>
          <a:prstGeom prst="rect">
            <a:avLst/>
          </a:prstGeom>
        </p:spPr>
      </p:pic>
      <p:sp>
        <p:nvSpPr>
          <p:cNvPr id="28" name="Text 21"/>
          <p:cNvSpPr txBox="1"/>
          <p:nvPr/>
        </p:nvSpPr>
        <p:spPr>
          <a:xfrm>
            <a:off x="5925312" y="4251960"/>
            <a:ext cx="1920240" cy="896112"/>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EAL and SEND</a:t>
            </a:r>
            <a:endParaRPr lang="en-US" sz="1250" dirty="0"/>
          </a:p>
        </p:txBody>
      </p:sp>
      <p:sp>
        <p:nvSpPr>
          <p:cNvPr id="29" name="Text 22"/>
          <p:cNvSpPr txBox="1"/>
          <p:nvPr/>
        </p:nvSpPr>
        <p:spPr>
          <a:xfrm>
            <a:off x="7909560" y="4251960"/>
            <a:ext cx="3611880" cy="896112"/>
          </a:xfrm>
          <a:prstGeom prst="rect">
            <a:avLst/>
          </a:prstGeom>
          <a:noFill/>
          <a:ln/>
        </p:spPr>
        <p:txBody>
          <a:bodyPr wrap="square" lIns="0" tIns="0" rIns="0" bIns="0" rtlCol="0" anchor="ctr"/>
          <a:lstStyle/>
          <a:p>
            <a:pPr marL="0" indent="0">
              <a:lnSpc>
                <a:spcPct val="105000"/>
              </a:lnSpc>
              <a:buNone/>
            </a:pPr>
            <a:r>
              <a:rPr lang="en-US" sz="1050" dirty="0">
                <a:solidFill>
                  <a:srgbClr val="26314F"/>
                </a:solidFill>
                <a:latin typeface="Calibri" pitchFamily="34" charset="0"/>
                <a:ea typeface="Calibri" pitchFamily="34" charset="-122"/>
                <a:cs typeface="Calibri" pitchFamily="34" charset="-120"/>
              </a:rPr>
              <a:t>Accurate modelling by all staff, visual support, repetition and recasting; technology to support idea generation where transcription is the barrier</a:t>
            </a:r>
            <a:endParaRPr lang="en-US" sz="1050" dirty="0"/>
          </a:p>
        </p:txBody>
      </p:sp>
      <p:sp>
        <p:nvSpPr>
          <p:cNvPr id="30" name="Shape 23"/>
          <p:cNvSpPr/>
          <p:nvPr/>
        </p:nvSpPr>
        <p:spPr>
          <a:xfrm>
            <a:off x="5029200" y="5257800"/>
            <a:ext cx="6629400" cy="896112"/>
          </a:xfrm>
          <a:prstGeom prst="roundRect">
            <a:avLst>
              <a:gd name="adj" fmla="val 8163"/>
            </a:avLst>
          </a:prstGeom>
          <a:solidFill>
            <a:srgbClr val="EEF1F7"/>
          </a:solidFill>
          <a:ln w="12700">
            <a:solidFill>
              <a:srgbClr val="EEF1F7"/>
            </a:solidFill>
            <a:prstDash val="solid"/>
          </a:ln>
        </p:spPr>
      </p:sp>
      <p:sp>
        <p:nvSpPr>
          <p:cNvPr id="31" name="Shape 24"/>
          <p:cNvSpPr/>
          <p:nvPr/>
        </p:nvSpPr>
        <p:spPr>
          <a:xfrm>
            <a:off x="5193792" y="5440680"/>
            <a:ext cx="530352" cy="530352"/>
          </a:xfrm>
          <a:prstGeom prst="ellipse">
            <a:avLst/>
          </a:prstGeom>
          <a:solidFill>
            <a:srgbClr val="C1440E"/>
          </a:solidFill>
          <a:ln w="12700">
            <a:solidFill>
              <a:srgbClr val="C1440E"/>
            </a:solidFill>
            <a:prstDash val="solid"/>
          </a:ln>
        </p:spPr>
      </p:sp>
      <p:pic>
        <p:nvPicPr>
          <p:cNvPr id="32" name="Image 5" descr="/home/claude/wo/icons/image17.png"/>
          <p:cNvPicPr>
            <a:picLocks noChangeAspect="1"/>
          </p:cNvPicPr>
          <p:nvPr/>
        </p:nvPicPr>
        <p:blipFill>
          <a:blip r:embed="rId8"/>
          <a:stretch>
            <a:fillRect/>
          </a:stretch>
        </p:blipFill>
        <p:spPr>
          <a:xfrm>
            <a:off x="5312664" y="5559552"/>
            <a:ext cx="292608" cy="292608"/>
          </a:xfrm>
          <a:prstGeom prst="rect">
            <a:avLst/>
          </a:prstGeom>
        </p:spPr>
      </p:pic>
      <p:sp>
        <p:nvSpPr>
          <p:cNvPr id="33" name="Text 25"/>
          <p:cNvSpPr txBox="1"/>
          <p:nvPr/>
        </p:nvSpPr>
        <p:spPr>
          <a:xfrm>
            <a:off x="5925312" y="5257800"/>
            <a:ext cx="1920240" cy="896112"/>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Challenge</a:t>
            </a:r>
            <a:endParaRPr lang="en-US" sz="1250" dirty="0"/>
          </a:p>
        </p:txBody>
      </p:sp>
      <p:sp>
        <p:nvSpPr>
          <p:cNvPr id="34" name="Text 26"/>
          <p:cNvSpPr txBox="1"/>
          <p:nvPr/>
        </p:nvSpPr>
        <p:spPr>
          <a:xfrm>
            <a:off x="7909560" y="5257800"/>
            <a:ext cx="3611880" cy="896112"/>
          </a:xfrm>
          <a:prstGeom prst="rect">
            <a:avLst/>
          </a:prstGeom>
          <a:noFill/>
          <a:ln/>
        </p:spPr>
        <p:txBody>
          <a:bodyPr wrap="square" lIns="0" tIns="0" rIns="0" bIns="0" rtlCol="0" anchor="ctr"/>
          <a:lstStyle/>
          <a:p>
            <a:pPr marL="0" indent="0">
              <a:lnSpc>
                <a:spcPct val="105000"/>
              </a:lnSpc>
              <a:buNone/>
            </a:pPr>
            <a:r>
              <a:rPr lang="en-US" sz="1050" dirty="0">
                <a:solidFill>
                  <a:srgbClr val="26314F"/>
                </a:solidFill>
                <a:latin typeface="Calibri" pitchFamily="34" charset="0"/>
                <a:ea typeface="Calibri" pitchFamily="34" charset="-122"/>
                <a:cs typeface="Calibri" pitchFamily="34" charset="-120"/>
              </a:rPr>
              <a:t>Challenge through greater precision and ambition within the same outcome: deliberate vocabulary, controlled structure and awareness of the reader</a:t>
            </a:r>
            <a:endParaRPr lang="en-US"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w="12700">
            <a:solidFill>
              <a:srgbClr val="F5A623"/>
            </a:solidFill>
            <a:prstDash val="solid"/>
          </a:ln>
        </p:spPr>
      </p:sp>
      <p:pic>
        <p:nvPicPr>
          <p:cNvPr id="3" name="Image 0" descr="/home/claude/wo/icons/pen.png"/>
          <p:cNvPicPr>
            <a:picLocks noChangeAspect="1"/>
          </p:cNvPicPr>
          <p:nvPr/>
        </p:nvPicPr>
        <p:blipFill>
          <a:blip r:embed="rId3"/>
          <a:stretch>
            <a:fillRect/>
          </a:stretch>
        </p:blipFill>
        <p:spPr>
          <a:xfrm>
            <a:off x="621792" y="502920"/>
            <a:ext cx="329184" cy="329184"/>
          </a:xfrm>
          <a:prstGeom prst="rect">
            <a:avLst/>
          </a:prstGeom>
        </p:spPr>
      </p:pic>
      <p:sp>
        <p:nvSpPr>
          <p:cNvPr id="4" name="Text 1"/>
          <p:cNvSpPr txBox="1"/>
          <p:nvPr/>
        </p:nvSpPr>
        <p:spPr>
          <a:xfrm>
            <a:off x="1234440" y="347472"/>
            <a:ext cx="100584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Journey: Reception to Year 6</a:t>
            </a:r>
            <a:endParaRPr lang="en-US" sz="2600" dirty="0"/>
          </a:p>
        </p:txBody>
      </p:sp>
      <p:sp>
        <p:nvSpPr>
          <p:cNvPr id="5" name="Text 2"/>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Writing Curriculum Overview</a:t>
            </a:r>
            <a:endParaRPr lang="en-US" sz="900" dirty="0"/>
          </a:p>
        </p:txBody>
      </p:sp>
      <p:sp>
        <p:nvSpPr>
          <p:cNvPr id="6" name="Text 3"/>
          <p:cNvSpPr txBox="1"/>
          <p:nvPr/>
        </p:nvSpPr>
        <p:spPr>
          <a:xfrm>
            <a:off x="8988552"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06</a:t>
            </a:r>
            <a:endParaRPr lang="en-US" sz="900" dirty="0"/>
          </a:p>
        </p:txBody>
      </p:sp>
      <p:sp>
        <p:nvSpPr>
          <p:cNvPr id="7" name="Text 4"/>
          <p:cNvSpPr txBox="1"/>
          <p:nvPr/>
        </p:nvSpPr>
        <p:spPr>
          <a:xfrm>
            <a:off x="502920" y="1060704"/>
            <a:ext cx="11155680" cy="274320"/>
          </a:xfrm>
          <a:prstGeom prst="rect">
            <a:avLst/>
          </a:prstGeom>
          <a:noFill/>
          <a:ln/>
        </p:spPr>
        <p:txBody>
          <a:bodyPr wrap="square" lIns="0" tIns="0" rIns="0" bIns="0" rtlCol="0" anchor="ctr"/>
          <a:lstStyle/>
          <a:p>
            <a:pPr marL="0" indent="0">
              <a:buNone/>
            </a:pPr>
            <a:r>
              <a:rPr lang="en-US" sz="1150" i="1" dirty="0">
                <a:solidFill>
                  <a:srgbClr val="5B6172"/>
                </a:solidFill>
                <a:latin typeface="Calibri" pitchFamily="34" charset="0"/>
                <a:ea typeface="Calibri" pitchFamily="34" charset="-122"/>
                <a:cs typeface="Calibri" pitchFamily="34" charset="-120"/>
              </a:rPr>
              <a:t>Ready Steady Write vehicle texts, one per unit, chosen at Bexton. Each unit ends in a writing outcome with a clear purpose and audience.</a:t>
            </a:r>
            <a:endParaRPr lang="en-US" sz="1150" dirty="0"/>
          </a:p>
        </p:txBody>
      </p:sp>
      <p:sp>
        <p:nvSpPr>
          <p:cNvPr id="8" name="Shape 5"/>
          <p:cNvSpPr/>
          <p:nvPr/>
        </p:nvSpPr>
        <p:spPr>
          <a:xfrm>
            <a:off x="502920" y="1389888"/>
            <a:ext cx="1503535" cy="384048"/>
          </a:xfrm>
          <a:prstGeom prst="rect">
            <a:avLst/>
          </a:prstGeom>
          <a:solidFill>
            <a:srgbClr val="5B6172"/>
          </a:solidFill>
          <a:ln w="12700">
            <a:solidFill>
              <a:srgbClr val="5B6172"/>
            </a:solidFill>
            <a:prstDash val="solid"/>
          </a:ln>
        </p:spPr>
      </p:sp>
      <p:sp>
        <p:nvSpPr>
          <p:cNvPr id="9" name="Text 6"/>
          <p:cNvSpPr txBox="1"/>
          <p:nvPr/>
        </p:nvSpPr>
        <p:spPr>
          <a:xfrm>
            <a:off x="502920" y="1389888"/>
            <a:ext cx="1503535"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Reception</a:t>
            </a:r>
            <a:endParaRPr lang="en-US" sz="1200" dirty="0"/>
          </a:p>
        </p:txBody>
      </p:sp>
      <p:sp>
        <p:nvSpPr>
          <p:cNvPr id="10" name="Shape 7"/>
          <p:cNvSpPr/>
          <p:nvPr/>
        </p:nvSpPr>
        <p:spPr>
          <a:xfrm>
            <a:off x="502920" y="1773936"/>
            <a:ext cx="1503535" cy="3017520"/>
          </a:xfrm>
          <a:prstGeom prst="roundRect">
            <a:avLst>
              <a:gd name="adj" fmla="val 4865"/>
            </a:avLst>
          </a:prstGeom>
          <a:solidFill>
            <a:srgbClr val="F1F2F5"/>
          </a:solidFill>
          <a:ln w="12700">
            <a:solidFill>
              <a:srgbClr val="F1F2F5"/>
            </a:solidFill>
            <a:prstDash val="solid"/>
          </a:ln>
        </p:spPr>
      </p:sp>
      <p:sp>
        <p:nvSpPr>
          <p:cNvPr id="11" name="Text 8"/>
          <p:cNvSpPr txBox="1"/>
          <p:nvPr/>
        </p:nvSpPr>
        <p:spPr>
          <a:xfrm>
            <a:off x="612648" y="1883664"/>
            <a:ext cx="1284079" cy="2834640"/>
          </a:xfrm>
          <a:prstGeom prst="rect">
            <a:avLst/>
          </a:prstGeom>
          <a:noFill/>
          <a:ln/>
        </p:spPr>
        <p:txBody>
          <a:bodyPr wrap="square" lIns="0" tIns="0" rIns="0" bIns="0" rtlCol="0" anchor="t"/>
          <a:lstStyle/>
          <a:p>
            <a:pPr marL="127000" indent="-127000">
              <a:spcAft>
                <a:spcPts val="900"/>
              </a:spcAft>
              <a:buSzPct val="100000"/>
              <a:buChar char="•"/>
            </a:pPr>
            <a:r>
              <a:rPr lang="en-US" sz="1000" i="1" dirty="0">
                <a:solidFill>
                  <a:srgbClr val="5B6172"/>
                </a:solidFill>
                <a:latin typeface="Calibri" pitchFamily="34" charset="0"/>
                <a:ea typeface="Calibri" pitchFamily="34" charset="-122"/>
                <a:cs typeface="Calibri" pitchFamily="34" charset="-120"/>
              </a:rPr>
              <a:t>Drawing Club</a:t>
            </a:r>
            <a:endParaRPr lang="en-US" sz="1000" dirty="0"/>
          </a:p>
        </p:txBody>
      </p:sp>
      <p:sp>
        <p:nvSpPr>
          <p:cNvPr id="12" name="Shape 9"/>
          <p:cNvSpPr/>
          <p:nvPr/>
        </p:nvSpPr>
        <p:spPr>
          <a:xfrm>
            <a:off x="2116183" y="1389888"/>
            <a:ext cx="1503535" cy="384048"/>
          </a:xfrm>
          <a:prstGeom prst="rect">
            <a:avLst/>
          </a:prstGeom>
          <a:solidFill>
            <a:srgbClr val="1B4D7E"/>
          </a:solidFill>
          <a:ln w="12700">
            <a:solidFill>
              <a:srgbClr val="1B4D7E"/>
            </a:solidFill>
            <a:prstDash val="solid"/>
          </a:ln>
        </p:spPr>
      </p:sp>
      <p:sp>
        <p:nvSpPr>
          <p:cNvPr id="13" name="Text 10"/>
          <p:cNvSpPr txBox="1"/>
          <p:nvPr/>
        </p:nvSpPr>
        <p:spPr>
          <a:xfrm>
            <a:off x="2116183" y="1389888"/>
            <a:ext cx="1503535"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1</a:t>
            </a:r>
            <a:endParaRPr lang="en-US" sz="1200" dirty="0"/>
          </a:p>
        </p:txBody>
      </p:sp>
      <p:sp>
        <p:nvSpPr>
          <p:cNvPr id="14" name="Shape 11"/>
          <p:cNvSpPr/>
          <p:nvPr/>
        </p:nvSpPr>
        <p:spPr>
          <a:xfrm>
            <a:off x="2116183" y="1773936"/>
            <a:ext cx="1503535" cy="3017520"/>
          </a:xfrm>
          <a:prstGeom prst="roundRect">
            <a:avLst>
              <a:gd name="adj" fmla="val 4865"/>
            </a:avLst>
          </a:prstGeom>
          <a:solidFill>
            <a:srgbClr val="EEF1F7"/>
          </a:solidFill>
          <a:ln w="12700">
            <a:solidFill>
              <a:srgbClr val="EEF1F7"/>
            </a:solidFill>
            <a:prstDash val="solid"/>
          </a:ln>
        </p:spPr>
      </p:sp>
      <p:sp>
        <p:nvSpPr>
          <p:cNvPr id="15" name="Text 12"/>
          <p:cNvSpPr txBox="1"/>
          <p:nvPr/>
        </p:nvSpPr>
        <p:spPr>
          <a:xfrm>
            <a:off x="2225911" y="1883664"/>
            <a:ext cx="1284079" cy="2834640"/>
          </a:xfrm>
          <a:prstGeom prst="rect">
            <a:avLst/>
          </a:prstGeom>
          <a:noFill/>
          <a:ln/>
        </p:spPr>
        <p:txBody>
          <a:bodyPr wrap="square" lIns="0" tIns="0" rIns="0" bIns="0" rtlCol="0" anchor="t"/>
          <a:lstStyle/>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Old Bear</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Rapunzel</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Hermelin</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Where the Wild Things Are</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The Secret of Black Rock</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The Last Wolf</a:t>
            </a:r>
            <a:endParaRPr lang="en-US" sz="1000" dirty="0"/>
          </a:p>
        </p:txBody>
      </p:sp>
      <p:sp>
        <p:nvSpPr>
          <p:cNvPr id="16" name="Shape 13"/>
          <p:cNvSpPr/>
          <p:nvPr/>
        </p:nvSpPr>
        <p:spPr>
          <a:xfrm>
            <a:off x="3729446" y="1389888"/>
            <a:ext cx="1503535" cy="384048"/>
          </a:xfrm>
          <a:prstGeom prst="rect">
            <a:avLst/>
          </a:prstGeom>
          <a:solidFill>
            <a:srgbClr val="1B4D7E"/>
          </a:solidFill>
          <a:ln w="12700">
            <a:solidFill>
              <a:srgbClr val="1B4D7E"/>
            </a:solidFill>
            <a:prstDash val="solid"/>
          </a:ln>
        </p:spPr>
      </p:sp>
      <p:sp>
        <p:nvSpPr>
          <p:cNvPr id="17" name="Text 14"/>
          <p:cNvSpPr txBox="1"/>
          <p:nvPr/>
        </p:nvSpPr>
        <p:spPr>
          <a:xfrm>
            <a:off x="3729446" y="1389888"/>
            <a:ext cx="1503535"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2</a:t>
            </a:r>
            <a:endParaRPr lang="en-US" sz="1200" dirty="0"/>
          </a:p>
        </p:txBody>
      </p:sp>
      <p:sp>
        <p:nvSpPr>
          <p:cNvPr id="18" name="Shape 15"/>
          <p:cNvSpPr/>
          <p:nvPr/>
        </p:nvSpPr>
        <p:spPr>
          <a:xfrm>
            <a:off x="3729446" y="1773936"/>
            <a:ext cx="1503535" cy="3017520"/>
          </a:xfrm>
          <a:prstGeom prst="roundRect">
            <a:avLst>
              <a:gd name="adj" fmla="val 4865"/>
            </a:avLst>
          </a:prstGeom>
          <a:solidFill>
            <a:srgbClr val="EEF1F7"/>
          </a:solidFill>
          <a:ln w="12700">
            <a:solidFill>
              <a:srgbClr val="EEF1F7"/>
            </a:solidFill>
            <a:prstDash val="solid"/>
          </a:ln>
        </p:spPr>
      </p:sp>
      <p:sp>
        <p:nvSpPr>
          <p:cNvPr id="19" name="Text 16"/>
          <p:cNvSpPr txBox="1"/>
          <p:nvPr/>
        </p:nvSpPr>
        <p:spPr>
          <a:xfrm>
            <a:off x="3839174" y="1883664"/>
            <a:ext cx="1284079" cy="2834640"/>
          </a:xfrm>
          <a:prstGeom prst="rect">
            <a:avLst/>
          </a:prstGeom>
          <a:noFill/>
          <a:ln/>
        </p:spPr>
        <p:txBody>
          <a:bodyPr wrap="square" lIns="0" tIns="0" rIns="0" bIns="0" rtlCol="0" anchor="t"/>
          <a:lstStyle/>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A River</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The Night Gardener</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The Bog Baby</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Grandad’s Island</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Jack and the Baked Bean Stalk</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Rosie Revere, Engineer</a:t>
            </a:r>
            <a:endParaRPr lang="en-US" sz="1000" dirty="0"/>
          </a:p>
        </p:txBody>
      </p:sp>
      <p:sp>
        <p:nvSpPr>
          <p:cNvPr id="20" name="Shape 17"/>
          <p:cNvSpPr/>
          <p:nvPr/>
        </p:nvSpPr>
        <p:spPr>
          <a:xfrm>
            <a:off x="5342709" y="1389888"/>
            <a:ext cx="1503535" cy="384048"/>
          </a:xfrm>
          <a:prstGeom prst="rect">
            <a:avLst/>
          </a:prstGeom>
          <a:solidFill>
            <a:srgbClr val="1B4D7E"/>
          </a:solidFill>
          <a:ln w="12700">
            <a:solidFill>
              <a:srgbClr val="1B4D7E"/>
            </a:solidFill>
            <a:prstDash val="solid"/>
          </a:ln>
        </p:spPr>
      </p:sp>
      <p:sp>
        <p:nvSpPr>
          <p:cNvPr id="21" name="Text 18"/>
          <p:cNvSpPr txBox="1"/>
          <p:nvPr/>
        </p:nvSpPr>
        <p:spPr>
          <a:xfrm>
            <a:off x="5342709" y="1389888"/>
            <a:ext cx="1503535"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3</a:t>
            </a:r>
            <a:endParaRPr lang="en-US" sz="1200" dirty="0"/>
          </a:p>
        </p:txBody>
      </p:sp>
      <p:sp>
        <p:nvSpPr>
          <p:cNvPr id="22" name="Shape 19"/>
          <p:cNvSpPr/>
          <p:nvPr/>
        </p:nvSpPr>
        <p:spPr>
          <a:xfrm>
            <a:off x="5342709" y="1773936"/>
            <a:ext cx="1503535" cy="3017520"/>
          </a:xfrm>
          <a:prstGeom prst="roundRect">
            <a:avLst>
              <a:gd name="adj" fmla="val 4865"/>
            </a:avLst>
          </a:prstGeom>
          <a:solidFill>
            <a:srgbClr val="EEF1F7"/>
          </a:solidFill>
          <a:ln w="12700">
            <a:solidFill>
              <a:srgbClr val="EEF1F7"/>
            </a:solidFill>
            <a:prstDash val="solid"/>
          </a:ln>
        </p:spPr>
      </p:sp>
      <p:sp>
        <p:nvSpPr>
          <p:cNvPr id="23" name="Text 20"/>
          <p:cNvSpPr txBox="1"/>
          <p:nvPr/>
        </p:nvSpPr>
        <p:spPr>
          <a:xfrm>
            <a:off x="5452437" y="1883664"/>
            <a:ext cx="1284079" cy="2834640"/>
          </a:xfrm>
          <a:prstGeom prst="rect">
            <a:avLst/>
          </a:prstGeom>
          <a:noFill/>
          <a:ln/>
        </p:spPr>
        <p:txBody>
          <a:bodyPr wrap="square" lIns="0" tIns="0" rIns="0" bIns="0" rtlCol="0" anchor="t"/>
          <a:lstStyle/>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The Iron Man</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Fox</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Rhythm of the Rain</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Wisp</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A Midsummer Night’s Dream</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Marcy and the Riddle of the Sphinx</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Into the Forest</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The Secret Elephant</a:t>
            </a:r>
            <a:endParaRPr lang="en-US" sz="1000" dirty="0"/>
          </a:p>
        </p:txBody>
      </p:sp>
      <p:sp>
        <p:nvSpPr>
          <p:cNvPr id="24" name="Shape 21"/>
          <p:cNvSpPr/>
          <p:nvPr/>
        </p:nvSpPr>
        <p:spPr>
          <a:xfrm>
            <a:off x="6955971" y="1389888"/>
            <a:ext cx="1503535" cy="384048"/>
          </a:xfrm>
          <a:prstGeom prst="rect">
            <a:avLst/>
          </a:prstGeom>
          <a:solidFill>
            <a:srgbClr val="1B4D7E"/>
          </a:solidFill>
          <a:ln w="12700">
            <a:solidFill>
              <a:srgbClr val="1B4D7E"/>
            </a:solidFill>
            <a:prstDash val="solid"/>
          </a:ln>
        </p:spPr>
      </p:sp>
      <p:sp>
        <p:nvSpPr>
          <p:cNvPr id="25" name="Text 22"/>
          <p:cNvSpPr txBox="1"/>
          <p:nvPr/>
        </p:nvSpPr>
        <p:spPr>
          <a:xfrm>
            <a:off x="6955971" y="1389888"/>
            <a:ext cx="1503535"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4</a:t>
            </a:r>
            <a:endParaRPr lang="en-US" sz="1200" dirty="0"/>
          </a:p>
        </p:txBody>
      </p:sp>
      <p:sp>
        <p:nvSpPr>
          <p:cNvPr id="26" name="Shape 23"/>
          <p:cNvSpPr/>
          <p:nvPr/>
        </p:nvSpPr>
        <p:spPr>
          <a:xfrm>
            <a:off x="6955971" y="1773936"/>
            <a:ext cx="1503535" cy="3017520"/>
          </a:xfrm>
          <a:prstGeom prst="roundRect">
            <a:avLst>
              <a:gd name="adj" fmla="val 4865"/>
            </a:avLst>
          </a:prstGeom>
          <a:solidFill>
            <a:srgbClr val="EEF1F7"/>
          </a:solidFill>
          <a:ln w="12700">
            <a:solidFill>
              <a:srgbClr val="EEF1F7"/>
            </a:solidFill>
            <a:prstDash val="solid"/>
          </a:ln>
        </p:spPr>
      </p:sp>
      <p:sp>
        <p:nvSpPr>
          <p:cNvPr id="27" name="Text 24"/>
          <p:cNvSpPr txBox="1"/>
          <p:nvPr/>
        </p:nvSpPr>
        <p:spPr>
          <a:xfrm>
            <a:off x="7065699" y="1883664"/>
            <a:ext cx="1284079" cy="2834640"/>
          </a:xfrm>
          <a:prstGeom prst="rect">
            <a:avLst/>
          </a:prstGeom>
          <a:noFill/>
          <a:ln/>
        </p:spPr>
        <p:txBody>
          <a:bodyPr wrap="square" lIns="0" tIns="0" rIns="0" bIns="0" rtlCol="0" anchor="t"/>
          <a:lstStyle/>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The Whale</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Leaf</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Arthur and the Golden Rope</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The Lost Happy Endings</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The Journey</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Manfish</a:t>
            </a:r>
            <a:endParaRPr lang="en-US" sz="1000" dirty="0"/>
          </a:p>
        </p:txBody>
      </p:sp>
      <p:sp>
        <p:nvSpPr>
          <p:cNvPr id="28" name="Shape 25"/>
          <p:cNvSpPr/>
          <p:nvPr/>
        </p:nvSpPr>
        <p:spPr>
          <a:xfrm>
            <a:off x="8569234" y="1389888"/>
            <a:ext cx="1503535" cy="384048"/>
          </a:xfrm>
          <a:prstGeom prst="rect">
            <a:avLst/>
          </a:prstGeom>
          <a:solidFill>
            <a:srgbClr val="1B4D7E"/>
          </a:solidFill>
          <a:ln w="12700">
            <a:solidFill>
              <a:srgbClr val="1B4D7E"/>
            </a:solidFill>
            <a:prstDash val="solid"/>
          </a:ln>
        </p:spPr>
      </p:sp>
      <p:sp>
        <p:nvSpPr>
          <p:cNvPr id="29" name="Text 26"/>
          <p:cNvSpPr txBox="1"/>
          <p:nvPr/>
        </p:nvSpPr>
        <p:spPr>
          <a:xfrm>
            <a:off x="8569234" y="1389888"/>
            <a:ext cx="1503535"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5</a:t>
            </a:r>
            <a:endParaRPr lang="en-US" sz="1200" dirty="0"/>
          </a:p>
        </p:txBody>
      </p:sp>
      <p:sp>
        <p:nvSpPr>
          <p:cNvPr id="30" name="Shape 27"/>
          <p:cNvSpPr/>
          <p:nvPr/>
        </p:nvSpPr>
        <p:spPr>
          <a:xfrm>
            <a:off x="8569234" y="1773936"/>
            <a:ext cx="1503535" cy="3017520"/>
          </a:xfrm>
          <a:prstGeom prst="roundRect">
            <a:avLst>
              <a:gd name="adj" fmla="val 4865"/>
            </a:avLst>
          </a:prstGeom>
          <a:solidFill>
            <a:srgbClr val="EEF1F7"/>
          </a:solidFill>
          <a:ln w="12700">
            <a:solidFill>
              <a:srgbClr val="EEF1F7"/>
            </a:solidFill>
            <a:prstDash val="solid"/>
          </a:ln>
        </p:spPr>
      </p:sp>
      <p:sp>
        <p:nvSpPr>
          <p:cNvPr id="31" name="Text 28"/>
          <p:cNvSpPr txBox="1"/>
          <p:nvPr/>
        </p:nvSpPr>
        <p:spPr>
          <a:xfrm>
            <a:off x="8678962" y="1883664"/>
            <a:ext cx="1284079" cy="2834640"/>
          </a:xfrm>
          <a:prstGeom prst="rect">
            <a:avLst/>
          </a:prstGeom>
          <a:noFill/>
          <a:ln/>
        </p:spPr>
        <p:txBody>
          <a:bodyPr wrap="square" lIns="0" tIns="0" rIns="0" bIns="0" rtlCol="0" anchor="t"/>
          <a:lstStyle/>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Curiosity</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FArTHER</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The Hound of the Baskervilles</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The Promise</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The Lost Book of Adventure</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King Kong</a:t>
            </a:r>
            <a:endParaRPr lang="en-US" sz="1000" dirty="0"/>
          </a:p>
        </p:txBody>
      </p:sp>
      <p:sp>
        <p:nvSpPr>
          <p:cNvPr id="32" name="Shape 29"/>
          <p:cNvSpPr/>
          <p:nvPr/>
        </p:nvSpPr>
        <p:spPr>
          <a:xfrm>
            <a:off x="10182497" y="1389888"/>
            <a:ext cx="1503535" cy="384048"/>
          </a:xfrm>
          <a:prstGeom prst="rect">
            <a:avLst/>
          </a:prstGeom>
          <a:solidFill>
            <a:srgbClr val="1B4D7E"/>
          </a:solidFill>
          <a:ln w="12700">
            <a:solidFill>
              <a:srgbClr val="1B4D7E"/>
            </a:solidFill>
            <a:prstDash val="solid"/>
          </a:ln>
        </p:spPr>
      </p:sp>
      <p:sp>
        <p:nvSpPr>
          <p:cNvPr id="33" name="Text 30"/>
          <p:cNvSpPr txBox="1"/>
          <p:nvPr/>
        </p:nvSpPr>
        <p:spPr>
          <a:xfrm>
            <a:off x="10182497" y="1389888"/>
            <a:ext cx="1503535"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6</a:t>
            </a:r>
            <a:endParaRPr lang="en-US" sz="1200" dirty="0"/>
          </a:p>
        </p:txBody>
      </p:sp>
      <p:sp>
        <p:nvSpPr>
          <p:cNvPr id="34" name="Shape 31"/>
          <p:cNvSpPr/>
          <p:nvPr/>
        </p:nvSpPr>
        <p:spPr>
          <a:xfrm>
            <a:off x="10182497" y="1773936"/>
            <a:ext cx="1503535" cy="3017520"/>
          </a:xfrm>
          <a:prstGeom prst="roundRect">
            <a:avLst>
              <a:gd name="adj" fmla="val 4865"/>
            </a:avLst>
          </a:prstGeom>
          <a:solidFill>
            <a:srgbClr val="EEF1F7"/>
          </a:solidFill>
          <a:ln w="12700">
            <a:solidFill>
              <a:srgbClr val="EEF1F7"/>
            </a:solidFill>
            <a:prstDash val="solid"/>
          </a:ln>
        </p:spPr>
      </p:sp>
      <p:sp>
        <p:nvSpPr>
          <p:cNvPr id="35" name="Text 32"/>
          <p:cNvSpPr txBox="1"/>
          <p:nvPr/>
        </p:nvSpPr>
        <p:spPr>
          <a:xfrm>
            <a:off x="10292225" y="1883664"/>
            <a:ext cx="1284079" cy="2834640"/>
          </a:xfrm>
          <a:prstGeom prst="rect">
            <a:avLst/>
          </a:prstGeom>
          <a:noFill/>
          <a:ln/>
        </p:spPr>
        <p:txBody>
          <a:bodyPr wrap="square" lIns="0" tIns="0" rIns="0" bIns="0" rtlCol="0" anchor="t"/>
          <a:lstStyle/>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Rose Blanche</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The Lost Book of Undersea Adventure</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Rescuing Titanic</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Origin of Species</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The Ways of the Wolf</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Shackleton’s Journey</a:t>
            </a:r>
            <a:endParaRPr lang="en-US" sz="1000" dirty="0"/>
          </a:p>
          <a:p>
            <a:pPr marL="127000" indent="-127000">
              <a:spcAft>
                <a:spcPts val="900"/>
              </a:spcAft>
              <a:buSzPct val="100000"/>
              <a:buChar char="•"/>
            </a:pPr>
            <a:r>
              <a:rPr lang="en-US" sz="1000" dirty="0">
                <a:solidFill>
                  <a:srgbClr val="26314F"/>
                </a:solidFill>
                <a:latin typeface="Calibri" pitchFamily="34" charset="0"/>
                <a:ea typeface="Calibri" pitchFamily="34" charset="-122"/>
                <a:cs typeface="Calibri" pitchFamily="34" charset="-120"/>
              </a:rPr>
              <a:t>Paradise Sands</a:t>
            </a:r>
            <a:endParaRPr lang="en-US" sz="1000" dirty="0"/>
          </a:p>
        </p:txBody>
      </p:sp>
      <p:sp>
        <p:nvSpPr>
          <p:cNvPr id="36" name="Shape 33"/>
          <p:cNvSpPr/>
          <p:nvPr/>
        </p:nvSpPr>
        <p:spPr>
          <a:xfrm>
            <a:off x="502920" y="4974336"/>
            <a:ext cx="11183112" cy="1243584"/>
          </a:xfrm>
          <a:prstGeom prst="roundRect">
            <a:avLst>
              <a:gd name="adj" fmla="val 5882"/>
            </a:avLst>
          </a:prstGeom>
          <a:solidFill>
            <a:srgbClr val="EEF1F7"/>
          </a:solidFill>
          <a:ln w="12700">
            <a:solidFill>
              <a:srgbClr val="EEF1F7"/>
            </a:solidFill>
            <a:prstDash val="solid"/>
          </a:ln>
        </p:spPr>
      </p:sp>
      <p:sp>
        <p:nvSpPr>
          <p:cNvPr id="37" name="Text 34"/>
          <p:cNvSpPr txBox="1"/>
          <p:nvPr/>
        </p:nvSpPr>
        <p:spPr>
          <a:xfrm>
            <a:off x="777240" y="5102352"/>
            <a:ext cx="4572000" cy="274320"/>
          </a:xfrm>
          <a:prstGeom prst="rect">
            <a:avLst/>
          </a:prstGeom>
          <a:noFill/>
          <a:ln/>
        </p:spPr>
        <p:txBody>
          <a:bodyPr wrap="square" lIns="0" tIns="0" rIns="0" bIns="0" rtlCol="0" anchor="ctr"/>
          <a:lstStyle/>
          <a:p>
            <a:pPr marL="0" indent="0">
              <a:buNone/>
            </a:pPr>
            <a:r>
              <a:rPr lang="en-US" sz="1200" b="1" kern="0" spc="100" dirty="0">
                <a:solidFill>
                  <a:srgbClr val="F5A623"/>
                </a:solidFill>
                <a:latin typeface="Calibri" pitchFamily="34" charset="0"/>
                <a:ea typeface="Calibri" pitchFamily="34" charset="-122"/>
                <a:cs typeface="Calibri" pitchFamily="34" charset="-120"/>
              </a:rPr>
              <a:t>ALONGSIDE EVERY UNIT</a:t>
            </a:r>
            <a:endParaRPr lang="en-US" sz="1200" dirty="0"/>
          </a:p>
        </p:txBody>
      </p:sp>
      <p:sp>
        <p:nvSpPr>
          <p:cNvPr id="38" name="Shape 35"/>
          <p:cNvSpPr/>
          <p:nvPr/>
        </p:nvSpPr>
        <p:spPr>
          <a:xfrm>
            <a:off x="777240" y="5486400"/>
            <a:ext cx="118872" cy="118872"/>
          </a:xfrm>
          <a:prstGeom prst="ellipse">
            <a:avLst/>
          </a:prstGeom>
          <a:solidFill>
            <a:srgbClr val="8B2FC9"/>
          </a:solidFill>
          <a:ln w="12700">
            <a:solidFill>
              <a:srgbClr val="8B2FC9"/>
            </a:solidFill>
            <a:prstDash val="solid"/>
          </a:ln>
        </p:spPr>
      </p:sp>
      <p:sp>
        <p:nvSpPr>
          <p:cNvPr id="39" name="Text 36"/>
          <p:cNvSpPr txBox="1"/>
          <p:nvPr/>
        </p:nvSpPr>
        <p:spPr>
          <a:xfrm>
            <a:off x="960120" y="5413248"/>
            <a:ext cx="2338578" cy="274320"/>
          </a:xfrm>
          <a:prstGeom prst="rect">
            <a:avLst/>
          </a:prstGeom>
          <a:noFill/>
          <a:ln/>
        </p:spPr>
        <p:txBody>
          <a:bodyPr wrap="square" lIns="0" tIns="0" rIns="0" bIns="0" rtlCol="0" anchor="ctr"/>
          <a:lstStyle/>
          <a:p>
            <a:pPr marL="0" indent="0">
              <a:buNone/>
            </a:pPr>
            <a:r>
              <a:rPr lang="en-US" sz="1100" b="1" dirty="0">
                <a:solidFill>
                  <a:srgbClr val="8B2FC9"/>
                </a:solidFill>
                <a:latin typeface="Calibri" pitchFamily="34" charset="0"/>
                <a:ea typeface="Calibri" pitchFamily="34" charset="-122"/>
                <a:cs typeface="Calibri" pitchFamily="34" charset="-120"/>
              </a:rPr>
              <a:t>Sentence accuracy</a:t>
            </a:r>
            <a:endParaRPr lang="en-US" sz="1100" dirty="0"/>
          </a:p>
        </p:txBody>
      </p:sp>
      <p:sp>
        <p:nvSpPr>
          <p:cNvPr id="40" name="Text 37"/>
          <p:cNvSpPr txBox="1"/>
          <p:nvPr/>
        </p:nvSpPr>
        <p:spPr>
          <a:xfrm>
            <a:off x="960120" y="5687568"/>
            <a:ext cx="2302002" cy="457200"/>
          </a:xfrm>
          <a:prstGeom prst="rect">
            <a:avLst/>
          </a:prstGeom>
          <a:noFill/>
          <a:ln/>
        </p:spPr>
        <p:txBody>
          <a:bodyPr wrap="square" lIns="0" tIns="0" rIns="0" bIns="0" rtlCol="0" anchor="t"/>
          <a:lstStyle/>
          <a:p>
            <a:pPr marL="0" indent="0">
              <a:lnSpc>
                <a:spcPct val="103000"/>
              </a:lnSpc>
              <a:buNone/>
            </a:pPr>
            <a:r>
              <a:rPr lang="en-US" sz="950" dirty="0">
                <a:solidFill>
                  <a:srgbClr val="26314F"/>
                </a:solidFill>
                <a:latin typeface="Calibri" pitchFamily="34" charset="0"/>
                <a:ea typeface="Calibri" pitchFamily="34" charset="-122"/>
                <a:cs typeface="Calibri" pitchFamily="34" charset="-120"/>
              </a:rPr>
              <a:t>Minimum three sessions a week, at the start of the lesson</a:t>
            </a:r>
            <a:endParaRPr lang="en-US" sz="950" dirty="0"/>
          </a:p>
        </p:txBody>
      </p:sp>
      <p:sp>
        <p:nvSpPr>
          <p:cNvPr id="41" name="Shape 38"/>
          <p:cNvSpPr/>
          <p:nvPr/>
        </p:nvSpPr>
        <p:spPr>
          <a:xfrm>
            <a:off x="3481578" y="5486400"/>
            <a:ext cx="118872" cy="118872"/>
          </a:xfrm>
          <a:prstGeom prst="ellipse">
            <a:avLst/>
          </a:prstGeom>
          <a:solidFill>
            <a:srgbClr val="C1440E"/>
          </a:solidFill>
          <a:ln w="12700">
            <a:solidFill>
              <a:srgbClr val="C1440E"/>
            </a:solidFill>
            <a:prstDash val="solid"/>
          </a:ln>
        </p:spPr>
      </p:sp>
      <p:sp>
        <p:nvSpPr>
          <p:cNvPr id="42" name="Text 39"/>
          <p:cNvSpPr txBox="1"/>
          <p:nvPr/>
        </p:nvSpPr>
        <p:spPr>
          <a:xfrm>
            <a:off x="3664458" y="5413248"/>
            <a:ext cx="2338578" cy="274320"/>
          </a:xfrm>
          <a:prstGeom prst="rect">
            <a:avLst/>
          </a:prstGeom>
          <a:noFill/>
          <a:ln/>
        </p:spPr>
        <p:txBody>
          <a:bodyPr wrap="square" lIns="0" tIns="0" rIns="0" bIns="0" rtlCol="0" anchor="ctr"/>
          <a:lstStyle/>
          <a:p>
            <a:pPr marL="0" indent="0">
              <a:buNone/>
            </a:pPr>
            <a:r>
              <a:rPr lang="en-US" sz="1100" b="1" dirty="0">
                <a:solidFill>
                  <a:srgbClr val="C1440E"/>
                </a:solidFill>
                <a:latin typeface="Calibri" pitchFamily="34" charset="0"/>
                <a:ea typeface="Calibri" pitchFamily="34" charset="-122"/>
                <a:cs typeface="Calibri" pitchFamily="34" charset="-120"/>
              </a:rPr>
              <a:t>Spelling</a:t>
            </a:r>
            <a:endParaRPr lang="en-US" sz="1100" dirty="0"/>
          </a:p>
        </p:txBody>
      </p:sp>
      <p:sp>
        <p:nvSpPr>
          <p:cNvPr id="43" name="Text 40"/>
          <p:cNvSpPr txBox="1"/>
          <p:nvPr/>
        </p:nvSpPr>
        <p:spPr>
          <a:xfrm>
            <a:off x="3664458" y="5687568"/>
            <a:ext cx="2302002" cy="457200"/>
          </a:xfrm>
          <a:prstGeom prst="rect">
            <a:avLst/>
          </a:prstGeom>
          <a:noFill/>
          <a:ln/>
        </p:spPr>
        <p:txBody>
          <a:bodyPr wrap="square" lIns="0" tIns="0" rIns="0" bIns="0" rtlCol="0" anchor="t"/>
          <a:lstStyle/>
          <a:p>
            <a:pPr marL="0" indent="0">
              <a:lnSpc>
                <a:spcPct val="103000"/>
              </a:lnSpc>
              <a:buNone/>
            </a:pPr>
            <a:r>
              <a:rPr lang="en-US" sz="950" dirty="0">
                <a:solidFill>
                  <a:srgbClr val="26314F"/>
                </a:solidFill>
                <a:latin typeface="Calibri" pitchFamily="34" charset="0"/>
                <a:ea typeface="Calibri" pitchFamily="34" charset="-122"/>
                <a:cs typeface="Calibri" pitchFamily="34" charset="-120"/>
              </a:rPr>
              <a:t>Floppy’s Phonics in Reception and Year 1; Ready Steady Spell from Year 2</a:t>
            </a:r>
            <a:endParaRPr lang="en-US" sz="950" dirty="0"/>
          </a:p>
        </p:txBody>
      </p:sp>
      <p:sp>
        <p:nvSpPr>
          <p:cNvPr id="44" name="Shape 41"/>
          <p:cNvSpPr/>
          <p:nvPr/>
        </p:nvSpPr>
        <p:spPr>
          <a:xfrm>
            <a:off x="6185916" y="5486400"/>
            <a:ext cx="118872" cy="118872"/>
          </a:xfrm>
          <a:prstGeom prst="ellipse">
            <a:avLst/>
          </a:prstGeom>
          <a:solidFill>
            <a:srgbClr val="1B7A4A"/>
          </a:solidFill>
          <a:ln w="12700">
            <a:solidFill>
              <a:srgbClr val="1B7A4A"/>
            </a:solidFill>
            <a:prstDash val="solid"/>
          </a:ln>
        </p:spPr>
      </p:sp>
      <p:sp>
        <p:nvSpPr>
          <p:cNvPr id="45" name="Text 42"/>
          <p:cNvSpPr txBox="1"/>
          <p:nvPr/>
        </p:nvSpPr>
        <p:spPr>
          <a:xfrm>
            <a:off x="6368796" y="5413248"/>
            <a:ext cx="2338578" cy="274320"/>
          </a:xfrm>
          <a:prstGeom prst="rect">
            <a:avLst/>
          </a:prstGeom>
          <a:noFill/>
          <a:ln/>
        </p:spPr>
        <p:txBody>
          <a:bodyPr wrap="square" lIns="0" tIns="0" rIns="0" bIns="0" rtlCol="0" anchor="ctr"/>
          <a:lstStyle/>
          <a:p>
            <a:pPr marL="0" indent="0">
              <a:buNone/>
            </a:pPr>
            <a:r>
              <a:rPr lang="en-US" sz="1100" b="1" dirty="0">
                <a:solidFill>
                  <a:srgbClr val="1B7A4A"/>
                </a:solidFill>
                <a:latin typeface="Calibri" pitchFamily="34" charset="0"/>
                <a:ea typeface="Calibri" pitchFamily="34" charset="-122"/>
                <a:cs typeface="Calibri" pitchFamily="34" charset="-120"/>
              </a:rPr>
              <a:t>Handwriting</a:t>
            </a:r>
            <a:endParaRPr lang="en-US" sz="1100" dirty="0"/>
          </a:p>
        </p:txBody>
      </p:sp>
      <p:sp>
        <p:nvSpPr>
          <p:cNvPr id="46" name="Text 43"/>
          <p:cNvSpPr txBox="1"/>
          <p:nvPr/>
        </p:nvSpPr>
        <p:spPr>
          <a:xfrm>
            <a:off x="6368796" y="5687568"/>
            <a:ext cx="2302002" cy="457200"/>
          </a:xfrm>
          <a:prstGeom prst="rect">
            <a:avLst/>
          </a:prstGeom>
          <a:noFill/>
          <a:ln/>
        </p:spPr>
        <p:txBody>
          <a:bodyPr wrap="square" lIns="0" tIns="0" rIns="0" bIns="0" rtlCol="0" anchor="t"/>
          <a:lstStyle/>
          <a:p>
            <a:pPr marL="0" indent="0">
              <a:lnSpc>
                <a:spcPct val="103000"/>
              </a:lnSpc>
              <a:buNone/>
            </a:pPr>
            <a:r>
              <a:rPr lang="en-US" sz="950" dirty="0">
                <a:solidFill>
                  <a:srgbClr val="26314F"/>
                </a:solidFill>
                <a:latin typeface="Calibri" pitchFamily="34" charset="0"/>
                <a:ea typeface="Calibri" pitchFamily="34" charset="-122"/>
                <a:cs typeface="Calibri" pitchFamily="34" charset="-120"/>
              </a:rPr>
              <a:t>Ready Steady Handwrite from Reception to Year 6</a:t>
            </a:r>
            <a:endParaRPr lang="en-US" sz="950" dirty="0"/>
          </a:p>
        </p:txBody>
      </p:sp>
      <p:sp>
        <p:nvSpPr>
          <p:cNvPr id="47" name="Shape 44"/>
          <p:cNvSpPr/>
          <p:nvPr/>
        </p:nvSpPr>
        <p:spPr>
          <a:xfrm>
            <a:off x="8890254" y="5486400"/>
            <a:ext cx="118872" cy="118872"/>
          </a:xfrm>
          <a:prstGeom prst="ellipse">
            <a:avLst/>
          </a:prstGeom>
          <a:solidFill>
            <a:srgbClr val="8A5A00"/>
          </a:solidFill>
          <a:ln w="12700">
            <a:solidFill>
              <a:srgbClr val="8A5A00"/>
            </a:solidFill>
            <a:prstDash val="solid"/>
          </a:ln>
        </p:spPr>
      </p:sp>
      <p:sp>
        <p:nvSpPr>
          <p:cNvPr id="48" name="Text 45"/>
          <p:cNvSpPr txBox="1"/>
          <p:nvPr/>
        </p:nvSpPr>
        <p:spPr>
          <a:xfrm>
            <a:off x="9073134" y="5413248"/>
            <a:ext cx="2338578" cy="274320"/>
          </a:xfrm>
          <a:prstGeom prst="rect">
            <a:avLst/>
          </a:prstGeom>
          <a:noFill/>
          <a:ln/>
        </p:spPr>
        <p:txBody>
          <a:bodyPr wrap="square" lIns="0" tIns="0" rIns="0" bIns="0" rtlCol="0" anchor="ctr"/>
          <a:lstStyle/>
          <a:p>
            <a:pPr marL="0" indent="0">
              <a:buNone/>
            </a:pPr>
            <a:r>
              <a:rPr lang="en-US" sz="1100" b="1" dirty="0">
                <a:solidFill>
                  <a:srgbClr val="8A5A00"/>
                </a:solidFill>
                <a:latin typeface="Calibri" pitchFamily="34" charset="0"/>
                <a:ea typeface="Calibri" pitchFamily="34" charset="-122"/>
                <a:cs typeface="Calibri" pitchFamily="34" charset="-120"/>
              </a:rPr>
              <a:t>Vocabulary</a:t>
            </a:r>
            <a:endParaRPr lang="en-US" sz="1100" dirty="0"/>
          </a:p>
        </p:txBody>
      </p:sp>
      <p:sp>
        <p:nvSpPr>
          <p:cNvPr id="49" name="Text 46"/>
          <p:cNvSpPr txBox="1"/>
          <p:nvPr/>
        </p:nvSpPr>
        <p:spPr>
          <a:xfrm>
            <a:off x="9073134" y="5687568"/>
            <a:ext cx="2302002" cy="457200"/>
          </a:xfrm>
          <a:prstGeom prst="rect">
            <a:avLst/>
          </a:prstGeom>
          <a:noFill/>
          <a:ln/>
        </p:spPr>
        <p:txBody>
          <a:bodyPr wrap="square" lIns="0" tIns="0" rIns="0" bIns="0" rtlCol="0" anchor="t"/>
          <a:lstStyle/>
          <a:p>
            <a:pPr marL="0" indent="0">
              <a:lnSpc>
                <a:spcPct val="103000"/>
              </a:lnSpc>
              <a:buNone/>
            </a:pPr>
            <a:r>
              <a:rPr lang="en-US" sz="950" dirty="0">
                <a:solidFill>
                  <a:srgbClr val="26314F"/>
                </a:solidFill>
                <a:latin typeface="Calibri" pitchFamily="34" charset="0"/>
                <a:ea typeface="Calibri" pitchFamily="34" charset="-122"/>
                <a:cs typeface="Calibri" pitchFamily="34" charset="-120"/>
              </a:rPr>
              <a:t>Collected, explored and applied within the unit itself</a:t>
            </a:r>
            <a:endParaRPr lang="en-US" sz="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w="12700">
            <a:solidFill>
              <a:srgbClr val="0E7C7B"/>
            </a:solidFill>
            <a:prstDash val="solid"/>
          </a:ln>
        </p:spPr>
      </p:sp>
      <p:pic>
        <p:nvPicPr>
          <p:cNvPr id="3" name="Image 0" descr="/home/claude/wo/icons/image18.png"/>
          <p:cNvPicPr>
            <a:picLocks noChangeAspect="1"/>
          </p:cNvPicPr>
          <p:nvPr/>
        </p:nvPicPr>
        <p:blipFill>
          <a:blip r:embed="rId3"/>
          <a:stretch>
            <a:fillRect/>
          </a:stretch>
        </p:blipFill>
        <p:spPr>
          <a:xfrm>
            <a:off x="621792" y="502920"/>
            <a:ext cx="329184" cy="329184"/>
          </a:xfrm>
          <a:prstGeom prst="rect">
            <a:avLst/>
          </a:prstGeom>
        </p:spPr>
      </p:pic>
      <p:sp>
        <p:nvSpPr>
          <p:cNvPr id="4" name="Text 1"/>
          <p:cNvSpPr txBox="1"/>
          <p:nvPr/>
        </p:nvSpPr>
        <p:spPr>
          <a:xfrm>
            <a:off x="1234440" y="347472"/>
            <a:ext cx="100584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Progression of Skills: Year 1 – Year 3</a:t>
            </a:r>
            <a:endParaRPr lang="en-US" sz="2600" dirty="0"/>
          </a:p>
        </p:txBody>
      </p:sp>
      <p:sp>
        <p:nvSpPr>
          <p:cNvPr id="5" name="Text 2"/>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Writing Curriculum Overview</a:t>
            </a:r>
            <a:endParaRPr lang="en-US" sz="900" dirty="0"/>
          </a:p>
        </p:txBody>
      </p:sp>
      <p:sp>
        <p:nvSpPr>
          <p:cNvPr id="6" name="Text 3"/>
          <p:cNvSpPr txBox="1"/>
          <p:nvPr/>
        </p:nvSpPr>
        <p:spPr>
          <a:xfrm>
            <a:off x="8988552"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07</a:t>
            </a:r>
            <a:endParaRPr lang="en-US" sz="900" dirty="0"/>
          </a:p>
        </p:txBody>
      </p:sp>
      <p:sp>
        <p:nvSpPr>
          <p:cNvPr id="7" name="Shape 4"/>
          <p:cNvSpPr/>
          <p:nvPr/>
        </p:nvSpPr>
        <p:spPr>
          <a:xfrm>
            <a:off x="502920" y="1188720"/>
            <a:ext cx="2423160" cy="457200"/>
          </a:xfrm>
          <a:prstGeom prst="roundRect">
            <a:avLst>
              <a:gd name="adj" fmla="val 16000"/>
            </a:avLst>
          </a:prstGeom>
          <a:solidFill>
            <a:srgbClr val="1B2E5E"/>
          </a:solidFill>
          <a:ln w="12700">
            <a:solidFill>
              <a:srgbClr val="1B2E5E"/>
            </a:solidFill>
            <a:prstDash val="solid"/>
          </a:ln>
        </p:spPr>
      </p:sp>
      <p:sp>
        <p:nvSpPr>
          <p:cNvPr id="8" name="Text 5"/>
          <p:cNvSpPr txBox="1"/>
          <p:nvPr/>
        </p:nvSpPr>
        <p:spPr>
          <a:xfrm>
            <a:off x="502920" y="1188720"/>
            <a:ext cx="2423160" cy="457200"/>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STRAND</a:t>
            </a:r>
            <a:endParaRPr lang="en-US" sz="1100" dirty="0"/>
          </a:p>
        </p:txBody>
      </p:sp>
      <p:sp>
        <p:nvSpPr>
          <p:cNvPr id="9" name="Shape 6"/>
          <p:cNvSpPr/>
          <p:nvPr/>
        </p:nvSpPr>
        <p:spPr>
          <a:xfrm>
            <a:off x="3063240" y="1188720"/>
            <a:ext cx="2798064" cy="457200"/>
          </a:xfrm>
          <a:prstGeom prst="roundRect">
            <a:avLst>
              <a:gd name="adj" fmla="val 16000"/>
            </a:avLst>
          </a:prstGeom>
          <a:solidFill>
            <a:srgbClr val="1B2E5E"/>
          </a:solidFill>
          <a:ln w="12700">
            <a:solidFill>
              <a:srgbClr val="1B2E5E"/>
            </a:solidFill>
            <a:prstDash val="solid"/>
          </a:ln>
        </p:spPr>
      </p:sp>
      <p:sp>
        <p:nvSpPr>
          <p:cNvPr id="10" name="Text 7"/>
          <p:cNvSpPr txBox="1"/>
          <p:nvPr/>
        </p:nvSpPr>
        <p:spPr>
          <a:xfrm>
            <a:off x="3063240" y="1188720"/>
            <a:ext cx="2798064" cy="457200"/>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Calibri" pitchFamily="34" charset="0"/>
                <a:ea typeface="Calibri" pitchFamily="34" charset="-122"/>
                <a:cs typeface="Calibri" pitchFamily="34" charset="-120"/>
              </a:rPr>
              <a:t>YEAR 1</a:t>
            </a:r>
            <a:endParaRPr lang="en-US" sz="1200" dirty="0"/>
          </a:p>
        </p:txBody>
      </p:sp>
      <p:sp>
        <p:nvSpPr>
          <p:cNvPr id="11" name="Shape 8"/>
          <p:cNvSpPr/>
          <p:nvPr/>
        </p:nvSpPr>
        <p:spPr>
          <a:xfrm>
            <a:off x="5952744" y="1188720"/>
            <a:ext cx="2798064" cy="457200"/>
          </a:xfrm>
          <a:prstGeom prst="roundRect">
            <a:avLst>
              <a:gd name="adj" fmla="val 16000"/>
            </a:avLst>
          </a:prstGeom>
          <a:solidFill>
            <a:srgbClr val="1B2E5E"/>
          </a:solidFill>
          <a:ln w="12700">
            <a:solidFill>
              <a:srgbClr val="1B2E5E"/>
            </a:solidFill>
            <a:prstDash val="solid"/>
          </a:ln>
        </p:spPr>
      </p:sp>
      <p:sp>
        <p:nvSpPr>
          <p:cNvPr id="12" name="Text 9"/>
          <p:cNvSpPr txBox="1"/>
          <p:nvPr/>
        </p:nvSpPr>
        <p:spPr>
          <a:xfrm>
            <a:off x="5952744" y="1188720"/>
            <a:ext cx="2798064" cy="457200"/>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Calibri" pitchFamily="34" charset="0"/>
                <a:ea typeface="Calibri" pitchFamily="34" charset="-122"/>
                <a:cs typeface="Calibri" pitchFamily="34" charset="-120"/>
              </a:rPr>
              <a:t>YEAR 2</a:t>
            </a:r>
            <a:endParaRPr lang="en-US" sz="1200" dirty="0"/>
          </a:p>
        </p:txBody>
      </p:sp>
      <p:sp>
        <p:nvSpPr>
          <p:cNvPr id="13" name="Shape 10"/>
          <p:cNvSpPr/>
          <p:nvPr/>
        </p:nvSpPr>
        <p:spPr>
          <a:xfrm>
            <a:off x="8842248" y="1188720"/>
            <a:ext cx="2798064" cy="457200"/>
          </a:xfrm>
          <a:prstGeom prst="roundRect">
            <a:avLst>
              <a:gd name="adj" fmla="val 16000"/>
            </a:avLst>
          </a:prstGeom>
          <a:solidFill>
            <a:srgbClr val="1B2E5E"/>
          </a:solidFill>
          <a:ln w="12700">
            <a:solidFill>
              <a:srgbClr val="1B2E5E"/>
            </a:solidFill>
            <a:prstDash val="solid"/>
          </a:ln>
        </p:spPr>
      </p:sp>
      <p:sp>
        <p:nvSpPr>
          <p:cNvPr id="14" name="Text 11"/>
          <p:cNvSpPr txBox="1"/>
          <p:nvPr/>
        </p:nvSpPr>
        <p:spPr>
          <a:xfrm>
            <a:off x="8842248" y="1188720"/>
            <a:ext cx="2798064" cy="457200"/>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Calibri" pitchFamily="34" charset="0"/>
                <a:ea typeface="Calibri" pitchFamily="34" charset="-122"/>
                <a:cs typeface="Calibri" pitchFamily="34" charset="-120"/>
              </a:rPr>
              <a:t>YEAR 3</a:t>
            </a:r>
            <a:endParaRPr lang="en-US" sz="1200" dirty="0"/>
          </a:p>
        </p:txBody>
      </p:sp>
      <p:sp>
        <p:nvSpPr>
          <p:cNvPr id="15" name="Shape 12"/>
          <p:cNvSpPr/>
          <p:nvPr/>
        </p:nvSpPr>
        <p:spPr>
          <a:xfrm>
            <a:off x="502920" y="1737360"/>
            <a:ext cx="2423160" cy="768096"/>
          </a:xfrm>
          <a:prstGeom prst="roundRect">
            <a:avLst>
              <a:gd name="adj" fmla="val 9524"/>
            </a:avLst>
          </a:prstGeom>
          <a:solidFill>
            <a:srgbClr val="EEF1F7"/>
          </a:solidFill>
          <a:ln w="12700">
            <a:solidFill>
              <a:srgbClr val="EEF1F7"/>
            </a:solidFill>
            <a:prstDash val="solid"/>
          </a:ln>
        </p:spPr>
      </p:sp>
      <p:sp>
        <p:nvSpPr>
          <p:cNvPr id="16" name="Shape 13"/>
          <p:cNvSpPr/>
          <p:nvPr/>
        </p:nvSpPr>
        <p:spPr>
          <a:xfrm>
            <a:off x="630936" y="2057400"/>
            <a:ext cx="128016" cy="128016"/>
          </a:xfrm>
          <a:prstGeom prst="ellipse">
            <a:avLst/>
          </a:prstGeom>
          <a:solidFill>
            <a:srgbClr val="1B4D7E"/>
          </a:solidFill>
          <a:ln w="12700">
            <a:solidFill>
              <a:srgbClr val="1B4D7E"/>
            </a:solidFill>
            <a:prstDash val="solid"/>
          </a:ln>
        </p:spPr>
      </p:sp>
      <p:sp>
        <p:nvSpPr>
          <p:cNvPr id="17" name="Text 14"/>
          <p:cNvSpPr txBox="1"/>
          <p:nvPr/>
        </p:nvSpPr>
        <p:spPr>
          <a:xfrm>
            <a:off x="886968" y="1737360"/>
            <a:ext cx="2011680" cy="768096"/>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Composition</a:t>
            </a:r>
            <a:endParaRPr lang="en-US" sz="1100" dirty="0"/>
          </a:p>
        </p:txBody>
      </p:sp>
      <p:sp>
        <p:nvSpPr>
          <p:cNvPr id="18" name="Shape 15"/>
          <p:cNvSpPr/>
          <p:nvPr/>
        </p:nvSpPr>
        <p:spPr>
          <a:xfrm>
            <a:off x="3063240" y="1737360"/>
            <a:ext cx="2798064" cy="768096"/>
          </a:xfrm>
          <a:prstGeom prst="roundRect">
            <a:avLst>
              <a:gd name="adj" fmla="val 9524"/>
            </a:avLst>
          </a:prstGeom>
          <a:solidFill>
            <a:srgbClr val="EEF1F7"/>
          </a:solidFill>
          <a:ln w="12700">
            <a:solidFill>
              <a:srgbClr val="EEF1F7"/>
            </a:solidFill>
            <a:prstDash val="solid"/>
          </a:ln>
        </p:spPr>
      </p:sp>
      <p:sp>
        <p:nvSpPr>
          <p:cNvPr id="19" name="Text 16"/>
          <p:cNvSpPr txBox="1"/>
          <p:nvPr/>
        </p:nvSpPr>
        <p:spPr>
          <a:xfrm>
            <a:off x="3182112" y="1764792"/>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Compose a sentence orally before writing it; sequence sentences to form short narratives; re-read to check it makes sense</a:t>
            </a:r>
            <a:endParaRPr lang="en-US" sz="950" dirty="0"/>
          </a:p>
        </p:txBody>
      </p:sp>
      <p:sp>
        <p:nvSpPr>
          <p:cNvPr id="20" name="Shape 17"/>
          <p:cNvSpPr/>
          <p:nvPr/>
        </p:nvSpPr>
        <p:spPr>
          <a:xfrm>
            <a:off x="5952744" y="1737360"/>
            <a:ext cx="2798064" cy="768096"/>
          </a:xfrm>
          <a:prstGeom prst="roundRect">
            <a:avLst>
              <a:gd name="adj" fmla="val 9524"/>
            </a:avLst>
          </a:prstGeom>
          <a:solidFill>
            <a:srgbClr val="EEF1F7"/>
          </a:solidFill>
          <a:ln w="12700">
            <a:solidFill>
              <a:srgbClr val="EEF1F7"/>
            </a:solidFill>
            <a:prstDash val="solid"/>
          </a:ln>
        </p:spPr>
      </p:sp>
      <p:sp>
        <p:nvSpPr>
          <p:cNvPr id="21" name="Text 18"/>
          <p:cNvSpPr txBox="1"/>
          <p:nvPr/>
        </p:nvSpPr>
        <p:spPr>
          <a:xfrm>
            <a:off x="6071616" y="1764792"/>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Write narratives and about real events; plan or say out loud what is to be written; make additions, revisions and corrections</a:t>
            </a:r>
            <a:endParaRPr lang="en-US" sz="950" dirty="0"/>
          </a:p>
        </p:txBody>
      </p:sp>
      <p:sp>
        <p:nvSpPr>
          <p:cNvPr id="22" name="Shape 19"/>
          <p:cNvSpPr/>
          <p:nvPr/>
        </p:nvSpPr>
        <p:spPr>
          <a:xfrm>
            <a:off x="8842248" y="1737360"/>
            <a:ext cx="2798064" cy="768096"/>
          </a:xfrm>
          <a:prstGeom prst="roundRect">
            <a:avLst>
              <a:gd name="adj" fmla="val 9524"/>
            </a:avLst>
          </a:prstGeom>
          <a:solidFill>
            <a:srgbClr val="EEF1F7"/>
          </a:solidFill>
          <a:ln w="12700">
            <a:solidFill>
              <a:srgbClr val="EEF1F7"/>
            </a:solidFill>
            <a:prstDash val="solid"/>
          </a:ln>
        </p:spPr>
      </p:sp>
      <p:sp>
        <p:nvSpPr>
          <p:cNvPr id="23" name="Text 20"/>
          <p:cNvSpPr txBox="1"/>
          <p:nvPr/>
        </p:nvSpPr>
        <p:spPr>
          <a:xfrm>
            <a:off x="8961120" y="1764792"/>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Discuss models of writing; compose and rehearse sentences orally; organise paragraphs around a theme</a:t>
            </a:r>
            <a:endParaRPr lang="en-US" sz="950" dirty="0"/>
          </a:p>
        </p:txBody>
      </p:sp>
      <p:sp>
        <p:nvSpPr>
          <p:cNvPr id="24" name="Shape 21"/>
          <p:cNvSpPr/>
          <p:nvPr/>
        </p:nvSpPr>
        <p:spPr>
          <a:xfrm>
            <a:off x="502920" y="2578608"/>
            <a:ext cx="2423160" cy="768096"/>
          </a:xfrm>
          <a:prstGeom prst="roundRect">
            <a:avLst>
              <a:gd name="adj" fmla="val 9524"/>
            </a:avLst>
          </a:prstGeom>
          <a:solidFill>
            <a:srgbClr val="FFFFFF"/>
          </a:solidFill>
          <a:ln w="12700">
            <a:solidFill>
              <a:srgbClr val="FFFFFF"/>
            </a:solidFill>
            <a:prstDash val="solid"/>
          </a:ln>
        </p:spPr>
      </p:sp>
      <p:sp>
        <p:nvSpPr>
          <p:cNvPr id="25" name="Shape 22"/>
          <p:cNvSpPr/>
          <p:nvPr/>
        </p:nvSpPr>
        <p:spPr>
          <a:xfrm>
            <a:off x="630936" y="2898648"/>
            <a:ext cx="128016" cy="128016"/>
          </a:xfrm>
          <a:prstGeom prst="ellipse">
            <a:avLst/>
          </a:prstGeom>
          <a:solidFill>
            <a:srgbClr val="8B2FC9"/>
          </a:solidFill>
          <a:ln w="12700">
            <a:solidFill>
              <a:srgbClr val="8B2FC9"/>
            </a:solidFill>
            <a:prstDash val="solid"/>
          </a:ln>
        </p:spPr>
      </p:sp>
      <p:sp>
        <p:nvSpPr>
          <p:cNvPr id="26" name="Text 23"/>
          <p:cNvSpPr txBox="1"/>
          <p:nvPr/>
        </p:nvSpPr>
        <p:spPr>
          <a:xfrm>
            <a:off x="886968" y="2578608"/>
            <a:ext cx="2011680" cy="768096"/>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Grammar and punctuation</a:t>
            </a:r>
            <a:endParaRPr lang="en-US" sz="1100" dirty="0"/>
          </a:p>
        </p:txBody>
      </p:sp>
      <p:sp>
        <p:nvSpPr>
          <p:cNvPr id="27" name="Shape 24"/>
          <p:cNvSpPr/>
          <p:nvPr/>
        </p:nvSpPr>
        <p:spPr>
          <a:xfrm>
            <a:off x="3063240" y="2578608"/>
            <a:ext cx="2798064" cy="768096"/>
          </a:xfrm>
          <a:prstGeom prst="roundRect">
            <a:avLst>
              <a:gd name="adj" fmla="val 9524"/>
            </a:avLst>
          </a:prstGeom>
          <a:solidFill>
            <a:srgbClr val="FFFFFF"/>
          </a:solidFill>
          <a:ln w="12700">
            <a:solidFill>
              <a:srgbClr val="FFFFFF"/>
            </a:solidFill>
            <a:prstDash val="solid"/>
          </a:ln>
        </p:spPr>
      </p:sp>
      <p:sp>
        <p:nvSpPr>
          <p:cNvPr id="28" name="Text 25"/>
          <p:cNvSpPr txBox="1"/>
          <p:nvPr/>
        </p:nvSpPr>
        <p:spPr>
          <a:xfrm>
            <a:off x="3182112" y="2606040"/>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Join words and clauses using and; use capital letters, full stops, question marks and exclamation marks</a:t>
            </a:r>
            <a:endParaRPr lang="en-US" sz="950" dirty="0"/>
          </a:p>
        </p:txBody>
      </p:sp>
      <p:sp>
        <p:nvSpPr>
          <p:cNvPr id="29" name="Shape 26"/>
          <p:cNvSpPr/>
          <p:nvPr/>
        </p:nvSpPr>
        <p:spPr>
          <a:xfrm>
            <a:off x="5952744" y="2578608"/>
            <a:ext cx="2798064" cy="768096"/>
          </a:xfrm>
          <a:prstGeom prst="roundRect">
            <a:avLst>
              <a:gd name="adj" fmla="val 9524"/>
            </a:avLst>
          </a:prstGeom>
          <a:solidFill>
            <a:srgbClr val="FFFFFF"/>
          </a:solidFill>
          <a:ln w="12700">
            <a:solidFill>
              <a:srgbClr val="FFFFFF"/>
            </a:solidFill>
            <a:prstDash val="solid"/>
          </a:ln>
        </p:spPr>
      </p:sp>
      <p:sp>
        <p:nvSpPr>
          <p:cNvPr id="30" name="Text 27"/>
          <p:cNvSpPr txBox="1"/>
          <p:nvPr/>
        </p:nvSpPr>
        <p:spPr>
          <a:xfrm>
            <a:off x="6071616" y="2606040"/>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Subordination and co-ordination; expanded noun phrases; commas in lists; apostrophes for contraction and possession</a:t>
            </a:r>
            <a:endParaRPr lang="en-US" sz="950" dirty="0"/>
          </a:p>
        </p:txBody>
      </p:sp>
      <p:sp>
        <p:nvSpPr>
          <p:cNvPr id="31" name="Shape 28"/>
          <p:cNvSpPr/>
          <p:nvPr/>
        </p:nvSpPr>
        <p:spPr>
          <a:xfrm>
            <a:off x="8842248" y="2578608"/>
            <a:ext cx="2798064" cy="768096"/>
          </a:xfrm>
          <a:prstGeom prst="roundRect">
            <a:avLst>
              <a:gd name="adj" fmla="val 9524"/>
            </a:avLst>
          </a:prstGeom>
          <a:solidFill>
            <a:srgbClr val="FFFFFF"/>
          </a:solidFill>
          <a:ln w="12700">
            <a:solidFill>
              <a:srgbClr val="FFFFFF"/>
            </a:solidFill>
            <a:prstDash val="solid"/>
          </a:ln>
        </p:spPr>
      </p:sp>
      <p:sp>
        <p:nvSpPr>
          <p:cNvPr id="32" name="Text 29"/>
          <p:cNvSpPr txBox="1"/>
          <p:nvPr/>
        </p:nvSpPr>
        <p:spPr>
          <a:xfrm>
            <a:off x="8961120" y="2606040"/>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Express time, place and cause with conjunctions, adverbs and prepositions; inverted commas for direct speech</a:t>
            </a:r>
            <a:endParaRPr lang="en-US" sz="950" dirty="0"/>
          </a:p>
        </p:txBody>
      </p:sp>
      <p:sp>
        <p:nvSpPr>
          <p:cNvPr id="33" name="Shape 30"/>
          <p:cNvSpPr/>
          <p:nvPr/>
        </p:nvSpPr>
        <p:spPr>
          <a:xfrm>
            <a:off x="502920" y="3419856"/>
            <a:ext cx="2423160" cy="768096"/>
          </a:xfrm>
          <a:prstGeom prst="roundRect">
            <a:avLst>
              <a:gd name="adj" fmla="val 9524"/>
            </a:avLst>
          </a:prstGeom>
          <a:solidFill>
            <a:srgbClr val="EEF1F7"/>
          </a:solidFill>
          <a:ln w="12700">
            <a:solidFill>
              <a:srgbClr val="EEF1F7"/>
            </a:solidFill>
            <a:prstDash val="solid"/>
          </a:ln>
        </p:spPr>
      </p:sp>
      <p:sp>
        <p:nvSpPr>
          <p:cNvPr id="34" name="Shape 31"/>
          <p:cNvSpPr/>
          <p:nvPr/>
        </p:nvSpPr>
        <p:spPr>
          <a:xfrm>
            <a:off x="630936" y="3739896"/>
            <a:ext cx="128016" cy="128016"/>
          </a:xfrm>
          <a:prstGeom prst="ellipse">
            <a:avLst/>
          </a:prstGeom>
          <a:solidFill>
            <a:srgbClr val="C1440E"/>
          </a:solidFill>
          <a:ln w="12700">
            <a:solidFill>
              <a:srgbClr val="C1440E"/>
            </a:solidFill>
            <a:prstDash val="solid"/>
          </a:ln>
        </p:spPr>
      </p:sp>
      <p:sp>
        <p:nvSpPr>
          <p:cNvPr id="35" name="Text 32"/>
          <p:cNvSpPr txBox="1"/>
          <p:nvPr/>
        </p:nvSpPr>
        <p:spPr>
          <a:xfrm>
            <a:off x="886968" y="3419856"/>
            <a:ext cx="2011680" cy="768096"/>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Spelling</a:t>
            </a:r>
            <a:endParaRPr lang="en-US" sz="1100" dirty="0"/>
          </a:p>
        </p:txBody>
      </p:sp>
      <p:sp>
        <p:nvSpPr>
          <p:cNvPr id="36" name="Shape 33"/>
          <p:cNvSpPr/>
          <p:nvPr/>
        </p:nvSpPr>
        <p:spPr>
          <a:xfrm>
            <a:off x="3063240" y="3419856"/>
            <a:ext cx="2798064" cy="768096"/>
          </a:xfrm>
          <a:prstGeom prst="roundRect">
            <a:avLst>
              <a:gd name="adj" fmla="val 9524"/>
            </a:avLst>
          </a:prstGeom>
          <a:solidFill>
            <a:srgbClr val="EEF1F7"/>
          </a:solidFill>
          <a:ln w="12700">
            <a:solidFill>
              <a:srgbClr val="EEF1F7"/>
            </a:solidFill>
            <a:prstDash val="solid"/>
          </a:ln>
        </p:spPr>
      </p:sp>
      <p:sp>
        <p:nvSpPr>
          <p:cNvPr id="37" name="Text 34"/>
          <p:cNvSpPr txBox="1"/>
          <p:nvPr/>
        </p:nvSpPr>
        <p:spPr>
          <a:xfrm>
            <a:off x="3182112" y="3447288"/>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Spell words containing taught phonemes; add the prefix un- and suffixes -s, -es, -ing, -ed, -er, -est</a:t>
            </a:r>
            <a:endParaRPr lang="en-US" sz="950" dirty="0"/>
          </a:p>
        </p:txBody>
      </p:sp>
      <p:sp>
        <p:nvSpPr>
          <p:cNvPr id="38" name="Shape 35"/>
          <p:cNvSpPr/>
          <p:nvPr/>
        </p:nvSpPr>
        <p:spPr>
          <a:xfrm>
            <a:off x="5952744" y="3419856"/>
            <a:ext cx="2798064" cy="768096"/>
          </a:xfrm>
          <a:prstGeom prst="roundRect">
            <a:avLst>
              <a:gd name="adj" fmla="val 9524"/>
            </a:avLst>
          </a:prstGeom>
          <a:solidFill>
            <a:srgbClr val="EEF1F7"/>
          </a:solidFill>
          <a:ln w="12700">
            <a:solidFill>
              <a:srgbClr val="EEF1F7"/>
            </a:solidFill>
            <a:prstDash val="solid"/>
          </a:ln>
        </p:spPr>
      </p:sp>
      <p:sp>
        <p:nvSpPr>
          <p:cNvPr id="39" name="Text 36"/>
          <p:cNvSpPr txBox="1"/>
          <p:nvPr/>
        </p:nvSpPr>
        <p:spPr>
          <a:xfrm>
            <a:off x="6071616" y="3447288"/>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Segment into phonemes; suffixes -ment, -ness, -ful, -less, -ly; common exception words; dictated sentences</a:t>
            </a:r>
            <a:endParaRPr lang="en-US" sz="950" dirty="0"/>
          </a:p>
        </p:txBody>
      </p:sp>
      <p:sp>
        <p:nvSpPr>
          <p:cNvPr id="40" name="Shape 37"/>
          <p:cNvSpPr/>
          <p:nvPr/>
        </p:nvSpPr>
        <p:spPr>
          <a:xfrm>
            <a:off x="8842248" y="3419856"/>
            <a:ext cx="2798064" cy="768096"/>
          </a:xfrm>
          <a:prstGeom prst="roundRect">
            <a:avLst>
              <a:gd name="adj" fmla="val 9524"/>
            </a:avLst>
          </a:prstGeom>
          <a:solidFill>
            <a:srgbClr val="EEF1F7"/>
          </a:solidFill>
          <a:ln w="12700">
            <a:solidFill>
              <a:srgbClr val="EEF1F7"/>
            </a:solidFill>
            <a:prstDash val="solid"/>
          </a:ln>
        </p:spPr>
      </p:sp>
      <p:sp>
        <p:nvSpPr>
          <p:cNvPr id="41" name="Text 38"/>
          <p:cNvSpPr txBox="1"/>
          <p:nvPr/>
        </p:nvSpPr>
        <p:spPr>
          <a:xfrm>
            <a:off x="8961120" y="3447288"/>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Suffix rules and the four -ly exceptions; prefixes; homophones; Year 3 and 4 word list begins</a:t>
            </a:r>
            <a:endParaRPr lang="en-US" sz="950" dirty="0"/>
          </a:p>
        </p:txBody>
      </p:sp>
      <p:sp>
        <p:nvSpPr>
          <p:cNvPr id="42" name="Shape 39"/>
          <p:cNvSpPr/>
          <p:nvPr/>
        </p:nvSpPr>
        <p:spPr>
          <a:xfrm>
            <a:off x="502920" y="4261104"/>
            <a:ext cx="2423160" cy="768096"/>
          </a:xfrm>
          <a:prstGeom prst="roundRect">
            <a:avLst>
              <a:gd name="adj" fmla="val 9524"/>
            </a:avLst>
          </a:prstGeom>
          <a:solidFill>
            <a:srgbClr val="FFFFFF"/>
          </a:solidFill>
          <a:ln w="12700">
            <a:solidFill>
              <a:srgbClr val="FFFFFF"/>
            </a:solidFill>
            <a:prstDash val="solid"/>
          </a:ln>
        </p:spPr>
      </p:sp>
      <p:sp>
        <p:nvSpPr>
          <p:cNvPr id="43" name="Shape 40"/>
          <p:cNvSpPr/>
          <p:nvPr/>
        </p:nvSpPr>
        <p:spPr>
          <a:xfrm>
            <a:off x="630936" y="4581144"/>
            <a:ext cx="128016" cy="128016"/>
          </a:xfrm>
          <a:prstGeom prst="ellipse">
            <a:avLst/>
          </a:prstGeom>
          <a:solidFill>
            <a:srgbClr val="1B7A4A"/>
          </a:solidFill>
          <a:ln w="12700">
            <a:solidFill>
              <a:srgbClr val="1B7A4A"/>
            </a:solidFill>
            <a:prstDash val="solid"/>
          </a:ln>
        </p:spPr>
      </p:sp>
      <p:sp>
        <p:nvSpPr>
          <p:cNvPr id="44" name="Text 41"/>
          <p:cNvSpPr txBox="1"/>
          <p:nvPr/>
        </p:nvSpPr>
        <p:spPr>
          <a:xfrm>
            <a:off x="886968" y="4261104"/>
            <a:ext cx="2011680" cy="768096"/>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Handwriting</a:t>
            </a:r>
            <a:endParaRPr lang="en-US" sz="1100" dirty="0"/>
          </a:p>
        </p:txBody>
      </p:sp>
      <p:sp>
        <p:nvSpPr>
          <p:cNvPr id="45" name="Shape 42"/>
          <p:cNvSpPr/>
          <p:nvPr/>
        </p:nvSpPr>
        <p:spPr>
          <a:xfrm>
            <a:off x="3063240" y="4261104"/>
            <a:ext cx="2798064" cy="768096"/>
          </a:xfrm>
          <a:prstGeom prst="roundRect">
            <a:avLst>
              <a:gd name="adj" fmla="val 9524"/>
            </a:avLst>
          </a:prstGeom>
          <a:solidFill>
            <a:srgbClr val="FFFFFF"/>
          </a:solidFill>
          <a:ln w="12700">
            <a:solidFill>
              <a:srgbClr val="FFFFFF"/>
            </a:solidFill>
            <a:prstDash val="solid"/>
          </a:ln>
        </p:spPr>
      </p:sp>
      <p:sp>
        <p:nvSpPr>
          <p:cNvPr id="46" name="Text 43"/>
          <p:cNvSpPr txBox="1"/>
          <p:nvPr/>
        </p:nvSpPr>
        <p:spPr>
          <a:xfrm>
            <a:off x="3182112" y="4288536"/>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Letter families by shared movement: Curly Cat, Long Ladder, Robot Arm, Zig Zag; capitals and digits</a:t>
            </a:r>
            <a:endParaRPr lang="en-US" sz="950" dirty="0"/>
          </a:p>
        </p:txBody>
      </p:sp>
      <p:sp>
        <p:nvSpPr>
          <p:cNvPr id="47" name="Shape 44"/>
          <p:cNvSpPr/>
          <p:nvPr/>
        </p:nvSpPr>
        <p:spPr>
          <a:xfrm>
            <a:off x="5952744" y="4261104"/>
            <a:ext cx="2798064" cy="768096"/>
          </a:xfrm>
          <a:prstGeom prst="roundRect">
            <a:avLst>
              <a:gd name="adj" fmla="val 9524"/>
            </a:avLst>
          </a:prstGeom>
          <a:solidFill>
            <a:srgbClr val="FFFFFF"/>
          </a:solidFill>
          <a:ln w="12700">
            <a:solidFill>
              <a:srgbClr val="FFFFFF"/>
            </a:solidFill>
            <a:prstDash val="solid"/>
          </a:ln>
        </p:spPr>
      </p:sp>
      <p:sp>
        <p:nvSpPr>
          <p:cNvPr id="48" name="Text 45"/>
          <p:cNvSpPr txBox="1"/>
          <p:nvPr/>
        </p:nvSpPr>
        <p:spPr>
          <a:xfrm>
            <a:off x="6071616" y="4288536"/>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Diagonal and horizontal joins introduced; understand which letters are best left unjoined</a:t>
            </a:r>
            <a:endParaRPr lang="en-US" sz="950" dirty="0"/>
          </a:p>
        </p:txBody>
      </p:sp>
      <p:sp>
        <p:nvSpPr>
          <p:cNvPr id="49" name="Shape 46"/>
          <p:cNvSpPr/>
          <p:nvPr/>
        </p:nvSpPr>
        <p:spPr>
          <a:xfrm>
            <a:off x="8842248" y="4261104"/>
            <a:ext cx="2798064" cy="768096"/>
          </a:xfrm>
          <a:prstGeom prst="roundRect">
            <a:avLst>
              <a:gd name="adj" fmla="val 9524"/>
            </a:avLst>
          </a:prstGeom>
          <a:solidFill>
            <a:srgbClr val="FFFFFF"/>
          </a:solidFill>
          <a:ln w="12700">
            <a:solidFill>
              <a:srgbClr val="FFFFFF"/>
            </a:solidFill>
            <a:prstDash val="solid"/>
          </a:ln>
        </p:spPr>
      </p:sp>
      <p:sp>
        <p:nvSpPr>
          <p:cNvPr id="50" name="Text 47"/>
          <p:cNvSpPr txBox="1"/>
          <p:nvPr/>
        </p:nvSpPr>
        <p:spPr>
          <a:xfrm>
            <a:off x="8961120" y="4288536"/>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Joins from descenders, rounded letters and small letters; no join from q</a:t>
            </a:r>
            <a:endParaRPr lang="en-US" sz="950" dirty="0"/>
          </a:p>
        </p:txBody>
      </p:sp>
      <p:sp>
        <p:nvSpPr>
          <p:cNvPr id="51" name="Shape 48"/>
          <p:cNvSpPr/>
          <p:nvPr/>
        </p:nvSpPr>
        <p:spPr>
          <a:xfrm>
            <a:off x="502920" y="5102352"/>
            <a:ext cx="2423160" cy="768096"/>
          </a:xfrm>
          <a:prstGeom prst="roundRect">
            <a:avLst>
              <a:gd name="adj" fmla="val 9524"/>
            </a:avLst>
          </a:prstGeom>
          <a:solidFill>
            <a:srgbClr val="EEF1F7"/>
          </a:solidFill>
          <a:ln w="12700">
            <a:solidFill>
              <a:srgbClr val="EEF1F7"/>
            </a:solidFill>
            <a:prstDash val="solid"/>
          </a:ln>
        </p:spPr>
      </p:sp>
      <p:sp>
        <p:nvSpPr>
          <p:cNvPr id="52" name="Shape 49"/>
          <p:cNvSpPr/>
          <p:nvPr/>
        </p:nvSpPr>
        <p:spPr>
          <a:xfrm>
            <a:off x="630936" y="5422392"/>
            <a:ext cx="128016" cy="128016"/>
          </a:xfrm>
          <a:prstGeom prst="ellipse">
            <a:avLst/>
          </a:prstGeom>
          <a:solidFill>
            <a:srgbClr val="8A5A00"/>
          </a:solidFill>
          <a:ln w="12700">
            <a:solidFill>
              <a:srgbClr val="8A5A00"/>
            </a:solidFill>
            <a:prstDash val="solid"/>
          </a:ln>
        </p:spPr>
      </p:sp>
      <p:sp>
        <p:nvSpPr>
          <p:cNvPr id="53" name="Text 50"/>
          <p:cNvSpPr txBox="1"/>
          <p:nvPr/>
        </p:nvSpPr>
        <p:spPr>
          <a:xfrm>
            <a:off x="886968" y="5102352"/>
            <a:ext cx="2011680" cy="768096"/>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Vocabulary</a:t>
            </a:r>
            <a:endParaRPr lang="en-US" sz="1100" dirty="0"/>
          </a:p>
        </p:txBody>
      </p:sp>
      <p:sp>
        <p:nvSpPr>
          <p:cNvPr id="54" name="Shape 51"/>
          <p:cNvSpPr/>
          <p:nvPr/>
        </p:nvSpPr>
        <p:spPr>
          <a:xfrm>
            <a:off x="3063240" y="5102352"/>
            <a:ext cx="2798064" cy="768096"/>
          </a:xfrm>
          <a:prstGeom prst="roundRect">
            <a:avLst>
              <a:gd name="adj" fmla="val 9524"/>
            </a:avLst>
          </a:prstGeom>
          <a:solidFill>
            <a:srgbClr val="EEF1F7"/>
          </a:solidFill>
          <a:ln w="12700">
            <a:solidFill>
              <a:srgbClr val="EEF1F7"/>
            </a:solidFill>
            <a:prstDash val="solid"/>
          </a:ln>
        </p:spPr>
      </p:sp>
      <p:sp>
        <p:nvSpPr>
          <p:cNvPr id="55" name="Text 52"/>
          <p:cNvSpPr txBox="1"/>
          <p:nvPr/>
        </p:nvSpPr>
        <p:spPr>
          <a:xfrm>
            <a:off x="3182112" y="5129784"/>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Collect vocabulary from the vehicle text; apply new words in speech before writing them</a:t>
            </a:r>
            <a:endParaRPr lang="en-US" sz="950" dirty="0"/>
          </a:p>
        </p:txBody>
      </p:sp>
      <p:sp>
        <p:nvSpPr>
          <p:cNvPr id="56" name="Shape 53"/>
          <p:cNvSpPr/>
          <p:nvPr/>
        </p:nvSpPr>
        <p:spPr>
          <a:xfrm>
            <a:off x="5952744" y="5102352"/>
            <a:ext cx="2798064" cy="768096"/>
          </a:xfrm>
          <a:prstGeom prst="roundRect">
            <a:avLst>
              <a:gd name="adj" fmla="val 9524"/>
            </a:avLst>
          </a:prstGeom>
          <a:solidFill>
            <a:srgbClr val="EEF1F7"/>
          </a:solidFill>
          <a:ln w="12700">
            <a:solidFill>
              <a:srgbClr val="EEF1F7"/>
            </a:solidFill>
            <a:prstDash val="solid"/>
          </a:ln>
        </p:spPr>
      </p:sp>
      <p:sp>
        <p:nvSpPr>
          <p:cNvPr id="57" name="Text 54"/>
          <p:cNvSpPr txBox="1"/>
          <p:nvPr/>
        </p:nvSpPr>
        <p:spPr>
          <a:xfrm>
            <a:off x="6071616" y="5129784"/>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Use expanded noun phrases for description; choose words for effect within a sentence</a:t>
            </a:r>
            <a:endParaRPr lang="en-US" sz="950" dirty="0"/>
          </a:p>
        </p:txBody>
      </p:sp>
      <p:sp>
        <p:nvSpPr>
          <p:cNvPr id="58" name="Shape 55"/>
          <p:cNvSpPr/>
          <p:nvPr/>
        </p:nvSpPr>
        <p:spPr>
          <a:xfrm>
            <a:off x="8842248" y="5102352"/>
            <a:ext cx="2798064" cy="768096"/>
          </a:xfrm>
          <a:prstGeom prst="roundRect">
            <a:avLst>
              <a:gd name="adj" fmla="val 9524"/>
            </a:avLst>
          </a:prstGeom>
          <a:solidFill>
            <a:srgbClr val="EEF1F7"/>
          </a:solidFill>
          <a:ln w="12700">
            <a:solidFill>
              <a:srgbClr val="EEF1F7"/>
            </a:solidFill>
            <a:prstDash val="solid"/>
          </a:ln>
        </p:spPr>
      </p:sp>
      <p:sp>
        <p:nvSpPr>
          <p:cNvPr id="59" name="Text 56"/>
          <p:cNvSpPr txBox="1"/>
          <p:nvPr/>
        </p:nvSpPr>
        <p:spPr>
          <a:xfrm>
            <a:off x="8961120" y="5129784"/>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Build a varied and rich vocabulary; explore word families; use the Zone of Relevance</a:t>
            </a:r>
            <a:endParaRPr lang="en-US" sz="950" dirty="0"/>
          </a:p>
        </p:txBody>
      </p:sp>
      <p:sp>
        <p:nvSpPr>
          <p:cNvPr id="60" name="Text 57"/>
          <p:cNvSpPr txBox="1"/>
          <p:nvPr/>
        </p:nvSpPr>
        <p:spPr>
          <a:xfrm>
            <a:off x="502920" y="6016752"/>
            <a:ext cx="11183112" cy="256032"/>
          </a:xfrm>
          <a:prstGeom prst="rect">
            <a:avLst/>
          </a:prstGeom>
          <a:noFill/>
          <a:ln/>
        </p:spPr>
        <p:txBody>
          <a:bodyPr wrap="square" lIns="0" tIns="0" rIns="0" bIns="0" rtlCol="0" anchor="ctr"/>
          <a:lstStyle/>
          <a:p>
            <a:pPr marL="0" indent="0">
              <a:buNone/>
            </a:pPr>
            <a:r>
              <a:rPr lang="en-US" sz="1050" i="1" dirty="0">
                <a:solidFill>
                  <a:srgbClr val="5B6172"/>
                </a:solidFill>
                <a:latin typeface="Calibri" pitchFamily="34" charset="0"/>
                <a:ea typeface="Calibri" pitchFamily="34" charset="-122"/>
                <a:cs typeface="Calibri" pitchFamily="34" charset="-120"/>
              </a:rPr>
              <a:t>Reception is set out on the Early Years slide. For full progression and end points by phase, see the Writing Curriculum Progression document.</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w="12700">
            <a:solidFill>
              <a:srgbClr val="0E7C7B"/>
            </a:solidFill>
            <a:prstDash val="solid"/>
          </a:ln>
        </p:spPr>
      </p:sp>
      <p:pic>
        <p:nvPicPr>
          <p:cNvPr id="3" name="Image 0" descr="/home/claude/wo/icons/image18.png"/>
          <p:cNvPicPr>
            <a:picLocks noChangeAspect="1"/>
          </p:cNvPicPr>
          <p:nvPr/>
        </p:nvPicPr>
        <p:blipFill>
          <a:blip r:embed="rId3"/>
          <a:stretch>
            <a:fillRect/>
          </a:stretch>
        </p:blipFill>
        <p:spPr>
          <a:xfrm>
            <a:off x="621792" y="502920"/>
            <a:ext cx="329184" cy="329184"/>
          </a:xfrm>
          <a:prstGeom prst="rect">
            <a:avLst/>
          </a:prstGeom>
        </p:spPr>
      </p:pic>
      <p:sp>
        <p:nvSpPr>
          <p:cNvPr id="4" name="Text 1"/>
          <p:cNvSpPr txBox="1"/>
          <p:nvPr/>
        </p:nvSpPr>
        <p:spPr>
          <a:xfrm>
            <a:off x="1234440" y="347472"/>
            <a:ext cx="100584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Progression of Skills: Year 4 – Year 6</a:t>
            </a:r>
            <a:endParaRPr lang="en-US" sz="2600" dirty="0"/>
          </a:p>
        </p:txBody>
      </p:sp>
      <p:sp>
        <p:nvSpPr>
          <p:cNvPr id="5" name="Text 2"/>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Writing Curriculum Overview</a:t>
            </a:r>
            <a:endParaRPr lang="en-US" sz="900" dirty="0"/>
          </a:p>
        </p:txBody>
      </p:sp>
      <p:sp>
        <p:nvSpPr>
          <p:cNvPr id="6" name="Text 3"/>
          <p:cNvSpPr txBox="1"/>
          <p:nvPr/>
        </p:nvSpPr>
        <p:spPr>
          <a:xfrm>
            <a:off x="8988552"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08</a:t>
            </a:r>
            <a:endParaRPr lang="en-US" sz="900" dirty="0"/>
          </a:p>
        </p:txBody>
      </p:sp>
      <p:sp>
        <p:nvSpPr>
          <p:cNvPr id="7" name="Shape 4"/>
          <p:cNvSpPr/>
          <p:nvPr/>
        </p:nvSpPr>
        <p:spPr>
          <a:xfrm>
            <a:off x="502920" y="1188720"/>
            <a:ext cx="2423160" cy="457200"/>
          </a:xfrm>
          <a:prstGeom prst="roundRect">
            <a:avLst>
              <a:gd name="adj" fmla="val 16000"/>
            </a:avLst>
          </a:prstGeom>
          <a:solidFill>
            <a:srgbClr val="1B2E5E"/>
          </a:solidFill>
          <a:ln w="12700">
            <a:solidFill>
              <a:srgbClr val="1B2E5E"/>
            </a:solidFill>
            <a:prstDash val="solid"/>
          </a:ln>
        </p:spPr>
      </p:sp>
      <p:sp>
        <p:nvSpPr>
          <p:cNvPr id="8" name="Text 5"/>
          <p:cNvSpPr txBox="1"/>
          <p:nvPr/>
        </p:nvSpPr>
        <p:spPr>
          <a:xfrm>
            <a:off x="502920" y="1188720"/>
            <a:ext cx="2423160" cy="457200"/>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STRAND</a:t>
            </a:r>
            <a:endParaRPr lang="en-US" sz="1100" dirty="0"/>
          </a:p>
        </p:txBody>
      </p:sp>
      <p:sp>
        <p:nvSpPr>
          <p:cNvPr id="9" name="Shape 6"/>
          <p:cNvSpPr/>
          <p:nvPr/>
        </p:nvSpPr>
        <p:spPr>
          <a:xfrm>
            <a:off x="3063240" y="1188720"/>
            <a:ext cx="2798064" cy="457200"/>
          </a:xfrm>
          <a:prstGeom prst="roundRect">
            <a:avLst>
              <a:gd name="adj" fmla="val 16000"/>
            </a:avLst>
          </a:prstGeom>
          <a:solidFill>
            <a:srgbClr val="1B2E5E"/>
          </a:solidFill>
          <a:ln w="12700">
            <a:solidFill>
              <a:srgbClr val="1B2E5E"/>
            </a:solidFill>
            <a:prstDash val="solid"/>
          </a:ln>
        </p:spPr>
      </p:sp>
      <p:sp>
        <p:nvSpPr>
          <p:cNvPr id="10" name="Text 7"/>
          <p:cNvSpPr txBox="1"/>
          <p:nvPr/>
        </p:nvSpPr>
        <p:spPr>
          <a:xfrm>
            <a:off x="3063240" y="1188720"/>
            <a:ext cx="2798064" cy="457200"/>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Calibri" pitchFamily="34" charset="0"/>
                <a:ea typeface="Calibri" pitchFamily="34" charset="-122"/>
                <a:cs typeface="Calibri" pitchFamily="34" charset="-120"/>
              </a:rPr>
              <a:t>YEAR 4</a:t>
            </a:r>
            <a:endParaRPr lang="en-US" sz="1200" dirty="0"/>
          </a:p>
        </p:txBody>
      </p:sp>
      <p:sp>
        <p:nvSpPr>
          <p:cNvPr id="11" name="Shape 8"/>
          <p:cNvSpPr/>
          <p:nvPr/>
        </p:nvSpPr>
        <p:spPr>
          <a:xfrm>
            <a:off x="5952744" y="1188720"/>
            <a:ext cx="2798064" cy="457200"/>
          </a:xfrm>
          <a:prstGeom prst="roundRect">
            <a:avLst>
              <a:gd name="adj" fmla="val 16000"/>
            </a:avLst>
          </a:prstGeom>
          <a:solidFill>
            <a:srgbClr val="1B2E5E"/>
          </a:solidFill>
          <a:ln w="12700">
            <a:solidFill>
              <a:srgbClr val="1B2E5E"/>
            </a:solidFill>
            <a:prstDash val="solid"/>
          </a:ln>
        </p:spPr>
      </p:sp>
      <p:sp>
        <p:nvSpPr>
          <p:cNvPr id="12" name="Text 9"/>
          <p:cNvSpPr txBox="1"/>
          <p:nvPr/>
        </p:nvSpPr>
        <p:spPr>
          <a:xfrm>
            <a:off x="5952744" y="1188720"/>
            <a:ext cx="2798064" cy="457200"/>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Calibri" pitchFamily="34" charset="0"/>
                <a:ea typeface="Calibri" pitchFamily="34" charset="-122"/>
                <a:cs typeface="Calibri" pitchFamily="34" charset="-120"/>
              </a:rPr>
              <a:t>YEAR 5</a:t>
            </a:r>
            <a:endParaRPr lang="en-US" sz="1200" dirty="0"/>
          </a:p>
        </p:txBody>
      </p:sp>
      <p:sp>
        <p:nvSpPr>
          <p:cNvPr id="13" name="Shape 10"/>
          <p:cNvSpPr/>
          <p:nvPr/>
        </p:nvSpPr>
        <p:spPr>
          <a:xfrm>
            <a:off x="8842248" y="1188720"/>
            <a:ext cx="2798064" cy="457200"/>
          </a:xfrm>
          <a:prstGeom prst="roundRect">
            <a:avLst>
              <a:gd name="adj" fmla="val 16000"/>
            </a:avLst>
          </a:prstGeom>
          <a:solidFill>
            <a:srgbClr val="1B2E5E"/>
          </a:solidFill>
          <a:ln w="12700">
            <a:solidFill>
              <a:srgbClr val="1B2E5E"/>
            </a:solidFill>
            <a:prstDash val="solid"/>
          </a:ln>
        </p:spPr>
      </p:sp>
      <p:sp>
        <p:nvSpPr>
          <p:cNvPr id="14" name="Text 11"/>
          <p:cNvSpPr txBox="1"/>
          <p:nvPr/>
        </p:nvSpPr>
        <p:spPr>
          <a:xfrm>
            <a:off x="8842248" y="1188720"/>
            <a:ext cx="2798064" cy="457200"/>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Calibri" pitchFamily="34" charset="0"/>
                <a:ea typeface="Calibri" pitchFamily="34" charset="-122"/>
                <a:cs typeface="Calibri" pitchFamily="34" charset="-120"/>
              </a:rPr>
              <a:t>YEAR 6</a:t>
            </a:r>
            <a:endParaRPr lang="en-US" sz="1200" dirty="0"/>
          </a:p>
        </p:txBody>
      </p:sp>
      <p:sp>
        <p:nvSpPr>
          <p:cNvPr id="15" name="Shape 12"/>
          <p:cNvSpPr/>
          <p:nvPr/>
        </p:nvSpPr>
        <p:spPr>
          <a:xfrm>
            <a:off x="502920" y="1737360"/>
            <a:ext cx="2423160" cy="768096"/>
          </a:xfrm>
          <a:prstGeom prst="roundRect">
            <a:avLst>
              <a:gd name="adj" fmla="val 9524"/>
            </a:avLst>
          </a:prstGeom>
          <a:solidFill>
            <a:srgbClr val="EEF1F7"/>
          </a:solidFill>
          <a:ln w="12700">
            <a:solidFill>
              <a:srgbClr val="EEF1F7"/>
            </a:solidFill>
            <a:prstDash val="solid"/>
          </a:ln>
        </p:spPr>
      </p:sp>
      <p:sp>
        <p:nvSpPr>
          <p:cNvPr id="16" name="Shape 13"/>
          <p:cNvSpPr/>
          <p:nvPr/>
        </p:nvSpPr>
        <p:spPr>
          <a:xfrm>
            <a:off x="630936" y="2057400"/>
            <a:ext cx="128016" cy="128016"/>
          </a:xfrm>
          <a:prstGeom prst="ellipse">
            <a:avLst/>
          </a:prstGeom>
          <a:solidFill>
            <a:srgbClr val="1B4D7E"/>
          </a:solidFill>
          <a:ln w="12700">
            <a:solidFill>
              <a:srgbClr val="1B4D7E"/>
            </a:solidFill>
            <a:prstDash val="solid"/>
          </a:ln>
        </p:spPr>
      </p:sp>
      <p:sp>
        <p:nvSpPr>
          <p:cNvPr id="17" name="Text 14"/>
          <p:cNvSpPr txBox="1"/>
          <p:nvPr/>
        </p:nvSpPr>
        <p:spPr>
          <a:xfrm>
            <a:off x="886968" y="1737360"/>
            <a:ext cx="2011680" cy="768096"/>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Composition</a:t>
            </a:r>
            <a:endParaRPr lang="en-US" sz="1100" dirty="0"/>
          </a:p>
        </p:txBody>
      </p:sp>
      <p:sp>
        <p:nvSpPr>
          <p:cNvPr id="18" name="Shape 15"/>
          <p:cNvSpPr/>
          <p:nvPr/>
        </p:nvSpPr>
        <p:spPr>
          <a:xfrm>
            <a:off x="3063240" y="1737360"/>
            <a:ext cx="2798064" cy="768096"/>
          </a:xfrm>
          <a:prstGeom prst="roundRect">
            <a:avLst>
              <a:gd name="adj" fmla="val 9524"/>
            </a:avLst>
          </a:prstGeom>
          <a:solidFill>
            <a:srgbClr val="EEF1F7"/>
          </a:solidFill>
          <a:ln w="12700">
            <a:solidFill>
              <a:srgbClr val="EEF1F7"/>
            </a:solidFill>
            <a:prstDash val="solid"/>
          </a:ln>
        </p:spPr>
      </p:sp>
      <p:sp>
        <p:nvSpPr>
          <p:cNvPr id="19" name="Text 16"/>
          <p:cNvSpPr txBox="1"/>
          <p:nvPr/>
        </p:nvSpPr>
        <p:spPr>
          <a:xfrm>
            <a:off x="3182112" y="1764792"/>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Create settings, characters and plot; use headings and sub-headings; propose improvements to writing</a:t>
            </a:r>
            <a:endParaRPr lang="en-US" sz="950" dirty="0"/>
          </a:p>
        </p:txBody>
      </p:sp>
      <p:sp>
        <p:nvSpPr>
          <p:cNvPr id="20" name="Shape 17"/>
          <p:cNvSpPr/>
          <p:nvPr/>
        </p:nvSpPr>
        <p:spPr>
          <a:xfrm>
            <a:off x="5952744" y="1737360"/>
            <a:ext cx="2798064" cy="768096"/>
          </a:xfrm>
          <a:prstGeom prst="roundRect">
            <a:avLst>
              <a:gd name="adj" fmla="val 9524"/>
            </a:avLst>
          </a:prstGeom>
          <a:solidFill>
            <a:srgbClr val="EEF1F7"/>
          </a:solidFill>
          <a:ln w="12700">
            <a:solidFill>
              <a:srgbClr val="EEF1F7"/>
            </a:solidFill>
            <a:prstDash val="solid"/>
          </a:ln>
        </p:spPr>
      </p:sp>
      <p:sp>
        <p:nvSpPr>
          <p:cNvPr id="21" name="Text 18"/>
          <p:cNvSpPr txBox="1"/>
          <p:nvPr/>
        </p:nvSpPr>
        <p:spPr>
          <a:xfrm>
            <a:off x="6071616" y="1764792"/>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Identify audience and purpose; note and develop ideas from reading and research; build cohesion across paragraphs</a:t>
            </a:r>
            <a:endParaRPr lang="en-US" sz="950" dirty="0"/>
          </a:p>
        </p:txBody>
      </p:sp>
      <p:sp>
        <p:nvSpPr>
          <p:cNvPr id="22" name="Shape 19"/>
          <p:cNvSpPr/>
          <p:nvPr/>
        </p:nvSpPr>
        <p:spPr>
          <a:xfrm>
            <a:off x="8842248" y="1737360"/>
            <a:ext cx="2798064" cy="768096"/>
          </a:xfrm>
          <a:prstGeom prst="roundRect">
            <a:avLst>
              <a:gd name="adj" fmla="val 9524"/>
            </a:avLst>
          </a:prstGeom>
          <a:solidFill>
            <a:srgbClr val="EEF1F7"/>
          </a:solidFill>
          <a:ln w="12700">
            <a:solidFill>
              <a:srgbClr val="EEF1F7"/>
            </a:solidFill>
            <a:prstDash val="solid"/>
          </a:ln>
        </p:spPr>
      </p:sp>
      <p:sp>
        <p:nvSpPr>
          <p:cNvPr id="23" name="Text 20"/>
          <p:cNvSpPr txBox="1"/>
          <p:nvPr/>
        </p:nvSpPr>
        <p:spPr>
          <a:xfrm>
            <a:off x="8961120" y="1764792"/>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Select form and adapt register; integrate dialogue; precis longer passages; proof-read and perform</a:t>
            </a:r>
            <a:endParaRPr lang="en-US" sz="950" dirty="0"/>
          </a:p>
        </p:txBody>
      </p:sp>
      <p:sp>
        <p:nvSpPr>
          <p:cNvPr id="24" name="Shape 21"/>
          <p:cNvSpPr/>
          <p:nvPr/>
        </p:nvSpPr>
        <p:spPr>
          <a:xfrm>
            <a:off x="502920" y="2578608"/>
            <a:ext cx="2423160" cy="768096"/>
          </a:xfrm>
          <a:prstGeom prst="roundRect">
            <a:avLst>
              <a:gd name="adj" fmla="val 9524"/>
            </a:avLst>
          </a:prstGeom>
          <a:solidFill>
            <a:srgbClr val="FFFFFF"/>
          </a:solidFill>
          <a:ln w="12700">
            <a:solidFill>
              <a:srgbClr val="FFFFFF"/>
            </a:solidFill>
            <a:prstDash val="solid"/>
          </a:ln>
        </p:spPr>
      </p:sp>
      <p:sp>
        <p:nvSpPr>
          <p:cNvPr id="25" name="Shape 22"/>
          <p:cNvSpPr/>
          <p:nvPr/>
        </p:nvSpPr>
        <p:spPr>
          <a:xfrm>
            <a:off x="630936" y="2898648"/>
            <a:ext cx="128016" cy="128016"/>
          </a:xfrm>
          <a:prstGeom prst="ellipse">
            <a:avLst/>
          </a:prstGeom>
          <a:solidFill>
            <a:srgbClr val="8B2FC9"/>
          </a:solidFill>
          <a:ln w="12700">
            <a:solidFill>
              <a:srgbClr val="8B2FC9"/>
            </a:solidFill>
            <a:prstDash val="solid"/>
          </a:ln>
        </p:spPr>
      </p:sp>
      <p:sp>
        <p:nvSpPr>
          <p:cNvPr id="26" name="Text 23"/>
          <p:cNvSpPr txBox="1"/>
          <p:nvPr/>
        </p:nvSpPr>
        <p:spPr>
          <a:xfrm>
            <a:off x="886968" y="2578608"/>
            <a:ext cx="2011680" cy="768096"/>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Grammar and punctuation</a:t>
            </a:r>
            <a:endParaRPr lang="en-US" sz="1100" dirty="0"/>
          </a:p>
        </p:txBody>
      </p:sp>
      <p:sp>
        <p:nvSpPr>
          <p:cNvPr id="27" name="Shape 24"/>
          <p:cNvSpPr/>
          <p:nvPr/>
        </p:nvSpPr>
        <p:spPr>
          <a:xfrm>
            <a:off x="3063240" y="2578608"/>
            <a:ext cx="2798064" cy="768096"/>
          </a:xfrm>
          <a:prstGeom prst="roundRect">
            <a:avLst>
              <a:gd name="adj" fmla="val 9524"/>
            </a:avLst>
          </a:prstGeom>
          <a:solidFill>
            <a:srgbClr val="FFFFFF"/>
          </a:solidFill>
          <a:ln w="12700">
            <a:solidFill>
              <a:srgbClr val="FFFFFF"/>
            </a:solidFill>
            <a:prstDash val="solid"/>
          </a:ln>
        </p:spPr>
      </p:sp>
      <p:sp>
        <p:nvSpPr>
          <p:cNvPr id="28" name="Text 25"/>
          <p:cNvSpPr txBox="1"/>
          <p:nvPr/>
        </p:nvSpPr>
        <p:spPr>
          <a:xfrm>
            <a:off x="3182112" y="2606040"/>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Fronted adverbials with commas; present perfect form; apostrophes for plural possession</a:t>
            </a:r>
            <a:endParaRPr lang="en-US" sz="950" dirty="0"/>
          </a:p>
        </p:txBody>
      </p:sp>
      <p:sp>
        <p:nvSpPr>
          <p:cNvPr id="29" name="Shape 26"/>
          <p:cNvSpPr/>
          <p:nvPr/>
        </p:nvSpPr>
        <p:spPr>
          <a:xfrm>
            <a:off x="5952744" y="2578608"/>
            <a:ext cx="2798064" cy="768096"/>
          </a:xfrm>
          <a:prstGeom prst="roundRect">
            <a:avLst>
              <a:gd name="adj" fmla="val 9524"/>
            </a:avLst>
          </a:prstGeom>
          <a:solidFill>
            <a:srgbClr val="FFFFFF"/>
          </a:solidFill>
          <a:ln w="12700">
            <a:solidFill>
              <a:srgbClr val="FFFFFF"/>
            </a:solidFill>
            <a:prstDash val="solid"/>
          </a:ln>
        </p:spPr>
      </p:sp>
      <p:sp>
        <p:nvSpPr>
          <p:cNvPr id="30" name="Text 27"/>
          <p:cNvSpPr txBox="1"/>
          <p:nvPr/>
        </p:nvSpPr>
        <p:spPr>
          <a:xfrm>
            <a:off x="6071616" y="2606040"/>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Relative clauses; modal verbs; brackets, dashes and commas for parenthesis</a:t>
            </a:r>
            <a:endParaRPr lang="en-US" sz="950" dirty="0"/>
          </a:p>
        </p:txBody>
      </p:sp>
      <p:sp>
        <p:nvSpPr>
          <p:cNvPr id="31" name="Shape 28"/>
          <p:cNvSpPr/>
          <p:nvPr/>
        </p:nvSpPr>
        <p:spPr>
          <a:xfrm>
            <a:off x="8842248" y="2578608"/>
            <a:ext cx="2798064" cy="768096"/>
          </a:xfrm>
          <a:prstGeom prst="roundRect">
            <a:avLst>
              <a:gd name="adj" fmla="val 9524"/>
            </a:avLst>
          </a:prstGeom>
          <a:solidFill>
            <a:srgbClr val="FFFFFF"/>
          </a:solidFill>
          <a:ln w="12700">
            <a:solidFill>
              <a:srgbClr val="FFFFFF"/>
            </a:solidFill>
            <a:prstDash val="solid"/>
          </a:ln>
        </p:spPr>
      </p:sp>
      <p:sp>
        <p:nvSpPr>
          <p:cNvPr id="32" name="Text 29"/>
          <p:cNvSpPr txBox="1"/>
          <p:nvPr/>
        </p:nvSpPr>
        <p:spPr>
          <a:xfrm>
            <a:off x="8961120" y="2606040"/>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Passive voice; subjunctive forms; semi-colons, colons and dashes; hyphens to avoid ambiguity</a:t>
            </a:r>
            <a:endParaRPr lang="en-US" sz="950" dirty="0"/>
          </a:p>
        </p:txBody>
      </p:sp>
      <p:sp>
        <p:nvSpPr>
          <p:cNvPr id="33" name="Shape 30"/>
          <p:cNvSpPr/>
          <p:nvPr/>
        </p:nvSpPr>
        <p:spPr>
          <a:xfrm>
            <a:off x="502920" y="3419856"/>
            <a:ext cx="2423160" cy="768096"/>
          </a:xfrm>
          <a:prstGeom prst="roundRect">
            <a:avLst>
              <a:gd name="adj" fmla="val 9524"/>
            </a:avLst>
          </a:prstGeom>
          <a:solidFill>
            <a:srgbClr val="EEF1F7"/>
          </a:solidFill>
          <a:ln w="12700">
            <a:solidFill>
              <a:srgbClr val="EEF1F7"/>
            </a:solidFill>
            <a:prstDash val="solid"/>
          </a:ln>
        </p:spPr>
      </p:sp>
      <p:sp>
        <p:nvSpPr>
          <p:cNvPr id="34" name="Shape 31"/>
          <p:cNvSpPr/>
          <p:nvPr/>
        </p:nvSpPr>
        <p:spPr>
          <a:xfrm>
            <a:off x="630936" y="3739896"/>
            <a:ext cx="128016" cy="128016"/>
          </a:xfrm>
          <a:prstGeom prst="ellipse">
            <a:avLst/>
          </a:prstGeom>
          <a:solidFill>
            <a:srgbClr val="C1440E"/>
          </a:solidFill>
          <a:ln w="12700">
            <a:solidFill>
              <a:srgbClr val="C1440E"/>
            </a:solidFill>
            <a:prstDash val="solid"/>
          </a:ln>
        </p:spPr>
      </p:sp>
      <p:sp>
        <p:nvSpPr>
          <p:cNvPr id="35" name="Text 32"/>
          <p:cNvSpPr txBox="1"/>
          <p:nvPr/>
        </p:nvSpPr>
        <p:spPr>
          <a:xfrm>
            <a:off x="886968" y="3419856"/>
            <a:ext cx="2011680" cy="768096"/>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Spelling</a:t>
            </a:r>
            <a:endParaRPr lang="en-US" sz="1100" dirty="0"/>
          </a:p>
        </p:txBody>
      </p:sp>
      <p:sp>
        <p:nvSpPr>
          <p:cNvPr id="36" name="Shape 33"/>
          <p:cNvSpPr/>
          <p:nvPr/>
        </p:nvSpPr>
        <p:spPr>
          <a:xfrm>
            <a:off x="3063240" y="3419856"/>
            <a:ext cx="2798064" cy="768096"/>
          </a:xfrm>
          <a:prstGeom prst="roundRect">
            <a:avLst>
              <a:gd name="adj" fmla="val 9524"/>
            </a:avLst>
          </a:prstGeom>
          <a:solidFill>
            <a:srgbClr val="EEF1F7"/>
          </a:solidFill>
          <a:ln w="12700">
            <a:solidFill>
              <a:srgbClr val="EEF1F7"/>
            </a:solidFill>
            <a:prstDash val="solid"/>
          </a:ln>
        </p:spPr>
      </p:sp>
      <p:sp>
        <p:nvSpPr>
          <p:cNvPr id="37" name="Text 34"/>
          <p:cNvSpPr txBox="1"/>
          <p:nvPr/>
        </p:nvSpPr>
        <p:spPr>
          <a:xfrm>
            <a:off x="3182112" y="3447288"/>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Suffix -ation; endings -tion, -sion, -ssion, -cian; -ous endings; Year 3 and 4 word list</a:t>
            </a:r>
            <a:endParaRPr lang="en-US" sz="950" dirty="0"/>
          </a:p>
        </p:txBody>
      </p:sp>
      <p:sp>
        <p:nvSpPr>
          <p:cNvPr id="38" name="Shape 35"/>
          <p:cNvSpPr/>
          <p:nvPr/>
        </p:nvSpPr>
        <p:spPr>
          <a:xfrm>
            <a:off x="5952744" y="3419856"/>
            <a:ext cx="2798064" cy="768096"/>
          </a:xfrm>
          <a:prstGeom prst="roundRect">
            <a:avLst>
              <a:gd name="adj" fmla="val 9524"/>
            </a:avLst>
          </a:prstGeom>
          <a:solidFill>
            <a:srgbClr val="EEF1F7"/>
          </a:solidFill>
          <a:ln w="12700">
            <a:solidFill>
              <a:srgbClr val="EEF1F7"/>
            </a:solidFill>
            <a:prstDash val="solid"/>
          </a:ln>
        </p:spPr>
      </p:sp>
      <p:sp>
        <p:nvSpPr>
          <p:cNvPr id="39" name="Text 36"/>
          <p:cNvSpPr txBox="1"/>
          <p:nvPr/>
        </p:nvSpPr>
        <p:spPr>
          <a:xfrm>
            <a:off x="6071616" y="3447288"/>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/ee/ spelt ei after c; silent letters; hyphens; words ending -fer; Year 5 and 6 word list begins</a:t>
            </a:r>
            <a:endParaRPr lang="en-US" sz="950" dirty="0"/>
          </a:p>
        </p:txBody>
      </p:sp>
      <p:sp>
        <p:nvSpPr>
          <p:cNvPr id="40" name="Shape 37"/>
          <p:cNvSpPr/>
          <p:nvPr/>
        </p:nvSpPr>
        <p:spPr>
          <a:xfrm>
            <a:off x="8842248" y="3419856"/>
            <a:ext cx="2798064" cy="768096"/>
          </a:xfrm>
          <a:prstGeom prst="roundRect">
            <a:avLst>
              <a:gd name="adj" fmla="val 9524"/>
            </a:avLst>
          </a:prstGeom>
          <a:solidFill>
            <a:srgbClr val="EEF1F7"/>
          </a:solidFill>
          <a:ln w="12700">
            <a:solidFill>
              <a:srgbClr val="EEF1F7"/>
            </a:solidFill>
            <a:prstDash val="solid"/>
          </a:ln>
        </p:spPr>
      </p:sp>
      <p:sp>
        <p:nvSpPr>
          <p:cNvPr id="41" name="Text 38"/>
          <p:cNvSpPr txBox="1"/>
          <p:nvPr/>
        </p:nvSpPr>
        <p:spPr>
          <a:xfrm>
            <a:off x="8961120" y="3447288"/>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Endings -cious, -tious, -cial, -tial, -able, -ible; morphology and etymology; revise all Year 3 to 6 content</a:t>
            </a:r>
            <a:endParaRPr lang="en-US" sz="950" dirty="0"/>
          </a:p>
        </p:txBody>
      </p:sp>
      <p:sp>
        <p:nvSpPr>
          <p:cNvPr id="42" name="Shape 39"/>
          <p:cNvSpPr/>
          <p:nvPr/>
        </p:nvSpPr>
        <p:spPr>
          <a:xfrm>
            <a:off x="502920" y="4261104"/>
            <a:ext cx="2423160" cy="768096"/>
          </a:xfrm>
          <a:prstGeom prst="roundRect">
            <a:avLst>
              <a:gd name="adj" fmla="val 9524"/>
            </a:avLst>
          </a:prstGeom>
          <a:solidFill>
            <a:srgbClr val="FFFFFF"/>
          </a:solidFill>
          <a:ln w="12700">
            <a:solidFill>
              <a:srgbClr val="FFFFFF"/>
            </a:solidFill>
            <a:prstDash val="solid"/>
          </a:ln>
        </p:spPr>
      </p:sp>
      <p:sp>
        <p:nvSpPr>
          <p:cNvPr id="43" name="Shape 40"/>
          <p:cNvSpPr/>
          <p:nvPr/>
        </p:nvSpPr>
        <p:spPr>
          <a:xfrm>
            <a:off x="630936" y="4581144"/>
            <a:ext cx="128016" cy="128016"/>
          </a:xfrm>
          <a:prstGeom prst="ellipse">
            <a:avLst/>
          </a:prstGeom>
          <a:solidFill>
            <a:srgbClr val="1B7A4A"/>
          </a:solidFill>
          <a:ln w="12700">
            <a:solidFill>
              <a:srgbClr val="1B7A4A"/>
            </a:solidFill>
            <a:prstDash val="solid"/>
          </a:ln>
        </p:spPr>
      </p:sp>
      <p:sp>
        <p:nvSpPr>
          <p:cNvPr id="44" name="Text 41"/>
          <p:cNvSpPr txBox="1"/>
          <p:nvPr/>
        </p:nvSpPr>
        <p:spPr>
          <a:xfrm>
            <a:off x="886968" y="4261104"/>
            <a:ext cx="2011680" cy="768096"/>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Handwriting</a:t>
            </a:r>
            <a:endParaRPr lang="en-US" sz="1100" dirty="0"/>
          </a:p>
        </p:txBody>
      </p:sp>
      <p:sp>
        <p:nvSpPr>
          <p:cNvPr id="45" name="Shape 42"/>
          <p:cNvSpPr/>
          <p:nvPr/>
        </p:nvSpPr>
        <p:spPr>
          <a:xfrm>
            <a:off x="3063240" y="4261104"/>
            <a:ext cx="2798064" cy="768096"/>
          </a:xfrm>
          <a:prstGeom prst="roundRect">
            <a:avLst>
              <a:gd name="adj" fmla="val 9524"/>
            </a:avLst>
          </a:prstGeom>
          <a:solidFill>
            <a:srgbClr val="FFFFFF"/>
          </a:solidFill>
          <a:ln w="12700">
            <a:solidFill>
              <a:srgbClr val="FFFFFF"/>
            </a:solidFill>
            <a:prstDash val="solid"/>
          </a:ln>
        </p:spPr>
      </p:sp>
      <p:sp>
        <p:nvSpPr>
          <p:cNvPr id="46" name="Text 43"/>
          <p:cNvSpPr txBox="1"/>
          <p:nvPr/>
        </p:nvSpPr>
        <p:spPr>
          <a:xfrm>
            <a:off x="3182112" y="4288536"/>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Consolidate a fully joined style; practise using Year 3 and 4 word list words</a:t>
            </a:r>
            <a:endParaRPr lang="en-US" sz="950" dirty="0"/>
          </a:p>
        </p:txBody>
      </p:sp>
      <p:sp>
        <p:nvSpPr>
          <p:cNvPr id="47" name="Shape 44"/>
          <p:cNvSpPr/>
          <p:nvPr/>
        </p:nvSpPr>
        <p:spPr>
          <a:xfrm>
            <a:off x="5952744" y="4261104"/>
            <a:ext cx="2798064" cy="768096"/>
          </a:xfrm>
          <a:prstGeom prst="roundRect">
            <a:avLst>
              <a:gd name="adj" fmla="val 9524"/>
            </a:avLst>
          </a:prstGeom>
          <a:solidFill>
            <a:srgbClr val="FFFFFF"/>
          </a:solidFill>
          <a:ln w="12700">
            <a:solidFill>
              <a:srgbClr val="FFFFFF"/>
            </a:solidFill>
            <a:prstDash val="solid"/>
          </a:ln>
        </p:spPr>
      </p:sp>
      <p:sp>
        <p:nvSpPr>
          <p:cNvPr id="48" name="Text 45"/>
          <p:cNvSpPr txBox="1"/>
          <p:nvPr/>
        </p:nvSpPr>
        <p:spPr>
          <a:xfrm>
            <a:off x="6071616" y="4288536"/>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Consolidate a fully joined style; choose the implement best suited to the task</a:t>
            </a:r>
            <a:endParaRPr lang="en-US" sz="950" dirty="0"/>
          </a:p>
        </p:txBody>
      </p:sp>
      <p:sp>
        <p:nvSpPr>
          <p:cNvPr id="49" name="Shape 46"/>
          <p:cNvSpPr/>
          <p:nvPr/>
        </p:nvSpPr>
        <p:spPr>
          <a:xfrm>
            <a:off x="8842248" y="4261104"/>
            <a:ext cx="2798064" cy="768096"/>
          </a:xfrm>
          <a:prstGeom prst="roundRect">
            <a:avLst>
              <a:gd name="adj" fmla="val 9524"/>
            </a:avLst>
          </a:prstGeom>
          <a:solidFill>
            <a:srgbClr val="FFFFFF"/>
          </a:solidFill>
          <a:ln w="12700">
            <a:solidFill>
              <a:srgbClr val="FFFFFF"/>
            </a:solidFill>
            <a:prstDash val="solid"/>
          </a:ln>
        </p:spPr>
      </p:sp>
      <p:sp>
        <p:nvSpPr>
          <p:cNvPr id="50" name="Text 47"/>
          <p:cNvSpPr txBox="1"/>
          <p:nvPr/>
        </p:nvSpPr>
        <p:spPr>
          <a:xfrm>
            <a:off x="8961120" y="4288536"/>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Write legibly, fluently and at speed; know when an unjoined style is more appropriate</a:t>
            </a:r>
            <a:endParaRPr lang="en-US" sz="950" dirty="0"/>
          </a:p>
        </p:txBody>
      </p:sp>
      <p:sp>
        <p:nvSpPr>
          <p:cNvPr id="51" name="Shape 48"/>
          <p:cNvSpPr/>
          <p:nvPr/>
        </p:nvSpPr>
        <p:spPr>
          <a:xfrm>
            <a:off x="502920" y="5102352"/>
            <a:ext cx="2423160" cy="768096"/>
          </a:xfrm>
          <a:prstGeom prst="roundRect">
            <a:avLst>
              <a:gd name="adj" fmla="val 9524"/>
            </a:avLst>
          </a:prstGeom>
          <a:solidFill>
            <a:srgbClr val="EEF1F7"/>
          </a:solidFill>
          <a:ln w="12700">
            <a:solidFill>
              <a:srgbClr val="EEF1F7"/>
            </a:solidFill>
            <a:prstDash val="solid"/>
          </a:ln>
        </p:spPr>
      </p:sp>
      <p:sp>
        <p:nvSpPr>
          <p:cNvPr id="52" name="Shape 49"/>
          <p:cNvSpPr/>
          <p:nvPr/>
        </p:nvSpPr>
        <p:spPr>
          <a:xfrm>
            <a:off x="630936" y="5422392"/>
            <a:ext cx="128016" cy="128016"/>
          </a:xfrm>
          <a:prstGeom prst="ellipse">
            <a:avLst/>
          </a:prstGeom>
          <a:solidFill>
            <a:srgbClr val="8A5A00"/>
          </a:solidFill>
          <a:ln w="12700">
            <a:solidFill>
              <a:srgbClr val="8A5A00"/>
            </a:solidFill>
            <a:prstDash val="solid"/>
          </a:ln>
        </p:spPr>
      </p:sp>
      <p:sp>
        <p:nvSpPr>
          <p:cNvPr id="53" name="Text 50"/>
          <p:cNvSpPr txBox="1"/>
          <p:nvPr/>
        </p:nvSpPr>
        <p:spPr>
          <a:xfrm>
            <a:off x="886968" y="5102352"/>
            <a:ext cx="2011680" cy="768096"/>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Vocabulary</a:t>
            </a:r>
            <a:endParaRPr lang="en-US" sz="1100" dirty="0"/>
          </a:p>
        </p:txBody>
      </p:sp>
      <p:sp>
        <p:nvSpPr>
          <p:cNvPr id="54" name="Shape 51"/>
          <p:cNvSpPr/>
          <p:nvPr/>
        </p:nvSpPr>
        <p:spPr>
          <a:xfrm>
            <a:off x="3063240" y="5102352"/>
            <a:ext cx="2798064" cy="768096"/>
          </a:xfrm>
          <a:prstGeom prst="roundRect">
            <a:avLst>
              <a:gd name="adj" fmla="val 9524"/>
            </a:avLst>
          </a:prstGeom>
          <a:solidFill>
            <a:srgbClr val="EEF1F7"/>
          </a:solidFill>
          <a:ln w="12700">
            <a:solidFill>
              <a:srgbClr val="EEF1F7"/>
            </a:solidFill>
            <a:prstDash val="solid"/>
          </a:ln>
        </p:spPr>
      </p:sp>
      <p:sp>
        <p:nvSpPr>
          <p:cNvPr id="55" name="Text 52"/>
          <p:cNvSpPr txBox="1"/>
          <p:nvPr/>
        </p:nvSpPr>
        <p:spPr>
          <a:xfrm>
            <a:off x="3182112" y="5129784"/>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Increasingly rich and precise vocabulary; shades of meaning; vocabulary matched to form and audience</a:t>
            </a:r>
            <a:endParaRPr lang="en-US" sz="950" dirty="0"/>
          </a:p>
        </p:txBody>
      </p:sp>
      <p:sp>
        <p:nvSpPr>
          <p:cNvPr id="56" name="Shape 53"/>
          <p:cNvSpPr/>
          <p:nvPr/>
        </p:nvSpPr>
        <p:spPr>
          <a:xfrm>
            <a:off x="5952744" y="5102352"/>
            <a:ext cx="2798064" cy="768096"/>
          </a:xfrm>
          <a:prstGeom prst="roundRect">
            <a:avLst>
              <a:gd name="adj" fmla="val 9524"/>
            </a:avLst>
          </a:prstGeom>
          <a:solidFill>
            <a:srgbClr val="EEF1F7"/>
          </a:solidFill>
          <a:ln w="12700">
            <a:solidFill>
              <a:srgbClr val="EEF1F7"/>
            </a:solidFill>
            <a:prstDash val="solid"/>
          </a:ln>
        </p:spPr>
      </p:sp>
      <p:sp>
        <p:nvSpPr>
          <p:cNvPr id="57" name="Text 54"/>
          <p:cNvSpPr txBox="1"/>
          <p:nvPr/>
        </p:nvSpPr>
        <p:spPr>
          <a:xfrm>
            <a:off x="6071616" y="5129784"/>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Vocabulary for atmosphere and character; synonyms and antonyms; draw on vocabulary met in reading</a:t>
            </a:r>
            <a:endParaRPr lang="en-US" sz="950" dirty="0"/>
          </a:p>
        </p:txBody>
      </p:sp>
      <p:sp>
        <p:nvSpPr>
          <p:cNvPr id="58" name="Shape 55"/>
          <p:cNvSpPr/>
          <p:nvPr/>
        </p:nvSpPr>
        <p:spPr>
          <a:xfrm>
            <a:off x="8842248" y="5102352"/>
            <a:ext cx="2798064" cy="768096"/>
          </a:xfrm>
          <a:prstGeom prst="roundRect">
            <a:avLst>
              <a:gd name="adj" fmla="val 9524"/>
            </a:avLst>
          </a:prstGeom>
          <a:solidFill>
            <a:srgbClr val="EEF1F7"/>
          </a:solidFill>
          <a:ln w="12700">
            <a:solidFill>
              <a:srgbClr val="EEF1F7"/>
            </a:solidFill>
            <a:prstDash val="solid"/>
          </a:ln>
        </p:spPr>
      </p:sp>
      <p:sp>
        <p:nvSpPr>
          <p:cNvPr id="59" name="Text 56"/>
          <p:cNvSpPr txBox="1"/>
          <p:nvPr/>
        </p:nvSpPr>
        <p:spPr>
          <a:xfrm>
            <a:off x="8961120" y="5129784"/>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Distinguish informal from formal vocabulary; justify a word choice by purpose and audience</a:t>
            </a:r>
            <a:endParaRPr lang="en-US" sz="950" dirty="0"/>
          </a:p>
        </p:txBody>
      </p:sp>
      <p:sp>
        <p:nvSpPr>
          <p:cNvPr id="60" name="Text 57"/>
          <p:cNvSpPr txBox="1"/>
          <p:nvPr/>
        </p:nvSpPr>
        <p:spPr>
          <a:xfrm>
            <a:off x="502920" y="6016752"/>
            <a:ext cx="11183112" cy="256032"/>
          </a:xfrm>
          <a:prstGeom prst="rect">
            <a:avLst/>
          </a:prstGeom>
          <a:noFill/>
          <a:ln/>
        </p:spPr>
        <p:txBody>
          <a:bodyPr wrap="square" lIns="0" tIns="0" rIns="0" bIns="0" rtlCol="0" anchor="ctr"/>
          <a:lstStyle/>
          <a:p>
            <a:pPr marL="0" indent="0">
              <a:buNone/>
            </a:pPr>
            <a:r>
              <a:rPr lang="en-US" sz="1050" i="1" dirty="0">
                <a:solidFill>
                  <a:srgbClr val="5B6172"/>
                </a:solidFill>
                <a:latin typeface="Calibri" pitchFamily="34" charset="0"/>
                <a:ea typeface="Calibri" pitchFamily="34" charset="-122"/>
                <a:cs typeface="Calibri" pitchFamily="34" charset="-120"/>
              </a:rPr>
              <a:t>Reception is set out on the Early Years slide. For full progression and end points by phase, see the Writing Curriculum Progression document.</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B2E5E"/>
        </a:solidFill>
        <a:effectLst/>
      </p:bgPr>
    </p:bg>
    <p:spTree>
      <p:nvGrpSpPr>
        <p:cNvPr id="1" name=""/>
        <p:cNvGrpSpPr/>
        <p:nvPr/>
      </p:nvGrpSpPr>
      <p:grpSpPr>
        <a:xfrm>
          <a:off x="0" y="0"/>
          <a:ext cx="0" cy="0"/>
          <a:chOff x="0" y="0"/>
          <a:chExt cx="0" cy="0"/>
        </a:xfrm>
      </p:grpSpPr>
      <p:sp>
        <p:nvSpPr>
          <p:cNvPr id="2" name="Shape 0"/>
          <p:cNvSpPr/>
          <p:nvPr/>
        </p:nvSpPr>
        <p:spPr>
          <a:xfrm>
            <a:off x="502920" y="457200"/>
            <a:ext cx="566928" cy="566928"/>
          </a:xfrm>
          <a:prstGeom prst="ellipse">
            <a:avLst/>
          </a:prstGeom>
          <a:solidFill>
            <a:srgbClr val="F5A623"/>
          </a:solidFill>
          <a:ln w="12700">
            <a:solidFill>
              <a:srgbClr val="F5A623"/>
            </a:solidFill>
            <a:prstDash val="solid"/>
          </a:ln>
        </p:spPr>
      </p:sp>
      <p:pic>
        <p:nvPicPr>
          <p:cNvPr id="3" name="Image 0" descr="/home/claude/wo/icons/image6.png"/>
          <p:cNvPicPr>
            <a:picLocks noChangeAspect="1"/>
          </p:cNvPicPr>
          <p:nvPr/>
        </p:nvPicPr>
        <p:blipFill>
          <a:blip r:embed="rId3"/>
          <a:stretch>
            <a:fillRect/>
          </a:stretch>
        </p:blipFill>
        <p:spPr>
          <a:xfrm>
            <a:off x="621792" y="576072"/>
            <a:ext cx="329184" cy="329184"/>
          </a:xfrm>
          <a:prstGeom prst="rect">
            <a:avLst/>
          </a:prstGeom>
        </p:spPr>
      </p:pic>
      <p:sp>
        <p:nvSpPr>
          <p:cNvPr id="4" name="Text 1"/>
          <p:cNvSpPr txBox="1"/>
          <p:nvPr/>
        </p:nvSpPr>
        <p:spPr>
          <a:xfrm>
            <a:off x="1234440" y="420624"/>
            <a:ext cx="10058400" cy="640080"/>
          </a:xfrm>
          <a:prstGeom prst="rect">
            <a:avLst/>
          </a:prstGeom>
          <a:noFill/>
          <a:ln/>
        </p:spPr>
        <p:txBody>
          <a:bodyPr wrap="square" lIns="0" tIns="0" rIns="0" bIns="0" rtlCol="0" anchor="ctr"/>
          <a:lstStyle/>
          <a:p>
            <a:pPr marL="0" indent="0">
              <a:buNone/>
            </a:pPr>
            <a:r>
              <a:rPr lang="en-US" sz="2600" b="1" dirty="0">
                <a:solidFill>
                  <a:srgbClr val="FFFFFF"/>
                </a:solidFill>
                <a:latin typeface="Calibri" pitchFamily="34" charset="0"/>
                <a:ea typeface="Calibri" pitchFamily="34" charset="-122"/>
                <a:cs typeface="Calibri" pitchFamily="34" charset="-120"/>
              </a:rPr>
              <a:t>Assessment within Writing</a:t>
            </a:r>
            <a:endParaRPr lang="en-US" sz="2600" dirty="0"/>
          </a:p>
        </p:txBody>
      </p:sp>
      <p:sp>
        <p:nvSpPr>
          <p:cNvPr id="5" name="Shape 2"/>
          <p:cNvSpPr/>
          <p:nvPr/>
        </p:nvSpPr>
        <p:spPr>
          <a:xfrm>
            <a:off x="502920" y="1371600"/>
            <a:ext cx="5440680" cy="3520440"/>
          </a:xfrm>
          <a:prstGeom prst="roundRect">
            <a:avLst>
              <a:gd name="adj" fmla="val 2078"/>
            </a:avLst>
          </a:prstGeom>
          <a:solidFill>
            <a:srgbClr val="13213F"/>
          </a:solidFill>
          <a:ln w="12700">
            <a:solidFill>
              <a:srgbClr val="13213F"/>
            </a:solidFill>
            <a:prstDash val="solid"/>
          </a:ln>
        </p:spPr>
      </p:sp>
      <p:sp>
        <p:nvSpPr>
          <p:cNvPr id="6" name="Text 3"/>
          <p:cNvSpPr txBox="1"/>
          <p:nvPr/>
        </p:nvSpPr>
        <p:spPr>
          <a:xfrm>
            <a:off x="822960" y="1600200"/>
            <a:ext cx="480060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DAY TO DAY</a:t>
            </a:r>
            <a:endParaRPr lang="en-US" sz="1400" dirty="0"/>
          </a:p>
        </p:txBody>
      </p:sp>
      <p:sp>
        <p:nvSpPr>
          <p:cNvPr id="7" name="Shape 4"/>
          <p:cNvSpPr/>
          <p:nvPr/>
        </p:nvSpPr>
        <p:spPr>
          <a:xfrm>
            <a:off x="822960" y="2121408"/>
            <a:ext cx="128016" cy="128016"/>
          </a:xfrm>
          <a:prstGeom prst="ellipse">
            <a:avLst/>
          </a:prstGeom>
          <a:solidFill>
            <a:srgbClr val="F5A623"/>
          </a:solidFill>
          <a:ln w="12700">
            <a:solidFill>
              <a:srgbClr val="F5A623"/>
            </a:solidFill>
            <a:prstDash val="solid"/>
          </a:ln>
        </p:spPr>
      </p:sp>
      <p:sp>
        <p:nvSpPr>
          <p:cNvPr id="8" name="Text 5"/>
          <p:cNvSpPr txBox="1"/>
          <p:nvPr/>
        </p:nvSpPr>
        <p:spPr>
          <a:xfrm>
            <a:off x="1143000" y="2057400"/>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Teachers circulate during writing, intervening while the piece is still being composed</a:t>
            </a:r>
            <a:endParaRPr lang="en-US" sz="1200" dirty="0"/>
          </a:p>
        </p:txBody>
      </p:sp>
      <p:sp>
        <p:nvSpPr>
          <p:cNvPr id="9" name="Shape 6"/>
          <p:cNvSpPr/>
          <p:nvPr/>
        </p:nvSpPr>
        <p:spPr>
          <a:xfrm>
            <a:off x="822960" y="2834640"/>
            <a:ext cx="128016" cy="128016"/>
          </a:xfrm>
          <a:prstGeom prst="ellipse">
            <a:avLst/>
          </a:prstGeom>
          <a:solidFill>
            <a:srgbClr val="F5A623"/>
          </a:solidFill>
          <a:ln w="12700">
            <a:solidFill>
              <a:srgbClr val="F5A623"/>
            </a:solidFill>
            <a:prstDash val="solid"/>
          </a:ln>
        </p:spPr>
      </p:sp>
      <p:sp>
        <p:nvSpPr>
          <p:cNvPr id="10" name="Text 7"/>
          <p:cNvSpPr txBox="1"/>
          <p:nvPr/>
        </p:nvSpPr>
        <p:spPr>
          <a:xfrm>
            <a:off x="1143000" y="2770632"/>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Sentence Accuracy monitored for coherence and accuracy</a:t>
            </a:r>
            <a:endParaRPr lang="en-US" sz="1200" dirty="0"/>
          </a:p>
        </p:txBody>
      </p:sp>
      <p:sp>
        <p:nvSpPr>
          <p:cNvPr id="11" name="Shape 8"/>
          <p:cNvSpPr/>
          <p:nvPr/>
        </p:nvSpPr>
        <p:spPr>
          <a:xfrm>
            <a:off x="822960" y="3547872"/>
            <a:ext cx="128016" cy="128016"/>
          </a:xfrm>
          <a:prstGeom prst="ellipse">
            <a:avLst/>
          </a:prstGeom>
          <a:solidFill>
            <a:srgbClr val="F5A623"/>
          </a:solidFill>
          <a:ln w="12700">
            <a:solidFill>
              <a:srgbClr val="F5A623"/>
            </a:solidFill>
            <a:prstDash val="solid"/>
          </a:ln>
        </p:spPr>
      </p:sp>
      <p:sp>
        <p:nvSpPr>
          <p:cNvPr id="12" name="Text 9"/>
          <p:cNvSpPr txBox="1"/>
          <p:nvPr/>
        </p:nvSpPr>
        <p:spPr>
          <a:xfrm>
            <a:off x="1143000" y="3483864"/>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Whole class feedback books completed after sessions and acted on at the start of the next</a:t>
            </a:r>
            <a:endParaRPr lang="en-US" sz="1200" dirty="0"/>
          </a:p>
        </p:txBody>
      </p:sp>
      <p:sp>
        <p:nvSpPr>
          <p:cNvPr id="13" name="Shape 10"/>
          <p:cNvSpPr/>
          <p:nvPr/>
        </p:nvSpPr>
        <p:spPr>
          <a:xfrm>
            <a:off x="822960" y="4261104"/>
            <a:ext cx="128016" cy="128016"/>
          </a:xfrm>
          <a:prstGeom prst="ellipse">
            <a:avLst/>
          </a:prstGeom>
          <a:solidFill>
            <a:srgbClr val="F5A623"/>
          </a:solidFill>
          <a:ln w="12700">
            <a:solidFill>
              <a:srgbClr val="F5A623"/>
            </a:solidFill>
            <a:prstDash val="solid"/>
          </a:ln>
        </p:spPr>
      </p:sp>
      <p:sp>
        <p:nvSpPr>
          <p:cNvPr id="14" name="Text 11"/>
          <p:cNvSpPr txBox="1"/>
          <p:nvPr/>
        </p:nvSpPr>
        <p:spPr>
          <a:xfrm>
            <a:off x="1143000" y="4197096"/>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Pupils edit and improve in purple pen, with time given to respond</a:t>
            </a:r>
            <a:endParaRPr lang="en-US" sz="1200" dirty="0"/>
          </a:p>
        </p:txBody>
      </p:sp>
      <p:sp>
        <p:nvSpPr>
          <p:cNvPr id="15" name="Shape 12"/>
          <p:cNvSpPr/>
          <p:nvPr/>
        </p:nvSpPr>
        <p:spPr>
          <a:xfrm>
            <a:off x="6263640" y="1371600"/>
            <a:ext cx="5440680" cy="3520440"/>
          </a:xfrm>
          <a:prstGeom prst="roundRect">
            <a:avLst>
              <a:gd name="adj" fmla="val 2078"/>
            </a:avLst>
          </a:prstGeom>
          <a:solidFill>
            <a:srgbClr val="13213F"/>
          </a:solidFill>
          <a:ln w="12700">
            <a:solidFill>
              <a:srgbClr val="13213F"/>
            </a:solidFill>
            <a:prstDash val="solid"/>
          </a:ln>
        </p:spPr>
      </p:sp>
      <p:sp>
        <p:nvSpPr>
          <p:cNvPr id="16" name="Text 13"/>
          <p:cNvSpPr txBox="1"/>
          <p:nvPr/>
        </p:nvSpPr>
        <p:spPr>
          <a:xfrm>
            <a:off x="6583680" y="1600200"/>
            <a:ext cx="4800600" cy="365760"/>
          </a:xfrm>
          <a:prstGeom prst="rect">
            <a:avLst/>
          </a:prstGeom>
          <a:noFill/>
          <a:ln/>
        </p:spPr>
        <p:txBody>
          <a:bodyPr wrap="square" lIns="0" tIns="0" rIns="0" bIns="0" rtlCol="0" anchor="ctr"/>
          <a:lstStyle/>
          <a:p>
            <a:pPr marL="0" indent="0">
              <a:buNone/>
            </a:pPr>
            <a:r>
              <a:rPr lang="en-US" sz="1400" b="1" kern="0" spc="150" dirty="0">
                <a:solidFill>
                  <a:srgbClr val="0E7C7B"/>
                </a:solidFill>
                <a:latin typeface="Calibri" pitchFamily="34" charset="0"/>
                <a:ea typeface="Calibri" pitchFamily="34" charset="-122"/>
                <a:cs typeface="Calibri" pitchFamily="34" charset="-120"/>
              </a:rPr>
              <a:t>ONGOING</a:t>
            </a:r>
            <a:endParaRPr lang="en-US" sz="1400" dirty="0"/>
          </a:p>
        </p:txBody>
      </p:sp>
      <p:sp>
        <p:nvSpPr>
          <p:cNvPr id="17" name="Shape 14"/>
          <p:cNvSpPr/>
          <p:nvPr/>
        </p:nvSpPr>
        <p:spPr>
          <a:xfrm>
            <a:off x="6583680" y="2121408"/>
            <a:ext cx="128016" cy="128016"/>
          </a:xfrm>
          <a:prstGeom prst="ellipse">
            <a:avLst/>
          </a:prstGeom>
          <a:solidFill>
            <a:srgbClr val="0E7C7B"/>
          </a:solidFill>
          <a:ln w="12700">
            <a:solidFill>
              <a:srgbClr val="0E7C7B"/>
            </a:solidFill>
            <a:prstDash val="solid"/>
          </a:ln>
        </p:spPr>
      </p:sp>
      <p:sp>
        <p:nvSpPr>
          <p:cNvPr id="18" name="Text 15"/>
          <p:cNvSpPr txBox="1"/>
          <p:nvPr/>
        </p:nvSpPr>
        <p:spPr>
          <a:xfrm>
            <a:off x="6903720" y="2057400"/>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Reflecting on Unit Outcomes completed after each half-termly unit, shaping the next</a:t>
            </a:r>
            <a:endParaRPr lang="en-US" sz="1200" dirty="0"/>
          </a:p>
        </p:txBody>
      </p:sp>
      <p:sp>
        <p:nvSpPr>
          <p:cNvPr id="19" name="Shape 16"/>
          <p:cNvSpPr/>
          <p:nvPr/>
        </p:nvSpPr>
        <p:spPr>
          <a:xfrm>
            <a:off x="6583680" y="2834640"/>
            <a:ext cx="128016" cy="128016"/>
          </a:xfrm>
          <a:prstGeom prst="ellipse">
            <a:avLst/>
          </a:prstGeom>
          <a:solidFill>
            <a:srgbClr val="0E7C7B"/>
          </a:solidFill>
          <a:ln w="12700">
            <a:solidFill>
              <a:srgbClr val="0E7C7B"/>
            </a:solidFill>
            <a:prstDash val="solid"/>
          </a:ln>
        </p:spPr>
      </p:sp>
      <p:sp>
        <p:nvSpPr>
          <p:cNvPr id="20" name="Text 17"/>
          <p:cNvSpPr txBox="1"/>
          <p:nvPr/>
        </p:nvSpPr>
        <p:spPr>
          <a:xfrm>
            <a:off x="6903720" y="2770632"/>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Ready Steady Spell assessments at half termly intervals</a:t>
            </a:r>
            <a:endParaRPr lang="en-US" sz="1200" dirty="0"/>
          </a:p>
        </p:txBody>
      </p:sp>
      <p:sp>
        <p:nvSpPr>
          <p:cNvPr id="21" name="Shape 18"/>
          <p:cNvSpPr/>
          <p:nvPr/>
        </p:nvSpPr>
        <p:spPr>
          <a:xfrm>
            <a:off x="6583680" y="3547872"/>
            <a:ext cx="128016" cy="128016"/>
          </a:xfrm>
          <a:prstGeom prst="ellipse">
            <a:avLst/>
          </a:prstGeom>
          <a:solidFill>
            <a:srgbClr val="0E7C7B"/>
          </a:solidFill>
          <a:ln w="12700">
            <a:solidFill>
              <a:srgbClr val="0E7C7B"/>
            </a:solidFill>
            <a:prstDash val="solid"/>
          </a:ln>
        </p:spPr>
      </p:sp>
      <p:sp>
        <p:nvSpPr>
          <p:cNvPr id="22" name="Text 19"/>
          <p:cNvSpPr txBox="1"/>
          <p:nvPr/>
        </p:nvSpPr>
        <p:spPr>
          <a:xfrm>
            <a:off x="6903720" y="3483864"/>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Termly whole-school moderation and logging of teacher assessments on Insight; statutory teacher assessment at the end of Key Stage 2</a:t>
            </a:r>
            <a:endParaRPr lang="en-US" sz="1200" dirty="0"/>
          </a:p>
        </p:txBody>
      </p:sp>
      <p:sp>
        <p:nvSpPr>
          <p:cNvPr id="23" name="Shape 20"/>
          <p:cNvSpPr/>
          <p:nvPr/>
        </p:nvSpPr>
        <p:spPr>
          <a:xfrm>
            <a:off x="6583680" y="4261104"/>
            <a:ext cx="128016" cy="128016"/>
          </a:xfrm>
          <a:prstGeom prst="ellipse">
            <a:avLst/>
          </a:prstGeom>
          <a:solidFill>
            <a:srgbClr val="0E7C7B"/>
          </a:solidFill>
          <a:ln w="12700">
            <a:solidFill>
              <a:srgbClr val="0E7C7B"/>
            </a:solidFill>
            <a:prstDash val="solid"/>
          </a:ln>
        </p:spPr>
      </p:sp>
      <p:sp>
        <p:nvSpPr>
          <p:cNvPr id="24" name="Text 21"/>
          <p:cNvSpPr txBox="1"/>
          <p:nvPr/>
        </p:nvSpPr>
        <p:spPr>
          <a:xfrm>
            <a:off x="6903720" y="4197096"/>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No More Marking comparative judgement, giving a scaled score and a national comparison</a:t>
            </a:r>
            <a:endParaRPr lang="en-US" sz="1200" dirty="0"/>
          </a:p>
        </p:txBody>
      </p:sp>
      <p:sp>
        <p:nvSpPr>
          <p:cNvPr id="25" name="Shape 22"/>
          <p:cNvSpPr/>
          <p:nvPr/>
        </p:nvSpPr>
        <p:spPr>
          <a:xfrm>
            <a:off x="502920" y="5074920"/>
            <a:ext cx="11201400" cy="1234440"/>
          </a:xfrm>
          <a:prstGeom prst="roundRect">
            <a:avLst>
              <a:gd name="adj" fmla="val 5926"/>
            </a:avLst>
          </a:prstGeom>
          <a:solidFill>
            <a:srgbClr val="24386B"/>
          </a:solidFill>
          <a:ln w="12700">
            <a:solidFill>
              <a:srgbClr val="24386B"/>
            </a:solidFill>
            <a:prstDash val="solid"/>
          </a:ln>
        </p:spPr>
      </p:sp>
      <p:sp>
        <p:nvSpPr>
          <p:cNvPr id="26" name="Shape 23"/>
          <p:cNvSpPr/>
          <p:nvPr/>
        </p:nvSpPr>
        <p:spPr>
          <a:xfrm>
            <a:off x="777240" y="5367528"/>
            <a:ext cx="640080" cy="640080"/>
          </a:xfrm>
          <a:prstGeom prst="ellipse">
            <a:avLst/>
          </a:prstGeom>
          <a:solidFill>
            <a:srgbClr val="F5A623"/>
          </a:solidFill>
          <a:ln w="12700">
            <a:solidFill>
              <a:srgbClr val="F5A623"/>
            </a:solidFill>
            <a:prstDash val="solid"/>
          </a:ln>
        </p:spPr>
      </p:sp>
      <p:pic>
        <p:nvPicPr>
          <p:cNvPr id="27" name="Image 1" descr="/home/claude/wo/icons/pen.png"/>
          <p:cNvPicPr>
            <a:picLocks noChangeAspect="1"/>
          </p:cNvPicPr>
          <p:nvPr/>
        </p:nvPicPr>
        <p:blipFill>
          <a:blip r:embed="rId4"/>
          <a:stretch>
            <a:fillRect/>
          </a:stretch>
        </p:blipFill>
        <p:spPr>
          <a:xfrm>
            <a:off x="941832" y="5532120"/>
            <a:ext cx="310896" cy="310896"/>
          </a:xfrm>
          <a:prstGeom prst="rect">
            <a:avLst/>
          </a:prstGeom>
        </p:spPr>
      </p:pic>
      <p:sp>
        <p:nvSpPr>
          <p:cNvPr id="28" name="Text 24"/>
          <p:cNvSpPr txBox="1"/>
          <p:nvPr/>
        </p:nvSpPr>
        <p:spPr>
          <a:xfrm>
            <a:off x="1600200" y="5074920"/>
            <a:ext cx="9784080" cy="1234440"/>
          </a:xfrm>
          <a:prstGeom prst="rect">
            <a:avLst/>
          </a:prstGeom>
          <a:noFill/>
          <a:ln/>
        </p:spPr>
        <p:txBody>
          <a:bodyPr wrap="square" lIns="0" tIns="0" rIns="0" bIns="0" rtlCol="0" anchor="ctr"/>
          <a:lstStyle/>
          <a:p>
            <a:pPr marL="0" indent="0">
              <a:buNone/>
            </a:pPr>
            <a:r>
              <a:rPr lang="en-US" sz="1400" i="1" dirty="0">
                <a:solidFill>
                  <a:srgbClr val="FFFFFF"/>
                </a:solidFill>
                <a:latin typeface="Calibri" pitchFamily="34" charset="0"/>
                <a:ea typeface="Calibri" pitchFamily="34" charset="-122"/>
                <a:cs typeface="Calibri" pitchFamily="34" charset="-120"/>
              </a:rPr>
              <a:t>Every child at Bexton leaves able to write accurately, at length and with purpose, and with something they want to say.</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1884</Words>
  <Application>Microsoft Office PowerPoint</Application>
  <PresentationFormat>Widescreen</PresentationFormat>
  <Paragraphs>211</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Tristram Marchington</cp:lastModifiedBy>
  <cp:revision>2</cp:revision>
  <dcterms:created xsi:type="dcterms:W3CDTF">2026-09-15T20:12:03Z</dcterms:created>
  <dcterms:modified xsi:type="dcterms:W3CDTF">2026-09-16T07:49:59Z</dcterms:modified>
</cp:coreProperties>
</file>