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797675" cy="992663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97" d="100"/>
          <a:sy n="97" d="100"/>
        </p:scale>
        <p:origin x="115" y="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3957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80275" tIns="40138" rIns="80275" bIns="40138"/>
          <a:lstStyle/>
          <a:p>
            <a:endParaRPr lang="en-US" dirty="0"/>
          </a:p>
        </p:txBody>
      </p:sp>
      <p:sp>
        <p:nvSpPr>
          <p:cNvPr id="4" name="Slide Number Placeholder 3"/>
          <p:cNvSpPr>
            <a:spLocks noGrp="1"/>
          </p:cNvSpPr>
          <p:nvPr>
            <p:ph type="sldNum" sz="quarter" idx="10"/>
          </p:nvPr>
        </p:nvSpPr>
        <p:spPr/>
        <p:txBody>
          <a:bodyPr lIns="80275" tIns="40138" rIns="80275" bIns="40138"/>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2.png"/><Relationship Id="rId6" Type="http://schemas.openxmlformats.org/officeDocument/2006/relationships/image" Target="../media/image5.png"/><Relationship Id="rId7"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12.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E5E"/>
        </a:solidFill>
        <a:effectLst/>
      </p:bgPr>
    </p:bg>
    <p:spTree>
      <p:nvGrpSpPr>
        <p:cNvPr id="1" name=""/>
        <p:cNvGrpSpPr/>
        <p:nvPr/>
      </p:nvGrpSpPr>
      <p:grpSpPr>
        <a:xfrm>
          <a:off x="0" y="0"/>
          <a:ext cx="0" cy="0"/>
          <a:chOff x="0" y="0"/>
          <a:chExt cx="0" cy="0"/>
        </a:xfrm>
      </p:grpSpPr>
      <p:pic>
        <p:nvPicPr>
          <p:cNvPr id="2" name="Image 0" descr="bexton_circle.png"/>
          <p:cNvPicPr>
            <a:picLocks noChangeAspect="1"/>
          </p:cNvPicPr>
          <p:nvPr/>
        </p:nvPicPr>
        <p:blipFill>
          <a:blip r:embed="rId3"/>
          <a:stretch>
            <a:fillRect/>
          </a:stretch>
        </p:blipFill>
        <p:spPr>
          <a:xfrm>
            <a:off x="5387188" y="457200"/>
            <a:ext cx="1417320" cy="1417320"/>
          </a:xfrm>
          <a:prstGeom prst="rect">
            <a:avLst/>
          </a:prstGeom>
          <a:effectLst>
            <a:outerShdw blurRad="101600" dist="38100" dir="2700000" algn="bl" rotWithShape="0">
              <a:srgbClr val="000000">
                <a:alpha val="25000"/>
              </a:srgbClr>
            </a:outerShdw>
          </a:effectLst>
        </p:spPr>
      </p:pic>
      <p:sp>
        <p:nvSpPr>
          <p:cNvPr id="3" name="Shape 0"/>
          <p:cNvSpPr/>
          <p:nvPr/>
        </p:nvSpPr>
        <p:spPr>
          <a:xfrm>
            <a:off x="5592928" y="2331720"/>
            <a:ext cx="1005840" cy="1005840"/>
          </a:xfrm>
          <a:prstGeom prst="ellipse">
            <a:avLst/>
          </a:prstGeom>
          <a:solidFill>
            <a:srgbClr val="F5A623"/>
          </a:solidFill>
          <a:ln/>
        </p:spPr>
      </p:sp>
      <p:pic>
        <p:nvPicPr>
          <p:cNvPr id="4" name="Image 1" descr="icons/flask_white.png"/>
          <p:cNvPicPr>
            <a:picLocks noChangeAspect="1"/>
          </p:cNvPicPr>
          <p:nvPr/>
        </p:nvPicPr>
        <p:blipFill>
          <a:blip r:embed="rId4"/>
          <a:stretch>
            <a:fillRect/>
          </a:stretch>
        </p:blipFill>
        <p:spPr>
          <a:xfrm>
            <a:off x="5723687" y="2462479"/>
            <a:ext cx="744322" cy="744322"/>
          </a:xfrm>
          <a:prstGeom prst="rect">
            <a:avLst/>
          </a:prstGeom>
        </p:spPr>
      </p:pic>
      <p:sp>
        <p:nvSpPr>
          <p:cNvPr id="5" name="Text 1"/>
          <p:cNvSpPr/>
          <p:nvPr/>
        </p:nvSpPr>
        <p:spPr>
          <a:xfrm>
            <a:off x="0" y="3520440"/>
            <a:ext cx="12191695" cy="1005840"/>
          </a:xfrm>
          <a:prstGeom prst="rect">
            <a:avLst/>
          </a:prstGeom>
          <a:noFill/>
          <a:ln/>
        </p:spPr>
        <p:txBody>
          <a:bodyPr wrap="square" lIns="0" tIns="0" rIns="0" bIns="0" rtlCol="0" anchor="ctr"/>
          <a:lstStyle/>
          <a:p>
            <a:pPr marL="0" indent="0" algn="ctr">
              <a:buNone/>
            </a:pPr>
            <a:r>
              <a:rPr lang="en-US" sz="5400" b="1" kern="0" spc="300" dirty="0">
                <a:solidFill>
                  <a:srgbClr val="FFFFFF"/>
                </a:solidFill>
                <a:latin typeface="Calibri" pitchFamily="34" charset="0"/>
                <a:ea typeface="Calibri" pitchFamily="34" charset="-122"/>
                <a:cs typeface="Calibri" pitchFamily="34" charset="-120"/>
              </a:rPr>
              <a:t>SCIENCE</a:t>
            </a:r>
            <a:endParaRPr lang="en-US" sz="5400" dirty="0"/>
          </a:p>
        </p:txBody>
      </p:sp>
      <p:sp>
        <p:nvSpPr>
          <p:cNvPr id="6" name="Text 2"/>
          <p:cNvSpPr/>
          <p:nvPr/>
        </p:nvSpPr>
        <p:spPr>
          <a:xfrm>
            <a:off x="0" y="4434840"/>
            <a:ext cx="12191695" cy="457200"/>
          </a:xfrm>
          <a:prstGeom prst="rect">
            <a:avLst/>
          </a:prstGeom>
          <a:noFill/>
          <a:ln/>
        </p:spPr>
        <p:txBody>
          <a:bodyPr wrap="square" lIns="0" tIns="0" rIns="0" bIns="0" rtlCol="0" anchor="ctr"/>
          <a:lstStyle/>
          <a:p>
            <a:pPr marL="0" indent="0" algn="ctr">
              <a:buNone/>
            </a:pPr>
            <a:r>
              <a:rPr lang="en-US" sz="2000" b="1" kern="0" spc="300" dirty="0">
                <a:solidFill>
                  <a:srgbClr val="F5A623"/>
                </a:solidFill>
                <a:latin typeface="Calibri" pitchFamily="34" charset="0"/>
                <a:ea typeface="Calibri" pitchFamily="34" charset="-122"/>
                <a:cs typeface="Calibri" pitchFamily="34" charset="-120"/>
              </a:rPr>
              <a:t>SUBJECT OVERVIEW</a:t>
            </a:r>
            <a:endParaRPr lang="en-US" sz="2000" dirty="0"/>
          </a:p>
        </p:txBody>
      </p:sp>
      <p:sp>
        <p:nvSpPr>
          <p:cNvPr id="7" name="Text 3"/>
          <p:cNvSpPr/>
          <p:nvPr/>
        </p:nvSpPr>
        <p:spPr>
          <a:xfrm>
            <a:off x="0" y="4983480"/>
            <a:ext cx="12191695" cy="457200"/>
          </a:xfrm>
          <a:prstGeom prst="rect">
            <a:avLst/>
          </a:prstGeom>
          <a:noFill/>
          <a:ln/>
        </p:spPr>
        <p:txBody>
          <a:bodyPr wrap="square" lIns="0" tIns="0" rIns="0" bIns="0" rtlCol="0" anchor="ctr"/>
          <a:lstStyle/>
          <a:p>
            <a:pPr marL="0" indent="0" algn="ctr">
              <a:buNone/>
            </a:pPr>
            <a:r>
              <a:rPr lang="en-US" sz="1500" i="1" dirty="0">
                <a:solidFill>
                  <a:srgbClr val="C9D2E8"/>
                </a:solidFill>
                <a:latin typeface="Calibri" pitchFamily="34" charset="0"/>
                <a:ea typeface="Calibri" pitchFamily="34" charset="-122"/>
                <a:cs typeface="Calibri" pitchFamily="34" charset="-120"/>
              </a:rPr>
              <a:t>Curious scientists. Real investigation. A growth mindset for science.</a:t>
            </a:r>
            <a:endParaRPr lang="en-US" sz="1500" dirty="0"/>
          </a:p>
        </p:txBody>
      </p:sp>
      <p:sp>
        <p:nvSpPr>
          <p:cNvPr id="8" name="Text 4"/>
          <p:cNvSpPr/>
          <p:nvPr/>
        </p:nvSpPr>
        <p:spPr>
          <a:xfrm>
            <a:off x="0" y="6263640"/>
            <a:ext cx="12191695" cy="320040"/>
          </a:xfrm>
          <a:prstGeom prst="rect">
            <a:avLst/>
          </a:prstGeom>
          <a:noFill/>
          <a:ln/>
        </p:spPr>
        <p:txBody>
          <a:bodyPr wrap="square" lIns="0" tIns="0" rIns="0" bIns="0" rtlCol="0" anchor="ctr"/>
          <a:lstStyle/>
          <a:p>
            <a:pPr marL="0" indent="0" algn="ctr">
              <a:buNone/>
            </a:pPr>
            <a:r>
              <a:rPr lang="en-US" sz="1100" kern="0" spc="200" dirty="0">
                <a:solidFill>
                  <a:srgbClr val="8A97BE"/>
                </a:solidFill>
                <a:latin typeface="Calibri" pitchFamily="34" charset="0"/>
                <a:ea typeface="Calibri" pitchFamily="34" charset="-122"/>
                <a:cs typeface="Calibri" pitchFamily="34" charset="-120"/>
              </a:rPr>
              <a:t>CHESHIRE ACADEMIES TRUST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boo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Intent &amp; Implementation</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02</a:t>
            </a:r>
            <a:endParaRPr lang="en-US" sz="900" dirty="0"/>
          </a:p>
        </p:txBody>
      </p:sp>
      <p:sp>
        <p:nvSpPr>
          <p:cNvPr id="7" name="Shape 4"/>
          <p:cNvSpPr/>
          <p:nvPr/>
        </p:nvSpPr>
        <p:spPr>
          <a:xfrm>
            <a:off x="502920" y="1234440"/>
            <a:ext cx="4160520" cy="5074920"/>
          </a:xfrm>
          <a:prstGeom prst="roundRect">
            <a:avLst>
              <a:gd name="adj" fmla="val 1758"/>
            </a:avLst>
          </a:prstGeom>
          <a:solidFill>
            <a:srgbClr val="EEF1F7"/>
          </a:solidFill>
          <a:ln/>
        </p:spPr>
      </p:sp>
      <p:sp>
        <p:nvSpPr>
          <p:cNvPr id="8" name="Text 5"/>
          <p:cNvSpPr/>
          <p:nvPr/>
        </p:nvSpPr>
        <p:spPr>
          <a:xfrm>
            <a:off x="777240" y="1463040"/>
            <a:ext cx="3657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OUR INTENT</a:t>
            </a:r>
            <a:endParaRPr lang="en-US" sz="1400" dirty="0"/>
          </a:p>
        </p:txBody>
      </p:sp>
      <p:sp>
        <p:nvSpPr>
          <p:cNvPr id="9" name="Text 6"/>
          <p:cNvSpPr/>
          <p:nvPr/>
        </p:nvSpPr>
        <p:spPr>
          <a:xfrm>
            <a:off x="777240" y="1965960"/>
            <a:ext cx="3611880" cy="4206240"/>
          </a:xfrm>
          <a:prstGeom prst="rect">
            <a:avLst/>
          </a:prstGeom>
          <a:noFill/>
          <a:ln/>
        </p:spPr>
        <p:txBody>
          <a:bodyPr wrap="square" lIns="0" tIns="0" rIns="0" bIns="0" rtlCol="0" anchor="t"/>
          <a:lstStyle/>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Curious, confident scientists who question and investigate</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A growth mindset: embracing challenge and learning from mistakes</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Sequenced using White Rose, building on prior knowledge with regular retrieval</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Explicit scientific vocabulary, revisited and used accurately</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Regular practical investigation within every unit</a:t>
            </a:r>
            <a:endParaRPr lang="en-US" sz="1300" dirty="0"/>
          </a:p>
          <a:p>
            <a:pPr marL="177800" indent="-177800">
              <a:lnSpc>
                <a:spcPct val="105000"/>
              </a:lnSpc>
              <a:spcAft>
                <a:spcPts val="1200"/>
              </a:spcAft>
              <a:buSzPct val="100000"/>
              <a:buChar char="●"/>
            </a:pPr>
            <a:r>
              <a:rPr lang="en-US" sz="1300" dirty="0">
                <a:solidFill>
                  <a:srgbClr val="26314F"/>
                </a:solidFill>
                <a:latin typeface="Calibri" pitchFamily="34" charset="0"/>
                <a:ea typeface="Calibri" pitchFamily="34" charset="-122"/>
                <a:cs typeface="Calibri" pitchFamily="34" charset="-120"/>
              </a:rPr>
              <a:t>Ready for the next stage of their education</a:t>
            </a:r>
            <a:endParaRPr lang="en-US" sz="1300" dirty="0"/>
          </a:p>
        </p:txBody>
      </p:sp>
      <p:sp>
        <p:nvSpPr>
          <p:cNvPr id="10" name="Text 7"/>
          <p:cNvSpPr/>
          <p:nvPr/>
        </p:nvSpPr>
        <p:spPr>
          <a:xfrm>
            <a:off x="4937760" y="1234440"/>
            <a:ext cx="672084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IMPLEMENTATION</a:t>
            </a:r>
            <a:endParaRPr lang="en-US" sz="1400" dirty="0"/>
          </a:p>
        </p:txBody>
      </p:sp>
      <p:sp>
        <p:nvSpPr>
          <p:cNvPr id="11" name="Shape 8"/>
          <p:cNvSpPr/>
          <p:nvPr/>
        </p:nvSpPr>
        <p:spPr>
          <a:xfrm>
            <a:off x="4937760" y="1691640"/>
            <a:ext cx="6720840" cy="1170432"/>
          </a:xfrm>
          <a:prstGeom prst="roundRect">
            <a:avLst>
              <a:gd name="adj" fmla="val 5469"/>
            </a:avLst>
          </a:prstGeom>
          <a:solidFill>
            <a:srgbClr val="EEF1F7"/>
          </a:solidFill>
          <a:ln/>
        </p:spPr>
      </p:sp>
      <p:sp>
        <p:nvSpPr>
          <p:cNvPr id="12" name="Shape 9"/>
          <p:cNvSpPr/>
          <p:nvPr/>
        </p:nvSpPr>
        <p:spPr>
          <a:xfrm>
            <a:off x="5102352" y="2048256"/>
            <a:ext cx="457200" cy="457200"/>
          </a:xfrm>
          <a:prstGeom prst="ellipse">
            <a:avLst/>
          </a:prstGeom>
          <a:solidFill>
            <a:srgbClr val="1B2E5E"/>
          </a:solidFill>
          <a:ln/>
        </p:spPr>
      </p:sp>
      <p:pic>
        <p:nvPicPr>
          <p:cNvPr id="13" name="Image 1" descr="icons/clipboard_white.png"/>
          <p:cNvPicPr>
            <a:picLocks noChangeAspect="1"/>
          </p:cNvPicPr>
          <p:nvPr/>
        </p:nvPicPr>
        <p:blipFill>
          <a:blip r:embed="rId4"/>
          <a:stretch>
            <a:fillRect/>
          </a:stretch>
        </p:blipFill>
        <p:spPr>
          <a:xfrm>
            <a:off x="5161788" y="2107692"/>
            <a:ext cx="338328" cy="338328"/>
          </a:xfrm>
          <a:prstGeom prst="rect">
            <a:avLst/>
          </a:prstGeom>
        </p:spPr>
      </p:pic>
      <p:sp>
        <p:nvSpPr>
          <p:cNvPr id="14" name="Text 10"/>
          <p:cNvSpPr/>
          <p:nvPr/>
        </p:nvSpPr>
        <p:spPr>
          <a:xfrm>
            <a:off x="5715000" y="1783080"/>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Curriculum structure &amp; sequencing</a:t>
            </a:r>
            <a:endParaRPr lang="en-US" sz="1250" dirty="0"/>
          </a:p>
        </p:txBody>
      </p:sp>
      <p:sp>
        <p:nvSpPr>
          <p:cNvPr id="15" name="Text 11"/>
          <p:cNvSpPr/>
          <p:nvPr/>
        </p:nvSpPr>
        <p:spPr>
          <a:xfrm>
            <a:off x="5715000" y="2075688"/>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Taught weekly across the school, following the White Rose scheme, condensed to around six lessons a half term in the same order. Lessons combine retrieval, new teaching and application through writing or practical work.</a:t>
            </a:r>
            <a:endParaRPr lang="en-US" sz="1050" dirty="0"/>
          </a:p>
        </p:txBody>
      </p:sp>
      <p:sp>
        <p:nvSpPr>
          <p:cNvPr id="16" name="Shape 12"/>
          <p:cNvSpPr/>
          <p:nvPr/>
        </p:nvSpPr>
        <p:spPr>
          <a:xfrm>
            <a:off x="4937760" y="3008376"/>
            <a:ext cx="6720840" cy="1170432"/>
          </a:xfrm>
          <a:prstGeom prst="roundRect">
            <a:avLst>
              <a:gd name="adj" fmla="val 5469"/>
            </a:avLst>
          </a:prstGeom>
          <a:solidFill>
            <a:srgbClr val="EEF1F7"/>
          </a:solidFill>
          <a:ln/>
        </p:spPr>
      </p:sp>
      <p:sp>
        <p:nvSpPr>
          <p:cNvPr id="17" name="Shape 13"/>
          <p:cNvSpPr/>
          <p:nvPr/>
        </p:nvSpPr>
        <p:spPr>
          <a:xfrm>
            <a:off x="5102352" y="3364992"/>
            <a:ext cx="457200" cy="457200"/>
          </a:xfrm>
          <a:prstGeom prst="ellipse">
            <a:avLst/>
          </a:prstGeom>
          <a:solidFill>
            <a:srgbClr val="1B2E5E"/>
          </a:solidFill>
          <a:ln/>
        </p:spPr>
      </p:sp>
      <p:pic>
        <p:nvPicPr>
          <p:cNvPr id="18" name="Image 2" descr="icons/flask_white.png"/>
          <p:cNvPicPr>
            <a:picLocks noChangeAspect="1"/>
          </p:cNvPicPr>
          <p:nvPr/>
        </p:nvPicPr>
        <p:blipFill>
          <a:blip r:embed="rId5"/>
          <a:stretch>
            <a:fillRect/>
          </a:stretch>
        </p:blipFill>
        <p:spPr>
          <a:xfrm>
            <a:off x="5161788" y="3424428"/>
            <a:ext cx="338328" cy="338328"/>
          </a:xfrm>
          <a:prstGeom prst="rect">
            <a:avLst/>
          </a:prstGeom>
        </p:spPr>
      </p:pic>
      <p:sp>
        <p:nvSpPr>
          <p:cNvPr id="19" name="Text 14"/>
          <p:cNvSpPr/>
          <p:nvPr/>
        </p:nvSpPr>
        <p:spPr>
          <a:xfrm>
            <a:off x="5715000" y="3099816"/>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Content &amp; concepts</a:t>
            </a:r>
            <a:endParaRPr lang="en-US" sz="1250" dirty="0"/>
          </a:p>
        </p:txBody>
      </p:sp>
      <p:sp>
        <p:nvSpPr>
          <p:cNvPr id="20" name="Text 15"/>
          <p:cNvSpPr/>
          <p:nvPr/>
        </p:nvSpPr>
        <p:spPr>
          <a:xfrm>
            <a:off x="5715000" y="3392424"/>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Four content strands: biology, chemistry, physics and sustainability, with Working Scientifically skills woven through every unit.</a:t>
            </a:r>
            <a:endParaRPr lang="en-US" sz="1050" dirty="0"/>
          </a:p>
        </p:txBody>
      </p:sp>
      <p:sp>
        <p:nvSpPr>
          <p:cNvPr id="21" name="Shape 16"/>
          <p:cNvSpPr/>
          <p:nvPr/>
        </p:nvSpPr>
        <p:spPr>
          <a:xfrm>
            <a:off x="4937760" y="4325112"/>
            <a:ext cx="6720840" cy="1170432"/>
          </a:xfrm>
          <a:prstGeom prst="roundRect">
            <a:avLst>
              <a:gd name="adj" fmla="val 5469"/>
            </a:avLst>
          </a:prstGeom>
          <a:solidFill>
            <a:srgbClr val="EEF1F7"/>
          </a:solidFill>
          <a:ln/>
        </p:spPr>
      </p:sp>
      <p:sp>
        <p:nvSpPr>
          <p:cNvPr id="22" name="Shape 17"/>
          <p:cNvSpPr/>
          <p:nvPr/>
        </p:nvSpPr>
        <p:spPr>
          <a:xfrm>
            <a:off x="5102352" y="4681728"/>
            <a:ext cx="457200" cy="457200"/>
          </a:xfrm>
          <a:prstGeom prst="ellipse">
            <a:avLst/>
          </a:prstGeom>
          <a:solidFill>
            <a:srgbClr val="1B2E5E"/>
          </a:solidFill>
          <a:ln/>
        </p:spPr>
      </p:sp>
      <p:pic>
        <p:nvPicPr>
          <p:cNvPr id="23" name="Image 3" descr="icons/seedling_white.png"/>
          <p:cNvPicPr>
            <a:picLocks noChangeAspect="1"/>
          </p:cNvPicPr>
          <p:nvPr/>
        </p:nvPicPr>
        <p:blipFill>
          <a:blip r:embed="rId6"/>
          <a:stretch>
            <a:fillRect/>
          </a:stretch>
        </p:blipFill>
        <p:spPr>
          <a:xfrm>
            <a:off x="5161788" y="4741164"/>
            <a:ext cx="338328" cy="338328"/>
          </a:xfrm>
          <a:prstGeom prst="rect">
            <a:avLst/>
          </a:prstGeom>
        </p:spPr>
      </p:pic>
      <p:sp>
        <p:nvSpPr>
          <p:cNvPr id="24" name="Text 18"/>
          <p:cNvSpPr/>
          <p:nvPr/>
        </p:nvSpPr>
        <p:spPr>
          <a:xfrm>
            <a:off x="5715000" y="4416552"/>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Enrichment &amp; personal development</a:t>
            </a:r>
            <a:endParaRPr lang="en-US" sz="1250" dirty="0"/>
          </a:p>
        </p:txBody>
      </p:sp>
      <p:sp>
        <p:nvSpPr>
          <p:cNvPr id="25" name="Text 19"/>
          <p:cNvSpPr/>
          <p:nvPr/>
        </p:nvSpPr>
        <p:spPr>
          <a:xfrm>
            <a:off x="5715000" y="4709160"/>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Science Week, science-related trips, parent speakers from scientific careers, and a science assembly promoting science clubs.</a:t>
            </a:r>
            <a:endParaRPr lang="en-US" sz="1050" dirty="0"/>
          </a:p>
        </p:txBody>
      </p:sp>
      <p:sp>
        <p:nvSpPr>
          <p:cNvPr id="26" name="Shape 20"/>
          <p:cNvSpPr/>
          <p:nvPr/>
        </p:nvSpPr>
        <p:spPr>
          <a:xfrm>
            <a:off x="4937760" y="5641848"/>
            <a:ext cx="6720840" cy="1170432"/>
          </a:xfrm>
          <a:prstGeom prst="roundRect">
            <a:avLst>
              <a:gd name="adj" fmla="val 5469"/>
            </a:avLst>
          </a:prstGeom>
          <a:solidFill>
            <a:srgbClr val="EEF1F7"/>
          </a:solidFill>
          <a:ln/>
        </p:spPr>
      </p:sp>
      <p:sp>
        <p:nvSpPr>
          <p:cNvPr id="27" name="Shape 21"/>
          <p:cNvSpPr/>
          <p:nvPr/>
        </p:nvSpPr>
        <p:spPr>
          <a:xfrm>
            <a:off x="5102352" y="5998464"/>
            <a:ext cx="457200" cy="457200"/>
          </a:xfrm>
          <a:prstGeom prst="ellipse">
            <a:avLst/>
          </a:prstGeom>
          <a:solidFill>
            <a:srgbClr val="1B2E5E"/>
          </a:solidFill>
          <a:ln/>
        </p:spPr>
      </p:sp>
      <p:pic>
        <p:nvPicPr>
          <p:cNvPr id="28" name="Image 4" descr="icons/checkcircle_white.png"/>
          <p:cNvPicPr>
            <a:picLocks noChangeAspect="1"/>
          </p:cNvPicPr>
          <p:nvPr/>
        </p:nvPicPr>
        <p:blipFill>
          <a:blip r:embed="rId7"/>
          <a:stretch>
            <a:fillRect/>
          </a:stretch>
        </p:blipFill>
        <p:spPr>
          <a:xfrm>
            <a:off x="5161788" y="6057900"/>
            <a:ext cx="338328" cy="338328"/>
          </a:xfrm>
          <a:prstGeom prst="rect">
            <a:avLst/>
          </a:prstGeom>
        </p:spPr>
      </p:pic>
      <p:sp>
        <p:nvSpPr>
          <p:cNvPr id="29" name="Text 22"/>
          <p:cNvSpPr/>
          <p:nvPr/>
        </p:nvSpPr>
        <p:spPr>
          <a:xfrm>
            <a:off x="5715000" y="5733288"/>
            <a:ext cx="5806440" cy="274320"/>
          </a:xfrm>
          <a:prstGeom prst="rect">
            <a:avLst/>
          </a:prstGeom>
          <a:noFill/>
          <a:ln/>
        </p:spPr>
        <p:txBody>
          <a:bodyPr wrap="square" lIns="0" tIns="0" rIns="0" bIns="0" rtlCol="0" anchor="ctr"/>
          <a:lstStyle/>
          <a:p>
            <a:pPr marL="0" indent="0">
              <a:buNone/>
            </a:pPr>
            <a:r>
              <a:rPr lang="en-US" sz="1250" b="1" dirty="0">
                <a:solidFill>
                  <a:srgbClr val="1B2E5E"/>
                </a:solidFill>
                <a:latin typeface="Calibri" pitchFamily="34" charset="0"/>
                <a:ea typeface="Calibri" pitchFamily="34" charset="-122"/>
                <a:cs typeface="Calibri" pitchFamily="34" charset="-120"/>
              </a:rPr>
              <a:t>Assessment &amp; next steps</a:t>
            </a:r>
            <a:endParaRPr lang="en-US" sz="1250" dirty="0"/>
          </a:p>
        </p:txBody>
      </p:sp>
      <p:sp>
        <p:nvSpPr>
          <p:cNvPr id="30" name="Text 23"/>
          <p:cNvSpPr/>
          <p:nvPr/>
        </p:nvSpPr>
        <p:spPr>
          <a:xfrm>
            <a:off x="5715000" y="6025896"/>
            <a:ext cx="5760720" cy="713232"/>
          </a:xfrm>
          <a:prstGeom prst="rect">
            <a:avLst/>
          </a:prstGeom>
          <a:noFill/>
          <a:ln/>
        </p:spPr>
        <p:txBody>
          <a:bodyPr wrap="square" lIns="0" tIns="0" rIns="0" bIns="0" rtlCol="0" anchor="t"/>
          <a:lstStyle/>
          <a:p>
            <a:pPr marL="0" indent="0">
              <a:lnSpc>
                <a:spcPct val="102000"/>
              </a:lnSpc>
              <a:buNone/>
            </a:pPr>
            <a:r>
              <a:rPr lang="en-US" sz="1050" dirty="0">
                <a:solidFill>
                  <a:srgbClr val="26314F"/>
                </a:solidFill>
                <a:latin typeface="Calibri" pitchFamily="34" charset="0"/>
                <a:ea typeface="Calibri" pitchFamily="34" charset="-122"/>
                <a:cs typeface="Calibri" pitchFamily="34" charset="-120"/>
              </a:rPr>
              <a:t>End-of-unit assessments alongside ongoing questioning and observation. Judgements are recorded in Whole Class Feedback Books and Insight.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route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Science and The Pathway</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03</a:t>
            </a:r>
            <a:endParaRPr lang="en-US" sz="900" dirty="0"/>
          </a:p>
        </p:txBody>
      </p:sp>
      <p:sp>
        <p:nvSpPr>
          <p:cNvPr id="7" name="Text 4"/>
          <p:cNvSpPr/>
          <p:nvPr/>
        </p:nvSpPr>
        <p:spPr>
          <a:xfrm>
            <a:off x="502920" y="1188720"/>
            <a:ext cx="11155680" cy="502920"/>
          </a:xfrm>
          <a:prstGeom prst="rect">
            <a:avLst/>
          </a:prstGeom>
          <a:noFill/>
          <a:ln/>
        </p:spPr>
        <p:txBody>
          <a:bodyPr wrap="square" lIns="0" tIns="0" rIns="0" bIns="0" rtlCol="0" anchor="ctr"/>
          <a:lstStyle/>
          <a:p>
            <a:pPr marL="0" indent="0">
              <a:buNone/>
            </a:pPr>
            <a:r>
              <a:rPr lang="en-US" sz="1350" i="1" dirty="0">
                <a:solidFill>
                  <a:srgbClr val="26314F"/>
                </a:solidFill>
                <a:latin typeface="Calibri" pitchFamily="34" charset="0"/>
                <a:ea typeface="Calibri" pitchFamily="34" charset="-122"/>
                <a:cs typeface="Calibri" pitchFamily="34" charset="-120"/>
              </a:rPr>
              <a:t>Every Science unit incorporates elements of the five Pathway Trails, connecting subject learning to the wider Bexton experience.</a:t>
            </a:r>
            <a:endParaRPr lang="en-US" sz="1350" dirty="0"/>
          </a:p>
        </p:txBody>
      </p:sp>
      <p:sp>
        <p:nvSpPr>
          <p:cNvPr id="8" name="Shape 5"/>
          <p:cNvSpPr/>
          <p:nvPr/>
        </p:nvSpPr>
        <p:spPr>
          <a:xfrm>
            <a:off x="502920" y="1965960"/>
            <a:ext cx="2093976" cy="4206240"/>
          </a:xfrm>
          <a:prstGeom prst="roundRect">
            <a:avLst>
              <a:gd name="adj" fmla="val 3493"/>
            </a:avLst>
          </a:prstGeom>
          <a:solidFill>
            <a:srgbClr val="EEF1F7"/>
          </a:solidFill>
          <a:ln/>
        </p:spPr>
      </p:sp>
      <p:sp>
        <p:nvSpPr>
          <p:cNvPr id="9" name="Shape 6"/>
          <p:cNvSpPr/>
          <p:nvPr/>
        </p:nvSpPr>
        <p:spPr>
          <a:xfrm>
            <a:off x="1257300" y="2240280"/>
            <a:ext cx="585216" cy="585216"/>
          </a:xfrm>
          <a:prstGeom prst="ellipse">
            <a:avLst/>
          </a:prstGeom>
          <a:solidFill>
            <a:srgbClr val="1B2E5E"/>
          </a:solidFill>
          <a:ln/>
        </p:spPr>
      </p:sp>
      <p:pic>
        <p:nvPicPr>
          <p:cNvPr id="10" name="Image 1" descr="icons/trophy_white.png"/>
          <p:cNvPicPr>
            <a:picLocks noChangeAspect="1"/>
          </p:cNvPicPr>
          <p:nvPr/>
        </p:nvPicPr>
        <p:blipFill>
          <a:blip r:embed="rId4"/>
          <a:stretch>
            <a:fillRect/>
          </a:stretch>
        </p:blipFill>
        <p:spPr>
          <a:xfrm>
            <a:off x="1333378" y="2316358"/>
            <a:ext cx="433060" cy="433060"/>
          </a:xfrm>
          <a:prstGeom prst="rect">
            <a:avLst/>
          </a:prstGeom>
        </p:spPr>
      </p:pic>
      <p:sp>
        <p:nvSpPr>
          <p:cNvPr id="11" name="Text 7"/>
          <p:cNvSpPr/>
          <p:nvPr/>
        </p:nvSpPr>
        <p:spPr>
          <a:xfrm>
            <a:off x="612648"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PERFORMANCE</a:t>
            </a:r>
            <a:endParaRPr lang="en-US" sz="1200" dirty="0"/>
          </a:p>
        </p:txBody>
      </p:sp>
      <p:sp>
        <p:nvSpPr>
          <p:cNvPr id="12" name="Text 8"/>
          <p:cNvSpPr/>
          <p:nvPr/>
        </p:nvSpPr>
        <p:spPr>
          <a:xfrm>
            <a:off x="685800"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Presenting investigation findings and explaining scientific conclusions with confidence.</a:t>
            </a:r>
            <a:endParaRPr lang="en-US" sz="1100" dirty="0"/>
          </a:p>
        </p:txBody>
      </p:sp>
      <p:sp>
        <p:nvSpPr>
          <p:cNvPr id="13" name="Shape 9"/>
          <p:cNvSpPr/>
          <p:nvPr/>
        </p:nvSpPr>
        <p:spPr>
          <a:xfrm>
            <a:off x="2779776" y="1965960"/>
            <a:ext cx="2093976" cy="4206240"/>
          </a:xfrm>
          <a:prstGeom prst="roundRect">
            <a:avLst>
              <a:gd name="adj" fmla="val 3493"/>
            </a:avLst>
          </a:prstGeom>
          <a:solidFill>
            <a:srgbClr val="EEF1F7"/>
          </a:solidFill>
          <a:ln/>
        </p:spPr>
      </p:sp>
      <p:sp>
        <p:nvSpPr>
          <p:cNvPr id="14" name="Shape 10"/>
          <p:cNvSpPr/>
          <p:nvPr/>
        </p:nvSpPr>
        <p:spPr>
          <a:xfrm>
            <a:off x="3534156" y="2240280"/>
            <a:ext cx="585216" cy="585216"/>
          </a:xfrm>
          <a:prstGeom prst="ellipse">
            <a:avLst/>
          </a:prstGeom>
          <a:solidFill>
            <a:srgbClr val="1B2E5E"/>
          </a:solidFill>
          <a:ln/>
        </p:spPr>
      </p:sp>
      <p:pic>
        <p:nvPicPr>
          <p:cNvPr id="15" name="Image 2" descr="icons/users_white.png"/>
          <p:cNvPicPr>
            <a:picLocks noChangeAspect="1"/>
          </p:cNvPicPr>
          <p:nvPr/>
        </p:nvPicPr>
        <p:blipFill>
          <a:blip r:embed="rId5"/>
          <a:stretch>
            <a:fillRect/>
          </a:stretch>
        </p:blipFill>
        <p:spPr>
          <a:xfrm>
            <a:off x="3610234" y="2316358"/>
            <a:ext cx="433060" cy="433060"/>
          </a:xfrm>
          <a:prstGeom prst="rect">
            <a:avLst/>
          </a:prstGeom>
        </p:spPr>
      </p:pic>
      <p:sp>
        <p:nvSpPr>
          <p:cNvPr id="16" name="Text 11"/>
          <p:cNvSpPr/>
          <p:nvPr/>
        </p:nvSpPr>
        <p:spPr>
          <a:xfrm>
            <a:off x="2889504"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SOCIAL</a:t>
            </a:r>
            <a:endParaRPr lang="en-US" sz="1200" dirty="0"/>
          </a:p>
        </p:txBody>
      </p:sp>
      <p:sp>
        <p:nvSpPr>
          <p:cNvPr id="17" name="Text 12"/>
          <p:cNvSpPr/>
          <p:nvPr/>
        </p:nvSpPr>
        <p:spPr>
          <a:xfrm>
            <a:off x="2962656"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Working respectfully with others during practical investigations and group enquiries.</a:t>
            </a:r>
            <a:endParaRPr lang="en-US" sz="1100" dirty="0"/>
          </a:p>
        </p:txBody>
      </p:sp>
      <p:sp>
        <p:nvSpPr>
          <p:cNvPr id="18" name="Shape 13"/>
          <p:cNvSpPr/>
          <p:nvPr/>
        </p:nvSpPr>
        <p:spPr>
          <a:xfrm>
            <a:off x="5056632" y="1965960"/>
            <a:ext cx="2093976" cy="4206240"/>
          </a:xfrm>
          <a:prstGeom prst="roundRect">
            <a:avLst>
              <a:gd name="adj" fmla="val 3493"/>
            </a:avLst>
          </a:prstGeom>
          <a:solidFill>
            <a:srgbClr val="EEF1F7"/>
          </a:solidFill>
          <a:ln/>
        </p:spPr>
      </p:sp>
      <p:sp>
        <p:nvSpPr>
          <p:cNvPr id="19" name="Shape 14"/>
          <p:cNvSpPr/>
          <p:nvPr/>
        </p:nvSpPr>
        <p:spPr>
          <a:xfrm>
            <a:off x="5811012" y="2240280"/>
            <a:ext cx="585216" cy="585216"/>
          </a:xfrm>
          <a:prstGeom prst="ellipse">
            <a:avLst/>
          </a:prstGeom>
          <a:solidFill>
            <a:srgbClr val="1B2E5E"/>
          </a:solidFill>
          <a:ln/>
        </p:spPr>
      </p:sp>
      <p:pic>
        <p:nvPicPr>
          <p:cNvPr id="20" name="Image 3" descr="icons/mapmarker_white.png"/>
          <p:cNvPicPr>
            <a:picLocks noChangeAspect="1"/>
          </p:cNvPicPr>
          <p:nvPr/>
        </p:nvPicPr>
        <p:blipFill>
          <a:blip r:embed="rId6"/>
          <a:stretch>
            <a:fillRect/>
          </a:stretch>
        </p:blipFill>
        <p:spPr>
          <a:xfrm>
            <a:off x="5887090" y="2316358"/>
            <a:ext cx="433060" cy="433060"/>
          </a:xfrm>
          <a:prstGeom prst="rect">
            <a:avLst/>
          </a:prstGeom>
        </p:spPr>
      </p:pic>
      <p:sp>
        <p:nvSpPr>
          <p:cNvPr id="21" name="Text 15"/>
          <p:cNvSpPr/>
          <p:nvPr/>
        </p:nvSpPr>
        <p:spPr>
          <a:xfrm>
            <a:off x="5166360"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COMMUNITY</a:t>
            </a:r>
            <a:endParaRPr lang="en-US" sz="1200" dirty="0"/>
          </a:p>
        </p:txBody>
      </p:sp>
      <p:sp>
        <p:nvSpPr>
          <p:cNvPr id="22" name="Text 16"/>
          <p:cNvSpPr/>
          <p:nvPr/>
        </p:nvSpPr>
        <p:spPr>
          <a:xfrm>
            <a:off x="5239512"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Connecting science to real-world issues such as sustainability, environment and health.</a:t>
            </a:r>
            <a:endParaRPr lang="en-US" sz="1100" dirty="0"/>
          </a:p>
        </p:txBody>
      </p:sp>
      <p:sp>
        <p:nvSpPr>
          <p:cNvPr id="23" name="Shape 17"/>
          <p:cNvSpPr/>
          <p:nvPr/>
        </p:nvSpPr>
        <p:spPr>
          <a:xfrm>
            <a:off x="7333488" y="1965960"/>
            <a:ext cx="2093976" cy="4206240"/>
          </a:xfrm>
          <a:prstGeom prst="roundRect">
            <a:avLst>
              <a:gd name="adj" fmla="val 3493"/>
            </a:avLst>
          </a:prstGeom>
          <a:solidFill>
            <a:srgbClr val="EEF1F7"/>
          </a:solidFill>
          <a:ln/>
        </p:spPr>
      </p:sp>
      <p:sp>
        <p:nvSpPr>
          <p:cNvPr id="24" name="Shape 18"/>
          <p:cNvSpPr/>
          <p:nvPr/>
        </p:nvSpPr>
        <p:spPr>
          <a:xfrm>
            <a:off x="8087868" y="2240280"/>
            <a:ext cx="585216" cy="585216"/>
          </a:xfrm>
          <a:prstGeom prst="ellipse">
            <a:avLst/>
          </a:prstGeom>
          <a:solidFill>
            <a:srgbClr val="1B2E5E"/>
          </a:solidFill>
          <a:ln/>
        </p:spPr>
      </p:sp>
      <p:pic>
        <p:nvPicPr>
          <p:cNvPr id="25" name="Image 4" descr="icons/handshake_white.png"/>
          <p:cNvPicPr>
            <a:picLocks noChangeAspect="1"/>
          </p:cNvPicPr>
          <p:nvPr/>
        </p:nvPicPr>
        <p:blipFill>
          <a:blip r:embed="rId7"/>
          <a:stretch>
            <a:fillRect/>
          </a:stretch>
        </p:blipFill>
        <p:spPr>
          <a:xfrm>
            <a:off x="8163946" y="2316358"/>
            <a:ext cx="433060" cy="433060"/>
          </a:xfrm>
          <a:prstGeom prst="rect">
            <a:avLst/>
          </a:prstGeom>
        </p:spPr>
      </p:pic>
      <p:sp>
        <p:nvSpPr>
          <p:cNvPr id="26" name="Text 19"/>
          <p:cNvSpPr/>
          <p:nvPr/>
        </p:nvSpPr>
        <p:spPr>
          <a:xfrm>
            <a:off x="7443216"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TEAM</a:t>
            </a:r>
            <a:endParaRPr lang="en-US" sz="1200" dirty="0"/>
          </a:p>
        </p:txBody>
      </p:sp>
      <p:sp>
        <p:nvSpPr>
          <p:cNvPr id="27" name="Text 20"/>
          <p:cNvSpPr/>
          <p:nvPr/>
        </p:nvSpPr>
        <p:spPr>
          <a:xfrm>
            <a:off x="7516368"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Collaborating on shared investigations, taking responsibility for a role in the process.</a:t>
            </a:r>
            <a:endParaRPr lang="en-US" sz="1100" dirty="0"/>
          </a:p>
        </p:txBody>
      </p:sp>
      <p:sp>
        <p:nvSpPr>
          <p:cNvPr id="28" name="Shape 21"/>
          <p:cNvSpPr/>
          <p:nvPr/>
        </p:nvSpPr>
        <p:spPr>
          <a:xfrm>
            <a:off x="9610344" y="1965960"/>
            <a:ext cx="2093976" cy="4206240"/>
          </a:xfrm>
          <a:prstGeom prst="roundRect">
            <a:avLst>
              <a:gd name="adj" fmla="val 3493"/>
            </a:avLst>
          </a:prstGeom>
          <a:solidFill>
            <a:srgbClr val="EEF1F7"/>
          </a:solidFill>
          <a:ln/>
        </p:spPr>
      </p:sp>
      <p:sp>
        <p:nvSpPr>
          <p:cNvPr id="29" name="Shape 22"/>
          <p:cNvSpPr/>
          <p:nvPr/>
        </p:nvSpPr>
        <p:spPr>
          <a:xfrm>
            <a:off x="10364724" y="2240280"/>
            <a:ext cx="585216" cy="585216"/>
          </a:xfrm>
          <a:prstGeom prst="ellipse">
            <a:avLst/>
          </a:prstGeom>
          <a:solidFill>
            <a:srgbClr val="1B2E5E"/>
          </a:solidFill>
          <a:ln/>
        </p:spPr>
      </p:sp>
      <p:pic>
        <p:nvPicPr>
          <p:cNvPr id="30" name="Image 5" descr="icons/comments_white.png"/>
          <p:cNvPicPr>
            <a:picLocks noChangeAspect="1"/>
          </p:cNvPicPr>
          <p:nvPr/>
        </p:nvPicPr>
        <p:blipFill>
          <a:blip r:embed="rId8"/>
          <a:stretch>
            <a:fillRect/>
          </a:stretch>
        </p:blipFill>
        <p:spPr>
          <a:xfrm>
            <a:off x="10440802" y="2316358"/>
            <a:ext cx="433060" cy="433060"/>
          </a:xfrm>
          <a:prstGeom prst="rect">
            <a:avLst/>
          </a:prstGeom>
        </p:spPr>
      </p:pic>
      <p:sp>
        <p:nvSpPr>
          <p:cNvPr id="31" name="Text 23"/>
          <p:cNvSpPr/>
          <p:nvPr/>
        </p:nvSpPr>
        <p:spPr>
          <a:xfrm>
            <a:off x="9720072" y="3017520"/>
            <a:ext cx="1874520" cy="411480"/>
          </a:xfrm>
          <a:prstGeom prst="rect">
            <a:avLst/>
          </a:prstGeom>
          <a:noFill/>
          <a:ln/>
        </p:spPr>
        <p:txBody>
          <a:bodyPr wrap="square" lIns="0" tIns="0" rIns="0" bIns="0" rtlCol="0" anchor="ctr"/>
          <a:lstStyle/>
          <a:p>
            <a:pPr marL="0" indent="0" algn="ctr">
              <a:buNone/>
            </a:pPr>
            <a:r>
              <a:rPr lang="en-US" sz="1200" b="1" kern="0" spc="50" dirty="0">
                <a:solidFill>
                  <a:srgbClr val="F5A623"/>
                </a:solidFill>
                <a:latin typeface="Calibri" pitchFamily="34" charset="0"/>
                <a:ea typeface="Calibri" pitchFamily="34" charset="-122"/>
                <a:cs typeface="Calibri" pitchFamily="34" charset="-120"/>
              </a:rPr>
              <a:t>COMMUNICATION</a:t>
            </a:r>
            <a:endParaRPr lang="en-US" sz="1200" dirty="0"/>
          </a:p>
        </p:txBody>
      </p:sp>
      <p:sp>
        <p:nvSpPr>
          <p:cNvPr id="32" name="Text 24"/>
          <p:cNvSpPr/>
          <p:nvPr/>
        </p:nvSpPr>
        <p:spPr>
          <a:xfrm>
            <a:off x="9793224" y="3502152"/>
            <a:ext cx="1728216" cy="2514600"/>
          </a:xfrm>
          <a:prstGeom prst="rect">
            <a:avLst/>
          </a:prstGeom>
          <a:noFill/>
          <a:ln/>
        </p:spPr>
        <p:txBody>
          <a:bodyPr wrap="square" lIns="0" tIns="0" rIns="0" bIns="0" rtlCol="0" anchor="t"/>
          <a:lstStyle/>
          <a:p>
            <a:pPr marL="0" indent="0" algn="ctr">
              <a:lnSpc>
                <a:spcPct val="112000"/>
              </a:lnSpc>
              <a:buNone/>
            </a:pPr>
            <a:r>
              <a:rPr lang="en-US" sz="1100" dirty="0">
                <a:solidFill>
                  <a:srgbClr val="26314F"/>
                </a:solidFill>
                <a:latin typeface="Calibri" pitchFamily="34" charset="0"/>
                <a:ea typeface="Calibri" pitchFamily="34" charset="-122"/>
                <a:cs typeface="Calibri" pitchFamily="34" charset="-120"/>
              </a:rPr>
              <a:t>Recording findings, using scientific vocabulary precisely and explaining reasoning clearly.</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flas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Science in the Early Years Foundation Stage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04</a:t>
            </a:r>
            <a:endParaRPr lang="en-US" sz="900" dirty="0"/>
          </a:p>
        </p:txBody>
      </p:sp>
      <p:sp>
        <p:nvSpPr>
          <p:cNvPr id="7" name="Text 4"/>
          <p:cNvSpPr/>
          <p:nvPr/>
        </p:nvSpPr>
        <p:spPr>
          <a:xfrm>
            <a:off x="502920" y="1234440"/>
            <a:ext cx="5394960" cy="1463040"/>
          </a:xfrm>
          <a:prstGeom prst="rect">
            <a:avLst/>
          </a:prstGeom>
          <a:noFill/>
          <a:ln/>
        </p:spPr>
        <p:txBody>
          <a:bodyPr wrap="square" lIns="0" tIns="0" rIns="0" bIns="0" rtlCol="0" anchor="t"/>
          <a:lstStyle/>
          <a:p>
            <a:pPr marL="0" indent="0">
              <a:lnSpc>
                <a:spcPct val="112000"/>
              </a:lnSpc>
              <a:buNone/>
            </a:pPr>
            <a:r>
              <a:rPr lang="en-US" sz="1300" dirty="0">
                <a:solidFill>
                  <a:srgbClr val="26314F"/>
                </a:solidFill>
                <a:latin typeface="Calibri" pitchFamily="34" charset="0"/>
                <a:ea typeface="Calibri" pitchFamily="34" charset="-122"/>
                <a:cs typeface="Calibri" pitchFamily="34" charset="-120"/>
              </a:rPr>
              <a:t>In Reception, outdoor learning drives scientific development. Children explore the natural environment, observe seasonal change and begin to ask questions about the world through play-based and hands-on experiences, ready for the discrete science curriculum from Year 1.</a:t>
            </a:r>
            <a:endParaRPr lang="en-US" sz="1300" dirty="0"/>
          </a:p>
        </p:txBody>
      </p:sp>
      <p:sp>
        <p:nvSpPr>
          <p:cNvPr id="8" name="Shape 5"/>
          <p:cNvSpPr/>
          <p:nvPr/>
        </p:nvSpPr>
        <p:spPr>
          <a:xfrm>
            <a:off x="502920" y="2697480"/>
            <a:ext cx="5394960" cy="3520440"/>
          </a:xfrm>
          <a:prstGeom prst="roundRect">
            <a:avLst>
              <a:gd name="adj" fmla="val 2078"/>
            </a:avLst>
          </a:prstGeom>
          <a:solidFill>
            <a:srgbClr val="EEF1F7"/>
          </a:solidFill>
          <a:ln/>
        </p:spPr>
      </p:sp>
      <p:sp>
        <p:nvSpPr>
          <p:cNvPr id="9" name="Text 6"/>
          <p:cNvSpPr/>
          <p:nvPr/>
        </p:nvSpPr>
        <p:spPr>
          <a:xfrm>
            <a:off x="777240" y="2926080"/>
            <a:ext cx="4846320" cy="320040"/>
          </a:xfrm>
          <a:prstGeom prst="rect">
            <a:avLst/>
          </a:prstGeom>
          <a:noFill/>
          <a:ln/>
        </p:spPr>
        <p:txBody>
          <a:bodyPr wrap="square" lIns="0" tIns="0" rIns="0" bIns="0" rtlCol="0" anchor="ctr"/>
          <a:lstStyle/>
          <a:p>
            <a:pPr marL="0" indent="0">
              <a:buNone/>
            </a:pPr>
            <a:r>
              <a:rPr lang="en-US" sz="1250" b="1" kern="0" spc="100" dirty="0">
                <a:solidFill>
                  <a:srgbClr val="0E7C7B"/>
                </a:solidFill>
                <a:latin typeface="Calibri" pitchFamily="34" charset="0"/>
                <a:ea typeface="Calibri" pitchFamily="34" charset="-122"/>
                <a:cs typeface="Calibri" pitchFamily="34" charset="-120"/>
              </a:rPr>
              <a:t>BY THE END OF RECEPTION, CHILDREN CAN...</a:t>
            </a:r>
            <a:endParaRPr lang="en-US" sz="1250" dirty="0"/>
          </a:p>
        </p:txBody>
      </p:sp>
      <p:sp>
        <p:nvSpPr>
          <p:cNvPr id="10" name="Shape 7"/>
          <p:cNvSpPr/>
          <p:nvPr/>
        </p:nvSpPr>
        <p:spPr>
          <a:xfrm>
            <a:off x="777240" y="3429000"/>
            <a:ext cx="457200" cy="457200"/>
          </a:xfrm>
          <a:prstGeom prst="ellipse">
            <a:avLst/>
          </a:prstGeom>
          <a:solidFill>
            <a:srgbClr val="0E7C7B"/>
          </a:solidFill>
          <a:ln/>
        </p:spPr>
      </p:sp>
      <p:pic>
        <p:nvPicPr>
          <p:cNvPr id="11" name="Image 1" descr="icons/checkcircle_white.png"/>
          <p:cNvPicPr>
            <a:picLocks noChangeAspect="1"/>
          </p:cNvPicPr>
          <p:nvPr/>
        </p:nvPicPr>
        <p:blipFill>
          <a:blip r:embed="rId4"/>
          <a:stretch>
            <a:fillRect/>
          </a:stretch>
        </p:blipFill>
        <p:spPr>
          <a:xfrm>
            <a:off x="836676" y="3488436"/>
            <a:ext cx="338328" cy="338328"/>
          </a:xfrm>
          <a:prstGeom prst="rect">
            <a:avLst/>
          </a:prstGeom>
        </p:spPr>
      </p:pic>
      <p:sp>
        <p:nvSpPr>
          <p:cNvPr id="12" name="Text 8"/>
          <p:cNvSpPr/>
          <p:nvPr/>
        </p:nvSpPr>
        <p:spPr>
          <a:xfrm>
            <a:off x="1371600" y="34290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Explore the natural world through the seasons, planting seeds and watching them grow</a:t>
            </a:r>
            <a:endParaRPr lang="en-US" sz="1250" dirty="0"/>
          </a:p>
        </p:txBody>
      </p:sp>
      <p:sp>
        <p:nvSpPr>
          <p:cNvPr id="13" name="Shape 9"/>
          <p:cNvSpPr/>
          <p:nvPr/>
        </p:nvSpPr>
        <p:spPr>
          <a:xfrm>
            <a:off x="777240" y="4114800"/>
            <a:ext cx="457200" cy="457200"/>
          </a:xfrm>
          <a:prstGeom prst="ellipse">
            <a:avLst/>
          </a:prstGeom>
          <a:solidFill>
            <a:srgbClr val="0E7C7B"/>
          </a:solidFill>
          <a:ln/>
        </p:spPr>
      </p:sp>
      <p:pic>
        <p:nvPicPr>
          <p:cNvPr id="14" name="Image 2" descr="icons/checkcircle_white.png"/>
          <p:cNvPicPr>
            <a:picLocks noChangeAspect="1"/>
          </p:cNvPicPr>
          <p:nvPr/>
        </p:nvPicPr>
        <p:blipFill>
          <a:blip r:embed="rId4"/>
          <a:stretch>
            <a:fillRect/>
          </a:stretch>
        </p:blipFill>
        <p:spPr>
          <a:xfrm>
            <a:off x="836676" y="4174236"/>
            <a:ext cx="338328" cy="338328"/>
          </a:xfrm>
          <a:prstGeom prst="rect">
            <a:avLst/>
          </a:prstGeom>
        </p:spPr>
      </p:pic>
      <p:sp>
        <p:nvSpPr>
          <p:cNvPr id="15" name="Text 10"/>
          <p:cNvSpPr/>
          <p:nvPr/>
        </p:nvSpPr>
        <p:spPr>
          <a:xfrm>
            <a:off x="1371600" y="41148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Observe life cycles first hand, including chicks hatching and how frogs develop</a:t>
            </a:r>
            <a:endParaRPr lang="en-US" sz="1250" dirty="0"/>
          </a:p>
        </p:txBody>
      </p:sp>
      <p:sp>
        <p:nvSpPr>
          <p:cNvPr id="16" name="Shape 11"/>
          <p:cNvSpPr/>
          <p:nvPr/>
        </p:nvSpPr>
        <p:spPr>
          <a:xfrm>
            <a:off x="777240" y="4800600"/>
            <a:ext cx="457200" cy="457200"/>
          </a:xfrm>
          <a:prstGeom prst="ellipse">
            <a:avLst/>
          </a:prstGeom>
          <a:solidFill>
            <a:srgbClr val="0E7C7B"/>
          </a:solidFill>
          <a:ln/>
        </p:spPr>
      </p:sp>
      <p:pic>
        <p:nvPicPr>
          <p:cNvPr id="17" name="Image 3" descr="icons/checkcircle_white.png"/>
          <p:cNvPicPr>
            <a:picLocks noChangeAspect="1"/>
          </p:cNvPicPr>
          <p:nvPr/>
        </p:nvPicPr>
        <p:blipFill>
          <a:blip r:embed="rId4"/>
          <a:stretch>
            <a:fillRect/>
          </a:stretch>
        </p:blipFill>
        <p:spPr>
          <a:xfrm>
            <a:off x="836676" y="4860036"/>
            <a:ext cx="338328" cy="338328"/>
          </a:xfrm>
          <a:prstGeom prst="rect">
            <a:avLst/>
          </a:prstGeom>
        </p:spPr>
      </p:pic>
      <p:sp>
        <p:nvSpPr>
          <p:cNvPr id="18" name="Text 12"/>
          <p:cNvSpPr/>
          <p:nvPr/>
        </p:nvSpPr>
        <p:spPr>
          <a:xfrm>
            <a:off x="1371600" y="48006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Ask and answer how and why questions about what they notice, using new vocabulary</a:t>
            </a:r>
            <a:endParaRPr lang="en-US" sz="1250" dirty="0"/>
          </a:p>
        </p:txBody>
      </p:sp>
      <p:sp>
        <p:nvSpPr>
          <p:cNvPr id="19" name="Shape 13"/>
          <p:cNvSpPr/>
          <p:nvPr/>
        </p:nvSpPr>
        <p:spPr>
          <a:xfrm>
            <a:off x="777240" y="5486400"/>
            <a:ext cx="457200" cy="457200"/>
          </a:xfrm>
          <a:prstGeom prst="ellipse">
            <a:avLst/>
          </a:prstGeom>
          <a:solidFill>
            <a:srgbClr val="0E7C7B"/>
          </a:solidFill>
          <a:ln/>
        </p:spPr>
      </p:sp>
      <p:pic>
        <p:nvPicPr>
          <p:cNvPr id="20" name="Image 4" descr="icons/checkcircle_white.png"/>
          <p:cNvPicPr>
            <a:picLocks noChangeAspect="1"/>
          </p:cNvPicPr>
          <p:nvPr/>
        </p:nvPicPr>
        <p:blipFill>
          <a:blip r:embed="rId4"/>
          <a:stretch>
            <a:fillRect/>
          </a:stretch>
        </p:blipFill>
        <p:spPr>
          <a:xfrm>
            <a:off x="836676" y="5545836"/>
            <a:ext cx="338328" cy="338328"/>
          </a:xfrm>
          <a:prstGeom prst="rect">
            <a:avLst/>
          </a:prstGeom>
        </p:spPr>
      </p:pic>
      <p:sp>
        <p:nvSpPr>
          <p:cNvPr id="21" name="Text 14"/>
          <p:cNvSpPr/>
          <p:nvPr/>
        </p:nvSpPr>
        <p:spPr>
          <a:xfrm>
            <a:off x="1371600" y="5486400"/>
            <a:ext cx="4343400" cy="548640"/>
          </a:xfrm>
          <a:prstGeom prst="rect">
            <a:avLst/>
          </a:prstGeom>
          <a:noFill/>
          <a:ln/>
        </p:spPr>
        <p:txBody>
          <a:bodyPr wrap="square" lIns="0" tIns="0" rIns="0" bIns="0" rtlCol="0" anchor="ctr"/>
          <a:lstStyle/>
          <a:p>
            <a:pPr marL="0" indent="0">
              <a:lnSpc>
                <a:spcPct val="102000"/>
              </a:lnSpc>
              <a:buNone/>
            </a:pPr>
            <a:r>
              <a:rPr lang="en-US" sz="1250" dirty="0">
                <a:solidFill>
                  <a:srgbClr val="26314F"/>
                </a:solidFill>
                <a:latin typeface="Calibri" pitchFamily="34" charset="0"/>
                <a:ea typeface="Calibri" pitchFamily="34" charset="-122"/>
                <a:cs typeface="Calibri" pitchFamily="34" charset="-120"/>
              </a:rPr>
              <a:t>Investigate through play, including ice experiments, and talk about what changed</a:t>
            </a:r>
            <a:endParaRPr lang="en-US" sz="1250" dirty="0"/>
          </a:p>
        </p:txBody>
      </p:sp>
      <p:sp>
        <p:nvSpPr>
          <p:cNvPr id="22" name="Shape 15"/>
          <p:cNvSpPr/>
          <p:nvPr/>
        </p:nvSpPr>
        <p:spPr>
          <a:xfrm>
            <a:off x="6263640" y="1234440"/>
            <a:ext cx="5394960" cy="4983480"/>
          </a:xfrm>
          <a:prstGeom prst="roundRect">
            <a:avLst>
              <a:gd name="adj" fmla="val 1468"/>
            </a:avLst>
          </a:prstGeom>
          <a:solidFill>
            <a:srgbClr val="1B2E5E"/>
          </a:solidFill>
          <a:ln/>
          <a:effectLst>
            <a:outerShdw blurRad="76200" dist="25400" dir="2700000" algn="bl" rotWithShape="0">
              <a:srgbClr val="000000">
                <a:alpha val="15000"/>
              </a:srgbClr>
            </a:outerShdw>
          </a:effectLst>
        </p:spPr>
      </p:sp>
      <p:sp>
        <p:nvSpPr>
          <p:cNvPr id="23" name="Shape 16"/>
          <p:cNvSpPr/>
          <p:nvPr/>
        </p:nvSpPr>
        <p:spPr>
          <a:xfrm>
            <a:off x="6537960" y="1508760"/>
            <a:ext cx="548640" cy="548640"/>
          </a:xfrm>
          <a:prstGeom prst="ellipse">
            <a:avLst/>
          </a:prstGeom>
          <a:solidFill>
            <a:srgbClr val="0E7C7B"/>
          </a:solidFill>
          <a:ln/>
        </p:spPr>
      </p:sp>
      <p:pic>
        <p:nvPicPr>
          <p:cNvPr id="24" name="Image 5" descr="icons/globe_white.png"/>
          <p:cNvPicPr>
            <a:picLocks noChangeAspect="1"/>
          </p:cNvPicPr>
          <p:nvPr/>
        </p:nvPicPr>
        <p:blipFill>
          <a:blip r:embed="rId5"/>
          <a:stretch>
            <a:fillRect/>
          </a:stretch>
        </p:blipFill>
        <p:spPr>
          <a:xfrm>
            <a:off x="6609283" y="1580083"/>
            <a:ext cx="405994" cy="405994"/>
          </a:xfrm>
          <a:prstGeom prst="rect">
            <a:avLst/>
          </a:prstGeom>
        </p:spPr>
      </p:pic>
      <p:sp>
        <p:nvSpPr>
          <p:cNvPr id="25" name="Text 17"/>
          <p:cNvSpPr/>
          <p:nvPr/>
        </p:nvSpPr>
        <p:spPr>
          <a:xfrm>
            <a:off x="7223760" y="1508760"/>
            <a:ext cx="4297680" cy="274320"/>
          </a:xfrm>
          <a:prstGeom prst="rect">
            <a:avLst/>
          </a:prstGeom>
          <a:noFill/>
          <a:ln/>
        </p:spPr>
        <p:txBody>
          <a:bodyPr wrap="square" lIns="0" tIns="0" rIns="0" bIns="0" rtlCol="0" anchor="ctr"/>
          <a:lstStyle/>
          <a:p>
            <a:pPr marL="0" indent="0">
              <a:buNone/>
            </a:pPr>
            <a:r>
              <a:rPr lang="en-US" sz="1200" b="1" dirty="0">
                <a:solidFill>
                  <a:srgbClr val="0E7C7B"/>
                </a:solidFill>
                <a:latin typeface="Calibri" pitchFamily="34" charset="0"/>
                <a:ea typeface="Calibri" pitchFamily="34" charset="-122"/>
                <a:cs typeface="Calibri" pitchFamily="34" charset="-120"/>
              </a:rPr>
              <a:t>UNDERSTANDING THE WORLD</a:t>
            </a:r>
            <a:endParaRPr lang="en-US" sz="1200" dirty="0"/>
          </a:p>
        </p:txBody>
      </p:sp>
      <p:sp>
        <p:nvSpPr>
          <p:cNvPr id="26" name="Text 18"/>
          <p:cNvSpPr/>
          <p:nvPr/>
        </p:nvSpPr>
        <p:spPr>
          <a:xfrm>
            <a:off x="7223760" y="1783080"/>
            <a:ext cx="4297680" cy="320040"/>
          </a:xfrm>
          <a:prstGeom prst="rect">
            <a:avLst/>
          </a:prstGeom>
          <a:noFill/>
          <a:ln/>
        </p:spPr>
        <p:txBody>
          <a:bodyPr wrap="square" lIns="0" tIns="0" rIns="0" bIns="0" rtlCol="0" anchor="ctr"/>
          <a:lstStyle/>
          <a:p>
            <a:pPr marL="0" indent="0">
              <a:buNone/>
            </a:pPr>
            <a:r>
              <a:rPr lang="en-US" sz="1350" b="1" dirty="0">
                <a:solidFill>
                  <a:srgbClr val="FFFFFF"/>
                </a:solidFill>
                <a:latin typeface="Calibri" pitchFamily="34" charset="0"/>
                <a:ea typeface="Calibri" pitchFamily="34" charset="-122"/>
                <a:cs typeface="Calibri" pitchFamily="34" charset="-120"/>
              </a:rPr>
              <a:t>Early Learning Goal: The World</a:t>
            </a:r>
            <a:endParaRPr lang="en-US" sz="1350" dirty="0"/>
          </a:p>
        </p:txBody>
      </p:sp>
      <p:sp>
        <p:nvSpPr>
          <p:cNvPr id="27" name="Shape 19"/>
          <p:cNvSpPr/>
          <p:nvPr/>
        </p:nvSpPr>
        <p:spPr>
          <a:xfrm>
            <a:off x="6537960" y="2478024"/>
            <a:ext cx="128016" cy="128016"/>
          </a:xfrm>
          <a:prstGeom prst="ellipse">
            <a:avLst/>
          </a:prstGeom>
          <a:solidFill>
            <a:srgbClr val="F5A623"/>
          </a:solidFill>
          <a:ln/>
        </p:spPr>
      </p:sp>
      <p:sp>
        <p:nvSpPr>
          <p:cNvPr id="28" name="Text 20"/>
          <p:cNvSpPr/>
          <p:nvPr/>
        </p:nvSpPr>
        <p:spPr>
          <a:xfrm>
            <a:off x="6858000" y="2350008"/>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Explore the natural world around them, making observations and drawing pictures of animals and plants</a:t>
            </a:r>
            <a:endParaRPr lang="en-US" sz="1250" dirty="0"/>
          </a:p>
        </p:txBody>
      </p:sp>
      <p:sp>
        <p:nvSpPr>
          <p:cNvPr id="29" name="Shape 21"/>
          <p:cNvSpPr/>
          <p:nvPr/>
        </p:nvSpPr>
        <p:spPr>
          <a:xfrm>
            <a:off x="6537960" y="3648456"/>
            <a:ext cx="128016" cy="128016"/>
          </a:xfrm>
          <a:prstGeom prst="ellipse">
            <a:avLst/>
          </a:prstGeom>
          <a:solidFill>
            <a:srgbClr val="F5A623"/>
          </a:solidFill>
          <a:ln/>
        </p:spPr>
      </p:sp>
      <p:sp>
        <p:nvSpPr>
          <p:cNvPr id="30" name="Text 22"/>
          <p:cNvSpPr/>
          <p:nvPr/>
        </p:nvSpPr>
        <p:spPr>
          <a:xfrm>
            <a:off x="6858000" y="3520440"/>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Know some similarities and differences between the natural world around them and contrasting environments</a:t>
            </a:r>
            <a:endParaRPr lang="en-US" sz="1250" dirty="0"/>
          </a:p>
        </p:txBody>
      </p:sp>
      <p:sp>
        <p:nvSpPr>
          <p:cNvPr id="31" name="Shape 23"/>
          <p:cNvSpPr/>
          <p:nvPr/>
        </p:nvSpPr>
        <p:spPr>
          <a:xfrm>
            <a:off x="6537960" y="4818888"/>
            <a:ext cx="128016" cy="128016"/>
          </a:xfrm>
          <a:prstGeom prst="ellipse">
            <a:avLst/>
          </a:prstGeom>
          <a:solidFill>
            <a:srgbClr val="F5A623"/>
          </a:solidFill>
          <a:ln/>
        </p:spPr>
      </p:sp>
      <p:sp>
        <p:nvSpPr>
          <p:cNvPr id="32" name="Text 24"/>
          <p:cNvSpPr/>
          <p:nvPr/>
        </p:nvSpPr>
        <p:spPr>
          <a:xfrm>
            <a:off x="6858000" y="4690872"/>
            <a:ext cx="4663440" cy="914400"/>
          </a:xfrm>
          <a:prstGeom prst="rect">
            <a:avLst/>
          </a:prstGeom>
          <a:noFill/>
          <a:ln/>
        </p:spPr>
        <p:txBody>
          <a:bodyPr wrap="square" lIns="0" tIns="0" rIns="0" bIns="0" rtlCol="0" anchor="t"/>
          <a:lstStyle/>
          <a:p>
            <a:pPr marL="0" indent="0">
              <a:lnSpc>
                <a:spcPct val="112000"/>
              </a:lnSpc>
              <a:buNone/>
            </a:pPr>
            <a:r>
              <a:rPr lang="en-US" sz="1250" dirty="0">
                <a:solidFill>
                  <a:srgbClr val="E4E9F5"/>
                </a:solidFill>
                <a:latin typeface="Calibri" pitchFamily="34" charset="0"/>
                <a:ea typeface="Calibri" pitchFamily="34" charset="-122"/>
                <a:cs typeface="Calibri" pitchFamily="34" charset="-120"/>
              </a:rPr>
              <a:t>Understand some important processes and changes in the natural world around them, including the seasons</a:t>
            </a:r>
            <a:endParaRPr lang="en-US" sz="1250" dirty="0"/>
          </a:p>
        </p:txBody>
      </p:sp>
      <p:sp>
        <p:nvSpPr>
          <p:cNvPr id="33" name="Text 25"/>
          <p:cNvSpPr/>
          <p:nvPr/>
        </p:nvSpPr>
        <p:spPr>
          <a:xfrm>
            <a:off x="6537960" y="5532120"/>
            <a:ext cx="4892040" cy="594360"/>
          </a:xfrm>
          <a:prstGeom prst="rect">
            <a:avLst/>
          </a:prstGeom>
          <a:noFill/>
          <a:ln/>
        </p:spPr>
        <p:txBody>
          <a:bodyPr wrap="square" lIns="0" tIns="0" rIns="0" bIns="0" rtlCol="0" anchor="t"/>
          <a:lstStyle/>
          <a:p>
            <a:pPr marL="0" indent="0">
              <a:lnSpc>
                <a:spcPct val="110000"/>
              </a:lnSpc>
              <a:buNone/>
            </a:pPr>
            <a:r>
              <a:rPr lang="en-US" sz="1050" i="1" dirty="0">
                <a:solidFill>
                  <a:srgbClr val="AEB8D6"/>
                </a:solidFill>
                <a:latin typeface="Calibri" pitchFamily="34" charset="0"/>
                <a:ea typeface="Calibri" pitchFamily="34" charset="-122"/>
                <a:cs typeface="Calibri" pitchFamily="34" charset="-120"/>
              </a:rPr>
              <a:t>Development Matters guides the frequency, repetition and depth of these experiences. Science is not taught discretely in Nursery, where children explore the natural world through the seasons, weather, planting and sensory play.</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C1440E"/>
          </a:solidFill>
          <a:ln/>
        </p:spPr>
      </p:sp>
      <p:pic>
        <p:nvPicPr>
          <p:cNvPr id="3" name="Image 0" descr="icons/hands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Inclusion within Science</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05</a:t>
            </a:r>
            <a:endParaRPr lang="en-US" sz="900" dirty="0"/>
          </a:p>
        </p:txBody>
      </p:sp>
      <p:sp>
        <p:nvSpPr>
          <p:cNvPr id="7" name="Text 4"/>
          <p:cNvSpPr/>
          <p:nvPr/>
        </p:nvSpPr>
        <p:spPr>
          <a:xfrm>
            <a:off x="502920" y="1234440"/>
            <a:ext cx="4206240" cy="1463040"/>
          </a:xfrm>
          <a:prstGeom prst="rect">
            <a:avLst/>
          </a:prstGeom>
          <a:noFill/>
          <a:ln/>
        </p:spPr>
        <p:txBody>
          <a:bodyPr wrap="square" lIns="0" tIns="0" rIns="0" bIns="0" rtlCol="0" anchor="t"/>
          <a:lstStyle/>
          <a:p>
            <a:pPr marL="0" indent="0">
              <a:lnSpc>
                <a:spcPct val="115000"/>
              </a:lnSpc>
              <a:buNone/>
            </a:pPr>
            <a:r>
              <a:rPr lang="en-US" sz="1300" dirty="0">
                <a:solidFill>
                  <a:srgbClr val="26314F"/>
                </a:solidFill>
                <a:latin typeface="Calibri" pitchFamily="34" charset="0"/>
                <a:ea typeface="Calibri" pitchFamily="34" charset="-122"/>
                <a:cs typeface="Calibri" pitchFamily="34" charset="-120"/>
              </a:rPr>
              <a:t>Every child at Bexton is a scientist. The curriculum intent stays the same for every pupil. What changes is how staff scaffold the journey there for children with additional needs.</a:t>
            </a:r>
            <a:endParaRPr lang="en-US" sz="1300" dirty="0"/>
          </a:p>
        </p:txBody>
      </p:sp>
      <p:sp>
        <p:nvSpPr>
          <p:cNvPr id="8" name="Shape 5"/>
          <p:cNvSpPr/>
          <p:nvPr/>
        </p:nvSpPr>
        <p:spPr>
          <a:xfrm>
            <a:off x="502920" y="4297680"/>
            <a:ext cx="4206240" cy="1920240"/>
          </a:xfrm>
          <a:prstGeom prst="roundRect">
            <a:avLst>
              <a:gd name="adj" fmla="val 3810"/>
            </a:avLst>
          </a:prstGeom>
          <a:solidFill>
            <a:srgbClr val="1B2E5E"/>
          </a:solidFill>
          <a:ln/>
        </p:spPr>
      </p:sp>
      <p:sp>
        <p:nvSpPr>
          <p:cNvPr id="9" name="Text 6"/>
          <p:cNvSpPr/>
          <p:nvPr/>
        </p:nvSpPr>
        <p:spPr>
          <a:xfrm>
            <a:off x="777240" y="4297680"/>
            <a:ext cx="3657600" cy="1920240"/>
          </a:xfrm>
          <a:prstGeom prst="rect">
            <a:avLst/>
          </a:prstGeom>
          <a:noFill/>
          <a:ln/>
        </p:spPr>
        <p:txBody>
          <a:bodyPr wrap="square" lIns="0" tIns="0" rIns="0" bIns="0" rtlCol="0" anchor="ctr"/>
          <a:lstStyle/>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SAME AMBITION.</a:t>
            </a:r>
            <a:endParaRPr lang="en-US" sz="2000" dirty="0"/>
          </a:p>
          <a:p>
            <a:pPr marL="0" indent="0">
              <a:lnSpc>
                <a:spcPct val="110000"/>
              </a:lnSpc>
              <a:buNone/>
            </a:pPr>
            <a:r>
              <a:rPr lang="en-US" sz="2000" b="1" dirty="0">
                <a:solidFill>
                  <a:srgbClr val="FFFFFF"/>
                </a:solidFill>
                <a:latin typeface="Calibri" pitchFamily="34" charset="0"/>
                <a:ea typeface="Calibri" pitchFamily="34" charset="-122"/>
                <a:cs typeface="Calibri" pitchFamily="34" charset="-120"/>
              </a:rPr>
              <a:t>ADAPTED APPROACH.</a:t>
            </a:r>
            <a:endParaRPr lang="en-US" sz="2000" dirty="0"/>
          </a:p>
        </p:txBody>
      </p:sp>
      <p:sp>
        <p:nvSpPr>
          <p:cNvPr id="10" name="Shape 7"/>
          <p:cNvSpPr/>
          <p:nvPr/>
        </p:nvSpPr>
        <p:spPr>
          <a:xfrm>
            <a:off x="5029200" y="1234440"/>
            <a:ext cx="6629400" cy="1143000"/>
          </a:xfrm>
          <a:prstGeom prst="roundRect">
            <a:avLst>
              <a:gd name="adj" fmla="val 5600"/>
            </a:avLst>
          </a:prstGeom>
          <a:solidFill>
            <a:srgbClr val="EEF1F7"/>
          </a:solidFill>
          <a:ln/>
        </p:spPr>
      </p:sp>
      <p:sp>
        <p:nvSpPr>
          <p:cNvPr id="11" name="Shape 8"/>
          <p:cNvSpPr/>
          <p:nvPr/>
        </p:nvSpPr>
        <p:spPr>
          <a:xfrm>
            <a:off x="5193792" y="1531620"/>
            <a:ext cx="548640" cy="548640"/>
          </a:xfrm>
          <a:prstGeom prst="ellipse">
            <a:avLst/>
          </a:prstGeom>
          <a:solidFill>
            <a:srgbClr val="C1440E"/>
          </a:solidFill>
          <a:ln/>
        </p:spPr>
      </p:sp>
      <p:pic>
        <p:nvPicPr>
          <p:cNvPr id="12" name="Image 1" descr="icons/comments_white.png"/>
          <p:cNvPicPr>
            <a:picLocks noChangeAspect="1"/>
          </p:cNvPicPr>
          <p:nvPr/>
        </p:nvPicPr>
        <p:blipFill>
          <a:blip r:embed="rId4"/>
          <a:stretch>
            <a:fillRect/>
          </a:stretch>
        </p:blipFill>
        <p:spPr>
          <a:xfrm>
            <a:off x="5265115" y="1602943"/>
            <a:ext cx="405994" cy="405994"/>
          </a:xfrm>
          <a:prstGeom prst="rect">
            <a:avLst/>
          </a:prstGeom>
        </p:spPr>
      </p:pic>
      <p:sp>
        <p:nvSpPr>
          <p:cNvPr id="13" name="Text 9"/>
          <p:cNvSpPr/>
          <p:nvPr/>
        </p:nvSpPr>
        <p:spPr>
          <a:xfrm>
            <a:off x="5925312" y="1307592"/>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Vocabulary support</a:t>
            </a:r>
            <a:endParaRPr lang="en-US" sz="1300" dirty="0"/>
          </a:p>
        </p:txBody>
      </p:sp>
      <p:sp>
        <p:nvSpPr>
          <p:cNvPr id="14" name="Text 10"/>
          <p:cNvSpPr/>
          <p:nvPr/>
        </p:nvSpPr>
        <p:spPr>
          <a:xfrm>
            <a:off x="7818120" y="1234440"/>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Explicit teaching, repetition and modelling so all pupils can use scientific language confidently</a:t>
            </a:r>
            <a:endParaRPr lang="en-US" sz="1150" dirty="0"/>
          </a:p>
        </p:txBody>
      </p:sp>
      <p:sp>
        <p:nvSpPr>
          <p:cNvPr id="15" name="Shape 11"/>
          <p:cNvSpPr/>
          <p:nvPr/>
        </p:nvSpPr>
        <p:spPr>
          <a:xfrm>
            <a:off x="5029200" y="2523744"/>
            <a:ext cx="6629400" cy="1143000"/>
          </a:xfrm>
          <a:prstGeom prst="roundRect">
            <a:avLst>
              <a:gd name="adj" fmla="val 5600"/>
            </a:avLst>
          </a:prstGeom>
          <a:solidFill>
            <a:srgbClr val="EEF1F7"/>
          </a:solidFill>
          <a:ln/>
        </p:spPr>
      </p:sp>
      <p:sp>
        <p:nvSpPr>
          <p:cNvPr id="16" name="Shape 12"/>
          <p:cNvSpPr/>
          <p:nvPr/>
        </p:nvSpPr>
        <p:spPr>
          <a:xfrm>
            <a:off x="5193792" y="2820924"/>
            <a:ext cx="548640" cy="548640"/>
          </a:xfrm>
          <a:prstGeom prst="ellipse">
            <a:avLst/>
          </a:prstGeom>
          <a:solidFill>
            <a:srgbClr val="C1440E"/>
          </a:solidFill>
          <a:ln/>
        </p:spPr>
      </p:sp>
      <p:pic>
        <p:nvPicPr>
          <p:cNvPr id="17" name="Image 2" descr="icons/teacher_white.png"/>
          <p:cNvPicPr>
            <a:picLocks noChangeAspect="1"/>
          </p:cNvPicPr>
          <p:nvPr/>
        </p:nvPicPr>
        <p:blipFill>
          <a:blip r:embed="rId5"/>
          <a:stretch>
            <a:fillRect/>
          </a:stretch>
        </p:blipFill>
        <p:spPr>
          <a:xfrm>
            <a:off x="5265115" y="2892247"/>
            <a:ext cx="405994" cy="405994"/>
          </a:xfrm>
          <a:prstGeom prst="rect">
            <a:avLst/>
          </a:prstGeom>
        </p:spPr>
      </p:pic>
      <p:sp>
        <p:nvSpPr>
          <p:cNvPr id="18" name="Text 13"/>
          <p:cNvSpPr/>
          <p:nvPr/>
        </p:nvSpPr>
        <p:spPr>
          <a:xfrm>
            <a:off x="5925312" y="2596896"/>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SEND support</a:t>
            </a:r>
            <a:endParaRPr lang="en-US" sz="1300" dirty="0"/>
          </a:p>
        </p:txBody>
      </p:sp>
      <p:sp>
        <p:nvSpPr>
          <p:cNvPr id="19" name="Text 14"/>
          <p:cNvSpPr/>
          <p:nvPr/>
        </p:nvSpPr>
        <p:spPr>
          <a:xfrm>
            <a:off x="7818120" y="2523744"/>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Adult guidance during investigations, and peer support in pairs or small groups</a:t>
            </a:r>
            <a:endParaRPr lang="en-US" sz="1150" dirty="0"/>
          </a:p>
        </p:txBody>
      </p:sp>
      <p:sp>
        <p:nvSpPr>
          <p:cNvPr id="20" name="Shape 15"/>
          <p:cNvSpPr/>
          <p:nvPr/>
        </p:nvSpPr>
        <p:spPr>
          <a:xfrm>
            <a:off x="5029200" y="3813048"/>
            <a:ext cx="6629400" cy="1143000"/>
          </a:xfrm>
          <a:prstGeom prst="roundRect">
            <a:avLst>
              <a:gd name="adj" fmla="val 5600"/>
            </a:avLst>
          </a:prstGeom>
          <a:solidFill>
            <a:srgbClr val="EEF1F7"/>
          </a:solidFill>
          <a:ln/>
        </p:spPr>
      </p:sp>
      <p:sp>
        <p:nvSpPr>
          <p:cNvPr id="21" name="Shape 16"/>
          <p:cNvSpPr/>
          <p:nvPr/>
        </p:nvSpPr>
        <p:spPr>
          <a:xfrm>
            <a:off x="5193792" y="4110228"/>
            <a:ext cx="548640" cy="548640"/>
          </a:xfrm>
          <a:prstGeom prst="ellipse">
            <a:avLst/>
          </a:prstGeom>
          <a:solidFill>
            <a:srgbClr val="C1440E"/>
          </a:solidFill>
          <a:ln/>
        </p:spPr>
      </p:sp>
      <p:pic>
        <p:nvPicPr>
          <p:cNvPr id="22" name="Image 3" descr="icons/tools_white.png"/>
          <p:cNvPicPr>
            <a:picLocks noChangeAspect="1"/>
          </p:cNvPicPr>
          <p:nvPr/>
        </p:nvPicPr>
        <p:blipFill>
          <a:blip r:embed="rId6"/>
          <a:stretch>
            <a:fillRect/>
          </a:stretch>
        </p:blipFill>
        <p:spPr>
          <a:xfrm>
            <a:off x="5265115" y="4181551"/>
            <a:ext cx="405994" cy="405994"/>
          </a:xfrm>
          <a:prstGeom prst="rect">
            <a:avLst/>
          </a:prstGeom>
        </p:spPr>
      </p:pic>
      <p:sp>
        <p:nvSpPr>
          <p:cNvPr id="23" name="Text 17"/>
          <p:cNvSpPr/>
          <p:nvPr/>
        </p:nvSpPr>
        <p:spPr>
          <a:xfrm>
            <a:off x="5925312" y="3886200"/>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Scaffolding</a:t>
            </a:r>
            <a:endParaRPr lang="en-US" sz="1300" dirty="0"/>
          </a:p>
        </p:txBody>
      </p:sp>
      <p:sp>
        <p:nvSpPr>
          <p:cNvPr id="24" name="Text 18"/>
          <p:cNvSpPr/>
          <p:nvPr/>
        </p:nvSpPr>
        <p:spPr>
          <a:xfrm>
            <a:off x="7818120" y="3813048"/>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Tasks broken into smaller steps, structured recording formats, stem sentences and vocabulary banks</a:t>
            </a:r>
            <a:endParaRPr lang="en-US" sz="1150" dirty="0"/>
          </a:p>
        </p:txBody>
      </p:sp>
      <p:sp>
        <p:nvSpPr>
          <p:cNvPr id="25" name="Shape 19"/>
          <p:cNvSpPr/>
          <p:nvPr/>
        </p:nvSpPr>
        <p:spPr>
          <a:xfrm>
            <a:off x="5029200" y="5102352"/>
            <a:ext cx="6629400" cy="1143000"/>
          </a:xfrm>
          <a:prstGeom prst="roundRect">
            <a:avLst>
              <a:gd name="adj" fmla="val 5600"/>
            </a:avLst>
          </a:prstGeom>
          <a:solidFill>
            <a:srgbClr val="EEF1F7"/>
          </a:solidFill>
          <a:ln/>
        </p:spPr>
      </p:sp>
      <p:sp>
        <p:nvSpPr>
          <p:cNvPr id="26" name="Shape 20"/>
          <p:cNvSpPr/>
          <p:nvPr/>
        </p:nvSpPr>
        <p:spPr>
          <a:xfrm>
            <a:off x="5193792" y="5399532"/>
            <a:ext cx="548640" cy="548640"/>
          </a:xfrm>
          <a:prstGeom prst="ellipse">
            <a:avLst/>
          </a:prstGeom>
          <a:solidFill>
            <a:srgbClr val="C1440E"/>
          </a:solidFill>
          <a:ln/>
        </p:spPr>
      </p:sp>
      <p:pic>
        <p:nvPicPr>
          <p:cNvPr id="27" name="Image 4" descr="icons/rocket_white.png"/>
          <p:cNvPicPr>
            <a:picLocks noChangeAspect="1"/>
          </p:cNvPicPr>
          <p:nvPr/>
        </p:nvPicPr>
        <p:blipFill>
          <a:blip r:embed="rId7"/>
          <a:stretch>
            <a:fillRect/>
          </a:stretch>
        </p:blipFill>
        <p:spPr>
          <a:xfrm>
            <a:off x="5265115" y="5470855"/>
            <a:ext cx="405994" cy="405994"/>
          </a:xfrm>
          <a:prstGeom prst="rect">
            <a:avLst/>
          </a:prstGeom>
        </p:spPr>
      </p:pic>
      <p:sp>
        <p:nvSpPr>
          <p:cNvPr id="28" name="Text 21"/>
          <p:cNvSpPr/>
          <p:nvPr/>
        </p:nvSpPr>
        <p:spPr>
          <a:xfrm>
            <a:off x="5925312" y="5175504"/>
            <a:ext cx="1828800" cy="996696"/>
          </a:xfrm>
          <a:prstGeom prst="rect">
            <a:avLst/>
          </a:prstGeom>
          <a:noFill/>
          <a:ln/>
        </p:spPr>
        <p:txBody>
          <a:bodyPr wrap="square" lIns="0" tIns="0" rIns="0" bIns="0" rtlCol="0" anchor="ctr"/>
          <a:lstStyle/>
          <a:p>
            <a:pPr marL="0" indent="0">
              <a:buNone/>
            </a:pPr>
            <a:r>
              <a:rPr lang="en-US" sz="1300" b="1" dirty="0">
                <a:solidFill>
                  <a:srgbClr val="1B2E5E"/>
                </a:solidFill>
                <a:latin typeface="Calibri" pitchFamily="34" charset="0"/>
                <a:ea typeface="Calibri" pitchFamily="34" charset="-122"/>
                <a:cs typeface="Calibri" pitchFamily="34" charset="-120"/>
              </a:rPr>
              <a:t>Greater depth</a:t>
            </a:r>
            <a:endParaRPr lang="en-US" sz="1300" dirty="0"/>
          </a:p>
        </p:txBody>
      </p:sp>
      <p:sp>
        <p:nvSpPr>
          <p:cNvPr id="29" name="Text 22"/>
          <p:cNvSpPr/>
          <p:nvPr/>
        </p:nvSpPr>
        <p:spPr>
          <a:xfrm>
            <a:off x="7818120" y="5102352"/>
            <a:ext cx="3703320" cy="1143000"/>
          </a:xfrm>
          <a:prstGeom prst="rect">
            <a:avLst/>
          </a:prstGeom>
          <a:noFill/>
          <a:ln/>
        </p:spPr>
        <p:txBody>
          <a:bodyPr wrap="square" lIns="0" tIns="0" rIns="0" bIns="0" rtlCol="0" anchor="ctr"/>
          <a:lstStyle/>
          <a:p>
            <a:pPr marL="0" indent="0">
              <a:lnSpc>
                <a:spcPct val="108000"/>
              </a:lnSpc>
              <a:buNone/>
            </a:pPr>
            <a:r>
              <a:rPr lang="en-US" sz="1150" dirty="0">
                <a:solidFill>
                  <a:srgbClr val="26314F"/>
                </a:solidFill>
                <a:latin typeface="Calibri" pitchFamily="34" charset="0"/>
                <a:ea typeface="Calibri" pitchFamily="34" charset="-122"/>
                <a:cs typeface="Calibri" pitchFamily="34" charset="-120"/>
              </a:rPr>
              <a:t>Challenging questioning, reasoning tasks, and applying learning in unfamiliar contexts</a:t>
            </a:r>
            <a:endParaRPr lang="en-US" sz="11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flas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1 &amp; Year 2</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06</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11" name="Shape 8"/>
          <p:cNvSpPr/>
          <p:nvPr/>
        </p:nvSpPr>
        <p:spPr>
          <a:xfrm>
            <a:off x="1645920" y="1815084"/>
            <a:ext cx="82296" cy="82296"/>
          </a:xfrm>
          <a:prstGeom prst="ellipse">
            <a:avLst/>
          </a:prstGeom>
          <a:solidFill>
            <a:srgbClr val="0E7C7B"/>
          </a:solidFill>
          <a:ln/>
        </p:spPr>
      </p:sp>
      <p:sp>
        <p:nvSpPr>
          <p:cNvPr id="12" name="Text 9"/>
          <p:cNvSpPr/>
          <p:nvPr/>
        </p:nvSpPr>
        <p:spPr>
          <a:xfrm>
            <a:off x="177393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The Human Body</a:t>
            </a:r>
            <a:endParaRPr lang="en-US" sz="850" dirty="0"/>
          </a:p>
        </p:txBody>
      </p:sp>
      <p:sp>
        <p:nvSpPr>
          <p:cNvPr id="13" name="Shape 10"/>
          <p:cNvSpPr/>
          <p:nvPr/>
        </p:nvSpPr>
        <p:spPr>
          <a:xfrm>
            <a:off x="1645920" y="2382012"/>
            <a:ext cx="82296" cy="82296"/>
          </a:xfrm>
          <a:prstGeom prst="ellipse">
            <a:avLst/>
          </a:prstGeom>
          <a:solidFill>
            <a:srgbClr val="0E7C7B"/>
          </a:solidFill>
          <a:ln/>
        </p:spPr>
      </p:sp>
      <p:sp>
        <p:nvSpPr>
          <p:cNvPr id="14" name="Text 11"/>
          <p:cNvSpPr/>
          <p:nvPr/>
        </p:nvSpPr>
        <p:spPr>
          <a:xfrm>
            <a:off x="1773936"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Seasonal Changes</a:t>
            </a:r>
            <a:endParaRPr lang="en-US" sz="850" dirty="0"/>
          </a:p>
        </p:txBody>
      </p:sp>
      <p:sp>
        <p:nvSpPr>
          <p:cNvPr id="15" name="Shape 12"/>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6" name="Text 13"/>
          <p:cNvSpPr/>
          <p:nvPr/>
        </p:nvSpPr>
        <p:spPr>
          <a:xfrm>
            <a:off x="3354781"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17" name="Shape 14"/>
          <p:cNvSpPr/>
          <p:nvPr/>
        </p:nvSpPr>
        <p:spPr>
          <a:xfrm>
            <a:off x="3363925" y="1815084"/>
            <a:ext cx="82296" cy="82296"/>
          </a:xfrm>
          <a:prstGeom prst="ellipse">
            <a:avLst/>
          </a:prstGeom>
          <a:solidFill>
            <a:srgbClr val="F5A623"/>
          </a:solidFill>
          <a:ln/>
        </p:spPr>
      </p:sp>
      <p:sp>
        <p:nvSpPr>
          <p:cNvPr id="18" name="Text 15"/>
          <p:cNvSpPr/>
          <p:nvPr/>
        </p:nvSpPr>
        <p:spPr>
          <a:xfrm>
            <a:off x="3491941"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Materials</a:t>
            </a:r>
            <a:endParaRPr lang="en-US" sz="850" dirty="0"/>
          </a:p>
        </p:txBody>
      </p:sp>
      <p:sp>
        <p:nvSpPr>
          <p:cNvPr id="19" name="Shape 16"/>
          <p:cNvSpPr/>
          <p:nvPr/>
        </p:nvSpPr>
        <p:spPr>
          <a:xfrm>
            <a:off x="3363925" y="2382012"/>
            <a:ext cx="82296" cy="82296"/>
          </a:xfrm>
          <a:prstGeom prst="ellipse">
            <a:avLst/>
          </a:prstGeom>
          <a:solidFill>
            <a:srgbClr val="0E7C7B"/>
          </a:solidFill>
          <a:ln/>
        </p:spPr>
      </p:sp>
      <p:sp>
        <p:nvSpPr>
          <p:cNvPr id="20" name="Text 17"/>
          <p:cNvSpPr/>
          <p:nvPr/>
        </p:nvSpPr>
        <p:spPr>
          <a:xfrm>
            <a:off x="3491941"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Seasonal Changes</a:t>
            </a:r>
            <a:endParaRPr lang="en-US" sz="850" dirty="0"/>
          </a:p>
        </p:txBody>
      </p:sp>
      <p:sp>
        <p:nvSpPr>
          <p:cNvPr id="21" name="Shape 18"/>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Text 19"/>
          <p:cNvSpPr/>
          <p:nvPr/>
        </p:nvSpPr>
        <p:spPr>
          <a:xfrm>
            <a:off x="507278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23" name="Shape 20"/>
          <p:cNvSpPr/>
          <p:nvPr/>
        </p:nvSpPr>
        <p:spPr>
          <a:xfrm>
            <a:off x="5081930" y="1815084"/>
            <a:ext cx="82296" cy="82296"/>
          </a:xfrm>
          <a:prstGeom prst="ellipse">
            <a:avLst/>
          </a:prstGeom>
          <a:solidFill>
            <a:srgbClr val="0E7C7B"/>
          </a:solidFill>
          <a:ln/>
        </p:spPr>
      </p:sp>
      <p:sp>
        <p:nvSpPr>
          <p:cNvPr id="24" name="Text 21"/>
          <p:cNvSpPr/>
          <p:nvPr/>
        </p:nvSpPr>
        <p:spPr>
          <a:xfrm>
            <a:off x="520994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Planting A</a:t>
            </a:r>
            <a:endParaRPr lang="en-US" sz="850" dirty="0"/>
          </a:p>
        </p:txBody>
      </p:sp>
      <p:sp>
        <p:nvSpPr>
          <p:cNvPr id="25" name="Shape 22"/>
          <p:cNvSpPr/>
          <p:nvPr/>
        </p:nvSpPr>
        <p:spPr>
          <a:xfrm>
            <a:off x="5081930" y="2382012"/>
            <a:ext cx="82296" cy="82296"/>
          </a:xfrm>
          <a:prstGeom prst="ellipse">
            <a:avLst/>
          </a:prstGeom>
          <a:solidFill>
            <a:srgbClr val="0E7C7B"/>
          </a:solidFill>
          <a:ln/>
        </p:spPr>
      </p:sp>
      <p:sp>
        <p:nvSpPr>
          <p:cNvPr id="26" name="Text 23"/>
          <p:cNvSpPr/>
          <p:nvPr/>
        </p:nvSpPr>
        <p:spPr>
          <a:xfrm>
            <a:off x="5209946"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Animals</a:t>
            </a:r>
            <a:endParaRPr lang="en-US" sz="850" dirty="0"/>
          </a:p>
        </p:txBody>
      </p:sp>
      <p:sp>
        <p:nvSpPr>
          <p:cNvPr id="27" name="Shape 24"/>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8" name="Text 25"/>
          <p:cNvSpPr/>
          <p:nvPr/>
        </p:nvSpPr>
        <p:spPr>
          <a:xfrm>
            <a:off x="679079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31" name="Shape 28"/>
          <p:cNvSpPr/>
          <p:nvPr/>
        </p:nvSpPr>
        <p:spPr>
          <a:xfrm>
            <a:off x="6799936" y="1815084"/>
            <a:ext cx="82296" cy="82296"/>
          </a:xfrm>
          <a:prstGeom prst="ellipse">
            <a:avLst/>
          </a:prstGeom>
          <a:solidFill>
            <a:srgbClr val="5B8C3E"/>
          </a:solidFill>
          <a:ln/>
        </p:spPr>
      </p:sp>
      <p:sp>
        <p:nvSpPr>
          <p:cNvPr id="32" name="Text 29"/>
          <p:cNvSpPr/>
          <p:nvPr/>
        </p:nvSpPr>
        <p:spPr>
          <a:xfrm>
            <a:off x="6927952" y="1600200"/>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Caring for the Planet</a:t>
            </a:r>
            <a:endParaRPr lang="en-US" sz="850" dirty="0"/>
          </a:p>
        </p:txBody>
      </p:sp>
      <p:sp>
        <p:nvSpPr>
          <p:cNvPr id="33" name="Shape 30"/>
          <p:cNvSpPr/>
          <p:nvPr/>
        </p:nvSpPr>
        <p:spPr>
          <a:xfrm>
            <a:off x="6799936" y="2329434"/>
            <a:ext cx="82296" cy="82296"/>
          </a:xfrm>
          <a:prstGeom prst="ellipse">
            <a:avLst/>
          </a:prstGeom>
          <a:solidFill>
            <a:srgbClr val="0E7C7B"/>
          </a:solidFill>
          <a:ln/>
        </p:spPr>
      </p:sp>
      <p:sp>
        <p:nvSpPr>
          <p:cNvPr id="34" name="Text 31"/>
          <p:cNvSpPr/>
          <p:nvPr/>
        </p:nvSpPr>
        <p:spPr>
          <a:xfrm>
            <a:off x="6927952" y="2114550"/>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Seasonal Changes</a:t>
            </a:r>
            <a:endParaRPr lang="en-US" sz="850" dirty="0"/>
          </a:p>
        </p:txBody>
      </p:sp>
      <p:sp>
        <p:nvSpPr>
          <p:cNvPr id="35" name="Shape 32"/>
          <p:cNvSpPr/>
          <p:nvPr/>
        </p:nvSpPr>
        <p:spPr>
          <a:xfrm>
            <a:off x="6799936" y="2843784"/>
            <a:ext cx="82296" cy="82296"/>
          </a:xfrm>
          <a:prstGeom prst="ellipse">
            <a:avLst/>
          </a:prstGeom>
          <a:solidFill>
            <a:srgbClr val="0E7C7B"/>
          </a:solidFill>
          <a:ln/>
        </p:spPr>
      </p:sp>
      <p:sp>
        <p:nvSpPr>
          <p:cNvPr id="36" name="Text 33"/>
          <p:cNvSpPr/>
          <p:nvPr/>
        </p:nvSpPr>
        <p:spPr>
          <a:xfrm>
            <a:off x="6927952" y="2628900"/>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Planting B</a:t>
            </a:r>
            <a:endParaRPr lang="en-US" sz="850" dirty="0"/>
          </a:p>
        </p:txBody>
      </p:sp>
      <p:sp>
        <p:nvSpPr>
          <p:cNvPr id="37" name="Shape 34"/>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8" name="Text 35"/>
          <p:cNvSpPr/>
          <p:nvPr/>
        </p:nvSpPr>
        <p:spPr>
          <a:xfrm>
            <a:off x="8508797"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39" name="Shape 36"/>
          <p:cNvSpPr/>
          <p:nvPr/>
        </p:nvSpPr>
        <p:spPr>
          <a:xfrm>
            <a:off x="8517941" y="1815084"/>
            <a:ext cx="82296" cy="82296"/>
          </a:xfrm>
          <a:prstGeom prst="ellipse">
            <a:avLst/>
          </a:prstGeom>
          <a:solidFill>
            <a:srgbClr val="0E7C7B"/>
          </a:solidFill>
          <a:ln/>
        </p:spPr>
      </p:sp>
      <p:sp>
        <p:nvSpPr>
          <p:cNvPr id="40" name="Text 37"/>
          <p:cNvSpPr/>
          <p:nvPr/>
        </p:nvSpPr>
        <p:spPr>
          <a:xfrm>
            <a:off x="8645957"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a:t>
            </a:r>
            <a:endParaRPr lang="en-US" sz="850" dirty="0"/>
          </a:p>
        </p:txBody>
      </p:sp>
      <p:sp>
        <p:nvSpPr>
          <p:cNvPr id="41" name="Shape 38"/>
          <p:cNvSpPr/>
          <p:nvPr/>
        </p:nvSpPr>
        <p:spPr>
          <a:xfrm>
            <a:off x="8517941" y="2382012"/>
            <a:ext cx="82296" cy="82296"/>
          </a:xfrm>
          <a:prstGeom prst="ellipse">
            <a:avLst/>
          </a:prstGeom>
          <a:solidFill>
            <a:srgbClr val="0E7C7B"/>
          </a:solidFill>
          <a:ln/>
        </p:spPr>
      </p:sp>
      <p:sp>
        <p:nvSpPr>
          <p:cNvPr id="42" name="Text 39"/>
          <p:cNvSpPr/>
          <p:nvPr/>
        </p:nvSpPr>
        <p:spPr>
          <a:xfrm>
            <a:off x="8645957"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Planting C</a:t>
            </a:r>
            <a:endParaRPr lang="en-US" sz="850" dirty="0"/>
          </a:p>
        </p:txBody>
      </p:sp>
      <p:sp>
        <p:nvSpPr>
          <p:cNvPr id="43" name="Shape 40"/>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4" name="Text 41"/>
          <p:cNvSpPr/>
          <p:nvPr/>
        </p:nvSpPr>
        <p:spPr>
          <a:xfrm>
            <a:off x="1022680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45" name="Shape 42"/>
          <p:cNvSpPr/>
          <p:nvPr/>
        </p:nvSpPr>
        <p:spPr>
          <a:xfrm>
            <a:off x="10235946" y="1815084"/>
            <a:ext cx="82296" cy="82296"/>
          </a:xfrm>
          <a:prstGeom prst="ellipse">
            <a:avLst/>
          </a:prstGeom>
          <a:solidFill>
            <a:srgbClr val="5B8C3E"/>
          </a:solidFill>
          <a:ln/>
        </p:spPr>
      </p:sp>
      <p:sp>
        <p:nvSpPr>
          <p:cNvPr id="46" name="Text 43"/>
          <p:cNvSpPr/>
          <p:nvPr/>
        </p:nvSpPr>
        <p:spPr>
          <a:xfrm>
            <a:off x="10363962"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Growing and Cooking</a:t>
            </a:r>
            <a:endParaRPr lang="en-US" sz="850" dirty="0"/>
          </a:p>
        </p:txBody>
      </p:sp>
      <p:sp>
        <p:nvSpPr>
          <p:cNvPr id="47" name="Shape 44"/>
          <p:cNvSpPr/>
          <p:nvPr/>
        </p:nvSpPr>
        <p:spPr>
          <a:xfrm>
            <a:off x="10235946" y="2382012"/>
            <a:ext cx="82296" cy="82296"/>
          </a:xfrm>
          <a:prstGeom prst="ellipse">
            <a:avLst/>
          </a:prstGeom>
          <a:solidFill>
            <a:srgbClr val="0E7C7B"/>
          </a:solidFill>
          <a:ln/>
        </p:spPr>
      </p:sp>
      <p:sp>
        <p:nvSpPr>
          <p:cNvPr id="48" name="Text 45"/>
          <p:cNvSpPr/>
          <p:nvPr/>
        </p:nvSpPr>
        <p:spPr>
          <a:xfrm>
            <a:off x="10363962"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Seasonal Changes</a:t>
            </a:r>
            <a:endParaRPr lang="en-US" sz="850" dirty="0"/>
          </a:p>
        </p:txBody>
      </p:sp>
      <p:sp>
        <p:nvSpPr>
          <p:cNvPr id="49" name="Shape 46"/>
          <p:cNvSpPr/>
          <p:nvPr/>
        </p:nvSpPr>
        <p:spPr>
          <a:xfrm>
            <a:off x="502920" y="3886200"/>
            <a:ext cx="868680" cy="2514600"/>
          </a:xfrm>
          <a:prstGeom prst="roundRect">
            <a:avLst>
              <a:gd name="adj" fmla="val 8421"/>
            </a:avLst>
          </a:prstGeom>
          <a:solidFill>
            <a:srgbClr val="1B2E5E"/>
          </a:solidFill>
          <a:ln/>
        </p:spPr>
      </p:sp>
      <p:sp>
        <p:nvSpPr>
          <p:cNvPr id="50" name="Text 47"/>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51" name="Shape 48"/>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Text 49"/>
          <p:cNvSpPr/>
          <p:nvPr/>
        </p:nvSpPr>
        <p:spPr>
          <a:xfrm>
            <a:off x="163677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53" name="Shape 50"/>
          <p:cNvSpPr/>
          <p:nvPr/>
        </p:nvSpPr>
        <p:spPr>
          <a:xfrm>
            <a:off x="1645920" y="4466844"/>
            <a:ext cx="82296" cy="82296"/>
          </a:xfrm>
          <a:prstGeom prst="ellipse">
            <a:avLst/>
          </a:prstGeom>
          <a:solidFill>
            <a:srgbClr val="0E7C7B"/>
          </a:solidFill>
          <a:ln/>
        </p:spPr>
      </p:sp>
      <p:sp>
        <p:nvSpPr>
          <p:cNvPr id="54" name="Text 51"/>
          <p:cNvSpPr/>
          <p:nvPr/>
        </p:nvSpPr>
        <p:spPr>
          <a:xfrm>
            <a:off x="177393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Animals' Need for Survival</a:t>
            </a:r>
            <a:endParaRPr lang="en-US" sz="850" dirty="0"/>
          </a:p>
        </p:txBody>
      </p:sp>
      <p:sp>
        <p:nvSpPr>
          <p:cNvPr id="55" name="Shape 52"/>
          <p:cNvSpPr/>
          <p:nvPr/>
        </p:nvSpPr>
        <p:spPr>
          <a:xfrm>
            <a:off x="1645920" y="5033772"/>
            <a:ext cx="82296" cy="82296"/>
          </a:xfrm>
          <a:prstGeom prst="ellipse">
            <a:avLst/>
          </a:prstGeom>
          <a:solidFill>
            <a:srgbClr val="0E7C7B"/>
          </a:solidFill>
          <a:ln/>
        </p:spPr>
      </p:sp>
      <p:sp>
        <p:nvSpPr>
          <p:cNvPr id="56" name="Text 53"/>
          <p:cNvSpPr/>
          <p:nvPr/>
        </p:nvSpPr>
        <p:spPr>
          <a:xfrm>
            <a:off x="1773936"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Humans</a:t>
            </a:r>
            <a:endParaRPr lang="en-US" sz="850" dirty="0"/>
          </a:p>
        </p:txBody>
      </p:sp>
      <p:sp>
        <p:nvSpPr>
          <p:cNvPr id="57" name="Shape 54"/>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8" name="Text 55"/>
          <p:cNvSpPr/>
          <p:nvPr/>
        </p:nvSpPr>
        <p:spPr>
          <a:xfrm>
            <a:off x="3354781"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59" name="Shape 56"/>
          <p:cNvSpPr/>
          <p:nvPr/>
        </p:nvSpPr>
        <p:spPr>
          <a:xfrm>
            <a:off x="3363925" y="4466844"/>
            <a:ext cx="82296" cy="82296"/>
          </a:xfrm>
          <a:prstGeom prst="ellipse">
            <a:avLst/>
          </a:prstGeom>
          <a:solidFill>
            <a:srgbClr val="F5A623"/>
          </a:solidFill>
          <a:ln/>
        </p:spPr>
      </p:sp>
      <p:sp>
        <p:nvSpPr>
          <p:cNvPr id="60" name="Text 57"/>
          <p:cNvSpPr/>
          <p:nvPr/>
        </p:nvSpPr>
        <p:spPr>
          <a:xfrm>
            <a:off x="3491941"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Materials</a:t>
            </a:r>
            <a:endParaRPr lang="en-US" sz="850" dirty="0"/>
          </a:p>
        </p:txBody>
      </p:sp>
      <p:sp>
        <p:nvSpPr>
          <p:cNvPr id="61" name="Shape 58"/>
          <p:cNvSpPr/>
          <p:nvPr/>
        </p:nvSpPr>
        <p:spPr>
          <a:xfrm>
            <a:off x="3363925" y="5033772"/>
            <a:ext cx="82296" cy="82296"/>
          </a:xfrm>
          <a:prstGeom prst="ellipse">
            <a:avLst/>
          </a:prstGeom>
          <a:solidFill>
            <a:srgbClr val="5B8C3E"/>
          </a:solidFill>
          <a:ln/>
        </p:spPr>
      </p:sp>
      <p:sp>
        <p:nvSpPr>
          <p:cNvPr id="62" name="Text 59"/>
          <p:cNvSpPr/>
          <p:nvPr/>
        </p:nvSpPr>
        <p:spPr>
          <a:xfrm>
            <a:off x="3491941"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Plastic</a:t>
            </a:r>
            <a:endParaRPr lang="en-US" sz="850" dirty="0"/>
          </a:p>
        </p:txBody>
      </p:sp>
      <p:sp>
        <p:nvSpPr>
          <p:cNvPr id="63" name="Shape 60"/>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4" name="Text 61"/>
          <p:cNvSpPr/>
          <p:nvPr/>
        </p:nvSpPr>
        <p:spPr>
          <a:xfrm>
            <a:off x="507278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65" name="Shape 62"/>
          <p:cNvSpPr/>
          <p:nvPr/>
        </p:nvSpPr>
        <p:spPr>
          <a:xfrm>
            <a:off x="5081930" y="4466844"/>
            <a:ext cx="82296" cy="82296"/>
          </a:xfrm>
          <a:prstGeom prst="ellipse">
            <a:avLst/>
          </a:prstGeom>
          <a:solidFill>
            <a:srgbClr val="0E7C7B"/>
          </a:solidFill>
          <a:ln/>
        </p:spPr>
      </p:sp>
      <p:sp>
        <p:nvSpPr>
          <p:cNvPr id="66" name="Text 63"/>
          <p:cNvSpPr/>
          <p:nvPr/>
        </p:nvSpPr>
        <p:spPr>
          <a:xfrm>
            <a:off x="520994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 (Light and Dark)</a:t>
            </a:r>
            <a:endParaRPr lang="en-US" sz="850" dirty="0"/>
          </a:p>
        </p:txBody>
      </p:sp>
      <p:sp>
        <p:nvSpPr>
          <p:cNvPr id="69" name="Shape 66"/>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70" name="Text 67"/>
          <p:cNvSpPr/>
          <p:nvPr/>
        </p:nvSpPr>
        <p:spPr>
          <a:xfrm>
            <a:off x="679079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71" name="Shape 68"/>
          <p:cNvSpPr/>
          <p:nvPr/>
        </p:nvSpPr>
        <p:spPr>
          <a:xfrm>
            <a:off x="6799936" y="4466844"/>
            <a:ext cx="82296" cy="82296"/>
          </a:xfrm>
          <a:prstGeom prst="ellipse">
            <a:avLst/>
          </a:prstGeom>
          <a:solidFill>
            <a:srgbClr val="0E7C7B"/>
          </a:solidFill>
          <a:ln/>
        </p:spPr>
      </p:sp>
      <p:sp>
        <p:nvSpPr>
          <p:cNvPr id="72" name="Text 69"/>
          <p:cNvSpPr/>
          <p:nvPr/>
        </p:nvSpPr>
        <p:spPr>
          <a:xfrm>
            <a:off x="6927952"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Living Things and Habitats</a:t>
            </a:r>
            <a:endParaRPr lang="en-US" sz="850" dirty="0"/>
          </a:p>
        </p:txBody>
      </p:sp>
      <p:sp>
        <p:nvSpPr>
          <p:cNvPr id="73" name="Shape 70"/>
          <p:cNvSpPr/>
          <p:nvPr/>
        </p:nvSpPr>
        <p:spPr>
          <a:xfrm>
            <a:off x="6799936" y="5033772"/>
            <a:ext cx="82296" cy="82296"/>
          </a:xfrm>
          <a:prstGeom prst="ellipse">
            <a:avLst/>
          </a:prstGeom>
          <a:solidFill>
            <a:srgbClr val="0E7C7B"/>
          </a:solidFill>
          <a:ln/>
        </p:spPr>
      </p:sp>
      <p:sp>
        <p:nvSpPr>
          <p:cNvPr id="74" name="Text 71"/>
          <p:cNvSpPr/>
          <p:nvPr/>
        </p:nvSpPr>
        <p:spPr>
          <a:xfrm>
            <a:off x="6927952"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 (Light and Dark)</a:t>
            </a:r>
            <a:endParaRPr lang="en-US" sz="850" dirty="0"/>
          </a:p>
        </p:txBody>
      </p:sp>
      <p:sp>
        <p:nvSpPr>
          <p:cNvPr id="75" name="Shape 72"/>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76" name="Text 73"/>
          <p:cNvSpPr/>
          <p:nvPr/>
        </p:nvSpPr>
        <p:spPr>
          <a:xfrm>
            <a:off x="8508797"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77" name="Shape 74"/>
          <p:cNvSpPr/>
          <p:nvPr/>
        </p:nvSpPr>
        <p:spPr>
          <a:xfrm>
            <a:off x="8517941" y="4466844"/>
            <a:ext cx="82296" cy="82296"/>
          </a:xfrm>
          <a:prstGeom prst="ellipse">
            <a:avLst/>
          </a:prstGeom>
          <a:solidFill>
            <a:srgbClr val="0E7C7B"/>
          </a:solidFill>
          <a:ln/>
        </p:spPr>
      </p:sp>
      <p:sp>
        <p:nvSpPr>
          <p:cNvPr id="78" name="Text 75"/>
          <p:cNvSpPr/>
          <p:nvPr/>
        </p:nvSpPr>
        <p:spPr>
          <a:xfrm>
            <a:off x="8645957"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 (Bulbs and Seeds)</a:t>
            </a:r>
            <a:endParaRPr lang="en-US" sz="850" dirty="0"/>
          </a:p>
        </p:txBody>
      </p:sp>
      <p:sp>
        <p:nvSpPr>
          <p:cNvPr id="79" name="Shape 76"/>
          <p:cNvSpPr/>
          <p:nvPr/>
        </p:nvSpPr>
        <p:spPr>
          <a:xfrm>
            <a:off x="8517941" y="5033772"/>
            <a:ext cx="82296" cy="82296"/>
          </a:xfrm>
          <a:prstGeom prst="ellipse">
            <a:avLst/>
          </a:prstGeom>
          <a:solidFill>
            <a:srgbClr val="0E7C7B"/>
          </a:solidFill>
          <a:ln/>
        </p:spPr>
      </p:sp>
      <p:sp>
        <p:nvSpPr>
          <p:cNvPr id="80" name="Text 77"/>
          <p:cNvSpPr/>
          <p:nvPr/>
        </p:nvSpPr>
        <p:spPr>
          <a:xfrm>
            <a:off x="8645957"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Growing Up</a:t>
            </a:r>
            <a:endParaRPr lang="en-US" sz="850" dirty="0"/>
          </a:p>
        </p:txBody>
      </p:sp>
      <p:sp>
        <p:nvSpPr>
          <p:cNvPr id="81" name="Shape 78"/>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82" name="Text 79"/>
          <p:cNvSpPr/>
          <p:nvPr/>
        </p:nvSpPr>
        <p:spPr>
          <a:xfrm>
            <a:off x="1022680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83" name="Shape 80"/>
          <p:cNvSpPr/>
          <p:nvPr/>
        </p:nvSpPr>
        <p:spPr>
          <a:xfrm>
            <a:off x="10235946" y="4466844"/>
            <a:ext cx="82296" cy="82296"/>
          </a:xfrm>
          <a:prstGeom prst="ellipse">
            <a:avLst/>
          </a:prstGeom>
          <a:solidFill>
            <a:srgbClr val="0E7C7B"/>
          </a:solidFill>
          <a:ln/>
        </p:spPr>
      </p:sp>
      <p:sp>
        <p:nvSpPr>
          <p:cNvPr id="84" name="Text 81"/>
          <p:cNvSpPr/>
          <p:nvPr/>
        </p:nvSpPr>
        <p:spPr>
          <a:xfrm>
            <a:off x="10363962"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Bulbs and Seeds</a:t>
            </a:r>
            <a:endParaRPr lang="en-US" sz="850" dirty="0"/>
          </a:p>
        </p:txBody>
      </p:sp>
      <p:sp>
        <p:nvSpPr>
          <p:cNvPr id="85" name="Shape 82"/>
          <p:cNvSpPr/>
          <p:nvPr/>
        </p:nvSpPr>
        <p:spPr>
          <a:xfrm>
            <a:off x="10235946" y="5033772"/>
            <a:ext cx="82296" cy="82296"/>
          </a:xfrm>
          <a:prstGeom prst="ellipse">
            <a:avLst/>
          </a:prstGeom>
          <a:solidFill>
            <a:srgbClr val="0E7C7B"/>
          </a:solidFill>
          <a:ln/>
        </p:spPr>
      </p:sp>
      <p:sp>
        <p:nvSpPr>
          <p:cNvPr id="86" name="Text 83"/>
          <p:cNvSpPr/>
          <p:nvPr/>
        </p:nvSpPr>
        <p:spPr>
          <a:xfrm>
            <a:off x="10363962"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Growing Up</a:t>
            </a:r>
            <a:endParaRPr lang="en-US" sz="850" dirty="0"/>
          </a:p>
        </p:txBody>
      </p:sp>
      <p:sp>
        <p:nvSpPr>
          <p:cNvPr id="87" name="Shape 84"/>
          <p:cNvSpPr/>
          <p:nvPr/>
        </p:nvSpPr>
        <p:spPr>
          <a:xfrm>
            <a:off x="10235946" y="5600700"/>
            <a:ext cx="82296" cy="82296"/>
          </a:xfrm>
          <a:prstGeom prst="ellipse">
            <a:avLst/>
          </a:prstGeom>
          <a:solidFill>
            <a:srgbClr val="5B8C3E"/>
          </a:solidFill>
          <a:ln/>
        </p:spPr>
      </p:sp>
      <p:sp>
        <p:nvSpPr>
          <p:cNvPr id="88" name="Text 85"/>
          <p:cNvSpPr/>
          <p:nvPr/>
        </p:nvSpPr>
        <p:spPr>
          <a:xfrm>
            <a:off x="10363962" y="538581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Wildlife</a:t>
            </a:r>
            <a:endParaRPr lang="en-US" sz="850" dirty="0"/>
          </a:p>
        </p:txBody>
      </p:sp>
      <p:sp>
        <p:nvSpPr>
          <p:cNvPr id="89" name="Shape 86"/>
          <p:cNvSpPr/>
          <p:nvPr/>
        </p:nvSpPr>
        <p:spPr>
          <a:xfrm>
            <a:off x="7071055" y="6455664"/>
            <a:ext cx="128016" cy="128016"/>
          </a:xfrm>
          <a:prstGeom prst="ellipse">
            <a:avLst/>
          </a:prstGeom>
          <a:solidFill>
            <a:srgbClr val="0E7C7B"/>
          </a:solidFill>
          <a:ln/>
        </p:spPr>
      </p:sp>
      <p:sp>
        <p:nvSpPr>
          <p:cNvPr id="90" name="Text 87"/>
          <p:cNvSpPr/>
          <p:nvPr/>
        </p:nvSpPr>
        <p:spPr>
          <a:xfrm>
            <a:off x="725393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Biology</a:t>
            </a:r>
            <a:endParaRPr lang="en-US" sz="900" dirty="0"/>
          </a:p>
        </p:txBody>
      </p:sp>
      <p:sp>
        <p:nvSpPr>
          <p:cNvPr id="91" name="Shape 88"/>
          <p:cNvSpPr/>
          <p:nvPr/>
        </p:nvSpPr>
        <p:spPr>
          <a:xfrm>
            <a:off x="8351215" y="6455664"/>
            <a:ext cx="128016" cy="128016"/>
          </a:xfrm>
          <a:prstGeom prst="ellipse">
            <a:avLst/>
          </a:prstGeom>
          <a:solidFill>
            <a:srgbClr val="F5A623"/>
          </a:solidFill>
          <a:ln/>
        </p:spPr>
      </p:sp>
      <p:sp>
        <p:nvSpPr>
          <p:cNvPr id="92" name="Text 89"/>
          <p:cNvSpPr/>
          <p:nvPr/>
        </p:nvSpPr>
        <p:spPr>
          <a:xfrm>
            <a:off x="853409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Chemistry</a:t>
            </a:r>
            <a:endParaRPr lang="en-US" sz="900" dirty="0"/>
          </a:p>
        </p:txBody>
      </p:sp>
      <p:sp>
        <p:nvSpPr>
          <p:cNvPr id="93" name="Shape 90"/>
          <p:cNvSpPr/>
          <p:nvPr/>
        </p:nvSpPr>
        <p:spPr>
          <a:xfrm>
            <a:off x="9631375" y="6455664"/>
            <a:ext cx="128016" cy="128016"/>
          </a:xfrm>
          <a:prstGeom prst="ellipse">
            <a:avLst/>
          </a:prstGeom>
          <a:solidFill>
            <a:srgbClr val="C1440E"/>
          </a:solidFill>
          <a:ln/>
        </p:spPr>
      </p:sp>
      <p:sp>
        <p:nvSpPr>
          <p:cNvPr id="94" name="Text 91"/>
          <p:cNvSpPr/>
          <p:nvPr/>
        </p:nvSpPr>
        <p:spPr>
          <a:xfrm>
            <a:off x="981425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Physics</a:t>
            </a:r>
            <a:endParaRPr lang="en-US" sz="900" dirty="0"/>
          </a:p>
        </p:txBody>
      </p:sp>
      <p:sp>
        <p:nvSpPr>
          <p:cNvPr id="95" name="Shape 92"/>
          <p:cNvSpPr/>
          <p:nvPr/>
        </p:nvSpPr>
        <p:spPr>
          <a:xfrm>
            <a:off x="10911535" y="6455664"/>
            <a:ext cx="128016" cy="128016"/>
          </a:xfrm>
          <a:prstGeom prst="ellipse">
            <a:avLst/>
          </a:prstGeom>
          <a:solidFill>
            <a:srgbClr val="5B8C3E"/>
          </a:solidFill>
          <a:ln/>
        </p:spPr>
      </p:sp>
      <p:sp>
        <p:nvSpPr>
          <p:cNvPr id="96" name="Text 93"/>
          <p:cNvSpPr/>
          <p:nvPr/>
        </p:nvSpPr>
        <p:spPr>
          <a:xfrm>
            <a:off x="1109441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Sustainability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F5A623"/>
          </a:solidFill>
          <a:ln/>
        </p:spPr>
      </p:sp>
      <p:pic>
        <p:nvPicPr>
          <p:cNvPr id="3" name="Image 0" descr="icons/flas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3 &amp; Year 4</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07</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11" name="Shape 8"/>
          <p:cNvSpPr/>
          <p:nvPr/>
        </p:nvSpPr>
        <p:spPr>
          <a:xfrm>
            <a:off x="1645920" y="1815084"/>
            <a:ext cx="82296" cy="82296"/>
          </a:xfrm>
          <a:prstGeom prst="ellipse">
            <a:avLst/>
          </a:prstGeom>
          <a:solidFill>
            <a:srgbClr val="0E7C7B"/>
          </a:solidFill>
          <a:ln/>
        </p:spPr>
      </p:sp>
      <p:sp>
        <p:nvSpPr>
          <p:cNvPr id="12" name="Text 9"/>
          <p:cNvSpPr/>
          <p:nvPr/>
        </p:nvSpPr>
        <p:spPr>
          <a:xfrm>
            <a:off x="177393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Skeletons</a:t>
            </a:r>
            <a:endParaRPr lang="en-US" sz="850" dirty="0"/>
          </a:p>
        </p:txBody>
      </p:sp>
      <p:sp>
        <p:nvSpPr>
          <p:cNvPr id="13" name="Shape 10"/>
          <p:cNvSpPr/>
          <p:nvPr/>
        </p:nvSpPr>
        <p:spPr>
          <a:xfrm>
            <a:off x="1645920" y="2382012"/>
            <a:ext cx="82296" cy="82296"/>
          </a:xfrm>
          <a:prstGeom prst="ellipse">
            <a:avLst/>
          </a:prstGeom>
          <a:solidFill>
            <a:srgbClr val="0E7C7B"/>
          </a:solidFill>
          <a:ln/>
        </p:spPr>
      </p:sp>
      <p:sp>
        <p:nvSpPr>
          <p:cNvPr id="14" name="Text 11"/>
          <p:cNvSpPr/>
          <p:nvPr/>
        </p:nvSpPr>
        <p:spPr>
          <a:xfrm>
            <a:off x="1773936"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Movement</a:t>
            </a:r>
            <a:endParaRPr lang="en-US" sz="850" dirty="0"/>
          </a:p>
        </p:txBody>
      </p:sp>
      <p:sp>
        <p:nvSpPr>
          <p:cNvPr id="15" name="Shape 12"/>
          <p:cNvSpPr/>
          <p:nvPr/>
        </p:nvSpPr>
        <p:spPr>
          <a:xfrm>
            <a:off x="1645920" y="2948940"/>
            <a:ext cx="82296" cy="82296"/>
          </a:xfrm>
          <a:prstGeom prst="ellipse">
            <a:avLst/>
          </a:prstGeom>
          <a:solidFill>
            <a:srgbClr val="0E7C7B"/>
          </a:solidFill>
          <a:ln/>
        </p:spPr>
      </p:sp>
      <p:sp>
        <p:nvSpPr>
          <p:cNvPr id="16" name="Text 13"/>
          <p:cNvSpPr/>
          <p:nvPr/>
        </p:nvSpPr>
        <p:spPr>
          <a:xfrm>
            <a:off x="1773936" y="273405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Nutrition and Diet</a:t>
            </a:r>
            <a:endParaRPr lang="en-US" sz="850" dirty="0"/>
          </a:p>
        </p:txBody>
      </p:sp>
      <p:sp>
        <p:nvSpPr>
          <p:cNvPr id="17" name="Shape 14"/>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8" name="Text 15"/>
          <p:cNvSpPr/>
          <p:nvPr/>
        </p:nvSpPr>
        <p:spPr>
          <a:xfrm>
            <a:off x="3354781"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19" name="Shape 16"/>
          <p:cNvSpPr/>
          <p:nvPr/>
        </p:nvSpPr>
        <p:spPr>
          <a:xfrm>
            <a:off x="3363925" y="1815084"/>
            <a:ext cx="82296" cy="82296"/>
          </a:xfrm>
          <a:prstGeom prst="ellipse">
            <a:avLst/>
          </a:prstGeom>
          <a:solidFill>
            <a:srgbClr val="0E7C7B"/>
          </a:solidFill>
          <a:ln/>
        </p:spPr>
      </p:sp>
      <p:sp>
        <p:nvSpPr>
          <p:cNvPr id="20" name="Text 17"/>
          <p:cNvSpPr/>
          <p:nvPr/>
        </p:nvSpPr>
        <p:spPr>
          <a:xfrm>
            <a:off x="3491941"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Nutrition and Diet</a:t>
            </a:r>
            <a:endParaRPr lang="en-US" sz="850" dirty="0"/>
          </a:p>
        </p:txBody>
      </p:sp>
      <p:sp>
        <p:nvSpPr>
          <p:cNvPr id="21" name="Shape 18"/>
          <p:cNvSpPr/>
          <p:nvPr/>
        </p:nvSpPr>
        <p:spPr>
          <a:xfrm>
            <a:off x="3363925" y="2382012"/>
            <a:ext cx="82296" cy="82296"/>
          </a:xfrm>
          <a:prstGeom prst="ellipse">
            <a:avLst/>
          </a:prstGeom>
          <a:solidFill>
            <a:srgbClr val="5B8C3E"/>
          </a:solidFill>
          <a:ln/>
        </p:spPr>
      </p:sp>
      <p:sp>
        <p:nvSpPr>
          <p:cNvPr id="22" name="Text 19"/>
          <p:cNvSpPr/>
          <p:nvPr/>
        </p:nvSpPr>
        <p:spPr>
          <a:xfrm>
            <a:off x="3491941"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Food Waste</a:t>
            </a:r>
            <a:endParaRPr lang="en-US" sz="850" dirty="0"/>
          </a:p>
        </p:txBody>
      </p:sp>
      <p:sp>
        <p:nvSpPr>
          <p:cNvPr id="23" name="Shape 20"/>
          <p:cNvSpPr/>
          <p:nvPr/>
        </p:nvSpPr>
        <p:spPr>
          <a:xfrm>
            <a:off x="3363925" y="2948940"/>
            <a:ext cx="82296" cy="82296"/>
          </a:xfrm>
          <a:prstGeom prst="ellipse">
            <a:avLst/>
          </a:prstGeom>
          <a:solidFill>
            <a:srgbClr val="F5A623"/>
          </a:solidFill>
          <a:ln/>
        </p:spPr>
      </p:sp>
      <p:sp>
        <p:nvSpPr>
          <p:cNvPr id="24" name="Text 21"/>
          <p:cNvSpPr/>
          <p:nvPr/>
        </p:nvSpPr>
        <p:spPr>
          <a:xfrm>
            <a:off x="3491941" y="273405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Rocks</a:t>
            </a:r>
            <a:endParaRPr lang="en-US" sz="850" dirty="0"/>
          </a:p>
        </p:txBody>
      </p:sp>
      <p:sp>
        <p:nvSpPr>
          <p:cNvPr id="25" name="Shape 22"/>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6" name="Text 23"/>
          <p:cNvSpPr/>
          <p:nvPr/>
        </p:nvSpPr>
        <p:spPr>
          <a:xfrm>
            <a:off x="507278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27" name="Shape 24"/>
          <p:cNvSpPr/>
          <p:nvPr/>
        </p:nvSpPr>
        <p:spPr>
          <a:xfrm>
            <a:off x="5081930" y="1815084"/>
            <a:ext cx="82296" cy="82296"/>
          </a:xfrm>
          <a:prstGeom prst="ellipse">
            <a:avLst/>
          </a:prstGeom>
          <a:solidFill>
            <a:srgbClr val="F5A623"/>
          </a:solidFill>
          <a:ln/>
        </p:spPr>
      </p:sp>
      <p:sp>
        <p:nvSpPr>
          <p:cNvPr id="28" name="Text 25"/>
          <p:cNvSpPr/>
          <p:nvPr/>
        </p:nvSpPr>
        <p:spPr>
          <a:xfrm>
            <a:off x="520994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Fossils</a:t>
            </a:r>
            <a:endParaRPr lang="en-US" sz="850" dirty="0"/>
          </a:p>
        </p:txBody>
      </p:sp>
      <p:sp>
        <p:nvSpPr>
          <p:cNvPr id="29" name="Shape 26"/>
          <p:cNvSpPr/>
          <p:nvPr/>
        </p:nvSpPr>
        <p:spPr>
          <a:xfrm>
            <a:off x="5081930" y="2382012"/>
            <a:ext cx="82296" cy="82296"/>
          </a:xfrm>
          <a:prstGeom prst="ellipse">
            <a:avLst/>
          </a:prstGeom>
          <a:solidFill>
            <a:srgbClr val="F5A623"/>
          </a:solidFill>
          <a:ln/>
        </p:spPr>
      </p:sp>
      <p:sp>
        <p:nvSpPr>
          <p:cNvPr id="30" name="Text 27"/>
          <p:cNvSpPr/>
          <p:nvPr/>
        </p:nvSpPr>
        <p:spPr>
          <a:xfrm>
            <a:off x="5209946"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Soils</a:t>
            </a:r>
            <a:endParaRPr lang="en-US" sz="850" dirty="0"/>
          </a:p>
        </p:txBody>
      </p:sp>
      <p:sp>
        <p:nvSpPr>
          <p:cNvPr id="31" name="Shape 28"/>
          <p:cNvSpPr/>
          <p:nvPr/>
        </p:nvSpPr>
        <p:spPr>
          <a:xfrm>
            <a:off x="5081930" y="2948940"/>
            <a:ext cx="82296" cy="82296"/>
          </a:xfrm>
          <a:prstGeom prst="ellipse">
            <a:avLst/>
          </a:prstGeom>
          <a:solidFill>
            <a:srgbClr val="C1440E"/>
          </a:solidFill>
          <a:ln/>
        </p:spPr>
      </p:sp>
      <p:sp>
        <p:nvSpPr>
          <p:cNvPr id="32" name="Text 29"/>
          <p:cNvSpPr/>
          <p:nvPr/>
        </p:nvSpPr>
        <p:spPr>
          <a:xfrm>
            <a:off x="5209946" y="273405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Light</a:t>
            </a:r>
            <a:endParaRPr lang="en-US" sz="850" dirty="0"/>
          </a:p>
        </p:txBody>
      </p:sp>
      <p:sp>
        <p:nvSpPr>
          <p:cNvPr id="33" name="Shape 30"/>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4" name="Text 31"/>
          <p:cNvSpPr/>
          <p:nvPr/>
        </p:nvSpPr>
        <p:spPr>
          <a:xfrm>
            <a:off x="679079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35" name="Shape 32"/>
          <p:cNvSpPr/>
          <p:nvPr/>
        </p:nvSpPr>
        <p:spPr>
          <a:xfrm>
            <a:off x="6799936" y="1815084"/>
            <a:ext cx="82296" cy="82296"/>
          </a:xfrm>
          <a:prstGeom prst="ellipse">
            <a:avLst/>
          </a:prstGeom>
          <a:solidFill>
            <a:srgbClr val="C1440E"/>
          </a:solidFill>
          <a:ln/>
        </p:spPr>
      </p:sp>
      <p:sp>
        <p:nvSpPr>
          <p:cNvPr id="36" name="Text 33"/>
          <p:cNvSpPr/>
          <p:nvPr/>
        </p:nvSpPr>
        <p:spPr>
          <a:xfrm>
            <a:off x="6927952" y="1600200"/>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Light</a:t>
            </a:r>
            <a:endParaRPr lang="en-US" sz="850" dirty="0"/>
          </a:p>
        </p:txBody>
      </p:sp>
      <p:sp>
        <p:nvSpPr>
          <p:cNvPr id="37" name="Shape 34"/>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8" name="Text 35"/>
          <p:cNvSpPr/>
          <p:nvPr/>
        </p:nvSpPr>
        <p:spPr>
          <a:xfrm>
            <a:off x="8508797"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39" name="Shape 36"/>
          <p:cNvSpPr/>
          <p:nvPr/>
        </p:nvSpPr>
        <p:spPr>
          <a:xfrm>
            <a:off x="8523722" y="1816739"/>
            <a:ext cx="82296" cy="82296"/>
          </a:xfrm>
          <a:prstGeom prst="ellipse">
            <a:avLst/>
          </a:prstGeom>
          <a:solidFill>
            <a:srgbClr val="0E7C7B"/>
          </a:solidFill>
          <a:ln/>
        </p:spPr>
      </p:sp>
      <p:sp>
        <p:nvSpPr>
          <p:cNvPr id="40" name="Text 37"/>
          <p:cNvSpPr/>
          <p:nvPr/>
        </p:nvSpPr>
        <p:spPr>
          <a:xfrm>
            <a:off x="8617874" y="1618488"/>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 A</a:t>
            </a:r>
            <a:endParaRPr lang="en-US" sz="850" dirty="0"/>
          </a:p>
        </p:txBody>
      </p:sp>
      <p:sp>
        <p:nvSpPr>
          <p:cNvPr id="41" name="Shape 38"/>
          <p:cNvSpPr/>
          <p:nvPr/>
        </p:nvSpPr>
        <p:spPr>
          <a:xfrm>
            <a:off x="10144505" y="1248077"/>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2" name="Text 39"/>
          <p:cNvSpPr/>
          <p:nvPr/>
        </p:nvSpPr>
        <p:spPr>
          <a:xfrm>
            <a:off x="1022680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43" name="Shape 40"/>
          <p:cNvSpPr/>
          <p:nvPr/>
        </p:nvSpPr>
        <p:spPr>
          <a:xfrm>
            <a:off x="10250513" y="1885398"/>
            <a:ext cx="82296" cy="82296"/>
          </a:xfrm>
          <a:prstGeom prst="ellipse">
            <a:avLst/>
          </a:prstGeom>
          <a:solidFill>
            <a:srgbClr val="C1440E"/>
          </a:solidFill>
          <a:ln/>
        </p:spPr>
      </p:sp>
      <p:sp>
        <p:nvSpPr>
          <p:cNvPr id="44" name="Text 41"/>
          <p:cNvSpPr/>
          <p:nvPr/>
        </p:nvSpPr>
        <p:spPr>
          <a:xfrm>
            <a:off x="10390158" y="1677411"/>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Forces</a:t>
            </a:r>
            <a:endParaRPr lang="en-US" sz="850" dirty="0"/>
          </a:p>
        </p:txBody>
      </p:sp>
      <p:sp>
        <p:nvSpPr>
          <p:cNvPr id="45" name="Shape 42"/>
          <p:cNvSpPr/>
          <p:nvPr/>
        </p:nvSpPr>
        <p:spPr>
          <a:xfrm>
            <a:off x="10258104" y="2251395"/>
            <a:ext cx="82296" cy="82296"/>
          </a:xfrm>
          <a:prstGeom prst="ellipse">
            <a:avLst/>
          </a:prstGeom>
          <a:solidFill>
            <a:srgbClr val="C1440E"/>
          </a:solidFill>
          <a:ln/>
        </p:spPr>
      </p:sp>
      <p:sp>
        <p:nvSpPr>
          <p:cNvPr id="46" name="Text 43"/>
          <p:cNvSpPr/>
          <p:nvPr/>
        </p:nvSpPr>
        <p:spPr>
          <a:xfrm>
            <a:off x="10404407" y="2122317"/>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Magnets</a:t>
            </a:r>
            <a:endParaRPr lang="en-US" sz="850" dirty="0"/>
          </a:p>
        </p:txBody>
      </p:sp>
      <p:sp>
        <p:nvSpPr>
          <p:cNvPr id="47" name="Shape 44"/>
          <p:cNvSpPr/>
          <p:nvPr/>
        </p:nvSpPr>
        <p:spPr>
          <a:xfrm>
            <a:off x="10255522" y="3152002"/>
            <a:ext cx="82296" cy="82296"/>
          </a:xfrm>
          <a:prstGeom prst="ellipse">
            <a:avLst/>
          </a:prstGeom>
          <a:solidFill>
            <a:srgbClr val="0E7C7B"/>
          </a:solidFill>
          <a:ln/>
        </p:spPr>
      </p:sp>
      <p:sp>
        <p:nvSpPr>
          <p:cNvPr id="48" name="Text 45"/>
          <p:cNvSpPr/>
          <p:nvPr/>
        </p:nvSpPr>
        <p:spPr>
          <a:xfrm>
            <a:off x="10437114" y="2967862"/>
            <a:ext cx="1297381" cy="514350"/>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Plants B</a:t>
            </a:r>
            <a:endParaRPr lang="en-US" sz="850" dirty="0"/>
          </a:p>
        </p:txBody>
      </p:sp>
      <p:sp>
        <p:nvSpPr>
          <p:cNvPr id="49" name="Shape 46"/>
          <p:cNvSpPr/>
          <p:nvPr/>
        </p:nvSpPr>
        <p:spPr>
          <a:xfrm>
            <a:off x="10255522" y="2699375"/>
            <a:ext cx="82296" cy="82296"/>
          </a:xfrm>
          <a:prstGeom prst="ellipse">
            <a:avLst/>
          </a:prstGeom>
          <a:solidFill>
            <a:srgbClr val="5B8C3E"/>
          </a:solidFill>
          <a:ln/>
        </p:spPr>
      </p:sp>
      <p:sp>
        <p:nvSpPr>
          <p:cNvPr id="50" name="Text 47"/>
          <p:cNvSpPr/>
          <p:nvPr/>
        </p:nvSpPr>
        <p:spPr>
          <a:xfrm>
            <a:off x="10408615" y="2544557"/>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Biodiversity</a:t>
            </a:r>
            <a:endParaRPr lang="en-US" sz="850" dirty="0"/>
          </a:p>
        </p:txBody>
      </p:sp>
      <p:sp>
        <p:nvSpPr>
          <p:cNvPr id="51" name="Shape 48"/>
          <p:cNvSpPr/>
          <p:nvPr/>
        </p:nvSpPr>
        <p:spPr>
          <a:xfrm>
            <a:off x="502920" y="3886200"/>
            <a:ext cx="868680" cy="2514600"/>
          </a:xfrm>
          <a:prstGeom prst="roundRect">
            <a:avLst>
              <a:gd name="adj" fmla="val 8421"/>
            </a:avLst>
          </a:prstGeom>
          <a:solidFill>
            <a:srgbClr val="1B2E5E"/>
          </a:solidFill>
          <a:ln/>
        </p:spPr>
      </p:sp>
      <p:sp>
        <p:nvSpPr>
          <p:cNvPr id="52" name="Text 49"/>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4</a:t>
            </a:r>
            <a:endParaRPr lang="en-US" sz="1600" dirty="0"/>
          </a:p>
        </p:txBody>
      </p:sp>
      <p:sp>
        <p:nvSpPr>
          <p:cNvPr id="53" name="Shape 50"/>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4" name="Text 51"/>
          <p:cNvSpPr/>
          <p:nvPr/>
        </p:nvSpPr>
        <p:spPr>
          <a:xfrm>
            <a:off x="163677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55" name="Shape 52"/>
          <p:cNvSpPr/>
          <p:nvPr/>
        </p:nvSpPr>
        <p:spPr>
          <a:xfrm>
            <a:off x="1645920" y="4466844"/>
            <a:ext cx="82296" cy="82296"/>
          </a:xfrm>
          <a:prstGeom prst="ellipse">
            <a:avLst/>
          </a:prstGeom>
          <a:solidFill>
            <a:srgbClr val="0E7C7B"/>
          </a:solidFill>
          <a:ln/>
        </p:spPr>
      </p:sp>
      <p:sp>
        <p:nvSpPr>
          <p:cNvPr id="56" name="Text 53"/>
          <p:cNvSpPr/>
          <p:nvPr/>
        </p:nvSpPr>
        <p:spPr>
          <a:xfrm>
            <a:off x="177393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Group and Classify Living Things</a:t>
            </a:r>
            <a:endParaRPr lang="en-US" sz="850" dirty="0"/>
          </a:p>
        </p:txBody>
      </p:sp>
      <p:sp>
        <p:nvSpPr>
          <p:cNvPr id="57" name="Shape 54"/>
          <p:cNvSpPr/>
          <p:nvPr/>
        </p:nvSpPr>
        <p:spPr>
          <a:xfrm>
            <a:off x="1645920" y="5033772"/>
            <a:ext cx="82296" cy="82296"/>
          </a:xfrm>
          <a:prstGeom prst="ellipse">
            <a:avLst/>
          </a:prstGeom>
          <a:solidFill>
            <a:srgbClr val="0E7C7B"/>
          </a:solidFill>
          <a:ln/>
        </p:spPr>
      </p:sp>
      <p:sp>
        <p:nvSpPr>
          <p:cNvPr id="58" name="Text 55"/>
          <p:cNvSpPr/>
          <p:nvPr/>
        </p:nvSpPr>
        <p:spPr>
          <a:xfrm>
            <a:off x="1773936"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Data Collection A</a:t>
            </a:r>
            <a:endParaRPr lang="en-US" sz="850" dirty="0"/>
          </a:p>
        </p:txBody>
      </p:sp>
      <p:sp>
        <p:nvSpPr>
          <p:cNvPr id="61" name="Shape 58"/>
          <p:cNvSpPr/>
          <p:nvPr/>
        </p:nvSpPr>
        <p:spPr>
          <a:xfrm>
            <a:off x="3272485"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2" name="Text 59"/>
          <p:cNvSpPr/>
          <p:nvPr/>
        </p:nvSpPr>
        <p:spPr>
          <a:xfrm>
            <a:off x="3354781"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63" name="Shape 60"/>
          <p:cNvSpPr/>
          <p:nvPr/>
        </p:nvSpPr>
        <p:spPr>
          <a:xfrm>
            <a:off x="3363925" y="4466844"/>
            <a:ext cx="82296" cy="82296"/>
          </a:xfrm>
          <a:prstGeom prst="ellipse">
            <a:avLst/>
          </a:prstGeom>
          <a:solidFill>
            <a:srgbClr val="F5A623"/>
          </a:solidFill>
          <a:ln/>
        </p:spPr>
      </p:sp>
      <p:sp>
        <p:nvSpPr>
          <p:cNvPr id="64" name="Text 61"/>
          <p:cNvSpPr/>
          <p:nvPr/>
        </p:nvSpPr>
        <p:spPr>
          <a:xfrm>
            <a:off x="3491941"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States of Matter</a:t>
            </a:r>
            <a:endParaRPr lang="en-US" sz="850" dirty="0"/>
          </a:p>
        </p:txBody>
      </p:sp>
      <p:sp>
        <p:nvSpPr>
          <p:cNvPr id="65" name="Shape 62"/>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6" name="Text 63"/>
          <p:cNvSpPr/>
          <p:nvPr/>
        </p:nvSpPr>
        <p:spPr>
          <a:xfrm>
            <a:off x="507278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67" name="Shape 64"/>
          <p:cNvSpPr/>
          <p:nvPr/>
        </p:nvSpPr>
        <p:spPr>
          <a:xfrm>
            <a:off x="5081930" y="4466844"/>
            <a:ext cx="82296" cy="82296"/>
          </a:xfrm>
          <a:prstGeom prst="ellipse">
            <a:avLst/>
          </a:prstGeom>
          <a:solidFill>
            <a:srgbClr val="C1440E"/>
          </a:solidFill>
          <a:ln/>
        </p:spPr>
      </p:sp>
      <p:sp>
        <p:nvSpPr>
          <p:cNvPr id="68" name="Text 65"/>
          <p:cNvSpPr/>
          <p:nvPr/>
        </p:nvSpPr>
        <p:spPr>
          <a:xfrm>
            <a:off x="520994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Sound</a:t>
            </a:r>
            <a:endParaRPr lang="en-US" sz="850" dirty="0"/>
          </a:p>
        </p:txBody>
      </p:sp>
      <p:sp>
        <p:nvSpPr>
          <p:cNvPr id="69" name="Shape 66"/>
          <p:cNvSpPr/>
          <p:nvPr/>
        </p:nvSpPr>
        <p:spPr>
          <a:xfrm>
            <a:off x="5081930" y="5033772"/>
            <a:ext cx="82296" cy="82296"/>
          </a:xfrm>
          <a:prstGeom prst="ellipse">
            <a:avLst/>
          </a:prstGeom>
          <a:solidFill>
            <a:srgbClr val="0E7C7B"/>
          </a:solidFill>
          <a:ln/>
        </p:spPr>
      </p:sp>
      <p:sp>
        <p:nvSpPr>
          <p:cNvPr id="70" name="Text 67"/>
          <p:cNvSpPr/>
          <p:nvPr/>
        </p:nvSpPr>
        <p:spPr>
          <a:xfrm>
            <a:off x="5209946"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Data Collection B</a:t>
            </a:r>
            <a:endParaRPr lang="en-US" sz="850" dirty="0"/>
          </a:p>
        </p:txBody>
      </p:sp>
      <p:sp>
        <p:nvSpPr>
          <p:cNvPr id="71" name="Shape 68"/>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72" name="Text 69"/>
          <p:cNvSpPr/>
          <p:nvPr/>
        </p:nvSpPr>
        <p:spPr>
          <a:xfrm>
            <a:off x="679079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73" name="Shape 70"/>
          <p:cNvSpPr/>
          <p:nvPr/>
        </p:nvSpPr>
        <p:spPr>
          <a:xfrm>
            <a:off x="6799936" y="4466844"/>
            <a:ext cx="82296" cy="82296"/>
          </a:xfrm>
          <a:prstGeom prst="ellipse">
            <a:avLst/>
          </a:prstGeom>
          <a:solidFill>
            <a:srgbClr val="C1440E"/>
          </a:solidFill>
          <a:ln/>
        </p:spPr>
      </p:sp>
      <p:sp>
        <p:nvSpPr>
          <p:cNvPr id="74" name="Text 71"/>
          <p:cNvSpPr/>
          <p:nvPr/>
        </p:nvSpPr>
        <p:spPr>
          <a:xfrm>
            <a:off x="6927952"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Electricity</a:t>
            </a:r>
            <a:endParaRPr lang="en-US" sz="850" dirty="0"/>
          </a:p>
        </p:txBody>
      </p:sp>
      <p:sp>
        <p:nvSpPr>
          <p:cNvPr id="75" name="Shape 72"/>
          <p:cNvSpPr/>
          <p:nvPr/>
        </p:nvSpPr>
        <p:spPr>
          <a:xfrm>
            <a:off x="6799936" y="5033772"/>
            <a:ext cx="82296" cy="82296"/>
          </a:xfrm>
          <a:prstGeom prst="ellipse">
            <a:avLst/>
          </a:prstGeom>
          <a:solidFill>
            <a:srgbClr val="5B8C3E"/>
          </a:solidFill>
          <a:ln/>
        </p:spPr>
      </p:sp>
      <p:sp>
        <p:nvSpPr>
          <p:cNvPr id="76" name="Text 73"/>
          <p:cNvSpPr/>
          <p:nvPr/>
        </p:nvSpPr>
        <p:spPr>
          <a:xfrm>
            <a:off x="6927952"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Energy</a:t>
            </a:r>
            <a:endParaRPr lang="en-US" sz="850" dirty="0"/>
          </a:p>
        </p:txBody>
      </p:sp>
      <p:sp>
        <p:nvSpPr>
          <p:cNvPr id="77" name="Shape 74"/>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78" name="Text 75"/>
          <p:cNvSpPr/>
          <p:nvPr/>
        </p:nvSpPr>
        <p:spPr>
          <a:xfrm>
            <a:off x="8508797"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79" name="Shape 76"/>
          <p:cNvSpPr/>
          <p:nvPr/>
        </p:nvSpPr>
        <p:spPr>
          <a:xfrm>
            <a:off x="8517941" y="4466844"/>
            <a:ext cx="82296" cy="82296"/>
          </a:xfrm>
          <a:prstGeom prst="ellipse">
            <a:avLst/>
          </a:prstGeom>
          <a:solidFill>
            <a:srgbClr val="0E7C7B"/>
          </a:solidFill>
          <a:ln/>
        </p:spPr>
      </p:sp>
      <p:sp>
        <p:nvSpPr>
          <p:cNvPr id="80" name="Text 77"/>
          <p:cNvSpPr/>
          <p:nvPr/>
        </p:nvSpPr>
        <p:spPr>
          <a:xfrm>
            <a:off x="8645957"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Data Collection C</a:t>
            </a:r>
            <a:endParaRPr lang="en-US" sz="850" dirty="0"/>
          </a:p>
        </p:txBody>
      </p:sp>
      <p:sp>
        <p:nvSpPr>
          <p:cNvPr id="81" name="Shape 78"/>
          <p:cNvSpPr/>
          <p:nvPr/>
        </p:nvSpPr>
        <p:spPr>
          <a:xfrm>
            <a:off x="8517941" y="5033772"/>
            <a:ext cx="82296" cy="82296"/>
          </a:xfrm>
          <a:prstGeom prst="ellipse">
            <a:avLst/>
          </a:prstGeom>
          <a:solidFill>
            <a:srgbClr val="0E7C7B"/>
          </a:solidFill>
          <a:ln/>
        </p:spPr>
      </p:sp>
      <p:sp>
        <p:nvSpPr>
          <p:cNvPr id="82" name="Text 79"/>
          <p:cNvSpPr/>
          <p:nvPr/>
        </p:nvSpPr>
        <p:spPr>
          <a:xfrm>
            <a:off x="8645957"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Habitats</a:t>
            </a:r>
            <a:endParaRPr lang="en-US" sz="850" dirty="0"/>
          </a:p>
        </p:txBody>
      </p:sp>
      <p:sp>
        <p:nvSpPr>
          <p:cNvPr id="83" name="Shape 80"/>
          <p:cNvSpPr/>
          <p:nvPr/>
        </p:nvSpPr>
        <p:spPr>
          <a:xfrm>
            <a:off x="8517941" y="5600700"/>
            <a:ext cx="82296" cy="82296"/>
          </a:xfrm>
          <a:prstGeom prst="ellipse">
            <a:avLst/>
          </a:prstGeom>
          <a:solidFill>
            <a:srgbClr val="5B8C3E"/>
          </a:solidFill>
          <a:ln/>
        </p:spPr>
      </p:sp>
      <p:sp>
        <p:nvSpPr>
          <p:cNvPr id="84" name="Text 81"/>
          <p:cNvSpPr/>
          <p:nvPr/>
        </p:nvSpPr>
        <p:spPr>
          <a:xfrm>
            <a:off x="8645957" y="538581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Deforestation</a:t>
            </a:r>
            <a:endParaRPr lang="en-US" sz="850" dirty="0"/>
          </a:p>
        </p:txBody>
      </p:sp>
      <p:sp>
        <p:nvSpPr>
          <p:cNvPr id="85" name="Shape 82"/>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86" name="Text 83"/>
          <p:cNvSpPr/>
          <p:nvPr/>
        </p:nvSpPr>
        <p:spPr>
          <a:xfrm>
            <a:off x="1022680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87" name="Shape 84"/>
          <p:cNvSpPr/>
          <p:nvPr/>
        </p:nvSpPr>
        <p:spPr>
          <a:xfrm>
            <a:off x="10235946" y="4466844"/>
            <a:ext cx="82296" cy="82296"/>
          </a:xfrm>
          <a:prstGeom prst="ellipse">
            <a:avLst/>
          </a:prstGeom>
          <a:solidFill>
            <a:srgbClr val="0E7C7B"/>
          </a:solidFill>
          <a:ln/>
        </p:spPr>
      </p:sp>
      <p:sp>
        <p:nvSpPr>
          <p:cNvPr id="88" name="Text 85"/>
          <p:cNvSpPr/>
          <p:nvPr/>
        </p:nvSpPr>
        <p:spPr>
          <a:xfrm>
            <a:off x="10363962"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The Digestive System</a:t>
            </a:r>
            <a:endParaRPr lang="en-US" sz="850" dirty="0"/>
          </a:p>
        </p:txBody>
      </p:sp>
      <p:sp>
        <p:nvSpPr>
          <p:cNvPr id="89" name="Shape 86"/>
          <p:cNvSpPr/>
          <p:nvPr/>
        </p:nvSpPr>
        <p:spPr>
          <a:xfrm>
            <a:off x="10235946" y="5033772"/>
            <a:ext cx="82296" cy="82296"/>
          </a:xfrm>
          <a:prstGeom prst="ellipse">
            <a:avLst/>
          </a:prstGeom>
          <a:solidFill>
            <a:srgbClr val="0E7C7B"/>
          </a:solidFill>
          <a:ln/>
        </p:spPr>
      </p:sp>
      <p:sp>
        <p:nvSpPr>
          <p:cNvPr id="90" name="Text 87"/>
          <p:cNvSpPr/>
          <p:nvPr/>
        </p:nvSpPr>
        <p:spPr>
          <a:xfrm>
            <a:off x="10363962"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Food Chains</a:t>
            </a:r>
            <a:endParaRPr lang="en-US" sz="850" dirty="0"/>
          </a:p>
        </p:txBody>
      </p:sp>
      <p:sp>
        <p:nvSpPr>
          <p:cNvPr id="91" name="Shape 88"/>
          <p:cNvSpPr/>
          <p:nvPr/>
        </p:nvSpPr>
        <p:spPr>
          <a:xfrm>
            <a:off x="7071055" y="6455664"/>
            <a:ext cx="128016" cy="128016"/>
          </a:xfrm>
          <a:prstGeom prst="ellipse">
            <a:avLst/>
          </a:prstGeom>
          <a:solidFill>
            <a:srgbClr val="0E7C7B"/>
          </a:solidFill>
          <a:ln/>
        </p:spPr>
      </p:sp>
      <p:sp>
        <p:nvSpPr>
          <p:cNvPr id="92" name="Text 89"/>
          <p:cNvSpPr/>
          <p:nvPr/>
        </p:nvSpPr>
        <p:spPr>
          <a:xfrm>
            <a:off x="725393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Biology</a:t>
            </a:r>
            <a:endParaRPr lang="en-US" sz="900" dirty="0"/>
          </a:p>
        </p:txBody>
      </p:sp>
      <p:sp>
        <p:nvSpPr>
          <p:cNvPr id="93" name="Shape 90"/>
          <p:cNvSpPr/>
          <p:nvPr/>
        </p:nvSpPr>
        <p:spPr>
          <a:xfrm>
            <a:off x="8351215" y="6455664"/>
            <a:ext cx="128016" cy="128016"/>
          </a:xfrm>
          <a:prstGeom prst="ellipse">
            <a:avLst/>
          </a:prstGeom>
          <a:solidFill>
            <a:srgbClr val="F5A623"/>
          </a:solidFill>
          <a:ln/>
        </p:spPr>
      </p:sp>
      <p:sp>
        <p:nvSpPr>
          <p:cNvPr id="94" name="Text 91"/>
          <p:cNvSpPr/>
          <p:nvPr/>
        </p:nvSpPr>
        <p:spPr>
          <a:xfrm>
            <a:off x="853409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Chemistry</a:t>
            </a:r>
            <a:endParaRPr lang="en-US" sz="900" dirty="0"/>
          </a:p>
        </p:txBody>
      </p:sp>
      <p:sp>
        <p:nvSpPr>
          <p:cNvPr id="95" name="Shape 92"/>
          <p:cNvSpPr/>
          <p:nvPr/>
        </p:nvSpPr>
        <p:spPr>
          <a:xfrm>
            <a:off x="9631375" y="6455664"/>
            <a:ext cx="128016" cy="128016"/>
          </a:xfrm>
          <a:prstGeom prst="ellipse">
            <a:avLst/>
          </a:prstGeom>
          <a:solidFill>
            <a:srgbClr val="C1440E"/>
          </a:solidFill>
          <a:ln/>
        </p:spPr>
      </p:sp>
      <p:sp>
        <p:nvSpPr>
          <p:cNvPr id="96" name="Text 93"/>
          <p:cNvSpPr/>
          <p:nvPr/>
        </p:nvSpPr>
        <p:spPr>
          <a:xfrm>
            <a:off x="981425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Physics</a:t>
            </a:r>
            <a:endParaRPr lang="en-US" sz="900" dirty="0"/>
          </a:p>
        </p:txBody>
      </p:sp>
      <p:sp>
        <p:nvSpPr>
          <p:cNvPr id="97" name="Shape 94"/>
          <p:cNvSpPr/>
          <p:nvPr/>
        </p:nvSpPr>
        <p:spPr>
          <a:xfrm>
            <a:off x="10911535" y="6455664"/>
            <a:ext cx="128016" cy="128016"/>
          </a:xfrm>
          <a:prstGeom prst="ellipse">
            <a:avLst/>
          </a:prstGeom>
          <a:solidFill>
            <a:srgbClr val="5B8C3E"/>
          </a:solidFill>
          <a:ln/>
        </p:spPr>
      </p:sp>
      <p:sp>
        <p:nvSpPr>
          <p:cNvPr id="98" name="Text 95"/>
          <p:cNvSpPr/>
          <p:nvPr/>
        </p:nvSpPr>
        <p:spPr>
          <a:xfrm>
            <a:off x="1109441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Sustainability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67" name="Shape 64"/>
          <p:cNvSpPr/>
          <p:nvPr/>
        </p:nvSpPr>
        <p:spPr>
          <a:xfrm>
            <a:off x="8426501"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73" name="Shape 70"/>
          <p:cNvSpPr/>
          <p:nvPr/>
        </p:nvSpPr>
        <p:spPr>
          <a:xfrm>
            <a:off x="1014450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9" name="Shape 36"/>
          <p:cNvSpPr/>
          <p:nvPr/>
        </p:nvSpPr>
        <p:spPr>
          <a:xfrm>
            <a:off x="1014450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 name="Shape 0"/>
          <p:cNvSpPr/>
          <p:nvPr/>
        </p:nvSpPr>
        <p:spPr>
          <a:xfrm>
            <a:off x="502920" y="384048"/>
            <a:ext cx="566928" cy="566928"/>
          </a:xfrm>
          <a:prstGeom prst="ellipse">
            <a:avLst/>
          </a:prstGeom>
          <a:solidFill>
            <a:srgbClr val="F5A623"/>
          </a:solidFill>
          <a:ln/>
        </p:spPr>
      </p:sp>
      <p:pic>
        <p:nvPicPr>
          <p:cNvPr id="3" name="Image 0" descr="icons/flask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Curriculum Journey: Year 5 &amp;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08</a:t>
            </a:r>
            <a:endParaRPr lang="en-US" sz="900" dirty="0"/>
          </a:p>
        </p:txBody>
      </p:sp>
      <p:sp>
        <p:nvSpPr>
          <p:cNvPr id="7" name="Shape 4"/>
          <p:cNvSpPr/>
          <p:nvPr/>
        </p:nvSpPr>
        <p:spPr>
          <a:xfrm>
            <a:off x="502920" y="1234440"/>
            <a:ext cx="868680" cy="2514600"/>
          </a:xfrm>
          <a:prstGeom prst="roundRect">
            <a:avLst>
              <a:gd name="adj" fmla="val 8421"/>
            </a:avLst>
          </a:prstGeom>
          <a:solidFill>
            <a:srgbClr val="1B2E5E"/>
          </a:solidFill>
          <a:ln/>
        </p:spPr>
      </p:sp>
      <p:sp>
        <p:nvSpPr>
          <p:cNvPr id="8" name="Text 5"/>
          <p:cNvSpPr/>
          <p:nvPr/>
        </p:nvSpPr>
        <p:spPr>
          <a:xfrm>
            <a:off x="502920" y="123444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9" name="Shape 6"/>
          <p:cNvSpPr/>
          <p:nvPr/>
        </p:nvSpPr>
        <p:spPr>
          <a:xfrm>
            <a:off x="155448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0" name="Text 7"/>
          <p:cNvSpPr/>
          <p:nvPr/>
        </p:nvSpPr>
        <p:spPr>
          <a:xfrm>
            <a:off x="163677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11" name="Shape 8"/>
          <p:cNvSpPr/>
          <p:nvPr/>
        </p:nvSpPr>
        <p:spPr>
          <a:xfrm>
            <a:off x="1645920" y="1815084"/>
            <a:ext cx="82296" cy="82296"/>
          </a:xfrm>
          <a:prstGeom prst="ellipse">
            <a:avLst/>
          </a:prstGeom>
          <a:solidFill>
            <a:srgbClr val="C1440E"/>
          </a:solidFill>
          <a:ln/>
        </p:spPr>
      </p:sp>
      <p:sp>
        <p:nvSpPr>
          <p:cNvPr id="12" name="Text 9"/>
          <p:cNvSpPr/>
          <p:nvPr/>
        </p:nvSpPr>
        <p:spPr>
          <a:xfrm>
            <a:off x="177393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Forces</a:t>
            </a:r>
            <a:endParaRPr lang="en-US" sz="850" dirty="0"/>
          </a:p>
        </p:txBody>
      </p:sp>
      <p:sp>
        <p:nvSpPr>
          <p:cNvPr id="14" name="Text 11"/>
          <p:cNvSpPr/>
          <p:nvPr/>
        </p:nvSpPr>
        <p:spPr>
          <a:xfrm>
            <a:off x="1773936" y="2167128"/>
            <a:ext cx="1297381" cy="566928"/>
          </a:xfrm>
          <a:prstGeom prst="rect">
            <a:avLst/>
          </a:prstGeom>
          <a:noFill/>
          <a:ln/>
        </p:spPr>
        <p:txBody>
          <a:bodyPr wrap="square" lIns="0" tIns="0" rIns="0" bIns="0" rtlCol="0" anchor="t"/>
          <a:lstStyle/>
          <a:p>
            <a:pPr marL="0" indent="0">
              <a:lnSpc>
                <a:spcPct val="98000"/>
              </a:lnSpc>
              <a:buNone/>
            </a:pPr>
            <a:endParaRPr lang="en-US" sz="850" dirty="0"/>
          </a:p>
        </p:txBody>
      </p:sp>
      <p:sp>
        <p:nvSpPr>
          <p:cNvPr id="15" name="Shape 12"/>
          <p:cNvSpPr/>
          <p:nvPr/>
        </p:nvSpPr>
        <p:spPr>
          <a:xfrm>
            <a:off x="3272485"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16" name="Text 13"/>
          <p:cNvSpPr/>
          <p:nvPr/>
        </p:nvSpPr>
        <p:spPr>
          <a:xfrm>
            <a:off x="3354781"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17" name="Shape 14"/>
          <p:cNvSpPr/>
          <p:nvPr/>
        </p:nvSpPr>
        <p:spPr>
          <a:xfrm>
            <a:off x="3363925" y="1815084"/>
            <a:ext cx="82296" cy="82296"/>
          </a:xfrm>
          <a:prstGeom prst="ellipse">
            <a:avLst/>
          </a:prstGeom>
          <a:solidFill>
            <a:srgbClr val="C1440E"/>
          </a:solidFill>
          <a:ln/>
        </p:spPr>
      </p:sp>
      <p:sp>
        <p:nvSpPr>
          <p:cNvPr id="18" name="Text 15"/>
          <p:cNvSpPr/>
          <p:nvPr/>
        </p:nvSpPr>
        <p:spPr>
          <a:xfrm>
            <a:off x="3491941"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Space</a:t>
            </a:r>
            <a:endParaRPr lang="en-US" sz="850" dirty="0"/>
          </a:p>
        </p:txBody>
      </p:sp>
      <p:sp>
        <p:nvSpPr>
          <p:cNvPr id="19" name="Shape 16"/>
          <p:cNvSpPr/>
          <p:nvPr/>
        </p:nvSpPr>
        <p:spPr>
          <a:xfrm>
            <a:off x="3363925" y="2382012"/>
            <a:ext cx="82296" cy="82296"/>
          </a:xfrm>
          <a:prstGeom prst="ellipse">
            <a:avLst/>
          </a:prstGeom>
          <a:solidFill>
            <a:srgbClr val="5B8C3E"/>
          </a:solidFill>
          <a:ln/>
        </p:spPr>
      </p:sp>
      <p:sp>
        <p:nvSpPr>
          <p:cNvPr id="20" name="Text 17"/>
          <p:cNvSpPr/>
          <p:nvPr/>
        </p:nvSpPr>
        <p:spPr>
          <a:xfrm>
            <a:off x="3491941"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Global Warming</a:t>
            </a:r>
            <a:endParaRPr lang="en-US" sz="850" dirty="0"/>
          </a:p>
        </p:txBody>
      </p:sp>
      <p:sp>
        <p:nvSpPr>
          <p:cNvPr id="21" name="Shape 18"/>
          <p:cNvSpPr/>
          <p:nvPr/>
        </p:nvSpPr>
        <p:spPr>
          <a:xfrm>
            <a:off x="4990490"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2" name="Text 19"/>
          <p:cNvSpPr/>
          <p:nvPr/>
        </p:nvSpPr>
        <p:spPr>
          <a:xfrm>
            <a:off x="5072786"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23" name="Shape 20"/>
          <p:cNvSpPr/>
          <p:nvPr/>
        </p:nvSpPr>
        <p:spPr>
          <a:xfrm>
            <a:off x="5081930" y="1815084"/>
            <a:ext cx="82296" cy="82296"/>
          </a:xfrm>
          <a:prstGeom prst="ellipse">
            <a:avLst/>
          </a:prstGeom>
          <a:solidFill>
            <a:srgbClr val="F5A623"/>
          </a:solidFill>
          <a:ln/>
        </p:spPr>
      </p:sp>
      <p:sp>
        <p:nvSpPr>
          <p:cNvPr id="24" name="Text 21"/>
          <p:cNvSpPr/>
          <p:nvPr/>
        </p:nvSpPr>
        <p:spPr>
          <a:xfrm>
            <a:off x="5209946"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Properties of Materials</a:t>
            </a:r>
            <a:endParaRPr lang="en-US" sz="850" dirty="0"/>
          </a:p>
        </p:txBody>
      </p:sp>
      <p:sp>
        <p:nvSpPr>
          <p:cNvPr id="27" name="Shape 24"/>
          <p:cNvSpPr/>
          <p:nvPr/>
        </p:nvSpPr>
        <p:spPr>
          <a:xfrm>
            <a:off x="6708496"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28" name="Text 25"/>
          <p:cNvSpPr/>
          <p:nvPr/>
        </p:nvSpPr>
        <p:spPr>
          <a:xfrm>
            <a:off x="679079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29" name="Shape 26"/>
          <p:cNvSpPr/>
          <p:nvPr/>
        </p:nvSpPr>
        <p:spPr>
          <a:xfrm>
            <a:off x="6799936" y="1815084"/>
            <a:ext cx="82296" cy="82296"/>
          </a:xfrm>
          <a:prstGeom prst="ellipse">
            <a:avLst/>
          </a:prstGeom>
          <a:solidFill>
            <a:srgbClr val="0E7C7B"/>
          </a:solidFill>
          <a:ln/>
        </p:spPr>
      </p:sp>
      <p:sp>
        <p:nvSpPr>
          <p:cNvPr id="30" name="Text 27"/>
          <p:cNvSpPr/>
          <p:nvPr/>
        </p:nvSpPr>
        <p:spPr>
          <a:xfrm>
            <a:off x="6927952"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Animals Including Humans</a:t>
            </a:r>
            <a:endParaRPr lang="en-US" sz="850" dirty="0"/>
          </a:p>
        </p:txBody>
      </p:sp>
      <p:sp>
        <p:nvSpPr>
          <p:cNvPr id="31" name="Shape 28"/>
          <p:cNvSpPr/>
          <p:nvPr/>
        </p:nvSpPr>
        <p:spPr>
          <a:xfrm>
            <a:off x="6799936" y="2382012"/>
            <a:ext cx="82296" cy="82296"/>
          </a:xfrm>
          <a:prstGeom prst="ellipse">
            <a:avLst/>
          </a:prstGeom>
          <a:solidFill>
            <a:srgbClr val="0E7C7B"/>
          </a:solidFill>
          <a:ln/>
        </p:spPr>
      </p:sp>
      <p:sp>
        <p:nvSpPr>
          <p:cNvPr id="32" name="Text 29"/>
          <p:cNvSpPr/>
          <p:nvPr/>
        </p:nvSpPr>
        <p:spPr>
          <a:xfrm>
            <a:off x="6927952" y="216712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Life Cycles</a:t>
            </a:r>
            <a:endParaRPr lang="en-US" sz="850" dirty="0"/>
          </a:p>
        </p:txBody>
      </p:sp>
      <p:sp>
        <p:nvSpPr>
          <p:cNvPr id="33" name="Shape 30"/>
          <p:cNvSpPr/>
          <p:nvPr/>
        </p:nvSpPr>
        <p:spPr>
          <a:xfrm>
            <a:off x="8426501" y="123444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34" name="Text 31"/>
          <p:cNvSpPr/>
          <p:nvPr/>
        </p:nvSpPr>
        <p:spPr>
          <a:xfrm>
            <a:off x="8508797"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35" name="Shape 32"/>
          <p:cNvSpPr/>
          <p:nvPr/>
        </p:nvSpPr>
        <p:spPr>
          <a:xfrm>
            <a:off x="8517941" y="1815084"/>
            <a:ext cx="82296" cy="82296"/>
          </a:xfrm>
          <a:prstGeom prst="ellipse">
            <a:avLst/>
          </a:prstGeom>
          <a:solidFill>
            <a:srgbClr val="0E7C7B"/>
          </a:solidFill>
          <a:ln/>
        </p:spPr>
      </p:sp>
      <p:sp>
        <p:nvSpPr>
          <p:cNvPr id="36" name="Text 33"/>
          <p:cNvSpPr/>
          <p:nvPr/>
        </p:nvSpPr>
        <p:spPr>
          <a:xfrm>
            <a:off x="8645957" y="160020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Reproduction A</a:t>
            </a:r>
            <a:endParaRPr lang="en-US" sz="850" dirty="0"/>
          </a:p>
        </p:txBody>
      </p:sp>
      <p:sp>
        <p:nvSpPr>
          <p:cNvPr id="37" name="Shape 34"/>
          <p:cNvSpPr/>
          <p:nvPr/>
        </p:nvSpPr>
        <p:spPr>
          <a:xfrm>
            <a:off x="10226802" y="1842516"/>
            <a:ext cx="82296" cy="82296"/>
          </a:xfrm>
          <a:prstGeom prst="ellipse">
            <a:avLst/>
          </a:prstGeom>
          <a:solidFill>
            <a:srgbClr val="F5A623"/>
          </a:solidFill>
          <a:ln/>
        </p:spPr>
      </p:sp>
      <p:sp>
        <p:nvSpPr>
          <p:cNvPr id="38" name="Text 35"/>
          <p:cNvSpPr/>
          <p:nvPr/>
        </p:nvSpPr>
        <p:spPr>
          <a:xfrm>
            <a:off x="10309098" y="1550066"/>
            <a:ext cx="134310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Reversible and Irreversible Changes</a:t>
            </a:r>
            <a:endParaRPr lang="en-US" sz="850" dirty="0"/>
          </a:p>
        </p:txBody>
      </p:sp>
      <p:sp>
        <p:nvSpPr>
          <p:cNvPr id="40" name="Text 37"/>
          <p:cNvSpPr/>
          <p:nvPr/>
        </p:nvSpPr>
        <p:spPr>
          <a:xfrm>
            <a:off x="10226802" y="132588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41" name="Shape 38"/>
          <p:cNvSpPr/>
          <p:nvPr/>
        </p:nvSpPr>
        <p:spPr>
          <a:xfrm>
            <a:off x="10203942" y="2299716"/>
            <a:ext cx="82296" cy="82296"/>
          </a:xfrm>
          <a:prstGeom prst="ellipse">
            <a:avLst/>
          </a:prstGeom>
          <a:solidFill>
            <a:srgbClr val="5B8C3E"/>
          </a:solidFill>
          <a:ln/>
        </p:spPr>
      </p:sp>
      <p:sp>
        <p:nvSpPr>
          <p:cNvPr id="42" name="Text 39"/>
          <p:cNvSpPr/>
          <p:nvPr/>
        </p:nvSpPr>
        <p:spPr>
          <a:xfrm>
            <a:off x="10331958" y="2084832"/>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Plastic Pollution</a:t>
            </a:r>
            <a:endParaRPr lang="en-US" sz="850" dirty="0"/>
          </a:p>
        </p:txBody>
      </p:sp>
      <p:sp>
        <p:nvSpPr>
          <p:cNvPr id="43" name="Shape 40"/>
          <p:cNvSpPr/>
          <p:nvPr/>
        </p:nvSpPr>
        <p:spPr>
          <a:xfrm>
            <a:off x="10226802" y="2830226"/>
            <a:ext cx="82296" cy="82296"/>
          </a:xfrm>
          <a:prstGeom prst="ellipse">
            <a:avLst/>
          </a:prstGeom>
          <a:solidFill>
            <a:srgbClr val="0E7C7B"/>
          </a:solidFill>
          <a:ln/>
        </p:spPr>
      </p:sp>
      <p:sp>
        <p:nvSpPr>
          <p:cNvPr id="44" name="Text 41"/>
          <p:cNvSpPr/>
          <p:nvPr/>
        </p:nvSpPr>
        <p:spPr>
          <a:xfrm>
            <a:off x="10331958" y="26517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Reproduction B</a:t>
            </a:r>
            <a:endParaRPr lang="en-US" sz="850" dirty="0"/>
          </a:p>
        </p:txBody>
      </p:sp>
      <p:sp>
        <p:nvSpPr>
          <p:cNvPr id="45" name="Shape 42"/>
          <p:cNvSpPr/>
          <p:nvPr/>
        </p:nvSpPr>
        <p:spPr>
          <a:xfrm>
            <a:off x="502920" y="3886200"/>
            <a:ext cx="868680" cy="2514600"/>
          </a:xfrm>
          <a:prstGeom prst="roundRect">
            <a:avLst>
              <a:gd name="adj" fmla="val 8421"/>
            </a:avLst>
          </a:prstGeom>
          <a:solidFill>
            <a:srgbClr val="1B2E5E"/>
          </a:solidFill>
          <a:ln/>
        </p:spPr>
      </p:sp>
      <p:sp>
        <p:nvSpPr>
          <p:cNvPr id="46" name="Text 43"/>
          <p:cNvSpPr/>
          <p:nvPr/>
        </p:nvSpPr>
        <p:spPr>
          <a:xfrm>
            <a:off x="502920" y="3886200"/>
            <a:ext cx="868680" cy="2514600"/>
          </a:xfrm>
          <a:prstGeom prst="rect">
            <a:avLst/>
          </a:prstGeom>
          <a:noFill/>
          <a:ln/>
        </p:spPr>
        <p:txBody>
          <a:bodyPr wrap="square" lIns="0" tIns="0" rIns="0" bIns="0" rtlCol="0" anchor="ctr"/>
          <a:lstStyle/>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Year</a:t>
            </a:r>
            <a:endParaRPr lang="en-US" sz="1600" dirty="0"/>
          </a:p>
          <a:p>
            <a:pPr marL="0" indent="0" algn="ctr">
              <a:lnSpc>
                <a:spcPct val="100000"/>
              </a:lnSpc>
              <a:buNone/>
            </a:pPr>
            <a:r>
              <a:rPr lang="en-US" sz="1600" b="1" dirty="0">
                <a:solidFill>
                  <a:srgbClr val="FFFFFF"/>
                </a:solidFill>
                <a:latin typeface="Calibri" pitchFamily="34" charset="0"/>
                <a:ea typeface="Calibri" pitchFamily="34" charset="-122"/>
                <a:cs typeface="Calibri" pitchFamily="34" charset="-120"/>
              </a:rPr>
              <a:t>6</a:t>
            </a:r>
            <a:endParaRPr lang="en-US" sz="1600" dirty="0"/>
          </a:p>
        </p:txBody>
      </p:sp>
      <p:sp>
        <p:nvSpPr>
          <p:cNvPr id="47" name="Shape 44"/>
          <p:cNvSpPr/>
          <p:nvPr/>
        </p:nvSpPr>
        <p:spPr>
          <a:xfrm>
            <a:off x="155448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48" name="Text 45"/>
          <p:cNvSpPr/>
          <p:nvPr/>
        </p:nvSpPr>
        <p:spPr>
          <a:xfrm>
            <a:off x="163677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1</a:t>
            </a:r>
            <a:endParaRPr lang="en-US" sz="800" dirty="0"/>
          </a:p>
        </p:txBody>
      </p:sp>
      <p:sp>
        <p:nvSpPr>
          <p:cNvPr id="49" name="Shape 46"/>
          <p:cNvSpPr/>
          <p:nvPr/>
        </p:nvSpPr>
        <p:spPr>
          <a:xfrm>
            <a:off x="1645920" y="4466844"/>
            <a:ext cx="82296" cy="82296"/>
          </a:xfrm>
          <a:prstGeom prst="ellipse">
            <a:avLst/>
          </a:prstGeom>
          <a:solidFill>
            <a:srgbClr val="0E7C7B"/>
          </a:solidFill>
          <a:ln/>
        </p:spPr>
      </p:sp>
      <p:sp>
        <p:nvSpPr>
          <p:cNvPr id="50" name="Text 47"/>
          <p:cNvSpPr/>
          <p:nvPr/>
        </p:nvSpPr>
        <p:spPr>
          <a:xfrm>
            <a:off x="177393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Living Things and Habitats</a:t>
            </a:r>
            <a:endParaRPr lang="en-US" sz="850" dirty="0"/>
          </a:p>
        </p:txBody>
      </p:sp>
      <p:sp>
        <p:nvSpPr>
          <p:cNvPr id="51" name="Shape 48"/>
          <p:cNvSpPr/>
          <p:nvPr/>
        </p:nvSpPr>
        <p:spPr>
          <a:xfrm>
            <a:off x="3274143" y="3887881"/>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2" name="Text 49"/>
          <p:cNvSpPr/>
          <p:nvPr/>
        </p:nvSpPr>
        <p:spPr>
          <a:xfrm>
            <a:off x="3354781"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AUTUMN 2</a:t>
            </a:r>
            <a:endParaRPr lang="en-US" sz="800" dirty="0"/>
          </a:p>
        </p:txBody>
      </p:sp>
      <p:sp>
        <p:nvSpPr>
          <p:cNvPr id="53" name="Shape 50"/>
          <p:cNvSpPr/>
          <p:nvPr/>
        </p:nvSpPr>
        <p:spPr>
          <a:xfrm>
            <a:off x="3363925" y="4466844"/>
            <a:ext cx="82296" cy="82296"/>
          </a:xfrm>
          <a:prstGeom prst="ellipse">
            <a:avLst/>
          </a:prstGeom>
          <a:solidFill>
            <a:srgbClr val="C1440E"/>
          </a:solidFill>
          <a:ln/>
        </p:spPr>
      </p:sp>
      <p:sp>
        <p:nvSpPr>
          <p:cNvPr id="54" name="Text 51"/>
          <p:cNvSpPr/>
          <p:nvPr/>
        </p:nvSpPr>
        <p:spPr>
          <a:xfrm>
            <a:off x="3491941"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Electricity</a:t>
            </a:r>
            <a:endParaRPr lang="en-US" sz="850" dirty="0"/>
          </a:p>
        </p:txBody>
      </p:sp>
      <p:sp>
        <p:nvSpPr>
          <p:cNvPr id="55" name="Shape 52"/>
          <p:cNvSpPr/>
          <p:nvPr/>
        </p:nvSpPr>
        <p:spPr>
          <a:xfrm>
            <a:off x="4990490"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56" name="Text 53"/>
          <p:cNvSpPr/>
          <p:nvPr/>
        </p:nvSpPr>
        <p:spPr>
          <a:xfrm>
            <a:off x="5072786"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1</a:t>
            </a:r>
            <a:endParaRPr lang="en-US" sz="800" dirty="0"/>
          </a:p>
        </p:txBody>
      </p:sp>
      <p:sp>
        <p:nvSpPr>
          <p:cNvPr id="57" name="Shape 54"/>
          <p:cNvSpPr/>
          <p:nvPr/>
        </p:nvSpPr>
        <p:spPr>
          <a:xfrm>
            <a:off x="5081930" y="4466844"/>
            <a:ext cx="82296" cy="82296"/>
          </a:xfrm>
          <a:prstGeom prst="ellipse">
            <a:avLst/>
          </a:prstGeom>
          <a:solidFill>
            <a:srgbClr val="C1440E"/>
          </a:solidFill>
          <a:ln/>
        </p:spPr>
      </p:sp>
      <p:sp>
        <p:nvSpPr>
          <p:cNvPr id="58" name="Text 55"/>
          <p:cNvSpPr/>
          <p:nvPr/>
        </p:nvSpPr>
        <p:spPr>
          <a:xfrm>
            <a:off x="5209946"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Light</a:t>
            </a:r>
            <a:endParaRPr lang="en-US" sz="850" dirty="0"/>
          </a:p>
        </p:txBody>
      </p:sp>
      <p:sp>
        <p:nvSpPr>
          <p:cNvPr id="59" name="Shape 56"/>
          <p:cNvSpPr/>
          <p:nvPr/>
        </p:nvSpPr>
        <p:spPr>
          <a:xfrm>
            <a:off x="5081930" y="5033772"/>
            <a:ext cx="82296" cy="82296"/>
          </a:xfrm>
          <a:prstGeom prst="ellipse">
            <a:avLst/>
          </a:prstGeom>
          <a:solidFill>
            <a:srgbClr val="5B8C3E"/>
          </a:solidFill>
          <a:ln/>
        </p:spPr>
      </p:sp>
      <p:sp>
        <p:nvSpPr>
          <p:cNvPr id="60" name="Text 57"/>
          <p:cNvSpPr/>
          <p:nvPr/>
        </p:nvSpPr>
        <p:spPr>
          <a:xfrm>
            <a:off x="5209946" y="4818888"/>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Light Pollution</a:t>
            </a:r>
            <a:endParaRPr lang="en-US" sz="850" dirty="0"/>
          </a:p>
        </p:txBody>
      </p:sp>
      <p:sp>
        <p:nvSpPr>
          <p:cNvPr id="61" name="Shape 58"/>
          <p:cNvSpPr/>
          <p:nvPr/>
        </p:nvSpPr>
        <p:spPr>
          <a:xfrm>
            <a:off x="6708496" y="3886200"/>
            <a:ext cx="1589989" cy="2514600"/>
          </a:xfrm>
          <a:prstGeom prst="roundRect">
            <a:avLst>
              <a:gd name="adj" fmla="val 4601"/>
            </a:avLst>
          </a:prstGeom>
          <a:solidFill>
            <a:srgbClr val="EEF1F7"/>
          </a:solidFill>
          <a:ln/>
          <a:effectLst>
            <a:outerShdw blurRad="50800" dist="12700" dir="2700000" algn="bl" rotWithShape="0">
              <a:srgbClr val="000000">
                <a:alpha val="8000"/>
              </a:srgbClr>
            </a:outerShdw>
          </a:effectLst>
        </p:spPr>
      </p:sp>
      <p:sp>
        <p:nvSpPr>
          <p:cNvPr id="62" name="Text 59"/>
          <p:cNvSpPr/>
          <p:nvPr/>
        </p:nvSpPr>
        <p:spPr>
          <a:xfrm>
            <a:off x="679079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SPRING 2</a:t>
            </a:r>
            <a:endParaRPr lang="en-US" sz="800" dirty="0"/>
          </a:p>
        </p:txBody>
      </p:sp>
      <p:sp>
        <p:nvSpPr>
          <p:cNvPr id="63" name="Shape 60"/>
          <p:cNvSpPr/>
          <p:nvPr/>
        </p:nvSpPr>
        <p:spPr>
          <a:xfrm>
            <a:off x="6799936" y="4466844"/>
            <a:ext cx="82296" cy="82296"/>
          </a:xfrm>
          <a:prstGeom prst="ellipse">
            <a:avLst/>
          </a:prstGeom>
          <a:solidFill>
            <a:srgbClr val="0E7C7B"/>
          </a:solidFill>
          <a:ln/>
        </p:spPr>
      </p:sp>
      <p:sp>
        <p:nvSpPr>
          <p:cNvPr id="64" name="Text 61"/>
          <p:cNvSpPr/>
          <p:nvPr/>
        </p:nvSpPr>
        <p:spPr>
          <a:xfrm>
            <a:off x="6927952" y="4251960"/>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The Circulatory System</a:t>
            </a:r>
            <a:endParaRPr lang="en-US" sz="850" dirty="0"/>
          </a:p>
        </p:txBody>
      </p:sp>
      <p:sp>
        <p:nvSpPr>
          <p:cNvPr id="65" name="Shape 62"/>
          <p:cNvSpPr/>
          <p:nvPr/>
        </p:nvSpPr>
        <p:spPr>
          <a:xfrm>
            <a:off x="8455583" y="4459959"/>
            <a:ext cx="82296" cy="82296"/>
          </a:xfrm>
          <a:prstGeom prst="ellipse">
            <a:avLst/>
          </a:prstGeom>
          <a:solidFill>
            <a:srgbClr val="0E7C7B"/>
          </a:solidFill>
          <a:ln/>
        </p:spPr>
      </p:sp>
      <p:sp>
        <p:nvSpPr>
          <p:cNvPr id="66" name="Text 63"/>
          <p:cNvSpPr/>
          <p:nvPr/>
        </p:nvSpPr>
        <p:spPr>
          <a:xfrm>
            <a:off x="8583599" y="4245075"/>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Diet, Drugs and Lifestyle</a:t>
            </a:r>
            <a:endParaRPr lang="en-US" sz="850" dirty="0"/>
          </a:p>
        </p:txBody>
      </p:sp>
      <p:sp>
        <p:nvSpPr>
          <p:cNvPr id="68" name="Text 65"/>
          <p:cNvSpPr/>
          <p:nvPr/>
        </p:nvSpPr>
        <p:spPr>
          <a:xfrm>
            <a:off x="8508797"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1</a:t>
            </a:r>
            <a:endParaRPr lang="en-US" sz="800" dirty="0"/>
          </a:p>
        </p:txBody>
      </p:sp>
      <p:sp>
        <p:nvSpPr>
          <p:cNvPr id="69" name="Shape 66"/>
          <p:cNvSpPr/>
          <p:nvPr/>
        </p:nvSpPr>
        <p:spPr>
          <a:xfrm>
            <a:off x="10226802" y="4475988"/>
            <a:ext cx="82296" cy="82296"/>
          </a:xfrm>
          <a:prstGeom prst="ellipse">
            <a:avLst/>
          </a:prstGeom>
          <a:solidFill>
            <a:srgbClr val="0E7C7B"/>
          </a:solidFill>
          <a:ln/>
        </p:spPr>
      </p:sp>
      <p:sp>
        <p:nvSpPr>
          <p:cNvPr id="70" name="Text 67"/>
          <p:cNvSpPr/>
          <p:nvPr/>
        </p:nvSpPr>
        <p:spPr>
          <a:xfrm>
            <a:off x="10354818" y="4261104"/>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Variation</a:t>
            </a:r>
            <a:endParaRPr lang="en-US" sz="850" dirty="0"/>
          </a:p>
        </p:txBody>
      </p:sp>
      <p:sp>
        <p:nvSpPr>
          <p:cNvPr id="71" name="Shape 68"/>
          <p:cNvSpPr/>
          <p:nvPr/>
        </p:nvSpPr>
        <p:spPr>
          <a:xfrm>
            <a:off x="10213742" y="5029200"/>
            <a:ext cx="82296" cy="82296"/>
          </a:xfrm>
          <a:prstGeom prst="ellipse">
            <a:avLst/>
          </a:prstGeom>
          <a:solidFill>
            <a:srgbClr val="0E7C7B"/>
          </a:solidFill>
          <a:ln/>
        </p:spPr>
      </p:sp>
      <p:sp>
        <p:nvSpPr>
          <p:cNvPr id="72" name="Text 69"/>
          <p:cNvSpPr/>
          <p:nvPr/>
        </p:nvSpPr>
        <p:spPr>
          <a:xfrm>
            <a:off x="10354818" y="4828032"/>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Adaptations</a:t>
            </a:r>
            <a:endParaRPr lang="en-US" sz="850" dirty="0"/>
          </a:p>
        </p:txBody>
      </p:sp>
      <p:sp>
        <p:nvSpPr>
          <p:cNvPr id="74" name="Text 71"/>
          <p:cNvSpPr/>
          <p:nvPr/>
        </p:nvSpPr>
        <p:spPr>
          <a:xfrm>
            <a:off x="10226802" y="3977640"/>
            <a:ext cx="1425397" cy="201168"/>
          </a:xfrm>
          <a:prstGeom prst="rect">
            <a:avLst/>
          </a:prstGeom>
          <a:noFill/>
          <a:ln/>
        </p:spPr>
        <p:txBody>
          <a:bodyPr wrap="square" lIns="0" tIns="0" rIns="0" bIns="0" rtlCol="0" anchor="ctr"/>
          <a:lstStyle/>
          <a:p>
            <a:pPr marL="0" indent="0" algn="ctr">
              <a:buNone/>
            </a:pPr>
            <a:r>
              <a:rPr lang="en-US" sz="800" b="1" kern="0" spc="50" dirty="0">
                <a:solidFill>
                  <a:srgbClr val="5B6172"/>
                </a:solidFill>
                <a:latin typeface="Calibri" pitchFamily="34" charset="0"/>
                <a:ea typeface="Calibri" pitchFamily="34" charset="-122"/>
                <a:cs typeface="Calibri" pitchFamily="34" charset="-120"/>
              </a:rPr>
              <a:t>SUMMER 2</a:t>
            </a:r>
            <a:endParaRPr lang="en-US" sz="800" dirty="0"/>
          </a:p>
        </p:txBody>
      </p:sp>
      <p:sp>
        <p:nvSpPr>
          <p:cNvPr id="75" name="Shape 72"/>
          <p:cNvSpPr/>
          <p:nvPr/>
        </p:nvSpPr>
        <p:spPr>
          <a:xfrm>
            <a:off x="10247078" y="5600700"/>
            <a:ext cx="82296" cy="82296"/>
          </a:xfrm>
          <a:prstGeom prst="ellipse">
            <a:avLst/>
          </a:prstGeom>
          <a:solidFill>
            <a:srgbClr val="0E7C7B"/>
          </a:solidFill>
          <a:ln/>
        </p:spPr>
      </p:sp>
      <p:sp>
        <p:nvSpPr>
          <p:cNvPr id="76" name="Text 73"/>
          <p:cNvSpPr/>
          <p:nvPr/>
        </p:nvSpPr>
        <p:spPr>
          <a:xfrm>
            <a:off x="10390860" y="5385816"/>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Fossils</a:t>
            </a:r>
            <a:endParaRPr lang="en-US" sz="850" dirty="0"/>
          </a:p>
        </p:txBody>
      </p:sp>
      <p:sp>
        <p:nvSpPr>
          <p:cNvPr id="77" name="Shape 74"/>
          <p:cNvSpPr/>
          <p:nvPr/>
        </p:nvSpPr>
        <p:spPr>
          <a:xfrm>
            <a:off x="7071055" y="6455664"/>
            <a:ext cx="128016" cy="128016"/>
          </a:xfrm>
          <a:prstGeom prst="ellipse">
            <a:avLst/>
          </a:prstGeom>
          <a:solidFill>
            <a:srgbClr val="0E7C7B"/>
          </a:solidFill>
          <a:ln/>
        </p:spPr>
      </p:sp>
      <p:sp>
        <p:nvSpPr>
          <p:cNvPr id="78" name="Text 75"/>
          <p:cNvSpPr/>
          <p:nvPr/>
        </p:nvSpPr>
        <p:spPr>
          <a:xfrm>
            <a:off x="725393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Biology</a:t>
            </a:r>
            <a:endParaRPr lang="en-US" sz="900" dirty="0"/>
          </a:p>
        </p:txBody>
      </p:sp>
      <p:sp>
        <p:nvSpPr>
          <p:cNvPr id="79" name="Shape 76"/>
          <p:cNvSpPr/>
          <p:nvPr/>
        </p:nvSpPr>
        <p:spPr>
          <a:xfrm>
            <a:off x="8351215" y="6455664"/>
            <a:ext cx="128016" cy="128016"/>
          </a:xfrm>
          <a:prstGeom prst="ellipse">
            <a:avLst/>
          </a:prstGeom>
          <a:solidFill>
            <a:srgbClr val="F5A623"/>
          </a:solidFill>
          <a:ln/>
        </p:spPr>
      </p:sp>
      <p:sp>
        <p:nvSpPr>
          <p:cNvPr id="80" name="Text 77"/>
          <p:cNvSpPr/>
          <p:nvPr/>
        </p:nvSpPr>
        <p:spPr>
          <a:xfrm>
            <a:off x="853409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Chemistry</a:t>
            </a:r>
            <a:endParaRPr lang="en-US" sz="900" dirty="0"/>
          </a:p>
        </p:txBody>
      </p:sp>
      <p:sp>
        <p:nvSpPr>
          <p:cNvPr id="81" name="Shape 78"/>
          <p:cNvSpPr/>
          <p:nvPr/>
        </p:nvSpPr>
        <p:spPr>
          <a:xfrm>
            <a:off x="9631375" y="6455664"/>
            <a:ext cx="128016" cy="128016"/>
          </a:xfrm>
          <a:prstGeom prst="ellipse">
            <a:avLst/>
          </a:prstGeom>
          <a:solidFill>
            <a:srgbClr val="C1440E"/>
          </a:solidFill>
          <a:ln/>
        </p:spPr>
      </p:sp>
      <p:sp>
        <p:nvSpPr>
          <p:cNvPr id="82" name="Text 79"/>
          <p:cNvSpPr/>
          <p:nvPr/>
        </p:nvSpPr>
        <p:spPr>
          <a:xfrm>
            <a:off x="981425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Physics</a:t>
            </a:r>
            <a:endParaRPr lang="en-US" sz="900" dirty="0"/>
          </a:p>
        </p:txBody>
      </p:sp>
      <p:sp>
        <p:nvSpPr>
          <p:cNvPr id="83" name="Shape 80"/>
          <p:cNvSpPr/>
          <p:nvPr/>
        </p:nvSpPr>
        <p:spPr>
          <a:xfrm>
            <a:off x="10911535" y="6455664"/>
            <a:ext cx="128016" cy="128016"/>
          </a:xfrm>
          <a:prstGeom prst="ellipse">
            <a:avLst/>
          </a:prstGeom>
          <a:solidFill>
            <a:srgbClr val="5B8C3E"/>
          </a:solidFill>
          <a:ln/>
        </p:spPr>
      </p:sp>
      <p:sp>
        <p:nvSpPr>
          <p:cNvPr id="84" name="Text 81"/>
          <p:cNvSpPr/>
          <p:nvPr/>
        </p:nvSpPr>
        <p:spPr>
          <a:xfrm>
            <a:off x="11094415" y="6419088"/>
            <a:ext cx="1188720" cy="219456"/>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Sustainability</a:t>
            </a:r>
            <a:endParaRPr lang="en-US" sz="900" dirty="0"/>
          </a:p>
        </p:txBody>
      </p:sp>
      <p:sp>
        <p:nvSpPr>
          <p:cNvPr id="85" name="Text 51">
            <a:extLst>
              <a:ext uri="{FF2B5EF4-FFF2-40B4-BE49-F238E27FC236}">
                <a16:creationId xmlns:a16="http://schemas.microsoft.com/office/drawing/2014/main" id="{553ED514-9B30-4114-A5E8-72510200DAC4}"/>
              </a:ext>
            </a:extLst>
          </p:cNvPr>
          <p:cNvSpPr/>
          <p:nvPr/>
        </p:nvSpPr>
        <p:spPr>
          <a:xfrm>
            <a:off x="3514801" y="4818467"/>
            <a:ext cx="1297381" cy="566928"/>
          </a:xfrm>
          <a:prstGeom prst="rect">
            <a:avLst/>
          </a:prstGeom>
          <a:noFill/>
          <a:ln/>
        </p:spPr>
        <p:txBody>
          <a:bodyPr wrap="square" lIns="0" tIns="0" rIns="0" bIns="0" rtlCol="0" anchor="t"/>
          <a:lstStyle/>
          <a:p>
            <a:pPr marL="0" indent="0">
              <a:lnSpc>
                <a:spcPct val="98000"/>
              </a:lnSpc>
              <a:buNone/>
            </a:pPr>
            <a:r>
              <a:rPr lang="en-US" sz="850" dirty="0">
                <a:solidFill>
                  <a:srgbClr val="26314F"/>
                </a:solidFill>
                <a:latin typeface="Calibri" pitchFamily="34" charset="0"/>
                <a:ea typeface="Calibri" pitchFamily="34" charset="-122"/>
                <a:cs typeface="Calibri" pitchFamily="34" charset="-120"/>
              </a:rPr>
              <a:t>Renewable Energy</a:t>
            </a:r>
            <a:endParaRPr lang="en-US" sz="850" dirty="0"/>
          </a:p>
        </p:txBody>
      </p:sp>
      <p:sp>
        <p:nvSpPr>
          <p:cNvPr id="86" name="Shape 38">
            <a:extLst>
              <a:ext uri="{FF2B5EF4-FFF2-40B4-BE49-F238E27FC236}">
                <a16:creationId xmlns:a16="http://schemas.microsoft.com/office/drawing/2014/main" id="{8849A4A9-D3D2-4504-A9A9-8953489AEFA9}"/>
              </a:ext>
            </a:extLst>
          </p:cNvPr>
          <p:cNvSpPr/>
          <p:nvPr/>
        </p:nvSpPr>
        <p:spPr>
          <a:xfrm>
            <a:off x="3327349" y="5060783"/>
            <a:ext cx="82296" cy="82296"/>
          </a:xfrm>
          <a:prstGeom prst="ellipse">
            <a:avLst/>
          </a:prstGeom>
          <a:solidFill>
            <a:srgbClr val="5B8C3E"/>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1 – Year 3</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09</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1</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2</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3</a:t>
            </a:r>
            <a:endParaRPr lang="en-US" sz="1200" dirty="0"/>
          </a:p>
        </p:txBody>
      </p:sp>
      <p:sp>
        <p:nvSpPr>
          <p:cNvPr id="15" name="Shape 12"/>
          <p:cNvSpPr/>
          <p:nvPr/>
        </p:nvSpPr>
        <p:spPr>
          <a:xfrm>
            <a:off x="502920" y="1737360"/>
            <a:ext cx="2423160" cy="960120"/>
          </a:xfrm>
          <a:prstGeom prst="roundRect">
            <a:avLst>
              <a:gd name="adj" fmla="val 7317"/>
            </a:avLst>
          </a:prstGeom>
          <a:solidFill>
            <a:srgbClr val="EEF1F7"/>
          </a:solidFill>
          <a:ln/>
        </p:spPr>
      </p:sp>
      <p:sp>
        <p:nvSpPr>
          <p:cNvPr id="16" name="Shape 13"/>
          <p:cNvSpPr/>
          <p:nvPr/>
        </p:nvSpPr>
        <p:spPr>
          <a:xfrm>
            <a:off x="630936" y="2153412"/>
            <a:ext cx="128016" cy="128016"/>
          </a:xfrm>
          <a:prstGeom prst="ellipse">
            <a:avLst/>
          </a:prstGeom>
          <a:solidFill>
            <a:srgbClr val="0E7C7B"/>
          </a:solidFill>
          <a:ln/>
        </p:spPr>
      </p:sp>
      <p:sp>
        <p:nvSpPr>
          <p:cNvPr id="17" name="Text 14"/>
          <p:cNvSpPr/>
          <p:nvPr/>
        </p:nvSpPr>
        <p:spPr>
          <a:xfrm>
            <a:off x="886968" y="173736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Biology</a:t>
            </a:r>
            <a:endParaRPr lang="en-US" sz="1150" dirty="0"/>
          </a:p>
        </p:txBody>
      </p:sp>
      <p:sp>
        <p:nvSpPr>
          <p:cNvPr id="18" name="Shape 15"/>
          <p:cNvSpPr/>
          <p:nvPr/>
        </p:nvSpPr>
        <p:spPr>
          <a:xfrm>
            <a:off x="3063240" y="1737360"/>
            <a:ext cx="2798978" cy="960120"/>
          </a:xfrm>
          <a:prstGeom prst="roundRect">
            <a:avLst>
              <a:gd name="adj" fmla="val 7317"/>
            </a:avLst>
          </a:prstGeom>
          <a:solidFill>
            <a:srgbClr val="EEF1F7"/>
          </a:solidFill>
          <a:ln/>
        </p:spPr>
      </p:sp>
      <p:sp>
        <p:nvSpPr>
          <p:cNvPr id="19" name="Text 16"/>
          <p:cNvSpPr/>
          <p:nvPr/>
        </p:nvSpPr>
        <p:spPr>
          <a:xfrm>
            <a:off x="3182112"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simple questions; observe closely; carry out simple tests; sort and classify animals; gather and record simple data (human body, seasonal change)</a:t>
            </a:r>
            <a:endParaRPr lang="en-US" sz="950" dirty="0"/>
          </a:p>
        </p:txBody>
      </p:sp>
      <p:sp>
        <p:nvSpPr>
          <p:cNvPr id="20" name="Shape 17"/>
          <p:cNvSpPr/>
          <p:nvPr/>
        </p:nvSpPr>
        <p:spPr>
          <a:xfrm>
            <a:off x="5953658" y="1737360"/>
            <a:ext cx="2798978" cy="960120"/>
          </a:xfrm>
          <a:prstGeom prst="roundRect">
            <a:avLst>
              <a:gd name="adj" fmla="val 7317"/>
            </a:avLst>
          </a:prstGeom>
          <a:solidFill>
            <a:srgbClr val="EEF1F7"/>
          </a:solidFill>
          <a:ln/>
        </p:spPr>
      </p:sp>
      <p:sp>
        <p:nvSpPr>
          <p:cNvPr id="21" name="Text 18"/>
          <p:cNvSpPr/>
          <p:nvPr/>
        </p:nvSpPr>
        <p:spPr>
          <a:xfrm>
            <a:off x="6072530"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Observe closely using simple equipment; identify and classify living things and habitats; use observations to suggest answers; gather and record data</a:t>
            </a:r>
            <a:endParaRPr lang="en-US" sz="950" dirty="0"/>
          </a:p>
        </p:txBody>
      </p:sp>
      <p:sp>
        <p:nvSpPr>
          <p:cNvPr id="22" name="Shape 19"/>
          <p:cNvSpPr/>
          <p:nvPr/>
        </p:nvSpPr>
        <p:spPr>
          <a:xfrm>
            <a:off x="8844077" y="1737360"/>
            <a:ext cx="2798978" cy="960120"/>
          </a:xfrm>
          <a:prstGeom prst="roundRect">
            <a:avLst>
              <a:gd name="adj" fmla="val 7317"/>
            </a:avLst>
          </a:prstGeom>
          <a:solidFill>
            <a:srgbClr val="EEF1F7"/>
          </a:solidFill>
          <a:ln/>
        </p:spPr>
      </p:sp>
      <p:sp>
        <p:nvSpPr>
          <p:cNvPr id="23" name="Text 20"/>
          <p:cNvSpPr/>
          <p:nvPr/>
        </p:nvSpPr>
        <p:spPr>
          <a:xfrm>
            <a:off x="8962949"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relevant questions; set up simple practical enquiries; make careful observations and measurements; record findings in tables and diagrams; draw simple conclusions</a:t>
            </a:r>
            <a:endParaRPr lang="en-US" sz="950" dirty="0"/>
          </a:p>
        </p:txBody>
      </p:sp>
      <p:sp>
        <p:nvSpPr>
          <p:cNvPr id="24" name="Shape 21"/>
          <p:cNvSpPr/>
          <p:nvPr/>
        </p:nvSpPr>
        <p:spPr>
          <a:xfrm>
            <a:off x="502920" y="2788920"/>
            <a:ext cx="2423160" cy="960120"/>
          </a:xfrm>
          <a:prstGeom prst="roundRect">
            <a:avLst>
              <a:gd name="adj" fmla="val 7317"/>
            </a:avLst>
          </a:prstGeom>
          <a:solidFill>
            <a:srgbClr val="FFFFFF"/>
          </a:solidFill>
          <a:ln/>
        </p:spPr>
      </p:sp>
      <p:sp>
        <p:nvSpPr>
          <p:cNvPr id="25" name="Shape 22"/>
          <p:cNvSpPr/>
          <p:nvPr/>
        </p:nvSpPr>
        <p:spPr>
          <a:xfrm>
            <a:off x="630936" y="3204972"/>
            <a:ext cx="128016" cy="128016"/>
          </a:xfrm>
          <a:prstGeom prst="ellipse">
            <a:avLst/>
          </a:prstGeom>
          <a:solidFill>
            <a:srgbClr val="F5A623"/>
          </a:solidFill>
          <a:ln/>
        </p:spPr>
      </p:sp>
      <p:sp>
        <p:nvSpPr>
          <p:cNvPr id="26" name="Text 23"/>
          <p:cNvSpPr/>
          <p:nvPr/>
        </p:nvSpPr>
        <p:spPr>
          <a:xfrm>
            <a:off x="886968" y="278892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Chemistry</a:t>
            </a:r>
            <a:endParaRPr lang="en-US" sz="1150" dirty="0"/>
          </a:p>
        </p:txBody>
      </p:sp>
      <p:sp>
        <p:nvSpPr>
          <p:cNvPr id="27" name="Shape 24"/>
          <p:cNvSpPr/>
          <p:nvPr/>
        </p:nvSpPr>
        <p:spPr>
          <a:xfrm>
            <a:off x="3063240" y="2788920"/>
            <a:ext cx="2798978" cy="960120"/>
          </a:xfrm>
          <a:prstGeom prst="roundRect">
            <a:avLst>
              <a:gd name="adj" fmla="val 7317"/>
            </a:avLst>
          </a:prstGeom>
          <a:solidFill>
            <a:srgbClr val="FFFFFF"/>
          </a:solidFill>
          <a:ln/>
        </p:spPr>
      </p:sp>
      <p:sp>
        <p:nvSpPr>
          <p:cNvPr id="28" name="Text 25"/>
          <p:cNvSpPr/>
          <p:nvPr/>
        </p:nvSpPr>
        <p:spPr>
          <a:xfrm>
            <a:off x="3182112" y="282549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Perform simple tests on everyday materials; identify and classify materials by their properties</a:t>
            </a:r>
            <a:endParaRPr lang="en-US" sz="950" dirty="0"/>
          </a:p>
        </p:txBody>
      </p:sp>
      <p:sp>
        <p:nvSpPr>
          <p:cNvPr id="29" name="Shape 26"/>
          <p:cNvSpPr/>
          <p:nvPr/>
        </p:nvSpPr>
        <p:spPr>
          <a:xfrm>
            <a:off x="5953658" y="2788920"/>
            <a:ext cx="2798978" cy="960120"/>
          </a:xfrm>
          <a:prstGeom prst="roundRect">
            <a:avLst>
              <a:gd name="adj" fmla="val 7317"/>
            </a:avLst>
          </a:prstGeom>
          <a:solidFill>
            <a:srgbClr val="FFFFFF"/>
          </a:solidFill>
          <a:ln/>
        </p:spPr>
      </p:sp>
      <p:sp>
        <p:nvSpPr>
          <p:cNvPr id="30" name="Text 27"/>
          <p:cNvSpPr/>
          <p:nvPr/>
        </p:nvSpPr>
        <p:spPr>
          <a:xfrm>
            <a:off x="6072530" y="282549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simple questions about materials; observe closely; use observations and ideas to suggest answers</a:t>
            </a:r>
            <a:endParaRPr lang="en-US" sz="950" dirty="0"/>
          </a:p>
        </p:txBody>
      </p:sp>
      <p:sp>
        <p:nvSpPr>
          <p:cNvPr id="31" name="Shape 28"/>
          <p:cNvSpPr/>
          <p:nvPr/>
        </p:nvSpPr>
        <p:spPr>
          <a:xfrm>
            <a:off x="8844077" y="2788920"/>
            <a:ext cx="2798978" cy="960120"/>
          </a:xfrm>
          <a:prstGeom prst="roundRect">
            <a:avLst>
              <a:gd name="adj" fmla="val 7317"/>
            </a:avLst>
          </a:prstGeom>
          <a:solidFill>
            <a:srgbClr val="FFFFFF"/>
          </a:solidFill>
          <a:ln/>
        </p:spPr>
      </p:sp>
      <p:sp>
        <p:nvSpPr>
          <p:cNvPr id="32" name="Text 29"/>
          <p:cNvSpPr/>
          <p:nvPr/>
        </p:nvSpPr>
        <p:spPr>
          <a:xfrm>
            <a:off x="8962949" y="282549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Set up simple practical enquiries; measure using standard units; classify and record data; report findings orally and in writing; suggest questions for further investigation</a:t>
            </a:r>
            <a:endParaRPr lang="en-US" sz="950" dirty="0"/>
          </a:p>
        </p:txBody>
      </p:sp>
      <p:sp>
        <p:nvSpPr>
          <p:cNvPr id="33" name="Shape 30"/>
          <p:cNvSpPr/>
          <p:nvPr/>
        </p:nvSpPr>
        <p:spPr>
          <a:xfrm>
            <a:off x="502920" y="3840480"/>
            <a:ext cx="2423160" cy="960120"/>
          </a:xfrm>
          <a:prstGeom prst="roundRect">
            <a:avLst>
              <a:gd name="adj" fmla="val 7317"/>
            </a:avLst>
          </a:prstGeom>
          <a:solidFill>
            <a:srgbClr val="EEF1F7"/>
          </a:solidFill>
          <a:ln/>
        </p:spPr>
      </p:sp>
      <p:sp>
        <p:nvSpPr>
          <p:cNvPr id="34" name="Shape 31"/>
          <p:cNvSpPr/>
          <p:nvPr/>
        </p:nvSpPr>
        <p:spPr>
          <a:xfrm>
            <a:off x="630936" y="4256532"/>
            <a:ext cx="128016" cy="128016"/>
          </a:xfrm>
          <a:prstGeom prst="ellipse">
            <a:avLst/>
          </a:prstGeom>
          <a:solidFill>
            <a:srgbClr val="C1440E"/>
          </a:solidFill>
          <a:ln/>
        </p:spPr>
      </p:sp>
      <p:sp>
        <p:nvSpPr>
          <p:cNvPr id="35" name="Text 32"/>
          <p:cNvSpPr/>
          <p:nvPr/>
        </p:nvSpPr>
        <p:spPr>
          <a:xfrm>
            <a:off x="886968" y="384048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Physics</a:t>
            </a:r>
            <a:endParaRPr lang="en-US" sz="1150" dirty="0"/>
          </a:p>
        </p:txBody>
      </p:sp>
      <p:sp>
        <p:nvSpPr>
          <p:cNvPr id="36" name="Shape 33"/>
          <p:cNvSpPr/>
          <p:nvPr/>
        </p:nvSpPr>
        <p:spPr>
          <a:xfrm>
            <a:off x="3063240" y="3840480"/>
            <a:ext cx="2798978" cy="960120"/>
          </a:xfrm>
          <a:prstGeom prst="roundRect">
            <a:avLst>
              <a:gd name="adj" fmla="val 7317"/>
            </a:avLst>
          </a:prstGeom>
          <a:solidFill>
            <a:srgbClr val="EEF1F7"/>
          </a:solidFill>
          <a:ln/>
        </p:spPr>
      </p:sp>
      <p:sp>
        <p:nvSpPr>
          <p:cNvPr id="37" name="Text 34"/>
          <p:cNvSpPr/>
          <p:nvPr/>
        </p:nvSpPr>
        <p:spPr>
          <a:xfrm>
            <a:off x="3182112" y="3877056"/>
            <a:ext cx="2561234" cy="886968"/>
          </a:xfrm>
          <a:prstGeom prst="rect">
            <a:avLst/>
          </a:prstGeom>
          <a:noFill/>
          <a:ln/>
        </p:spPr>
        <p:txBody>
          <a:bodyPr wrap="square" lIns="0" tIns="0" rIns="0" bIns="0" rtlCol="0" anchor="ctr"/>
          <a:lstStyle/>
          <a:p>
            <a:pPr marL="0" indent="0" algn="l">
              <a:lnSpc>
                <a:spcPct val="102000"/>
              </a:lnSpc>
              <a:buNone/>
            </a:pPr>
            <a:r>
              <a:rPr lang="en-US" sz="1050" i="1" dirty="0">
                <a:solidFill>
                  <a:srgbClr val="26314F"/>
                </a:solidFill>
                <a:latin typeface="Calibri" pitchFamily="34" charset="0"/>
                <a:ea typeface="Calibri" pitchFamily="34" charset="-122"/>
                <a:cs typeface="Calibri" pitchFamily="34" charset="-120"/>
              </a:rPr>
              <a:t>No discrete unit this year; Physics begins as a distinct strand in Year 3</a:t>
            </a:r>
            <a:endParaRPr lang="en-US" sz="950" dirty="0"/>
          </a:p>
        </p:txBody>
      </p:sp>
      <p:sp>
        <p:nvSpPr>
          <p:cNvPr id="38" name="Shape 35"/>
          <p:cNvSpPr/>
          <p:nvPr/>
        </p:nvSpPr>
        <p:spPr>
          <a:xfrm>
            <a:off x="5953658" y="3840480"/>
            <a:ext cx="2798978" cy="960120"/>
          </a:xfrm>
          <a:prstGeom prst="roundRect">
            <a:avLst>
              <a:gd name="adj" fmla="val 7317"/>
            </a:avLst>
          </a:prstGeom>
          <a:solidFill>
            <a:srgbClr val="EEF1F7"/>
          </a:solidFill>
          <a:ln/>
        </p:spPr>
      </p:sp>
      <p:sp>
        <p:nvSpPr>
          <p:cNvPr id="39" name="Text 36"/>
          <p:cNvSpPr/>
          <p:nvPr/>
        </p:nvSpPr>
        <p:spPr>
          <a:xfrm>
            <a:off x="6072530" y="3877056"/>
            <a:ext cx="2561234" cy="886968"/>
          </a:xfrm>
          <a:prstGeom prst="rect">
            <a:avLst/>
          </a:prstGeom>
          <a:noFill/>
          <a:ln/>
        </p:spPr>
        <p:txBody>
          <a:bodyPr wrap="square" lIns="0" tIns="0" rIns="0" bIns="0" rtlCol="0" anchor="ctr"/>
          <a:lstStyle/>
          <a:p>
            <a:pPr marL="0" indent="0" algn="l">
              <a:lnSpc>
                <a:spcPct val="102000"/>
              </a:lnSpc>
              <a:buNone/>
            </a:pPr>
            <a:r>
              <a:rPr lang="en-US" sz="1050" i="1" dirty="0">
                <a:solidFill>
                  <a:srgbClr val="5B6172"/>
                </a:solidFill>
                <a:latin typeface="Calibri" pitchFamily="34" charset="0"/>
                <a:ea typeface="Calibri" pitchFamily="34" charset="-122"/>
                <a:cs typeface="Calibri" pitchFamily="34" charset="-120"/>
              </a:rPr>
              <a:t>No discrete unit this year; knowledge builds from surrounding years</a:t>
            </a:r>
            <a:endParaRPr lang="en-US" sz="950" dirty="0"/>
          </a:p>
        </p:txBody>
      </p:sp>
      <p:sp>
        <p:nvSpPr>
          <p:cNvPr id="40" name="Shape 37"/>
          <p:cNvSpPr/>
          <p:nvPr/>
        </p:nvSpPr>
        <p:spPr>
          <a:xfrm>
            <a:off x="8844077" y="3840480"/>
            <a:ext cx="2798978" cy="960120"/>
          </a:xfrm>
          <a:prstGeom prst="roundRect">
            <a:avLst>
              <a:gd name="adj" fmla="val 7317"/>
            </a:avLst>
          </a:prstGeom>
          <a:solidFill>
            <a:srgbClr val="EEF1F7"/>
          </a:solidFill>
          <a:ln/>
        </p:spPr>
      </p:sp>
      <p:sp>
        <p:nvSpPr>
          <p:cNvPr id="41" name="Text 38"/>
          <p:cNvSpPr/>
          <p:nvPr/>
        </p:nvSpPr>
        <p:spPr>
          <a:xfrm>
            <a:off x="8962949" y="387705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relevant questions; set up simple practical enquiries; take measurements using standard units; record data; report on findings; identify differences and changes</a:t>
            </a:r>
            <a:endParaRPr lang="en-US" sz="950" dirty="0"/>
          </a:p>
        </p:txBody>
      </p:sp>
      <p:sp>
        <p:nvSpPr>
          <p:cNvPr id="42" name="Shape 39"/>
          <p:cNvSpPr/>
          <p:nvPr/>
        </p:nvSpPr>
        <p:spPr>
          <a:xfrm>
            <a:off x="502920" y="4892040"/>
            <a:ext cx="2423160" cy="960120"/>
          </a:xfrm>
          <a:prstGeom prst="roundRect">
            <a:avLst>
              <a:gd name="adj" fmla="val 7317"/>
            </a:avLst>
          </a:prstGeom>
          <a:solidFill>
            <a:srgbClr val="FFFFFF"/>
          </a:solidFill>
          <a:ln/>
        </p:spPr>
      </p:sp>
      <p:sp>
        <p:nvSpPr>
          <p:cNvPr id="43" name="Shape 40"/>
          <p:cNvSpPr/>
          <p:nvPr/>
        </p:nvSpPr>
        <p:spPr>
          <a:xfrm>
            <a:off x="630936" y="5308092"/>
            <a:ext cx="128016" cy="128016"/>
          </a:xfrm>
          <a:prstGeom prst="ellipse">
            <a:avLst/>
          </a:prstGeom>
          <a:solidFill>
            <a:srgbClr val="5B8C3E"/>
          </a:solidFill>
          <a:ln/>
        </p:spPr>
      </p:sp>
      <p:sp>
        <p:nvSpPr>
          <p:cNvPr id="44" name="Text 41"/>
          <p:cNvSpPr/>
          <p:nvPr/>
        </p:nvSpPr>
        <p:spPr>
          <a:xfrm>
            <a:off x="886968" y="489204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Sustainability</a:t>
            </a:r>
            <a:endParaRPr lang="en-US" sz="1150" dirty="0"/>
          </a:p>
        </p:txBody>
      </p:sp>
      <p:sp>
        <p:nvSpPr>
          <p:cNvPr id="45" name="Shape 42"/>
          <p:cNvSpPr/>
          <p:nvPr/>
        </p:nvSpPr>
        <p:spPr>
          <a:xfrm>
            <a:off x="3063240" y="4892040"/>
            <a:ext cx="2798978" cy="960120"/>
          </a:xfrm>
          <a:prstGeom prst="roundRect">
            <a:avLst>
              <a:gd name="adj" fmla="val 7317"/>
            </a:avLst>
          </a:prstGeom>
          <a:solidFill>
            <a:srgbClr val="FFFFFF"/>
          </a:solidFill>
          <a:ln/>
        </p:spPr>
      </p:sp>
      <p:sp>
        <p:nvSpPr>
          <p:cNvPr id="46" name="Text 43"/>
          <p:cNvSpPr/>
          <p:nvPr/>
        </p:nvSpPr>
        <p:spPr>
          <a:xfrm>
            <a:off x="3182112"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questions about caring for the planet; use observations and ideas to suggest answers; perform simple tests when growing and cooking</a:t>
            </a:r>
            <a:endParaRPr lang="en-US" sz="950" dirty="0"/>
          </a:p>
        </p:txBody>
      </p:sp>
      <p:sp>
        <p:nvSpPr>
          <p:cNvPr id="47" name="Shape 44"/>
          <p:cNvSpPr/>
          <p:nvPr/>
        </p:nvSpPr>
        <p:spPr>
          <a:xfrm>
            <a:off x="5953658" y="4892040"/>
            <a:ext cx="2798978" cy="960120"/>
          </a:xfrm>
          <a:prstGeom prst="roundRect">
            <a:avLst>
              <a:gd name="adj" fmla="val 7317"/>
            </a:avLst>
          </a:prstGeom>
          <a:solidFill>
            <a:srgbClr val="FFFFFF"/>
          </a:solidFill>
          <a:ln/>
        </p:spPr>
      </p:sp>
      <p:sp>
        <p:nvSpPr>
          <p:cNvPr id="48" name="Text 45"/>
          <p:cNvSpPr/>
          <p:nvPr/>
        </p:nvSpPr>
        <p:spPr>
          <a:xfrm>
            <a:off x="6072530"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Gather and record data to help answer questions; talk about what they found out and how they found it out (plastic, wildlife)</a:t>
            </a:r>
            <a:endParaRPr lang="en-US" sz="950" dirty="0"/>
          </a:p>
        </p:txBody>
      </p:sp>
      <p:sp>
        <p:nvSpPr>
          <p:cNvPr id="49" name="Shape 46"/>
          <p:cNvSpPr/>
          <p:nvPr/>
        </p:nvSpPr>
        <p:spPr>
          <a:xfrm>
            <a:off x="8844077" y="4892040"/>
            <a:ext cx="2798978" cy="960120"/>
          </a:xfrm>
          <a:prstGeom prst="roundRect">
            <a:avLst>
              <a:gd name="adj" fmla="val 7317"/>
            </a:avLst>
          </a:prstGeom>
          <a:solidFill>
            <a:srgbClr val="FFFFFF"/>
          </a:solidFill>
          <a:ln/>
        </p:spPr>
      </p:sp>
      <p:sp>
        <p:nvSpPr>
          <p:cNvPr id="50" name="Text 47"/>
          <p:cNvSpPr/>
          <p:nvPr/>
        </p:nvSpPr>
        <p:spPr>
          <a:xfrm>
            <a:off x="8962949"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Make simple conclusions using results, findings or observations; suggest questions for further investigation (food waste, biodiversity)</a:t>
            </a:r>
            <a:endParaRPr lang="en-US" sz="950" dirty="0"/>
          </a:p>
        </p:txBody>
      </p:sp>
      <p:sp>
        <p:nvSpPr>
          <p:cNvPr id="60" name="Text 57"/>
          <p:cNvSpPr/>
          <p:nvPr/>
        </p:nvSpPr>
        <p:spPr>
          <a:xfrm>
            <a:off x="502920" y="5943600"/>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Skills shown are the Working Scientifically skills applied in each strand. For full progression and skills detail by year group, see the Science Progression Document.</a:t>
            </a:r>
            <a:endParaRPr lang="en-US" sz="10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384048"/>
            <a:ext cx="566928" cy="566928"/>
          </a:xfrm>
          <a:prstGeom prst="ellipse">
            <a:avLst/>
          </a:prstGeom>
          <a:solidFill>
            <a:srgbClr val="0E7C7B"/>
          </a:solidFill>
          <a:ln/>
        </p:spPr>
      </p:sp>
      <p:pic>
        <p:nvPicPr>
          <p:cNvPr id="3" name="Image 0" descr="icons/chartbar_white.png"/>
          <p:cNvPicPr>
            <a:picLocks noChangeAspect="1"/>
          </p:cNvPicPr>
          <p:nvPr/>
        </p:nvPicPr>
        <p:blipFill>
          <a:blip r:embed="rId3"/>
          <a:stretch>
            <a:fillRect/>
          </a:stretch>
        </p:blipFill>
        <p:spPr>
          <a:xfrm>
            <a:off x="576621" y="457749"/>
            <a:ext cx="419527" cy="419527"/>
          </a:xfrm>
          <a:prstGeom prst="rect">
            <a:avLst/>
          </a:prstGeom>
        </p:spPr>
      </p:pic>
      <p:sp>
        <p:nvSpPr>
          <p:cNvPr id="4" name="Text 1"/>
          <p:cNvSpPr/>
          <p:nvPr/>
        </p:nvSpPr>
        <p:spPr>
          <a:xfrm>
            <a:off x="1234440" y="347472"/>
            <a:ext cx="9601200" cy="640080"/>
          </a:xfrm>
          <a:prstGeom prst="rect">
            <a:avLst/>
          </a:prstGeom>
          <a:noFill/>
          <a:ln/>
        </p:spPr>
        <p:txBody>
          <a:bodyPr wrap="square" lIns="0" tIns="0" rIns="0" bIns="0" rtlCol="0" anchor="ctr"/>
          <a:lstStyle/>
          <a:p>
            <a:pPr marL="0" indent="0">
              <a:buNone/>
            </a:pPr>
            <a:r>
              <a:rPr lang="en-US" sz="2600" b="1" dirty="0">
                <a:solidFill>
                  <a:srgbClr val="1B2E5E"/>
                </a:solidFill>
                <a:latin typeface="Calibri" pitchFamily="34" charset="0"/>
                <a:ea typeface="Calibri" pitchFamily="34" charset="-122"/>
                <a:cs typeface="Calibri" pitchFamily="34" charset="-120"/>
              </a:rPr>
              <a:t>Progression of Skills: Year 4 – Year 6</a:t>
            </a:r>
            <a:endParaRPr lang="en-US" sz="2600" dirty="0"/>
          </a:p>
        </p:txBody>
      </p:sp>
      <p:sp>
        <p:nvSpPr>
          <p:cNvPr id="5" name="Text 2"/>
          <p:cNvSpPr/>
          <p:nvPr/>
        </p:nvSpPr>
        <p:spPr>
          <a:xfrm>
            <a:off x="457200" y="6473952"/>
            <a:ext cx="7315200" cy="274320"/>
          </a:xfrm>
          <a:prstGeom prst="rect">
            <a:avLst/>
          </a:prstGeom>
          <a:noFill/>
          <a:ln/>
        </p:spPr>
        <p:txBody>
          <a:bodyPr wrap="square" lIns="0" tIns="0" rIns="0" bIns="0" rtlCol="0" anchor="ctr"/>
          <a:lstStyle/>
          <a:p>
            <a:pPr marL="0" indent="0">
              <a:buNone/>
            </a:pPr>
            <a:r>
              <a:rPr lang="en-US" sz="900" dirty="0">
                <a:solidFill>
                  <a:srgbClr val="5B6172"/>
                </a:solidFill>
                <a:latin typeface="Calibri" pitchFamily="34" charset="0"/>
                <a:ea typeface="Calibri" pitchFamily="34" charset="-122"/>
                <a:cs typeface="Calibri" pitchFamily="34" charset="-120"/>
              </a:rPr>
              <a:t>Bexton Primary School  ·  </a:t>
            </a:r>
            <a:r>
              <a:rPr lang="en-US" sz="900" i="1" dirty="0">
                <a:solidFill>
                  <a:srgbClr val="5B6172"/>
                </a:solidFill>
                <a:latin typeface="Calibri" pitchFamily="34" charset="0"/>
                <a:ea typeface="Calibri" pitchFamily="34" charset="-122"/>
                <a:cs typeface="Calibri" pitchFamily="34" charset="-120"/>
              </a:rPr>
              <a:t>Science Curriculum Overview</a:t>
            </a:r>
            <a:endParaRPr lang="en-US" sz="900" dirty="0"/>
          </a:p>
        </p:txBody>
      </p:sp>
      <p:sp>
        <p:nvSpPr>
          <p:cNvPr id="6" name="Text 3"/>
          <p:cNvSpPr/>
          <p:nvPr/>
        </p:nvSpPr>
        <p:spPr>
          <a:xfrm>
            <a:off x="8991295" y="6473952"/>
            <a:ext cx="2743200" cy="274320"/>
          </a:xfrm>
          <a:prstGeom prst="rect">
            <a:avLst/>
          </a:prstGeom>
          <a:noFill/>
          <a:ln/>
        </p:spPr>
        <p:txBody>
          <a:bodyPr wrap="square" lIns="0" tIns="0" rIns="0" bIns="0" rtlCol="0" anchor="ctr"/>
          <a:lstStyle/>
          <a:p>
            <a:pPr marL="0" indent="0" algn="r">
              <a:buNone/>
            </a:pPr>
            <a:r>
              <a:rPr lang="en-US" sz="900" dirty="0">
                <a:solidFill>
                  <a:srgbClr val="5B6172"/>
                </a:solidFill>
                <a:latin typeface="Calibri" pitchFamily="34" charset="0"/>
                <a:ea typeface="Calibri" pitchFamily="34" charset="-122"/>
                <a:cs typeface="Calibri" pitchFamily="34" charset="-120"/>
              </a:rPr>
              <a:t>10</a:t>
            </a:r>
            <a:endParaRPr lang="en-US" sz="900" dirty="0"/>
          </a:p>
        </p:txBody>
      </p:sp>
      <p:sp>
        <p:nvSpPr>
          <p:cNvPr id="7" name="Shape 4"/>
          <p:cNvSpPr/>
          <p:nvPr/>
        </p:nvSpPr>
        <p:spPr>
          <a:xfrm>
            <a:off x="502920" y="1188720"/>
            <a:ext cx="2423160" cy="457200"/>
          </a:xfrm>
          <a:prstGeom prst="roundRect">
            <a:avLst>
              <a:gd name="adj" fmla="val 12000"/>
            </a:avLst>
          </a:prstGeom>
          <a:solidFill>
            <a:srgbClr val="1B2E5E"/>
          </a:solidFill>
          <a:ln/>
        </p:spPr>
      </p:sp>
      <p:sp>
        <p:nvSpPr>
          <p:cNvPr id="8" name="Text 5"/>
          <p:cNvSpPr/>
          <p:nvPr/>
        </p:nvSpPr>
        <p:spPr>
          <a:xfrm>
            <a:off x="502920" y="1188720"/>
            <a:ext cx="2423160" cy="457200"/>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STRAND</a:t>
            </a:r>
            <a:endParaRPr lang="en-US" sz="1100" dirty="0"/>
          </a:p>
        </p:txBody>
      </p:sp>
      <p:sp>
        <p:nvSpPr>
          <p:cNvPr id="9" name="Shape 6"/>
          <p:cNvSpPr/>
          <p:nvPr/>
        </p:nvSpPr>
        <p:spPr>
          <a:xfrm>
            <a:off x="3063240" y="1188720"/>
            <a:ext cx="2798978" cy="457200"/>
          </a:xfrm>
          <a:prstGeom prst="roundRect">
            <a:avLst>
              <a:gd name="adj" fmla="val 12000"/>
            </a:avLst>
          </a:prstGeom>
          <a:solidFill>
            <a:srgbClr val="1B2E5E"/>
          </a:solidFill>
          <a:ln/>
        </p:spPr>
      </p:sp>
      <p:sp>
        <p:nvSpPr>
          <p:cNvPr id="10" name="Text 7"/>
          <p:cNvSpPr/>
          <p:nvPr/>
        </p:nvSpPr>
        <p:spPr>
          <a:xfrm>
            <a:off x="3063240"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4</a:t>
            </a:r>
            <a:endParaRPr lang="en-US" sz="1200" dirty="0"/>
          </a:p>
        </p:txBody>
      </p:sp>
      <p:sp>
        <p:nvSpPr>
          <p:cNvPr id="11" name="Shape 8"/>
          <p:cNvSpPr/>
          <p:nvPr/>
        </p:nvSpPr>
        <p:spPr>
          <a:xfrm>
            <a:off x="5953658" y="1188720"/>
            <a:ext cx="2798978" cy="457200"/>
          </a:xfrm>
          <a:prstGeom prst="roundRect">
            <a:avLst>
              <a:gd name="adj" fmla="val 12000"/>
            </a:avLst>
          </a:prstGeom>
          <a:solidFill>
            <a:srgbClr val="1B2E5E"/>
          </a:solidFill>
          <a:ln/>
        </p:spPr>
      </p:sp>
      <p:sp>
        <p:nvSpPr>
          <p:cNvPr id="12" name="Text 9"/>
          <p:cNvSpPr/>
          <p:nvPr/>
        </p:nvSpPr>
        <p:spPr>
          <a:xfrm>
            <a:off x="5953658"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5</a:t>
            </a:r>
            <a:endParaRPr lang="en-US" sz="1200" dirty="0"/>
          </a:p>
        </p:txBody>
      </p:sp>
      <p:sp>
        <p:nvSpPr>
          <p:cNvPr id="13" name="Shape 10"/>
          <p:cNvSpPr/>
          <p:nvPr/>
        </p:nvSpPr>
        <p:spPr>
          <a:xfrm>
            <a:off x="8844077" y="1188720"/>
            <a:ext cx="2798978" cy="457200"/>
          </a:xfrm>
          <a:prstGeom prst="roundRect">
            <a:avLst>
              <a:gd name="adj" fmla="val 12000"/>
            </a:avLst>
          </a:prstGeom>
          <a:solidFill>
            <a:srgbClr val="1B2E5E"/>
          </a:solidFill>
          <a:ln/>
        </p:spPr>
      </p:sp>
      <p:sp>
        <p:nvSpPr>
          <p:cNvPr id="14" name="Text 11"/>
          <p:cNvSpPr/>
          <p:nvPr/>
        </p:nvSpPr>
        <p:spPr>
          <a:xfrm>
            <a:off x="8844077" y="1188720"/>
            <a:ext cx="2798978" cy="457200"/>
          </a:xfrm>
          <a:prstGeom prst="rect">
            <a:avLst/>
          </a:prstGeom>
          <a:noFill/>
          <a:ln/>
        </p:spPr>
        <p:txBody>
          <a:bodyPr wrap="square" lIns="0" tIns="0" rIns="0" bIns="0" rtlCol="0" anchor="ctr"/>
          <a:lstStyle/>
          <a:p>
            <a:pPr marL="0" indent="0" algn="ctr">
              <a:buNone/>
            </a:pPr>
            <a:r>
              <a:rPr lang="en-US" sz="1200" b="1" dirty="0">
                <a:solidFill>
                  <a:srgbClr val="FFFFFF"/>
                </a:solidFill>
                <a:latin typeface="Calibri" pitchFamily="34" charset="0"/>
                <a:ea typeface="Calibri" pitchFamily="34" charset="-122"/>
                <a:cs typeface="Calibri" pitchFamily="34" charset="-120"/>
              </a:rPr>
              <a:t>YEAR 6</a:t>
            </a:r>
            <a:endParaRPr lang="en-US" sz="1200" dirty="0"/>
          </a:p>
        </p:txBody>
      </p:sp>
      <p:sp>
        <p:nvSpPr>
          <p:cNvPr id="15" name="Shape 12"/>
          <p:cNvSpPr/>
          <p:nvPr/>
        </p:nvSpPr>
        <p:spPr>
          <a:xfrm>
            <a:off x="502920" y="1737360"/>
            <a:ext cx="2423160" cy="960120"/>
          </a:xfrm>
          <a:prstGeom prst="roundRect">
            <a:avLst>
              <a:gd name="adj" fmla="val 7317"/>
            </a:avLst>
          </a:prstGeom>
          <a:solidFill>
            <a:srgbClr val="EEF1F7"/>
          </a:solidFill>
          <a:ln/>
        </p:spPr>
      </p:sp>
      <p:sp>
        <p:nvSpPr>
          <p:cNvPr id="16" name="Shape 13"/>
          <p:cNvSpPr/>
          <p:nvPr/>
        </p:nvSpPr>
        <p:spPr>
          <a:xfrm>
            <a:off x="630936" y="2153412"/>
            <a:ext cx="128016" cy="128016"/>
          </a:xfrm>
          <a:prstGeom prst="ellipse">
            <a:avLst/>
          </a:prstGeom>
          <a:solidFill>
            <a:srgbClr val="0E7C7B"/>
          </a:solidFill>
          <a:ln/>
        </p:spPr>
      </p:sp>
      <p:sp>
        <p:nvSpPr>
          <p:cNvPr id="17" name="Text 14"/>
          <p:cNvSpPr/>
          <p:nvPr/>
        </p:nvSpPr>
        <p:spPr>
          <a:xfrm>
            <a:off x="886968" y="173736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Biology</a:t>
            </a:r>
            <a:endParaRPr lang="en-US" sz="1150" dirty="0"/>
          </a:p>
        </p:txBody>
      </p:sp>
      <p:sp>
        <p:nvSpPr>
          <p:cNvPr id="18" name="Shape 15"/>
          <p:cNvSpPr/>
          <p:nvPr/>
        </p:nvSpPr>
        <p:spPr>
          <a:xfrm>
            <a:off x="3063240" y="1737360"/>
            <a:ext cx="2798978" cy="960120"/>
          </a:xfrm>
          <a:prstGeom prst="roundRect">
            <a:avLst>
              <a:gd name="adj" fmla="val 7317"/>
            </a:avLst>
          </a:prstGeom>
          <a:solidFill>
            <a:srgbClr val="EEF1F7"/>
          </a:solidFill>
          <a:ln/>
        </p:spPr>
      </p:sp>
      <p:sp>
        <p:nvSpPr>
          <p:cNvPr id="19" name="Text 16"/>
          <p:cNvSpPr/>
          <p:nvPr/>
        </p:nvSpPr>
        <p:spPr>
          <a:xfrm>
            <a:off x="3182112"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Ask relevant questions; gather, record and classify data using keys, tables and bar charts; draw conclusions; identify differences and similarities; use evidence</a:t>
            </a:r>
            <a:endParaRPr lang="en-US" sz="950" dirty="0"/>
          </a:p>
        </p:txBody>
      </p:sp>
      <p:sp>
        <p:nvSpPr>
          <p:cNvPr id="20" name="Shape 17"/>
          <p:cNvSpPr/>
          <p:nvPr/>
        </p:nvSpPr>
        <p:spPr>
          <a:xfrm>
            <a:off x="5953658" y="1737360"/>
            <a:ext cx="2798978" cy="960120"/>
          </a:xfrm>
          <a:prstGeom prst="roundRect">
            <a:avLst>
              <a:gd name="adj" fmla="val 7317"/>
            </a:avLst>
          </a:prstGeom>
          <a:solidFill>
            <a:srgbClr val="EEF1F7"/>
          </a:solidFill>
          <a:ln/>
        </p:spPr>
      </p:sp>
      <p:sp>
        <p:nvSpPr>
          <p:cNvPr id="21" name="Text 18"/>
          <p:cNvSpPr/>
          <p:nvPr/>
        </p:nvSpPr>
        <p:spPr>
          <a:xfrm>
            <a:off x="6072530"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Make predictions based on scientific knowledge; report and present findings including conclusions; begin to identify causal relationships (life cycles, reproduction)</a:t>
            </a:r>
            <a:endParaRPr lang="en-US" sz="950" dirty="0"/>
          </a:p>
        </p:txBody>
      </p:sp>
      <p:sp>
        <p:nvSpPr>
          <p:cNvPr id="22" name="Shape 19"/>
          <p:cNvSpPr/>
          <p:nvPr/>
        </p:nvSpPr>
        <p:spPr>
          <a:xfrm>
            <a:off x="8844077" y="1737360"/>
            <a:ext cx="2798978" cy="960120"/>
          </a:xfrm>
          <a:prstGeom prst="roundRect">
            <a:avLst>
              <a:gd name="adj" fmla="val 7317"/>
            </a:avLst>
          </a:prstGeom>
          <a:solidFill>
            <a:srgbClr val="EEF1F7"/>
          </a:solidFill>
          <a:ln/>
        </p:spPr>
      </p:sp>
      <p:sp>
        <p:nvSpPr>
          <p:cNvPr id="23" name="Text 20"/>
          <p:cNvSpPr/>
          <p:nvPr/>
        </p:nvSpPr>
        <p:spPr>
          <a:xfrm>
            <a:off x="8962949" y="177393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Record complex data using diagrams, keys, tables and graphs; identify evidence that supports or refutes ideas; present findings and say how far results can be trusted</a:t>
            </a:r>
            <a:endParaRPr lang="en-US" sz="950" dirty="0"/>
          </a:p>
        </p:txBody>
      </p:sp>
      <p:sp>
        <p:nvSpPr>
          <p:cNvPr id="24" name="Shape 21"/>
          <p:cNvSpPr/>
          <p:nvPr/>
        </p:nvSpPr>
        <p:spPr>
          <a:xfrm>
            <a:off x="502920" y="2788920"/>
            <a:ext cx="2423160" cy="960120"/>
          </a:xfrm>
          <a:prstGeom prst="roundRect">
            <a:avLst>
              <a:gd name="adj" fmla="val 7317"/>
            </a:avLst>
          </a:prstGeom>
          <a:solidFill>
            <a:srgbClr val="FFFFFF"/>
          </a:solidFill>
          <a:ln/>
        </p:spPr>
      </p:sp>
      <p:sp>
        <p:nvSpPr>
          <p:cNvPr id="25" name="Shape 22"/>
          <p:cNvSpPr/>
          <p:nvPr/>
        </p:nvSpPr>
        <p:spPr>
          <a:xfrm>
            <a:off x="630936" y="3204972"/>
            <a:ext cx="128016" cy="128016"/>
          </a:xfrm>
          <a:prstGeom prst="ellipse">
            <a:avLst/>
          </a:prstGeom>
          <a:solidFill>
            <a:srgbClr val="F5A623"/>
          </a:solidFill>
          <a:ln/>
        </p:spPr>
      </p:sp>
      <p:sp>
        <p:nvSpPr>
          <p:cNvPr id="26" name="Text 23"/>
          <p:cNvSpPr/>
          <p:nvPr/>
        </p:nvSpPr>
        <p:spPr>
          <a:xfrm>
            <a:off x="886968" y="278892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Chemistry</a:t>
            </a:r>
            <a:endParaRPr lang="en-US" sz="1150" dirty="0"/>
          </a:p>
        </p:txBody>
      </p:sp>
      <p:sp>
        <p:nvSpPr>
          <p:cNvPr id="27" name="Shape 24"/>
          <p:cNvSpPr/>
          <p:nvPr/>
        </p:nvSpPr>
        <p:spPr>
          <a:xfrm>
            <a:off x="3063240" y="2788920"/>
            <a:ext cx="2798978" cy="960120"/>
          </a:xfrm>
          <a:prstGeom prst="roundRect">
            <a:avLst>
              <a:gd name="adj" fmla="val 7317"/>
            </a:avLst>
          </a:prstGeom>
          <a:solidFill>
            <a:srgbClr val="FFFFFF"/>
          </a:solidFill>
          <a:ln/>
        </p:spPr>
      </p:sp>
      <p:sp>
        <p:nvSpPr>
          <p:cNvPr id="28" name="Text 25"/>
          <p:cNvSpPr/>
          <p:nvPr/>
        </p:nvSpPr>
        <p:spPr>
          <a:xfrm>
            <a:off x="3182112" y="282549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Set up simple practical enquiries and fair tests; record findings in tables and bar charts; use results to make predictions and suggest improvements</a:t>
            </a:r>
            <a:endParaRPr lang="en-US" sz="950" dirty="0"/>
          </a:p>
        </p:txBody>
      </p:sp>
      <p:sp>
        <p:nvSpPr>
          <p:cNvPr id="29" name="Shape 26"/>
          <p:cNvSpPr/>
          <p:nvPr/>
        </p:nvSpPr>
        <p:spPr>
          <a:xfrm>
            <a:off x="5953658" y="2788920"/>
            <a:ext cx="2798978" cy="960120"/>
          </a:xfrm>
          <a:prstGeom prst="roundRect">
            <a:avLst>
              <a:gd name="adj" fmla="val 7317"/>
            </a:avLst>
          </a:prstGeom>
          <a:solidFill>
            <a:srgbClr val="FFFFFF"/>
          </a:solidFill>
          <a:ln/>
        </p:spPr>
      </p:sp>
      <p:sp>
        <p:nvSpPr>
          <p:cNvPr id="30" name="Text 27"/>
          <p:cNvSpPr/>
          <p:nvPr/>
        </p:nvSpPr>
        <p:spPr>
          <a:xfrm>
            <a:off x="6072530" y="282549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Plan enquiries and identify variables; take repeat readings with greater accuracy; record data in tables and graphs; use scientific evidence to answer questions</a:t>
            </a:r>
            <a:endParaRPr lang="en-US" sz="950" dirty="0"/>
          </a:p>
        </p:txBody>
      </p:sp>
      <p:sp>
        <p:nvSpPr>
          <p:cNvPr id="31" name="Shape 28"/>
          <p:cNvSpPr/>
          <p:nvPr/>
        </p:nvSpPr>
        <p:spPr>
          <a:xfrm>
            <a:off x="8844077" y="2788920"/>
            <a:ext cx="2798978" cy="960120"/>
          </a:xfrm>
          <a:prstGeom prst="roundRect">
            <a:avLst>
              <a:gd name="adj" fmla="val 7317"/>
            </a:avLst>
          </a:prstGeom>
          <a:solidFill>
            <a:srgbClr val="FFFFFF"/>
          </a:solidFill>
          <a:ln/>
        </p:spPr>
      </p:sp>
      <p:sp>
        <p:nvSpPr>
          <p:cNvPr id="32" name="Text 29"/>
          <p:cNvSpPr/>
          <p:nvPr/>
        </p:nvSpPr>
        <p:spPr>
          <a:xfrm>
            <a:off x="8962949" y="2825496"/>
            <a:ext cx="2561234" cy="886968"/>
          </a:xfrm>
          <a:prstGeom prst="rect">
            <a:avLst/>
          </a:prstGeom>
          <a:noFill/>
          <a:ln/>
        </p:spPr>
        <p:txBody>
          <a:bodyPr wrap="square" lIns="0" tIns="0" rIns="0" bIns="0" rtlCol="0" anchor="ctr"/>
          <a:lstStyle/>
          <a:p>
            <a:pPr marL="0" indent="0" algn="l">
              <a:lnSpc>
                <a:spcPct val="102000"/>
              </a:lnSpc>
              <a:buNone/>
            </a:pPr>
            <a:r>
              <a:rPr lang="en-US" sz="1050" i="1" dirty="0">
                <a:solidFill>
                  <a:srgbClr val="5B6172"/>
                </a:solidFill>
                <a:latin typeface="Calibri" pitchFamily="34" charset="0"/>
                <a:ea typeface="Calibri" pitchFamily="34" charset="-122"/>
                <a:cs typeface="Calibri" pitchFamily="34" charset="-120"/>
              </a:rPr>
              <a:t>No discrete unit this year; knowledge builds from surrounding years</a:t>
            </a:r>
            <a:endParaRPr lang="en-US" sz="950" dirty="0"/>
          </a:p>
        </p:txBody>
      </p:sp>
      <p:sp>
        <p:nvSpPr>
          <p:cNvPr id="33" name="Shape 30"/>
          <p:cNvSpPr/>
          <p:nvPr/>
        </p:nvSpPr>
        <p:spPr>
          <a:xfrm>
            <a:off x="502920" y="3840480"/>
            <a:ext cx="2423160" cy="960120"/>
          </a:xfrm>
          <a:prstGeom prst="roundRect">
            <a:avLst>
              <a:gd name="adj" fmla="val 7317"/>
            </a:avLst>
          </a:prstGeom>
          <a:solidFill>
            <a:srgbClr val="EEF1F7"/>
          </a:solidFill>
          <a:ln/>
        </p:spPr>
      </p:sp>
      <p:sp>
        <p:nvSpPr>
          <p:cNvPr id="34" name="Shape 31"/>
          <p:cNvSpPr/>
          <p:nvPr/>
        </p:nvSpPr>
        <p:spPr>
          <a:xfrm>
            <a:off x="630936" y="4256532"/>
            <a:ext cx="128016" cy="128016"/>
          </a:xfrm>
          <a:prstGeom prst="ellipse">
            <a:avLst/>
          </a:prstGeom>
          <a:solidFill>
            <a:srgbClr val="C1440E"/>
          </a:solidFill>
          <a:ln/>
        </p:spPr>
      </p:sp>
      <p:sp>
        <p:nvSpPr>
          <p:cNvPr id="35" name="Text 32"/>
          <p:cNvSpPr/>
          <p:nvPr/>
        </p:nvSpPr>
        <p:spPr>
          <a:xfrm>
            <a:off x="886968" y="384048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Physics</a:t>
            </a:r>
            <a:endParaRPr lang="en-US" sz="1150" dirty="0"/>
          </a:p>
        </p:txBody>
      </p:sp>
      <p:sp>
        <p:nvSpPr>
          <p:cNvPr id="36" name="Shape 33"/>
          <p:cNvSpPr/>
          <p:nvPr/>
        </p:nvSpPr>
        <p:spPr>
          <a:xfrm>
            <a:off x="3063240" y="3840480"/>
            <a:ext cx="2798978" cy="960120"/>
          </a:xfrm>
          <a:prstGeom prst="roundRect">
            <a:avLst>
              <a:gd name="adj" fmla="val 7317"/>
            </a:avLst>
          </a:prstGeom>
          <a:solidFill>
            <a:srgbClr val="EEF1F7"/>
          </a:solidFill>
          <a:ln/>
        </p:spPr>
      </p:sp>
      <p:sp>
        <p:nvSpPr>
          <p:cNvPr id="37" name="Text 34"/>
          <p:cNvSpPr/>
          <p:nvPr/>
        </p:nvSpPr>
        <p:spPr>
          <a:xfrm>
            <a:off x="3182112" y="387705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Set up fair tests; take accurate measurements with a range of equipment; record findings; draw conclusions; use straightforward evidence to support findings</a:t>
            </a:r>
            <a:endParaRPr lang="en-US" sz="950" dirty="0"/>
          </a:p>
        </p:txBody>
      </p:sp>
      <p:sp>
        <p:nvSpPr>
          <p:cNvPr id="38" name="Shape 35"/>
          <p:cNvSpPr/>
          <p:nvPr/>
        </p:nvSpPr>
        <p:spPr>
          <a:xfrm>
            <a:off x="5953658" y="3840480"/>
            <a:ext cx="2798978" cy="960120"/>
          </a:xfrm>
          <a:prstGeom prst="roundRect">
            <a:avLst>
              <a:gd name="adj" fmla="val 7317"/>
            </a:avLst>
          </a:prstGeom>
          <a:solidFill>
            <a:srgbClr val="EEF1F7"/>
          </a:solidFill>
          <a:ln/>
        </p:spPr>
      </p:sp>
      <p:sp>
        <p:nvSpPr>
          <p:cNvPr id="39" name="Text 36"/>
          <p:cNvSpPr/>
          <p:nvPr/>
        </p:nvSpPr>
        <p:spPr>
          <a:xfrm>
            <a:off x="6072530" y="387705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Plan enquiries and identify variables; make predictions; record data in tables, bar and line graphs; present conclusions</a:t>
            </a:r>
            <a:endParaRPr lang="en-US" sz="950" dirty="0"/>
          </a:p>
        </p:txBody>
      </p:sp>
      <p:sp>
        <p:nvSpPr>
          <p:cNvPr id="40" name="Shape 37"/>
          <p:cNvSpPr/>
          <p:nvPr/>
        </p:nvSpPr>
        <p:spPr>
          <a:xfrm>
            <a:off x="8844077" y="3840480"/>
            <a:ext cx="2798978" cy="960120"/>
          </a:xfrm>
          <a:prstGeom prst="roundRect">
            <a:avLst>
              <a:gd name="adj" fmla="val 7317"/>
            </a:avLst>
          </a:prstGeom>
          <a:solidFill>
            <a:srgbClr val="EEF1F7"/>
          </a:solidFill>
          <a:ln/>
        </p:spPr>
      </p:sp>
      <p:sp>
        <p:nvSpPr>
          <p:cNvPr id="41" name="Text 38"/>
          <p:cNvSpPr/>
          <p:nvPr/>
        </p:nvSpPr>
        <p:spPr>
          <a:xfrm>
            <a:off x="8962949" y="387705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Plan enquiries and control variables; measure with increasing accuracy and precision, repeating readings; use results to predict and design further fair tests</a:t>
            </a:r>
            <a:endParaRPr lang="en-US" sz="950" dirty="0"/>
          </a:p>
        </p:txBody>
      </p:sp>
      <p:sp>
        <p:nvSpPr>
          <p:cNvPr id="42" name="Shape 39"/>
          <p:cNvSpPr/>
          <p:nvPr/>
        </p:nvSpPr>
        <p:spPr>
          <a:xfrm>
            <a:off x="502920" y="4892040"/>
            <a:ext cx="2423160" cy="960120"/>
          </a:xfrm>
          <a:prstGeom prst="roundRect">
            <a:avLst>
              <a:gd name="adj" fmla="val 7317"/>
            </a:avLst>
          </a:prstGeom>
          <a:solidFill>
            <a:srgbClr val="FFFFFF"/>
          </a:solidFill>
          <a:ln/>
        </p:spPr>
      </p:sp>
      <p:sp>
        <p:nvSpPr>
          <p:cNvPr id="43" name="Shape 40"/>
          <p:cNvSpPr/>
          <p:nvPr/>
        </p:nvSpPr>
        <p:spPr>
          <a:xfrm>
            <a:off x="630936" y="5308092"/>
            <a:ext cx="128016" cy="128016"/>
          </a:xfrm>
          <a:prstGeom prst="ellipse">
            <a:avLst/>
          </a:prstGeom>
          <a:solidFill>
            <a:srgbClr val="5B8C3E"/>
          </a:solidFill>
          <a:ln/>
        </p:spPr>
      </p:sp>
      <p:sp>
        <p:nvSpPr>
          <p:cNvPr id="44" name="Text 41"/>
          <p:cNvSpPr/>
          <p:nvPr/>
        </p:nvSpPr>
        <p:spPr>
          <a:xfrm>
            <a:off x="886968" y="4892040"/>
            <a:ext cx="2011680" cy="960120"/>
          </a:xfrm>
          <a:prstGeom prst="rect">
            <a:avLst/>
          </a:prstGeom>
          <a:noFill/>
          <a:ln/>
        </p:spPr>
        <p:txBody>
          <a:bodyPr wrap="square" lIns="0" tIns="0" rIns="0" bIns="0" rtlCol="0" anchor="ctr"/>
          <a:lstStyle/>
          <a:p>
            <a:pPr marL="0" indent="0">
              <a:lnSpc>
                <a:spcPct val="95000"/>
              </a:lnSpc>
              <a:buNone/>
            </a:pPr>
            <a:r>
              <a:rPr lang="en-US" sz="1150" b="1" dirty="0">
                <a:solidFill>
                  <a:srgbClr val="1B2E5E"/>
                </a:solidFill>
                <a:latin typeface="Calibri" pitchFamily="34" charset="0"/>
                <a:ea typeface="Calibri" pitchFamily="34" charset="-122"/>
                <a:cs typeface="Calibri" pitchFamily="34" charset="-120"/>
              </a:rPr>
              <a:t>Sustainability</a:t>
            </a:r>
            <a:endParaRPr lang="en-US" sz="1150" dirty="0"/>
          </a:p>
        </p:txBody>
      </p:sp>
      <p:sp>
        <p:nvSpPr>
          <p:cNvPr id="45" name="Shape 42"/>
          <p:cNvSpPr/>
          <p:nvPr/>
        </p:nvSpPr>
        <p:spPr>
          <a:xfrm>
            <a:off x="3063240" y="4892040"/>
            <a:ext cx="2798978" cy="960120"/>
          </a:xfrm>
          <a:prstGeom prst="roundRect">
            <a:avLst>
              <a:gd name="adj" fmla="val 7317"/>
            </a:avLst>
          </a:prstGeom>
          <a:solidFill>
            <a:srgbClr val="FFFFFF"/>
          </a:solidFill>
          <a:ln/>
        </p:spPr>
      </p:sp>
      <p:sp>
        <p:nvSpPr>
          <p:cNvPr id="46" name="Text 43"/>
          <p:cNvSpPr/>
          <p:nvPr/>
        </p:nvSpPr>
        <p:spPr>
          <a:xfrm>
            <a:off x="3182112"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Group data in different ways; take accurate measurements using data loggers; report findings orally and in writing (energy, deforestation)</a:t>
            </a:r>
            <a:endParaRPr lang="en-US" sz="950" dirty="0"/>
          </a:p>
        </p:txBody>
      </p:sp>
      <p:sp>
        <p:nvSpPr>
          <p:cNvPr id="47" name="Shape 44"/>
          <p:cNvSpPr/>
          <p:nvPr/>
        </p:nvSpPr>
        <p:spPr>
          <a:xfrm>
            <a:off x="5953658" y="4892040"/>
            <a:ext cx="2798978" cy="960120"/>
          </a:xfrm>
          <a:prstGeom prst="roundRect">
            <a:avLst>
              <a:gd name="adj" fmla="val 7317"/>
            </a:avLst>
          </a:prstGeom>
          <a:solidFill>
            <a:srgbClr val="FFFFFF"/>
          </a:solidFill>
          <a:ln/>
        </p:spPr>
      </p:sp>
      <p:sp>
        <p:nvSpPr>
          <p:cNvPr id="48" name="Text 45"/>
          <p:cNvSpPr/>
          <p:nvPr/>
        </p:nvSpPr>
        <p:spPr>
          <a:xfrm>
            <a:off x="6072530"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With support, plan enquiries and identify variables; make conclusions from evidence and testing (global warming, plastic pollution)</a:t>
            </a:r>
            <a:endParaRPr lang="en-US" sz="950" dirty="0"/>
          </a:p>
        </p:txBody>
      </p:sp>
      <p:sp>
        <p:nvSpPr>
          <p:cNvPr id="49" name="Shape 46"/>
          <p:cNvSpPr/>
          <p:nvPr/>
        </p:nvSpPr>
        <p:spPr>
          <a:xfrm>
            <a:off x="8844077" y="4892040"/>
            <a:ext cx="2798978" cy="960120"/>
          </a:xfrm>
          <a:prstGeom prst="roundRect">
            <a:avLst>
              <a:gd name="adj" fmla="val 7317"/>
            </a:avLst>
          </a:prstGeom>
          <a:solidFill>
            <a:srgbClr val="FFFFFF"/>
          </a:solidFill>
          <a:ln/>
        </p:spPr>
      </p:sp>
      <p:sp>
        <p:nvSpPr>
          <p:cNvPr id="50" name="Text 47"/>
          <p:cNvSpPr/>
          <p:nvPr/>
        </p:nvSpPr>
        <p:spPr>
          <a:xfrm>
            <a:off x="8962949" y="4928616"/>
            <a:ext cx="2561234" cy="886968"/>
          </a:xfrm>
          <a:prstGeom prst="rect">
            <a:avLst/>
          </a:prstGeom>
          <a:noFill/>
          <a:ln/>
        </p:spPr>
        <p:txBody>
          <a:bodyPr wrap="square" lIns="0" tIns="0" rIns="0" bIns="0" rtlCol="0" anchor="ctr"/>
          <a:lstStyle/>
          <a:p>
            <a:pPr marL="0" indent="0" algn="l">
              <a:lnSpc>
                <a:spcPct val="102000"/>
              </a:lnSpc>
              <a:buNone/>
            </a:pPr>
            <a:r>
              <a:rPr lang="en-US" sz="1050" i="0" dirty="0">
                <a:solidFill>
                  <a:srgbClr val="26314F"/>
                </a:solidFill>
                <a:latin typeface="Calibri" pitchFamily="34" charset="0"/>
                <a:ea typeface="Calibri" pitchFamily="34" charset="-122"/>
                <a:cs typeface="Calibri" pitchFamily="34" charset="-120"/>
              </a:rPr>
              <a:t>Choose the best type of enquiry; use evidence to justify conclusions and to support or refute arguments (renewable energy, light pollution)</a:t>
            </a:r>
            <a:endParaRPr lang="en-US" sz="950" dirty="0"/>
          </a:p>
        </p:txBody>
      </p:sp>
      <p:sp>
        <p:nvSpPr>
          <p:cNvPr id="60" name="Text 57"/>
          <p:cNvSpPr/>
          <p:nvPr/>
        </p:nvSpPr>
        <p:spPr>
          <a:xfrm>
            <a:off x="502920" y="5943600"/>
            <a:ext cx="11185855" cy="256032"/>
          </a:xfrm>
          <a:prstGeom prst="rect">
            <a:avLst/>
          </a:prstGeom>
          <a:noFill/>
          <a:ln/>
        </p:spPr>
        <p:txBody>
          <a:bodyPr wrap="square" lIns="0" tIns="0" rIns="0" bIns="0" rtlCol="0" anchor="ctr"/>
          <a:lstStyle/>
          <a:p>
            <a:pPr marL="0" indent="0">
              <a:buNone/>
            </a:pPr>
            <a:r>
              <a:rPr lang="en-US" sz="1050" i="1" dirty="0">
                <a:solidFill>
                  <a:srgbClr val="5B6172"/>
                </a:solidFill>
                <a:latin typeface="Calibri" pitchFamily="34" charset="0"/>
                <a:ea typeface="Calibri" pitchFamily="34" charset="-122"/>
                <a:cs typeface="Calibri" pitchFamily="34" charset="-120"/>
              </a:rPr>
              <a:t>Skills shown are the Working Scientifically skills applied in each strand. For full progression and skills detail by year group, see the Science Progression Document.</a:t>
            </a:r>
            <a:endParaRPr lang="en-US" sz="10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2E5E"/>
        </a:solidFill>
        <a:effectLst/>
      </p:bgPr>
    </p:bg>
    <p:spTree>
      <p:nvGrpSpPr>
        <p:cNvPr id="1" name=""/>
        <p:cNvGrpSpPr/>
        <p:nvPr/>
      </p:nvGrpSpPr>
      <p:grpSpPr>
        <a:xfrm>
          <a:off x="0" y="0"/>
          <a:ext cx="0" cy="0"/>
          <a:chOff x="0" y="0"/>
          <a:chExt cx="0" cy="0"/>
        </a:xfrm>
      </p:grpSpPr>
      <p:sp>
        <p:nvSpPr>
          <p:cNvPr id="2" name="Shape 0"/>
          <p:cNvSpPr/>
          <p:nvPr/>
        </p:nvSpPr>
        <p:spPr>
          <a:xfrm>
            <a:off x="502920" y="457200"/>
            <a:ext cx="566928" cy="566928"/>
          </a:xfrm>
          <a:prstGeom prst="ellipse">
            <a:avLst/>
          </a:prstGeom>
          <a:solidFill>
            <a:srgbClr val="F5A623"/>
          </a:solidFill>
          <a:ln/>
        </p:spPr>
      </p:sp>
      <p:pic>
        <p:nvPicPr>
          <p:cNvPr id="3" name="Image 0" descr="icons/checkcircle_white.png"/>
          <p:cNvPicPr>
            <a:picLocks noChangeAspect="1"/>
          </p:cNvPicPr>
          <p:nvPr/>
        </p:nvPicPr>
        <p:blipFill>
          <a:blip r:embed="rId3"/>
          <a:stretch>
            <a:fillRect/>
          </a:stretch>
        </p:blipFill>
        <p:spPr>
          <a:xfrm>
            <a:off x="576621" y="530901"/>
            <a:ext cx="419527" cy="419527"/>
          </a:xfrm>
          <a:prstGeom prst="rect">
            <a:avLst/>
          </a:prstGeom>
        </p:spPr>
      </p:pic>
      <p:sp>
        <p:nvSpPr>
          <p:cNvPr id="4" name="Text 1"/>
          <p:cNvSpPr/>
          <p:nvPr/>
        </p:nvSpPr>
        <p:spPr>
          <a:xfrm>
            <a:off x="1234440" y="420624"/>
            <a:ext cx="9601200" cy="640080"/>
          </a:xfrm>
          <a:prstGeom prst="rect">
            <a:avLst/>
          </a:prstGeom>
          <a:noFill/>
          <a:ln/>
        </p:spPr>
        <p:txBody>
          <a:bodyPr wrap="square" lIns="0" tIns="0" rIns="0" bIns="0" rtlCol="0" anchor="ctr"/>
          <a:lstStyle/>
          <a:p>
            <a:pPr marL="0" indent="0">
              <a:buNone/>
            </a:pPr>
            <a:r>
              <a:rPr lang="en-US" sz="2600" b="1" dirty="0">
                <a:solidFill>
                  <a:srgbClr val="FFFFFF"/>
                </a:solidFill>
                <a:latin typeface="Calibri" pitchFamily="34" charset="0"/>
                <a:ea typeface="Calibri" pitchFamily="34" charset="-122"/>
                <a:cs typeface="Calibri" pitchFamily="34" charset="-120"/>
              </a:rPr>
              <a:t>Assessment within Science</a:t>
            </a:r>
            <a:endParaRPr lang="en-US" sz="2600" dirty="0"/>
          </a:p>
        </p:txBody>
      </p:sp>
      <p:sp>
        <p:nvSpPr>
          <p:cNvPr id="5" name="Shape 2"/>
          <p:cNvSpPr/>
          <p:nvPr/>
        </p:nvSpPr>
        <p:spPr>
          <a:xfrm>
            <a:off x="502920" y="1371600"/>
            <a:ext cx="5440680" cy="3520440"/>
          </a:xfrm>
          <a:prstGeom prst="roundRect">
            <a:avLst>
              <a:gd name="adj" fmla="val 2078"/>
            </a:avLst>
          </a:prstGeom>
          <a:solidFill>
            <a:srgbClr val="13213F"/>
          </a:solidFill>
          <a:ln/>
        </p:spPr>
      </p:sp>
      <p:sp>
        <p:nvSpPr>
          <p:cNvPr id="6" name="Text 3"/>
          <p:cNvSpPr/>
          <p:nvPr/>
        </p:nvSpPr>
        <p:spPr>
          <a:xfrm>
            <a:off x="822960" y="1600200"/>
            <a:ext cx="4800600" cy="365760"/>
          </a:xfrm>
          <a:prstGeom prst="rect">
            <a:avLst/>
          </a:prstGeom>
          <a:noFill/>
          <a:ln/>
        </p:spPr>
        <p:txBody>
          <a:bodyPr wrap="square" lIns="0" tIns="0" rIns="0" bIns="0" rtlCol="0" anchor="ctr"/>
          <a:lstStyle/>
          <a:p>
            <a:pPr marL="0" indent="0">
              <a:buNone/>
            </a:pPr>
            <a:r>
              <a:rPr lang="en-US" sz="1400" b="1" kern="0" spc="150" dirty="0">
                <a:solidFill>
                  <a:srgbClr val="F5A623"/>
                </a:solidFill>
                <a:latin typeface="Calibri" pitchFamily="34" charset="0"/>
                <a:ea typeface="Calibri" pitchFamily="34" charset="-122"/>
                <a:cs typeface="Calibri" pitchFamily="34" charset="-120"/>
              </a:rPr>
              <a:t>DAY TO DAY</a:t>
            </a:r>
            <a:endParaRPr lang="en-US" sz="1400" dirty="0"/>
          </a:p>
        </p:txBody>
      </p:sp>
      <p:sp>
        <p:nvSpPr>
          <p:cNvPr id="7" name="Shape 4"/>
          <p:cNvSpPr/>
          <p:nvPr/>
        </p:nvSpPr>
        <p:spPr>
          <a:xfrm>
            <a:off x="822960" y="2203704"/>
            <a:ext cx="128016" cy="128016"/>
          </a:xfrm>
          <a:prstGeom prst="ellipse">
            <a:avLst/>
          </a:prstGeom>
          <a:solidFill>
            <a:srgbClr val="F5A623"/>
          </a:solidFill>
          <a:ln/>
        </p:spPr>
      </p:sp>
      <p:sp>
        <p:nvSpPr>
          <p:cNvPr id="8" name="Text 5"/>
          <p:cNvSpPr/>
          <p:nvPr/>
        </p:nvSpPr>
        <p:spPr>
          <a:xfrm>
            <a:off x="114300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Questioning, discussion and observation during every lesson</a:t>
            </a:r>
            <a:endParaRPr lang="en-US" sz="1200" dirty="0"/>
          </a:p>
        </p:txBody>
      </p:sp>
      <p:sp>
        <p:nvSpPr>
          <p:cNvPr id="9" name="Shape 6"/>
          <p:cNvSpPr/>
          <p:nvPr/>
        </p:nvSpPr>
        <p:spPr>
          <a:xfrm>
            <a:off x="822960" y="2916936"/>
            <a:ext cx="128016" cy="128016"/>
          </a:xfrm>
          <a:prstGeom prst="ellipse">
            <a:avLst/>
          </a:prstGeom>
          <a:solidFill>
            <a:srgbClr val="F5A623"/>
          </a:solidFill>
          <a:ln/>
        </p:spPr>
      </p:sp>
      <p:sp>
        <p:nvSpPr>
          <p:cNvPr id="10" name="Text 7"/>
          <p:cNvSpPr/>
          <p:nvPr/>
        </p:nvSpPr>
        <p:spPr>
          <a:xfrm>
            <a:off x="114300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Live verbal and whole-class feedback to address misconceptions in the moment</a:t>
            </a:r>
            <a:endParaRPr lang="en-US" sz="1200" dirty="0"/>
          </a:p>
        </p:txBody>
      </p:sp>
      <p:sp>
        <p:nvSpPr>
          <p:cNvPr id="11" name="Shape 8"/>
          <p:cNvSpPr/>
          <p:nvPr/>
        </p:nvSpPr>
        <p:spPr>
          <a:xfrm>
            <a:off x="822960" y="3630168"/>
            <a:ext cx="128016" cy="128016"/>
          </a:xfrm>
          <a:prstGeom prst="ellipse">
            <a:avLst/>
          </a:prstGeom>
          <a:solidFill>
            <a:srgbClr val="F5A623"/>
          </a:solidFill>
          <a:ln/>
        </p:spPr>
      </p:sp>
      <p:sp>
        <p:nvSpPr>
          <p:cNvPr id="12" name="Text 9"/>
          <p:cNvSpPr/>
          <p:nvPr/>
        </p:nvSpPr>
        <p:spPr>
          <a:xfrm>
            <a:off x="114300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Purple pen improvements to correct and refine scientific thinking</a:t>
            </a:r>
            <a:endParaRPr lang="en-US" sz="1200" dirty="0"/>
          </a:p>
        </p:txBody>
      </p:sp>
      <p:sp>
        <p:nvSpPr>
          <p:cNvPr id="13" name="Shape 10"/>
          <p:cNvSpPr/>
          <p:nvPr/>
        </p:nvSpPr>
        <p:spPr>
          <a:xfrm>
            <a:off x="822960" y="4343400"/>
            <a:ext cx="128016" cy="128016"/>
          </a:xfrm>
          <a:prstGeom prst="ellipse">
            <a:avLst/>
          </a:prstGeom>
          <a:solidFill>
            <a:srgbClr val="F5A623"/>
          </a:solidFill>
          <a:ln/>
        </p:spPr>
      </p:sp>
      <p:sp>
        <p:nvSpPr>
          <p:cNvPr id="14" name="Text 11"/>
          <p:cNvSpPr/>
          <p:nvPr/>
        </p:nvSpPr>
        <p:spPr>
          <a:xfrm>
            <a:off x="114300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Practical investigations observed at least once per unit</a:t>
            </a:r>
            <a:endParaRPr lang="en-US" sz="1200" dirty="0"/>
          </a:p>
        </p:txBody>
      </p:sp>
      <p:sp>
        <p:nvSpPr>
          <p:cNvPr id="15" name="Shape 12"/>
          <p:cNvSpPr/>
          <p:nvPr/>
        </p:nvSpPr>
        <p:spPr>
          <a:xfrm>
            <a:off x="6263640" y="1371600"/>
            <a:ext cx="5440680" cy="3520440"/>
          </a:xfrm>
          <a:prstGeom prst="roundRect">
            <a:avLst>
              <a:gd name="adj" fmla="val 2078"/>
            </a:avLst>
          </a:prstGeom>
          <a:solidFill>
            <a:srgbClr val="13213F"/>
          </a:solidFill>
          <a:ln/>
        </p:spPr>
      </p:sp>
      <p:sp>
        <p:nvSpPr>
          <p:cNvPr id="16" name="Text 13"/>
          <p:cNvSpPr/>
          <p:nvPr/>
        </p:nvSpPr>
        <p:spPr>
          <a:xfrm>
            <a:off x="6583680" y="1600200"/>
            <a:ext cx="4800600" cy="365760"/>
          </a:xfrm>
          <a:prstGeom prst="rect">
            <a:avLst/>
          </a:prstGeom>
          <a:noFill/>
          <a:ln/>
        </p:spPr>
        <p:txBody>
          <a:bodyPr wrap="square" lIns="0" tIns="0" rIns="0" bIns="0" rtlCol="0" anchor="ctr"/>
          <a:lstStyle/>
          <a:p>
            <a:pPr marL="0" indent="0">
              <a:buNone/>
            </a:pPr>
            <a:r>
              <a:rPr lang="en-US" sz="1400" b="1" kern="0" spc="150" dirty="0">
                <a:solidFill>
                  <a:srgbClr val="0E7C7B"/>
                </a:solidFill>
                <a:latin typeface="Calibri" pitchFamily="34" charset="0"/>
                <a:ea typeface="Calibri" pitchFamily="34" charset="-122"/>
                <a:cs typeface="Calibri" pitchFamily="34" charset="-120"/>
              </a:rPr>
              <a:t>ONGOING</a:t>
            </a:r>
            <a:endParaRPr lang="en-US" sz="1400" dirty="0"/>
          </a:p>
        </p:txBody>
      </p:sp>
      <p:sp>
        <p:nvSpPr>
          <p:cNvPr id="17" name="Shape 14"/>
          <p:cNvSpPr/>
          <p:nvPr/>
        </p:nvSpPr>
        <p:spPr>
          <a:xfrm>
            <a:off x="6583680" y="2203704"/>
            <a:ext cx="128016" cy="128016"/>
          </a:xfrm>
          <a:prstGeom prst="ellipse">
            <a:avLst/>
          </a:prstGeom>
          <a:solidFill>
            <a:srgbClr val="0E7C7B"/>
          </a:solidFill>
          <a:ln/>
        </p:spPr>
      </p:sp>
      <p:sp>
        <p:nvSpPr>
          <p:cNvPr id="18" name="Text 15"/>
          <p:cNvSpPr/>
          <p:nvPr/>
        </p:nvSpPr>
        <p:spPr>
          <a:xfrm>
            <a:off x="6903720" y="2057400"/>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White Rose end-of-unit assessments, typically no longer than 20 minutes</a:t>
            </a:r>
            <a:endParaRPr lang="en-US" sz="1200" dirty="0"/>
          </a:p>
        </p:txBody>
      </p:sp>
      <p:sp>
        <p:nvSpPr>
          <p:cNvPr id="19" name="Shape 16"/>
          <p:cNvSpPr/>
          <p:nvPr/>
        </p:nvSpPr>
        <p:spPr>
          <a:xfrm>
            <a:off x="6583680" y="2916936"/>
            <a:ext cx="128016" cy="128016"/>
          </a:xfrm>
          <a:prstGeom prst="ellipse">
            <a:avLst/>
          </a:prstGeom>
          <a:solidFill>
            <a:srgbClr val="0E7C7B"/>
          </a:solidFill>
          <a:ln/>
        </p:spPr>
      </p:sp>
      <p:sp>
        <p:nvSpPr>
          <p:cNvPr id="20" name="Text 17"/>
          <p:cNvSpPr/>
          <p:nvPr/>
        </p:nvSpPr>
        <p:spPr>
          <a:xfrm>
            <a:off x="6903720" y="2770632"/>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Practical investigations throughout each unit, some teacher-led, inform judgements</a:t>
            </a:r>
            <a:endParaRPr lang="en-US" sz="1200" dirty="0"/>
          </a:p>
        </p:txBody>
      </p:sp>
      <p:sp>
        <p:nvSpPr>
          <p:cNvPr id="21" name="Shape 18"/>
          <p:cNvSpPr/>
          <p:nvPr/>
        </p:nvSpPr>
        <p:spPr>
          <a:xfrm>
            <a:off x="6583680" y="3630168"/>
            <a:ext cx="128016" cy="128016"/>
          </a:xfrm>
          <a:prstGeom prst="ellipse">
            <a:avLst/>
          </a:prstGeom>
          <a:solidFill>
            <a:srgbClr val="0E7C7B"/>
          </a:solidFill>
          <a:ln/>
        </p:spPr>
      </p:sp>
      <p:sp>
        <p:nvSpPr>
          <p:cNvPr id="22" name="Text 19"/>
          <p:cNvSpPr/>
          <p:nvPr/>
        </p:nvSpPr>
        <p:spPr>
          <a:xfrm>
            <a:off x="6903720" y="3483864"/>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Recorded in Whole Class Feedback Books and Insight (annually)</a:t>
            </a:r>
            <a:endParaRPr lang="en-US" sz="1200" dirty="0"/>
          </a:p>
        </p:txBody>
      </p:sp>
      <p:sp>
        <p:nvSpPr>
          <p:cNvPr id="23" name="Shape 20"/>
          <p:cNvSpPr/>
          <p:nvPr/>
        </p:nvSpPr>
        <p:spPr>
          <a:xfrm>
            <a:off x="6583680" y="4343400"/>
            <a:ext cx="128016" cy="128016"/>
          </a:xfrm>
          <a:prstGeom prst="ellipse">
            <a:avLst/>
          </a:prstGeom>
          <a:solidFill>
            <a:srgbClr val="0E7C7B"/>
          </a:solidFill>
          <a:ln/>
        </p:spPr>
      </p:sp>
      <p:sp>
        <p:nvSpPr>
          <p:cNvPr id="24" name="Text 21"/>
          <p:cNvSpPr/>
          <p:nvPr/>
        </p:nvSpPr>
        <p:spPr>
          <a:xfrm>
            <a:off x="6903720" y="4197096"/>
            <a:ext cx="4434840" cy="685800"/>
          </a:xfrm>
          <a:prstGeom prst="rect">
            <a:avLst/>
          </a:prstGeom>
          <a:noFill/>
          <a:ln/>
        </p:spPr>
        <p:txBody>
          <a:bodyPr wrap="square" lIns="0" tIns="0" rIns="0" bIns="0" rtlCol="0" anchor="t"/>
          <a:lstStyle/>
          <a:p>
            <a:pPr marL="0" indent="0">
              <a:lnSpc>
                <a:spcPct val="108000"/>
              </a:lnSpc>
              <a:buNone/>
            </a:pPr>
            <a:r>
              <a:rPr lang="en-US" sz="1200" dirty="0">
                <a:solidFill>
                  <a:srgbClr val="E4E9F5"/>
                </a:solidFill>
                <a:latin typeface="Calibri" pitchFamily="34" charset="0"/>
                <a:ea typeface="Calibri" pitchFamily="34" charset="-122"/>
                <a:cs typeface="Calibri" pitchFamily="34" charset="-120"/>
              </a:rPr>
              <a:t>Used to identify areas for development and inform future planning</a:t>
            </a:r>
            <a:endParaRPr lang="en-US" sz="1200" dirty="0"/>
          </a:p>
        </p:txBody>
      </p:sp>
      <p:sp>
        <p:nvSpPr>
          <p:cNvPr id="25" name="Shape 22"/>
          <p:cNvSpPr/>
          <p:nvPr/>
        </p:nvSpPr>
        <p:spPr>
          <a:xfrm>
            <a:off x="502920" y="5074920"/>
            <a:ext cx="11201400" cy="1234440"/>
          </a:xfrm>
          <a:prstGeom prst="roundRect">
            <a:avLst>
              <a:gd name="adj" fmla="val 5926"/>
            </a:avLst>
          </a:prstGeom>
          <a:solidFill>
            <a:srgbClr val="24386B"/>
          </a:solidFill>
          <a:ln/>
        </p:spPr>
      </p:sp>
      <p:sp>
        <p:nvSpPr>
          <p:cNvPr id="26" name="Shape 23"/>
          <p:cNvSpPr/>
          <p:nvPr/>
        </p:nvSpPr>
        <p:spPr>
          <a:xfrm>
            <a:off x="777240" y="5367528"/>
            <a:ext cx="640080" cy="640080"/>
          </a:xfrm>
          <a:prstGeom prst="ellipse">
            <a:avLst/>
          </a:prstGeom>
          <a:solidFill>
            <a:srgbClr val="F5A623"/>
          </a:solidFill>
          <a:ln/>
        </p:spPr>
      </p:sp>
      <p:pic>
        <p:nvPicPr>
          <p:cNvPr id="27" name="Image 1" descr="icons/flask_white.png"/>
          <p:cNvPicPr>
            <a:picLocks noChangeAspect="1"/>
          </p:cNvPicPr>
          <p:nvPr/>
        </p:nvPicPr>
        <p:blipFill>
          <a:blip r:embed="rId4"/>
          <a:stretch>
            <a:fillRect/>
          </a:stretch>
        </p:blipFill>
        <p:spPr>
          <a:xfrm>
            <a:off x="860450" y="5450738"/>
            <a:ext cx="473659" cy="473659"/>
          </a:xfrm>
          <a:prstGeom prst="rect">
            <a:avLst/>
          </a:prstGeom>
        </p:spPr>
      </p:pic>
      <p:sp>
        <p:nvSpPr>
          <p:cNvPr id="28" name="Text 24"/>
          <p:cNvSpPr/>
          <p:nvPr/>
        </p:nvSpPr>
        <p:spPr>
          <a:xfrm>
            <a:off x="1600200" y="5074920"/>
            <a:ext cx="9784080" cy="1234440"/>
          </a:xfrm>
          <a:prstGeom prst="rect">
            <a:avLst/>
          </a:prstGeom>
          <a:noFill/>
          <a:ln/>
        </p:spPr>
        <p:txBody>
          <a:bodyPr wrap="square" lIns="0" tIns="0" rIns="0" bIns="0" rtlCol="0" anchor="ctr"/>
          <a:lstStyle/>
          <a:p>
            <a:pPr marL="0" indent="0">
              <a:lnSpc>
                <a:spcPct val="115000"/>
              </a:lnSpc>
              <a:buNone/>
            </a:pPr>
            <a:r>
              <a:rPr lang="en-US" sz="1400" i="1" dirty="0">
                <a:solidFill>
                  <a:srgbClr val="FFFFFF"/>
                </a:solidFill>
                <a:latin typeface="Calibri" pitchFamily="34" charset="0"/>
                <a:ea typeface="Calibri" pitchFamily="34" charset="-122"/>
                <a:cs typeface="Calibri" pitchFamily="34" charset="-120"/>
              </a:rPr>
              <a:t>Every child at Bexton leaves able to think like a scientist: asking questions, testing ideas, and explaining the world around them with evidence.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1359</Words>
  <Application>Microsoft Office PowerPoint</Application>
  <PresentationFormat>Widescreen</PresentationFormat>
  <Paragraphs>288</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Science Subject Overview</dc:title>
  <dc:subject>PptxGenJS Presentation</dc:subject>
  <dc:creator>Bexton Primary School</dc:creator>
  <cp:lastModifiedBy>Jennifer Whiteley</cp:lastModifiedBy>
  <cp:revision>7</cp:revision>
  <cp:lastPrinted>2026-10-07T12:14:53Z</cp:lastPrinted>
  <dcterms:created xsi:type="dcterms:W3CDTF">2026-07-03T09:31:41Z</dcterms:created>
  <dcterms:modified xsi:type="dcterms:W3CDTF">2026-10-07T14:13:30Z</dcterms:modified>
</cp:coreProperties>
</file>