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3" d="100"/>
          <a:sy n="113"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2244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2.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E5E"/>
        </a:solidFill>
        <a:effectLst/>
      </p:bgPr>
    </p:bg>
    <p:spTree>
      <p:nvGrpSpPr>
        <p:cNvPr id="1" name=""/>
        <p:cNvGrpSpPr/>
        <p:nvPr/>
      </p:nvGrpSpPr>
      <p:grpSpPr>
        <a:xfrm>
          <a:off x="0" y="0"/>
          <a:ext cx="0" cy="0"/>
          <a:chOff x="0" y="0"/>
          <a:chExt cx="0" cy="0"/>
        </a:xfrm>
      </p:grpSpPr>
      <p:pic>
        <p:nvPicPr>
          <p:cNvPr id="2" name="Image 0" descr="/home/claude/ro/icons/image1.png"/>
          <p:cNvPicPr>
            <a:picLocks noChangeAspect="1"/>
          </p:cNvPicPr>
          <p:nvPr/>
        </p:nvPicPr>
        <p:blipFill>
          <a:blip r:embed="rId3"/>
          <a:stretch>
            <a:fillRect/>
          </a:stretch>
        </p:blipFill>
        <p:spPr>
          <a:xfrm>
            <a:off x="5385816" y="457200"/>
            <a:ext cx="1417320" cy="1417320"/>
          </a:xfrm>
          <a:prstGeom prst="rect">
            <a:avLst/>
          </a:prstGeom>
        </p:spPr>
      </p:pic>
      <p:sp>
        <p:nvSpPr>
          <p:cNvPr id="3" name="Shape 0"/>
          <p:cNvSpPr/>
          <p:nvPr/>
        </p:nvSpPr>
        <p:spPr>
          <a:xfrm>
            <a:off x="5596128" y="2331720"/>
            <a:ext cx="1005840" cy="1005840"/>
          </a:xfrm>
          <a:prstGeom prst="ellipse">
            <a:avLst/>
          </a:prstGeom>
          <a:solidFill>
            <a:srgbClr val="F5A623"/>
          </a:solidFill>
          <a:ln w="12700">
            <a:solidFill>
              <a:srgbClr val="F5A623"/>
            </a:solidFill>
            <a:prstDash val="solid"/>
          </a:ln>
        </p:spPr>
      </p:sp>
      <p:pic>
        <p:nvPicPr>
          <p:cNvPr id="4" name="Image 1" descr="/home/claude/ro/icons/bookopen.png"/>
          <p:cNvPicPr>
            <a:picLocks noChangeAspect="1"/>
          </p:cNvPicPr>
          <p:nvPr/>
        </p:nvPicPr>
        <p:blipFill>
          <a:blip r:embed="rId4"/>
          <a:stretch>
            <a:fillRect/>
          </a:stretch>
        </p:blipFill>
        <p:spPr>
          <a:xfrm>
            <a:off x="5833872" y="2569464"/>
            <a:ext cx="530352" cy="530352"/>
          </a:xfrm>
          <a:prstGeom prst="rect">
            <a:avLst/>
          </a:prstGeom>
        </p:spPr>
      </p:pic>
      <p:sp>
        <p:nvSpPr>
          <p:cNvPr id="5" name="Text 1"/>
          <p:cNvSpPr txBox="1"/>
          <p:nvPr/>
        </p:nvSpPr>
        <p:spPr>
          <a:xfrm>
            <a:off x="0" y="3520440"/>
            <a:ext cx="12191695" cy="1005840"/>
          </a:xfrm>
          <a:prstGeom prst="rect">
            <a:avLst/>
          </a:prstGeom>
          <a:noFill/>
          <a:ln/>
        </p:spPr>
        <p:txBody>
          <a:bodyPr wrap="square" lIns="0" tIns="0" rIns="0" bIns="0" rtlCol="0" anchor="ctr"/>
          <a:lstStyle/>
          <a:p>
            <a:pPr marL="0" indent="0" algn="ctr">
              <a:buNone/>
            </a:pPr>
            <a:r>
              <a:rPr lang="en-US" sz="5400" b="1" dirty="0">
                <a:solidFill>
                  <a:srgbClr val="FFFFFF"/>
                </a:solidFill>
                <a:latin typeface="Calibri" pitchFamily="34" charset="0"/>
                <a:ea typeface="Calibri" pitchFamily="34" charset="-122"/>
                <a:cs typeface="Calibri" pitchFamily="34" charset="-120"/>
              </a:rPr>
              <a:t>READING</a:t>
            </a:r>
            <a:endParaRPr lang="en-US" sz="5400" dirty="0"/>
          </a:p>
        </p:txBody>
      </p:sp>
      <p:sp>
        <p:nvSpPr>
          <p:cNvPr id="6" name="Text 2"/>
          <p:cNvSpPr txBox="1"/>
          <p:nvPr/>
        </p:nvSpPr>
        <p:spPr>
          <a:xfrm>
            <a:off x="0" y="4480560"/>
            <a:ext cx="12191695" cy="457200"/>
          </a:xfrm>
          <a:prstGeom prst="rect">
            <a:avLst/>
          </a:prstGeom>
          <a:noFill/>
          <a:ln/>
        </p:spPr>
        <p:txBody>
          <a:bodyPr wrap="square" lIns="0" tIns="0" rIns="0" bIns="0" rtlCol="0" anchor="ctr"/>
          <a:lstStyle/>
          <a:p>
            <a:pPr marL="0" indent="0" algn="ctr">
              <a:buNone/>
            </a:pPr>
            <a:r>
              <a:rPr lang="en-US" sz="2000" b="1" kern="0" spc="300" dirty="0">
                <a:solidFill>
                  <a:srgbClr val="F5A623"/>
                </a:solidFill>
                <a:latin typeface="Calibri" pitchFamily="34" charset="0"/>
                <a:ea typeface="Calibri" pitchFamily="34" charset="-122"/>
                <a:cs typeface="Calibri" pitchFamily="34" charset="-120"/>
              </a:rPr>
              <a:t>SUBJECT OVERVIEW</a:t>
            </a:r>
            <a:endParaRPr lang="en-US" sz="2000" dirty="0"/>
          </a:p>
        </p:txBody>
      </p:sp>
      <p:sp>
        <p:nvSpPr>
          <p:cNvPr id="7" name="Text 3"/>
          <p:cNvSpPr txBox="1"/>
          <p:nvPr/>
        </p:nvSpPr>
        <p:spPr>
          <a:xfrm>
            <a:off x="0" y="5010912"/>
            <a:ext cx="12191695" cy="457200"/>
          </a:xfrm>
          <a:prstGeom prst="rect">
            <a:avLst/>
          </a:prstGeom>
          <a:noFill/>
          <a:ln/>
        </p:spPr>
        <p:txBody>
          <a:bodyPr wrap="square" lIns="0" tIns="0" rIns="0" bIns="0" rtlCol="0" anchor="ctr"/>
          <a:lstStyle/>
          <a:p>
            <a:pPr marL="0" indent="0" algn="ctr">
              <a:buNone/>
            </a:pPr>
            <a:r>
              <a:rPr lang="en-US" sz="1500" i="1" dirty="0">
                <a:solidFill>
                  <a:srgbClr val="C9D2E8"/>
                </a:solidFill>
                <a:latin typeface="Calibri" pitchFamily="34" charset="0"/>
                <a:ea typeface="Calibri" pitchFamily="34" charset="-122"/>
                <a:cs typeface="Calibri" pitchFamily="34" charset="-120"/>
              </a:rPr>
              <a:t>Fluent readers. Deep understanding. A love of books for life.</a:t>
            </a:r>
            <a:endParaRPr lang="en-US" sz="1500" dirty="0"/>
          </a:p>
        </p:txBody>
      </p:sp>
      <p:sp>
        <p:nvSpPr>
          <p:cNvPr id="8" name="Text 4"/>
          <p:cNvSpPr txBox="1"/>
          <p:nvPr/>
        </p:nvSpPr>
        <p:spPr>
          <a:xfrm>
            <a:off x="0" y="6263640"/>
            <a:ext cx="12191695" cy="320040"/>
          </a:xfrm>
          <a:prstGeom prst="rect">
            <a:avLst/>
          </a:prstGeom>
          <a:noFill/>
          <a:ln/>
        </p:spPr>
        <p:txBody>
          <a:bodyPr wrap="square" lIns="0" tIns="0" rIns="0" bIns="0" rtlCol="0" anchor="ctr"/>
          <a:lstStyle/>
          <a:p>
            <a:pPr marL="0" indent="0" algn="ctr">
              <a:buNone/>
            </a:pPr>
            <a:r>
              <a:rPr lang="en-US" sz="1100" kern="0" spc="200" dirty="0">
                <a:solidFill>
                  <a:srgbClr val="8A97BE"/>
                </a:solidFill>
                <a:latin typeface="Calibri" pitchFamily="34" charset="0"/>
                <a:ea typeface="Calibri" pitchFamily="34" charset="-122"/>
                <a:cs typeface="Calibri" pitchFamily="34" charset="-120"/>
              </a:rPr>
              <a:t>CHESHIRE ACADEMIES TRUST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w="12700">
            <a:solidFill>
              <a:srgbClr val="F5A623"/>
            </a:solidFill>
            <a:prstDash val="solid"/>
          </a:ln>
        </p:spPr>
      </p:sp>
      <p:pic>
        <p:nvPicPr>
          <p:cNvPr id="3" name="Image 0" descr="/home/claude/ro/icons/image3.png"/>
          <p:cNvPicPr>
            <a:picLocks noChangeAspect="1"/>
          </p:cNvPicPr>
          <p:nvPr/>
        </p:nvPicPr>
        <p:blipFill>
          <a:blip r:embed="rId3"/>
          <a:stretch>
            <a:fillRect/>
          </a:stretch>
        </p:blipFill>
        <p:spPr>
          <a:xfrm>
            <a:off x="594360" y="475488"/>
            <a:ext cx="384048" cy="384048"/>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Intent &amp; Implementation</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Reading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02</a:t>
            </a:r>
            <a:endParaRPr lang="en-US" sz="900" dirty="0"/>
          </a:p>
        </p:txBody>
      </p:sp>
      <p:sp>
        <p:nvSpPr>
          <p:cNvPr id="7" name="Shape 4"/>
          <p:cNvSpPr/>
          <p:nvPr/>
        </p:nvSpPr>
        <p:spPr>
          <a:xfrm>
            <a:off x="502920" y="1234440"/>
            <a:ext cx="4160520" cy="5074920"/>
          </a:xfrm>
          <a:prstGeom prst="roundRect">
            <a:avLst>
              <a:gd name="adj" fmla="val 1758"/>
            </a:avLst>
          </a:prstGeom>
          <a:solidFill>
            <a:srgbClr val="EEF1F7"/>
          </a:solidFill>
          <a:ln w="12700">
            <a:solidFill>
              <a:srgbClr val="EEF1F7"/>
            </a:solidFill>
            <a:prstDash val="solid"/>
          </a:ln>
        </p:spPr>
      </p:sp>
      <p:sp>
        <p:nvSpPr>
          <p:cNvPr id="8" name="Text 5"/>
          <p:cNvSpPr txBox="1"/>
          <p:nvPr/>
        </p:nvSpPr>
        <p:spPr>
          <a:xfrm>
            <a:off x="777240" y="1463040"/>
            <a:ext cx="3657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OUR INTENT</a:t>
            </a:r>
            <a:endParaRPr lang="en-US" sz="1400" dirty="0"/>
          </a:p>
        </p:txBody>
      </p:sp>
      <p:sp>
        <p:nvSpPr>
          <p:cNvPr id="9" name="Text 6"/>
          <p:cNvSpPr txBox="1"/>
          <p:nvPr/>
        </p:nvSpPr>
        <p:spPr>
          <a:xfrm>
            <a:off x="777240" y="1965960"/>
            <a:ext cx="3611880" cy="4206240"/>
          </a:xfrm>
          <a:prstGeom prst="rect">
            <a:avLst/>
          </a:prstGeom>
          <a:noFill/>
          <a:ln/>
        </p:spPr>
        <p:txBody>
          <a:bodyPr wrap="square" lIns="0" tIns="0" rIns="0" bIns="0" rtlCol="0" anchor="t"/>
          <a:lstStyle/>
          <a:p>
            <a:pPr marL="177800" indent="-177800">
              <a:lnSpc>
                <a:spcPct val="105000"/>
              </a:lnSpc>
              <a:buSzPct val="100000"/>
              <a:buChar char="•"/>
            </a:pPr>
            <a:r>
              <a:rPr lang="en-US" sz="1300" dirty="0">
                <a:solidFill>
                  <a:srgbClr val="26314F"/>
                </a:solidFill>
                <a:latin typeface="Calibri" pitchFamily="34" charset="0"/>
                <a:ea typeface="Calibri" pitchFamily="34" charset="-122"/>
                <a:cs typeface="Calibri" pitchFamily="34" charset="-120"/>
              </a:rPr>
              <a:t>Every child learns to read fluently and early, then reads widely, deeply and for pleasure</a:t>
            </a:r>
            <a:endParaRPr lang="en-US" sz="1300" dirty="0"/>
          </a:p>
          <a:p>
            <a:pPr marL="177800" indent="-177800">
              <a:lnSpc>
                <a:spcPct val="105000"/>
              </a:lnSpc>
              <a:spcBef>
                <a:spcPts val="1200"/>
              </a:spcBef>
              <a:buSzPct val="100000"/>
              <a:buChar char="•"/>
            </a:pPr>
            <a:r>
              <a:rPr lang="en-US" sz="1300" dirty="0">
                <a:solidFill>
                  <a:srgbClr val="26314F"/>
                </a:solidFill>
                <a:latin typeface="Calibri" pitchFamily="34" charset="0"/>
                <a:ea typeface="Calibri" pitchFamily="34" charset="-122"/>
                <a:cs typeface="Calibri" pitchFamily="34" charset="-120"/>
              </a:rPr>
              <a:t>Phonics taught systematically and with fidelity, so decoding becomes automatic</a:t>
            </a:r>
            <a:endParaRPr lang="en-US" sz="1300" dirty="0"/>
          </a:p>
          <a:p>
            <a:pPr marL="177800" indent="-177800">
              <a:lnSpc>
                <a:spcPct val="105000"/>
              </a:lnSpc>
              <a:spcBef>
                <a:spcPts val="1200"/>
              </a:spcBef>
              <a:buSzPct val="100000"/>
              <a:buChar char="•"/>
            </a:pPr>
            <a:r>
              <a:rPr lang="en-US" sz="1300" dirty="0">
                <a:solidFill>
                  <a:srgbClr val="26314F"/>
                </a:solidFill>
                <a:latin typeface="Calibri" pitchFamily="34" charset="0"/>
                <a:ea typeface="Calibri" pitchFamily="34" charset="-122"/>
                <a:cs typeface="Calibri" pitchFamily="34" charset="-120"/>
              </a:rPr>
              <a:t>Ambitious texts for every pupil from Year 2, regardless of need, ability or background</a:t>
            </a:r>
            <a:endParaRPr lang="en-US" sz="1300" dirty="0"/>
          </a:p>
          <a:p>
            <a:pPr marL="177800" indent="-177800">
              <a:lnSpc>
                <a:spcPct val="105000"/>
              </a:lnSpc>
              <a:spcBef>
                <a:spcPts val="1200"/>
              </a:spcBef>
              <a:buSzPct val="100000"/>
              <a:buChar char="•"/>
            </a:pPr>
            <a:r>
              <a:rPr lang="en-US" sz="1300" dirty="0">
                <a:solidFill>
                  <a:srgbClr val="26314F"/>
                </a:solidFill>
                <a:latin typeface="Calibri" pitchFamily="34" charset="0"/>
                <a:ea typeface="Calibri" pitchFamily="34" charset="-122"/>
                <a:cs typeface="Calibri" pitchFamily="34" charset="-120"/>
              </a:rPr>
              <a:t>Fluency, vocabulary and deep comprehension built through high-quality shared texts</a:t>
            </a:r>
            <a:endParaRPr lang="en-US" sz="1300" dirty="0"/>
          </a:p>
          <a:p>
            <a:pPr marL="177800" indent="-177800">
              <a:lnSpc>
                <a:spcPct val="105000"/>
              </a:lnSpc>
              <a:spcBef>
                <a:spcPts val="1200"/>
              </a:spcBef>
              <a:buSzPct val="100000"/>
              <a:buChar char="•"/>
            </a:pPr>
            <a:r>
              <a:rPr lang="en-US" sz="1300" dirty="0">
                <a:solidFill>
                  <a:srgbClr val="26314F"/>
                </a:solidFill>
                <a:latin typeface="Calibri" pitchFamily="34" charset="0"/>
                <a:ea typeface="Calibri" pitchFamily="34" charset="-122"/>
                <a:cs typeface="Calibri" pitchFamily="34" charset="-120"/>
              </a:rPr>
              <a:t>Oracy developed through discussion, questioning, drama and the exploration of language</a:t>
            </a:r>
            <a:endParaRPr lang="en-US" sz="1300" dirty="0"/>
          </a:p>
          <a:p>
            <a:pPr marL="177800" indent="-177800">
              <a:lnSpc>
                <a:spcPct val="105000"/>
              </a:lnSpc>
              <a:spcBef>
                <a:spcPts val="1200"/>
              </a:spcBef>
              <a:buSzPct val="100000"/>
              <a:buChar char="•"/>
            </a:pPr>
            <a:r>
              <a:rPr lang="en-US" sz="1300" dirty="0">
                <a:solidFill>
                  <a:srgbClr val="26314F"/>
                </a:solidFill>
                <a:latin typeface="Calibri" pitchFamily="34" charset="0"/>
                <a:ea typeface="Calibri" pitchFamily="34" charset="-122"/>
                <a:cs typeface="Calibri" pitchFamily="34" charset="-120"/>
              </a:rPr>
              <a:t>Children and families inspired to develop a lifelong love of reading</a:t>
            </a:r>
            <a:endParaRPr lang="en-US" sz="1300" dirty="0"/>
          </a:p>
        </p:txBody>
      </p:sp>
      <p:sp>
        <p:nvSpPr>
          <p:cNvPr id="10" name="Text 7"/>
          <p:cNvSpPr txBox="1"/>
          <p:nvPr/>
        </p:nvSpPr>
        <p:spPr>
          <a:xfrm>
            <a:off x="4937760" y="1234440"/>
            <a:ext cx="672084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IMPLEMENTATION</a:t>
            </a:r>
            <a:endParaRPr lang="en-US" sz="1400" dirty="0"/>
          </a:p>
        </p:txBody>
      </p:sp>
      <p:sp>
        <p:nvSpPr>
          <p:cNvPr id="11" name="Shape 8"/>
          <p:cNvSpPr/>
          <p:nvPr/>
        </p:nvSpPr>
        <p:spPr>
          <a:xfrm>
            <a:off x="4937760" y="1691640"/>
            <a:ext cx="6720840" cy="1078992"/>
          </a:xfrm>
          <a:prstGeom prst="roundRect">
            <a:avLst>
              <a:gd name="adj" fmla="val 6780"/>
            </a:avLst>
          </a:prstGeom>
          <a:solidFill>
            <a:srgbClr val="EEF1F7"/>
          </a:solidFill>
          <a:ln w="12700">
            <a:solidFill>
              <a:srgbClr val="EEF1F7"/>
            </a:solidFill>
            <a:prstDash val="solid"/>
          </a:ln>
        </p:spPr>
      </p:sp>
      <p:sp>
        <p:nvSpPr>
          <p:cNvPr id="12" name="Shape 9"/>
          <p:cNvSpPr/>
          <p:nvPr/>
        </p:nvSpPr>
        <p:spPr>
          <a:xfrm>
            <a:off x="5102352" y="2002536"/>
            <a:ext cx="457200" cy="457200"/>
          </a:xfrm>
          <a:prstGeom prst="ellipse">
            <a:avLst/>
          </a:prstGeom>
          <a:solidFill>
            <a:srgbClr val="1B2E5E"/>
          </a:solidFill>
          <a:ln w="12700">
            <a:solidFill>
              <a:srgbClr val="1B2E5E"/>
            </a:solidFill>
            <a:prstDash val="solid"/>
          </a:ln>
        </p:spPr>
      </p:sp>
      <p:pic>
        <p:nvPicPr>
          <p:cNvPr id="13" name="Image 1" descr="/home/claude/ro/icons/abc.png"/>
          <p:cNvPicPr>
            <a:picLocks noChangeAspect="1"/>
          </p:cNvPicPr>
          <p:nvPr/>
        </p:nvPicPr>
        <p:blipFill>
          <a:blip r:embed="rId4"/>
          <a:stretch>
            <a:fillRect/>
          </a:stretch>
        </p:blipFill>
        <p:spPr>
          <a:xfrm>
            <a:off x="5202936" y="2103120"/>
            <a:ext cx="256032" cy="256032"/>
          </a:xfrm>
          <a:prstGeom prst="rect">
            <a:avLst/>
          </a:prstGeom>
        </p:spPr>
      </p:pic>
      <p:sp>
        <p:nvSpPr>
          <p:cNvPr id="14" name="Text 10"/>
          <p:cNvSpPr txBox="1"/>
          <p:nvPr/>
        </p:nvSpPr>
        <p:spPr>
          <a:xfrm>
            <a:off x="5715000" y="1773936"/>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Learning to read</a:t>
            </a:r>
            <a:endParaRPr lang="en-US" sz="1250" dirty="0"/>
          </a:p>
        </p:txBody>
      </p:sp>
      <p:sp>
        <p:nvSpPr>
          <p:cNvPr id="15" name="Text 11"/>
          <p:cNvSpPr txBox="1"/>
          <p:nvPr/>
        </p:nvSpPr>
        <p:spPr>
          <a:xfrm>
            <a:off x="5715000" y="2057400"/>
            <a:ext cx="5760720" cy="658368"/>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Floppy’s Phonics taught daily in Nursery, Reception and Year 1, using the two-session routine. Reading books are matched precisely to the sounds taught, and any child at risk of falling behind receives same-day or next-day keep-up.</a:t>
            </a:r>
            <a:endParaRPr lang="en-US" sz="1050" dirty="0"/>
          </a:p>
        </p:txBody>
      </p:sp>
      <p:sp>
        <p:nvSpPr>
          <p:cNvPr id="16" name="Shape 12"/>
          <p:cNvSpPr/>
          <p:nvPr/>
        </p:nvSpPr>
        <p:spPr>
          <a:xfrm>
            <a:off x="4937760" y="2871216"/>
            <a:ext cx="6720840" cy="1078992"/>
          </a:xfrm>
          <a:prstGeom prst="roundRect">
            <a:avLst>
              <a:gd name="adj" fmla="val 6780"/>
            </a:avLst>
          </a:prstGeom>
          <a:solidFill>
            <a:srgbClr val="EEF1F7"/>
          </a:solidFill>
          <a:ln w="12700">
            <a:solidFill>
              <a:srgbClr val="EEF1F7"/>
            </a:solidFill>
            <a:prstDash val="solid"/>
          </a:ln>
        </p:spPr>
      </p:sp>
      <p:sp>
        <p:nvSpPr>
          <p:cNvPr id="17" name="Shape 13"/>
          <p:cNvSpPr/>
          <p:nvPr/>
        </p:nvSpPr>
        <p:spPr>
          <a:xfrm>
            <a:off x="5102352" y="3182112"/>
            <a:ext cx="457200" cy="457200"/>
          </a:xfrm>
          <a:prstGeom prst="ellipse">
            <a:avLst/>
          </a:prstGeom>
          <a:solidFill>
            <a:srgbClr val="1B2E5E"/>
          </a:solidFill>
          <a:ln w="12700">
            <a:solidFill>
              <a:srgbClr val="1B2E5E"/>
            </a:solidFill>
            <a:prstDash val="solid"/>
          </a:ln>
        </p:spPr>
      </p:sp>
      <p:pic>
        <p:nvPicPr>
          <p:cNvPr id="18" name="Image 2" descr="/home/claude/ro/icons/bookreader.png"/>
          <p:cNvPicPr>
            <a:picLocks noChangeAspect="1"/>
          </p:cNvPicPr>
          <p:nvPr/>
        </p:nvPicPr>
        <p:blipFill>
          <a:blip r:embed="rId5"/>
          <a:stretch>
            <a:fillRect/>
          </a:stretch>
        </p:blipFill>
        <p:spPr>
          <a:xfrm>
            <a:off x="5202936" y="3282696"/>
            <a:ext cx="256032" cy="256032"/>
          </a:xfrm>
          <a:prstGeom prst="rect">
            <a:avLst/>
          </a:prstGeom>
        </p:spPr>
      </p:pic>
      <p:sp>
        <p:nvSpPr>
          <p:cNvPr id="19" name="Text 14"/>
          <p:cNvSpPr txBox="1"/>
          <p:nvPr/>
        </p:nvSpPr>
        <p:spPr>
          <a:xfrm>
            <a:off x="5715000" y="2953512"/>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Reading to learn</a:t>
            </a:r>
            <a:endParaRPr lang="en-US" sz="1250" dirty="0"/>
          </a:p>
        </p:txBody>
      </p:sp>
      <p:sp>
        <p:nvSpPr>
          <p:cNvPr id="20" name="Text 15"/>
          <p:cNvSpPr txBox="1"/>
          <p:nvPr/>
        </p:nvSpPr>
        <p:spPr>
          <a:xfrm>
            <a:off x="5715000" y="3236976"/>
            <a:ext cx="5760720" cy="658368"/>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Ready Steady Read Together from Year 2 to Year 6, taught daily in a protected 20 to 30 minute session before lunch, with units covered across a fortnight. Every pupil accesses the same ambitious text.</a:t>
            </a:r>
            <a:endParaRPr lang="en-US" sz="1050" dirty="0"/>
          </a:p>
        </p:txBody>
      </p:sp>
      <p:sp>
        <p:nvSpPr>
          <p:cNvPr id="21" name="Shape 16"/>
          <p:cNvSpPr/>
          <p:nvPr/>
        </p:nvSpPr>
        <p:spPr>
          <a:xfrm>
            <a:off x="4937760" y="4050792"/>
            <a:ext cx="6720840" cy="1078992"/>
          </a:xfrm>
          <a:prstGeom prst="roundRect">
            <a:avLst>
              <a:gd name="adj" fmla="val 6780"/>
            </a:avLst>
          </a:prstGeom>
          <a:solidFill>
            <a:srgbClr val="EEF1F7"/>
          </a:solidFill>
          <a:ln w="12700">
            <a:solidFill>
              <a:srgbClr val="EEF1F7"/>
            </a:solidFill>
            <a:prstDash val="solid"/>
          </a:ln>
        </p:spPr>
      </p:sp>
      <p:sp>
        <p:nvSpPr>
          <p:cNvPr id="22" name="Shape 17"/>
          <p:cNvSpPr/>
          <p:nvPr/>
        </p:nvSpPr>
        <p:spPr>
          <a:xfrm>
            <a:off x="5102352" y="4361688"/>
            <a:ext cx="457200" cy="457200"/>
          </a:xfrm>
          <a:prstGeom prst="ellipse">
            <a:avLst/>
          </a:prstGeom>
          <a:solidFill>
            <a:srgbClr val="1B2E5E"/>
          </a:solidFill>
          <a:ln w="12700">
            <a:solidFill>
              <a:srgbClr val="1B2E5E"/>
            </a:solidFill>
            <a:prstDash val="solid"/>
          </a:ln>
        </p:spPr>
      </p:sp>
      <p:pic>
        <p:nvPicPr>
          <p:cNvPr id="23" name="Image 3" descr="/home/claude/ro/icons/comments.png"/>
          <p:cNvPicPr>
            <a:picLocks noChangeAspect="1"/>
          </p:cNvPicPr>
          <p:nvPr/>
        </p:nvPicPr>
        <p:blipFill>
          <a:blip r:embed="rId6"/>
          <a:stretch>
            <a:fillRect/>
          </a:stretch>
        </p:blipFill>
        <p:spPr>
          <a:xfrm>
            <a:off x="5202936" y="4462272"/>
            <a:ext cx="256032" cy="256032"/>
          </a:xfrm>
          <a:prstGeom prst="rect">
            <a:avLst/>
          </a:prstGeom>
        </p:spPr>
      </p:pic>
      <p:sp>
        <p:nvSpPr>
          <p:cNvPr id="24" name="Text 18"/>
          <p:cNvSpPr txBox="1"/>
          <p:nvPr/>
        </p:nvSpPr>
        <p:spPr>
          <a:xfrm>
            <a:off x="5715000" y="4133088"/>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Oracy and enrichment</a:t>
            </a:r>
            <a:endParaRPr lang="en-US" sz="1250" dirty="0"/>
          </a:p>
        </p:txBody>
      </p:sp>
      <p:sp>
        <p:nvSpPr>
          <p:cNvPr id="25" name="Text 19"/>
          <p:cNvSpPr txBox="1"/>
          <p:nvPr/>
        </p:nvSpPr>
        <p:spPr>
          <a:xfrm>
            <a:off x="5715000" y="4416552"/>
            <a:ext cx="5760720" cy="658368"/>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Discussion, questioning, drama and performance built into every shared reading lesson. Daily story time, library monitors, reading challenges, author visits, book fairs and World Book Day.</a:t>
            </a:r>
            <a:endParaRPr lang="en-US" sz="1050" dirty="0"/>
          </a:p>
        </p:txBody>
      </p:sp>
      <p:sp>
        <p:nvSpPr>
          <p:cNvPr id="26" name="Shape 20"/>
          <p:cNvSpPr/>
          <p:nvPr/>
        </p:nvSpPr>
        <p:spPr>
          <a:xfrm>
            <a:off x="4937760" y="5230368"/>
            <a:ext cx="6720840" cy="1078992"/>
          </a:xfrm>
          <a:prstGeom prst="roundRect">
            <a:avLst>
              <a:gd name="adj" fmla="val 6780"/>
            </a:avLst>
          </a:prstGeom>
          <a:solidFill>
            <a:srgbClr val="EEF1F7"/>
          </a:solidFill>
          <a:ln w="12700">
            <a:solidFill>
              <a:srgbClr val="EEF1F7"/>
            </a:solidFill>
            <a:prstDash val="solid"/>
          </a:ln>
        </p:spPr>
      </p:sp>
      <p:sp>
        <p:nvSpPr>
          <p:cNvPr id="27" name="Shape 21"/>
          <p:cNvSpPr/>
          <p:nvPr/>
        </p:nvSpPr>
        <p:spPr>
          <a:xfrm>
            <a:off x="5102352" y="5541264"/>
            <a:ext cx="457200" cy="457200"/>
          </a:xfrm>
          <a:prstGeom prst="ellipse">
            <a:avLst/>
          </a:prstGeom>
          <a:solidFill>
            <a:srgbClr val="1B2E5E"/>
          </a:solidFill>
          <a:ln w="12700">
            <a:solidFill>
              <a:srgbClr val="1B2E5E"/>
            </a:solidFill>
            <a:prstDash val="solid"/>
          </a:ln>
        </p:spPr>
      </p:sp>
      <p:pic>
        <p:nvPicPr>
          <p:cNvPr id="28" name="Image 4" descr="/home/claude/ro/icons/image6.png"/>
          <p:cNvPicPr>
            <a:picLocks noChangeAspect="1"/>
          </p:cNvPicPr>
          <p:nvPr/>
        </p:nvPicPr>
        <p:blipFill>
          <a:blip r:embed="rId7"/>
          <a:stretch>
            <a:fillRect/>
          </a:stretch>
        </p:blipFill>
        <p:spPr>
          <a:xfrm>
            <a:off x="5202936" y="5641848"/>
            <a:ext cx="256032" cy="256032"/>
          </a:xfrm>
          <a:prstGeom prst="rect">
            <a:avLst/>
          </a:prstGeom>
        </p:spPr>
      </p:pic>
      <p:sp>
        <p:nvSpPr>
          <p:cNvPr id="29" name="Text 22"/>
          <p:cNvSpPr txBox="1"/>
          <p:nvPr/>
        </p:nvSpPr>
        <p:spPr>
          <a:xfrm>
            <a:off x="5715000" y="5312664"/>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Assessment &amp; next steps</a:t>
            </a:r>
            <a:endParaRPr lang="en-US" sz="1250" dirty="0"/>
          </a:p>
        </p:txBody>
      </p:sp>
      <p:sp>
        <p:nvSpPr>
          <p:cNvPr id="30" name="Text 23"/>
          <p:cNvSpPr txBox="1"/>
          <p:nvPr/>
        </p:nvSpPr>
        <p:spPr>
          <a:xfrm>
            <a:off x="5715000" y="5596128"/>
            <a:ext cx="5760720" cy="658368"/>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Floppy’s Phonics assessments and the Phonics Screening Check; NTS assessments from Year 1 to Year 6 each term; whole class feedback books for formative assessment and responsive teaching.</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w="12700">
            <a:solidFill>
              <a:srgbClr val="F5A623"/>
            </a:solidFill>
            <a:prstDash val="solid"/>
          </a:ln>
        </p:spPr>
      </p:sp>
      <p:pic>
        <p:nvPicPr>
          <p:cNvPr id="3" name="Image 0" descr="/home/claude/ro/icons/image7.png"/>
          <p:cNvPicPr>
            <a:picLocks noChangeAspect="1"/>
          </p:cNvPicPr>
          <p:nvPr/>
        </p:nvPicPr>
        <p:blipFill>
          <a:blip r:embed="rId3"/>
          <a:stretch>
            <a:fillRect/>
          </a:stretch>
        </p:blipFill>
        <p:spPr>
          <a:xfrm>
            <a:off x="594360" y="475488"/>
            <a:ext cx="384048" cy="384048"/>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Reading and The Pathway</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Reading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03</a:t>
            </a:r>
            <a:endParaRPr lang="en-US" sz="900" dirty="0"/>
          </a:p>
        </p:txBody>
      </p:sp>
      <p:sp>
        <p:nvSpPr>
          <p:cNvPr id="7" name="Text 4"/>
          <p:cNvSpPr txBox="1"/>
          <p:nvPr/>
        </p:nvSpPr>
        <p:spPr>
          <a:xfrm>
            <a:off x="502920" y="1133856"/>
            <a:ext cx="11155680" cy="457200"/>
          </a:xfrm>
          <a:prstGeom prst="rect">
            <a:avLst/>
          </a:prstGeom>
          <a:noFill/>
          <a:ln/>
        </p:spPr>
        <p:txBody>
          <a:bodyPr wrap="square" lIns="0" tIns="0" rIns="0" bIns="0" rtlCol="0" anchor="ctr"/>
          <a:lstStyle/>
          <a:p>
            <a:pPr marL="0" indent="0">
              <a:buNone/>
            </a:pPr>
            <a:r>
              <a:rPr lang="en-US" sz="1300" i="1" dirty="0">
                <a:solidFill>
                  <a:srgbClr val="26314F"/>
                </a:solidFill>
                <a:latin typeface="Calibri" pitchFamily="34" charset="0"/>
                <a:ea typeface="Calibri" pitchFamily="34" charset="-122"/>
                <a:cs typeface="Calibri" pitchFamily="34" charset="-120"/>
              </a:rPr>
              <a:t>Reading carries The Pathway through talk. Daily discussion, questioning and performance make shared reading some of the richest oracy teaching in the school week.</a:t>
            </a:r>
            <a:endParaRPr lang="en-US" sz="1300" dirty="0"/>
          </a:p>
        </p:txBody>
      </p:sp>
      <p:sp>
        <p:nvSpPr>
          <p:cNvPr id="8" name="Shape 5"/>
          <p:cNvSpPr/>
          <p:nvPr/>
        </p:nvSpPr>
        <p:spPr>
          <a:xfrm>
            <a:off x="502920" y="1737360"/>
            <a:ext cx="2093976" cy="1627632"/>
          </a:xfrm>
          <a:prstGeom prst="rect">
            <a:avLst/>
          </a:prstGeom>
          <a:solidFill>
            <a:srgbClr val="C8960C"/>
          </a:solidFill>
          <a:ln w="12700">
            <a:solidFill>
              <a:srgbClr val="C8960C"/>
            </a:solidFill>
            <a:prstDash val="solid"/>
          </a:ln>
        </p:spPr>
      </p:sp>
      <p:sp>
        <p:nvSpPr>
          <p:cNvPr id="9" name="Text 6"/>
          <p:cNvSpPr txBox="1"/>
          <p:nvPr/>
        </p:nvSpPr>
        <p:spPr>
          <a:xfrm>
            <a:off x="576072" y="1847088"/>
            <a:ext cx="1947672" cy="329184"/>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Performance</a:t>
            </a:r>
            <a:endParaRPr lang="en-US" sz="1400" dirty="0"/>
          </a:p>
        </p:txBody>
      </p:sp>
      <p:pic>
        <p:nvPicPr>
          <p:cNvPr id="10" name="Image 1" descr="/home/claude/ro/icons/performance.png"/>
          <p:cNvPicPr>
            <a:picLocks noChangeAspect="1"/>
          </p:cNvPicPr>
          <p:nvPr/>
        </p:nvPicPr>
        <p:blipFill>
          <a:blip r:embed="rId4"/>
          <a:stretch>
            <a:fillRect/>
          </a:stretch>
        </p:blipFill>
        <p:spPr>
          <a:xfrm>
            <a:off x="1161288" y="2286000"/>
            <a:ext cx="777240" cy="777240"/>
          </a:xfrm>
          <a:prstGeom prst="rect">
            <a:avLst/>
          </a:prstGeom>
        </p:spPr>
      </p:pic>
      <p:sp>
        <p:nvSpPr>
          <p:cNvPr id="11" name="Shape 7"/>
          <p:cNvSpPr/>
          <p:nvPr/>
        </p:nvSpPr>
        <p:spPr>
          <a:xfrm>
            <a:off x="502920" y="3364992"/>
            <a:ext cx="2093976" cy="2212848"/>
          </a:xfrm>
          <a:prstGeom prst="roundRect">
            <a:avLst>
              <a:gd name="adj" fmla="val 3493"/>
            </a:avLst>
          </a:prstGeom>
          <a:solidFill>
            <a:srgbClr val="EEF1F7"/>
          </a:solidFill>
          <a:ln w="12700">
            <a:solidFill>
              <a:srgbClr val="EEF1F7"/>
            </a:solidFill>
            <a:prstDash val="solid"/>
          </a:ln>
        </p:spPr>
      </p:sp>
      <p:sp>
        <p:nvSpPr>
          <p:cNvPr id="12" name="Text 8"/>
          <p:cNvSpPr txBox="1"/>
          <p:nvPr/>
        </p:nvSpPr>
        <p:spPr>
          <a:xfrm>
            <a:off x="667512" y="3493008"/>
            <a:ext cx="1764792" cy="1956816"/>
          </a:xfrm>
          <a:prstGeom prst="rect">
            <a:avLst/>
          </a:prstGeom>
          <a:noFill/>
          <a:ln/>
        </p:spPr>
        <p:txBody>
          <a:bodyPr wrap="square" lIns="0" tIns="0" rIns="0" bIns="0" rtlCol="0" anchor="t"/>
          <a:lstStyle/>
          <a:p>
            <a:pPr marL="0" indent="0" algn="ctr">
              <a:lnSpc>
                <a:spcPct val="110000"/>
              </a:lnSpc>
              <a:buNone/>
            </a:pPr>
            <a:r>
              <a:rPr lang="en-US" sz="1100" dirty="0">
                <a:solidFill>
                  <a:srgbClr val="26314F"/>
                </a:solidFill>
                <a:latin typeface="Calibri" pitchFamily="34" charset="0"/>
                <a:ea typeface="Calibri" pitchFamily="34" charset="-122"/>
                <a:cs typeface="Calibri" pitchFamily="34" charset="-120"/>
              </a:rPr>
              <a:t>Reciting and performing poetry, reading aloud with expression and prosody, drama within shared reading, and library monitors leading assemblies.</a:t>
            </a:r>
            <a:endParaRPr lang="en-US" sz="1100" dirty="0"/>
          </a:p>
        </p:txBody>
      </p:sp>
      <p:sp>
        <p:nvSpPr>
          <p:cNvPr id="13" name="Shape 9"/>
          <p:cNvSpPr/>
          <p:nvPr/>
        </p:nvSpPr>
        <p:spPr>
          <a:xfrm>
            <a:off x="2779776" y="1737360"/>
            <a:ext cx="2093976" cy="1627632"/>
          </a:xfrm>
          <a:prstGeom prst="rect">
            <a:avLst/>
          </a:prstGeom>
          <a:solidFill>
            <a:srgbClr val="C1531B"/>
          </a:solidFill>
          <a:ln w="12700">
            <a:solidFill>
              <a:srgbClr val="C1531B"/>
            </a:solidFill>
            <a:prstDash val="solid"/>
          </a:ln>
        </p:spPr>
      </p:sp>
      <p:sp>
        <p:nvSpPr>
          <p:cNvPr id="14" name="Text 10"/>
          <p:cNvSpPr txBox="1"/>
          <p:nvPr/>
        </p:nvSpPr>
        <p:spPr>
          <a:xfrm>
            <a:off x="2852928" y="1847088"/>
            <a:ext cx="1947672" cy="329184"/>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Social</a:t>
            </a:r>
            <a:endParaRPr lang="en-US" sz="1400" dirty="0"/>
          </a:p>
        </p:txBody>
      </p:sp>
      <p:pic>
        <p:nvPicPr>
          <p:cNvPr id="15" name="Image 2" descr="/home/claude/ro/icons/social.png"/>
          <p:cNvPicPr>
            <a:picLocks noChangeAspect="1"/>
          </p:cNvPicPr>
          <p:nvPr/>
        </p:nvPicPr>
        <p:blipFill>
          <a:blip r:embed="rId5"/>
          <a:stretch>
            <a:fillRect/>
          </a:stretch>
        </p:blipFill>
        <p:spPr>
          <a:xfrm>
            <a:off x="3438144" y="2286000"/>
            <a:ext cx="777240" cy="777240"/>
          </a:xfrm>
          <a:prstGeom prst="rect">
            <a:avLst/>
          </a:prstGeom>
        </p:spPr>
      </p:pic>
      <p:sp>
        <p:nvSpPr>
          <p:cNvPr id="16" name="Shape 11"/>
          <p:cNvSpPr/>
          <p:nvPr/>
        </p:nvSpPr>
        <p:spPr>
          <a:xfrm>
            <a:off x="2779776" y="3364992"/>
            <a:ext cx="2093976" cy="2212848"/>
          </a:xfrm>
          <a:prstGeom prst="roundRect">
            <a:avLst>
              <a:gd name="adj" fmla="val 3493"/>
            </a:avLst>
          </a:prstGeom>
          <a:solidFill>
            <a:srgbClr val="EEF1F7"/>
          </a:solidFill>
          <a:ln w="12700">
            <a:solidFill>
              <a:srgbClr val="EEF1F7"/>
            </a:solidFill>
            <a:prstDash val="solid"/>
          </a:ln>
        </p:spPr>
      </p:sp>
      <p:sp>
        <p:nvSpPr>
          <p:cNvPr id="17" name="Text 12"/>
          <p:cNvSpPr txBox="1"/>
          <p:nvPr/>
        </p:nvSpPr>
        <p:spPr>
          <a:xfrm>
            <a:off x="2944368" y="3493008"/>
            <a:ext cx="1764792" cy="1956816"/>
          </a:xfrm>
          <a:prstGeom prst="rect">
            <a:avLst/>
          </a:prstGeom>
          <a:noFill/>
          <a:ln/>
        </p:spPr>
        <p:txBody>
          <a:bodyPr wrap="square" lIns="0" tIns="0" rIns="0" bIns="0" rtlCol="0" anchor="t"/>
          <a:lstStyle/>
          <a:p>
            <a:pPr marL="0" indent="0" algn="ctr">
              <a:lnSpc>
                <a:spcPct val="110000"/>
              </a:lnSpc>
              <a:buNone/>
            </a:pPr>
            <a:r>
              <a:rPr lang="en-US" sz="1100" dirty="0">
                <a:solidFill>
                  <a:srgbClr val="26314F"/>
                </a:solidFill>
                <a:latin typeface="Calibri" pitchFamily="34" charset="0"/>
                <a:ea typeface="Calibri" pitchFamily="34" charset="-122"/>
                <a:cs typeface="Calibri" pitchFamily="34" charset="-120"/>
              </a:rPr>
              <a:t>Listening to interpretations that differ from your own, disagreeing respectfully, and encountering diverse literature and lives unlike your own.</a:t>
            </a:r>
            <a:endParaRPr lang="en-US" sz="1100" dirty="0"/>
          </a:p>
        </p:txBody>
      </p:sp>
      <p:sp>
        <p:nvSpPr>
          <p:cNvPr id="18" name="Shape 13"/>
          <p:cNvSpPr/>
          <p:nvPr/>
        </p:nvSpPr>
        <p:spPr>
          <a:xfrm>
            <a:off x="5056632" y="1737360"/>
            <a:ext cx="2093976" cy="1627632"/>
          </a:xfrm>
          <a:prstGeom prst="rect">
            <a:avLst/>
          </a:prstGeom>
          <a:solidFill>
            <a:srgbClr val="1E9DB5"/>
          </a:solidFill>
          <a:ln w="12700">
            <a:solidFill>
              <a:srgbClr val="1E9DB5"/>
            </a:solidFill>
            <a:prstDash val="solid"/>
          </a:ln>
        </p:spPr>
      </p:sp>
      <p:sp>
        <p:nvSpPr>
          <p:cNvPr id="19" name="Text 14"/>
          <p:cNvSpPr txBox="1"/>
          <p:nvPr/>
        </p:nvSpPr>
        <p:spPr>
          <a:xfrm>
            <a:off x="5129784" y="1847088"/>
            <a:ext cx="1947672" cy="329184"/>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Community</a:t>
            </a:r>
            <a:endParaRPr lang="en-US" sz="1400" dirty="0"/>
          </a:p>
        </p:txBody>
      </p:sp>
      <p:pic>
        <p:nvPicPr>
          <p:cNvPr id="20" name="Image 3" descr="/home/claude/ro/icons/community.png"/>
          <p:cNvPicPr>
            <a:picLocks noChangeAspect="1"/>
          </p:cNvPicPr>
          <p:nvPr/>
        </p:nvPicPr>
        <p:blipFill>
          <a:blip r:embed="rId6"/>
          <a:stretch>
            <a:fillRect/>
          </a:stretch>
        </p:blipFill>
        <p:spPr>
          <a:xfrm>
            <a:off x="5715000" y="2286000"/>
            <a:ext cx="777240" cy="777240"/>
          </a:xfrm>
          <a:prstGeom prst="rect">
            <a:avLst/>
          </a:prstGeom>
        </p:spPr>
      </p:pic>
      <p:sp>
        <p:nvSpPr>
          <p:cNvPr id="21" name="Shape 15"/>
          <p:cNvSpPr/>
          <p:nvPr/>
        </p:nvSpPr>
        <p:spPr>
          <a:xfrm>
            <a:off x="5056632" y="3364992"/>
            <a:ext cx="2093976" cy="2212848"/>
          </a:xfrm>
          <a:prstGeom prst="roundRect">
            <a:avLst>
              <a:gd name="adj" fmla="val 3493"/>
            </a:avLst>
          </a:prstGeom>
          <a:solidFill>
            <a:srgbClr val="EEF1F7"/>
          </a:solidFill>
          <a:ln w="12700">
            <a:solidFill>
              <a:srgbClr val="EEF1F7"/>
            </a:solidFill>
            <a:prstDash val="solid"/>
          </a:ln>
        </p:spPr>
      </p:sp>
      <p:sp>
        <p:nvSpPr>
          <p:cNvPr id="22" name="Text 16"/>
          <p:cNvSpPr txBox="1"/>
          <p:nvPr/>
        </p:nvSpPr>
        <p:spPr>
          <a:xfrm>
            <a:off x="5221224" y="3493008"/>
            <a:ext cx="1764792" cy="1956816"/>
          </a:xfrm>
          <a:prstGeom prst="rect">
            <a:avLst/>
          </a:prstGeom>
          <a:noFill/>
          <a:ln/>
        </p:spPr>
        <p:txBody>
          <a:bodyPr wrap="square" lIns="0" tIns="0" rIns="0" bIns="0" rtlCol="0" anchor="t"/>
          <a:lstStyle/>
          <a:p>
            <a:pPr marL="0" indent="0" algn="ctr">
              <a:lnSpc>
                <a:spcPct val="110000"/>
              </a:lnSpc>
              <a:buNone/>
            </a:pPr>
            <a:r>
              <a:rPr lang="en-US" sz="1100" dirty="0">
                <a:solidFill>
                  <a:srgbClr val="26314F"/>
                </a:solidFill>
                <a:latin typeface="Calibri" pitchFamily="34" charset="0"/>
                <a:ea typeface="Calibri" pitchFamily="34" charset="-122"/>
                <a:cs typeface="Calibri" pitchFamily="34" charset="-120"/>
              </a:rPr>
              <a:t>Local libraries and literary organisations, author visits, book fairs, World Book Day, and the home reading partnership with families.</a:t>
            </a:r>
            <a:endParaRPr lang="en-US" sz="1100" dirty="0"/>
          </a:p>
        </p:txBody>
      </p:sp>
      <p:sp>
        <p:nvSpPr>
          <p:cNvPr id="23" name="Shape 17"/>
          <p:cNvSpPr/>
          <p:nvPr/>
        </p:nvSpPr>
        <p:spPr>
          <a:xfrm>
            <a:off x="7333488" y="1737360"/>
            <a:ext cx="2093976" cy="1627632"/>
          </a:xfrm>
          <a:prstGeom prst="rect">
            <a:avLst/>
          </a:prstGeom>
          <a:solidFill>
            <a:srgbClr val="767A7F"/>
          </a:solidFill>
          <a:ln w="12700">
            <a:solidFill>
              <a:srgbClr val="767A7F"/>
            </a:solidFill>
            <a:prstDash val="solid"/>
          </a:ln>
        </p:spPr>
      </p:sp>
      <p:sp>
        <p:nvSpPr>
          <p:cNvPr id="24" name="Text 18"/>
          <p:cNvSpPr txBox="1"/>
          <p:nvPr/>
        </p:nvSpPr>
        <p:spPr>
          <a:xfrm>
            <a:off x="7406640" y="1847088"/>
            <a:ext cx="1947672" cy="329184"/>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Team</a:t>
            </a:r>
            <a:endParaRPr lang="en-US" sz="1400" dirty="0"/>
          </a:p>
        </p:txBody>
      </p:sp>
      <p:pic>
        <p:nvPicPr>
          <p:cNvPr id="25" name="Image 4" descr="/home/claude/ro/icons/team.png"/>
          <p:cNvPicPr>
            <a:picLocks noChangeAspect="1"/>
          </p:cNvPicPr>
          <p:nvPr/>
        </p:nvPicPr>
        <p:blipFill>
          <a:blip r:embed="rId7"/>
          <a:stretch>
            <a:fillRect/>
          </a:stretch>
        </p:blipFill>
        <p:spPr>
          <a:xfrm>
            <a:off x="7991856" y="2286000"/>
            <a:ext cx="777240" cy="777240"/>
          </a:xfrm>
          <a:prstGeom prst="rect">
            <a:avLst/>
          </a:prstGeom>
        </p:spPr>
      </p:pic>
      <p:sp>
        <p:nvSpPr>
          <p:cNvPr id="26" name="Shape 19"/>
          <p:cNvSpPr/>
          <p:nvPr/>
        </p:nvSpPr>
        <p:spPr>
          <a:xfrm>
            <a:off x="7333488" y="3364992"/>
            <a:ext cx="2093976" cy="2212848"/>
          </a:xfrm>
          <a:prstGeom prst="roundRect">
            <a:avLst>
              <a:gd name="adj" fmla="val 3493"/>
            </a:avLst>
          </a:prstGeom>
          <a:solidFill>
            <a:srgbClr val="EEF1F7"/>
          </a:solidFill>
          <a:ln w="12700">
            <a:solidFill>
              <a:srgbClr val="EEF1F7"/>
            </a:solidFill>
            <a:prstDash val="solid"/>
          </a:ln>
        </p:spPr>
      </p:sp>
      <p:sp>
        <p:nvSpPr>
          <p:cNvPr id="27" name="Text 20"/>
          <p:cNvSpPr txBox="1"/>
          <p:nvPr/>
        </p:nvSpPr>
        <p:spPr>
          <a:xfrm>
            <a:off x="7498080" y="3493008"/>
            <a:ext cx="1764792" cy="1956816"/>
          </a:xfrm>
          <a:prstGeom prst="rect">
            <a:avLst/>
          </a:prstGeom>
          <a:noFill/>
          <a:ln/>
        </p:spPr>
        <p:txBody>
          <a:bodyPr wrap="square" lIns="0" tIns="0" rIns="0" bIns="0" rtlCol="0" anchor="t"/>
          <a:lstStyle/>
          <a:p>
            <a:pPr marL="0" indent="0" algn="ctr">
              <a:lnSpc>
                <a:spcPct val="110000"/>
              </a:lnSpc>
              <a:buNone/>
            </a:pPr>
            <a:r>
              <a:rPr lang="en-US" sz="1100" dirty="0">
                <a:solidFill>
                  <a:srgbClr val="26314F"/>
                </a:solidFill>
                <a:latin typeface="Calibri" pitchFamily="34" charset="0"/>
                <a:ea typeface="Calibri" pitchFamily="34" charset="-122"/>
                <a:cs typeface="Calibri" pitchFamily="34" charset="-120"/>
              </a:rPr>
              <a:t>Building an interpretation of a text together, reaching an understanding no individual reached alone, and library monitors championing reading.</a:t>
            </a:r>
            <a:endParaRPr lang="en-US" sz="1100" dirty="0"/>
          </a:p>
        </p:txBody>
      </p:sp>
      <p:sp>
        <p:nvSpPr>
          <p:cNvPr id="28" name="Shape 21"/>
          <p:cNvSpPr/>
          <p:nvPr/>
        </p:nvSpPr>
        <p:spPr>
          <a:xfrm>
            <a:off x="9610344" y="1737360"/>
            <a:ext cx="2093976" cy="1627632"/>
          </a:xfrm>
          <a:prstGeom prst="rect">
            <a:avLst/>
          </a:prstGeom>
          <a:solidFill>
            <a:srgbClr val="3FA68A"/>
          </a:solidFill>
          <a:ln w="12700">
            <a:solidFill>
              <a:srgbClr val="3FA68A"/>
            </a:solidFill>
            <a:prstDash val="solid"/>
          </a:ln>
        </p:spPr>
      </p:sp>
      <p:sp>
        <p:nvSpPr>
          <p:cNvPr id="29" name="Text 22"/>
          <p:cNvSpPr txBox="1"/>
          <p:nvPr/>
        </p:nvSpPr>
        <p:spPr>
          <a:xfrm>
            <a:off x="9683496" y="1847088"/>
            <a:ext cx="1947672" cy="329184"/>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Communication</a:t>
            </a:r>
            <a:endParaRPr lang="en-US" sz="1400" dirty="0"/>
          </a:p>
        </p:txBody>
      </p:sp>
      <p:pic>
        <p:nvPicPr>
          <p:cNvPr id="30" name="Image 5" descr="/home/claude/ro/icons/communication.png"/>
          <p:cNvPicPr>
            <a:picLocks noChangeAspect="1"/>
          </p:cNvPicPr>
          <p:nvPr/>
        </p:nvPicPr>
        <p:blipFill>
          <a:blip r:embed="rId8"/>
          <a:stretch>
            <a:fillRect/>
          </a:stretch>
        </p:blipFill>
        <p:spPr>
          <a:xfrm>
            <a:off x="10268712" y="2286000"/>
            <a:ext cx="777240" cy="777240"/>
          </a:xfrm>
          <a:prstGeom prst="rect">
            <a:avLst/>
          </a:prstGeom>
        </p:spPr>
      </p:pic>
      <p:sp>
        <p:nvSpPr>
          <p:cNvPr id="31" name="Shape 23"/>
          <p:cNvSpPr/>
          <p:nvPr/>
        </p:nvSpPr>
        <p:spPr>
          <a:xfrm>
            <a:off x="9610344" y="3364992"/>
            <a:ext cx="2093976" cy="2212848"/>
          </a:xfrm>
          <a:prstGeom prst="roundRect">
            <a:avLst>
              <a:gd name="adj" fmla="val 3493"/>
            </a:avLst>
          </a:prstGeom>
          <a:solidFill>
            <a:srgbClr val="EEF1F7"/>
          </a:solidFill>
          <a:ln w="12700">
            <a:solidFill>
              <a:srgbClr val="EEF1F7"/>
            </a:solidFill>
            <a:prstDash val="solid"/>
          </a:ln>
        </p:spPr>
      </p:sp>
      <p:sp>
        <p:nvSpPr>
          <p:cNvPr id="32" name="Text 24"/>
          <p:cNvSpPr txBox="1"/>
          <p:nvPr/>
        </p:nvSpPr>
        <p:spPr>
          <a:xfrm>
            <a:off x="9774936" y="3493008"/>
            <a:ext cx="1764792" cy="1956816"/>
          </a:xfrm>
          <a:prstGeom prst="rect">
            <a:avLst/>
          </a:prstGeom>
          <a:noFill/>
          <a:ln/>
        </p:spPr>
        <p:txBody>
          <a:bodyPr wrap="square" lIns="0" tIns="0" rIns="0" bIns="0" rtlCol="0" anchor="t"/>
          <a:lstStyle/>
          <a:p>
            <a:pPr marL="0" indent="0" algn="ctr">
              <a:lnSpc>
                <a:spcPct val="110000"/>
              </a:lnSpc>
              <a:buNone/>
            </a:pPr>
            <a:r>
              <a:rPr lang="en-US" sz="1100" dirty="0">
                <a:solidFill>
                  <a:srgbClr val="26314F"/>
                </a:solidFill>
                <a:latin typeface="Calibri" pitchFamily="34" charset="0"/>
                <a:ea typeface="Calibri" pitchFamily="34" charset="-122"/>
                <a:cs typeface="Calibri" pitchFamily="34" charset="-120"/>
              </a:rPr>
              <a:t>Justifying answers with evidence, using precise reading terminology, and learning how meaning is carried in the voice as well as on the page.</a:t>
            </a:r>
            <a:endParaRPr lang="en-US" sz="1100" dirty="0"/>
          </a:p>
        </p:txBody>
      </p:sp>
      <p:sp>
        <p:nvSpPr>
          <p:cNvPr id="33" name="Shape 25"/>
          <p:cNvSpPr/>
          <p:nvPr/>
        </p:nvSpPr>
        <p:spPr>
          <a:xfrm>
            <a:off x="502920" y="5705856"/>
            <a:ext cx="11183112" cy="548640"/>
          </a:xfrm>
          <a:prstGeom prst="roundRect">
            <a:avLst>
              <a:gd name="adj" fmla="val 13333"/>
            </a:avLst>
          </a:prstGeom>
          <a:solidFill>
            <a:srgbClr val="1B2E5E"/>
          </a:solidFill>
          <a:ln w="12700">
            <a:solidFill>
              <a:srgbClr val="1B2E5E"/>
            </a:solidFill>
            <a:prstDash val="solid"/>
          </a:ln>
        </p:spPr>
      </p:sp>
      <p:sp>
        <p:nvSpPr>
          <p:cNvPr id="34" name="Text 26"/>
          <p:cNvSpPr txBox="1"/>
          <p:nvPr/>
        </p:nvSpPr>
        <p:spPr>
          <a:xfrm>
            <a:off x="777240" y="5705856"/>
            <a:ext cx="10607040" cy="548640"/>
          </a:xfrm>
          <a:prstGeom prst="rect">
            <a:avLst/>
          </a:prstGeom>
          <a:noFill/>
          <a:ln/>
        </p:spPr>
        <p:txBody>
          <a:bodyPr wrap="square" lIns="0" tIns="0" rIns="0" bIns="0" rtlCol="0" anchor="ctr"/>
          <a:lstStyle/>
          <a:p>
            <a:pPr marL="0" indent="0">
              <a:buNone/>
            </a:pPr>
            <a:r>
              <a:rPr lang="en-US" sz="1100" dirty="0">
                <a:solidFill>
                  <a:srgbClr val="FFFFFF"/>
                </a:solidFill>
                <a:latin typeface="Calibri" pitchFamily="34" charset="0"/>
                <a:ea typeface="Calibri" pitchFamily="34" charset="-122"/>
                <a:cs typeface="Calibri" pitchFamily="34" charset="-120"/>
              </a:rPr>
              <a:t>Ready Steady Read Together builds discussion, questioning, drama and the exploration of language into every lesson, so oracy is taught within reading rather than bolted on beside it.</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w="12700">
            <a:solidFill>
              <a:srgbClr val="0E7C7B"/>
            </a:solidFill>
            <a:prstDash val="solid"/>
          </a:ln>
        </p:spPr>
      </p:sp>
      <p:pic>
        <p:nvPicPr>
          <p:cNvPr id="3" name="Image 0" descr="/home/claude/ro/icons/childreach.png"/>
          <p:cNvPicPr>
            <a:picLocks noChangeAspect="1"/>
          </p:cNvPicPr>
          <p:nvPr/>
        </p:nvPicPr>
        <p:blipFill>
          <a:blip r:embed="rId3"/>
          <a:stretch>
            <a:fillRect/>
          </a:stretch>
        </p:blipFill>
        <p:spPr>
          <a:xfrm>
            <a:off x="594360" y="475488"/>
            <a:ext cx="384048" cy="384048"/>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Reading in the Early Years Foundation Stage</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Reading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04</a:t>
            </a:r>
            <a:endParaRPr lang="en-US" sz="900" dirty="0"/>
          </a:p>
        </p:txBody>
      </p:sp>
      <p:sp>
        <p:nvSpPr>
          <p:cNvPr id="7" name="Text 4"/>
          <p:cNvSpPr txBox="1"/>
          <p:nvPr/>
        </p:nvSpPr>
        <p:spPr>
          <a:xfrm>
            <a:off x="502920" y="1188720"/>
            <a:ext cx="5394960" cy="1417320"/>
          </a:xfrm>
          <a:prstGeom prst="rect">
            <a:avLst/>
          </a:prstGeom>
          <a:noFill/>
          <a:ln/>
        </p:spPr>
        <p:txBody>
          <a:bodyPr wrap="square" lIns="0" tIns="0" rIns="0" bIns="0" rtlCol="0" anchor="ctr"/>
          <a:lstStyle/>
          <a:p>
            <a:pPr marL="0" indent="0">
              <a:lnSpc>
                <a:spcPct val="105000"/>
              </a:lnSpc>
              <a:buNone/>
            </a:pPr>
            <a:r>
              <a:rPr lang="en-US" sz="1300" dirty="0">
                <a:solidFill>
                  <a:srgbClr val="26314F"/>
                </a:solidFill>
                <a:latin typeface="Calibri" pitchFamily="34" charset="0"/>
                <a:ea typeface="Calibri" pitchFamily="34" charset="-122"/>
                <a:cs typeface="Calibri" pitchFamily="34" charset="-120"/>
              </a:rPr>
              <a:t>In Nursery, children build the foundations for reading through language, listening and attention, immersed in stories, rhymes and songs. Floppy’s Phonics Level 1 begins in the summer term. Reception moves to daily phonics through Levels 1+ to 3, with decodable books matched precisely to the sounds taught, alongside a weekly shared text through Drawing Club.</a:t>
            </a:r>
            <a:endParaRPr lang="en-US" sz="1300" dirty="0"/>
          </a:p>
        </p:txBody>
      </p:sp>
      <p:sp>
        <p:nvSpPr>
          <p:cNvPr id="8" name="Shape 5"/>
          <p:cNvSpPr/>
          <p:nvPr/>
        </p:nvSpPr>
        <p:spPr>
          <a:xfrm>
            <a:off x="502920" y="2697480"/>
            <a:ext cx="5394960" cy="3520440"/>
          </a:xfrm>
          <a:prstGeom prst="roundRect">
            <a:avLst>
              <a:gd name="adj" fmla="val 2078"/>
            </a:avLst>
          </a:prstGeom>
          <a:solidFill>
            <a:srgbClr val="EEF1F7"/>
          </a:solidFill>
          <a:ln w="12700">
            <a:solidFill>
              <a:srgbClr val="EEF1F7"/>
            </a:solidFill>
            <a:prstDash val="solid"/>
          </a:ln>
        </p:spPr>
      </p:sp>
      <p:sp>
        <p:nvSpPr>
          <p:cNvPr id="9" name="Text 6"/>
          <p:cNvSpPr txBox="1"/>
          <p:nvPr/>
        </p:nvSpPr>
        <p:spPr>
          <a:xfrm>
            <a:off x="777240" y="2926080"/>
            <a:ext cx="4846320" cy="320040"/>
          </a:xfrm>
          <a:prstGeom prst="rect">
            <a:avLst/>
          </a:prstGeom>
          <a:noFill/>
          <a:ln/>
        </p:spPr>
        <p:txBody>
          <a:bodyPr wrap="square" lIns="0" tIns="0" rIns="0" bIns="0" rtlCol="0" anchor="ctr"/>
          <a:lstStyle/>
          <a:p>
            <a:pPr marL="0" indent="0">
              <a:buNone/>
            </a:pPr>
            <a:r>
              <a:rPr lang="en-US" sz="1250" b="1" kern="0" spc="100" dirty="0">
                <a:solidFill>
                  <a:srgbClr val="0E7C7B"/>
                </a:solidFill>
                <a:latin typeface="Calibri" pitchFamily="34" charset="0"/>
                <a:ea typeface="Calibri" pitchFamily="34" charset="-122"/>
                <a:cs typeface="Calibri" pitchFamily="34" charset="-120"/>
              </a:rPr>
              <a:t>BY THE END OF RECEPTION, CHILDREN CAN...</a:t>
            </a:r>
            <a:endParaRPr lang="en-US" sz="1250" dirty="0"/>
          </a:p>
        </p:txBody>
      </p:sp>
      <p:sp>
        <p:nvSpPr>
          <p:cNvPr id="10" name="Shape 7"/>
          <p:cNvSpPr/>
          <p:nvPr/>
        </p:nvSpPr>
        <p:spPr>
          <a:xfrm>
            <a:off x="777240" y="3429000"/>
            <a:ext cx="457200" cy="457200"/>
          </a:xfrm>
          <a:prstGeom prst="ellipse">
            <a:avLst/>
          </a:prstGeom>
          <a:solidFill>
            <a:srgbClr val="0E7C7B"/>
          </a:solidFill>
          <a:ln w="12700">
            <a:solidFill>
              <a:srgbClr val="0E7C7B"/>
            </a:solidFill>
            <a:prstDash val="solid"/>
          </a:ln>
        </p:spPr>
      </p:sp>
      <p:pic>
        <p:nvPicPr>
          <p:cNvPr id="11" name="Image 1" descr="/home/claude/ro/icons/image6.png"/>
          <p:cNvPicPr>
            <a:picLocks noChangeAspect="1"/>
          </p:cNvPicPr>
          <p:nvPr/>
        </p:nvPicPr>
        <p:blipFill>
          <a:blip r:embed="rId4"/>
          <a:stretch>
            <a:fillRect/>
          </a:stretch>
        </p:blipFill>
        <p:spPr>
          <a:xfrm>
            <a:off x="836676" y="3488436"/>
            <a:ext cx="338328" cy="338328"/>
          </a:xfrm>
          <a:prstGeom prst="rect">
            <a:avLst/>
          </a:prstGeom>
        </p:spPr>
      </p:pic>
      <p:sp>
        <p:nvSpPr>
          <p:cNvPr id="12" name="Text 8"/>
          <p:cNvSpPr txBox="1"/>
          <p:nvPr/>
        </p:nvSpPr>
        <p:spPr>
          <a:xfrm>
            <a:off x="1371600" y="3429000"/>
            <a:ext cx="4343400" cy="457200"/>
          </a:xfrm>
          <a:prstGeom prst="rect">
            <a:avLst/>
          </a:prstGeom>
          <a:noFill/>
          <a:ln/>
        </p:spPr>
        <p:txBody>
          <a:bodyPr wrap="square" lIns="0" tIns="0" rIns="0" bIns="0" rtlCol="0" anchor="ctr"/>
          <a:lstStyle/>
          <a:p>
            <a:pPr marL="0" indent="0">
              <a:buNone/>
            </a:pPr>
            <a:r>
              <a:rPr lang="en-US" sz="1250" dirty="0">
                <a:solidFill>
                  <a:srgbClr val="26314F"/>
                </a:solidFill>
                <a:latin typeface="Calibri" pitchFamily="34" charset="0"/>
                <a:ea typeface="Calibri" pitchFamily="34" charset="-122"/>
                <a:cs typeface="Calibri" pitchFamily="34" charset="-120"/>
              </a:rPr>
              <a:t>Say a sound for each letter and at least 10 digraphs</a:t>
            </a:r>
            <a:endParaRPr lang="en-US" sz="1250" dirty="0"/>
          </a:p>
        </p:txBody>
      </p:sp>
      <p:sp>
        <p:nvSpPr>
          <p:cNvPr id="13" name="Shape 9"/>
          <p:cNvSpPr/>
          <p:nvPr/>
        </p:nvSpPr>
        <p:spPr>
          <a:xfrm>
            <a:off x="777240" y="4114800"/>
            <a:ext cx="457200" cy="457200"/>
          </a:xfrm>
          <a:prstGeom prst="ellipse">
            <a:avLst/>
          </a:prstGeom>
          <a:solidFill>
            <a:srgbClr val="0E7C7B"/>
          </a:solidFill>
          <a:ln w="12700">
            <a:solidFill>
              <a:srgbClr val="0E7C7B"/>
            </a:solidFill>
            <a:prstDash val="solid"/>
          </a:ln>
        </p:spPr>
      </p:sp>
      <p:pic>
        <p:nvPicPr>
          <p:cNvPr id="14" name="Image 2" descr="/home/claude/ro/icons/image6.png"/>
          <p:cNvPicPr>
            <a:picLocks noChangeAspect="1"/>
          </p:cNvPicPr>
          <p:nvPr/>
        </p:nvPicPr>
        <p:blipFill>
          <a:blip r:embed="rId4"/>
          <a:stretch>
            <a:fillRect/>
          </a:stretch>
        </p:blipFill>
        <p:spPr>
          <a:xfrm>
            <a:off x="836676" y="4174236"/>
            <a:ext cx="338328" cy="338328"/>
          </a:xfrm>
          <a:prstGeom prst="rect">
            <a:avLst/>
          </a:prstGeom>
        </p:spPr>
      </p:pic>
      <p:sp>
        <p:nvSpPr>
          <p:cNvPr id="15" name="Text 10"/>
          <p:cNvSpPr txBox="1"/>
          <p:nvPr/>
        </p:nvSpPr>
        <p:spPr>
          <a:xfrm>
            <a:off x="1371600" y="4114800"/>
            <a:ext cx="4343400" cy="457200"/>
          </a:xfrm>
          <a:prstGeom prst="rect">
            <a:avLst/>
          </a:prstGeom>
          <a:noFill/>
          <a:ln/>
        </p:spPr>
        <p:txBody>
          <a:bodyPr wrap="square" lIns="0" tIns="0" rIns="0" bIns="0" rtlCol="0" anchor="ctr"/>
          <a:lstStyle/>
          <a:p>
            <a:pPr marL="0" indent="0">
              <a:buNone/>
            </a:pPr>
            <a:r>
              <a:rPr lang="en-US" sz="1250" dirty="0">
                <a:solidFill>
                  <a:srgbClr val="26314F"/>
                </a:solidFill>
                <a:latin typeface="Calibri" pitchFamily="34" charset="0"/>
                <a:ea typeface="Calibri" pitchFamily="34" charset="-122"/>
                <a:cs typeface="Calibri" pitchFamily="34" charset="-120"/>
              </a:rPr>
              <a:t>Read words by sound-blending, and simple sentences</a:t>
            </a:r>
            <a:endParaRPr lang="en-US" sz="1250" dirty="0"/>
          </a:p>
        </p:txBody>
      </p:sp>
      <p:sp>
        <p:nvSpPr>
          <p:cNvPr id="16" name="Shape 11"/>
          <p:cNvSpPr/>
          <p:nvPr/>
        </p:nvSpPr>
        <p:spPr>
          <a:xfrm>
            <a:off x="777240" y="4800600"/>
            <a:ext cx="457200" cy="457200"/>
          </a:xfrm>
          <a:prstGeom prst="ellipse">
            <a:avLst/>
          </a:prstGeom>
          <a:solidFill>
            <a:srgbClr val="0E7C7B"/>
          </a:solidFill>
          <a:ln w="12700">
            <a:solidFill>
              <a:srgbClr val="0E7C7B"/>
            </a:solidFill>
            <a:prstDash val="solid"/>
          </a:ln>
        </p:spPr>
      </p:sp>
      <p:pic>
        <p:nvPicPr>
          <p:cNvPr id="17" name="Image 3" descr="/home/claude/ro/icons/image6.png"/>
          <p:cNvPicPr>
            <a:picLocks noChangeAspect="1"/>
          </p:cNvPicPr>
          <p:nvPr/>
        </p:nvPicPr>
        <p:blipFill>
          <a:blip r:embed="rId4"/>
          <a:stretch>
            <a:fillRect/>
          </a:stretch>
        </p:blipFill>
        <p:spPr>
          <a:xfrm>
            <a:off x="836676" y="4860036"/>
            <a:ext cx="338328" cy="338328"/>
          </a:xfrm>
          <a:prstGeom prst="rect">
            <a:avLst/>
          </a:prstGeom>
        </p:spPr>
      </p:pic>
      <p:sp>
        <p:nvSpPr>
          <p:cNvPr id="18" name="Text 12"/>
          <p:cNvSpPr txBox="1"/>
          <p:nvPr/>
        </p:nvSpPr>
        <p:spPr>
          <a:xfrm>
            <a:off x="1371600" y="4800600"/>
            <a:ext cx="4343400" cy="457200"/>
          </a:xfrm>
          <a:prstGeom prst="rect">
            <a:avLst/>
          </a:prstGeom>
          <a:noFill/>
          <a:ln/>
        </p:spPr>
        <p:txBody>
          <a:bodyPr wrap="square" lIns="0" tIns="0" rIns="0" bIns="0" rtlCol="0" anchor="ctr"/>
          <a:lstStyle/>
          <a:p>
            <a:pPr marL="0" indent="0">
              <a:buNone/>
            </a:pPr>
            <a:r>
              <a:rPr lang="en-US" sz="1250" dirty="0">
                <a:solidFill>
                  <a:srgbClr val="26314F"/>
                </a:solidFill>
                <a:latin typeface="Calibri" pitchFamily="34" charset="0"/>
                <a:ea typeface="Calibri" pitchFamily="34" charset="-122"/>
                <a:cs typeface="Calibri" pitchFamily="34" charset="-120"/>
              </a:rPr>
              <a:t>Retell a story using recently introduced vocabulary</a:t>
            </a:r>
            <a:endParaRPr lang="en-US" sz="1250" dirty="0"/>
          </a:p>
        </p:txBody>
      </p:sp>
      <p:sp>
        <p:nvSpPr>
          <p:cNvPr id="19" name="Shape 13"/>
          <p:cNvSpPr/>
          <p:nvPr/>
        </p:nvSpPr>
        <p:spPr>
          <a:xfrm>
            <a:off x="777240" y="5486400"/>
            <a:ext cx="457200" cy="457200"/>
          </a:xfrm>
          <a:prstGeom prst="ellipse">
            <a:avLst/>
          </a:prstGeom>
          <a:solidFill>
            <a:srgbClr val="0E7C7B"/>
          </a:solidFill>
          <a:ln w="12700">
            <a:solidFill>
              <a:srgbClr val="0E7C7B"/>
            </a:solidFill>
            <a:prstDash val="solid"/>
          </a:ln>
        </p:spPr>
      </p:sp>
      <p:pic>
        <p:nvPicPr>
          <p:cNvPr id="20" name="Image 4" descr="/home/claude/ro/icons/image6.png"/>
          <p:cNvPicPr>
            <a:picLocks noChangeAspect="1"/>
          </p:cNvPicPr>
          <p:nvPr/>
        </p:nvPicPr>
        <p:blipFill>
          <a:blip r:embed="rId4"/>
          <a:stretch>
            <a:fillRect/>
          </a:stretch>
        </p:blipFill>
        <p:spPr>
          <a:xfrm>
            <a:off x="836676" y="5545836"/>
            <a:ext cx="338328" cy="338328"/>
          </a:xfrm>
          <a:prstGeom prst="rect">
            <a:avLst/>
          </a:prstGeom>
        </p:spPr>
      </p:pic>
      <p:sp>
        <p:nvSpPr>
          <p:cNvPr id="21" name="Text 14"/>
          <p:cNvSpPr txBox="1"/>
          <p:nvPr/>
        </p:nvSpPr>
        <p:spPr>
          <a:xfrm>
            <a:off x="1371600" y="5486400"/>
            <a:ext cx="4343400" cy="457200"/>
          </a:xfrm>
          <a:prstGeom prst="rect">
            <a:avLst/>
          </a:prstGeom>
          <a:noFill/>
          <a:ln/>
        </p:spPr>
        <p:txBody>
          <a:bodyPr wrap="square" lIns="0" tIns="0" rIns="0" bIns="0" rtlCol="0" anchor="ctr"/>
          <a:lstStyle/>
          <a:p>
            <a:pPr marL="0" indent="0">
              <a:buNone/>
            </a:pPr>
            <a:r>
              <a:rPr lang="en-US" sz="1250" dirty="0">
                <a:solidFill>
                  <a:srgbClr val="26314F"/>
                </a:solidFill>
                <a:latin typeface="Calibri" pitchFamily="34" charset="0"/>
                <a:ea typeface="Calibri" pitchFamily="34" charset="-122"/>
                <a:cs typeface="Calibri" pitchFamily="34" charset="-120"/>
              </a:rPr>
              <a:t>Anticipate key events and explain why things might happen</a:t>
            </a:r>
            <a:endParaRPr lang="en-US" sz="1250" dirty="0"/>
          </a:p>
        </p:txBody>
      </p:sp>
      <p:sp>
        <p:nvSpPr>
          <p:cNvPr id="22" name="Shape 15"/>
          <p:cNvSpPr/>
          <p:nvPr/>
        </p:nvSpPr>
        <p:spPr>
          <a:xfrm>
            <a:off x="6263640" y="1234440"/>
            <a:ext cx="5394960" cy="4983480"/>
          </a:xfrm>
          <a:prstGeom prst="roundRect">
            <a:avLst>
              <a:gd name="adj" fmla="val 1468"/>
            </a:avLst>
          </a:prstGeom>
          <a:solidFill>
            <a:srgbClr val="1B2E5E"/>
          </a:solidFill>
          <a:ln w="12700">
            <a:solidFill>
              <a:srgbClr val="1B2E5E"/>
            </a:solidFill>
            <a:prstDash val="solid"/>
          </a:ln>
        </p:spPr>
      </p:sp>
      <p:sp>
        <p:nvSpPr>
          <p:cNvPr id="23" name="Shape 16"/>
          <p:cNvSpPr/>
          <p:nvPr/>
        </p:nvSpPr>
        <p:spPr>
          <a:xfrm>
            <a:off x="6537960" y="1508760"/>
            <a:ext cx="548640" cy="548640"/>
          </a:xfrm>
          <a:prstGeom prst="ellipse">
            <a:avLst/>
          </a:prstGeom>
          <a:solidFill>
            <a:srgbClr val="0E7C7B"/>
          </a:solidFill>
          <a:ln w="12700">
            <a:solidFill>
              <a:srgbClr val="0E7C7B"/>
            </a:solidFill>
            <a:prstDash val="solid"/>
          </a:ln>
        </p:spPr>
      </p:sp>
      <p:pic>
        <p:nvPicPr>
          <p:cNvPr id="24" name="Image 5" descr="/home/claude/ro/icons/abc.png"/>
          <p:cNvPicPr>
            <a:picLocks noChangeAspect="1"/>
          </p:cNvPicPr>
          <p:nvPr/>
        </p:nvPicPr>
        <p:blipFill>
          <a:blip r:embed="rId5"/>
          <a:stretch>
            <a:fillRect/>
          </a:stretch>
        </p:blipFill>
        <p:spPr>
          <a:xfrm>
            <a:off x="6665976" y="1636776"/>
            <a:ext cx="292608" cy="292608"/>
          </a:xfrm>
          <a:prstGeom prst="rect">
            <a:avLst/>
          </a:prstGeom>
        </p:spPr>
      </p:pic>
      <p:sp>
        <p:nvSpPr>
          <p:cNvPr id="25" name="Text 17"/>
          <p:cNvSpPr txBox="1"/>
          <p:nvPr/>
        </p:nvSpPr>
        <p:spPr>
          <a:xfrm>
            <a:off x="7223760" y="1508760"/>
            <a:ext cx="4297680" cy="274320"/>
          </a:xfrm>
          <a:prstGeom prst="rect">
            <a:avLst/>
          </a:prstGeom>
          <a:noFill/>
          <a:ln/>
        </p:spPr>
        <p:txBody>
          <a:bodyPr wrap="square" lIns="0" tIns="0" rIns="0" bIns="0" rtlCol="0" anchor="ctr"/>
          <a:lstStyle/>
          <a:p>
            <a:pPr marL="0" indent="0">
              <a:buNone/>
            </a:pPr>
            <a:r>
              <a:rPr lang="en-US" sz="1200" b="1" kern="0" spc="100" dirty="0">
                <a:solidFill>
                  <a:srgbClr val="4FC3C1"/>
                </a:solidFill>
                <a:latin typeface="Calibri" pitchFamily="34" charset="0"/>
                <a:ea typeface="Calibri" pitchFamily="34" charset="-122"/>
                <a:cs typeface="Calibri" pitchFamily="34" charset="-120"/>
              </a:rPr>
              <a:t>LITERACY</a:t>
            </a:r>
            <a:endParaRPr lang="en-US" sz="1200" dirty="0"/>
          </a:p>
        </p:txBody>
      </p:sp>
      <p:sp>
        <p:nvSpPr>
          <p:cNvPr id="26" name="Text 18"/>
          <p:cNvSpPr txBox="1"/>
          <p:nvPr/>
        </p:nvSpPr>
        <p:spPr>
          <a:xfrm>
            <a:off x="7223760" y="1783080"/>
            <a:ext cx="4297680" cy="320040"/>
          </a:xfrm>
          <a:prstGeom prst="rect">
            <a:avLst/>
          </a:prstGeom>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Early Learning Goals</a:t>
            </a:r>
            <a:endParaRPr lang="en-US" sz="1350" dirty="0"/>
          </a:p>
        </p:txBody>
      </p:sp>
      <p:sp>
        <p:nvSpPr>
          <p:cNvPr id="27" name="Text 19"/>
          <p:cNvSpPr txBox="1"/>
          <p:nvPr/>
        </p:nvSpPr>
        <p:spPr>
          <a:xfrm>
            <a:off x="6537960" y="2194560"/>
            <a:ext cx="4937760" cy="256032"/>
          </a:xfrm>
          <a:prstGeom prst="rect">
            <a:avLst/>
          </a:prstGeom>
          <a:noFill/>
          <a:ln/>
        </p:spPr>
        <p:txBody>
          <a:bodyPr wrap="square" lIns="0" tIns="0" rIns="0" bIns="0" rtlCol="0" anchor="ctr"/>
          <a:lstStyle/>
          <a:p>
            <a:pPr marL="0" indent="0">
              <a:buNone/>
            </a:pPr>
            <a:r>
              <a:rPr lang="en-US" sz="1050" b="1" kern="0" spc="100" dirty="0">
                <a:solidFill>
                  <a:srgbClr val="F5A623"/>
                </a:solidFill>
                <a:latin typeface="Calibri" pitchFamily="34" charset="0"/>
                <a:ea typeface="Calibri" pitchFamily="34" charset="-122"/>
                <a:cs typeface="Calibri" pitchFamily="34" charset="-120"/>
              </a:rPr>
              <a:t>WORD READING</a:t>
            </a:r>
            <a:endParaRPr lang="en-US" sz="1050" dirty="0"/>
          </a:p>
        </p:txBody>
      </p:sp>
      <p:sp>
        <p:nvSpPr>
          <p:cNvPr id="28" name="Shape 20"/>
          <p:cNvSpPr/>
          <p:nvPr/>
        </p:nvSpPr>
        <p:spPr>
          <a:xfrm>
            <a:off x="6537960" y="2519172"/>
            <a:ext cx="100584" cy="100584"/>
          </a:xfrm>
          <a:prstGeom prst="ellipse">
            <a:avLst/>
          </a:prstGeom>
          <a:solidFill>
            <a:srgbClr val="F5A623"/>
          </a:solidFill>
          <a:ln w="12700">
            <a:solidFill>
              <a:srgbClr val="F5A623"/>
            </a:solidFill>
            <a:prstDash val="solid"/>
          </a:ln>
        </p:spPr>
      </p:sp>
      <p:sp>
        <p:nvSpPr>
          <p:cNvPr id="29" name="Text 21"/>
          <p:cNvSpPr txBox="1"/>
          <p:nvPr/>
        </p:nvSpPr>
        <p:spPr>
          <a:xfrm>
            <a:off x="6812280" y="2468880"/>
            <a:ext cx="4709160" cy="420624"/>
          </a:xfrm>
          <a:prstGeom prst="rect">
            <a:avLst/>
          </a:prstGeom>
          <a:noFill/>
          <a:ln/>
        </p:spPr>
        <p:txBody>
          <a:bodyPr wrap="square" lIns="0" tIns="0" rIns="0" bIns="0" rtlCol="0" anchor="t"/>
          <a:lstStyle/>
          <a:p>
            <a:pPr marL="0" indent="0">
              <a:lnSpc>
                <a:spcPct val="102000"/>
              </a:lnSpc>
              <a:buNone/>
            </a:pPr>
            <a:r>
              <a:rPr lang="en-US" sz="1000" dirty="0">
                <a:solidFill>
                  <a:srgbClr val="E4E9F5"/>
                </a:solidFill>
                <a:latin typeface="Calibri" pitchFamily="34" charset="0"/>
                <a:ea typeface="Calibri" pitchFamily="34" charset="-122"/>
                <a:cs typeface="Calibri" pitchFamily="34" charset="-120"/>
              </a:rPr>
              <a:t>Say a sound for each letter in the alphabet and at least 10 digraphs</a:t>
            </a:r>
            <a:endParaRPr lang="en-US" sz="1000" dirty="0"/>
          </a:p>
        </p:txBody>
      </p:sp>
      <p:sp>
        <p:nvSpPr>
          <p:cNvPr id="30" name="Shape 22"/>
          <p:cNvSpPr/>
          <p:nvPr/>
        </p:nvSpPr>
        <p:spPr>
          <a:xfrm>
            <a:off x="6537960" y="2976372"/>
            <a:ext cx="100584" cy="100584"/>
          </a:xfrm>
          <a:prstGeom prst="ellipse">
            <a:avLst/>
          </a:prstGeom>
          <a:solidFill>
            <a:srgbClr val="F5A623"/>
          </a:solidFill>
          <a:ln w="12700">
            <a:solidFill>
              <a:srgbClr val="F5A623"/>
            </a:solidFill>
            <a:prstDash val="solid"/>
          </a:ln>
        </p:spPr>
      </p:sp>
      <p:sp>
        <p:nvSpPr>
          <p:cNvPr id="31" name="Text 23"/>
          <p:cNvSpPr txBox="1"/>
          <p:nvPr/>
        </p:nvSpPr>
        <p:spPr>
          <a:xfrm>
            <a:off x="6812280" y="2926080"/>
            <a:ext cx="4709160" cy="420624"/>
          </a:xfrm>
          <a:prstGeom prst="rect">
            <a:avLst/>
          </a:prstGeom>
          <a:noFill/>
          <a:ln/>
        </p:spPr>
        <p:txBody>
          <a:bodyPr wrap="square" lIns="0" tIns="0" rIns="0" bIns="0" rtlCol="0" anchor="t"/>
          <a:lstStyle/>
          <a:p>
            <a:pPr marL="0" indent="0">
              <a:lnSpc>
                <a:spcPct val="102000"/>
              </a:lnSpc>
              <a:buNone/>
            </a:pPr>
            <a:r>
              <a:rPr lang="en-US" sz="1000" dirty="0">
                <a:solidFill>
                  <a:srgbClr val="E4E9F5"/>
                </a:solidFill>
                <a:latin typeface="Calibri" pitchFamily="34" charset="0"/>
                <a:ea typeface="Calibri" pitchFamily="34" charset="-122"/>
                <a:cs typeface="Calibri" pitchFamily="34" charset="-120"/>
              </a:rPr>
              <a:t>Read words consistent with their phonic knowledge by sound-blending</a:t>
            </a:r>
            <a:endParaRPr lang="en-US" sz="1000" dirty="0"/>
          </a:p>
        </p:txBody>
      </p:sp>
      <p:sp>
        <p:nvSpPr>
          <p:cNvPr id="32" name="Shape 24"/>
          <p:cNvSpPr/>
          <p:nvPr/>
        </p:nvSpPr>
        <p:spPr>
          <a:xfrm>
            <a:off x="6537960" y="3433572"/>
            <a:ext cx="100584" cy="100584"/>
          </a:xfrm>
          <a:prstGeom prst="ellipse">
            <a:avLst/>
          </a:prstGeom>
          <a:solidFill>
            <a:srgbClr val="F5A623"/>
          </a:solidFill>
          <a:ln w="12700">
            <a:solidFill>
              <a:srgbClr val="F5A623"/>
            </a:solidFill>
            <a:prstDash val="solid"/>
          </a:ln>
        </p:spPr>
      </p:sp>
      <p:sp>
        <p:nvSpPr>
          <p:cNvPr id="33" name="Text 25"/>
          <p:cNvSpPr txBox="1"/>
          <p:nvPr/>
        </p:nvSpPr>
        <p:spPr>
          <a:xfrm>
            <a:off x="6812280" y="3383280"/>
            <a:ext cx="4709160" cy="420624"/>
          </a:xfrm>
          <a:prstGeom prst="rect">
            <a:avLst/>
          </a:prstGeom>
          <a:noFill/>
          <a:ln/>
        </p:spPr>
        <p:txBody>
          <a:bodyPr wrap="square" lIns="0" tIns="0" rIns="0" bIns="0" rtlCol="0" anchor="t"/>
          <a:lstStyle/>
          <a:p>
            <a:pPr marL="0" indent="0">
              <a:lnSpc>
                <a:spcPct val="102000"/>
              </a:lnSpc>
              <a:buNone/>
            </a:pPr>
            <a:r>
              <a:rPr lang="en-US" sz="1000" dirty="0">
                <a:solidFill>
                  <a:srgbClr val="E4E9F5"/>
                </a:solidFill>
                <a:latin typeface="Calibri" pitchFamily="34" charset="0"/>
                <a:ea typeface="Calibri" pitchFamily="34" charset="-122"/>
                <a:cs typeface="Calibri" pitchFamily="34" charset="-120"/>
              </a:rPr>
              <a:t>Read aloud simple sentences and books consistent with their phonic knowledge, including some common exception words</a:t>
            </a:r>
            <a:endParaRPr lang="en-US" sz="1000" dirty="0"/>
          </a:p>
        </p:txBody>
      </p:sp>
      <p:sp>
        <p:nvSpPr>
          <p:cNvPr id="34" name="Text 26"/>
          <p:cNvSpPr txBox="1"/>
          <p:nvPr/>
        </p:nvSpPr>
        <p:spPr>
          <a:xfrm>
            <a:off x="6537960" y="3931920"/>
            <a:ext cx="4937760" cy="256032"/>
          </a:xfrm>
          <a:prstGeom prst="rect">
            <a:avLst/>
          </a:prstGeom>
          <a:noFill/>
          <a:ln/>
        </p:spPr>
        <p:txBody>
          <a:bodyPr wrap="square" lIns="0" tIns="0" rIns="0" bIns="0" rtlCol="0" anchor="ctr"/>
          <a:lstStyle/>
          <a:p>
            <a:pPr marL="0" indent="0">
              <a:buNone/>
            </a:pPr>
            <a:r>
              <a:rPr lang="en-US" sz="1050" b="1" kern="0" spc="100" dirty="0">
                <a:solidFill>
                  <a:srgbClr val="F5A623"/>
                </a:solidFill>
                <a:latin typeface="Calibri" pitchFamily="34" charset="0"/>
                <a:ea typeface="Calibri" pitchFamily="34" charset="-122"/>
                <a:cs typeface="Calibri" pitchFamily="34" charset="-120"/>
              </a:rPr>
              <a:t>COMPREHENSION</a:t>
            </a:r>
            <a:endParaRPr lang="en-US" sz="1050" dirty="0"/>
          </a:p>
        </p:txBody>
      </p:sp>
      <p:sp>
        <p:nvSpPr>
          <p:cNvPr id="35" name="Shape 27"/>
          <p:cNvSpPr/>
          <p:nvPr/>
        </p:nvSpPr>
        <p:spPr>
          <a:xfrm>
            <a:off x="6537960" y="4256532"/>
            <a:ext cx="100584" cy="100584"/>
          </a:xfrm>
          <a:prstGeom prst="ellipse">
            <a:avLst/>
          </a:prstGeom>
          <a:solidFill>
            <a:srgbClr val="F5A623"/>
          </a:solidFill>
          <a:ln w="12700">
            <a:solidFill>
              <a:srgbClr val="F5A623"/>
            </a:solidFill>
            <a:prstDash val="solid"/>
          </a:ln>
        </p:spPr>
      </p:sp>
      <p:sp>
        <p:nvSpPr>
          <p:cNvPr id="36" name="Text 28"/>
          <p:cNvSpPr txBox="1"/>
          <p:nvPr/>
        </p:nvSpPr>
        <p:spPr>
          <a:xfrm>
            <a:off x="6812280" y="4206240"/>
            <a:ext cx="4709160" cy="420624"/>
          </a:xfrm>
          <a:prstGeom prst="rect">
            <a:avLst/>
          </a:prstGeom>
          <a:noFill/>
          <a:ln/>
        </p:spPr>
        <p:txBody>
          <a:bodyPr wrap="square" lIns="0" tIns="0" rIns="0" bIns="0" rtlCol="0" anchor="t"/>
          <a:lstStyle/>
          <a:p>
            <a:pPr marL="0" indent="0">
              <a:lnSpc>
                <a:spcPct val="102000"/>
              </a:lnSpc>
              <a:buNone/>
            </a:pPr>
            <a:r>
              <a:rPr lang="en-US" sz="1000" dirty="0">
                <a:solidFill>
                  <a:srgbClr val="E4E9F5"/>
                </a:solidFill>
                <a:latin typeface="Calibri" pitchFamily="34" charset="0"/>
                <a:ea typeface="Calibri" pitchFamily="34" charset="-122"/>
                <a:cs typeface="Calibri" pitchFamily="34" charset="-120"/>
              </a:rPr>
              <a:t>Demonstrate understanding of what has been read to them by retelling stories using their own words and recently introduced vocabulary</a:t>
            </a:r>
            <a:endParaRPr lang="en-US" sz="1000" dirty="0"/>
          </a:p>
        </p:txBody>
      </p:sp>
      <p:sp>
        <p:nvSpPr>
          <p:cNvPr id="37" name="Shape 29"/>
          <p:cNvSpPr/>
          <p:nvPr/>
        </p:nvSpPr>
        <p:spPr>
          <a:xfrm>
            <a:off x="6537960" y="4713732"/>
            <a:ext cx="100584" cy="100584"/>
          </a:xfrm>
          <a:prstGeom prst="ellipse">
            <a:avLst/>
          </a:prstGeom>
          <a:solidFill>
            <a:srgbClr val="F5A623"/>
          </a:solidFill>
          <a:ln w="12700">
            <a:solidFill>
              <a:srgbClr val="F5A623"/>
            </a:solidFill>
            <a:prstDash val="solid"/>
          </a:ln>
        </p:spPr>
      </p:sp>
      <p:sp>
        <p:nvSpPr>
          <p:cNvPr id="38" name="Text 30"/>
          <p:cNvSpPr txBox="1"/>
          <p:nvPr/>
        </p:nvSpPr>
        <p:spPr>
          <a:xfrm>
            <a:off x="6812280" y="4663440"/>
            <a:ext cx="4709160" cy="420624"/>
          </a:xfrm>
          <a:prstGeom prst="rect">
            <a:avLst/>
          </a:prstGeom>
          <a:noFill/>
          <a:ln/>
        </p:spPr>
        <p:txBody>
          <a:bodyPr wrap="square" lIns="0" tIns="0" rIns="0" bIns="0" rtlCol="0" anchor="t"/>
          <a:lstStyle/>
          <a:p>
            <a:pPr marL="0" indent="0">
              <a:lnSpc>
                <a:spcPct val="102000"/>
              </a:lnSpc>
              <a:buNone/>
            </a:pPr>
            <a:r>
              <a:rPr lang="en-US" sz="1000" dirty="0">
                <a:solidFill>
                  <a:srgbClr val="E4E9F5"/>
                </a:solidFill>
                <a:latin typeface="Calibri" pitchFamily="34" charset="0"/>
                <a:ea typeface="Calibri" pitchFamily="34" charset="-122"/>
                <a:cs typeface="Calibri" pitchFamily="34" charset="-120"/>
              </a:rPr>
              <a:t>Anticipate key events in stories</a:t>
            </a:r>
            <a:endParaRPr lang="en-US" sz="1000" dirty="0"/>
          </a:p>
        </p:txBody>
      </p:sp>
      <p:sp>
        <p:nvSpPr>
          <p:cNvPr id="39" name="Shape 31"/>
          <p:cNvSpPr/>
          <p:nvPr/>
        </p:nvSpPr>
        <p:spPr>
          <a:xfrm>
            <a:off x="6537960" y="5170932"/>
            <a:ext cx="100584" cy="100584"/>
          </a:xfrm>
          <a:prstGeom prst="ellipse">
            <a:avLst/>
          </a:prstGeom>
          <a:solidFill>
            <a:srgbClr val="F5A623"/>
          </a:solidFill>
          <a:ln w="12700">
            <a:solidFill>
              <a:srgbClr val="F5A623"/>
            </a:solidFill>
            <a:prstDash val="solid"/>
          </a:ln>
        </p:spPr>
      </p:sp>
      <p:sp>
        <p:nvSpPr>
          <p:cNvPr id="40" name="Text 32"/>
          <p:cNvSpPr txBox="1"/>
          <p:nvPr/>
        </p:nvSpPr>
        <p:spPr>
          <a:xfrm>
            <a:off x="6812280" y="5120640"/>
            <a:ext cx="4709160" cy="420624"/>
          </a:xfrm>
          <a:prstGeom prst="rect">
            <a:avLst/>
          </a:prstGeom>
          <a:noFill/>
          <a:ln/>
        </p:spPr>
        <p:txBody>
          <a:bodyPr wrap="square" lIns="0" tIns="0" rIns="0" bIns="0" rtlCol="0" anchor="t"/>
          <a:lstStyle/>
          <a:p>
            <a:pPr marL="0" indent="0">
              <a:lnSpc>
                <a:spcPct val="102000"/>
              </a:lnSpc>
              <a:buNone/>
            </a:pPr>
            <a:r>
              <a:rPr lang="en-US" sz="1000" dirty="0">
                <a:solidFill>
                  <a:srgbClr val="E4E9F5"/>
                </a:solidFill>
                <a:latin typeface="Calibri" pitchFamily="34" charset="0"/>
                <a:ea typeface="Calibri" pitchFamily="34" charset="-122"/>
                <a:cs typeface="Calibri" pitchFamily="34" charset="-120"/>
              </a:rPr>
              <a:t>Use and understand recently introduced vocabulary during discussions and role play</a:t>
            </a:r>
            <a:endParaRPr lang="en-US" sz="1000" dirty="0"/>
          </a:p>
        </p:txBody>
      </p:sp>
      <p:sp>
        <p:nvSpPr>
          <p:cNvPr id="41" name="Text 33"/>
          <p:cNvSpPr txBox="1"/>
          <p:nvPr/>
        </p:nvSpPr>
        <p:spPr>
          <a:xfrm>
            <a:off x="6537960" y="5724144"/>
            <a:ext cx="4892040" cy="420624"/>
          </a:xfrm>
          <a:prstGeom prst="rect">
            <a:avLst/>
          </a:prstGeom>
          <a:noFill/>
          <a:ln/>
        </p:spPr>
        <p:txBody>
          <a:bodyPr wrap="square" lIns="0" tIns="0" rIns="0" bIns="0" rtlCol="0" anchor="t"/>
          <a:lstStyle/>
          <a:p>
            <a:pPr marL="0" indent="0">
              <a:buNone/>
            </a:pPr>
            <a:r>
              <a:rPr lang="en-US" sz="950" i="1" dirty="0">
                <a:solidFill>
                  <a:srgbClr val="AEB8D6"/>
                </a:solidFill>
                <a:latin typeface="Calibri" pitchFamily="34" charset="0"/>
                <a:ea typeface="Calibri" pitchFamily="34" charset="-122"/>
                <a:cs typeface="Calibri" pitchFamily="34" charset="-120"/>
              </a:rPr>
              <a:t>Floppy’s Phonics Levels 1 to 3 are taught across Nursery and Reception, with reading books matched to the sounds children have been taught. Nursery follows a planned spine of key texts alongside daily story time.</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C1440E"/>
          </a:solidFill>
          <a:ln w="12700">
            <a:solidFill>
              <a:srgbClr val="C1440E"/>
            </a:solidFill>
            <a:prstDash val="solid"/>
          </a:ln>
        </p:spPr>
      </p:sp>
      <p:pic>
        <p:nvPicPr>
          <p:cNvPr id="3" name="Image 0" descr="/home/claude/ro/icons/image14.png"/>
          <p:cNvPicPr>
            <a:picLocks noChangeAspect="1"/>
          </p:cNvPicPr>
          <p:nvPr/>
        </p:nvPicPr>
        <p:blipFill>
          <a:blip r:embed="rId3"/>
          <a:stretch>
            <a:fillRect/>
          </a:stretch>
        </p:blipFill>
        <p:spPr>
          <a:xfrm>
            <a:off x="594360" y="475488"/>
            <a:ext cx="384048" cy="384048"/>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Inclusion within Reading</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Reading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05</a:t>
            </a:r>
            <a:endParaRPr lang="en-US" sz="900" dirty="0"/>
          </a:p>
        </p:txBody>
      </p:sp>
      <p:sp>
        <p:nvSpPr>
          <p:cNvPr id="7" name="Text 4"/>
          <p:cNvSpPr txBox="1"/>
          <p:nvPr/>
        </p:nvSpPr>
        <p:spPr>
          <a:xfrm>
            <a:off x="502920" y="1234440"/>
            <a:ext cx="4206240" cy="1463040"/>
          </a:xfrm>
          <a:prstGeom prst="rect">
            <a:avLst/>
          </a:prstGeom>
          <a:noFill/>
          <a:ln/>
        </p:spPr>
        <p:txBody>
          <a:bodyPr wrap="square" lIns="0" tIns="0" rIns="0" bIns="0" rtlCol="0" anchor="t"/>
          <a:lstStyle/>
          <a:p>
            <a:pPr marL="0" indent="0">
              <a:lnSpc>
                <a:spcPct val="110000"/>
              </a:lnSpc>
              <a:buNone/>
            </a:pPr>
            <a:r>
              <a:rPr lang="en-US" sz="1300" dirty="0">
                <a:solidFill>
                  <a:srgbClr val="26314F"/>
                </a:solidFill>
                <a:latin typeface="Calibri" pitchFamily="34" charset="0"/>
                <a:ea typeface="Calibri" pitchFamily="34" charset="-122"/>
                <a:cs typeface="Calibri" pitchFamily="34" charset="-120"/>
              </a:rPr>
              <a:t>Every child at Bexton is a reader. The curriculum intent stays the same for every pupil. What changes is how staff scaffold the route to it.</a:t>
            </a:r>
            <a:endParaRPr lang="en-US" sz="1300" dirty="0"/>
          </a:p>
        </p:txBody>
      </p:sp>
      <p:sp>
        <p:nvSpPr>
          <p:cNvPr id="8" name="Shape 5"/>
          <p:cNvSpPr/>
          <p:nvPr/>
        </p:nvSpPr>
        <p:spPr>
          <a:xfrm>
            <a:off x="502920" y="4297680"/>
            <a:ext cx="4206240" cy="1920240"/>
          </a:xfrm>
          <a:prstGeom prst="roundRect">
            <a:avLst>
              <a:gd name="adj" fmla="val 3810"/>
            </a:avLst>
          </a:prstGeom>
          <a:solidFill>
            <a:srgbClr val="1B2E5E"/>
          </a:solidFill>
          <a:ln w="12700">
            <a:solidFill>
              <a:srgbClr val="1B2E5E"/>
            </a:solidFill>
            <a:prstDash val="solid"/>
          </a:ln>
        </p:spPr>
      </p:sp>
      <p:sp>
        <p:nvSpPr>
          <p:cNvPr id="9" name="Text 6"/>
          <p:cNvSpPr txBox="1"/>
          <p:nvPr/>
        </p:nvSpPr>
        <p:spPr>
          <a:xfrm>
            <a:off x="777240" y="4297680"/>
            <a:ext cx="3657600" cy="1920240"/>
          </a:xfrm>
          <a:prstGeom prst="rect">
            <a:avLst/>
          </a:prstGeom>
          <a:noFill/>
          <a:ln/>
        </p:spPr>
        <p:txBody>
          <a:bodyPr wrap="square" lIns="0" tIns="0" rIns="0" bIns="0" rtlCol="0" anchor="ctr"/>
          <a:lstStyle/>
          <a:p>
            <a:pPr marL="0" indent="0">
              <a:buNone/>
            </a:pPr>
            <a:r>
              <a:rPr lang="en-US" sz="2000" b="1" kern="0" spc="100" dirty="0">
                <a:solidFill>
                  <a:srgbClr val="FFFFFF"/>
                </a:solidFill>
                <a:latin typeface="Calibri" pitchFamily="34" charset="0"/>
                <a:ea typeface="Calibri" pitchFamily="34" charset="-122"/>
                <a:cs typeface="Calibri" pitchFamily="34" charset="-120"/>
              </a:rPr>
              <a:t>SAME AMBITION.</a:t>
            </a:r>
            <a:endParaRPr lang="en-US" sz="2000" dirty="0"/>
          </a:p>
          <a:p>
            <a:pPr marL="0" indent="0">
              <a:buNone/>
            </a:pPr>
            <a:r>
              <a:rPr lang="en-US" sz="2000" b="1" kern="0" spc="100" dirty="0">
                <a:solidFill>
                  <a:srgbClr val="FFFFFF"/>
                </a:solidFill>
                <a:latin typeface="Calibri" pitchFamily="34" charset="0"/>
                <a:ea typeface="Calibri" pitchFamily="34" charset="-122"/>
                <a:cs typeface="Calibri" pitchFamily="34" charset="-120"/>
              </a:rPr>
              <a:t>ADAPTED APPROACH.</a:t>
            </a:r>
            <a:endParaRPr lang="en-US" sz="2000" dirty="0"/>
          </a:p>
        </p:txBody>
      </p:sp>
      <p:sp>
        <p:nvSpPr>
          <p:cNvPr id="10" name="Shape 7"/>
          <p:cNvSpPr/>
          <p:nvPr/>
        </p:nvSpPr>
        <p:spPr>
          <a:xfrm>
            <a:off x="5029200" y="1234440"/>
            <a:ext cx="6629400" cy="896112"/>
          </a:xfrm>
          <a:prstGeom prst="roundRect">
            <a:avLst>
              <a:gd name="adj" fmla="val 8163"/>
            </a:avLst>
          </a:prstGeom>
          <a:solidFill>
            <a:srgbClr val="EEF1F7"/>
          </a:solidFill>
          <a:ln w="12700">
            <a:solidFill>
              <a:srgbClr val="EEF1F7"/>
            </a:solidFill>
            <a:prstDash val="solid"/>
          </a:ln>
        </p:spPr>
      </p:sp>
      <p:sp>
        <p:nvSpPr>
          <p:cNvPr id="11" name="Shape 8"/>
          <p:cNvSpPr/>
          <p:nvPr/>
        </p:nvSpPr>
        <p:spPr>
          <a:xfrm>
            <a:off x="5193792" y="1417320"/>
            <a:ext cx="530352" cy="530352"/>
          </a:xfrm>
          <a:prstGeom prst="ellipse">
            <a:avLst/>
          </a:prstGeom>
          <a:solidFill>
            <a:srgbClr val="C1440E"/>
          </a:solidFill>
          <a:ln w="12700">
            <a:solidFill>
              <a:srgbClr val="C1440E"/>
            </a:solidFill>
            <a:prstDash val="solid"/>
          </a:ln>
        </p:spPr>
      </p:sp>
      <p:pic>
        <p:nvPicPr>
          <p:cNvPr id="12" name="Image 1" descr="/home/claude/ro/icons/spellcheck.png"/>
          <p:cNvPicPr>
            <a:picLocks noChangeAspect="1"/>
          </p:cNvPicPr>
          <p:nvPr/>
        </p:nvPicPr>
        <p:blipFill>
          <a:blip r:embed="rId4"/>
          <a:stretch>
            <a:fillRect/>
          </a:stretch>
        </p:blipFill>
        <p:spPr>
          <a:xfrm>
            <a:off x="5303520" y="1527048"/>
            <a:ext cx="310896" cy="310896"/>
          </a:xfrm>
          <a:prstGeom prst="rect">
            <a:avLst/>
          </a:prstGeom>
        </p:spPr>
      </p:pic>
      <p:sp>
        <p:nvSpPr>
          <p:cNvPr id="13" name="Text 9"/>
          <p:cNvSpPr txBox="1"/>
          <p:nvPr/>
        </p:nvSpPr>
        <p:spPr>
          <a:xfrm>
            <a:off x="5925312" y="1234440"/>
            <a:ext cx="1920240" cy="896112"/>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Keep-up, not catch-up</a:t>
            </a:r>
            <a:endParaRPr lang="en-US" sz="1250" dirty="0"/>
          </a:p>
        </p:txBody>
      </p:sp>
      <p:sp>
        <p:nvSpPr>
          <p:cNvPr id="14" name="Text 10"/>
          <p:cNvSpPr txBox="1"/>
          <p:nvPr/>
        </p:nvSpPr>
        <p:spPr>
          <a:xfrm>
            <a:off x="7909560" y="1234440"/>
            <a:ext cx="3611880" cy="896112"/>
          </a:xfrm>
          <a:prstGeom prst="rect">
            <a:avLst/>
          </a:prstGeom>
          <a:noFill/>
          <a:ln/>
        </p:spPr>
        <p:txBody>
          <a:bodyPr wrap="square" lIns="0" tIns="0" rIns="0" bIns="0" rtlCol="0" anchor="ctr"/>
          <a:lstStyle/>
          <a:p>
            <a:pPr marL="0" indent="0">
              <a:lnSpc>
                <a:spcPct val="105000"/>
              </a:lnSpc>
              <a:buNone/>
            </a:pPr>
            <a:r>
              <a:rPr lang="en-US" sz="1050" dirty="0">
                <a:solidFill>
                  <a:srgbClr val="26314F"/>
                </a:solidFill>
                <a:latin typeface="Calibri" pitchFamily="34" charset="0"/>
                <a:ea typeface="Calibri" pitchFamily="34" charset="-122"/>
                <a:cs typeface="Calibri" pitchFamily="34" charset="-120"/>
              </a:rPr>
              <a:t>Same-day or next-day keep-up, targeted at the exact sounds a child does not yet know, short and frequent rather than occasional and long</a:t>
            </a:r>
            <a:endParaRPr lang="en-US" sz="1050" dirty="0"/>
          </a:p>
        </p:txBody>
      </p:sp>
      <p:sp>
        <p:nvSpPr>
          <p:cNvPr id="15" name="Shape 11"/>
          <p:cNvSpPr/>
          <p:nvPr/>
        </p:nvSpPr>
        <p:spPr>
          <a:xfrm>
            <a:off x="5029200" y="2240280"/>
            <a:ext cx="6629400" cy="896112"/>
          </a:xfrm>
          <a:prstGeom prst="roundRect">
            <a:avLst>
              <a:gd name="adj" fmla="val 8163"/>
            </a:avLst>
          </a:prstGeom>
          <a:solidFill>
            <a:srgbClr val="EEF1F7"/>
          </a:solidFill>
          <a:ln w="12700">
            <a:solidFill>
              <a:srgbClr val="EEF1F7"/>
            </a:solidFill>
            <a:prstDash val="solid"/>
          </a:ln>
        </p:spPr>
      </p:sp>
      <p:sp>
        <p:nvSpPr>
          <p:cNvPr id="16" name="Shape 12"/>
          <p:cNvSpPr/>
          <p:nvPr/>
        </p:nvSpPr>
        <p:spPr>
          <a:xfrm>
            <a:off x="5193792" y="2423160"/>
            <a:ext cx="530352" cy="530352"/>
          </a:xfrm>
          <a:prstGeom prst="ellipse">
            <a:avLst/>
          </a:prstGeom>
          <a:solidFill>
            <a:srgbClr val="C1440E"/>
          </a:solidFill>
          <a:ln w="12700">
            <a:solidFill>
              <a:srgbClr val="C1440E"/>
            </a:solidFill>
            <a:prstDash val="solid"/>
          </a:ln>
        </p:spPr>
      </p:sp>
      <p:pic>
        <p:nvPicPr>
          <p:cNvPr id="17" name="Image 2" descr="/home/claude/ro/icons/bookopen.png"/>
          <p:cNvPicPr>
            <a:picLocks noChangeAspect="1"/>
          </p:cNvPicPr>
          <p:nvPr/>
        </p:nvPicPr>
        <p:blipFill>
          <a:blip r:embed="rId5"/>
          <a:stretch>
            <a:fillRect/>
          </a:stretch>
        </p:blipFill>
        <p:spPr>
          <a:xfrm>
            <a:off x="5303520" y="2532888"/>
            <a:ext cx="310896" cy="310896"/>
          </a:xfrm>
          <a:prstGeom prst="rect">
            <a:avLst/>
          </a:prstGeom>
        </p:spPr>
      </p:pic>
      <p:sp>
        <p:nvSpPr>
          <p:cNvPr id="18" name="Text 13"/>
          <p:cNvSpPr txBox="1"/>
          <p:nvPr/>
        </p:nvSpPr>
        <p:spPr>
          <a:xfrm>
            <a:off x="5925312" y="2240280"/>
            <a:ext cx="1920240" cy="896112"/>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Same text for all</a:t>
            </a:r>
            <a:endParaRPr lang="en-US" sz="1250" dirty="0"/>
          </a:p>
        </p:txBody>
      </p:sp>
      <p:sp>
        <p:nvSpPr>
          <p:cNvPr id="19" name="Text 14"/>
          <p:cNvSpPr txBox="1"/>
          <p:nvPr/>
        </p:nvSpPr>
        <p:spPr>
          <a:xfrm>
            <a:off x="7909560" y="2240280"/>
            <a:ext cx="3611880" cy="896112"/>
          </a:xfrm>
          <a:prstGeom prst="rect">
            <a:avLst/>
          </a:prstGeom>
          <a:noFill/>
          <a:ln/>
        </p:spPr>
        <p:txBody>
          <a:bodyPr wrap="square" lIns="0" tIns="0" rIns="0" bIns="0" rtlCol="0" anchor="ctr"/>
          <a:lstStyle/>
          <a:p>
            <a:pPr marL="0" indent="0">
              <a:lnSpc>
                <a:spcPct val="105000"/>
              </a:lnSpc>
              <a:buNone/>
            </a:pPr>
            <a:r>
              <a:rPr lang="en-US" sz="1050" dirty="0">
                <a:solidFill>
                  <a:srgbClr val="26314F"/>
                </a:solidFill>
                <a:latin typeface="Calibri" pitchFamily="34" charset="0"/>
                <a:ea typeface="Calibri" pitchFamily="34" charset="-122"/>
                <a:cs typeface="Calibri" pitchFamily="34" charset="-120"/>
              </a:rPr>
              <a:t>Every pupil accesses the same ambitious text. Access is provided through reading aloud, pre-taught vocabulary and supporting materials, not a different book</a:t>
            </a:r>
            <a:endParaRPr lang="en-US" sz="1050" dirty="0"/>
          </a:p>
        </p:txBody>
      </p:sp>
      <p:sp>
        <p:nvSpPr>
          <p:cNvPr id="20" name="Shape 15"/>
          <p:cNvSpPr/>
          <p:nvPr/>
        </p:nvSpPr>
        <p:spPr>
          <a:xfrm>
            <a:off x="5029200" y="3246120"/>
            <a:ext cx="6629400" cy="896112"/>
          </a:xfrm>
          <a:prstGeom prst="roundRect">
            <a:avLst>
              <a:gd name="adj" fmla="val 8163"/>
            </a:avLst>
          </a:prstGeom>
          <a:solidFill>
            <a:srgbClr val="EEF1F7"/>
          </a:solidFill>
          <a:ln w="12700">
            <a:solidFill>
              <a:srgbClr val="EEF1F7"/>
            </a:solidFill>
            <a:prstDash val="solid"/>
          </a:ln>
        </p:spPr>
      </p:sp>
      <p:sp>
        <p:nvSpPr>
          <p:cNvPr id="21" name="Shape 16"/>
          <p:cNvSpPr/>
          <p:nvPr/>
        </p:nvSpPr>
        <p:spPr>
          <a:xfrm>
            <a:off x="5193792" y="3429000"/>
            <a:ext cx="530352" cy="530352"/>
          </a:xfrm>
          <a:prstGeom prst="ellipse">
            <a:avLst/>
          </a:prstGeom>
          <a:solidFill>
            <a:srgbClr val="C1440E"/>
          </a:solidFill>
          <a:ln w="12700">
            <a:solidFill>
              <a:srgbClr val="C1440E"/>
            </a:solidFill>
            <a:prstDash val="solid"/>
          </a:ln>
        </p:spPr>
      </p:sp>
      <p:pic>
        <p:nvPicPr>
          <p:cNvPr id="22" name="Image 3" descr="/home/claude/ro/icons/glasses.png"/>
          <p:cNvPicPr>
            <a:picLocks noChangeAspect="1"/>
          </p:cNvPicPr>
          <p:nvPr/>
        </p:nvPicPr>
        <p:blipFill>
          <a:blip r:embed="rId6"/>
          <a:stretch>
            <a:fillRect/>
          </a:stretch>
        </p:blipFill>
        <p:spPr>
          <a:xfrm>
            <a:off x="5303520" y="3538728"/>
            <a:ext cx="310896" cy="310896"/>
          </a:xfrm>
          <a:prstGeom prst="rect">
            <a:avLst/>
          </a:prstGeom>
        </p:spPr>
      </p:pic>
      <p:sp>
        <p:nvSpPr>
          <p:cNvPr id="23" name="Text 17"/>
          <p:cNvSpPr txBox="1"/>
          <p:nvPr/>
        </p:nvSpPr>
        <p:spPr>
          <a:xfrm>
            <a:off x="5925312" y="3246120"/>
            <a:ext cx="1920240" cy="896112"/>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Access tools</a:t>
            </a:r>
            <a:endParaRPr lang="en-US" sz="1250" dirty="0"/>
          </a:p>
        </p:txBody>
      </p:sp>
      <p:sp>
        <p:nvSpPr>
          <p:cNvPr id="24" name="Text 18"/>
          <p:cNvSpPr txBox="1"/>
          <p:nvPr/>
        </p:nvSpPr>
        <p:spPr>
          <a:xfrm>
            <a:off x="7909560" y="3246120"/>
            <a:ext cx="3611880" cy="896112"/>
          </a:xfrm>
          <a:prstGeom prst="rect">
            <a:avLst/>
          </a:prstGeom>
          <a:noFill/>
          <a:ln/>
        </p:spPr>
        <p:txBody>
          <a:bodyPr wrap="square" lIns="0" tIns="0" rIns="0" bIns="0" rtlCol="0" anchor="ctr"/>
          <a:lstStyle/>
          <a:p>
            <a:pPr marL="0" indent="0">
              <a:lnSpc>
                <a:spcPct val="105000"/>
              </a:lnSpc>
              <a:buNone/>
            </a:pPr>
            <a:r>
              <a:rPr lang="en-US" sz="1050" dirty="0">
                <a:solidFill>
                  <a:srgbClr val="26314F"/>
                </a:solidFill>
                <a:latin typeface="Calibri" pitchFamily="34" charset="0"/>
                <a:ea typeface="Calibri" pitchFamily="34" charset="-122"/>
                <a:cs typeface="Calibri" pitchFamily="34" charset="-120"/>
              </a:rPr>
              <a:t>Strategy mats, breakdown strategies, reading rulers and overlays, enlarged or coloured text, and additional processing time</a:t>
            </a:r>
            <a:endParaRPr lang="en-US" sz="1050" dirty="0"/>
          </a:p>
        </p:txBody>
      </p:sp>
      <p:sp>
        <p:nvSpPr>
          <p:cNvPr id="25" name="Shape 19"/>
          <p:cNvSpPr/>
          <p:nvPr/>
        </p:nvSpPr>
        <p:spPr>
          <a:xfrm>
            <a:off x="5029200" y="4251960"/>
            <a:ext cx="6629400" cy="896112"/>
          </a:xfrm>
          <a:prstGeom prst="roundRect">
            <a:avLst>
              <a:gd name="adj" fmla="val 8163"/>
            </a:avLst>
          </a:prstGeom>
          <a:solidFill>
            <a:srgbClr val="EEF1F7"/>
          </a:solidFill>
          <a:ln w="12700">
            <a:solidFill>
              <a:srgbClr val="EEF1F7"/>
            </a:solidFill>
            <a:prstDash val="solid"/>
          </a:ln>
        </p:spPr>
      </p:sp>
      <p:sp>
        <p:nvSpPr>
          <p:cNvPr id="26" name="Shape 20"/>
          <p:cNvSpPr/>
          <p:nvPr/>
        </p:nvSpPr>
        <p:spPr>
          <a:xfrm>
            <a:off x="5193792" y="4434840"/>
            <a:ext cx="530352" cy="530352"/>
          </a:xfrm>
          <a:prstGeom prst="ellipse">
            <a:avLst/>
          </a:prstGeom>
          <a:solidFill>
            <a:srgbClr val="C1440E"/>
          </a:solidFill>
          <a:ln w="12700">
            <a:solidFill>
              <a:srgbClr val="C1440E"/>
            </a:solidFill>
            <a:prstDash val="solid"/>
          </a:ln>
        </p:spPr>
      </p:sp>
      <p:pic>
        <p:nvPicPr>
          <p:cNvPr id="27" name="Image 4" descr="/home/claude/ro/icons/image15.png"/>
          <p:cNvPicPr>
            <a:picLocks noChangeAspect="1"/>
          </p:cNvPicPr>
          <p:nvPr/>
        </p:nvPicPr>
        <p:blipFill>
          <a:blip r:embed="rId7"/>
          <a:stretch>
            <a:fillRect/>
          </a:stretch>
        </p:blipFill>
        <p:spPr>
          <a:xfrm>
            <a:off x="5303520" y="4544568"/>
            <a:ext cx="310896" cy="310896"/>
          </a:xfrm>
          <a:prstGeom prst="rect">
            <a:avLst/>
          </a:prstGeom>
        </p:spPr>
      </p:pic>
      <p:sp>
        <p:nvSpPr>
          <p:cNvPr id="28" name="Text 21"/>
          <p:cNvSpPr txBox="1"/>
          <p:nvPr/>
        </p:nvSpPr>
        <p:spPr>
          <a:xfrm>
            <a:off x="5925312" y="4251960"/>
            <a:ext cx="1920240" cy="896112"/>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SEND support</a:t>
            </a:r>
            <a:endParaRPr lang="en-US" sz="1250" dirty="0"/>
          </a:p>
        </p:txBody>
      </p:sp>
      <p:sp>
        <p:nvSpPr>
          <p:cNvPr id="29" name="Text 22"/>
          <p:cNvSpPr txBox="1"/>
          <p:nvPr/>
        </p:nvSpPr>
        <p:spPr>
          <a:xfrm>
            <a:off x="7909560" y="4251960"/>
            <a:ext cx="3611880" cy="896112"/>
          </a:xfrm>
          <a:prstGeom prst="rect">
            <a:avLst/>
          </a:prstGeom>
          <a:noFill/>
          <a:ln/>
        </p:spPr>
        <p:txBody>
          <a:bodyPr wrap="square" lIns="0" tIns="0" rIns="0" bIns="0" rtlCol="0" anchor="ctr"/>
          <a:lstStyle/>
          <a:p>
            <a:pPr marL="0" indent="0">
              <a:lnSpc>
                <a:spcPct val="105000"/>
              </a:lnSpc>
              <a:buNone/>
            </a:pPr>
            <a:r>
              <a:rPr lang="en-US" sz="1050" dirty="0">
                <a:solidFill>
                  <a:srgbClr val="26314F"/>
                </a:solidFill>
                <a:latin typeface="Calibri" pitchFamily="34" charset="0"/>
                <a:ea typeface="Calibri" pitchFamily="34" charset="-122"/>
                <a:cs typeface="Calibri" pitchFamily="34" charset="-120"/>
              </a:rPr>
              <a:t>Teaching assistants deployed within the lesson rather than withdrawing pupils. IDL supports learners with additional needs</a:t>
            </a:r>
            <a:endParaRPr lang="en-US" sz="1050" dirty="0"/>
          </a:p>
        </p:txBody>
      </p:sp>
      <p:sp>
        <p:nvSpPr>
          <p:cNvPr id="30" name="Shape 23"/>
          <p:cNvSpPr/>
          <p:nvPr/>
        </p:nvSpPr>
        <p:spPr>
          <a:xfrm>
            <a:off x="5029200" y="5257800"/>
            <a:ext cx="6629400" cy="896112"/>
          </a:xfrm>
          <a:prstGeom prst="roundRect">
            <a:avLst>
              <a:gd name="adj" fmla="val 8163"/>
            </a:avLst>
          </a:prstGeom>
          <a:solidFill>
            <a:srgbClr val="EEF1F7"/>
          </a:solidFill>
          <a:ln w="12700">
            <a:solidFill>
              <a:srgbClr val="EEF1F7"/>
            </a:solidFill>
            <a:prstDash val="solid"/>
          </a:ln>
        </p:spPr>
      </p:sp>
      <p:sp>
        <p:nvSpPr>
          <p:cNvPr id="31" name="Shape 24"/>
          <p:cNvSpPr/>
          <p:nvPr/>
        </p:nvSpPr>
        <p:spPr>
          <a:xfrm>
            <a:off x="5193792" y="5440680"/>
            <a:ext cx="530352" cy="530352"/>
          </a:xfrm>
          <a:prstGeom prst="ellipse">
            <a:avLst/>
          </a:prstGeom>
          <a:solidFill>
            <a:srgbClr val="C1440E"/>
          </a:solidFill>
          <a:ln w="12700">
            <a:solidFill>
              <a:srgbClr val="C1440E"/>
            </a:solidFill>
            <a:prstDash val="solid"/>
          </a:ln>
        </p:spPr>
      </p:sp>
      <p:pic>
        <p:nvPicPr>
          <p:cNvPr id="32" name="Image 5" descr="/home/claude/ro/icons/image17.png"/>
          <p:cNvPicPr>
            <a:picLocks noChangeAspect="1"/>
          </p:cNvPicPr>
          <p:nvPr/>
        </p:nvPicPr>
        <p:blipFill>
          <a:blip r:embed="rId8"/>
          <a:stretch>
            <a:fillRect/>
          </a:stretch>
        </p:blipFill>
        <p:spPr>
          <a:xfrm>
            <a:off x="5303520" y="5550408"/>
            <a:ext cx="310896" cy="310896"/>
          </a:xfrm>
          <a:prstGeom prst="rect">
            <a:avLst/>
          </a:prstGeom>
        </p:spPr>
      </p:pic>
      <p:sp>
        <p:nvSpPr>
          <p:cNvPr id="33" name="Text 25"/>
          <p:cNvSpPr txBox="1"/>
          <p:nvPr/>
        </p:nvSpPr>
        <p:spPr>
          <a:xfrm>
            <a:off x="5925312" y="5257800"/>
            <a:ext cx="1920240" cy="896112"/>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Challenge</a:t>
            </a:r>
            <a:endParaRPr lang="en-US" sz="1250" dirty="0"/>
          </a:p>
        </p:txBody>
      </p:sp>
      <p:sp>
        <p:nvSpPr>
          <p:cNvPr id="34" name="Text 26"/>
          <p:cNvSpPr txBox="1"/>
          <p:nvPr/>
        </p:nvSpPr>
        <p:spPr>
          <a:xfrm>
            <a:off x="7909560" y="5257800"/>
            <a:ext cx="3611880" cy="896112"/>
          </a:xfrm>
          <a:prstGeom prst="rect">
            <a:avLst/>
          </a:prstGeom>
          <a:noFill/>
          <a:ln/>
        </p:spPr>
        <p:txBody>
          <a:bodyPr wrap="square" lIns="0" tIns="0" rIns="0" bIns="0" rtlCol="0" anchor="ctr"/>
          <a:lstStyle/>
          <a:p>
            <a:pPr marL="0" indent="0">
              <a:lnSpc>
                <a:spcPct val="105000"/>
              </a:lnSpc>
              <a:buNone/>
            </a:pPr>
            <a:r>
              <a:rPr lang="en-US" sz="1050" dirty="0">
                <a:solidFill>
                  <a:srgbClr val="26314F"/>
                </a:solidFill>
                <a:latin typeface="Calibri" pitchFamily="34" charset="0"/>
                <a:ea typeface="Calibri" pitchFamily="34" charset="-122"/>
                <a:cs typeface="Calibri" pitchFamily="34" charset="-120"/>
              </a:rPr>
              <a:t>Challenged within the same text: justify more precisely, compare across texts, consider alternative interpretations and explore how an author creates effect</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w="12700">
            <a:solidFill>
              <a:srgbClr val="F5A623"/>
            </a:solidFill>
            <a:prstDash val="solid"/>
          </a:ln>
        </p:spPr>
      </p:sp>
      <p:pic>
        <p:nvPicPr>
          <p:cNvPr id="3" name="Image 0" descr="/home/claude/ro/icons/bookopen.png"/>
          <p:cNvPicPr>
            <a:picLocks noChangeAspect="1"/>
          </p:cNvPicPr>
          <p:nvPr/>
        </p:nvPicPr>
        <p:blipFill>
          <a:blip r:embed="rId3"/>
          <a:stretch>
            <a:fillRect/>
          </a:stretch>
        </p:blipFill>
        <p:spPr>
          <a:xfrm>
            <a:off x="594360" y="475488"/>
            <a:ext cx="384048" cy="384048"/>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Nursery to Year 6</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Reading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06</a:t>
            </a:r>
            <a:endParaRPr lang="en-US" sz="900" dirty="0"/>
          </a:p>
        </p:txBody>
      </p:sp>
      <p:sp>
        <p:nvSpPr>
          <p:cNvPr id="7" name="Text 4"/>
          <p:cNvSpPr txBox="1"/>
          <p:nvPr/>
        </p:nvSpPr>
        <p:spPr>
          <a:xfrm>
            <a:off x="502920" y="1097280"/>
            <a:ext cx="11155680" cy="274320"/>
          </a:xfrm>
          <a:prstGeom prst="rect">
            <a:avLst/>
          </a:prstGeom>
          <a:noFill/>
          <a:ln/>
        </p:spPr>
        <p:txBody>
          <a:bodyPr wrap="square" lIns="0" tIns="0" rIns="0" bIns="0" rtlCol="0" anchor="ctr"/>
          <a:lstStyle/>
          <a:p>
            <a:pPr marL="0" indent="0">
              <a:buNone/>
            </a:pPr>
            <a:r>
              <a:rPr lang="en-US" sz="1150" i="1" dirty="0">
                <a:solidFill>
                  <a:srgbClr val="5B6172"/>
                </a:solidFill>
                <a:latin typeface="Calibri" pitchFamily="34" charset="0"/>
                <a:ea typeface="Calibri" pitchFamily="34" charset="-122"/>
                <a:cs typeface="Calibri" pitchFamily="34" charset="-120"/>
              </a:rPr>
              <a:t>Reading at Bexton has two phases, and a deliberately supported transition between them.</a:t>
            </a:r>
            <a:endParaRPr lang="en-US" sz="1150" dirty="0"/>
          </a:p>
        </p:txBody>
      </p:sp>
      <p:sp>
        <p:nvSpPr>
          <p:cNvPr id="8" name="Shape 5"/>
          <p:cNvSpPr/>
          <p:nvPr/>
        </p:nvSpPr>
        <p:spPr>
          <a:xfrm>
            <a:off x="502920" y="1444752"/>
            <a:ext cx="1317879" cy="365760"/>
          </a:xfrm>
          <a:prstGeom prst="rect">
            <a:avLst/>
          </a:prstGeom>
          <a:solidFill>
            <a:srgbClr val="1B4D7E"/>
          </a:solidFill>
          <a:ln w="12700">
            <a:solidFill>
              <a:srgbClr val="1B4D7E"/>
            </a:solidFill>
            <a:prstDash val="solid"/>
          </a:ln>
        </p:spPr>
      </p:sp>
      <p:sp>
        <p:nvSpPr>
          <p:cNvPr id="9" name="Text 6"/>
          <p:cNvSpPr txBox="1"/>
          <p:nvPr/>
        </p:nvSpPr>
        <p:spPr>
          <a:xfrm>
            <a:off x="502920" y="1444752"/>
            <a:ext cx="1317879" cy="365760"/>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Nursery</a:t>
            </a:r>
            <a:endParaRPr lang="en-US" sz="1150" dirty="0"/>
          </a:p>
        </p:txBody>
      </p:sp>
      <p:sp>
        <p:nvSpPr>
          <p:cNvPr id="10" name="Shape 7"/>
          <p:cNvSpPr/>
          <p:nvPr/>
        </p:nvSpPr>
        <p:spPr>
          <a:xfrm>
            <a:off x="502920" y="1810512"/>
            <a:ext cx="1317879" cy="2103120"/>
          </a:xfrm>
          <a:prstGeom prst="roundRect">
            <a:avLst>
              <a:gd name="adj" fmla="val 5551"/>
            </a:avLst>
          </a:prstGeom>
          <a:solidFill>
            <a:srgbClr val="EEF1F7"/>
          </a:solidFill>
          <a:ln w="12700">
            <a:solidFill>
              <a:srgbClr val="EEF1F7"/>
            </a:solidFill>
            <a:prstDash val="solid"/>
          </a:ln>
        </p:spPr>
      </p:sp>
      <p:sp>
        <p:nvSpPr>
          <p:cNvPr id="11" name="Text 8"/>
          <p:cNvSpPr txBox="1"/>
          <p:nvPr/>
        </p:nvSpPr>
        <p:spPr>
          <a:xfrm>
            <a:off x="612648" y="1920240"/>
            <a:ext cx="1098423" cy="1920240"/>
          </a:xfrm>
          <a:prstGeom prst="rect">
            <a:avLst/>
          </a:prstGeom>
          <a:noFill/>
          <a:ln/>
        </p:spPr>
        <p:txBody>
          <a:bodyPr wrap="square" lIns="0" tIns="0" rIns="0" bIns="0" rtlCol="0" anchor="t"/>
          <a:lstStyle/>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Language, listening and attention</a:t>
            </a:r>
            <a:endParaRPr lang="en-US" sz="950" dirty="0"/>
          </a:p>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Stories, rhymes and songs</a:t>
            </a:r>
            <a:endParaRPr lang="en-US" sz="950" dirty="0"/>
          </a:p>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Floppy’s Phonics Level 1, summer term</a:t>
            </a:r>
            <a:endParaRPr lang="en-US" sz="950" dirty="0"/>
          </a:p>
        </p:txBody>
      </p:sp>
      <p:sp>
        <p:nvSpPr>
          <p:cNvPr id="12" name="Shape 9"/>
          <p:cNvSpPr/>
          <p:nvPr/>
        </p:nvSpPr>
        <p:spPr>
          <a:xfrm>
            <a:off x="1912239" y="1444752"/>
            <a:ext cx="1317879" cy="365760"/>
          </a:xfrm>
          <a:prstGeom prst="rect">
            <a:avLst/>
          </a:prstGeom>
          <a:solidFill>
            <a:srgbClr val="1B4D7E"/>
          </a:solidFill>
          <a:ln w="12700">
            <a:solidFill>
              <a:srgbClr val="1B4D7E"/>
            </a:solidFill>
            <a:prstDash val="solid"/>
          </a:ln>
        </p:spPr>
      </p:sp>
      <p:sp>
        <p:nvSpPr>
          <p:cNvPr id="13" name="Text 10"/>
          <p:cNvSpPr txBox="1"/>
          <p:nvPr/>
        </p:nvSpPr>
        <p:spPr>
          <a:xfrm>
            <a:off x="1912239" y="1444752"/>
            <a:ext cx="1317879" cy="365760"/>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Reception</a:t>
            </a:r>
            <a:endParaRPr lang="en-US" sz="1150" dirty="0"/>
          </a:p>
        </p:txBody>
      </p:sp>
      <p:sp>
        <p:nvSpPr>
          <p:cNvPr id="14" name="Shape 11"/>
          <p:cNvSpPr/>
          <p:nvPr/>
        </p:nvSpPr>
        <p:spPr>
          <a:xfrm>
            <a:off x="1912239" y="1810512"/>
            <a:ext cx="1317879" cy="2103120"/>
          </a:xfrm>
          <a:prstGeom prst="roundRect">
            <a:avLst>
              <a:gd name="adj" fmla="val 5551"/>
            </a:avLst>
          </a:prstGeom>
          <a:solidFill>
            <a:srgbClr val="EEF1F7"/>
          </a:solidFill>
          <a:ln w="12700">
            <a:solidFill>
              <a:srgbClr val="EEF1F7"/>
            </a:solidFill>
            <a:prstDash val="solid"/>
          </a:ln>
        </p:spPr>
      </p:sp>
      <p:sp>
        <p:nvSpPr>
          <p:cNvPr id="15" name="Text 12"/>
          <p:cNvSpPr txBox="1"/>
          <p:nvPr/>
        </p:nvSpPr>
        <p:spPr>
          <a:xfrm>
            <a:off x="2021967" y="1920240"/>
            <a:ext cx="1098423" cy="1920240"/>
          </a:xfrm>
          <a:prstGeom prst="rect">
            <a:avLst/>
          </a:prstGeom>
          <a:noFill/>
          <a:ln/>
        </p:spPr>
        <p:txBody>
          <a:bodyPr wrap="square" lIns="0" tIns="0" rIns="0" bIns="0" rtlCol="0" anchor="t"/>
          <a:lstStyle/>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Daily phonics, Levels 1+ to 3</a:t>
            </a:r>
            <a:endParaRPr lang="en-US" sz="950" dirty="0"/>
          </a:p>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Decodable books matched to sounds taught</a:t>
            </a:r>
            <a:endParaRPr lang="en-US" sz="950" dirty="0"/>
          </a:p>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Daily reading practice and story time</a:t>
            </a:r>
            <a:endParaRPr lang="en-US" sz="950" dirty="0"/>
          </a:p>
        </p:txBody>
      </p:sp>
      <p:sp>
        <p:nvSpPr>
          <p:cNvPr id="16" name="Shape 13"/>
          <p:cNvSpPr/>
          <p:nvPr/>
        </p:nvSpPr>
        <p:spPr>
          <a:xfrm>
            <a:off x="3321558" y="1444752"/>
            <a:ext cx="1317879" cy="365760"/>
          </a:xfrm>
          <a:prstGeom prst="rect">
            <a:avLst/>
          </a:prstGeom>
          <a:solidFill>
            <a:srgbClr val="1B4D7E"/>
          </a:solidFill>
          <a:ln w="12700">
            <a:solidFill>
              <a:srgbClr val="1B4D7E"/>
            </a:solidFill>
            <a:prstDash val="solid"/>
          </a:ln>
        </p:spPr>
      </p:sp>
      <p:sp>
        <p:nvSpPr>
          <p:cNvPr id="17" name="Text 14"/>
          <p:cNvSpPr txBox="1"/>
          <p:nvPr/>
        </p:nvSpPr>
        <p:spPr>
          <a:xfrm>
            <a:off x="3321558" y="1444752"/>
            <a:ext cx="1317879" cy="365760"/>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Year 1</a:t>
            </a:r>
            <a:endParaRPr lang="en-US" sz="1150" dirty="0"/>
          </a:p>
        </p:txBody>
      </p:sp>
      <p:sp>
        <p:nvSpPr>
          <p:cNvPr id="18" name="Shape 15"/>
          <p:cNvSpPr/>
          <p:nvPr/>
        </p:nvSpPr>
        <p:spPr>
          <a:xfrm>
            <a:off x="3321558" y="1810512"/>
            <a:ext cx="1317879" cy="2103120"/>
          </a:xfrm>
          <a:prstGeom prst="roundRect">
            <a:avLst>
              <a:gd name="adj" fmla="val 5551"/>
            </a:avLst>
          </a:prstGeom>
          <a:solidFill>
            <a:srgbClr val="EEF1F7"/>
          </a:solidFill>
          <a:ln w="12700">
            <a:solidFill>
              <a:srgbClr val="EEF1F7"/>
            </a:solidFill>
            <a:prstDash val="solid"/>
          </a:ln>
        </p:spPr>
      </p:sp>
      <p:sp>
        <p:nvSpPr>
          <p:cNvPr id="19" name="Text 16"/>
          <p:cNvSpPr txBox="1"/>
          <p:nvPr/>
        </p:nvSpPr>
        <p:spPr>
          <a:xfrm>
            <a:off x="3431286" y="1920240"/>
            <a:ext cx="1098423" cy="1920240"/>
          </a:xfrm>
          <a:prstGeom prst="rect">
            <a:avLst/>
          </a:prstGeom>
          <a:noFill/>
          <a:ln/>
        </p:spPr>
        <p:txBody>
          <a:bodyPr wrap="square" lIns="0" tIns="0" rIns="0" bIns="0" rtlCol="0" anchor="t"/>
          <a:lstStyle/>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Daily phonics, Levels 4 and 5</a:t>
            </a:r>
            <a:endParaRPr lang="en-US" sz="950" dirty="0"/>
          </a:p>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Guided reading; decodable then banded books</a:t>
            </a:r>
            <a:endParaRPr lang="en-US" sz="950" dirty="0"/>
          </a:p>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Phonics Screening Check</a:t>
            </a:r>
            <a:endParaRPr lang="en-US" sz="950" dirty="0"/>
          </a:p>
        </p:txBody>
      </p:sp>
      <p:sp>
        <p:nvSpPr>
          <p:cNvPr id="20" name="Shape 17"/>
          <p:cNvSpPr/>
          <p:nvPr/>
        </p:nvSpPr>
        <p:spPr>
          <a:xfrm>
            <a:off x="4730877" y="1444752"/>
            <a:ext cx="1317879" cy="365760"/>
          </a:xfrm>
          <a:prstGeom prst="rect">
            <a:avLst/>
          </a:prstGeom>
          <a:solidFill>
            <a:srgbClr val="8B2FC9"/>
          </a:solidFill>
          <a:ln w="12700">
            <a:solidFill>
              <a:srgbClr val="8B2FC9"/>
            </a:solidFill>
            <a:prstDash val="solid"/>
          </a:ln>
        </p:spPr>
      </p:sp>
      <p:sp>
        <p:nvSpPr>
          <p:cNvPr id="21" name="Text 18"/>
          <p:cNvSpPr txBox="1"/>
          <p:nvPr/>
        </p:nvSpPr>
        <p:spPr>
          <a:xfrm>
            <a:off x="4730877" y="1444752"/>
            <a:ext cx="1317879" cy="365760"/>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Year 2</a:t>
            </a:r>
            <a:endParaRPr lang="en-US" sz="1150" dirty="0"/>
          </a:p>
        </p:txBody>
      </p:sp>
      <p:sp>
        <p:nvSpPr>
          <p:cNvPr id="22" name="Shape 19"/>
          <p:cNvSpPr/>
          <p:nvPr/>
        </p:nvSpPr>
        <p:spPr>
          <a:xfrm>
            <a:off x="4730877" y="1810512"/>
            <a:ext cx="1317879" cy="2103120"/>
          </a:xfrm>
          <a:prstGeom prst="roundRect">
            <a:avLst>
              <a:gd name="adj" fmla="val 5551"/>
            </a:avLst>
          </a:prstGeom>
          <a:solidFill>
            <a:srgbClr val="EEF1F7"/>
          </a:solidFill>
          <a:ln w="12700">
            <a:solidFill>
              <a:srgbClr val="EEF1F7"/>
            </a:solidFill>
            <a:prstDash val="solid"/>
          </a:ln>
        </p:spPr>
      </p:sp>
      <p:sp>
        <p:nvSpPr>
          <p:cNvPr id="23" name="Text 20"/>
          <p:cNvSpPr txBox="1"/>
          <p:nvPr/>
        </p:nvSpPr>
        <p:spPr>
          <a:xfrm>
            <a:off x="4840605" y="1920240"/>
            <a:ext cx="1098423" cy="1920240"/>
          </a:xfrm>
          <a:prstGeom prst="rect">
            <a:avLst/>
          </a:prstGeom>
          <a:noFill/>
          <a:ln/>
        </p:spPr>
        <p:txBody>
          <a:bodyPr wrap="square" lIns="0" tIns="0" rIns="0" bIns="0" rtlCol="0" anchor="t"/>
          <a:lstStyle/>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Ready Steady Read Together begins</a:t>
            </a:r>
            <a:endParaRPr lang="en-US" sz="950" dirty="0"/>
          </a:p>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Guided reading continues</a:t>
            </a:r>
            <a:endParaRPr lang="en-US" sz="950" dirty="0"/>
          </a:p>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Phonics keep-up; Screening Check re-check</a:t>
            </a:r>
            <a:endParaRPr lang="en-US" sz="950" dirty="0"/>
          </a:p>
        </p:txBody>
      </p:sp>
      <p:sp>
        <p:nvSpPr>
          <p:cNvPr id="24" name="Shape 21"/>
          <p:cNvSpPr/>
          <p:nvPr/>
        </p:nvSpPr>
        <p:spPr>
          <a:xfrm>
            <a:off x="6140196" y="1444752"/>
            <a:ext cx="1317879" cy="365760"/>
          </a:xfrm>
          <a:prstGeom prst="rect">
            <a:avLst/>
          </a:prstGeom>
          <a:solidFill>
            <a:srgbClr val="8B2FC9"/>
          </a:solidFill>
          <a:ln w="12700">
            <a:solidFill>
              <a:srgbClr val="8B2FC9"/>
            </a:solidFill>
            <a:prstDash val="solid"/>
          </a:ln>
        </p:spPr>
      </p:sp>
      <p:sp>
        <p:nvSpPr>
          <p:cNvPr id="25" name="Text 22"/>
          <p:cNvSpPr txBox="1"/>
          <p:nvPr/>
        </p:nvSpPr>
        <p:spPr>
          <a:xfrm>
            <a:off x="6140196" y="1444752"/>
            <a:ext cx="1317879" cy="365760"/>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Year 3</a:t>
            </a:r>
            <a:endParaRPr lang="en-US" sz="1150" dirty="0"/>
          </a:p>
        </p:txBody>
      </p:sp>
      <p:sp>
        <p:nvSpPr>
          <p:cNvPr id="26" name="Shape 23"/>
          <p:cNvSpPr/>
          <p:nvPr/>
        </p:nvSpPr>
        <p:spPr>
          <a:xfrm>
            <a:off x="6140196" y="1810512"/>
            <a:ext cx="1317879" cy="2103120"/>
          </a:xfrm>
          <a:prstGeom prst="roundRect">
            <a:avLst>
              <a:gd name="adj" fmla="val 5551"/>
            </a:avLst>
          </a:prstGeom>
          <a:solidFill>
            <a:srgbClr val="EEF1F7"/>
          </a:solidFill>
          <a:ln w="12700">
            <a:solidFill>
              <a:srgbClr val="EEF1F7"/>
            </a:solidFill>
            <a:prstDash val="solid"/>
          </a:ln>
        </p:spPr>
      </p:sp>
      <p:sp>
        <p:nvSpPr>
          <p:cNvPr id="27" name="Text 24"/>
          <p:cNvSpPr txBox="1"/>
          <p:nvPr/>
        </p:nvSpPr>
        <p:spPr>
          <a:xfrm>
            <a:off x="6249924" y="1920240"/>
            <a:ext cx="1098423" cy="1920240"/>
          </a:xfrm>
          <a:prstGeom prst="rect">
            <a:avLst/>
          </a:prstGeom>
          <a:noFill/>
          <a:ln/>
        </p:spPr>
        <p:txBody>
          <a:bodyPr wrap="square" lIns="0" tIns="0" rIns="0" bIns="0" rtlCol="0" anchor="t"/>
          <a:lstStyle/>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Ready Steady Read Together</a:t>
            </a:r>
            <a:endParaRPr lang="en-US" sz="950" dirty="0"/>
          </a:p>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Guided reading where fluency is not secure</a:t>
            </a:r>
            <a:endParaRPr lang="en-US" sz="950" dirty="0"/>
          </a:p>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Word reading through root words and suffixes</a:t>
            </a:r>
            <a:endParaRPr lang="en-US" sz="950" dirty="0"/>
          </a:p>
        </p:txBody>
      </p:sp>
      <p:sp>
        <p:nvSpPr>
          <p:cNvPr id="28" name="Shape 25"/>
          <p:cNvSpPr/>
          <p:nvPr/>
        </p:nvSpPr>
        <p:spPr>
          <a:xfrm>
            <a:off x="7549515" y="1444752"/>
            <a:ext cx="1317879" cy="365760"/>
          </a:xfrm>
          <a:prstGeom prst="rect">
            <a:avLst/>
          </a:prstGeom>
          <a:solidFill>
            <a:srgbClr val="8B2FC9"/>
          </a:solidFill>
          <a:ln w="12700">
            <a:solidFill>
              <a:srgbClr val="8B2FC9"/>
            </a:solidFill>
            <a:prstDash val="solid"/>
          </a:ln>
        </p:spPr>
      </p:sp>
      <p:sp>
        <p:nvSpPr>
          <p:cNvPr id="29" name="Text 26"/>
          <p:cNvSpPr txBox="1"/>
          <p:nvPr/>
        </p:nvSpPr>
        <p:spPr>
          <a:xfrm>
            <a:off x="7549515" y="1444752"/>
            <a:ext cx="1317879" cy="365760"/>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Year 4</a:t>
            </a:r>
            <a:endParaRPr lang="en-US" sz="1150" dirty="0"/>
          </a:p>
        </p:txBody>
      </p:sp>
      <p:sp>
        <p:nvSpPr>
          <p:cNvPr id="30" name="Shape 27"/>
          <p:cNvSpPr/>
          <p:nvPr/>
        </p:nvSpPr>
        <p:spPr>
          <a:xfrm>
            <a:off x="7549515" y="1810512"/>
            <a:ext cx="1317879" cy="2103120"/>
          </a:xfrm>
          <a:prstGeom prst="roundRect">
            <a:avLst>
              <a:gd name="adj" fmla="val 5551"/>
            </a:avLst>
          </a:prstGeom>
          <a:solidFill>
            <a:srgbClr val="EEF1F7"/>
          </a:solidFill>
          <a:ln w="12700">
            <a:solidFill>
              <a:srgbClr val="EEF1F7"/>
            </a:solidFill>
            <a:prstDash val="solid"/>
          </a:ln>
        </p:spPr>
      </p:sp>
      <p:sp>
        <p:nvSpPr>
          <p:cNvPr id="31" name="Text 28"/>
          <p:cNvSpPr txBox="1"/>
          <p:nvPr/>
        </p:nvSpPr>
        <p:spPr>
          <a:xfrm>
            <a:off x="7659243" y="1920240"/>
            <a:ext cx="1098423" cy="1920240"/>
          </a:xfrm>
          <a:prstGeom prst="rect">
            <a:avLst/>
          </a:prstGeom>
          <a:noFill/>
          <a:ln/>
        </p:spPr>
        <p:txBody>
          <a:bodyPr wrap="square" lIns="0" tIns="0" rIns="0" bIns="0" rtlCol="0" anchor="t"/>
          <a:lstStyle/>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Ready Steady Read Together</a:t>
            </a:r>
            <a:endParaRPr lang="en-US" sz="950" dirty="0"/>
          </a:p>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Year 3 and 4 Word List automaticity</a:t>
            </a:r>
            <a:endParaRPr lang="en-US" sz="950" dirty="0"/>
          </a:p>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Skimming, scanning and text purpose</a:t>
            </a:r>
            <a:endParaRPr lang="en-US" sz="950" dirty="0"/>
          </a:p>
        </p:txBody>
      </p:sp>
      <p:sp>
        <p:nvSpPr>
          <p:cNvPr id="32" name="Shape 29"/>
          <p:cNvSpPr/>
          <p:nvPr/>
        </p:nvSpPr>
        <p:spPr>
          <a:xfrm>
            <a:off x="8958834" y="1444752"/>
            <a:ext cx="1317879" cy="365760"/>
          </a:xfrm>
          <a:prstGeom prst="rect">
            <a:avLst/>
          </a:prstGeom>
          <a:solidFill>
            <a:srgbClr val="8B2FC9"/>
          </a:solidFill>
          <a:ln w="12700">
            <a:solidFill>
              <a:srgbClr val="8B2FC9"/>
            </a:solidFill>
            <a:prstDash val="solid"/>
          </a:ln>
        </p:spPr>
      </p:sp>
      <p:sp>
        <p:nvSpPr>
          <p:cNvPr id="33" name="Text 30"/>
          <p:cNvSpPr txBox="1"/>
          <p:nvPr/>
        </p:nvSpPr>
        <p:spPr>
          <a:xfrm>
            <a:off x="8958834" y="1444752"/>
            <a:ext cx="1317879" cy="365760"/>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Year 5</a:t>
            </a:r>
            <a:endParaRPr lang="en-US" sz="1150" dirty="0"/>
          </a:p>
        </p:txBody>
      </p:sp>
      <p:sp>
        <p:nvSpPr>
          <p:cNvPr id="34" name="Shape 31"/>
          <p:cNvSpPr/>
          <p:nvPr/>
        </p:nvSpPr>
        <p:spPr>
          <a:xfrm>
            <a:off x="8958834" y="1810512"/>
            <a:ext cx="1317879" cy="2103120"/>
          </a:xfrm>
          <a:prstGeom prst="roundRect">
            <a:avLst>
              <a:gd name="adj" fmla="val 5551"/>
            </a:avLst>
          </a:prstGeom>
          <a:solidFill>
            <a:srgbClr val="EEF1F7"/>
          </a:solidFill>
          <a:ln w="12700">
            <a:solidFill>
              <a:srgbClr val="EEF1F7"/>
            </a:solidFill>
            <a:prstDash val="solid"/>
          </a:ln>
        </p:spPr>
      </p:sp>
      <p:sp>
        <p:nvSpPr>
          <p:cNvPr id="35" name="Text 32"/>
          <p:cNvSpPr txBox="1"/>
          <p:nvPr/>
        </p:nvSpPr>
        <p:spPr>
          <a:xfrm>
            <a:off x="9068562" y="1920240"/>
            <a:ext cx="1098423" cy="1920240"/>
          </a:xfrm>
          <a:prstGeom prst="rect">
            <a:avLst/>
          </a:prstGeom>
          <a:noFill/>
          <a:ln/>
        </p:spPr>
        <p:txBody>
          <a:bodyPr wrap="square" lIns="0" tIns="0" rIns="0" bIns="0" rtlCol="0" anchor="t"/>
          <a:lstStyle/>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Ready Steady Read Together</a:t>
            </a:r>
            <a:endParaRPr lang="en-US" sz="950" dirty="0"/>
          </a:p>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Morphology and etymology</a:t>
            </a:r>
            <a:endParaRPr lang="en-US" sz="950" dirty="0"/>
          </a:p>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Close reading and annotation</a:t>
            </a:r>
            <a:endParaRPr lang="en-US" sz="950" dirty="0"/>
          </a:p>
        </p:txBody>
      </p:sp>
      <p:sp>
        <p:nvSpPr>
          <p:cNvPr id="36" name="Shape 33"/>
          <p:cNvSpPr/>
          <p:nvPr/>
        </p:nvSpPr>
        <p:spPr>
          <a:xfrm>
            <a:off x="10368153" y="1444752"/>
            <a:ext cx="1317879" cy="365760"/>
          </a:xfrm>
          <a:prstGeom prst="rect">
            <a:avLst/>
          </a:prstGeom>
          <a:solidFill>
            <a:srgbClr val="8B2FC9"/>
          </a:solidFill>
          <a:ln w="12700">
            <a:solidFill>
              <a:srgbClr val="8B2FC9"/>
            </a:solidFill>
            <a:prstDash val="solid"/>
          </a:ln>
        </p:spPr>
      </p:sp>
      <p:sp>
        <p:nvSpPr>
          <p:cNvPr id="37" name="Text 34"/>
          <p:cNvSpPr txBox="1"/>
          <p:nvPr/>
        </p:nvSpPr>
        <p:spPr>
          <a:xfrm>
            <a:off x="10368153" y="1444752"/>
            <a:ext cx="1317879" cy="365760"/>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Year 6</a:t>
            </a:r>
            <a:endParaRPr lang="en-US" sz="1150" dirty="0"/>
          </a:p>
        </p:txBody>
      </p:sp>
      <p:sp>
        <p:nvSpPr>
          <p:cNvPr id="38" name="Shape 35"/>
          <p:cNvSpPr/>
          <p:nvPr/>
        </p:nvSpPr>
        <p:spPr>
          <a:xfrm>
            <a:off x="10368153" y="1810512"/>
            <a:ext cx="1317879" cy="2103120"/>
          </a:xfrm>
          <a:prstGeom prst="roundRect">
            <a:avLst>
              <a:gd name="adj" fmla="val 5551"/>
            </a:avLst>
          </a:prstGeom>
          <a:solidFill>
            <a:srgbClr val="EEF1F7"/>
          </a:solidFill>
          <a:ln w="12700">
            <a:solidFill>
              <a:srgbClr val="EEF1F7"/>
            </a:solidFill>
            <a:prstDash val="solid"/>
          </a:ln>
        </p:spPr>
      </p:sp>
      <p:sp>
        <p:nvSpPr>
          <p:cNvPr id="39" name="Text 36"/>
          <p:cNvSpPr txBox="1"/>
          <p:nvPr/>
        </p:nvSpPr>
        <p:spPr>
          <a:xfrm>
            <a:off x="10477881" y="1920240"/>
            <a:ext cx="1098423" cy="1920240"/>
          </a:xfrm>
          <a:prstGeom prst="rect">
            <a:avLst/>
          </a:prstGeom>
          <a:noFill/>
          <a:ln/>
        </p:spPr>
        <p:txBody>
          <a:bodyPr wrap="square" lIns="0" tIns="0" rIns="0" bIns="0" rtlCol="0" anchor="t"/>
          <a:lstStyle/>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Ready Steady Read Together</a:t>
            </a:r>
            <a:endParaRPr lang="en-US" sz="950" dirty="0"/>
          </a:p>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Year 5 and 6 Word List automaticity</a:t>
            </a:r>
            <a:endParaRPr lang="en-US" sz="950" dirty="0"/>
          </a:p>
          <a:p>
            <a:pPr marL="127000" indent="-127000">
              <a:spcAft>
                <a:spcPts val="800"/>
              </a:spcAft>
              <a:buSzPct val="100000"/>
              <a:buChar char="•"/>
            </a:pPr>
            <a:r>
              <a:rPr lang="en-US" sz="950" dirty="0">
                <a:solidFill>
                  <a:srgbClr val="26314F"/>
                </a:solidFill>
                <a:latin typeface="Calibri" pitchFamily="34" charset="0"/>
                <a:ea typeface="Calibri" pitchFamily="34" charset="-122"/>
                <a:cs typeface="Calibri" pitchFamily="34" charset="-120"/>
              </a:rPr>
              <a:t>Complex texts read independently</a:t>
            </a:r>
            <a:endParaRPr lang="en-US" sz="950" dirty="0"/>
          </a:p>
        </p:txBody>
      </p:sp>
      <p:sp>
        <p:nvSpPr>
          <p:cNvPr id="40" name="Shape 37"/>
          <p:cNvSpPr/>
          <p:nvPr/>
        </p:nvSpPr>
        <p:spPr>
          <a:xfrm>
            <a:off x="502920" y="4059936"/>
            <a:ext cx="4136517" cy="841248"/>
          </a:xfrm>
          <a:prstGeom prst="roundRect">
            <a:avLst>
              <a:gd name="adj" fmla="val 8696"/>
            </a:avLst>
          </a:prstGeom>
          <a:solidFill>
            <a:srgbClr val="1B4D7E"/>
          </a:solidFill>
          <a:ln w="12700">
            <a:solidFill>
              <a:srgbClr val="1B4D7E"/>
            </a:solidFill>
            <a:prstDash val="solid"/>
          </a:ln>
        </p:spPr>
      </p:sp>
      <p:sp>
        <p:nvSpPr>
          <p:cNvPr id="41" name="Text 38"/>
          <p:cNvSpPr txBox="1"/>
          <p:nvPr/>
        </p:nvSpPr>
        <p:spPr>
          <a:xfrm>
            <a:off x="640080" y="4133088"/>
            <a:ext cx="3862197" cy="274320"/>
          </a:xfrm>
          <a:prstGeom prst="rect">
            <a:avLst/>
          </a:prstGeom>
          <a:noFill/>
          <a:ln/>
        </p:spPr>
        <p:txBody>
          <a:bodyPr wrap="square" lIns="0" tIns="0" rIns="0" bIns="0" rtlCol="0" anchor="ctr"/>
          <a:lstStyle/>
          <a:p>
            <a:pPr marL="0" indent="0">
              <a:buNone/>
            </a:pPr>
            <a:r>
              <a:rPr lang="en-US" sz="1200" b="1" kern="0" spc="100" dirty="0">
                <a:solidFill>
                  <a:srgbClr val="FFFFFF"/>
                </a:solidFill>
                <a:latin typeface="Calibri" pitchFamily="34" charset="0"/>
                <a:ea typeface="Calibri" pitchFamily="34" charset="-122"/>
                <a:cs typeface="Calibri" pitchFamily="34" charset="-120"/>
              </a:rPr>
              <a:t>LEARNING TO READ</a:t>
            </a:r>
            <a:endParaRPr lang="en-US" sz="1200" dirty="0"/>
          </a:p>
        </p:txBody>
      </p:sp>
      <p:sp>
        <p:nvSpPr>
          <p:cNvPr id="42" name="Text 39"/>
          <p:cNvSpPr txBox="1"/>
          <p:nvPr/>
        </p:nvSpPr>
        <p:spPr>
          <a:xfrm>
            <a:off x="640080" y="4425696"/>
            <a:ext cx="3862197" cy="402336"/>
          </a:xfrm>
          <a:prstGeom prst="rect">
            <a:avLst/>
          </a:prstGeom>
          <a:noFill/>
          <a:ln/>
        </p:spPr>
        <p:txBody>
          <a:bodyPr wrap="square" lIns="0" tIns="0" rIns="0" bIns="0" rtlCol="0" anchor="t"/>
          <a:lstStyle/>
          <a:p>
            <a:pPr marL="0" indent="0">
              <a:buNone/>
            </a:pPr>
            <a:r>
              <a:rPr lang="en-US" sz="1050" dirty="0">
                <a:solidFill>
                  <a:srgbClr val="D7DEF0"/>
                </a:solidFill>
                <a:latin typeface="Calibri" pitchFamily="34" charset="0"/>
                <a:ea typeface="Calibri" pitchFamily="34" charset="-122"/>
                <a:cs typeface="Calibri" pitchFamily="34" charset="-120"/>
              </a:rPr>
              <a:t>Floppy’s Phonics, taught daily with fidelity. Decoding becomes automatic.</a:t>
            </a:r>
            <a:endParaRPr lang="en-US" sz="1050" dirty="0"/>
          </a:p>
        </p:txBody>
      </p:sp>
      <p:sp>
        <p:nvSpPr>
          <p:cNvPr id="43" name="Shape 40"/>
          <p:cNvSpPr/>
          <p:nvPr/>
        </p:nvSpPr>
        <p:spPr>
          <a:xfrm>
            <a:off x="4730877" y="4059936"/>
            <a:ext cx="6955155" cy="841248"/>
          </a:xfrm>
          <a:prstGeom prst="roundRect">
            <a:avLst>
              <a:gd name="adj" fmla="val 8696"/>
            </a:avLst>
          </a:prstGeom>
          <a:solidFill>
            <a:srgbClr val="8B2FC9"/>
          </a:solidFill>
          <a:ln w="12700">
            <a:solidFill>
              <a:srgbClr val="8B2FC9"/>
            </a:solidFill>
            <a:prstDash val="solid"/>
          </a:ln>
        </p:spPr>
      </p:sp>
      <p:sp>
        <p:nvSpPr>
          <p:cNvPr id="44" name="Text 41"/>
          <p:cNvSpPr txBox="1"/>
          <p:nvPr/>
        </p:nvSpPr>
        <p:spPr>
          <a:xfrm>
            <a:off x="4868037" y="4133088"/>
            <a:ext cx="6680835" cy="274320"/>
          </a:xfrm>
          <a:prstGeom prst="rect">
            <a:avLst/>
          </a:prstGeom>
          <a:noFill/>
          <a:ln/>
        </p:spPr>
        <p:txBody>
          <a:bodyPr wrap="square" lIns="0" tIns="0" rIns="0" bIns="0" rtlCol="0" anchor="ctr"/>
          <a:lstStyle/>
          <a:p>
            <a:pPr marL="0" indent="0">
              <a:buNone/>
            </a:pPr>
            <a:r>
              <a:rPr lang="en-US" sz="1200" b="1" kern="0" spc="100" dirty="0">
                <a:solidFill>
                  <a:srgbClr val="FFFFFF"/>
                </a:solidFill>
                <a:latin typeface="Calibri" pitchFamily="34" charset="0"/>
                <a:ea typeface="Calibri" pitchFamily="34" charset="-122"/>
                <a:cs typeface="Calibri" pitchFamily="34" charset="-120"/>
              </a:rPr>
              <a:t>READING TO LEARN</a:t>
            </a:r>
            <a:endParaRPr lang="en-US" sz="1200" dirty="0"/>
          </a:p>
        </p:txBody>
      </p:sp>
      <p:sp>
        <p:nvSpPr>
          <p:cNvPr id="45" name="Text 42"/>
          <p:cNvSpPr txBox="1"/>
          <p:nvPr/>
        </p:nvSpPr>
        <p:spPr>
          <a:xfrm>
            <a:off x="4868037" y="4425696"/>
            <a:ext cx="6680835" cy="402336"/>
          </a:xfrm>
          <a:prstGeom prst="rect">
            <a:avLst/>
          </a:prstGeom>
          <a:noFill/>
          <a:ln/>
        </p:spPr>
        <p:txBody>
          <a:bodyPr wrap="square" lIns="0" tIns="0" rIns="0" bIns="0" rtlCol="0" anchor="t"/>
          <a:lstStyle/>
          <a:p>
            <a:pPr marL="0" indent="0">
              <a:buNone/>
            </a:pPr>
            <a:r>
              <a:rPr lang="en-US" sz="1050" dirty="0">
                <a:solidFill>
                  <a:srgbClr val="D7DEF0"/>
                </a:solidFill>
                <a:latin typeface="Calibri" pitchFamily="34" charset="0"/>
                <a:ea typeface="Calibri" pitchFamily="34" charset="-122"/>
                <a:cs typeface="Calibri" pitchFamily="34" charset="-120"/>
              </a:rPr>
              <a:t>Ready Steady Read Together. Fluency, vocabulary and deep comprehension using ambitious texts.</a:t>
            </a:r>
            <a:endParaRPr lang="en-US" sz="1050" dirty="0"/>
          </a:p>
        </p:txBody>
      </p:sp>
      <p:sp>
        <p:nvSpPr>
          <p:cNvPr id="46" name="Shape 43"/>
          <p:cNvSpPr/>
          <p:nvPr/>
        </p:nvSpPr>
        <p:spPr>
          <a:xfrm>
            <a:off x="502920" y="5047488"/>
            <a:ext cx="11183112" cy="1170432"/>
          </a:xfrm>
          <a:prstGeom prst="roundRect">
            <a:avLst>
              <a:gd name="adj" fmla="val 6250"/>
            </a:avLst>
          </a:prstGeom>
          <a:solidFill>
            <a:srgbClr val="EEF1F7"/>
          </a:solidFill>
          <a:ln w="12700">
            <a:solidFill>
              <a:srgbClr val="EEF1F7"/>
            </a:solidFill>
            <a:prstDash val="solid"/>
          </a:ln>
        </p:spPr>
      </p:sp>
      <p:sp>
        <p:nvSpPr>
          <p:cNvPr id="47" name="Text 44"/>
          <p:cNvSpPr txBox="1"/>
          <p:nvPr/>
        </p:nvSpPr>
        <p:spPr>
          <a:xfrm>
            <a:off x="777240" y="5175504"/>
            <a:ext cx="3657600" cy="274320"/>
          </a:xfrm>
          <a:prstGeom prst="rect">
            <a:avLst/>
          </a:prstGeom>
          <a:noFill/>
          <a:ln/>
        </p:spPr>
        <p:txBody>
          <a:bodyPr wrap="square" lIns="0" tIns="0" rIns="0" bIns="0" rtlCol="0" anchor="ctr"/>
          <a:lstStyle/>
          <a:p>
            <a:pPr marL="0" indent="0">
              <a:buNone/>
            </a:pPr>
            <a:r>
              <a:rPr lang="en-US" sz="1200" b="1" kern="0" spc="100" dirty="0">
                <a:solidFill>
                  <a:srgbClr val="F5A623"/>
                </a:solidFill>
                <a:latin typeface="Calibri" pitchFamily="34" charset="0"/>
                <a:ea typeface="Calibri" pitchFamily="34" charset="-122"/>
                <a:cs typeface="Calibri" pitchFamily="34" charset="-120"/>
              </a:rPr>
              <a:t>THE TRANSITION</a:t>
            </a:r>
            <a:endParaRPr lang="en-US" sz="1200" dirty="0"/>
          </a:p>
        </p:txBody>
      </p:sp>
      <p:sp>
        <p:nvSpPr>
          <p:cNvPr id="48" name="Text 45"/>
          <p:cNvSpPr txBox="1"/>
          <p:nvPr/>
        </p:nvSpPr>
        <p:spPr>
          <a:xfrm>
            <a:off x="777240" y="5468112"/>
            <a:ext cx="10652760" cy="658368"/>
          </a:xfrm>
          <a:prstGeom prst="rect">
            <a:avLst/>
          </a:prstGeom>
          <a:noFill/>
          <a:ln/>
        </p:spPr>
        <p:txBody>
          <a:bodyPr wrap="square" lIns="0" tIns="0" rIns="0" bIns="0" rtlCol="0" anchor="t"/>
          <a:lstStyle/>
          <a:p>
            <a:pPr marL="0" indent="0">
              <a:lnSpc>
                <a:spcPct val="105000"/>
              </a:lnSpc>
              <a:buNone/>
            </a:pPr>
            <a:r>
              <a:rPr lang="en-US" sz="1100" dirty="0">
                <a:solidFill>
                  <a:srgbClr val="26314F"/>
                </a:solidFill>
                <a:latin typeface="Calibri" pitchFamily="34" charset="0"/>
                <a:ea typeface="Calibri" pitchFamily="34" charset="-122"/>
                <a:cs typeface="Calibri" pitchFamily="34" charset="-120"/>
              </a:rPr>
              <a:t>Year 2 has no core phonics teaching, but keep-up groups run for anyone who needs them, and continue beyond Key Stage 1. Guided reading carries on through Year 2 and into Year 3 for any pupil whose fluency is not yet secure. Pupils move from fully decodable books to book banded books. The transition from decoding to comprehension is supported rather than assumed, and no child is left to catch up on their own.</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w="12700">
            <a:solidFill>
              <a:srgbClr val="0E7C7B"/>
            </a:solidFill>
            <a:prstDash val="solid"/>
          </a:ln>
        </p:spPr>
      </p:sp>
      <p:pic>
        <p:nvPicPr>
          <p:cNvPr id="3" name="Image 0" descr="/home/claude/ro/icons/image18.png"/>
          <p:cNvPicPr>
            <a:picLocks noChangeAspect="1"/>
          </p:cNvPicPr>
          <p:nvPr/>
        </p:nvPicPr>
        <p:blipFill>
          <a:blip r:embed="rId3"/>
          <a:stretch>
            <a:fillRect/>
          </a:stretch>
        </p:blipFill>
        <p:spPr>
          <a:xfrm>
            <a:off x="594360" y="475488"/>
            <a:ext cx="384048" cy="384048"/>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Progression of Skills: Year 1 – Year 3</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Reading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07</a:t>
            </a:r>
            <a:endParaRPr lang="en-US" sz="900" dirty="0"/>
          </a:p>
        </p:txBody>
      </p:sp>
      <p:sp>
        <p:nvSpPr>
          <p:cNvPr id="7" name="Shape 4"/>
          <p:cNvSpPr/>
          <p:nvPr/>
        </p:nvSpPr>
        <p:spPr>
          <a:xfrm>
            <a:off x="502920" y="1188720"/>
            <a:ext cx="2423160" cy="457200"/>
          </a:xfrm>
          <a:prstGeom prst="roundRect">
            <a:avLst>
              <a:gd name="adj" fmla="val 16000"/>
            </a:avLst>
          </a:prstGeom>
          <a:solidFill>
            <a:srgbClr val="1B2E5E"/>
          </a:solidFill>
          <a:ln w="12700">
            <a:solidFill>
              <a:srgbClr val="1B2E5E"/>
            </a:solidFill>
            <a:prstDash val="solid"/>
          </a:ln>
        </p:spPr>
      </p:sp>
      <p:sp>
        <p:nvSpPr>
          <p:cNvPr id="8" name="Text 5"/>
          <p:cNvSpPr txBox="1"/>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STRAND</a:t>
            </a:r>
            <a:endParaRPr lang="en-US" sz="1100" dirty="0"/>
          </a:p>
        </p:txBody>
      </p:sp>
      <p:sp>
        <p:nvSpPr>
          <p:cNvPr id="9" name="Shape 6"/>
          <p:cNvSpPr/>
          <p:nvPr/>
        </p:nvSpPr>
        <p:spPr>
          <a:xfrm>
            <a:off x="3063240" y="1188720"/>
            <a:ext cx="2798064" cy="457200"/>
          </a:xfrm>
          <a:prstGeom prst="roundRect">
            <a:avLst>
              <a:gd name="adj" fmla="val 16000"/>
            </a:avLst>
          </a:prstGeom>
          <a:solidFill>
            <a:srgbClr val="1B2E5E"/>
          </a:solidFill>
          <a:ln w="12700">
            <a:solidFill>
              <a:srgbClr val="1B2E5E"/>
            </a:solidFill>
            <a:prstDash val="solid"/>
          </a:ln>
        </p:spPr>
      </p:sp>
      <p:sp>
        <p:nvSpPr>
          <p:cNvPr id="10" name="Text 7"/>
          <p:cNvSpPr txBox="1"/>
          <p:nvPr/>
        </p:nvSpPr>
        <p:spPr>
          <a:xfrm>
            <a:off x="3063240" y="1188720"/>
            <a:ext cx="2798064" cy="457200"/>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YEAR 1</a:t>
            </a:r>
            <a:endParaRPr lang="en-US" sz="1200" dirty="0"/>
          </a:p>
        </p:txBody>
      </p:sp>
      <p:sp>
        <p:nvSpPr>
          <p:cNvPr id="11" name="Shape 8"/>
          <p:cNvSpPr/>
          <p:nvPr/>
        </p:nvSpPr>
        <p:spPr>
          <a:xfrm>
            <a:off x="5952744" y="1188720"/>
            <a:ext cx="2798064" cy="457200"/>
          </a:xfrm>
          <a:prstGeom prst="roundRect">
            <a:avLst>
              <a:gd name="adj" fmla="val 16000"/>
            </a:avLst>
          </a:prstGeom>
          <a:solidFill>
            <a:srgbClr val="1B2E5E"/>
          </a:solidFill>
          <a:ln w="12700">
            <a:solidFill>
              <a:srgbClr val="1B2E5E"/>
            </a:solidFill>
            <a:prstDash val="solid"/>
          </a:ln>
        </p:spPr>
      </p:sp>
      <p:sp>
        <p:nvSpPr>
          <p:cNvPr id="12" name="Text 9"/>
          <p:cNvSpPr txBox="1"/>
          <p:nvPr/>
        </p:nvSpPr>
        <p:spPr>
          <a:xfrm>
            <a:off x="5952744" y="1188720"/>
            <a:ext cx="2798064" cy="457200"/>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YEAR 2</a:t>
            </a:r>
            <a:endParaRPr lang="en-US" sz="1200" dirty="0"/>
          </a:p>
        </p:txBody>
      </p:sp>
      <p:sp>
        <p:nvSpPr>
          <p:cNvPr id="13" name="Shape 10"/>
          <p:cNvSpPr/>
          <p:nvPr/>
        </p:nvSpPr>
        <p:spPr>
          <a:xfrm>
            <a:off x="8842248" y="1188720"/>
            <a:ext cx="2798064" cy="457200"/>
          </a:xfrm>
          <a:prstGeom prst="roundRect">
            <a:avLst>
              <a:gd name="adj" fmla="val 16000"/>
            </a:avLst>
          </a:prstGeom>
          <a:solidFill>
            <a:srgbClr val="1B2E5E"/>
          </a:solidFill>
          <a:ln w="12700">
            <a:solidFill>
              <a:srgbClr val="1B2E5E"/>
            </a:solidFill>
            <a:prstDash val="solid"/>
          </a:ln>
        </p:spPr>
      </p:sp>
      <p:sp>
        <p:nvSpPr>
          <p:cNvPr id="14" name="Text 11"/>
          <p:cNvSpPr txBox="1"/>
          <p:nvPr/>
        </p:nvSpPr>
        <p:spPr>
          <a:xfrm>
            <a:off x="8842248" y="1188720"/>
            <a:ext cx="2798064" cy="457200"/>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YEAR 3</a:t>
            </a:r>
            <a:endParaRPr lang="en-US" sz="1200" dirty="0"/>
          </a:p>
        </p:txBody>
      </p:sp>
      <p:sp>
        <p:nvSpPr>
          <p:cNvPr id="15" name="Shape 12"/>
          <p:cNvSpPr/>
          <p:nvPr/>
        </p:nvSpPr>
        <p:spPr>
          <a:xfrm>
            <a:off x="502920" y="1737360"/>
            <a:ext cx="2423160" cy="768096"/>
          </a:xfrm>
          <a:prstGeom prst="roundRect">
            <a:avLst>
              <a:gd name="adj" fmla="val 9524"/>
            </a:avLst>
          </a:prstGeom>
          <a:solidFill>
            <a:srgbClr val="EEF1F7"/>
          </a:solidFill>
          <a:ln w="12700">
            <a:solidFill>
              <a:srgbClr val="EEF1F7"/>
            </a:solidFill>
            <a:prstDash val="solid"/>
          </a:ln>
        </p:spPr>
      </p:sp>
      <p:sp>
        <p:nvSpPr>
          <p:cNvPr id="16" name="Shape 13"/>
          <p:cNvSpPr/>
          <p:nvPr/>
        </p:nvSpPr>
        <p:spPr>
          <a:xfrm>
            <a:off x="630936" y="2057400"/>
            <a:ext cx="128016" cy="128016"/>
          </a:xfrm>
          <a:prstGeom prst="ellipse">
            <a:avLst/>
          </a:prstGeom>
          <a:solidFill>
            <a:srgbClr val="1B4D7E"/>
          </a:solidFill>
          <a:ln w="12700">
            <a:solidFill>
              <a:srgbClr val="1B4D7E"/>
            </a:solidFill>
            <a:prstDash val="solid"/>
          </a:ln>
        </p:spPr>
      </p:sp>
      <p:sp>
        <p:nvSpPr>
          <p:cNvPr id="17" name="Text 14"/>
          <p:cNvSpPr txBox="1"/>
          <p:nvPr/>
        </p:nvSpPr>
        <p:spPr>
          <a:xfrm>
            <a:off x="886968" y="1737360"/>
            <a:ext cx="2011680" cy="768096"/>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Word reading and fluency</a:t>
            </a:r>
            <a:endParaRPr lang="en-US" sz="1100" dirty="0"/>
          </a:p>
        </p:txBody>
      </p:sp>
      <p:sp>
        <p:nvSpPr>
          <p:cNvPr id="18" name="Shape 15"/>
          <p:cNvSpPr/>
          <p:nvPr/>
        </p:nvSpPr>
        <p:spPr>
          <a:xfrm>
            <a:off x="3063240" y="1737360"/>
            <a:ext cx="2798064" cy="768096"/>
          </a:xfrm>
          <a:prstGeom prst="roundRect">
            <a:avLst>
              <a:gd name="adj" fmla="val 9524"/>
            </a:avLst>
          </a:prstGeom>
          <a:solidFill>
            <a:srgbClr val="EEF1F7"/>
          </a:solidFill>
          <a:ln w="12700">
            <a:solidFill>
              <a:srgbClr val="EEF1F7"/>
            </a:solidFill>
            <a:prstDash val="solid"/>
          </a:ln>
        </p:spPr>
      </p:sp>
      <p:sp>
        <p:nvSpPr>
          <p:cNvPr id="19" name="Text 16"/>
          <p:cNvSpPr txBox="1"/>
          <p:nvPr/>
        </p:nvSpPr>
        <p:spPr>
          <a:xfrm>
            <a:off x="3182112" y="1764792"/>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Blend adjacent consonants; read alternative spellings; read most words without overt sounding out</a:t>
            </a:r>
            <a:endParaRPr lang="en-US" sz="950" dirty="0"/>
          </a:p>
        </p:txBody>
      </p:sp>
      <p:sp>
        <p:nvSpPr>
          <p:cNvPr id="20" name="Shape 17"/>
          <p:cNvSpPr/>
          <p:nvPr/>
        </p:nvSpPr>
        <p:spPr>
          <a:xfrm>
            <a:off x="5952744" y="1737360"/>
            <a:ext cx="2798064" cy="768096"/>
          </a:xfrm>
          <a:prstGeom prst="roundRect">
            <a:avLst>
              <a:gd name="adj" fmla="val 9524"/>
            </a:avLst>
          </a:prstGeom>
          <a:solidFill>
            <a:srgbClr val="EEF1F7"/>
          </a:solidFill>
          <a:ln w="12700">
            <a:solidFill>
              <a:srgbClr val="EEF1F7"/>
            </a:solidFill>
            <a:prstDash val="solid"/>
          </a:ln>
        </p:spPr>
      </p:sp>
      <p:sp>
        <p:nvSpPr>
          <p:cNvPr id="21" name="Text 18"/>
          <p:cNvSpPr txBox="1"/>
          <p:nvPr/>
        </p:nvSpPr>
        <p:spPr>
          <a:xfrm>
            <a:off x="6071616" y="1764792"/>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Read accurately words of two or more syllables; read common suffixes and exception words; re-read to build fluency</a:t>
            </a:r>
            <a:endParaRPr lang="en-US" sz="950" dirty="0"/>
          </a:p>
        </p:txBody>
      </p:sp>
      <p:sp>
        <p:nvSpPr>
          <p:cNvPr id="22" name="Shape 19"/>
          <p:cNvSpPr/>
          <p:nvPr/>
        </p:nvSpPr>
        <p:spPr>
          <a:xfrm>
            <a:off x="8842248" y="1737360"/>
            <a:ext cx="2798064" cy="768096"/>
          </a:xfrm>
          <a:prstGeom prst="roundRect">
            <a:avLst>
              <a:gd name="adj" fmla="val 9524"/>
            </a:avLst>
          </a:prstGeom>
          <a:solidFill>
            <a:srgbClr val="EEF1F7"/>
          </a:solidFill>
          <a:ln w="12700">
            <a:solidFill>
              <a:srgbClr val="EEF1F7"/>
            </a:solidFill>
            <a:prstDash val="solid"/>
          </a:ln>
        </p:spPr>
      </p:sp>
      <p:sp>
        <p:nvSpPr>
          <p:cNvPr id="23" name="Text 20"/>
          <p:cNvSpPr txBox="1"/>
          <p:nvPr/>
        </p:nvSpPr>
        <p:spPr>
          <a:xfrm>
            <a:off x="8961120" y="1764792"/>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Apply root words, prefixes and suffixes; read Year 3 and 4 Word List words with automaticity</a:t>
            </a:r>
            <a:endParaRPr lang="en-US" sz="950" dirty="0"/>
          </a:p>
        </p:txBody>
      </p:sp>
      <p:sp>
        <p:nvSpPr>
          <p:cNvPr id="24" name="Shape 21"/>
          <p:cNvSpPr/>
          <p:nvPr/>
        </p:nvSpPr>
        <p:spPr>
          <a:xfrm>
            <a:off x="502920" y="2578608"/>
            <a:ext cx="2423160" cy="768096"/>
          </a:xfrm>
          <a:prstGeom prst="roundRect">
            <a:avLst>
              <a:gd name="adj" fmla="val 9524"/>
            </a:avLst>
          </a:prstGeom>
          <a:solidFill>
            <a:srgbClr val="FFFFFF"/>
          </a:solidFill>
          <a:ln w="12700">
            <a:solidFill>
              <a:srgbClr val="FFFFFF"/>
            </a:solidFill>
            <a:prstDash val="solid"/>
          </a:ln>
        </p:spPr>
      </p:sp>
      <p:sp>
        <p:nvSpPr>
          <p:cNvPr id="25" name="Shape 22"/>
          <p:cNvSpPr/>
          <p:nvPr/>
        </p:nvSpPr>
        <p:spPr>
          <a:xfrm>
            <a:off x="630936" y="2898648"/>
            <a:ext cx="128016" cy="128016"/>
          </a:xfrm>
          <a:prstGeom prst="ellipse">
            <a:avLst/>
          </a:prstGeom>
          <a:solidFill>
            <a:srgbClr val="8B2FC9"/>
          </a:solidFill>
          <a:ln w="12700">
            <a:solidFill>
              <a:srgbClr val="8B2FC9"/>
            </a:solidFill>
            <a:prstDash val="solid"/>
          </a:ln>
        </p:spPr>
      </p:sp>
      <p:sp>
        <p:nvSpPr>
          <p:cNvPr id="26" name="Text 23"/>
          <p:cNvSpPr txBox="1"/>
          <p:nvPr/>
        </p:nvSpPr>
        <p:spPr>
          <a:xfrm>
            <a:off x="886968" y="2578608"/>
            <a:ext cx="2011680" cy="768096"/>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Comprehension</a:t>
            </a:r>
            <a:endParaRPr lang="en-US" sz="1100" dirty="0"/>
          </a:p>
        </p:txBody>
      </p:sp>
      <p:sp>
        <p:nvSpPr>
          <p:cNvPr id="27" name="Shape 24"/>
          <p:cNvSpPr/>
          <p:nvPr/>
        </p:nvSpPr>
        <p:spPr>
          <a:xfrm>
            <a:off x="3063240" y="2578608"/>
            <a:ext cx="2798064" cy="768096"/>
          </a:xfrm>
          <a:prstGeom prst="roundRect">
            <a:avLst>
              <a:gd name="adj" fmla="val 9524"/>
            </a:avLst>
          </a:prstGeom>
          <a:solidFill>
            <a:srgbClr val="FFFFFF"/>
          </a:solidFill>
          <a:ln w="12700">
            <a:solidFill>
              <a:srgbClr val="FFFFFF"/>
            </a:solidFill>
            <a:prstDash val="solid"/>
          </a:ln>
        </p:spPr>
      </p:sp>
      <p:sp>
        <p:nvSpPr>
          <p:cNvPr id="28" name="Text 25"/>
          <p:cNvSpPr txBox="1"/>
          <p:nvPr/>
        </p:nvSpPr>
        <p:spPr>
          <a:xfrm>
            <a:off x="3182112" y="2606040"/>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Discuss poems, stories and non-fiction beyond their reading level; make simple inferences and predictions</a:t>
            </a:r>
            <a:endParaRPr lang="en-US" sz="950" dirty="0"/>
          </a:p>
        </p:txBody>
      </p:sp>
      <p:sp>
        <p:nvSpPr>
          <p:cNvPr id="29" name="Shape 26"/>
          <p:cNvSpPr/>
          <p:nvPr/>
        </p:nvSpPr>
        <p:spPr>
          <a:xfrm>
            <a:off x="5952744" y="2578608"/>
            <a:ext cx="2798064" cy="768096"/>
          </a:xfrm>
          <a:prstGeom prst="roundRect">
            <a:avLst>
              <a:gd name="adj" fmla="val 9524"/>
            </a:avLst>
          </a:prstGeom>
          <a:solidFill>
            <a:srgbClr val="FFFFFF"/>
          </a:solidFill>
          <a:ln w="12700">
            <a:solidFill>
              <a:srgbClr val="FFFFFF"/>
            </a:solidFill>
            <a:prstDash val="solid"/>
          </a:ln>
        </p:spPr>
      </p:sp>
      <p:sp>
        <p:nvSpPr>
          <p:cNvPr id="30" name="Text 27"/>
          <p:cNvSpPr txBox="1"/>
          <p:nvPr/>
        </p:nvSpPr>
        <p:spPr>
          <a:xfrm>
            <a:off x="6071616" y="2606040"/>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Retell fairy stories and traditional tales; understand non-fiction structured in different ways; infer from what is said and done</a:t>
            </a:r>
            <a:endParaRPr lang="en-US" sz="950" dirty="0"/>
          </a:p>
        </p:txBody>
      </p:sp>
      <p:sp>
        <p:nvSpPr>
          <p:cNvPr id="31" name="Shape 28"/>
          <p:cNvSpPr/>
          <p:nvPr/>
        </p:nvSpPr>
        <p:spPr>
          <a:xfrm>
            <a:off x="8842248" y="2578608"/>
            <a:ext cx="2798064" cy="768096"/>
          </a:xfrm>
          <a:prstGeom prst="roundRect">
            <a:avLst>
              <a:gd name="adj" fmla="val 9524"/>
            </a:avLst>
          </a:prstGeom>
          <a:solidFill>
            <a:srgbClr val="FFFFFF"/>
          </a:solidFill>
          <a:ln w="12700">
            <a:solidFill>
              <a:srgbClr val="FFFFFF"/>
            </a:solidFill>
            <a:prstDash val="solid"/>
          </a:ln>
        </p:spPr>
      </p:sp>
      <p:sp>
        <p:nvSpPr>
          <p:cNvPr id="32" name="Text 29"/>
          <p:cNvSpPr txBox="1"/>
          <p:nvPr/>
        </p:nvSpPr>
        <p:spPr>
          <a:xfrm>
            <a:off x="8961120" y="2606040"/>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Identify simple themes and conventions; retrieve and record from non-fiction; justify many inferences with evidence</a:t>
            </a:r>
            <a:endParaRPr lang="en-US" sz="950" dirty="0"/>
          </a:p>
        </p:txBody>
      </p:sp>
      <p:sp>
        <p:nvSpPr>
          <p:cNvPr id="33" name="Shape 30"/>
          <p:cNvSpPr/>
          <p:nvPr/>
        </p:nvSpPr>
        <p:spPr>
          <a:xfrm>
            <a:off x="502920" y="3419856"/>
            <a:ext cx="2423160" cy="768096"/>
          </a:xfrm>
          <a:prstGeom prst="roundRect">
            <a:avLst>
              <a:gd name="adj" fmla="val 9524"/>
            </a:avLst>
          </a:prstGeom>
          <a:solidFill>
            <a:srgbClr val="EEF1F7"/>
          </a:solidFill>
          <a:ln w="12700">
            <a:solidFill>
              <a:srgbClr val="EEF1F7"/>
            </a:solidFill>
            <a:prstDash val="solid"/>
          </a:ln>
        </p:spPr>
      </p:sp>
      <p:sp>
        <p:nvSpPr>
          <p:cNvPr id="34" name="Shape 31"/>
          <p:cNvSpPr/>
          <p:nvPr/>
        </p:nvSpPr>
        <p:spPr>
          <a:xfrm>
            <a:off x="630936" y="3739896"/>
            <a:ext cx="128016" cy="128016"/>
          </a:xfrm>
          <a:prstGeom prst="ellipse">
            <a:avLst/>
          </a:prstGeom>
          <a:solidFill>
            <a:srgbClr val="2E7D6E"/>
          </a:solidFill>
          <a:ln w="12700">
            <a:solidFill>
              <a:srgbClr val="2E7D6E"/>
            </a:solidFill>
            <a:prstDash val="solid"/>
          </a:ln>
        </p:spPr>
      </p:sp>
      <p:sp>
        <p:nvSpPr>
          <p:cNvPr id="35" name="Text 32"/>
          <p:cNvSpPr txBox="1"/>
          <p:nvPr/>
        </p:nvSpPr>
        <p:spPr>
          <a:xfrm>
            <a:off x="886968" y="3419856"/>
            <a:ext cx="2011680" cy="768096"/>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Reading skills and strategies</a:t>
            </a:r>
            <a:endParaRPr lang="en-US" sz="1100" dirty="0"/>
          </a:p>
        </p:txBody>
      </p:sp>
      <p:sp>
        <p:nvSpPr>
          <p:cNvPr id="36" name="Shape 33"/>
          <p:cNvSpPr/>
          <p:nvPr/>
        </p:nvSpPr>
        <p:spPr>
          <a:xfrm>
            <a:off x="3063240" y="3419856"/>
            <a:ext cx="2798064" cy="768096"/>
          </a:xfrm>
          <a:prstGeom prst="roundRect">
            <a:avLst>
              <a:gd name="adj" fmla="val 9524"/>
            </a:avLst>
          </a:prstGeom>
          <a:solidFill>
            <a:srgbClr val="EEF1F7"/>
          </a:solidFill>
          <a:ln w="12700">
            <a:solidFill>
              <a:srgbClr val="EEF1F7"/>
            </a:solidFill>
            <a:prstDash val="solid"/>
          </a:ln>
        </p:spPr>
      </p:sp>
      <p:sp>
        <p:nvSpPr>
          <p:cNvPr id="37" name="Text 34"/>
          <p:cNvSpPr txBox="1"/>
          <p:nvPr/>
        </p:nvSpPr>
        <p:spPr>
          <a:xfrm>
            <a:off x="3182112" y="3447288"/>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Use phonics as the route to decode; check a word makes sense; begin to self-correct by re-reading</a:t>
            </a:r>
            <a:endParaRPr lang="en-US" sz="950" dirty="0"/>
          </a:p>
        </p:txBody>
      </p:sp>
      <p:sp>
        <p:nvSpPr>
          <p:cNvPr id="38" name="Shape 35"/>
          <p:cNvSpPr/>
          <p:nvPr/>
        </p:nvSpPr>
        <p:spPr>
          <a:xfrm>
            <a:off x="5952744" y="3419856"/>
            <a:ext cx="2798064" cy="768096"/>
          </a:xfrm>
          <a:prstGeom prst="roundRect">
            <a:avLst>
              <a:gd name="adj" fmla="val 9524"/>
            </a:avLst>
          </a:prstGeom>
          <a:solidFill>
            <a:srgbClr val="EEF1F7"/>
          </a:solidFill>
          <a:ln w="12700">
            <a:solidFill>
              <a:srgbClr val="EEF1F7"/>
            </a:solidFill>
            <a:prstDash val="solid"/>
          </a:ln>
        </p:spPr>
      </p:sp>
      <p:sp>
        <p:nvSpPr>
          <p:cNvPr id="39" name="Text 36"/>
          <p:cNvSpPr txBox="1"/>
          <p:nvPr/>
        </p:nvSpPr>
        <p:spPr>
          <a:xfrm>
            <a:off x="6071616" y="3447288"/>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Locate and discuss pre-taught vocabulary; self-correct and read ahead; use contents and glossaries</a:t>
            </a:r>
            <a:endParaRPr lang="en-US" sz="950" dirty="0"/>
          </a:p>
        </p:txBody>
      </p:sp>
      <p:sp>
        <p:nvSpPr>
          <p:cNvPr id="40" name="Shape 37"/>
          <p:cNvSpPr/>
          <p:nvPr/>
        </p:nvSpPr>
        <p:spPr>
          <a:xfrm>
            <a:off x="8842248" y="3419856"/>
            <a:ext cx="2798064" cy="768096"/>
          </a:xfrm>
          <a:prstGeom prst="roundRect">
            <a:avLst>
              <a:gd name="adj" fmla="val 9524"/>
            </a:avLst>
          </a:prstGeom>
          <a:solidFill>
            <a:srgbClr val="EEF1F7"/>
          </a:solidFill>
          <a:ln w="12700">
            <a:solidFill>
              <a:srgbClr val="EEF1F7"/>
            </a:solidFill>
            <a:prstDash val="solid"/>
          </a:ln>
        </p:spPr>
      </p:sp>
      <p:sp>
        <p:nvSpPr>
          <p:cNvPr id="41" name="Text 38"/>
          <p:cNvSpPr txBox="1"/>
          <p:nvPr/>
        </p:nvSpPr>
        <p:spPr>
          <a:xfrm>
            <a:off x="8961120" y="3447288"/>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Skim to gain an overview; identify text purpose; locate information using indexes and dictionaries</a:t>
            </a:r>
            <a:endParaRPr lang="en-US" sz="950" dirty="0"/>
          </a:p>
        </p:txBody>
      </p:sp>
      <p:sp>
        <p:nvSpPr>
          <p:cNvPr id="42" name="Shape 39"/>
          <p:cNvSpPr/>
          <p:nvPr/>
        </p:nvSpPr>
        <p:spPr>
          <a:xfrm>
            <a:off x="502920" y="4261104"/>
            <a:ext cx="2423160" cy="768096"/>
          </a:xfrm>
          <a:prstGeom prst="roundRect">
            <a:avLst>
              <a:gd name="adj" fmla="val 9524"/>
            </a:avLst>
          </a:prstGeom>
          <a:solidFill>
            <a:srgbClr val="FFFFFF"/>
          </a:solidFill>
          <a:ln w="12700">
            <a:solidFill>
              <a:srgbClr val="FFFFFF"/>
            </a:solidFill>
            <a:prstDash val="solid"/>
          </a:ln>
        </p:spPr>
      </p:sp>
      <p:sp>
        <p:nvSpPr>
          <p:cNvPr id="43" name="Shape 40"/>
          <p:cNvSpPr/>
          <p:nvPr/>
        </p:nvSpPr>
        <p:spPr>
          <a:xfrm>
            <a:off x="630936" y="4581144"/>
            <a:ext cx="128016" cy="128016"/>
          </a:xfrm>
          <a:prstGeom prst="ellipse">
            <a:avLst/>
          </a:prstGeom>
          <a:solidFill>
            <a:srgbClr val="C1440E"/>
          </a:solidFill>
          <a:ln w="12700">
            <a:solidFill>
              <a:srgbClr val="C1440E"/>
            </a:solidFill>
            <a:prstDash val="solid"/>
          </a:ln>
        </p:spPr>
      </p:sp>
      <p:sp>
        <p:nvSpPr>
          <p:cNvPr id="44" name="Text 41"/>
          <p:cNvSpPr txBox="1"/>
          <p:nvPr/>
        </p:nvSpPr>
        <p:spPr>
          <a:xfrm>
            <a:off x="886968" y="4261104"/>
            <a:ext cx="2011680" cy="768096"/>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Oracy and book talk</a:t>
            </a:r>
            <a:endParaRPr lang="en-US" sz="1100" dirty="0"/>
          </a:p>
        </p:txBody>
      </p:sp>
      <p:sp>
        <p:nvSpPr>
          <p:cNvPr id="45" name="Shape 42"/>
          <p:cNvSpPr/>
          <p:nvPr/>
        </p:nvSpPr>
        <p:spPr>
          <a:xfrm>
            <a:off x="3063240" y="4261104"/>
            <a:ext cx="2798064" cy="768096"/>
          </a:xfrm>
          <a:prstGeom prst="roundRect">
            <a:avLst>
              <a:gd name="adj" fmla="val 9524"/>
            </a:avLst>
          </a:prstGeom>
          <a:solidFill>
            <a:srgbClr val="FFFFFF"/>
          </a:solidFill>
          <a:ln w="12700">
            <a:solidFill>
              <a:srgbClr val="FFFFFF"/>
            </a:solidFill>
            <a:prstDash val="solid"/>
          </a:ln>
        </p:spPr>
      </p:sp>
      <p:sp>
        <p:nvSpPr>
          <p:cNvPr id="46" name="Text 43"/>
          <p:cNvSpPr txBox="1"/>
          <p:nvPr/>
        </p:nvSpPr>
        <p:spPr>
          <a:xfrm>
            <a:off x="3182112" y="4288536"/>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Explain their understanding of what is read to them; recite poems and rhymes by heart</a:t>
            </a:r>
            <a:endParaRPr lang="en-US" sz="950" dirty="0"/>
          </a:p>
        </p:txBody>
      </p:sp>
      <p:sp>
        <p:nvSpPr>
          <p:cNvPr id="47" name="Shape 44"/>
          <p:cNvSpPr/>
          <p:nvPr/>
        </p:nvSpPr>
        <p:spPr>
          <a:xfrm>
            <a:off x="5952744" y="4261104"/>
            <a:ext cx="2798064" cy="768096"/>
          </a:xfrm>
          <a:prstGeom prst="roundRect">
            <a:avLst>
              <a:gd name="adj" fmla="val 9524"/>
            </a:avLst>
          </a:prstGeom>
          <a:solidFill>
            <a:srgbClr val="FFFFFF"/>
          </a:solidFill>
          <a:ln w="12700">
            <a:solidFill>
              <a:srgbClr val="FFFFFF"/>
            </a:solidFill>
            <a:prstDash val="solid"/>
          </a:ln>
        </p:spPr>
      </p:sp>
      <p:sp>
        <p:nvSpPr>
          <p:cNvPr id="48" name="Text 45"/>
          <p:cNvSpPr txBox="1"/>
          <p:nvPr/>
        </p:nvSpPr>
        <p:spPr>
          <a:xfrm>
            <a:off x="6071616" y="4288536"/>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Discuss favourite words and phrases; recite poems with appropriate intonation; talk about book preferences</a:t>
            </a:r>
            <a:endParaRPr lang="en-US" sz="950" dirty="0"/>
          </a:p>
        </p:txBody>
      </p:sp>
      <p:sp>
        <p:nvSpPr>
          <p:cNvPr id="49" name="Shape 46"/>
          <p:cNvSpPr/>
          <p:nvPr/>
        </p:nvSpPr>
        <p:spPr>
          <a:xfrm>
            <a:off x="8842248" y="4261104"/>
            <a:ext cx="2798064" cy="768096"/>
          </a:xfrm>
          <a:prstGeom prst="roundRect">
            <a:avLst>
              <a:gd name="adj" fmla="val 9524"/>
            </a:avLst>
          </a:prstGeom>
          <a:solidFill>
            <a:srgbClr val="FFFFFF"/>
          </a:solidFill>
          <a:ln w="12700">
            <a:solidFill>
              <a:srgbClr val="FFFFFF"/>
            </a:solidFill>
            <a:prstDash val="solid"/>
          </a:ln>
        </p:spPr>
      </p:sp>
      <p:sp>
        <p:nvSpPr>
          <p:cNvPr id="50" name="Text 47"/>
          <p:cNvSpPr txBox="1"/>
          <p:nvPr/>
        </p:nvSpPr>
        <p:spPr>
          <a:xfrm>
            <a:off x="8961120" y="4288536"/>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Prepare short poems and play scripts to perform, showing understanding through intonation and tone</a:t>
            </a:r>
            <a:endParaRPr lang="en-US" sz="950" dirty="0"/>
          </a:p>
        </p:txBody>
      </p:sp>
      <p:sp>
        <p:nvSpPr>
          <p:cNvPr id="51" name="Shape 48"/>
          <p:cNvSpPr/>
          <p:nvPr/>
        </p:nvSpPr>
        <p:spPr>
          <a:xfrm>
            <a:off x="502920" y="5102352"/>
            <a:ext cx="2423160" cy="768096"/>
          </a:xfrm>
          <a:prstGeom prst="roundRect">
            <a:avLst>
              <a:gd name="adj" fmla="val 9524"/>
            </a:avLst>
          </a:prstGeom>
          <a:solidFill>
            <a:srgbClr val="EEF1F7"/>
          </a:solidFill>
          <a:ln w="12700">
            <a:solidFill>
              <a:srgbClr val="EEF1F7"/>
            </a:solidFill>
            <a:prstDash val="solid"/>
          </a:ln>
        </p:spPr>
      </p:sp>
      <p:sp>
        <p:nvSpPr>
          <p:cNvPr id="52" name="Shape 49"/>
          <p:cNvSpPr/>
          <p:nvPr/>
        </p:nvSpPr>
        <p:spPr>
          <a:xfrm>
            <a:off x="630936" y="5422392"/>
            <a:ext cx="128016" cy="128016"/>
          </a:xfrm>
          <a:prstGeom prst="ellipse">
            <a:avLst/>
          </a:prstGeom>
          <a:solidFill>
            <a:srgbClr val="1B7A4A"/>
          </a:solidFill>
          <a:ln w="12700">
            <a:solidFill>
              <a:srgbClr val="1B7A4A"/>
            </a:solidFill>
            <a:prstDash val="solid"/>
          </a:ln>
        </p:spPr>
      </p:sp>
      <p:sp>
        <p:nvSpPr>
          <p:cNvPr id="53" name="Text 50"/>
          <p:cNvSpPr txBox="1"/>
          <p:nvPr/>
        </p:nvSpPr>
        <p:spPr>
          <a:xfrm>
            <a:off x="886968" y="5102352"/>
            <a:ext cx="2011680" cy="768096"/>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Reading for pleasure</a:t>
            </a:r>
            <a:endParaRPr lang="en-US" sz="1100" dirty="0"/>
          </a:p>
        </p:txBody>
      </p:sp>
      <p:sp>
        <p:nvSpPr>
          <p:cNvPr id="54" name="Shape 51"/>
          <p:cNvSpPr/>
          <p:nvPr/>
        </p:nvSpPr>
        <p:spPr>
          <a:xfrm>
            <a:off x="3063240" y="5102352"/>
            <a:ext cx="2798064" cy="768096"/>
          </a:xfrm>
          <a:prstGeom prst="roundRect">
            <a:avLst>
              <a:gd name="adj" fmla="val 9524"/>
            </a:avLst>
          </a:prstGeom>
          <a:solidFill>
            <a:srgbClr val="EEF1F7"/>
          </a:solidFill>
          <a:ln w="12700">
            <a:solidFill>
              <a:srgbClr val="EEF1F7"/>
            </a:solidFill>
            <a:prstDash val="solid"/>
          </a:ln>
        </p:spPr>
      </p:sp>
      <p:sp>
        <p:nvSpPr>
          <p:cNvPr id="55" name="Text 52"/>
          <p:cNvSpPr txBox="1"/>
          <p:nvPr/>
        </p:nvSpPr>
        <p:spPr>
          <a:xfrm>
            <a:off x="3182112" y="5129784"/>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Daily story time; decodable books sent home; develop pleasure and motivation to read</a:t>
            </a:r>
            <a:endParaRPr lang="en-US" sz="950" dirty="0"/>
          </a:p>
        </p:txBody>
      </p:sp>
      <p:sp>
        <p:nvSpPr>
          <p:cNvPr id="56" name="Shape 53"/>
          <p:cNvSpPr/>
          <p:nvPr/>
        </p:nvSpPr>
        <p:spPr>
          <a:xfrm>
            <a:off x="5952744" y="5102352"/>
            <a:ext cx="2798064" cy="768096"/>
          </a:xfrm>
          <a:prstGeom prst="roundRect">
            <a:avLst>
              <a:gd name="adj" fmla="val 9524"/>
            </a:avLst>
          </a:prstGeom>
          <a:solidFill>
            <a:srgbClr val="EEF1F7"/>
          </a:solidFill>
          <a:ln w="12700">
            <a:solidFill>
              <a:srgbClr val="EEF1F7"/>
            </a:solidFill>
            <a:prstDash val="solid"/>
          </a:ln>
        </p:spPr>
      </p:sp>
      <p:sp>
        <p:nvSpPr>
          <p:cNvPr id="57" name="Text 54"/>
          <p:cNvSpPr txBox="1"/>
          <p:nvPr/>
        </p:nvSpPr>
        <p:spPr>
          <a:xfrm>
            <a:off x="6071616" y="5129784"/>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Daily story time; book banded books; library visits and reading challenges</a:t>
            </a:r>
            <a:endParaRPr lang="en-US" sz="950" dirty="0"/>
          </a:p>
        </p:txBody>
      </p:sp>
      <p:sp>
        <p:nvSpPr>
          <p:cNvPr id="58" name="Shape 55"/>
          <p:cNvSpPr/>
          <p:nvPr/>
        </p:nvSpPr>
        <p:spPr>
          <a:xfrm>
            <a:off x="8842248" y="5102352"/>
            <a:ext cx="2798064" cy="768096"/>
          </a:xfrm>
          <a:prstGeom prst="roundRect">
            <a:avLst>
              <a:gd name="adj" fmla="val 9524"/>
            </a:avLst>
          </a:prstGeom>
          <a:solidFill>
            <a:srgbClr val="EEF1F7"/>
          </a:solidFill>
          <a:ln w="12700">
            <a:solidFill>
              <a:srgbClr val="EEF1F7"/>
            </a:solidFill>
            <a:prstDash val="solid"/>
          </a:ln>
        </p:spPr>
      </p:sp>
      <p:sp>
        <p:nvSpPr>
          <p:cNvPr id="59" name="Text 56"/>
          <p:cNvSpPr txBox="1"/>
          <p:nvPr/>
        </p:nvSpPr>
        <p:spPr>
          <a:xfrm>
            <a:off x="8961120" y="5129784"/>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Daily story time; free reading; library monitors and reading challenges</a:t>
            </a:r>
            <a:endParaRPr lang="en-US" sz="950" dirty="0"/>
          </a:p>
        </p:txBody>
      </p:sp>
      <p:sp>
        <p:nvSpPr>
          <p:cNvPr id="60" name="Text 57"/>
          <p:cNvSpPr txBox="1"/>
          <p:nvPr/>
        </p:nvSpPr>
        <p:spPr>
          <a:xfrm>
            <a:off x="502920" y="6016752"/>
            <a:ext cx="11183112"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EYFS is set out on the Early Years slide. For full progression and end points by phase, see the Reading Curriculum Progression document.</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w="12700">
            <a:solidFill>
              <a:srgbClr val="0E7C7B"/>
            </a:solidFill>
            <a:prstDash val="solid"/>
          </a:ln>
        </p:spPr>
      </p:sp>
      <p:pic>
        <p:nvPicPr>
          <p:cNvPr id="3" name="Image 0" descr="/home/claude/ro/icons/image18.png"/>
          <p:cNvPicPr>
            <a:picLocks noChangeAspect="1"/>
          </p:cNvPicPr>
          <p:nvPr/>
        </p:nvPicPr>
        <p:blipFill>
          <a:blip r:embed="rId3"/>
          <a:stretch>
            <a:fillRect/>
          </a:stretch>
        </p:blipFill>
        <p:spPr>
          <a:xfrm>
            <a:off x="594360" y="475488"/>
            <a:ext cx="384048" cy="384048"/>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Progression of Skills: Year 4 – Year 6</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Reading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08</a:t>
            </a:r>
            <a:endParaRPr lang="en-US" sz="900" dirty="0"/>
          </a:p>
        </p:txBody>
      </p:sp>
      <p:sp>
        <p:nvSpPr>
          <p:cNvPr id="7" name="Shape 4"/>
          <p:cNvSpPr/>
          <p:nvPr/>
        </p:nvSpPr>
        <p:spPr>
          <a:xfrm>
            <a:off x="502920" y="1188720"/>
            <a:ext cx="2423160" cy="457200"/>
          </a:xfrm>
          <a:prstGeom prst="roundRect">
            <a:avLst>
              <a:gd name="adj" fmla="val 16000"/>
            </a:avLst>
          </a:prstGeom>
          <a:solidFill>
            <a:srgbClr val="1B2E5E"/>
          </a:solidFill>
          <a:ln w="12700">
            <a:solidFill>
              <a:srgbClr val="1B2E5E"/>
            </a:solidFill>
            <a:prstDash val="solid"/>
          </a:ln>
        </p:spPr>
      </p:sp>
      <p:sp>
        <p:nvSpPr>
          <p:cNvPr id="8" name="Text 5"/>
          <p:cNvSpPr txBox="1"/>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STRAND</a:t>
            </a:r>
            <a:endParaRPr lang="en-US" sz="1100" dirty="0"/>
          </a:p>
        </p:txBody>
      </p:sp>
      <p:sp>
        <p:nvSpPr>
          <p:cNvPr id="9" name="Shape 6"/>
          <p:cNvSpPr/>
          <p:nvPr/>
        </p:nvSpPr>
        <p:spPr>
          <a:xfrm>
            <a:off x="3063240" y="1188720"/>
            <a:ext cx="2798064" cy="457200"/>
          </a:xfrm>
          <a:prstGeom prst="roundRect">
            <a:avLst>
              <a:gd name="adj" fmla="val 16000"/>
            </a:avLst>
          </a:prstGeom>
          <a:solidFill>
            <a:srgbClr val="1B2E5E"/>
          </a:solidFill>
          <a:ln w="12700">
            <a:solidFill>
              <a:srgbClr val="1B2E5E"/>
            </a:solidFill>
            <a:prstDash val="solid"/>
          </a:ln>
        </p:spPr>
      </p:sp>
      <p:sp>
        <p:nvSpPr>
          <p:cNvPr id="10" name="Text 7"/>
          <p:cNvSpPr txBox="1"/>
          <p:nvPr/>
        </p:nvSpPr>
        <p:spPr>
          <a:xfrm>
            <a:off x="3063240" y="1188720"/>
            <a:ext cx="2798064" cy="457200"/>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YEAR 4</a:t>
            </a:r>
            <a:endParaRPr lang="en-US" sz="1200" dirty="0"/>
          </a:p>
        </p:txBody>
      </p:sp>
      <p:sp>
        <p:nvSpPr>
          <p:cNvPr id="11" name="Shape 8"/>
          <p:cNvSpPr/>
          <p:nvPr/>
        </p:nvSpPr>
        <p:spPr>
          <a:xfrm>
            <a:off x="5952744" y="1188720"/>
            <a:ext cx="2798064" cy="457200"/>
          </a:xfrm>
          <a:prstGeom prst="roundRect">
            <a:avLst>
              <a:gd name="adj" fmla="val 16000"/>
            </a:avLst>
          </a:prstGeom>
          <a:solidFill>
            <a:srgbClr val="1B2E5E"/>
          </a:solidFill>
          <a:ln w="12700">
            <a:solidFill>
              <a:srgbClr val="1B2E5E"/>
            </a:solidFill>
            <a:prstDash val="solid"/>
          </a:ln>
        </p:spPr>
      </p:sp>
      <p:sp>
        <p:nvSpPr>
          <p:cNvPr id="12" name="Text 9"/>
          <p:cNvSpPr txBox="1"/>
          <p:nvPr/>
        </p:nvSpPr>
        <p:spPr>
          <a:xfrm>
            <a:off x="5952744" y="1188720"/>
            <a:ext cx="2798064" cy="457200"/>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YEAR 5</a:t>
            </a:r>
            <a:endParaRPr lang="en-US" sz="1200" dirty="0"/>
          </a:p>
        </p:txBody>
      </p:sp>
      <p:sp>
        <p:nvSpPr>
          <p:cNvPr id="13" name="Shape 10"/>
          <p:cNvSpPr/>
          <p:nvPr/>
        </p:nvSpPr>
        <p:spPr>
          <a:xfrm>
            <a:off x="8842248" y="1188720"/>
            <a:ext cx="2798064" cy="457200"/>
          </a:xfrm>
          <a:prstGeom prst="roundRect">
            <a:avLst>
              <a:gd name="adj" fmla="val 16000"/>
            </a:avLst>
          </a:prstGeom>
          <a:solidFill>
            <a:srgbClr val="1B2E5E"/>
          </a:solidFill>
          <a:ln w="12700">
            <a:solidFill>
              <a:srgbClr val="1B2E5E"/>
            </a:solidFill>
            <a:prstDash val="solid"/>
          </a:ln>
        </p:spPr>
      </p:sp>
      <p:sp>
        <p:nvSpPr>
          <p:cNvPr id="14" name="Text 11"/>
          <p:cNvSpPr txBox="1"/>
          <p:nvPr/>
        </p:nvSpPr>
        <p:spPr>
          <a:xfrm>
            <a:off x="8842248" y="1188720"/>
            <a:ext cx="2798064" cy="457200"/>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YEAR 6</a:t>
            </a:r>
            <a:endParaRPr lang="en-US" sz="1200" dirty="0"/>
          </a:p>
        </p:txBody>
      </p:sp>
      <p:sp>
        <p:nvSpPr>
          <p:cNvPr id="15" name="Shape 12"/>
          <p:cNvSpPr/>
          <p:nvPr/>
        </p:nvSpPr>
        <p:spPr>
          <a:xfrm>
            <a:off x="502920" y="1737360"/>
            <a:ext cx="2423160" cy="768096"/>
          </a:xfrm>
          <a:prstGeom prst="roundRect">
            <a:avLst>
              <a:gd name="adj" fmla="val 9524"/>
            </a:avLst>
          </a:prstGeom>
          <a:solidFill>
            <a:srgbClr val="EEF1F7"/>
          </a:solidFill>
          <a:ln w="12700">
            <a:solidFill>
              <a:srgbClr val="EEF1F7"/>
            </a:solidFill>
            <a:prstDash val="solid"/>
          </a:ln>
        </p:spPr>
      </p:sp>
      <p:sp>
        <p:nvSpPr>
          <p:cNvPr id="16" name="Shape 13"/>
          <p:cNvSpPr/>
          <p:nvPr/>
        </p:nvSpPr>
        <p:spPr>
          <a:xfrm>
            <a:off x="630936" y="2057400"/>
            <a:ext cx="128016" cy="128016"/>
          </a:xfrm>
          <a:prstGeom prst="ellipse">
            <a:avLst/>
          </a:prstGeom>
          <a:solidFill>
            <a:srgbClr val="1B4D7E"/>
          </a:solidFill>
          <a:ln w="12700">
            <a:solidFill>
              <a:srgbClr val="1B4D7E"/>
            </a:solidFill>
            <a:prstDash val="solid"/>
          </a:ln>
        </p:spPr>
      </p:sp>
      <p:sp>
        <p:nvSpPr>
          <p:cNvPr id="17" name="Text 14"/>
          <p:cNvSpPr txBox="1"/>
          <p:nvPr/>
        </p:nvSpPr>
        <p:spPr>
          <a:xfrm>
            <a:off x="886968" y="1737360"/>
            <a:ext cx="2011680" cy="768096"/>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Word reading and fluency</a:t>
            </a:r>
            <a:endParaRPr lang="en-US" sz="1100" dirty="0"/>
          </a:p>
        </p:txBody>
      </p:sp>
      <p:sp>
        <p:nvSpPr>
          <p:cNvPr id="18" name="Shape 15"/>
          <p:cNvSpPr/>
          <p:nvPr/>
        </p:nvSpPr>
        <p:spPr>
          <a:xfrm>
            <a:off x="3063240" y="1737360"/>
            <a:ext cx="2798064" cy="768096"/>
          </a:xfrm>
          <a:prstGeom prst="roundRect">
            <a:avLst>
              <a:gd name="adj" fmla="val 9524"/>
            </a:avLst>
          </a:prstGeom>
          <a:solidFill>
            <a:srgbClr val="EEF1F7"/>
          </a:solidFill>
          <a:ln w="12700">
            <a:solidFill>
              <a:srgbClr val="EEF1F7"/>
            </a:solidFill>
            <a:prstDash val="solid"/>
          </a:ln>
        </p:spPr>
      </p:sp>
      <p:sp>
        <p:nvSpPr>
          <p:cNvPr id="19" name="Text 16"/>
          <p:cNvSpPr txBox="1"/>
          <p:nvPr/>
        </p:nvSpPr>
        <p:spPr>
          <a:xfrm>
            <a:off x="3182112" y="1764792"/>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Read further exception words; read texts with few visual clues with increased independence</a:t>
            </a:r>
            <a:endParaRPr lang="en-US" sz="950" dirty="0"/>
          </a:p>
        </p:txBody>
      </p:sp>
      <p:sp>
        <p:nvSpPr>
          <p:cNvPr id="20" name="Shape 17"/>
          <p:cNvSpPr/>
          <p:nvPr/>
        </p:nvSpPr>
        <p:spPr>
          <a:xfrm>
            <a:off x="5952744" y="1737360"/>
            <a:ext cx="2798064" cy="768096"/>
          </a:xfrm>
          <a:prstGeom prst="roundRect">
            <a:avLst>
              <a:gd name="adj" fmla="val 9524"/>
            </a:avLst>
          </a:prstGeom>
          <a:solidFill>
            <a:srgbClr val="EEF1F7"/>
          </a:solidFill>
          <a:ln w="12700">
            <a:solidFill>
              <a:srgbClr val="EEF1F7"/>
            </a:solidFill>
            <a:prstDash val="solid"/>
          </a:ln>
        </p:spPr>
      </p:sp>
      <p:sp>
        <p:nvSpPr>
          <p:cNvPr id="21" name="Text 18"/>
          <p:cNvSpPr txBox="1"/>
          <p:nvPr/>
        </p:nvSpPr>
        <p:spPr>
          <a:xfrm>
            <a:off x="6071616" y="1764792"/>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Apply morphology and etymology; read Year 5 and 6 Word List words with automaticity; identify how punctuation relates to sentence structure</a:t>
            </a:r>
            <a:endParaRPr lang="en-US" sz="950" dirty="0"/>
          </a:p>
        </p:txBody>
      </p:sp>
      <p:sp>
        <p:nvSpPr>
          <p:cNvPr id="22" name="Shape 19"/>
          <p:cNvSpPr/>
          <p:nvPr/>
        </p:nvSpPr>
        <p:spPr>
          <a:xfrm>
            <a:off x="8842248" y="1737360"/>
            <a:ext cx="2798064" cy="768096"/>
          </a:xfrm>
          <a:prstGeom prst="roundRect">
            <a:avLst>
              <a:gd name="adj" fmla="val 9524"/>
            </a:avLst>
          </a:prstGeom>
          <a:solidFill>
            <a:srgbClr val="EEF1F7"/>
          </a:solidFill>
          <a:ln w="12700">
            <a:solidFill>
              <a:srgbClr val="EEF1F7"/>
            </a:solidFill>
            <a:prstDash val="solid"/>
          </a:ln>
        </p:spPr>
      </p:sp>
      <p:sp>
        <p:nvSpPr>
          <p:cNvPr id="23" name="Text 20"/>
          <p:cNvSpPr txBox="1"/>
          <p:nvPr/>
        </p:nvSpPr>
        <p:spPr>
          <a:xfrm>
            <a:off x="8961120" y="1764792"/>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Read increasingly complex texts independently for sustained periods; understand meaning in multi-clause sentences</a:t>
            </a:r>
            <a:endParaRPr lang="en-US" sz="950" dirty="0"/>
          </a:p>
        </p:txBody>
      </p:sp>
      <p:sp>
        <p:nvSpPr>
          <p:cNvPr id="24" name="Shape 21"/>
          <p:cNvSpPr/>
          <p:nvPr/>
        </p:nvSpPr>
        <p:spPr>
          <a:xfrm>
            <a:off x="502920" y="2578608"/>
            <a:ext cx="2423160" cy="768096"/>
          </a:xfrm>
          <a:prstGeom prst="roundRect">
            <a:avLst>
              <a:gd name="adj" fmla="val 9524"/>
            </a:avLst>
          </a:prstGeom>
          <a:solidFill>
            <a:srgbClr val="FFFFFF"/>
          </a:solidFill>
          <a:ln w="12700">
            <a:solidFill>
              <a:srgbClr val="FFFFFF"/>
            </a:solidFill>
            <a:prstDash val="solid"/>
          </a:ln>
        </p:spPr>
      </p:sp>
      <p:sp>
        <p:nvSpPr>
          <p:cNvPr id="25" name="Shape 22"/>
          <p:cNvSpPr/>
          <p:nvPr/>
        </p:nvSpPr>
        <p:spPr>
          <a:xfrm>
            <a:off x="630936" y="2898648"/>
            <a:ext cx="128016" cy="128016"/>
          </a:xfrm>
          <a:prstGeom prst="ellipse">
            <a:avLst/>
          </a:prstGeom>
          <a:solidFill>
            <a:srgbClr val="8B2FC9"/>
          </a:solidFill>
          <a:ln w="12700">
            <a:solidFill>
              <a:srgbClr val="8B2FC9"/>
            </a:solidFill>
            <a:prstDash val="solid"/>
          </a:ln>
        </p:spPr>
      </p:sp>
      <p:sp>
        <p:nvSpPr>
          <p:cNvPr id="26" name="Text 23"/>
          <p:cNvSpPr txBox="1"/>
          <p:nvPr/>
        </p:nvSpPr>
        <p:spPr>
          <a:xfrm>
            <a:off x="886968" y="2578608"/>
            <a:ext cx="2011680" cy="768096"/>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Comprehension</a:t>
            </a:r>
            <a:endParaRPr lang="en-US" sz="1100" dirty="0"/>
          </a:p>
        </p:txBody>
      </p:sp>
      <p:sp>
        <p:nvSpPr>
          <p:cNvPr id="27" name="Shape 24"/>
          <p:cNvSpPr/>
          <p:nvPr/>
        </p:nvSpPr>
        <p:spPr>
          <a:xfrm>
            <a:off x="3063240" y="2578608"/>
            <a:ext cx="2798064" cy="768096"/>
          </a:xfrm>
          <a:prstGeom prst="roundRect">
            <a:avLst>
              <a:gd name="adj" fmla="val 9524"/>
            </a:avLst>
          </a:prstGeom>
          <a:solidFill>
            <a:srgbClr val="FFFFFF"/>
          </a:solidFill>
          <a:ln w="12700">
            <a:solidFill>
              <a:srgbClr val="FFFFFF"/>
            </a:solidFill>
            <a:prstDash val="solid"/>
          </a:ln>
        </p:spPr>
      </p:sp>
      <p:sp>
        <p:nvSpPr>
          <p:cNvPr id="28" name="Text 25"/>
          <p:cNvSpPr txBox="1"/>
          <p:nvPr/>
        </p:nvSpPr>
        <p:spPr>
          <a:xfrm>
            <a:off x="3182112" y="2606040"/>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Retell myths and legends orally; predict from details stated and implied; explain the meaning of many words in context</a:t>
            </a:r>
            <a:endParaRPr lang="en-US" sz="950" dirty="0"/>
          </a:p>
        </p:txBody>
      </p:sp>
      <p:sp>
        <p:nvSpPr>
          <p:cNvPr id="29" name="Shape 26"/>
          <p:cNvSpPr/>
          <p:nvPr/>
        </p:nvSpPr>
        <p:spPr>
          <a:xfrm>
            <a:off x="5952744" y="2578608"/>
            <a:ext cx="2798064" cy="768096"/>
          </a:xfrm>
          <a:prstGeom prst="roundRect">
            <a:avLst>
              <a:gd name="adj" fmla="val 9524"/>
            </a:avLst>
          </a:prstGeom>
          <a:solidFill>
            <a:srgbClr val="FFFFFF"/>
          </a:solidFill>
          <a:ln w="12700">
            <a:solidFill>
              <a:srgbClr val="FFFFFF"/>
            </a:solidFill>
            <a:prstDash val="solid"/>
          </a:ln>
        </p:spPr>
      </p:sp>
      <p:sp>
        <p:nvSpPr>
          <p:cNvPr id="30" name="Text 27"/>
          <p:cNvSpPr txBox="1"/>
          <p:nvPr/>
        </p:nvSpPr>
        <p:spPr>
          <a:xfrm>
            <a:off x="6071616" y="2606040"/>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Read modern fiction, myths, legends and books from other cultures; identify themes across a wide range of writing</a:t>
            </a:r>
            <a:endParaRPr lang="en-US" sz="950" dirty="0"/>
          </a:p>
        </p:txBody>
      </p:sp>
      <p:sp>
        <p:nvSpPr>
          <p:cNvPr id="31" name="Shape 28"/>
          <p:cNvSpPr/>
          <p:nvPr/>
        </p:nvSpPr>
        <p:spPr>
          <a:xfrm>
            <a:off x="8842248" y="2578608"/>
            <a:ext cx="2798064" cy="768096"/>
          </a:xfrm>
          <a:prstGeom prst="roundRect">
            <a:avLst>
              <a:gd name="adj" fmla="val 9524"/>
            </a:avLst>
          </a:prstGeom>
          <a:solidFill>
            <a:srgbClr val="FFFFFF"/>
          </a:solidFill>
          <a:ln w="12700">
            <a:solidFill>
              <a:srgbClr val="FFFFFF"/>
            </a:solidFill>
            <a:prstDash val="solid"/>
          </a:ln>
        </p:spPr>
      </p:sp>
      <p:sp>
        <p:nvSpPr>
          <p:cNvPr id="32" name="Text 29"/>
          <p:cNvSpPr txBox="1"/>
          <p:nvPr/>
        </p:nvSpPr>
        <p:spPr>
          <a:xfrm>
            <a:off x="8961120" y="2606040"/>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Read fiction from our literary heritage; draw inferences and justify them with evidence; explore words in context</a:t>
            </a:r>
            <a:endParaRPr lang="en-US" sz="950" dirty="0"/>
          </a:p>
        </p:txBody>
      </p:sp>
      <p:sp>
        <p:nvSpPr>
          <p:cNvPr id="33" name="Shape 30"/>
          <p:cNvSpPr/>
          <p:nvPr/>
        </p:nvSpPr>
        <p:spPr>
          <a:xfrm>
            <a:off x="502920" y="3419856"/>
            <a:ext cx="2423160" cy="768096"/>
          </a:xfrm>
          <a:prstGeom prst="roundRect">
            <a:avLst>
              <a:gd name="adj" fmla="val 9524"/>
            </a:avLst>
          </a:prstGeom>
          <a:solidFill>
            <a:srgbClr val="EEF1F7"/>
          </a:solidFill>
          <a:ln w="12700">
            <a:solidFill>
              <a:srgbClr val="EEF1F7"/>
            </a:solidFill>
            <a:prstDash val="solid"/>
          </a:ln>
        </p:spPr>
      </p:sp>
      <p:sp>
        <p:nvSpPr>
          <p:cNvPr id="34" name="Shape 31"/>
          <p:cNvSpPr/>
          <p:nvPr/>
        </p:nvSpPr>
        <p:spPr>
          <a:xfrm>
            <a:off x="630936" y="3739896"/>
            <a:ext cx="128016" cy="128016"/>
          </a:xfrm>
          <a:prstGeom prst="ellipse">
            <a:avLst/>
          </a:prstGeom>
          <a:solidFill>
            <a:srgbClr val="2E7D6E"/>
          </a:solidFill>
          <a:ln w="12700">
            <a:solidFill>
              <a:srgbClr val="2E7D6E"/>
            </a:solidFill>
            <a:prstDash val="solid"/>
          </a:ln>
        </p:spPr>
      </p:sp>
      <p:sp>
        <p:nvSpPr>
          <p:cNvPr id="35" name="Text 32"/>
          <p:cNvSpPr txBox="1"/>
          <p:nvPr/>
        </p:nvSpPr>
        <p:spPr>
          <a:xfrm>
            <a:off x="886968" y="3419856"/>
            <a:ext cx="2011680" cy="768096"/>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Reading skills and strategies</a:t>
            </a:r>
            <a:endParaRPr lang="en-US" sz="1100" dirty="0"/>
          </a:p>
        </p:txBody>
      </p:sp>
      <p:sp>
        <p:nvSpPr>
          <p:cNvPr id="36" name="Shape 33"/>
          <p:cNvSpPr/>
          <p:nvPr/>
        </p:nvSpPr>
        <p:spPr>
          <a:xfrm>
            <a:off x="3063240" y="3419856"/>
            <a:ext cx="2798064" cy="768096"/>
          </a:xfrm>
          <a:prstGeom prst="roundRect">
            <a:avLst>
              <a:gd name="adj" fmla="val 9524"/>
            </a:avLst>
          </a:prstGeom>
          <a:solidFill>
            <a:srgbClr val="EEF1F7"/>
          </a:solidFill>
          <a:ln w="12700">
            <a:solidFill>
              <a:srgbClr val="EEF1F7"/>
            </a:solidFill>
            <a:prstDash val="solid"/>
          </a:ln>
        </p:spPr>
      </p:sp>
      <p:sp>
        <p:nvSpPr>
          <p:cNvPr id="37" name="Text 34"/>
          <p:cNvSpPr txBox="1"/>
          <p:nvPr/>
        </p:nvSpPr>
        <p:spPr>
          <a:xfrm>
            <a:off x="3182112" y="3447288"/>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Skim for gist; identify how texts differ in purpose, structure and layout; use illustration to enhance understanding</a:t>
            </a:r>
            <a:endParaRPr lang="en-US" sz="950" dirty="0"/>
          </a:p>
        </p:txBody>
      </p:sp>
      <p:sp>
        <p:nvSpPr>
          <p:cNvPr id="38" name="Shape 35"/>
          <p:cNvSpPr/>
          <p:nvPr/>
        </p:nvSpPr>
        <p:spPr>
          <a:xfrm>
            <a:off x="5952744" y="3419856"/>
            <a:ext cx="2798064" cy="768096"/>
          </a:xfrm>
          <a:prstGeom prst="roundRect">
            <a:avLst>
              <a:gd name="adj" fmla="val 9524"/>
            </a:avLst>
          </a:prstGeom>
          <a:solidFill>
            <a:srgbClr val="EEF1F7"/>
          </a:solidFill>
          <a:ln w="12700">
            <a:solidFill>
              <a:srgbClr val="EEF1F7"/>
            </a:solidFill>
            <a:prstDash val="solid"/>
          </a:ln>
        </p:spPr>
      </p:sp>
      <p:sp>
        <p:nvSpPr>
          <p:cNvPr id="39" name="Text 36"/>
          <p:cNvSpPr txBox="1"/>
          <p:nvPr/>
        </p:nvSpPr>
        <p:spPr>
          <a:xfrm>
            <a:off x="6071616" y="3447288"/>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Scan for detail using sub-headings and diagrams; read closely, annotating for specific purposes</a:t>
            </a:r>
            <a:endParaRPr lang="en-US" sz="950" dirty="0"/>
          </a:p>
        </p:txBody>
      </p:sp>
      <p:sp>
        <p:nvSpPr>
          <p:cNvPr id="40" name="Shape 37"/>
          <p:cNvSpPr/>
          <p:nvPr/>
        </p:nvSpPr>
        <p:spPr>
          <a:xfrm>
            <a:off x="8842248" y="3419856"/>
            <a:ext cx="2798064" cy="768096"/>
          </a:xfrm>
          <a:prstGeom prst="roundRect">
            <a:avLst>
              <a:gd name="adj" fmla="val 9524"/>
            </a:avLst>
          </a:prstGeom>
          <a:solidFill>
            <a:srgbClr val="EEF1F7"/>
          </a:solidFill>
          <a:ln w="12700">
            <a:solidFill>
              <a:srgbClr val="EEF1F7"/>
            </a:solidFill>
            <a:prstDash val="solid"/>
          </a:ln>
        </p:spPr>
      </p:sp>
      <p:sp>
        <p:nvSpPr>
          <p:cNvPr id="41" name="Text 38"/>
          <p:cNvSpPr txBox="1"/>
          <p:nvPr/>
        </p:nvSpPr>
        <p:spPr>
          <a:xfrm>
            <a:off x="8961120" y="3447288"/>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Find the main idea of a paragraph and of a whole text; use a range of skimming and scanning strategies</a:t>
            </a:r>
            <a:endParaRPr lang="en-US" sz="950" dirty="0"/>
          </a:p>
        </p:txBody>
      </p:sp>
      <p:sp>
        <p:nvSpPr>
          <p:cNvPr id="42" name="Shape 39"/>
          <p:cNvSpPr/>
          <p:nvPr/>
        </p:nvSpPr>
        <p:spPr>
          <a:xfrm>
            <a:off x="502920" y="4261104"/>
            <a:ext cx="2423160" cy="768096"/>
          </a:xfrm>
          <a:prstGeom prst="roundRect">
            <a:avLst>
              <a:gd name="adj" fmla="val 9524"/>
            </a:avLst>
          </a:prstGeom>
          <a:solidFill>
            <a:srgbClr val="FFFFFF"/>
          </a:solidFill>
          <a:ln w="12700">
            <a:solidFill>
              <a:srgbClr val="FFFFFF"/>
            </a:solidFill>
            <a:prstDash val="solid"/>
          </a:ln>
        </p:spPr>
      </p:sp>
      <p:sp>
        <p:nvSpPr>
          <p:cNvPr id="43" name="Shape 40"/>
          <p:cNvSpPr/>
          <p:nvPr/>
        </p:nvSpPr>
        <p:spPr>
          <a:xfrm>
            <a:off x="630936" y="4581144"/>
            <a:ext cx="128016" cy="128016"/>
          </a:xfrm>
          <a:prstGeom prst="ellipse">
            <a:avLst/>
          </a:prstGeom>
          <a:solidFill>
            <a:srgbClr val="C1440E"/>
          </a:solidFill>
          <a:ln w="12700">
            <a:solidFill>
              <a:srgbClr val="C1440E"/>
            </a:solidFill>
            <a:prstDash val="solid"/>
          </a:ln>
        </p:spPr>
      </p:sp>
      <p:sp>
        <p:nvSpPr>
          <p:cNvPr id="44" name="Text 41"/>
          <p:cNvSpPr txBox="1"/>
          <p:nvPr/>
        </p:nvSpPr>
        <p:spPr>
          <a:xfrm>
            <a:off x="886968" y="4261104"/>
            <a:ext cx="2011680" cy="768096"/>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Oracy and book talk</a:t>
            </a:r>
            <a:endParaRPr lang="en-US" sz="1100" dirty="0"/>
          </a:p>
        </p:txBody>
      </p:sp>
      <p:sp>
        <p:nvSpPr>
          <p:cNvPr id="45" name="Shape 42"/>
          <p:cNvSpPr/>
          <p:nvPr/>
        </p:nvSpPr>
        <p:spPr>
          <a:xfrm>
            <a:off x="3063240" y="4261104"/>
            <a:ext cx="2798064" cy="768096"/>
          </a:xfrm>
          <a:prstGeom prst="roundRect">
            <a:avLst>
              <a:gd name="adj" fmla="val 9524"/>
            </a:avLst>
          </a:prstGeom>
          <a:solidFill>
            <a:srgbClr val="FFFFFF"/>
          </a:solidFill>
          <a:ln w="12700">
            <a:solidFill>
              <a:srgbClr val="FFFFFF"/>
            </a:solidFill>
            <a:prstDash val="solid"/>
          </a:ln>
        </p:spPr>
      </p:sp>
      <p:sp>
        <p:nvSpPr>
          <p:cNvPr id="46" name="Text 43"/>
          <p:cNvSpPr txBox="1"/>
          <p:nvPr/>
        </p:nvSpPr>
        <p:spPr>
          <a:xfrm>
            <a:off x="3182112" y="4288536"/>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Confidently discuss a wide range of books; perform poems and plays with increasing understanding</a:t>
            </a:r>
            <a:endParaRPr lang="en-US" sz="950" dirty="0"/>
          </a:p>
        </p:txBody>
      </p:sp>
      <p:sp>
        <p:nvSpPr>
          <p:cNvPr id="47" name="Shape 44"/>
          <p:cNvSpPr/>
          <p:nvPr/>
        </p:nvSpPr>
        <p:spPr>
          <a:xfrm>
            <a:off x="5952744" y="4261104"/>
            <a:ext cx="2798064" cy="768096"/>
          </a:xfrm>
          <a:prstGeom prst="roundRect">
            <a:avLst>
              <a:gd name="adj" fmla="val 9524"/>
            </a:avLst>
          </a:prstGeom>
          <a:solidFill>
            <a:srgbClr val="FFFFFF"/>
          </a:solidFill>
          <a:ln w="12700">
            <a:solidFill>
              <a:srgbClr val="FFFFFF"/>
            </a:solidFill>
            <a:prstDash val="solid"/>
          </a:ln>
        </p:spPr>
      </p:sp>
      <p:sp>
        <p:nvSpPr>
          <p:cNvPr id="48" name="Text 45"/>
          <p:cNvSpPr txBox="1"/>
          <p:nvPr/>
        </p:nvSpPr>
        <p:spPr>
          <a:xfrm>
            <a:off x="6071616" y="4288536"/>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Build on others’ ideas and challenge some views; learn a wider range of poetry by heart</a:t>
            </a:r>
            <a:endParaRPr lang="en-US" sz="950" dirty="0"/>
          </a:p>
        </p:txBody>
      </p:sp>
      <p:sp>
        <p:nvSpPr>
          <p:cNvPr id="49" name="Shape 46"/>
          <p:cNvSpPr/>
          <p:nvPr/>
        </p:nvSpPr>
        <p:spPr>
          <a:xfrm>
            <a:off x="8842248" y="4261104"/>
            <a:ext cx="2798064" cy="768096"/>
          </a:xfrm>
          <a:prstGeom prst="roundRect">
            <a:avLst>
              <a:gd name="adj" fmla="val 9524"/>
            </a:avLst>
          </a:prstGeom>
          <a:solidFill>
            <a:srgbClr val="FFFFFF"/>
          </a:solidFill>
          <a:ln w="12700">
            <a:solidFill>
              <a:srgbClr val="FFFFFF"/>
            </a:solidFill>
            <a:prstDash val="solid"/>
          </a:ln>
        </p:spPr>
      </p:sp>
      <p:sp>
        <p:nvSpPr>
          <p:cNvPr id="50" name="Text 47"/>
          <p:cNvSpPr txBox="1"/>
          <p:nvPr/>
        </p:nvSpPr>
        <p:spPr>
          <a:xfrm>
            <a:off x="8961120" y="4288536"/>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Challenge views with reasoned justification; distinguish fact from opinion; debate and perform to an audience</a:t>
            </a:r>
            <a:endParaRPr lang="en-US" sz="950" dirty="0"/>
          </a:p>
        </p:txBody>
      </p:sp>
      <p:sp>
        <p:nvSpPr>
          <p:cNvPr id="51" name="Shape 48"/>
          <p:cNvSpPr/>
          <p:nvPr/>
        </p:nvSpPr>
        <p:spPr>
          <a:xfrm>
            <a:off x="502920" y="5102352"/>
            <a:ext cx="2423160" cy="768096"/>
          </a:xfrm>
          <a:prstGeom prst="roundRect">
            <a:avLst>
              <a:gd name="adj" fmla="val 9524"/>
            </a:avLst>
          </a:prstGeom>
          <a:solidFill>
            <a:srgbClr val="EEF1F7"/>
          </a:solidFill>
          <a:ln w="12700">
            <a:solidFill>
              <a:srgbClr val="EEF1F7"/>
            </a:solidFill>
            <a:prstDash val="solid"/>
          </a:ln>
        </p:spPr>
      </p:sp>
      <p:sp>
        <p:nvSpPr>
          <p:cNvPr id="52" name="Shape 49"/>
          <p:cNvSpPr/>
          <p:nvPr/>
        </p:nvSpPr>
        <p:spPr>
          <a:xfrm>
            <a:off x="630936" y="5422392"/>
            <a:ext cx="128016" cy="128016"/>
          </a:xfrm>
          <a:prstGeom prst="ellipse">
            <a:avLst/>
          </a:prstGeom>
          <a:solidFill>
            <a:srgbClr val="1B7A4A"/>
          </a:solidFill>
          <a:ln w="12700">
            <a:solidFill>
              <a:srgbClr val="1B7A4A"/>
            </a:solidFill>
            <a:prstDash val="solid"/>
          </a:ln>
        </p:spPr>
      </p:sp>
      <p:sp>
        <p:nvSpPr>
          <p:cNvPr id="53" name="Text 50"/>
          <p:cNvSpPr txBox="1"/>
          <p:nvPr/>
        </p:nvSpPr>
        <p:spPr>
          <a:xfrm>
            <a:off x="886968" y="5102352"/>
            <a:ext cx="2011680" cy="768096"/>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Reading for pleasure</a:t>
            </a:r>
            <a:endParaRPr lang="en-US" sz="1100" dirty="0"/>
          </a:p>
        </p:txBody>
      </p:sp>
      <p:sp>
        <p:nvSpPr>
          <p:cNvPr id="54" name="Shape 51"/>
          <p:cNvSpPr/>
          <p:nvPr/>
        </p:nvSpPr>
        <p:spPr>
          <a:xfrm>
            <a:off x="3063240" y="5102352"/>
            <a:ext cx="2798064" cy="768096"/>
          </a:xfrm>
          <a:prstGeom prst="roundRect">
            <a:avLst>
              <a:gd name="adj" fmla="val 9524"/>
            </a:avLst>
          </a:prstGeom>
          <a:solidFill>
            <a:srgbClr val="EEF1F7"/>
          </a:solidFill>
          <a:ln w="12700">
            <a:solidFill>
              <a:srgbClr val="EEF1F7"/>
            </a:solidFill>
            <a:prstDash val="solid"/>
          </a:ln>
        </p:spPr>
      </p:sp>
      <p:sp>
        <p:nvSpPr>
          <p:cNvPr id="55" name="Text 52"/>
          <p:cNvSpPr txBox="1"/>
          <p:nvPr/>
        </p:nvSpPr>
        <p:spPr>
          <a:xfrm>
            <a:off x="3182112" y="5129784"/>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Daily story time; read widely across books structured in different ways</a:t>
            </a:r>
            <a:endParaRPr lang="en-US" sz="950" dirty="0"/>
          </a:p>
        </p:txBody>
      </p:sp>
      <p:sp>
        <p:nvSpPr>
          <p:cNvPr id="56" name="Shape 53"/>
          <p:cNvSpPr/>
          <p:nvPr/>
        </p:nvSpPr>
        <p:spPr>
          <a:xfrm>
            <a:off x="5952744" y="5102352"/>
            <a:ext cx="2798064" cy="768096"/>
          </a:xfrm>
          <a:prstGeom prst="roundRect">
            <a:avLst>
              <a:gd name="adj" fmla="val 9524"/>
            </a:avLst>
          </a:prstGeom>
          <a:solidFill>
            <a:srgbClr val="EEF1F7"/>
          </a:solidFill>
          <a:ln w="12700">
            <a:solidFill>
              <a:srgbClr val="EEF1F7"/>
            </a:solidFill>
            <a:prstDash val="solid"/>
          </a:ln>
        </p:spPr>
      </p:sp>
      <p:sp>
        <p:nvSpPr>
          <p:cNvPr id="57" name="Text 54"/>
          <p:cNvSpPr txBox="1"/>
          <p:nvPr/>
        </p:nvSpPr>
        <p:spPr>
          <a:xfrm>
            <a:off x="6071616" y="5129784"/>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Daily story time; read widely and frequently for pleasure and information; recommend books to peers</a:t>
            </a:r>
            <a:endParaRPr lang="en-US" sz="950" dirty="0"/>
          </a:p>
        </p:txBody>
      </p:sp>
      <p:sp>
        <p:nvSpPr>
          <p:cNvPr id="58" name="Shape 55"/>
          <p:cNvSpPr/>
          <p:nvPr/>
        </p:nvSpPr>
        <p:spPr>
          <a:xfrm>
            <a:off x="8842248" y="5102352"/>
            <a:ext cx="2798064" cy="768096"/>
          </a:xfrm>
          <a:prstGeom prst="roundRect">
            <a:avLst>
              <a:gd name="adj" fmla="val 9524"/>
            </a:avLst>
          </a:prstGeom>
          <a:solidFill>
            <a:srgbClr val="EEF1F7"/>
          </a:solidFill>
          <a:ln w="12700">
            <a:solidFill>
              <a:srgbClr val="EEF1F7"/>
            </a:solidFill>
            <a:prstDash val="solid"/>
          </a:ln>
        </p:spPr>
      </p:sp>
      <p:sp>
        <p:nvSpPr>
          <p:cNvPr id="59" name="Text 56"/>
          <p:cNvSpPr txBox="1"/>
          <p:nvPr/>
        </p:nvSpPr>
        <p:spPr>
          <a:xfrm>
            <a:off x="8961120" y="5129784"/>
            <a:ext cx="2560320" cy="713232"/>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Daily story time; read widely for pleasure and information; lead reading in assemblies</a:t>
            </a:r>
            <a:endParaRPr lang="en-US" sz="950" dirty="0"/>
          </a:p>
        </p:txBody>
      </p:sp>
      <p:sp>
        <p:nvSpPr>
          <p:cNvPr id="60" name="Text 57"/>
          <p:cNvSpPr txBox="1"/>
          <p:nvPr/>
        </p:nvSpPr>
        <p:spPr>
          <a:xfrm>
            <a:off x="502920" y="6016752"/>
            <a:ext cx="11183112"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EYFS is set out on the Early Years slide. For full progression and end points by phase, see the Reading Curriculum Progression document.</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B2E5E"/>
        </a:solidFill>
        <a:effectLst/>
      </p:bgPr>
    </p:bg>
    <p:spTree>
      <p:nvGrpSpPr>
        <p:cNvPr id="1" name=""/>
        <p:cNvGrpSpPr/>
        <p:nvPr/>
      </p:nvGrpSpPr>
      <p:grpSpPr>
        <a:xfrm>
          <a:off x="0" y="0"/>
          <a:ext cx="0" cy="0"/>
          <a:chOff x="0" y="0"/>
          <a:chExt cx="0" cy="0"/>
        </a:xfrm>
      </p:grpSpPr>
      <p:sp>
        <p:nvSpPr>
          <p:cNvPr id="2" name="Shape 0"/>
          <p:cNvSpPr/>
          <p:nvPr/>
        </p:nvSpPr>
        <p:spPr>
          <a:xfrm>
            <a:off x="502920" y="457200"/>
            <a:ext cx="566928" cy="566928"/>
          </a:xfrm>
          <a:prstGeom prst="ellipse">
            <a:avLst/>
          </a:prstGeom>
          <a:solidFill>
            <a:srgbClr val="F5A623"/>
          </a:solidFill>
          <a:ln w="12700">
            <a:solidFill>
              <a:srgbClr val="F5A623"/>
            </a:solidFill>
            <a:prstDash val="solid"/>
          </a:ln>
        </p:spPr>
      </p:sp>
      <p:pic>
        <p:nvPicPr>
          <p:cNvPr id="3" name="Image 0" descr="/home/claude/ro/icons/image6.png"/>
          <p:cNvPicPr>
            <a:picLocks noChangeAspect="1"/>
          </p:cNvPicPr>
          <p:nvPr/>
        </p:nvPicPr>
        <p:blipFill>
          <a:blip r:embed="rId3"/>
          <a:stretch>
            <a:fillRect/>
          </a:stretch>
        </p:blipFill>
        <p:spPr>
          <a:xfrm>
            <a:off x="594360" y="548640"/>
            <a:ext cx="384048" cy="384048"/>
          </a:xfrm>
          <a:prstGeom prst="rect">
            <a:avLst/>
          </a:prstGeom>
        </p:spPr>
      </p:pic>
      <p:sp>
        <p:nvSpPr>
          <p:cNvPr id="4" name="Text 1"/>
          <p:cNvSpPr txBox="1"/>
          <p:nvPr/>
        </p:nvSpPr>
        <p:spPr>
          <a:xfrm>
            <a:off x="1234440" y="420624"/>
            <a:ext cx="10058400" cy="640080"/>
          </a:xfrm>
          <a:prstGeom prst="rect">
            <a:avLst/>
          </a:prstGeom>
          <a:noFill/>
          <a:ln/>
        </p:spPr>
        <p:txBody>
          <a:bodyPr wrap="square" lIns="0" tIns="0" rIns="0" bIns="0" rtlCol="0" anchor="ctr"/>
          <a:lstStyle/>
          <a:p>
            <a:pPr marL="0" indent="0">
              <a:buNone/>
            </a:pPr>
            <a:r>
              <a:rPr lang="en-US" sz="2600" b="1" dirty="0">
                <a:solidFill>
                  <a:srgbClr val="FFFFFF"/>
                </a:solidFill>
                <a:latin typeface="Calibri" pitchFamily="34" charset="0"/>
                <a:ea typeface="Calibri" pitchFamily="34" charset="-122"/>
                <a:cs typeface="Calibri" pitchFamily="34" charset="-120"/>
              </a:rPr>
              <a:t>Assessment within Reading</a:t>
            </a:r>
            <a:endParaRPr lang="en-US" sz="2600" dirty="0"/>
          </a:p>
        </p:txBody>
      </p:sp>
      <p:sp>
        <p:nvSpPr>
          <p:cNvPr id="5" name="Shape 2"/>
          <p:cNvSpPr/>
          <p:nvPr/>
        </p:nvSpPr>
        <p:spPr>
          <a:xfrm>
            <a:off x="502920" y="1371600"/>
            <a:ext cx="5440680" cy="3520440"/>
          </a:xfrm>
          <a:prstGeom prst="roundRect">
            <a:avLst>
              <a:gd name="adj" fmla="val 2078"/>
            </a:avLst>
          </a:prstGeom>
          <a:solidFill>
            <a:srgbClr val="13213F"/>
          </a:solidFill>
          <a:ln w="12700">
            <a:solidFill>
              <a:srgbClr val="13213F"/>
            </a:solidFill>
            <a:prstDash val="solid"/>
          </a:ln>
        </p:spPr>
      </p:sp>
      <p:sp>
        <p:nvSpPr>
          <p:cNvPr id="6" name="Text 3"/>
          <p:cNvSpPr txBox="1"/>
          <p:nvPr/>
        </p:nvSpPr>
        <p:spPr>
          <a:xfrm>
            <a:off x="822960" y="1600200"/>
            <a:ext cx="4800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DAY TO DAY</a:t>
            </a:r>
            <a:endParaRPr lang="en-US" sz="1400" dirty="0"/>
          </a:p>
        </p:txBody>
      </p:sp>
      <p:sp>
        <p:nvSpPr>
          <p:cNvPr id="7" name="Shape 4"/>
          <p:cNvSpPr/>
          <p:nvPr/>
        </p:nvSpPr>
        <p:spPr>
          <a:xfrm>
            <a:off x="822960" y="2121408"/>
            <a:ext cx="128016" cy="128016"/>
          </a:xfrm>
          <a:prstGeom prst="ellipse">
            <a:avLst/>
          </a:prstGeom>
          <a:solidFill>
            <a:srgbClr val="F5A623"/>
          </a:solidFill>
          <a:ln w="12700">
            <a:solidFill>
              <a:srgbClr val="F5A623"/>
            </a:solidFill>
            <a:prstDash val="solid"/>
          </a:ln>
        </p:spPr>
      </p:sp>
      <p:sp>
        <p:nvSpPr>
          <p:cNvPr id="8" name="Text 5"/>
          <p:cNvSpPr txBox="1"/>
          <p:nvPr/>
        </p:nvSpPr>
        <p:spPr>
          <a:xfrm>
            <a:off x="1143000" y="2057400"/>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Immediate verbal correction of blending, segmenting and pronunciation in phonics</a:t>
            </a:r>
            <a:endParaRPr lang="en-US" sz="1200" dirty="0"/>
          </a:p>
        </p:txBody>
      </p:sp>
      <p:sp>
        <p:nvSpPr>
          <p:cNvPr id="9" name="Shape 6"/>
          <p:cNvSpPr/>
          <p:nvPr/>
        </p:nvSpPr>
        <p:spPr>
          <a:xfrm>
            <a:off x="822960" y="2834640"/>
            <a:ext cx="128016" cy="128016"/>
          </a:xfrm>
          <a:prstGeom prst="ellipse">
            <a:avLst/>
          </a:prstGeom>
          <a:solidFill>
            <a:srgbClr val="F5A623"/>
          </a:solidFill>
          <a:ln w="12700">
            <a:solidFill>
              <a:srgbClr val="F5A623"/>
            </a:solidFill>
            <a:prstDash val="solid"/>
          </a:ln>
        </p:spPr>
      </p:sp>
      <p:sp>
        <p:nvSpPr>
          <p:cNvPr id="10" name="Text 7"/>
          <p:cNvSpPr txBox="1"/>
          <p:nvPr/>
        </p:nvSpPr>
        <p:spPr>
          <a:xfrm>
            <a:off x="1143000" y="2770632"/>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Questioning, discussion and Show Me responses in shared reading</a:t>
            </a:r>
            <a:endParaRPr lang="en-US" sz="1200" dirty="0"/>
          </a:p>
        </p:txBody>
      </p:sp>
      <p:sp>
        <p:nvSpPr>
          <p:cNvPr id="11" name="Shape 8"/>
          <p:cNvSpPr/>
          <p:nvPr/>
        </p:nvSpPr>
        <p:spPr>
          <a:xfrm>
            <a:off x="822960" y="3547872"/>
            <a:ext cx="128016" cy="128016"/>
          </a:xfrm>
          <a:prstGeom prst="ellipse">
            <a:avLst/>
          </a:prstGeom>
          <a:solidFill>
            <a:srgbClr val="F5A623"/>
          </a:solidFill>
          <a:ln w="12700">
            <a:solidFill>
              <a:srgbClr val="F5A623"/>
            </a:solidFill>
            <a:prstDash val="solid"/>
          </a:ln>
        </p:spPr>
      </p:sp>
      <p:sp>
        <p:nvSpPr>
          <p:cNvPr id="12" name="Text 9"/>
          <p:cNvSpPr txBox="1"/>
          <p:nvPr/>
        </p:nvSpPr>
        <p:spPr>
          <a:xfrm>
            <a:off x="1143000" y="3483864"/>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Whole class feedback books completed after sessions and acted on at the start of the next</a:t>
            </a:r>
            <a:endParaRPr lang="en-US" sz="1200" dirty="0"/>
          </a:p>
        </p:txBody>
      </p:sp>
      <p:sp>
        <p:nvSpPr>
          <p:cNvPr id="13" name="Shape 10"/>
          <p:cNvSpPr/>
          <p:nvPr/>
        </p:nvSpPr>
        <p:spPr>
          <a:xfrm>
            <a:off x="822960" y="4261104"/>
            <a:ext cx="128016" cy="128016"/>
          </a:xfrm>
          <a:prstGeom prst="ellipse">
            <a:avLst/>
          </a:prstGeom>
          <a:solidFill>
            <a:srgbClr val="F5A623"/>
          </a:solidFill>
          <a:ln w="12700">
            <a:solidFill>
              <a:srgbClr val="F5A623"/>
            </a:solidFill>
            <a:prstDash val="solid"/>
          </a:ln>
        </p:spPr>
      </p:sp>
      <p:sp>
        <p:nvSpPr>
          <p:cNvPr id="14" name="Text 11"/>
          <p:cNvSpPr txBox="1"/>
          <p:nvPr/>
        </p:nvSpPr>
        <p:spPr>
          <a:xfrm>
            <a:off x="1143000" y="4197096"/>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Mini-plenaries, cold calling, hinge questions and exit tickets within the lesson</a:t>
            </a:r>
            <a:endParaRPr lang="en-US" sz="1200" dirty="0"/>
          </a:p>
        </p:txBody>
      </p:sp>
      <p:sp>
        <p:nvSpPr>
          <p:cNvPr id="15" name="Shape 12"/>
          <p:cNvSpPr/>
          <p:nvPr/>
        </p:nvSpPr>
        <p:spPr>
          <a:xfrm>
            <a:off x="6263640" y="1371600"/>
            <a:ext cx="5440680" cy="3520440"/>
          </a:xfrm>
          <a:prstGeom prst="roundRect">
            <a:avLst>
              <a:gd name="adj" fmla="val 2078"/>
            </a:avLst>
          </a:prstGeom>
          <a:solidFill>
            <a:srgbClr val="13213F"/>
          </a:solidFill>
          <a:ln w="12700">
            <a:solidFill>
              <a:srgbClr val="13213F"/>
            </a:solidFill>
            <a:prstDash val="solid"/>
          </a:ln>
        </p:spPr>
      </p:sp>
      <p:sp>
        <p:nvSpPr>
          <p:cNvPr id="16" name="Text 13"/>
          <p:cNvSpPr txBox="1"/>
          <p:nvPr/>
        </p:nvSpPr>
        <p:spPr>
          <a:xfrm>
            <a:off x="6583680" y="1600200"/>
            <a:ext cx="4800600" cy="365760"/>
          </a:xfrm>
          <a:prstGeom prst="rect">
            <a:avLst/>
          </a:prstGeom>
          <a:noFill/>
          <a:ln/>
        </p:spPr>
        <p:txBody>
          <a:bodyPr wrap="square" lIns="0" tIns="0" rIns="0" bIns="0" rtlCol="0" anchor="ctr"/>
          <a:lstStyle/>
          <a:p>
            <a:pPr marL="0" indent="0">
              <a:buNone/>
            </a:pPr>
            <a:r>
              <a:rPr lang="en-US" sz="1400" b="1" kern="0" spc="150" dirty="0">
                <a:solidFill>
                  <a:srgbClr val="0E7C7B"/>
                </a:solidFill>
                <a:latin typeface="Calibri" pitchFamily="34" charset="0"/>
                <a:ea typeface="Calibri" pitchFamily="34" charset="-122"/>
                <a:cs typeface="Calibri" pitchFamily="34" charset="-120"/>
              </a:rPr>
              <a:t>ONGOING</a:t>
            </a:r>
            <a:endParaRPr lang="en-US" sz="1400" dirty="0"/>
          </a:p>
        </p:txBody>
      </p:sp>
      <p:sp>
        <p:nvSpPr>
          <p:cNvPr id="17" name="Shape 14"/>
          <p:cNvSpPr/>
          <p:nvPr/>
        </p:nvSpPr>
        <p:spPr>
          <a:xfrm>
            <a:off x="6583680" y="2121408"/>
            <a:ext cx="128016" cy="128016"/>
          </a:xfrm>
          <a:prstGeom prst="ellipse">
            <a:avLst/>
          </a:prstGeom>
          <a:solidFill>
            <a:srgbClr val="0E7C7B"/>
          </a:solidFill>
          <a:ln w="12700">
            <a:solidFill>
              <a:srgbClr val="0E7C7B"/>
            </a:solidFill>
            <a:prstDash val="solid"/>
          </a:ln>
        </p:spPr>
      </p:sp>
      <p:sp>
        <p:nvSpPr>
          <p:cNvPr id="18" name="Text 15"/>
          <p:cNvSpPr txBox="1"/>
          <p:nvPr/>
        </p:nvSpPr>
        <p:spPr>
          <a:xfrm>
            <a:off x="6903720" y="2057400"/>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Floppy’s Phonics assessments and Planning and Record grids</a:t>
            </a:r>
            <a:endParaRPr lang="en-US" sz="1200" dirty="0"/>
          </a:p>
        </p:txBody>
      </p:sp>
      <p:sp>
        <p:nvSpPr>
          <p:cNvPr id="19" name="Shape 16"/>
          <p:cNvSpPr/>
          <p:nvPr/>
        </p:nvSpPr>
        <p:spPr>
          <a:xfrm>
            <a:off x="6583680" y="2834640"/>
            <a:ext cx="128016" cy="128016"/>
          </a:xfrm>
          <a:prstGeom prst="ellipse">
            <a:avLst/>
          </a:prstGeom>
          <a:solidFill>
            <a:srgbClr val="0E7C7B"/>
          </a:solidFill>
          <a:ln w="12700">
            <a:solidFill>
              <a:srgbClr val="0E7C7B"/>
            </a:solidFill>
            <a:prstDash val="solid"/>
          </a:ln>
        </p:spPr>
      </p:sp>
      <p:sp>
        <p:nvSpPr>
          <p:cNvPr id="20" name="Text 17"/>
          <p:cNvSpPr txBox="1"/>
          <p:nvPr/>
        </p:nvSpPr>
        <p:spPr>
          <a:xfrm>
            <a:off x="6903720" y="2770632"/>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Statutory Phonics Screening Check in Year 1, with a re-check in Year 2</a:t>
            </a:r>
            <a:endParaRPr lang="en-US" sz="1200" dirty="0"/>
          </a:p>
        </p:txBody>
      </p:sp>
      <p:sp>
        <p:nvSpPr>
          <p:cNvPr id="21" name="Shape 18"/>
          <p:cNvSpPr/>
          <p:nvPr/>
        </p:nvSpPr>
        <p:spPr>
          <a:xfrm>
            <a:off x="6583680" y="3547872"/>
            <a:ext cx="128016" cy="128016"/>
          </a:xfrm>
          <a:prstGeom prst="ellipse">
            <a:avLst/>
          </a:prstGeom>
          <a:solidFill>
            <a:srgbClr val="0E7C7B"/>
          </a:solidFill>
          <a:ln w="12700">
            <a:solidFill>
              <a:srgbClr val="0E7C7B"/>
            </a:solidFill>
            <a:prstDash val="solid"/>
          </a:ln>
        </p:spPr>
      </p:sp>
      <p:sp>
        <p:nvSpPr>
          <p:cNvPr id="22" name="Text 19"/>
          <p:cNvSpPr txBox="1"/>
          <p:nvPr/>
        </p:nvSpPr>
        <p:spPr>
          <a:xfrm>
            <a:off x="6903720" y="3483864"/>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NTS assessments from Year 1 to Year 6 at the end of each term and added alongside teacher assessment grade to Insight</a:t>
            </a:r>
            <a:endParaRPr lang="en-US" sz="1200" dirty="0"/>
          </a:p>
        </p:txBody>
      </p:sp>
      <p:sp>
        <p:nvSpPr>
          <p:cNvPr id="23" name="Shape 20"/>
          <p:cNvSpPr/>
          <p:nvPr/>
        </p:nvSpPr>
        <p:spPr>
          <a:xfrm>
            <a:off x="6583680" y="4261104"/>
            <a:ext cx="128016" cy="128016"/>
          </a:xfrm>
          <a:prstGeom prst="ellipse">
            <a:avLst/>
          </a:prstGeom>
          <a:solidFill>
            <a:srgbClr val="0E7C7B"/>
          </a:solidFill>
          <a:ln w="12700">
            <a:solidFill>
              <a:srgbClr val="0E7C7B"/>
            </a:solidFill>
            <a:prstDash val="solid"/>
          </a:ln>
        </p:spPr>
      </p:sp>
      <p:sp>
        <p:nvSpPr>
          <p:cNvPr id="24" name="Text 21"/>
          <p:cNvSpPr txBox="1"/>
          <p:nvPr/>
        </p:nvSpPr>
        <p:spPr>
          <a:xfrm>
            <a:off x="6903720" y="4197096"/>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Outcomes analysed with a focus on the lowest twenty per cent, agreed with the SENCO</a:t>
            </a:r>
            <a:endParaRPr lang="en-US" sz="1200" dirty="0"/>
          </a:p>
        </p:txBody>
      </p:sp>
      <p:sp>
        <p:nvSpPr>
          <p:cNvPr id="25" name="Shape 22"/>
          <p:cNvSpPr/>
          <p:nvPr/>
        </p:nvSpPr>
        <p:spPr>
          <a:xfrm>
            <a:off x="502920" y="5074920"/>
            <a:ext cx="11201400" cy="1234440"/>
          </a:xfrm>
          <a:prstGeom prst="roundRect">
            <a:avLst>
              <a:gd name="adj" fmla="val 5926"/>
            </a:avLst>
          </a:prstGeom>
          <a:solidFill>
            <a:srgbClr val="24386B"/>
          </a:solidFill>
          <a:ln w="12700">
            <a:solidFill>
              <a:srgbClr val="24386B"/>
            </a:solidFill>
            <a:prstDash val="solid"/>
          </a:ln>
        </p:spPr>
      </p:sp>
      <p:sp>
        <p:nvSpPr>
          <p:cNvPr id="26" name="Shape 23"/>
          <p:cNvSpPr/>
          <p:nvPr/>
        </p:nvSpPr>
        <p:spPr>
          <a:xfrm>
            <a:off x="777240" y="5367528"/>
            <a:ext cx="640080" cy="640080"/>
          </a:xfrm>
          <a:prstGeom prst="ellipse">
            <a:avLst/>
          </a:prstGeom>
          <a:solidFill>
            <a:srgbClr val="F5A623"/>
          </a:solidFill>
          <a:ln w="12700">
            <a:solidFill>
              <a:srgbClr val="F5A623"/>
            </a:solidFill>
            <a:prstDash val="solid"/>
          </a:ln>
        </p:spPr>
      </p:sp>
      <p:pic>
        <p:nvPicPr>
          <p:cNvPr id="27" name="Image 1" descr="/home/claude/ro/icons/bookopen.png"/>
          <p:cNvPicPr>
            <a:picLocks noChangeAspect="1"/>
          </p:cNvPicPr>
          <p:nvPr/>
        </p:nvPicPr>
        <p:blipFill>
          <a:blip r:embed="rId4"/>
          <a:stretch>
            <a:fillRect/>
          </a:stretch>
        </p:blipFill>
        <p:spPr>
          <a:xfrm>
            <a:off x="932688" y="5522976"/>
            <a:ext cx="329184" cy="329184"/>
          </a:xfrm>
          <a:prstGeom prst="rect">
            <a:avLst/>
          </a:prstGeom>
        </p:spPr>
      </p:pic>
      <p:sp>
        <p:nvSpPr>
          <p:cNvPr id="28" name="Text 24"/>
          <p:cNvSpPr txBox="1"/>
          <p:nvPr/>
        </p:nvSpPr>
        <p:spPr>
          <a:xfrm>
            <a:off x="1600200" y="5074920"/>
            <a:ext cx="9784080" cy="1234440"/>
          </a:xfrm>
          <a:prstGeom prst="rect">
            <a:avLst/>
          </a:prstGeom>
          <a:noFill/>
          <a:ln/>
        </p:spPr>
        <p:txBody>
          <a:bodyPr wrap="square" lIns="0" tIns="0" rIns="0" bIns="0" rtlCol="0" anchor="ctr"/>
          <a:lstStyle/>
          <a:p>
            <a:pPr marL="0" indent="0">
              <a:buNone/>
            </a:pPr>
            <a:r>
              <a:rPr lang="en-US" sz="1400" i="1" dirty="0">
                <a:solidFill>
                  <a:srgbClr val="FFFFFF"/>
                </a:solidFill>
                <a:latin typeface="Calibri" pitchFamily="34" charset="0"/>
                <a:ea typeface="Calibri" pitchFamily="34" charset="-122"/>
                <a:cs typeface="Calibri" pitchFamily="34" charset="-120"/>
              </a:rPr>
              <a:t>Every child at Bexton leaves able to read, think deeply about what they have read and choose to pick up a book because they want to.</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1936</Words>
  <Application>Microsoft Office PowerPoint</Application>
  <PresentationFormat>Widescreen</PresentationFormat>
  <Paragraphs>193</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Tristram Marchington</cp:lastModifiedBy>
  <cp:revision>2</cp:revision>
  <dcterms:created xsi:type="dcterms:W3CDTF">2026-09-15T14:05:33Z</dcterms:created>
  <dcterms:modified xsi:type="dcterms:W3CDTF">2026-09-15T14:14:01Z</dcterms:modified>
</cp:coreProperties>
</file>