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tram Marchington" userId="4b3aa505-4d04-44d2-a3ea-f74dfb5aec73" providerId="ADAL" clId="{C53CDBE9-347B-44BD-97D0-A7668D36CC40}"/>
    <pc:docChg chg="undo custSel modSld">
      <pc:chgData name="Tristram Marchington" userId="4b3aa505-4d04-44d2-a3ea-f74dfb5aec73" providerId="ADAL" clId="{C53CDBE9-347B-44BD-97D0-A7668D36CC40}" dt="2026-09-08T12:51:50.507" v="11"/>
      <pc:docMkLst>
        <pc:docMk/>
      </pc:docMkLst>
      <pc:sldChg chg="addSp modSp mod">
        <pc:chgData name="Tristram Marchington" userId="4b3aa505-4d04-44d2-a3ea-f74dfb5aec73" providerId="ADAL" clId="{C53CDBE9-347B-44BD-97D0-A7668D36CC40}" dt="2026-09-08T12:51:50.507" v="11"/>
        <pc:sldMkLst>
          <pc:docMk/>
          <pc:sldMk cId="0" sldId="260"/>
        </pc:sldMkLst>
        <pc:spChg chg="mod">
          <ac:chgData name="Tristram Marchington" userId="4b3aa505-4d04-44d2-a3ea-f74dfb5aec73" providerId="ADAL" clId="{C53CDBE9-347B-44BD-97D0-A7668D36CC40}" dt="2026-09-08T12:50:18.337" v="3" actId="1076"/>
          <ac:spMkLst>
            <pc:docMk/>
            <pc:sldMk cId="0" sldId="260"/>
            <ac:spMk id="4"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10"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11"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13"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14"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15"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16"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18"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19"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20"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21"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23"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24"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25"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26"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28" creationId="{00000000-0000-0000-0000-000000000000}"/>
          </ac:spMkLst>
        </pc:spChg>
        <pc:spChg chg="mod">
          <ac:chgData name="Tristram Marchington" userId="4b3aa505-4d04-44d2-a3ea-f74dfb5aec73" providerId="ADAL" clId="{C53CDBE9-347B-44BD-97D0-A7668D36CC40}" dt="2026-09-08T12:50:25.878" v="4" actId="1076"/>
          <ac:spMkLst>
            <pc:docMk/>
            <pc:sldMk cId="0" sldId="260"/>
            <ac:spMk id="29" creationId="{00000000-0000-0000-0000-000000000000}"/>
          </ac:spMkLst>
        </pc:spChg>
        <pc:spChg chg="add mod">
          <ac:chgData name="Tristram Marchington" userId="4b3aa505-4d04-44d2-a3ea-f74dfb5aec73" providerId="ADAL" clId="{C53CDBE9-347B-44BD-97D0-A7668D36CC40}" dt="2026-09-08T12:50:34.893" v="6" actId="1076"/>
          <ac:spMkLst>
            <pc:docMk/>
            <pc:sldMk cId="0" sldId="260"/>
            <ac:spMk id="30" creationId="{BB455AA6-1A94-420B-B214-81215BDD11E5}"/>
          </ac:spMkLst>
        </pc:spChg>
        <pc:spChg chg="add mod">
          <ac:chgData name="Tristram Marchington" userId="4b3aa505-4d04-44d2-a3ea-f74dfb5aec73" providerId="ADAL" clId="{C53CDBE9-347B-44BD-97D0-A7668D36CC40}" dt="2026-09-08T12:50:34.893" v="6" actId="1076"/>
          <ac:spMkLst>
            <pc:docMk/>
            <pc:sldMk cId="0" sldId="260"/>
            <ac:spMk id="31" creationId="{87FBA580-B3E9-42C3-9F69-22B1E87D6B84}"/>
          </ac:spMkLst>
        </pc:spChg>
        <pc:spChg chg="add mod">
          <ac:chgData name="Tristram Marchington" userId="4b3aa505-4d04-44d2-a3ea-f74dfb5aec73" providerId="ADAL" clId="{C53CDBE9-347B-44BD-97D0-A7668D36CC40}" dt="2026-09-08T12:50:34.893" v="6" actId="1076"/>
          <ac:spMkLst>
            <pc:docMk/>
            <pc:sldMk cId="0" sldId="260"/>
            <ac:spMk id="33" creationId="{E02C7EE2-EC88-40B7-81F2-4F9E80261C93}"/>
          </ac:spMkLst>
        </pc:spChg>
        <pc:spChg chg="add mod">
          <ac:chgData name="Tristram Marchington" userId="4b3aa505-4d04-44d2-a3ea-f74dfb5aec73" providerId="ADAL" clId="{C53CDBE9-347B-44BD-97D0-A7668D36CC40}" dt="2026-09-08T12:51:50.507" v="11"/>
          <ac:spMkLst>
            <pc:docMk/>
            <pc:sldMk cId="0" sldId="260"/>
            <ac:spMk id="34" creationId="{DE54B8E3-D1B1-487F-836E-02B3E93F127F}"/>
          </ac:spMkLst>
        </pc:spChg>
        <pc:picChg chg="mod">
          <ac:chgData name="Tristram Marchington" userId="4b3aa505-4d04-44d2-a3ea-f74dfb5aec73" providerId="ADAL" clId="{C53CDBE9-347B-44BD-97D0-A7668D36CC40}" dt="2026-09-08T12:50:25.878" v="4" actId="1076"/>
          <ac:picMkLst>
            <pc:docMk/>
            <pc:sldMk cId="0" sldId="260"/>
            <ac:picMk id="12" creationId="{00000000-0000-0000-0000-000000000000}"/>
          </ac:picMkLst>
        </pc:picChg>
        <pc:picChg chg="mod">
          <ac:chgData name="Tristram Marchington" userId="4b3aa505-4d04-44d2-a3ea-f74dfb5aec73" providerId="ADAL" clId="{C53CDBE9-347B-44BD-97D0-A7668D36CC40}" dt="2026-09-08T12:50:25.878" v="4" actId="1076"/>
          <ac:picMkLst>
            <pc:docMk/>
            <pc:sldMk cId="0" sldId="260"/>
            <ac:picMk id="17" creationId="{00000000-0000-0000-0000-000000000000}"/>
          </ac:picMkLst>
        </pc:picChg>
        <pc:picChg chg="mod">
          <ac:chgData name="Tristram Marchington" userId="4b3aa505-4d04-44d2-a3ea-f74dfb5aec73" providerId="ADAL" clId="{C53CDBE9-347B-44BD-97D0-A7668D36CC40}" dt="2026-09-08T12:50:25.878" v="4" actId="1076"/>
          <ac:picMkLst>
            <pc:docMk/>
            <pc:sldMk cId="0" sldId="260"/>
            <ac:picMk id="22" creationId="{00000000-0000-0000-0000-000000000000}"/>
          </ac:picMkLst>
        </pc:picChg>
        <pc:picChg chg="mod">
          <ac:chgData name="Tristram Marchington" userId="4b3aa505-4d04-44d2-a3ea-f74dfb5aec73" providerId="ADAL" clId="{C53CDBE9-347B-44BD-97D0-A7668D36CC40}" dt="2026-09-08T12:50:25.878" v="4" actId="1076"/>
          <ac:picMkLst>
            <pc:docMk/>
            <pc:sldMk cId="0" sldId="260"/>
            <ac:picMk id="27" creationId="{00000000-0000-0000-0000-000000000000}"/>
          </ac:picMkLst>
        </pc:picChg>
        <pc:picChg chg="add mod">
          <ac:chgData name="Tristram Marchington" userId="4b3aa505-4d04-44d2-a3ea-f74dfb5aec73" providerId="ADAL" clId="{C53CDBE9-347B-44BD-97D0-A7668D36CC40}" dt="2026-09-08T12:50:34.893" v="6" actId="1076"/>
          <ac:picMkLst>
            <pc:docMk/>
            <pc:sldMk cId="0" sldId="260"/>
            <ac:picMk id="32" creationId="{D7268F52-F4BB-4FED-A88A-4C5FA9EC19C0}"/>
          </ac:picMkLst>
        </pc:picChg>
      </pc:sldChg>
      <pc:sldChg chg="modSp mod">
        <pc:chgData name="Tristram Marchington" userId="4b3aa505-4d04-44d2-a3ea-f74dfb5aec73" providerId="ADAL" clId="{C53CDBE9-347B-44BD-97D0-A7668D36CC40}" dt="2026-09-08T11:25:07.022" v="1"/>
        <pc:sldMkLst>
          <pc:docMk/>
          <pc:sldMk cId="0" sldId="266"/>
        </pc:sldMkLst>
        <pc:spChg chg="mod">
          <ac:chgData name="Tristram Marchington" userId="4b3aa505-4d04-44d2-a3ea-f74dfb5aec73" providerId="ADAL" clId="{C53CDBE9-347B-44BD-97D0-A7668D36CC40}" dt="2026-09-08T11:25:07.022" v="1"/>
          <ac:spMkLst>
            <pc:docMk/>
            <pc:sldMk cId="0" sldId="266"/>
            <ac:spMk id="2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63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bexton_circle.png"/>
          <p:cNvPicPr>
            <a:picLocks noChangeAspect="1"/>
          </p:cNvPicPr>
          <p:nvPr/>
        </p:nvPicPr>
        <p:blipFill>
          <a:blip r:embed="rId3"/>
          <a:stretch>
            <a:fillRect/>
          </a:stretch>
        </p:blipFill>
        <p:spPr>
          <a:xfrm>
            <a:off x="5387188" y="457200"/>
            <a:ext cx="1417320" cy="1417320"/>
          </a:xfrm>
          <a:prstGeom prst="rect">
            <a:avLst/>
          </a:prstGeom>
          <a:effectLst>
            <a:outerShdw blurRad="101600" dist="38100" dir="2700000" algn="bl" rotWithShape="0">
              <a:srgbClr val="000000">
                <a:alpha val="25000"/>
              </a:srgbClr>
            </a:outerShdw>
          </a:effectLst>
        </p:spPr>
      </p:pic>
      <p:sp>
        <p:nvSpPr>
          <p:cNvPr id="3" name="Shape 0"/>
          <p:cNvSpPr/>
          <p:nvPr/>
        </p:nvSpPr>
        <p:spPr>
          <a:xfrm>
            <a:off x="5592928" y="2331720"/>
            <a:ext cx="1005840" cy="1005840"/>
          </a:xfrm>
          <a:prstGeom prst="ellipse">
            <a:avLst/>
          </a:prstGeom>
          <a:solidFill>
            <a:srgbClr val="F5A623"/>
          </a:solidFill>
          <a:ln/>
        </p:spPr>
      </p:sp>
      <p:pic>
        <p:nvPicPr>
          <p:cNvPr id="4" name="Image 1" descr="icons/smile_white.png"/>
          <p:cNvPicPr>
            <a:picLocks noChangeAspect="1"/>
          </p:cNvPicPr>
          <p:nvPr/>
        </p:nvPicPr>
        <p:blipFill>
          <a:blip r:embed="rId4"/>
          <a:stretch>
            <a:fillRect/>
          </a:stretch>
        </p:blipFill>
        <p:spPr>
          <a:xfrm>
            <a:off x="5723687" y="2462479"/>
            <a:ext cx="744322" cy="744322"/>
          </a:xfrm>
          <a:prstGeom prst="rect">
            <a:avLst/>
          </a:prstGeom>
        </p:spPr>
      </p:pic>
      <p:sp>
        <p:nvSpPr>
          <p:cNvPr id="5" name="Text 1"/>
          <p:cNvSpPr/>
          <p:nvPr/>
        </p:nvSpPr>
        <p:spPr>
          <a:xfrm>
            <a:off x="0" y="3520440"/>
            <a:ext cx="12191695" cy="1005840"/>
          </a:xfrm>
          <a:prstGeom prst="rect">
            <a:avLst/>
          </a:prstGeom>
          <a:noFill/>
          <a:ln/>
        </p:spPr>
        <p:txBody>
          <a:bodyPr wrap="square" lIns="0" tIns="0" rIns="0" bIns="0" rtlCol="0" anchor="ctr"/>
          <a:lstStyle/>
          <a:p>
            <a:pPr marL="0" indent="0" algn="ctr">
              <a:buNone/>
            </a:pPr>
            <a:r>
              <a:rPr lang="en-US" sz="6000" b="1" kern="0" spc="400" dirty="0">
                <a:solidFill>
                  <a:srgbClr val="FFFFFF"/>
                </a:solidFill>
                <a:latin typeface="Calibri" pitchFamily="34" charset="0"/>
                <a:ea typeface="Calibri" pitchFamily="34" charset="-122"/>
                <a:cs typeface="Calibri" pitchFamily="34" charset="-120"/>
              </a:rPr>
              <a:t>PSHE</a:t>
            </a:r>
            <a:endParaRPr lang="en-US" sz="6000" dirty="0"/>
          </a:p>
        </p:txBody>
      </p:sp>
      <p:sp>
        <p:nvSpPr>
          <p:cNvPr id="6" name="Text 2"/>
          <p:cNvSpPr/>
          <p:nvPr/>
        </p:nvSpPr>
        <p:spPr>
          <a:xfrm>
            <a:off x="0" y="443484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p:nvPr/>
        </p:nvSpPr>
        <p:spPr>
          <a:xfrm>
            <a:off x="0" y="4983480"/>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Confident. Resilient. Respectful. Ready for life.</a:t>
            </a:r>
            <a:endParaRPr lang="en-US" sz="1500" dirty="0"/>
          </a:p>
        </p:txBody>
      </p:sp>
      <p:sp>
        <p:nvSpPr>
          <p:cNvPr id="8" name="Text 4"/>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boo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p:spPr>
      </p:sp>
      <p:sp>
        <p:nvSpPr>
          <p:cNvPr id="8" name="Text 5"/>
          <p:cNvSpPr/>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p:nvPr/>
        </p:nvSpPr>
        <p:spPr>
          <a:xfrm>
            <a:off x="777240" y="1965960"/>
            <a:ext cx="3611880" cy="4206240"/>
          </a:xfrm>
          <a:prstGeom prst="rect">
            <a:avLst/>
          </a:prstGeom>
          <a:noFill/>
          <a:ln/>
        </p:spPr>
        <p:txBody>
          <a:bodyPr wrap="square" lIns="0" tIns="0" rIns="0" bIns="0" rtlCol="0" anchor="t"/>
          <a:lstStyle/>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Confident, resilient and respectful pupils who feel safe and valued</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 spiral curriculum: pupils revisit and build on key concepts every year</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Strong emphasis on emotional literacy, mental health and safeguarding</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The Pathway explicitly taught and practised within every Jigsaw lesson</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Knowledge, skills and vocabulary to manage emotions and make informed choices</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 strong sense of belonging, independence and confidence</a:t>
            </a:r>
            <a:endParaRPr lang="en-US" sz="1300" dirty="0"/>
          </a:p>
        </p:txBody>
      </p:sp>
      <p:sp>
        <p:nvSpPr>
          <p:cNvPr id="10" name="Text 7"/>
          <p:cNvSpPr/>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170432"/>
          </a:xfrm>
          <a:prstGeom prst="roundRect">
            <a:avLst>
              <a:gd name="adj" fmla="val 5469"/>
            </a:avLst>
          </a:prstGeom>
          <a:solidFill>
            <a:srgbClr val="EEF1F7"/>
          </a:solidFill>
          <a:ln/>
        </p:spPr>
      </p:sp>
      <p:sp>
        <p:nvSpPr>
          <p:cNvPr id="12" name="Shape 9"/>
          <p:cNvSpPr/>
          <p:nvPr/>
        </p:nvSpPr>
        <p:spPr>
          <a:xfrm>
            <a:off x="5102352" y="2048256"/>
            <a:ext cx="457200" cy="457200"/>
          </a:xfrm>
          <a:prstGeom prst="ellipse">
            <a:avLst/>
          </a:prstGeom>
          <a:solidFill>
            <a:srgbClr val="1B2E5E"/>
          </a:solidFill>
          <a:ln/>
        </p:spPr>
      </p:sp>
      <p:pic>
        <p:nvPicPr>
          <p:cNvPr id="13" name="Image 1" descr="icons/clipboard_white.png"/>
          <p:cNvPicPr>
            <a:picLocks noChangeAspect="1"/>
          </p:cNvPicPr>
          <p:nvPr/>
        </p:nvPicPr>
        <p:blipFill>
          <a:blip r:embed="rId4"/>
          <a:stretch>
            <a:fillRect/>
          </a:stretch>
        </p:blipFill>
        <p:spPr>
          <a:xfrm>
            <a:off x="5161788" y="2107692"/>
            <a:ext cx="338328" cy="338328"/>
          </a:xfrm>
          <a:prstGeom prst="rect">
            <a:avLst/>
          </a:prstGeom>
        </p:spPr>
      </p:pic>
      <p:sp>
        <p:nvSpPr>
          <p:cNvPr id="14" name="Text 10"/>
          <p:cNvSpPr/>
          <p:nvPr/>
        </p:nvSpPr>
        <p:spPr>
          <a:xfrm>
            <a:off x="5715000" y="1783080"/>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p:nvPr/>
        </p:nvSpPr>
        <p:spPr>
          <a:xfrm>
            <a:off x="5715000" y="2075688"/>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Taught weekly through Jigsaw's six half-termly Puzzles. Every year group covers the same Puzzle at the same time, so the whole school shares the same language and themes.</a:t>
            </a:r>
            <a:endParaRPr lang="en-US" sz="1050" dirty="0"/>
          </a:p>
        </p:txBody>
      </p:sp>
      <p:sp>
        <p:nvSpPr>
          <p:cNvPr id="16" name="Shape 12"/>
          <p:cNvSpPr/>
          <p:nvPr/>
        </p:nvSpPr>
        <p:spPr>
          <a:xfrm>
            <a:off x="4937760" y="3008376"/>
            <a:ext cx="6720840" cy="1170432"/>
          </a:xfrm>
          <a:prstGeom prst="roundRect">
            <a:avLst>
              <a:gd name="adj" fmla="val 5469"/>
            </a:avLst>
          </a:prstGeom>
          <a:solidFill>
            <a:srgbClr val="EEF1F7"/>
          </a:solidFill>
          <a:ln/>
        </p:spPr>
      </p:sp>
      <p:sp>
        <p:nvSpPr>
          <p:cNvPr id="17" name="Shape 13"/>
          <p:cNvSpPr/>
          <p:nvPr/>
        </p:nvSpPr>
        <p:spPr>
          <a:xfrm>
            <a:off x="5102352" y="3364992"/>
            <a:ext cx="457200" cy="457200"/>
          </a:xfrm>
          <a:prstGeom prst="ellipse">
            <a:avLst/>
          </a:prstGeom>
          <a:solidFill>
            <a:srgbClr val="1B2E5E"/>
          </a:solidFill>
          <a:ln/>
        </p:spPr>
      </p:sp>
      <p:pic>
        <p:nvPicPr>
          <p:cNvPr id="18" name="Image 2" descr="icons/smile_white.png"/>
          <p:cNvPicPr>
            <a:picLocks noChangeAspect="1"/>
          </p:cNvPicPr>
          <p:nvPr/>
        </p:nvPicPr>
        <p:blipFill>
          <a:blip r:embed="rId5"/>
          <a:stretch>
            <a:fillRect/>
          </a:stretch>
        </p:blipFill>
        <p:spPr>
          <a:xfrm>
            <a:off x="5161788" y="3424428"/>
            <a:ext cx="338328" cy="338328"/>
          </a:xfrm>
          <a:prstGeom prst="rect">
            <a:avLst/>
          </a:prstGeom>
        </p:spPr>
      </p:pic>
      <p:sp>
        <p:nvSpPr>
          <p:cNvPr id="19" name="Text 14"/>
          <p:cNvSpPr/>
          <p:nvPr/>
        </p:nvSpPr>
        <p:spPr>
          <a:xfrm>
            <a:off x="5715000" y="309981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p:nvPr/>
        </p:nvSpPr>
        <p:spPr>
          <a:xfrm>
            <a:off x="5715000" y="3392424"/>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Each lesson follows Connect Us, Calm Me, Open My Mind, Tell Me/Show Me, Let Me Learn and Help Me Reflect, opening with the chime bar and the Jigsaw Charter.</a:t>
            </a:r>
            <a:endParaRPr lang="en-US" sz="1050" dirty="0"/>
          </a:p>
        </p:txBody>
      </p:sp>
      <p:sp>
        <p:nvSpPr>
          <p:cNvPr id="21" name="Shape 16"/>
          <p:cNvSpPr/>
          <p:nvPr/>
        </p:nvSpPr>
        <p:spPr>
          <a:xfrm>
            <a:off x="4937760" y="4325112"/>
            <a:ext cx="6720840" cy="1170432"/>
          </a:xfrm>
          <a:prstGeom prst="roundRect">
            <a:avLst>
              <a:gd name="adj" fmla="val 5469"/>
            </a:avLst>
          </a:prstGeom>
          <a:solidFill>
            <a:srgbClr val="EEF1F7"/>
          </a:solidFill>
          <a:ln/>
        </p:spPr>
      </p:sp>
      <p:sp>
        <p:nvSpPr>
          <p:cNvPr id="22" name="Shape 17"/>
          <p:cNvSpPr/>
          <p:nvPr/>
        </p:nvSpPr>
        <p:spPr>
          <a:xfrm>
            <a:off x="5102352" y="4681728"/>
            <a:ext cx="457200" cy="457200"/>
          </a:xfrm>
          <a:prstGeom prst="ellipse">
            <a:avLst/>
          </a:prstGeom>
          <a:solidFill>
            <a:srgbClr val="1B2E5E"/>
          </a:solidFill>
          <a:ln/>
        </p:spPr>
      </p:sp>
      <p:pic>
        <p:nvPicPr>
          <p:cNvPr id="23" name="Image 3" descr="icons/seedling_white.png"/>
          <p:cNvPicPr>
            <a:picLocks noChangeAspect="1"/>
          </p:cNvPicPr>
          <p:nvPr/>
        </p:nvPicPr>
        <p:blipFill>
          <a:blip r:embed="rId6"/>
          <a:stretch>
            <a:fillRect/>
          </a:stretch>
        </p:blipFill>
        <p:spPr>
          <a:xfrm>
            <a:off x="5161788" y="4741164"/>
            <a:ext cx="338328" cy="338328"/>
          </a:xfrm>
          <a:prstGeom prst="rect">
            <a:avLst/>
          </a:prstGeom>
        </p:spPr>
      </p:pic>
      <p:sp>
        <p:nvSpPr>
          <p:cNvPr id="24" name="Text 18"/>
          <p:cNvSpPr/>
          <p:nvPr/>
        </p:nvSpPr>
        <p:spPr>
          <a:xfrm>
            <a:off x="5715000" y="441655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p:nvPr/>
        </p:nvSpPr>
        <p:spPr>
          <a:xfrm>
            <a:off x="5715000" y="4709160"/>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Children's Mental Health Week, Wear Red Day, Anti-Bullying Week and Diversity Art Day, alongside wellbeing monitors and whole-school assemblies.</a:t>
            </a:r>
            <a:endParaRPr lang="en-US" sz="1050" dirty="0"/>
          </a:p>
        </p:txBody>
      </p:sp>
      <p:sp>
        <p:nvSpPr>
          <p:cNvPr id="26" name="Shape 20"/>
          <p:cNvSpPr/>
          <p:nvPr/>
        </p:nvSpPr>
        <p:spPr>
          <a:xfrm>
            <a:off x="4937760" y="5641848"/>
            <a:ext cx="6720840" cy="1170432"/>
          </a:xfrm>
          <a:prstGeom prst="roundRect">
            <a:avLst>
              <a:gd name="adj" fmla="val 5469"/>
            </a:avLst>
          </a:prstGeom>
          <a:solidFill>
            <a:srgbClr val="EEF1F7"/>
          </a:solidFill>
          <a:ln/>
        </p:spPr>
      </p:sp>
      <p:sp>
        <p:nvSpPr>
          <p:cNvPr id="27" name="Shape 21"/>
          <p:cNvSpPr/>
          <p:nvPr/>
        </p:nvSpPr>
        <p:spPr>
          <a:xfrm>
            <a:off x="5102352" y="5998464"/>
            <a:ext cx="457200" cy="457200"/>
          </a:xfrm>
          <a:prstGeom prst="ellipse">
            <a:avLst/>
          </a:prstGeom>
          <a:solidFill>
            <a:srgbClr val="1B2E5E"/>
          </a:solidFill>
          <a:ln/>
        </p:spPr>
      </p:sp>
      <p:pic>
        <p:nvPicPr>
          <p:cNvPr id="28" name="Image 4" descr="icons/checkcircle_white.png"/>
          <p:cNvPicPr>
            <a:picLocks noChangeAspect="1"/>
          </p:cNvPicPr>
          <p:nvPr/>
        </p:nvPicPr>
        <p:blipFill>
          <a:blip r:embed="rId7"/>
          <a:stretch>
            <a:fillRect/>
          </a:stretch>
        </p:blipFill>
        <p:spPr>
          <a:xfrm>
            <a:off x="5161788" y="6057900"/>
            <a:ext cx="338328" cy="338328"/>
          </a:xfrm>
          <a:prstGeom prst="rect">
            <a:avLst/>
          </a:prstGeom>
        </p:spPr>
      </p:pic>
      <p:sp>
        <p:nvSpPr>
          <p:cNvPr id="29" name="Text 22"/>
          <p:cNvSpPr/>
          <p:nvPr/>
        </p:nvSpPr>
        <p:spPr>
          <a:xfrm>
            <a:off x="5715000" y="57332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p:nvPr/>
        </p:nvSpPr>
        <p:spPr>
          <a:xfrm>
            <a:off x="5715000" y="6025896"/>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Ongoing formative assessment through discussion and observation, plus a whole-school Resilience Screening Tool each autumn and summer term.</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rout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PSHE and The Pathway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Every PSHE Puzzle incorporates elements of the five Pathway Trails, connecting subject learning to the wider Bexton experience.</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p:spPr>
      </p:sp>
      <p:sp>
        <p:nvSpPr>
          <p:cNvPr id="9" name="Shape 6"/>
          <p:cNvSpPr/>
          <p:nvPr/>
        </p:nvSpPr>
        <p:spPr>
          <a:xfrm>
            <a:off x="1257300" y="2240280"/>
            <a:ext cx="585216" cy="585216"/>
          </a:xfrm>
          <a:prstGeom prst="ellipse">
            <a:avLst/>
          </a:prstGeom>
          <a:solidFill>
            <a:srgbClr val="1B2E5E"/>
          </a:solidFill>
          <a:ln/>
        </p:spPr>
      </p:sp>
      <p:pic>
        <p:nvPicPr>
          <p:cNvPr id="10" name="Image 1" descr="icons/trophy_white.png"/>
          <p:cNvPicPr>
            <a:picLocks noChangeAspect="1"/>
          </p:cNvPicPr>
          <p:nvPr/>
        </p:nvPicPr>
        <p:blipFill>
          <a:blip r:embed="rId4"/>
          <a:stretch>
            <a:fillRect/>
          </a:stretch>
        </p:blipFill>
        <p:spPr>
          <a:xfrm>
            <a:off x="1333378" y="2316358"/>
            <a:ext cx="433060" cy="433060"/>
          </a:xfrm>
          <a:prstGeom prst="rect">
            <a:avLst/>
          </a:prstGeom>
        </p:spPr>
      </p:pic>
      <p:sp>
        <p:nvSpPr>
          <p:cNvPr id="11" name="Text 7"/>
          <p:cNvSpPr/>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p:nvPr/>
        </p:nvSpPr>
        <p:spPr>
          <a:xfrm>
            <a:off x="685800"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Sharing achievements, goals and reflections with pride.</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p:spPr>
      </p:sp>
      <p:sp>
        <p:nvSpPr>
          <p:cNvPr id="14" name="Shape 10"/>
          <p:cNvSpPr/>
          <p:nvPr/>
        </p:nvSpPr>
        <p:spPr>
          <a:xfrm>
            <a:off x="3534156" y="2240280"/>
            <a:ext cx="585216" cy="585216"/>
          </a:xfrm>
          <a:prstGeom prst="ellipse">
            <a:avLst/>
          </a:prstGeom>
          <a:solidFill>
            <a:srgbClr val="1B2E5E"/>
          </a:solidFill>
          <a:ln/>
        </p:spPr>
      </p:sp>
      <p:pic>
        <p:nvPicPr>
          <p:cNvPr id="15" name="Image 2" descr="icons/users_white.png"/>
          <p:cNvPicPr>
            <a:picLocks noChangeAspect="1"/>
          </p:cNvPicPr>
          <p:nvPr/>
        </p:nvPicPr>
        <p:blipFill>
          <a:blip r:embed="rId5"/>
          <a:stretch>
            <a:fillRect/>
          </a:stretch>
        </p:blipFill>
        <p:spPr>
          <a:xfrm>
            <a:off x="3610234" y="2316358"/>
            <a:ext cx="433060" cy="433060"/>
          </a:xfrm>
          <a:prstGeom prst="rect">
            <a:avLst/>
          </a:prstGeom>
        </p:spPr>
      </p:pic>
      <p:sp>
        <p:nvSpPr>
          <p:cNvPr id="16" name="Text 11"/>
          <p:cNvSpPr/>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p:nvPr/>
        </p:nvSpPr>
        <p:spPr>
          <a:xfrm>
            <a:off x="2962656"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Working alongside others, resolving conflict and being a good friend.</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p:spPr>
      </p:sp>
      <p:sp>
        <p:nvSpPr>
          <p:cNvPr id="19" name="Shape 14"/>
          <p:cNvSpPr/>
          <p:nvPr/>
        </p:nvSpPr>
        <p:spPr>
          <a:xfrm>
            <a:off x="5811012" y="2240280"/>
            <a:ext cx="585216" cy="585216"/>
          </a:xfrm>
          <a:prstGeom prst="ellipse">
            <a:avLst/>
          </a:prstGeom>
          <a:solidFill>
            <a:srgbClr val="1B2E5E"/>
          </a:solidFill>
          <a:ln/>
        </p:spPr>
      </p:sp>
      <p:pic>
        <p:nvPicPr>
          <p:cNvPr id="20" name="Image 3" descr="icons/mapmarker_white.png"/>
          <p:cNvPicPr>
            <a:picLocks noChangeAspect="1"/>
          </p:cNvPicPr>
          <p:nvPr/>
        </p:nvPicPr>
        <p:blipFill>
          <a:blip r:embed="rId6"/>
          <a:stretch>
            <a:fillRect/>
          </a:stretch>
        </p:blipFill>
        <p:spPr>
          <a:xfrm>
            <a:off x="5887090" y="2316358"/>
            <a:ext cx="433060" cy="433060"/>
          </a:xfrm>
          <a:prstGeom prst="rect">
            <a:avLst/>
          </a:prstGeom>
        </p:spPr>
      </p:pic>
      <p:sp>
        <p:nvSpPr>
          <p:cNvPr id="21" name="Text 15"/>
          <p:cNvSpPr/>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p:nvPr/>
        </p:nvSpPr>
        <p:spPr>
          <a:xfrm>
            <a:off x="5239512"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Understanding rights, responsibilities and life beyond school.</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p:spPr>
      </p:sp>
      <p:sp>
        <p:nvSpPr>
          <p:cNvPr id="24" name="Shape 18"/>
          <p:cNvSpPr/>
          <p:nvPr/>
        </p:nvSpPr>
        <p:spPr>
          <a:xfrm>
            <a:off x="8087868" y="2240280"/>
            <a:ext cx="585216" cy="585216"/>
          </a:xfrm>
          <a:prstGeom prst="ellipse">
            <a:avLst/>
          </a:prstGeom>
          <a:solidFill>
            <a:srgbClr val="1B2E5E"/>
          </a:solidFill>
          <a:ln/>
        </p:spPr>
      </p:sp>
      <p:pic>
        <p:nvPicPr>
          <p:cNvPr id="25" name="Image 4" descr="icons/handshake_white.png"/>
          <p:cNvPicPr>
            <a:picLocks noChangeAspect="1"/>
          </p:cNvPicPr>
          <p:nvPr/>
        </p:nvPicPr>
        <p:blipFill>
          <a:blip r:embed="rId7"/>
          <a:stretch>
            <a:fillRect/>
          </a:stretch>
        </p:blipFill>
        <p:spPr>
          <a:xfrm>
            <a:off x="8163946" y="2316358"/>
            <a:ext cx="433060" cy="433060"/>
          </a:xfrm>
          <a:prstGeom prst="rect">
            <a:avLst/>
          </a:prstGeom>
        </p:spPr>
      </p:pic>
      <p:sp>
        <p:nvSpPr>
          <p:cNvPr id="26" name="Text 19"/>
          <p:cNvSpPr/>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p:nvPr/>
        </p:nvSpPr>
        <p:spPr>
          <a:xfrm>
            <a:off x="7516368"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Collaborating, listening and contributing to a shared Learning Charter.</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p:spPr>
      </p:sp>
      <p:sp>
        <p:nvSpPr>
          <p:cNvPr id="29" name="Shape 22"/>
          <p:cNvSpPr/>
          <p:nvPr/>
        </p:nvSpPr>
        <p:spPr>
          <a:xfrm>
            <a:off x="10364724" y="2240280"/>
            <a:ext cx="585216" cy="585216"/>
          </a:xfrm>
          <a:prstGeom prst="ellipse">
            <a:avLst/>
          </a:prstGeom>
          <a:solidFill>
            <a:srgbClr val="1B2E5E"/>
          </a:solidFill>
          <a:ln/>
        </p:spPr>
      </p:sp>
      <p:pic>
        <p:nvPicPr>
          <p:cNvPr id="30" name="Image 5" descr="icons/comments_white.png"/>
          <p:cNvPicPr>
            <a:picLocks noChangeAspect="1"/>
          </p:cNvPicPr>
          <p:nvPr/>
        </p:nvPicPr>
        <p:blipFill>
          <a:blip r:embed="rId8"/>
          <a:stretch>
            <a:fillRect/>
          </a:stretch>
        </p:blipFill>
        <p:spPr>
          <a:xfrm>
            <a:off x="10440802" y="2316358"/>
            <a:ext cx="433060" cy="433060"/>
          </a:xfrm>
          <a:prstGeom prst="rect">
            <a:avLst/>
          </a:prstGeom>
        </p:spPr>
      </p:pic>
      <p:sp>
        <p:nvSpPr>
          <p:cNvPr id="31" name="Text 23"/>
          <p:cNvSpPr/>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p:nvPr/>
        </p:nvSpPr>
        <p:spPr>
          <a:xfrm>
            <a:off x="9793224"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Expressing feelings, opinions and ideas with a rich vocabulary.</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smil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PSHE in the Early Years Foundation Stage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p:nvPr/>
        </p:nvSpPr>
        <p:spPr>
          <a:xfrm>
            <a:off x="502920" y="1234440"/>
            <a:ext cx="5394960" cy="1463040"/>
          </a:xfrm>
          <a:prstGeom prst="rect">
            <a:avLst/>
          </a:prstGeom>
          <a:noFill/>
          <a:ln/>
        </p:spPr>
        <p:txBody>
          <a:bodyPr wrap="square" lIns="0" tIns="0" rIns="0" bIns="0" rtlCol="0" anchor="t"/>
          <a:lstStyle/>
          <a:p>
            <a:pPr marL="0" indent="0">
              <a:lnSpc>
                <a:spcPct val="112000"/>
              </a:lnSpc>
              <a:buNone/>
            </a:pPr>
            <a:r>
              <a:rPr lang="en-US" sz="1300" dirty="0">
                <a:solidFill>
                  <a:srgbClr val="26314F"/>
                </a:solidFill>
                <a:latin typeface="Calibri" pitchFamily="34" charset="0"/>
                <a:ea typeface="Calibri" pitchFamily="34" charset="-122"/>
                <a:cs typeface="Calibri" pitchFamily="34" charset="-120"/>
              </a:rPr>
              <a:t>Jigsaw begins in Nursery, where Swans have a weekly session alongside key worker circle times. In Reception it is delivered through the same six Puzzles as the rest of the school, adapted for EYFS, alongside a term-by-term PSED progression from settling in to transition.</a:t>
            </a:r>
            <a:endParaRPr lang="en-US" sz="1300" dirty="0"/>
          </a:p>
        </p:txBody>
      </p:sp>
      <p:sp>
        <p:nvSpPr>
          <p:cNvPr id="8" name="Shape 5"/>
          <p:cNvSpPr/>
          <p:nvPr/>
        </p:nvSpPr>
        <p:spPr>
          <a:xfrm>
            <a:off x="502920" y="2697480"/>
            <a:ext cx="5394960" cy="3520440"/>
          </a:xfrm>
          <a:prstGeom prst="roundRect">
            <a:avLst>
              <a:gd name="adj" fmla="val 2078"/>
            </a:avLst>
          </a:prstGeom>
          <a:solidFill>
            <a:srgbClr val="EEF1F7"/>
          </a:solidFill>
          <a:ln/>
        </p:spPr>
      </p:sp>
      <p:sp>
        <p:nvSpPr>
          <p:cNvPr id="9" name="Text 6"/>
          <p:cNvSpPr/>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BY THE END OF RECEPTION, CHILDREN CAN...</a:t>
            </a:r>
            <a:endParaRPr lang="en-US" sz="1250" dirty="0"/>
          </a:p>
        </p:txBody>
      </p:sp>
      <p:sp>
        <p:nvSpPr>
          <p:cNvPr id="10" name="Shape 7"/>
          <p:cNvSpPr/>
          <p:nvPr/>
        </p:nvSpPr>
        <p:spPr>
          <a:xfrm>
            <a:off x="777240" y="3429000"/>
            <a:ext cx="457200" cy="457200"/>
          </a:xfrm>
          <a:prstGeom prst="ellipse">
            <a:avLst/>
          </a:prstGeom>
          <a:solidFill>
            <a:srgbClr val="0E7C7B"/>
          </a:solidFill>
          <a:ln/>
        </p:spPr>
      </p:sp>
      <p:pic>
        <p:nvPicPr>
          <p:cNvPr id="11" name="Image 1" descr="icons/checkcircle_white.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p:nvPr/>
        </p:nvSpPr>
        <p:spPr>
          <a:xfrm>
            <a:off x="1371600" y="34290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Recognise that everyone is different, and that this makes us special</a:t>
            </a:r>
            <a:endParaRPr lang="en-US" sz="1250" dirty="0"/>
          </a:p>
        </p:txBody>
      </p:sp>
      <p:sp>
        <p:nvSpPr>
          <p:cNvPr id="13" name="Shape 9"/>
          <p:cNvSpPr/>
          <p:nvPr/>
        </p:nvSpPr>
        <p:spPr>
          <a:xfrm>
            <a:off x="777240" y="4114800"/>
            <a:ext cx="457200" cy="457200"/>
          </a:xfrm>
          <a:prstGeom prst="ellipse">
            <a:avLst/>
          </a:prstGeom>
          <a:solidFill>
            <a:srgbClr val="0E7C7B"/>
          </a:solidFill>
          <a:ln/>
        </p:spPr>
      </p:sp>
      <p:pic>
        <p:nvPicPr>
          <p:cNvPr id="14" name="Image 2" descr="icons/checkcircle_white.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p:nvPr/>
        </p:nvSpPr>
        <p:spPr>
          <a:xfrm>
            <a:off x="1371600" y="41148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Begin to recognise and manage their own emotions</a:t>
            </a:r>
            <a:endParaRPr lang="en-US" sz="1250" dirty="0"/>
          </a:p>
        </p:txBody>
      </p:sp>
      <p:sp>
        <p:nvSpPr>
          <p:cNvPr id="16" name="Shape 11"/>
          <p:cNvSpPr/>
          <p:nvPr/>
        </p:nvSpPr>
        <p:spPr>
          <a:xfrm>
            <a:off x="777240" y="4800600"/>
            <a:ext cx="457200" cy="457200"/>
          </a:xfrm>
          <a:prstGeom prst="ellipse">
            <a:avLst/>
          </a:prstGeom>
          <a:solidFill>
            <a:srgbClr val="0E7C7B"/>
          </a:solidFill>
          <a:ln/>
        </p:spPr>
      </p:sp>
      <p:pic>
        <p:nvPicPr>
          <p:cNvPr id="17" name="Image 3" descr="icons/checkcircle_white.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p:nvPr/>
        </p:nvSpPr>
        <p:spPr>
          <a:xfrm>
            <a:off x="1371600" y="48006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Set simple goals and keep trying when things are hard</a:t>
            </a:r>
            <a:endParaRPr lang="en-US" sz="1250" dirty="0"/>
          </a:p>
        </p:txBody>
      </p:sp>
      <p:sp>
        <p:nvSpPr>
          <p:cNvPr id="19" name="Shape 13"/>
          <p:cNvSpPr/>
          <p:nvPr/>
        </p:nvSpPr>
        <p:spPr>
          <a:xfrm>
            <a:off x="777240" y="5486400"/>
            <a:ext cx="457200" cy="457200"/>
          </a:xfrm>
          <a:prstGeom prst="ellipse">
            <a:avLst/>
          </a:prstGeom>
          <a:solidFill>
            <a:srgbClr val="0E7C7B"/>
          </a:solidFill>
          <a:ln/>
        </p:spPr>
      </p:sp>
      <p:pic>
        <p:nvPicPr>
          <p:cNvPr id="20" name="Image 4" descr="icons/checkcircle_white.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p:nvPr/>
        </p:nvSpPr>
        <p:spPr>
          <a:xfrm>
            <a:off x="1371600" y="54864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Understand that exercise and healthy food keep our bodies healthy</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a:effectLst>
            <a:outerShdw blurRad="76200" dist="25400" dir="2700000" algn="bl" rotWithShape="0">
              <a:srgbClr val="000000">
                <a:alpha val="15000"/>
              </a:srgbClr>
            </a:outerShdw>
          </a:effectLst>
        </p:spPr>
      </p:sp>
      <p:sp>
        <p:nvSpPr>
          <p:cNvPr id="23" name="Shape 16"/>
          <p:cNvSpPr/>
          <p:nvPr/>
        </p:nvSpPr>
        <p:spPr>
          <a:xfrm>
            <a:off x="6537960" y="1508760"/>
            <a:ext cx="548640" cy="548640"/>
          </a:xfrm>
          <a:prstGeom prst="ellipse">
            <a:avLst/>
          </a:prstGeom>
          <a:solidFill>
            <a:srgbClr val="0E7C7B"/>
          </a:solidFill>
          <a:ln/>
        </p:spPr>
      </p:sp>
      <p:pic>
        <p:nvPicPr>
          <p:cNvPr id="24" name="Image 5" descr="icons/smile_white.png"/>
          <p:cNvPicPr>
            <a:picLocks noChangeAspect="1"/>
          </p:cNvPicPr>
          <p:nvPr/>
        </p:nvPicPr>
        <p:blipFill>
          <a:blip r:embed="rId3"/>
          <a:stretch>
            <a:fillRect/>
          </a:stretch>
        </p:blipFill>
        <p:spPr>
          <a:xfrm>
            <a:off x="6609283" y="1580083"/>
            <a:ext cx="405994" cy="405994"/>
          </a:xfrm>
          <a:prstGeom prst="rect">
            <a:avLst/>
          </a:prstGeom>
        </p:spPr>
      </p:pic>
      <p:sp>
        <p:nvSpPr>
          <p:cNvPr id="25" name="Text 17"/>
          <p:cNvSpPr/>
          <p:nvPr/>
        </p:nvSpPr>
        <p:spPr>
          <a:xfrm>
            <a:off x="7223760" y="1508760"/>
            <a:ext cx="4297680" cy="274320"/>
          </a:xfrm>
          <a:prstGeom prst="rect">
            <a:avLst/>
          </a:prstGeom>
          <a:noFill/>
          <a:ln/>
        </p:spPr>
        <p:txBody>
          <a:bodyPr wrap="square" lIns="0" tIns="0" rIns="0" bIns="0" rtlCol="0" anchor="ctr"/>
          <a:lstStyle/>
          <a:p>
            <a:pPr marL="0" indent="0">
              <a:buNone/>
            </a:pPr>
            <a:r>
              <a:rPr lang="en-US" sz="1200" b="1" dirty="0">
                <a:solidFill>
                  <a:srgbClr val="0E7C7B"/>
                </a:solidFill>
                <a:latin typeface="Calibri" pitchFamily="34" charset="0"/>
                <a:ea typeface="Calibri" pitchFamily="34" charset="-122"/>
                <a:cs typeface="Calibri" pitchFamily="34" charset="-120"/>
              </a:rPr>
              <a:t>EARLY LEARNING GOALS</a:t>
            </a:r>
            <a:endParaRPr lang="en-US" sz="1200" dirty="0"/>
          </a:p>
        </p:txBody>
      </p:sp>
      <p:sp>
        <p:nvSpPr>
          <p:cNvPr id="26" name="Text 18"/>
          <p:cNvSpPr/>
          <p:nvPr/>
        </p:nvSpPr>
        <p:spPr>
          <a:xfrm>
            <a:off x="7223760" y="1783080"/>
            <a:ext cx="4297680" cy="548640"/>
          </a:xfrm>
          <a:prstGeom prst="rect">
            <a:avLst/>
          </a:prstGeom>
          <a:noFill/>
          <a:ln/>
        </p:spPr>
        <p:txBody>
          <a:bodyPr wrap="square" lIns="0" tIns="0" rIns="0" bIns="0" rtlCol="0" anchor="ctr"/>
          <a:lstStyle/>
          <a:p>
            <a:pPr marL="0" indent="0">
              <a:lnSpc>
                <a:spcPct val="105000"/>
              </a:lnSpc>
              <a:buNone/>
            </a:pPr>
            <a:r>
              <a:rPr lang="en-US" sz="1350" b="1" dirty="0">
                <a:solidFill>
                  <a:srgbClr val="FFFFFF"/>
                </a:solidFill>
                <a:latin typeface="Calibri" pitchFamily="34" charset="0"/>
                <a:ea typeface="Calibri" pitchFamily="34" charset="-122"/>
                <a:cs typeface="Calibri" pitchFamily="34" charset="-120"/>
              </a:rPr>
              <a:t>Personal, Social and Emotional Development</a:t>
            </a:r>
            <a:endParaRPr lang="en-US" sz="1350" dirty="0"/>
          </a:p>
        </p:txBody>
      </p:sp>
      <p:sp>
        <p:nvSpPr>
          <p:cNvPr id="27" name="Shape 19"/>
          <p:cNvSpPr/>
          <p:nvPr/>
        </p:nvSpPr>
        <p:spPr>
          <a:xfrm>
            <a:off x="6537960" y="2752344"/>
            <a:ext cx="128016" cy="128016"/>
          </a:xfrm>
          <a:prstGeom prst="ellipse">
            <a:avLst/>
          </a:prstGeom>
          <a:solidFill>
            <a:srgbClr val="F5A623"/>
          </a:solidFill>
          <a:ln/>
        </p:spPr>
      </p:sp>
      <p:sp>
        <p:nvSpPr>
          <p:cNvPr id="28" name="Text 20"/>
          <p:cNvSpPr/>
          <p:nvPr/>
        </p:nvSpPr>
        <p:spPr>
          <a:xfrm>
            <a:off x="6858000" y="262432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Self-Regulation: show an understanding of their own feelings and those of others</a:t>
            </a:r>
            <a:endParaRPr lang="en-US" sz="1250" dirty="0"/>
          </a:p>
        </p:txBody>
      </p:sp>
      <p:sp>
        <p:nvSpPr>
          <p:cNvPr id="29" name="Shape 21"/>
          <p:cNvSpPr/>
          <p:nvPr/>
        </p:nvSpPr>
        <p:spPr>
          <a:xfrm>
            <a:off x="6537960" y="3803904"/>
            <a:ext cx="128016" cy="128016"/>
          </a:xfrm>
          <a:prstGeom prst="ellipse">
            <a:avLst/>
          </a:prstGeom>
          <a:solidFill>
            <a:srgbClr val="F5A623"/>
          </a:solidFill>
          <a:ln/>
        </p:spPr>
      </p:sp>
      <p:sp>
        <p:nvSpPr>
          <p:cNvPr id="30" name="Text 22"/>
          <p:cNvSpPr/>
          <p:nvPr/>
        </p:nvSpPr>
        <p:spPr>
          <a:xfrm>
            <a:off x="6858000" y="367588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Managing Self: be confident to try new activities, showing independence and resilience</a:t>
            </a:r>
            <a:endParaRPr lang="en-US" sz="1250" dirty="0"/>
          </a:p>
        </p:txBody>
      </p:sp>
      <p:sp>
        <p:nvSpPr>
          <p:cNvPr id="31" name="Shape 23"/>
          <p:cNvSpPr/>
          <p:nvPr/>
        </p:nvSpPr>
        <p:spPr>
          <a:xfrm>
            <a:off x="6537960" y="4855464"/>
            <a:ext cx="128016" cy="128016"/>
          </a:xfrm>
          <a:prstGeom prst="ellipse">
            <a:avLst/>
          </a:prstGeom>
          <a:solidFill>
            <a:srgbClr val="F5A623"/>
          </a:solidFill>
          <a:ln/>
        </p:spPr>
      </p:sp>
      <p:sp>
        <p:nvSpPr>
          <p:cNvPr id="32" name="Text 24"/>
          <p:cNvSpPr/>
          <p:nvPr/>
        </p:nvSpPr>
        <p:spPr>
          <a:xfrm>
            <a:off x="6858000" y="472744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Building Relationships: work and play cooperatively, forming positive attachments and friendships</a:t>
            </a:r>
            <a:endParaRPr lang="en-US" sz="1250" dirty="0"/>
          </a:p>
        </p:txBody>
      </p:sp>
      <p:sp>
        <p:nvSpPr>
          <p:cNvPr id="33" name="Text 25"/>
          <p:cNvSpPr/>
          <p:nvPr/>
        </p:nvSpPr>
        <p:spPr>
          <a:xfrm>
            <a:off x="6537960" y="5532120"/>
            <a:ext cx="4892040" cy="594360"/>
          </a:xfrm>
          <a:prstGeom prst="rect">
            <a:avLst/>
          </a:prstGeom>
          <a:noFill/>
          <a:ln/>
        </p:spPr>
        <p:txBody>
          <a:bodyPr wrap="square" lIns="0" tIns="0" rIns="0" bIns="0" rtlCol="0" anchor="t"/>
          <a:lstStyle/>
          <a:p>
            <a:pPr marL="0" indent="0">
              <a:lnSpc>
                <a:spcPct val="110000"/>
              </a:lnSpc>
              <a:buNone/>
            </a:pPr>
            <a:r>
              <a:rPr lang="en-US" sz="1050" i="1" dirty="0">
                <a:solidFill>
                  <a:srgbClr val="AEB8D6"/>
                </a:solidFill>
                <a:latin typeface="Calibri" pitchFamily="34" charset="0"/>
                <a:ea typeface="Calibri" pitchFamily="34" charset="-122"/>
                <a:cs typeface="Calibri" pitchFamily="34" charset="-120"/>
              </a:rPr>
              <a:t>Alongside Jigsaw, Reception works through a PSED sequence each term: settling in, cooperative play, resilience and negotiation, managing strong emotions, independence and conflict resolution, then consolidation and transition to Year 1.</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sp>
      <p:pic>
        <p:nvPicPr>
          <p:cNvPr id="3" name="Image 0" descr="icons/hand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PSHE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p:nvPr/>
        </p:nvSpPr>
        <p:spPr>
          <a:xfrm>
            <a:off x="502920" y="1234440"/>
            <a:ext cx="4206240" cy="155448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Every child at Bexton deserves to feel safe and heard. The curriculum intent stays the same for every pupil. What changes is how staff scaffold the journey there for children with additional needs.</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SAME AMBITION.</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4983480" y="403352"/>
            <a:ext cx="6629400" cy="1143000"/>
          </a:xfrm>
          <a:prstGeom prst="roundRect">
            <a:avLst>
              <a:gd name="adj" fmla="val 5600"/>
            </a:avLst>
          </a:prstGeom>
          <a:solidFill>
            <a:srgbClr val="EEF1F7"/>
          </a:solidFill>
          <a:ln/>
        </p:spPr>
      </p:sp>
      <p:sp>
        <p:nvSpPr>
          <p:cNvPr id="11" name="Shape 8"/>
          <p:cNvSpPr/>
          <p:nvPr/>
        </p:nvSpPr>
        <p:spPr>
          <a:xfrm>
            <a:off x="5148072" y="700532"/>
            <a:ext cx="548640" cy="548640"/>
          </a:xfrm>
          <a:prstGeom prst="ellipse">
            <a:avLst/>
          </a:prstGeom>
          <a:solidFill>
            <a:srgbClr val="C1440E"/>
          </a:solidFill>
          <a:ln/>
        </p:spPr>
      </p:sp>
      <p:pic>
        <p:nvPicPr>
          <p:cNvPr id="12" name="Image 1" descr="icons/comments_white.png"/>
          <p:cNvPicPr>
            <a:picLocks noChangeAspect="1"/>
          </p:cNvPicPr>
          <p:nvPr/>
        </p:nvPicPr>
        <p:blipFill>
          <a:blip r:embed="rId4"/>
          <a:stretch>
            <a:fillRect/>
          </a:stretch>
        </p:blipFill>
        <p:spPr>
          <a:xfrm>
            <a:off x="5219395" y="771855"/>
            <a:ext cx="405994" cy="405994"/>
          </a:xfrm>
          <a:prstGeom prst="rect">
            <a:avLst/>
          </a:prstGeom>
        </p:spPr>
      </p:pic>
      <p:sp>
        <p:nvSpPr>
          <p:cNvPr id="13" name="Text 9"/>
          <p:cNvSpPr/>
          <p:nvPr/>
        </p:nvSpPr>
        <p:spPr>
          <a:xfrm>
            <a:off x="5879592" y="476504"/>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Building confidence</a:t>
            </a:r>
            <a:endParaRPr lang="en-US" sz="1300" dirty="0"/>
          </a:p>
        </p:txBody>
      </p:sp>
      <p:sp>
        <p:nvSpPr>
          <p:cNvPr id="14" name="Text 10"/>
          <p:cNvSpPr/>
          <p:nvPr/>
        </p:nvSpPr>
        <p:spPr>
          <a:xfrm>
            <a:off x="7772400" y="403352"/>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Partner talk, small group work and buddying help pupils build confidence before sharing more widely</a:t>
            </a:r>
            <a:endParaRPr lang="en-US" sz="1150" dirty="0"/>
          </a:p>
        </p:txBody>
      </p:sp>
      <p:sp>
        <p:nvSpPr>
          <p:cNvPr id="15" name="Shape 11"/>
          <p:cNvSpPr/>
          <p:nvPr/>
        </p:nvSpPr>
        <p:spPr>
          <a:xfrm>
            <a:off x="4983480" y="1692656"/>
            <a:ext cx="6629400" cy="1143000"/>
          </a:xfrm>
          <a:prstGeom prst="roundRect">
            <a:avLst>
              <a:gd name="adj" fmla="val 5600"/>
            </a:avLst>
          </a:prstGeom>
          <a:solidFill>
            <a:srgbClr val="EEF1F7"/>
          </a:solidFill>
          <a:ln/>
        </p:spPr>
      </p:sp>
      <p:sp>
        <p:nvSpPr>
          <p:cNvPr id="16" name="Shape 12"/>
          <p:cNvSpPr/>
          <p:nvPr/>
        </p:nvSpPr>
        <p:spPr>
          <a:xfrm>
            <a:off x="5148072" y="1989836"/>
            <a:ext cx="548640" cy="548640"/>
          </a:xfrm>
          <a:prstGeom prst="ellipse">
            <a:avLst/>
          </a:prstGeom>
          <a:solidFill>
            <a:srgbClr val="C1440E"/>
          </a:solidFill>
          <a:ln/>
        </p:spPr>
      </p:sp>
      <p:pic>
        <p:nvPicPr>
          <p:cNvPr id="17" name="Image 2" descr="icons/teacher_white.png"/>
          <p:cNvPicPr>
            <a:picLocks noChangeAspect="1"/>
          </p:cNvPicPr>
          <p:nvPr/>
        </p:nvPicPr>
        <p:blipFill>
          <a:blip r:embed="rId5"/>
          <a:stretch>
            <a:fillRect/>
          </a:stretch>
        </p:blipFill>
        <p:spPr>
          <a:xfrm>
            <a:off x="5219395" y="2061159"/>
            <a:ext cx="405994" cy="405994"/>
          </a:xfrm>
          <a:prstGeom prst="rect">
            <a:avLst/>
          </a:prstGeom>
        </p:spPr>
      </p:pic>
      <p:sp>
        <p:nvSpPr>
          <p:cNvPr id="18" name="Text 13"/>
          <p:cNvSpPr/>
          <p:nvPr/>
        </p:nvSpPr>
        <p:spPr>
          <a:xfrm>
            <a:off x="5879592" y="1765808"/>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Modelling language</a:t>
            </a:r>
            <a:endParaRPr lang="en-US" sz="1300" dirty="0"/>
          </a:p>
        </p:txBody>
      </p:sp>
      <p:sp>
        <p:nvSpPr>
          <p:cNvPr id="19" name="Text 14"/>
          <p:cNvSpPr/>
          <p:nvPr/>
        </p:nvSpPr>
        <p:spPr>
          <a:xfrm>
            <a:off x="7772400" y="1692656"/>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Emotional vocabulary explicitly taught, modelled and revisited, in PSHE and across the wider school day</a:t>
            </a:r>
            <a:endParaRPr lang="en-US" sz="1150" dirty="0"/>
          </a:p>
        </p:txBody>
      </p:sp>
      <p:sp>
        <p:nvSpPr>
          <p:cNvPr id="20" name="Shape 15"/>
          <p:cNvSpPr/>
          <p:nvPr/>
        </p:nvSpPr>
        <p:spPr>
          <a:xfrm>
            <a:off x="4983480" y="2981960"/>
            <a:ext cx="6629400" cy="1143000"/>
          </a:xfrm>
          <a:prstGeom prst="roundRect">
            <a:avLst>
              <a:gd name="adj" fmla="val 5600"/>
            </a:avLst>
          </a:prstGeom>
          <a:solidFill>
            <a:srgbClr val="EEF1F7"/>
          </a:solidFill>
          <a:ln/>
        </p:spPr>
      </p:sp>
      <p:sp>
        <p:nvSpPr>
          <p:cNvPr id="21" name="Shape 16"/>
          <p:cNvSpPr/>
          <p:nvPr/>
        </p:nvSpPr>
        <p:spPr>
          <a:xfrm>
            <a:off x="5148072" y="3279140"/>
            <a:ext cx="548640" cy="548640"/>
          </a:xfrm>
          <a:prstGeom prst="ellipse">
            <a:avLst/>
          </a:prstGeom>
          <a:solidFill>
            <a:srgbClr val="C1440E"/>
          </a:solidFill>
          <a:ln/>
        </p:spPr>
      </p:sp>
      <p:pic>
        <p:nvPicPr>
          <p:cNvPr id="22" name="Image 3" descr="icons/hands_white.png"/>
          <p:cNvPicPr>
            <a:picLocks noChangeAspect="1"/>
          </p:cNvPicPr>
          <p:nvPr/>
        </p:nvPicPr>
        <p:blipFill>
          <a:blip r:embed="rId3"/>
          <a:stretch>
            <a:fillRect/>
          </a:stretch>
        </p:blipFill>
        <p:spPr>
          <a:xfrm>
            <a:off x="5219395" y="3350463"/>
            <a:ext cx="405994" cy="405994"/>
          </a:xfrm>
          <a:prstGeom prst="rect">
            <a:avLst/>
          </a:prstGeom>
        </p:spPr>
      </p:pic>
      <p:sp>
        <p:nvSpPr>
          <p:cNvPr id="23" name="Text 17"/>
          <p:cNvSpPr/>
          <p:nvPr/>
        </p:nvSpPr>
        <p:spPr>
          <a:xfrm>
            <a:off x="5879592" y="3055112"/>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The right to pass</a:t>
            </a:r>
            <a:endParaRPr lang="en-US" sz="1300" dirty="0"/>
          </a:p>
        </p:txBody>
      </p:sp>
      <p:sp>
        <p:nvSpPr>
          <p:cNvPr id="24" name="Text 18"/>
          <p:cNvSpPr/>
          <p:nvPr/>
        </p:nvSpPr>
        <p:spPr>
          <a:xfrm>
            <a:off x="7772400" y="2981960"/>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Pupils can 'pass' during discussion; time out, adapted tasks or extra support are used where needed</a:t>
            </a:r>
            <a:endParaRPr lang="en-US" sz="1150" dirty="0"/>
          </a:p>
        </p:txBody>
      </p:sp>
      <p:sp>
        <p:nvSpPr>
          <p:cNvPr id="25" name="Shape 19"/>
          <p:cNvSpPr/>
          <p:nvPr/>
        </p:nvSpPr>
        <p:spPr>
          <a:xfrm>
            <a:off x="4983480" y="4271264"/>
            <a:ext cx="6629400" cy="1143000"/>
          </a:xfrm>
          <a:prstGeom prst="roundRect">
            <a:avLst>
              <a:gd name="adj" fmla="val 5600"/>
            </a:avLst>
          </a:prstGeom>
          <a:solidFill>
            <a:srgbClr val="EEF1F7"/>
          </a:solidFill>
          <a:ln/>
        </p:spPr>
      </p:sp>
      <p:sp>
        <p:nvSpPr>
          <p:cNvPr id="26" name="Shape 20"/>
          <p:cNvSpPr/>
          <p:nvPr/>
        </p:nvSpPr>
        <p:spPr>
          <a:xfrm>
            <a:off x="5148072" y="4568444"/>
            <a:ext cx="548640" cy="548640"/>
          </a:xfrm>
          <a:prstGeom prst="ellipse">
            <a:avLst/>
          </a:prstGeom>
          <a:solidFill>
            <a:srgbClr val="C1440E"/>
          </a:solidFill>
          <a:ln/>
        </p:spPr>
      </p:sp>
      <p:pic>
        <p:nvPicPr>
          <p:cNvPr id="27" name="Image 4" descr="icons/tools_white.png"/>
          <p:cNvPicPr>
            <a:picLocks noChangeAspect="1"/>
          </p:cNvPicPr>
          <p:nvPr/>
        </p:nvPicPr>
        <p:blipFill>
          <a:blip r:embed="rId6"/>
          <a:stretch>
            <a:fillRect/>
          </a:stretch>
        </p:blipFill>
        <p:spPr>
          <a:xfrm>
            <a:off x="5219395" y="4639767"/>
            <a:ext cx="405994" cy="405994"/>
          </a:xfrm>
          <a:prstGeom prst="rect">
            <a:avLst/>
          </a:prstGeom>
        </p:spPr>
      </p:pic>
      <p:sp>
        <p:nvSpPr>
          <p:cNvPr id="28" name="Text 21"/>
          <p:cNvSpPr/>
          <p:nvPr/>
        </p:nvSpPr>
        <p:spPr>
          <a:xfrm>
            <a:off x="5879592" y="4344416"/>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Adapting delivery</a:t>
            </a:r>
            <a:endParaRPr lang="en-US" sz="1300" dirty="0"/>
          </a:p>
        </p:txBody>
      </p:sp>
      <p:sp>
        <p:nvSpPr>
          <p:cNvPr id="29" name="Text 22"/>
          <p:cNvSpPr/>
          <p:nvPr/>
        </p:nvSpPr>
        <p:spPr>
          <a:xfrm>
            <a:off x="7772400" y="4271264"/>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Teachers use their knowledge of the class to adapt sensitive or challenging content appropriately</a:t>
            </a:r>
            <a:endParaRPr lang="en-US" sz="1150" dirty="0"/>
          </a:p>
        </p:txBody>
      </p:sp>
      <p:sp>
        <p:nvSpPr>
          <p:cNvPr id="30" name="Shape 23">
            <a:extLst>
              <a:ext uri="{FF2B5EF4-FFF2-40B4-BE49-F238E27FC236}">
                <a16:creationId xmlns:a16="http://schemas.microsoft.com/office/drawing/2014/main" id="{BB455AA6-1A94-420B-B214-81215BDD11E5}"/>
              </a:ext>
            </a:extLst>
          </p:cNvPr>
          <p:cNvSpPr/>
          <p:nvPr/>
        </p:nvSpPr>
        <p:spPr>
          <a:xfrm>
            <a:off x="4983480" y="5570220"/>
            <a:ext cx="6629400" cy="987552"/>
          </a:xfrm>
          <a:prstGeom prst="roundRect">
            <a:avLst>
              <a:gd name="adj" fmla="val 6481"/>
            </a:avLst>
          </a:prstGeom>
          <a:solidFill>
            <a:srgbClr val="EEF1F7"/>
          </a:solidFill>
          <a:ln/>
        </p:spPr>
      </p:sp>
      <p:sp>
        <p:nvSpPr>
          <p:cNvPr id="31" name="Shape 24">
            <a:extLst>
              <a:ext uri="{FF2B5EF4-FFF2-40B4-BE49-F238E27FC236}">
                <a16:creationId xmlns:a16="http://schemas.microsoft.com/office/drawing/2014/main" id="{87FBA580-B3E9-42C3-9F69-22B1E87D6B84}"/>
              </a:ext>
            </a:extLst>
          </p:cNvPr>
          <p:cNvSpPr/>
          <p:nvPr/>
        </p:nvSpPr>
        <p:spPr>
          <a:xfrm>
            <a:off x="5129784" y="5812536"/>
            <a:ext cx="502920" cy="502920"/>
          </a:xfrm>
          <a:prstGeom prst="ellipse">
            <a:avLst/>
          </a:prstGeom>
          <a:solidFill>
            <a:srgbClr val="C1440E"/>
          </a:solidFill>
          <a:ln/>
        </p:spPr>
      </p:sp>
      <p:pic>
        <p:nvPicPr>
          <p:cNvPr id="32" name="Image 5" descr="icons/rocket_white.png">
            <a:extLst>
              <a:ext uri="{FF2B5EF4-FFF2-40B4-BE49-F238E27FC236}">
                <a16:creationId xmlns:a16="http://schemas.microsoft.com/office/drawing/2014/main" id="{D7268F52-F4BB-4FED-A88A-4C5FA9EC19C0}"/>
              </a:ext>
            </a:extLst>
          </p:cNvPr>
          <p:cNvPicPr>
            <a:picLocks noChangeAspect="1"/>
          </p:cNvPicPr>
          <p:nvPr/>
        </p:nvPicPr>
        <p:blipFill>
          <a:blip r:embed="rId7"/>
          <a:stretch>
            <a:fillRect/>
          </a:stretch>
        </p:blipFill>
        <p:spPr>
          <a:xfrm>
            <a:off x="5195164" y="5877916"/>
            <a:ext cx="372161" cy="372161"/>
          </a:xfrm>
          <a:prstGeom prst="rect">
            <a:avLst/>
          </a:prstGeom>
        </p:spPr>
      </p:pic>
      <p:sp>
        <p:nvSpPr>
          <p:cNvPr id="33" name="Text 25">
            <a:extLst>
              <a:ext uri="{FF2B5EF4-FFF2-40B4-BE49-F238E27FC236}">
                <a16:creationId xmlns:a16="http://schemas.microsoft.com/office/drawing/2014/main" id="{E02C7EE2-EC88-40B7-81F2-4F9E80261C93}"/>
              </a:ext>
            </a:extLst>
          </p:cNvPr>
          <p:cNvSpPr/>
          <p:nvPr/>
        </p:nvSpPr>
        <p:spPr>
          <a:xfrm>
            <a:off x="5806440" y="5643372"/>
            <a:ext cx="1828800" cy="822960"/>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Challenge</a:t>
            </a:r>
            <a:endParaRPr lang="en-US" sz="1300" dirty="0"/>
          </a:p>
        </p:txBody>
      </p:sp>
      <p:sp>
        <p:nvSpPr>
          <p:cNvPr id="34" name="Text 26">
            <a:extLst>
              <a:ext uri="{FF2B5EF4-FFF2-40B4-BE49-F238E27FC236}">
                <a16:creationId xmlns:a16="http://schemas.microsoft.com/office/drawing/2014/main" id="{DE54B8E3-D1B1-487F-836E-02B3E93F127F}"/>
              </a:ext>
            </a:extLst>
          </p:cNvPr>
          <p:cNvSpPr/>
          <p:nvPr/>
        </p:nvSpPr>
        <p:spPr>
          <a:xfrm>
            <a:off x="7772400" y="5560568"/>
            <a:ext cx="3794760" cy="987552"/>
          </a:xfrm>
          <a:prstGeom prst="rect">
            <a:avLst/>
          </a:prstGeom>
          <a:noFill/>
          <a:ln/>
        </p:spPr>
        <p:txBody>
          <a:bodyPr wrap="square" lIns="0" tIns="0" rIns="0" bIns="0" rtlCol="0" anchor="ctr"/>
          <a:lstStyle/>
          <a:p>
            <a:pPr marL="0" indent="0">
              <a:lnSpc>
                <a:spcPct val="105000"/>
              </a:lnSpc>
              <a:buNone/>
            </a:pPr>
            <a:r>
              <a:rPr lang="en-US" sz="1150" dirty="0">
                <a:solidFill>
                  <a:srgbClr val="26314F"/>
                </a:solidFill>
                <a:latin typeface="Calibri" pitchFamily="34" charset="0"/>
                <a:ea typeface="Calibri" pitchFamily="34" charset="-122"/>
                <a:cs typeface="Calibri" pitchFamily="34" charset="-120"/>
              </a:rPr>
              <a:t>Open-ended discussion, considering competing viewpoints, and applying learning to unfamiliar situations</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smil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1 &amp; Year 2</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Text 7"/>
          <p:cNvSpPr/>
          <p:nvPr/>
        </p:nvSpPr>
        <p:spPr>
          <a:xfrm>
            <a:off x="1636776"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11" name="Text 8"/>
          <p:cNvSpPr/>
          <p:nvPr/>
        </p:nvSpPr>
        <p:spPr>
          <a:xfrm>
            <a:off x="1627632"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Being Me in My World</a:t>
            </a:r>
            <a:endParaRPr lang="en-US" sz="1000" dirty="0"/>
          </a:p>
        </p:txBody>
      </p:sp>
      <p:sp>
        <p:nvSpPr>
          <p:cNvPr id="12" name="Text 9"/>
          <p:cNvSpPr/>
          <p:nvPr/>
        </p:nvSpPr>
        <p:spPr>
          <a:xfrm>
            <a:off x="1645920"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Rights, responsibilities, choices and consequences; feeling safe in class</a:t>
            </a:r>
            <a:endParaRPr lang="en-US" sz="850" dirty="0"/>
          </a:p>
        </p:txBody>
      </p:sp>
      <p:sp>
        <p:nvSpPr>
          <p:cNvPr id="13" name="Shape 10"/>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4" name="Text 11"/>
          <p:cNvSpPr/>
          <p:nvPr/>
        </p:nvSpPr>
        <p:spPr>
          <a:xfrm>
            <a:off x="3354781"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15" name="Text 12"/>
          <p:cNvSpPr/>
          <p:nvPr/>
        </p:nvSpPr>
        <p:spPr>
          <a:xfrm>
            <a:off x="3345637"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Celebrating Difference</a:t>
            </a:r>
            <a:endParaRPr lang="en-US" sz="1000" dirty="0"/>
          </a:p>
        </p:txBody>
      </p:sp>
      <p:sp>
        <p:nvSpPr>
          <p:cNvPr id="16" name="Text 13"/>
          <p:cNvSpPr/>
          <p:nvPr/>
        </p:nvSpPr>
        <p:spPr>
          <a:xfrm>
            <a:off x="3363925"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Understanding bullying, and who to ask for help</a:t>
            </a:r>
            <a:endParaRPr lang="en-US" sz="850" dirty="0"/>
          </a:p>
        </p:txBody>
      </p:sp>
      <p:sp>
        <p:nvSpPr>
          <p:cNvPr id="17" name="Shape 14"/>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8" name="Text 15"/>
          <p:cNvSpPr/>
          <p:nvPr/>
        </p:nvSpPr>
        <p:spPr>
          <a:xfrm>
            <a:off x="5072786"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19" name="Text 16"/>
          <p:cNvSpPr/>
          <p:nvPr/>
        </p:nvSpPr>
        <p:spPr>
          <a:xfrm>
            <a:off x="5063642"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Dreams and Goals</a:t>
            </a:r>
            <a:endParaRPr lang="en-US" sz="1000" dirty="0"/>
          </a:p>
        </p:txBody>
      </p:sp>
      <p:sp>
        <p:nvSpPr>
          <p:cNvPr id="20" name="Text 17"/>
          <p:cNvSpPr/>
          <p:nvPr/>
        </p:nvSpPr>
        <p:spPr>
          <a:xfrm>
            <a:off x="5081930"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Setting simple goals and overcoming difficulties</a:t>
            </a:r>
            <a:endParaRPr lang="en-US" sz="850" dirty="0"/>
          </a:p>
        </p:txBody>
      </p:sp>
      <p:sp>
        <p:nvSpPr>
          <p:cNvPr id="21" name="Shape 18"/>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2" name="Text 19"/>
          <p:cNvSpPr/>
          <p:nvPr/>
        </p:nvSpPr>
        <p:spPr>
          <a:xfrm>
            <a:off x="6790792"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23" name="Text 20"/>
          <p:cNvSpPr/>
          <p:nvPr/>
        </p:nvSpPr>
        <p:spPr>
          <a:xfrm>
            <a:off x="6781648"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Healthy Me</a:t>
            </a:r>
            <a:endParaRPr lang="en-US" sz="1000" dirty="0"/>
          </a:p>
        </p:txBody>
      </p:sp>
      <p:sp>
        <p:nvSpPr>
          <p:cNvPr id="24" name="Text 21"/>
          <p:cNvSpPr/>
          <p:nvPr/>
        </p:nvSpPr>
        <p:spPr>
          <a:xfrm>
            <a:off x="6799936"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Healthy and unhealthy choices; staying clean, crossing the road safely</a:t>
            </a:r>
            <a:endParaRPr lang="en-US" sz="850" dirty="0"/>
          </a:p>
        </p:txBody>
      </p:sp>
      <p:sp>
        <p:nvSpPr>
          <p:cNvPr id="25" name="Shape 22"/>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6" name="Text 23"/>
          <p:cNvSpPr/>
          <p:nvPr/>
        </p:nvSpPr>
        <p:spPr>
          <a:xfrm>
            <a:off x="8508797"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27" name="Text 24"/>
          <p:cNvSpPr/>
          <p:nvPr/>
        </p:nvSpPr>
        <p:spPr>
          <a:xfrm>
            <a:off x="8499653"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Relationships</a:t>
            </a:r>
            <a:endParaRPr lang="en-US" sz="1000" dirty="0"/>
          </a:p>
        </p:txBody>
      </p:sp>
      <p:sp>
        <p:nvSpPr>
          <p:cNvPr id="28" name="Text 25"/>
          <p:cNvSpPr/>
          <p:nvPr/>
        </p:nvSpPr>
        <p:spPr>
          <a:xfrm>
            <a:off x="8517941"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People in our community; kind and unkind touch</a:t>
            </a:r>
            <a:endParaRPr lang="en-US" sz="850" dirty="0"/>
          </a:p>
        </p:txBody>
      </p:sp>
      <p:sp>
        <p:nvSpPr>
          <p:cNvPr id="29" name="Shape 2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0" name="Text 27"/>
          <p:cNvSpPr/>
          <p:nvPr/>
        </p:nvSpPr>
        <p:spPr>
          <a:xfrm>
            <a:off x="10226802"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31" name="Text 28"/>
          <p:cNvSpPr/>
          <p:nvPr/>
        </p:nvSpPr>
        <p:spPr>
          <a:xfrm>
            <a:off x="10217658"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Changing Me</a:t>
            </a:r>
            <a:endParaRPr lang="en-US" sz="1000" dirty="0"/>
          </a:p>
        </p:txBody>
      </p:sp>
      <p:sp>
        <p:nvSpPr>
          <p:cNvPr id="32" name="Text 29"/>
          <p:cNvSpPr/>
          <p:nvPr/>
        </p:nvSpPr>
        <p:spPr>
          <a:xfrm>
            <a:off x="10235946"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Life cycles, correct body vocabulary, and the right to say no</a:t>
            </a:r>
            <a:endParaRPr lang="en-US" sz="850" dirty="0"/>
          </a:p>
        </p:txBody>
      </p:sp>
      <p:sp>
        <p:nvSpPr>
          <p:cNvPr id="33" name="Shape 30"/>
          <p:cNvSpPr/>
          <p:nvPr/>
        </p:nvSpPr>
        <p:spPr>
          <a:xfrm>
            <a:off x="502920" y="3886200"/>
            <a:ext cx="868680" cy="2514600"/>
          </a:xfrm>
          <a:prstGeom prst="roundRect">
            <a:avLst>
              <a:gd name="adj" fmla="val 8421"/>
            </a:avLst>
          </a:prstGeom>
          <a:solidFill>
            <a:srgbClr val="1B2E5E"/>
          </a:solidFill>
          <a:ln/>
        </p:spPr>
      </p:sp>
      <p:sp>
        <p:nvSpPr>
          <p:cNvPr id="34" name="Text 31"/>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35" name="Shape 32"/>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6" name="Text 33"/>
          <p:cNvSpPr/>
          <p:nvPr/>
        </p:nvSpPr>
        <p:spPr>
          <a:xfrm>
            <a:off x="1636776"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37" name="Text 34"/>
          <p:cNvSpPr/>
          <p:nvPr/>
        </p:nvSpPr>
        <p:spPr>
          <a:xfrm>
            <a:off x="1627632"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Being Me in My World</a:t>
            </a:r>
            <a:endParaRPr lang="en-US" sz="1000" dirty="0"/>
          </a:p>
        </p:txBody>
      </p:sp>
      <p:sp>
        <p:nvSpPr>
          <p:cNvPr id="38" name="Text 35"/>
          <p:cNvSpPr/>
          <p:nvPr/>
        </p:nvSpPr>
        <p:spPr>
          <a:xfrm>
            <a:off x="1645920"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Who can help when worried; rights, responsibilities and choices</a:t>
            </a:r>
            <a:endParaRPr lang="en-US" sz="850" dirty="0"/>
          </a:p>
        </p:txBody>
      </p:sp>
      <p:sp>
        <p:nvSpPr>
          <p:cNvPr id="39" name="Shape 36"/>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0" name="Text 37"/>
          <p:cNvSpPr/>
          <p:nvPr/>
        </p:nvSpPr>
        <p:spPr>
          <a:xfrm>
            <a:off x="3354781"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41" name="Text 38"/>
          <p:cNvSpPr/>
          <p:nvPr/>
        </p:nvSpPr>
        <p:spPr>
          <a:xfrm>
            <a:off x="3345637"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Celebrating Difference</a:t>
            </a:r>
            <a:endParaRPr lang="en-US" sz="1000" dirty="0"/>
          </a:p>
        </p:txBody>
      </p:sp>
      <p:sp>
        <p:nvSpPr>
          <p:cNvPr id="42" name="Text 39"/>
          <p:cNvSpPr/>
          <p:nvPr/>
        </p:nvSpPr>
        <p:spPr>
          <a:xfrm>
            <a:off x="3363925"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Gender stereotypes; feelings around being bullied</a:t>
            </a:r>
            <a:endParaRPr lang="en-US" sz="850" dirty="0"/>
          </a:p>
        </p:txBody>
      </p:sp>
      <p:sp>
        <p:nvSpPr>
          <p:cNvPr id="43" name="Shape 40"/>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4" name="Text 41"/>
          <p:cNvSpPr/>
          <p:nvPr/>
        </p:nvSpPr>
        <p:spPr>
          <a:xfrm>
            <a:off x="5072786"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45" name="Text 42"/>
          <p:cNvSpPr/>
          <p:nvPr/>
        </p:nvSpPr>
        <p:spPr>
          <a:xfrm>
            <a:off x="5063642"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Dreams and Goals</a:t>
            </a:r>
            <a:endParaRPr lang="en-US" sz="1000" dirty="0"/>
          </a:p>
        </p:txBody>
      </p:sp>
      <p:sp>
        <p:nvSpPr>
          <p:cNvPr id="46" name="Text 43"/>
          <p:cNvSpPr/>
          <p:nvPr/>
        </p:nvSpPr>
        <p:spPr>
          <a:xfrm>
            <a:off x="5081930"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Strengths, difficulties, and working well in a group</a:t>
            </a:r>
            <a:endParaRPr lang="en-US" sz="850" dirty="0"/>
          </a:p>
        </p:txBody>
      </p:sp>
      <p:sp>
        <p:nvSpPr>
          <p:cNvPr id="47" name="Shape 44"/>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8" name="Text 45"/>
          <p:cNvSpPr/>
          <p:nvPr/>
        </p:nvSpPr>
        <p:spPr>
          <a:xfrm>
            <a:off x="6790792"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49" name="Text 46"/>
          <p:cNvSpPr/>
          <p:nvPr/>
        </p:nvSpPr>
        <p:spPr>
          <a:xfrm>
            <a:off x="6781648"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Healthy Me</a:t>
            </a:r>
            <a:endParaRPr lang="en-US" sz="1000" dirty="0"/>
          </a:p>
        </p:txBody>
      </p:sp>
      <p:sp>
        <p:nvSpPr>
          <p:cNvPr id="50" name="Text 47"/>
          <p:cNvSpPr/>
          <p:nvPr/>
        </p:nvSpPr>
        <p:spPr>
          <a:xfrm>
            <a:off x="6799936"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Healthy food choices, relaxation, and using medicines safely</a:t>
            </a:r>
            <a:endParaRPr lang="en-US" sz="850" dirty="0"/>
          </a:p>
        </p:txBody>
      </p:sp>
      <p:sp>
        <p:nvSpPr>
          <p:cNvPr id="51" name="Shape 48"/>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2" name="Text 49"/>
          <p:cNvSpPr/>
          <p:nvPr/>
        </p:nvSpPr>
        <p:spPr>
          <a:xfrm>
            <a:off x="8508797"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53" name="Text 50"/>
          <p:cNvSpPr/>
          <p:nvPr/>
        </p:nvSpPr>
        <p:spPr>
          <a:xfrm>
            <a:off x="8499653"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Relationships</a:t>
            </a:r>
            <a:endParaRPr lang="en-US" sz="1000" dirty="0"/>
          </a:p>
        </p:txBody>
      </p:sp>
      <p:sp>
        <p:nvSpPr>
          <p:cNvPr id="54" name="Text 51"/>
          <p:cNvSpPr/>
          <p:nvPr/>
        </p:nvSpPr>
        <p:spPr>
          <a:xfrm>
            <a:off x="8517941"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Family roles; trust and sharing worry secrets with a trusted adult</a:t>
            </a:r>
            <a:endParaRPr lang="en-US" sz="850" dirty="0"/>
          </a:p>
        </p:txBody>
      </p:sp>
      <p:sp>
        <p:nvSpPr>
          <p:cNvPr id="55" name="Shape 52"/>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6" name="Text 53"/>
          <p:cNvSpPr/>
          <p:nvPr/>
        </p:nvSpPr>
        <p:spPr>
          <a:xfrm>
            <a:off x="10226802"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57" name="Text 54"/>
          <p:cNvSpPr/>
          <p:nvPr/>
        </p:nvSpPr>
        <p:spPr>
          <a:xfrm>
            <a:off x="10217658"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Changing Me</a:t>
            </a:r>
            <a:endParaRPr lang="en-US" sz="1000" dirty="0"/>
          </a:p>
        </p:txBody>
      </p:sp>
      <p:sp>
        <p:nvSpPr>
          <p:cNvPr id="58" name="Text 55"/>
          <p:cNvSpPr/>
          <p:nvPr/>
        </p:nvSpPr>
        <p:spPr>
          <a:xfrm>
            <a:off x="10235946"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Life cycles in nature; body vocabulary and assertiveness</a:t>
            </a:r>
            <a:endParaRPr lang="en-US" sz="850" dirty="0"/>
          </a:p>
        </p:txBody>
      </p:sp>
      <p:sp>
        <p:nvSpPr>
          <p:cNvPr id="59" name="Shape 56"/>
          <p:cNvSpPr/>
          <p:nvPr/>
        </p:nvSpPr>
        <p:spPr>
          <a:xfrm>
            <a:off x="8351215" y="6455664"/>
            <a:ext cx="128016" cy="128016"/>
          </a:xfrm>
          <a:prstGeom prst="ellipse">
            <a:avLst/>
          </a:prstGeom>
          <a:solidFill>
            <a:srgbClr val="F5A623"/>
          </a:solidFill>
          <a:ln/>
        </p:spPr>
      </p:sp>
      <p:sp>
        <p:nvSpPr>
          <p:cNvPr id="60" name="Text 57"/>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61" name="Shape 58"/>
          <p:cNvSpPr/>
          <p:nvPr/>
        </p:nvSpPr>
        <p:spPr>
          <a:xfrm>
            <a:off x="9494215" y="6455664"/>
            <a:ext cx="128016" cy="128016"/>
          </a:xfrm>
          <a:prstGeom prst="ellipse">
            <a:avLst/>
          </a:prstGeom>
          <a:solidFill>
            <a:srgbClr val="0E7C7B"/>
          </a:solidFill>
          <a:ln/>
        </p:spPr>
      </p:sp>
      <p:sp>
        <p:nvSpPr>
          <p:cNvPr id="62" name="Text 59"/>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63" name="Shape 60"/>
          <p:cNvSpPr/>
          <p:nvPr/>
        </p:nvSpPr>
        <p:spPr>
          <a:xfrm>
            <a:off x="10637215" y="6455664"/>
            <a:ext cx="128016" cy="128016"/>
          </a:xfrm>
          <a:prstGeom prst="ellipse">
            <a:avLst/>
          </a:prstGeom>
          <a:solidFill>
            <a:srgbClr val="C1440E"/>
          </a:solidFill>
          <a:ln/>
        </p:spPr>
      </p:sp>
      <p:sp>
        <p:nvSpPr>
          <p:cNvPr id="64" name="Text 61"/>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smil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3 &amp; Year 4</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Text 7"/>
          <p:cNvSpPr/>
          <p:nvPr/>
        </p:nvSpPr>
        <p:spPr>
          <a:xfrm>
            <a:off x="1636776"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11" name="Text 8"/>
          <p:cNvSpPr/>
          <p:nvPr/>
        </p:nvSpPr>
        <p:spPr>
          <a:xfrm>
            <a:off x="1627632"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Being Me in My World</a:t>
            </a:r>
            <a:endParaRPr lang="en-US" sz="1000" dirty="0"/>
          </a:p>
        </p:txBody>
      </p:sp>
      <p:sp>
        <p:nvSpPr>
          <p:cNvPr id="12" name="Text 9"/>
          <p:cNvSpPr/>
          <p:nvPr/>
        </p:nvSpPr>
        <p:spPr>
          <a:xfrm>
            <a:off x="1645920"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Positive achievements and facing new challenges</a:t>
            </a:r>
            <a:endParaRPr lang="en-US" sz="850" dirty="0"/>
          </a:p>
        </p:txBody>
      </p:sp>
      <p:sp>
        <p:nvSpPr>
          <p:cNvPr id="13" name="Shape 10"/>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4" name="Text 11"/>
          <p:cNvSpPr/>
          <p:nvPr/>
        </p:nvSpPr>
        <p:spPr>
          <a:xfrm>
            <a:off x="3354781"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15" name="Text 12"/>
          <p:cNvSpPr/>
          <p:nvPr/>
        </p:nvSpPr>
        <p:spPr>
          <a:xfrm>
            <a:off x="3345637"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Celebrating Difference</a:t>
            </a:r>
            <a:endParaRPr lang="en-US" sz="1000" dirty="0"/>
          </a:p>
        </p:txBody>
      </p:sp>
      <p:sp>
        <p:nvSpPr>
          <p:cNvPr id="16" name="Text 13"/>
          <p:cNvSpPr/>
          <p:nvPr/>
        </p:nvSpPr>
        <p:spPr>
          <a:xfrm>
            <a:off x="3363925"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Falling out and solving problems without hurtful words</a:t>
            </a:r>
            <a:endParaRPr lang="en-US" sz="850" dirty="0"/>
          </a:p>
        </p:txBody>
      </p:sp>
      <p:sp>
        <p:nvSpPr>
          <p:cNvPr id="17" name="Shape 14"/>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8" name="Text 15"/>
          <p:cNvSpPr/>
          <p:nvPr/>
        </p:nvSpPr>
        <p:spPr>
          <a:xfrm>
            <a:off x="5072786"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19" name="Text 16"/>
          <p:cNvSpPr/>
          <p:nvPr/>
        </p:nvSpPr>
        <p:spPr>
          <a:xfrm>
            <a:off x="5063642"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Dreams and Goals</a:t>
            </a:r>
            <a:endParaRPr lang="en-US" sz="1000" dirty="0"/>
          </a:p>
        </p:txBody>
      </p:sp>
      <p:sp>
        <p:nvSpPr>
          <p:cNvPr id="20" name="Text 17"/>
          <p:cNvSpPr/>
          <p:nvPr/>
        </p:nvSpPr>
        <p:spPr>
          <a:xfrm>
            <a:off x="5081930"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People who've overcome challenges; strategies for resilience</a:t>
            </a:r>
            <a:endParaRPr lang="en-US" sz="850" dirty="0"/>
          </a:p>
        </p:txBody>
      </p:sp>
      <p:sp>
        <p:nvSpPr>
          <p:cNvPr id="21" name="Shape 18"/>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2" name="Text 19"/>
          <p:cNvSpPr/>
          <p:nvPr/>
        </p:nvSpPr>
        <p:spPr>
          <a:xfrm>
            <a:off x="6790792"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23" name="Text 20"/>
          <p:cNvSpPr/>
          <p:nvPr/>
        </p:nvSpPr>
        <p:spPr>
          <a:xfrm>
            <a:off x="6781648"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Healthy Me</a:t>
            </a:r>
            <a:endParaRPr lang="en-US" sz="1000" dirty="0"/>
          </a:p>
        </p:txBody>
      </p:sp>
      <p:sp>
        <p:nvSpPr>
          <p:cNvPr id="24" name="Text 21"/>
          <p:cNvSpPr/>
          <p:nvPr/>
        </p:nvSpPr>
        <p:spPr>
          <a:xfrm>
            <a:off x="6799936"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Exercise, the heart and lungs, and drugs that help or harm</a:t>
            </a:r>
            <a:endParaRPr lang="en-US" sz="850" dirty="0"/>
          </a:p>
        </p:txBody>
      </p:sp>
      <p:sp>
        <p:nvSpPr>
          <p:cNvPr id="25" name="Shape 22"/>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6" name="Text 23"/>
          <p:cNvSpPr/>
          <p:nvPr/>
        </p:nvSpPr>
        <p:spPr>
          <a:xfrm>
            <a:off x="8508797"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27" name="Text 24"/>
          <p:cNvSpPr/>
          <p:nvPr/>
        </p:nvSpPr>
        <p:spPr>
          <a:xfrm>
            <a:off x="8499653"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Relationships</a:t>
            </a:r>
            <a:endParaRPr lang="en-US" sz="1000" dirty="0"/>
          </a:p>
        </p:txBody>
      </p:sp>
      <p:sp>
        <p:nvSpPr>
          <p:cNvPr id="28" name="Text 25"/>
          <p:cNvSpPr/>
          <p:nvPr/>
        </p:nvSpPr>
        <p:spPr>
          <a:xfrm>
            <a:off x="8517941"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Family stereotypes; online relationships and staying safe</a:t>
            </a:r>
            <a:endParaRPr lang="en-US" sz="850" dirty="0"/>
          </a:p>
        </p:txBody>
      </p:sp>
      <p:sp>
        <p:nvSpPr>
          <p:cNvPr id="29" name="Shape 2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0" name="Text 27"/>
          <p:cNvSpPr/>
          <p:nvPr/>
        </p:nvSpPr>
        <p:spPr>
          <a:xfrm>
            <a:off x="10226802"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31" name="Text 28"/>
          <p:cNvSpPr/>
          <p:nvPr/>
        </p:nvSpPr>
        <p:spPr>
          <a:xfrm>
            <a:off x="10217658"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Changing Me</a:t>
            </a:r>
            <a:endParaRPr lang="en-US" sz="1000" dirty="0"/>
          </a:p>
        </p:txBody>
      </p:sp>
      <p:sp>
        <p:nvSpPr>
          <p:cNvPr id="32" name="Text 29"/>
          <p:cNvSpPr/>
          <p:nvPr/>
        </p:nvSpPr>
        <p:spPr>
          <a:xfrm>
            <a:off x="10235946"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How babies grow; puberty, eggs and sperm</a:t>
            </a:r>
            <a:endParaRPr lang="en-US" sz="850" dirty="0"/>
          </a:p>
        </p:txBody>
      </p:sp>
      <p:sp>
        <p:nvSpPr>
          <p:cNvPr id="33" name="Shape 30"/>
          <p:cNvSpPr/>
          <p:nvPr/>
        </p:nvSpPr>
        <p:spPr>
          <a:xfrm>
            <a:off x="502920" y="3886200"/>
            <a:ext cx="868680" cy="2514600"/>
          </a:xfrm>
          <a:prstGeom prst="roundRect">
            <a:avLst>
              <a:gd name="adj" fmla="val 8421"/>
            </a:avLst>
          </a:prstGeom>
          <a:solidFill>
            <a:srgbClr val="1B2E5E"/>
          </a:solidFill>
          <a:ln/>
        </p:spPr>
      </p:sp>
      <p:sp>
        <p:nvSpPr>
          <p:cNvPr id="34" name="Text 31"/>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35" name="Shape 32"/>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6" name="Text 33"/>
          <p:cNvSpPr/>
          <p:nvPr/>
        </p:nvSpPr>
        <p:spPr>
          <a:xfrm>
            <a:off x="1636776"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37" name="Text 34"/>
          <p:cNvSpPr/>
          <p:nvPr/>
        </p:nvSpPr>
        <p:spPr>
          <a:xfrm>
            <a:off x="1627632"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Being Me in My World</a:t>
            </a:r>
            <a:endParaRPr lang="en-US" sz="1000" dirty="0"/>
          </a:p>
        </p:txBody>
      </p:sp>
      <p:sp>
        <p:nvSpPr>
          <p:cNvPr id="38" name="Text 35"/>
          <p:cNvSpPr/>
          <p:nvPr/>
        </p:nvSpPr>
        <p:spPr>
          <a:xfrm>
            <a:off x="1645920"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Teamwork, group work and positive contribution</a:t>
            </a:r>
            <a:endParaRPr lang="en-US" sz="850" dirty="0"/>
          </a:p>
        </p:txBody>
      </p:sp>
      <p:sp>
        <p:nvSpPr>
          <p:cNvPr id="39" name="Shape 36"/>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0" name="Text 37"/>
          <p:cNvSpPr/>
          <p:nvPr/>
        </p:nvSpPr>
        <p:spPr>
          <a:xfrm>
            <a:off x="3354781"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41" name="Text 38"/>
          <p:cNvSpPr/>
          <p:nvPr/>
        </p:nvSpPr>
        <p:spPr>
          <a:xfrm>
            <a:off x="3345637"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Celebrating Difference</a:t>
            </a:r>
            <a:endParaRPr lang="en-US" sz="1000" dirty="0"/>
          </a:p>
        </p:txBody>
      </p:sp>
      <p:sp>
        <p:nvSpPr>
          <p:cNvPr id="42" name="Text 39"/>
          <p:cNvSpPr/>
          <p:nvPr/>
        </p:nvSpPr>
        <p:spPr>
          <a:xfrm>
            <a:off x="3363925"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First impressions, appearance, and personal uniqueness</a:t>
            </a:r>
            <a:endParaRPr lang="en-US" sz="850" dirty="0"/>
          </a:p>
        </p:txBody>
      </p:sp>
      <p:sp>
        <p:nvSpPr>
          <p:cNvPr id="43" name="Shape 40"/>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4" name="Text 41"/>
          <p:cNvSpPr/>
          <p:nvPr/>
        </p:nvSpPr>
        <p:spPr>
          <a:xfrm>
            <a:off x="5072786"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45" name="Text 42"/>
          <p:cNvSpPr/>
          <p:nvPr/>
        </p:nvSpPr>
        <p:spPr>
          <a:xfrm>
            <a:off x="5063642"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Dreams and Goals</a:t>
            </a:r>
            <a:endParaRPr lang="en-US" sz="1000" dirty="0"/>
          </a:p>
        </p:txBody>
      </p:sp>
      <p:sp>
        <p:nvSpPr>
          <p:cNvPr id="46" name="Text 43"/>
          <p:cNvSpPr/>
          <p:nvPr/>
        </p:nvSpPr>
        <p:spPr>
          <a:xfrm>
            <a:off x="5081930"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Coping with disappointment and setting new goals</a:t>
            </a:r>
            <a:endParaRPr lang="en-US" sz="850" dirty="0"/>
          </a:p>
        </p:txBody>
      </p:sp>
      <p:sp>
        <p:nvSpPr>
          <p:cNvPr id="47" name="Shape 44"/>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8" name="Text 45"/>
          <p:cNvSpPr/>
          <p:nvPr/>
        </p:nvSpPr>
        <p:spPr>
          <a:xfrm>
            <a:off x="6790792"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49" name="Text 46"/>
          <p:cNvSpPr/>
          <p:nvPr/>
        </p:nvSpPr>
        <p:spPr>
          <a:xfrm>
            <a:off x="6781648"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Healthy Me</a:t>
            </a:r>
            <a:endParaRPr lang="en-US" sz="1000" dirty="0"/>
          </a:p>
        </p:txBody>
      </p:sp>
      <p:sp>
        <p:nvSpPr>
          <p:cNvPr id="50" name="Text 47"/>
          <p:cNvSpPr/>
          <p:nvPr/>
        </p:nvSpPr>
        <p:spPr>
          <a:xfrm>
            <a:off x="6799936"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Emotions, smoking, alcohol and peer pressure</a:t>
            </a:r>
            <a:endParaRPr lang="en-US" sz="850" dirty="0"/>
          </a:p>
        </p:txBody>
      </p:sp>
      <p:sp>
        <p:nvSpPr>
          <p:cNvPr id="51" name="Shape 48"/>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2" name="Text 49"/>
          <p:cNvSpPr/>
          <p:nvPr/>
        </p:nvSpPr>
        <p:spPr>
          <a:xfrm>
            <a:off x="8508797"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53" name="Text 50"/>
          <p:cNvSpPr/>
          <p:nvPr/>
        </p:nvSpPr>
        <p:spPr>
          <a:xfrm>
            <a:off x="8499653"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Relationships</a:t>
            </a:r>
            <a:endParaRPr lang="en-US" sz="1000" dirty="0"/>
          </a:p>
        </p:txBody>
      </p:sp>
      <p:sp>
        <p:nvSpPr>
          <p:cNvPr id="54" name="Text 51"/>
          <p:cNvSpPr/>
          <p:nvPr/>
        </p:nvSpPr>
        <p:spPr>
          <a:xfrm>
            <a:off x="8517941"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Jealousy, loss and bereavement; relationships ending amicably</a:t>
            </a:r>
            <a:endParaRPr lang="en-US" sz="850" dirty="0"/>
          </a:p>
        </p:txBody>
      </p:sp>
      <p:sp>
        <p:nvSpPr>
          <p:cNvPr id="55" name="Shape 52"/>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6" name="Text 53"/>
          <p:cNvSpPr/>
          <p:nvPr/>
        </p:nvSpPr>
        <p:spPr>
          <a:xfrm>
            <a:off x="10226802"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57" name="Text 54"/>
          <p:cNvSpPr/>
          <p:nvPr/>
        </p:nvSpPr>
        <p:spPr>
          <a:xfrm>
            <a:off x="10217658"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Changing Me</a:t>
            </a:r>
            <a:endParaRPr lang="en-US" sz="1000" dirty="0"/>
          </a:p>
        </p:txBody>
      </p:sp>
      <p:sp>
        <p:nvSpPr>
          <p:cNvPr id="58" name="Text 55"/>
          <p:cNvSpPr/>
          <p:nvPr/>
        </p:nvSpPr>
        <p:spPr>
          <a:xfrm>
            <a:off x="10235946"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Puberty, menstruation and how a baby is formed</a:t>
            </a:r>
            <a:endParaRPr lang="en-US" sz="850" dirty="0"/>
          </a:p>
        </p:txBody>
      </p:sp>
      <p:sp>
        <p:nvSpPr>
          <p:cNvPr id="59" name="Shape 56"/>
          <p:cNvSpPr/>
          <p:nvPr/>
        </p:nvSpPr>
        <p:spPr>
          <a:xfrm>
            <a:off x="8351215" y="6455664"/>
            <a:ext cx="128016" cy="128016"/>
          </a:xfrm>
          <a:prstGeom prst="ellipse">
            <a:avLst/>
          </a:prstGeom>
          <a:solidFill>
            <a:srgbClr val="F5A623"/>
          </a:solidFill>
          <a:ln/>
        </p:spPr>
      </p:sp>
      <p:sp>
        <p:nvSpPr>
          <p:cNvPr id="60" name="Text 57"/>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61" name="Shape 58"/>
          <p:cNvSpPr/>
          <p:nvPr/>
        </p:nvSpPr>
        <p:spPr>
          <a:xfrm>
            <a:off x="9494215" y="6455664"/>
            <a:ext cx="128016" cy="128016"/>
          </a:xfrm>
          <a:prstGeom prst="ellipse">
            <a:avLst/>
          </a:prstGeom>
          <a:solidFill>
            <a:srgbClr val="0E7C7B"/>
          </a:solidFill>
          <a:ln/>
        </p:spPr>
      </p:sp>
      <p:sp>
        <p:nvSpPr>
          <p:cNvPr id="62" name="Text 59"/>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63" name="Shape 60"/>
          <p:cNvSpPr/>
          <p:nvPr/>
        </p:nvSpPr>
        <p:spPr>
          <a:xfrm>
            <a:off x="10637215" y="6455664"/>
            <a:ext cx="128016" cy="128016"/>
          </a:xfrm>
          <a:prstGeom prst="ellipse">
            <a:avLst/>
          </a:prstGeom>
          <a:solidFill>
            <a:srgbClr val="C1440E"/>
          </a:solidFill>
          <a:ln/>
        </p:spPr>
      </p:sp>
      <p:sp>
        <p:nvSpPr>
          <p:cNvPr id="64" name="Text 61"/>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smil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5 &amp;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Text 7"/>
          <p:cNvSpPr/>
          <p:nvPr/>
        </p:nvSpPr>
        <p:spPr>
          <a:xfrm>
            <a:off x="1636776"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11" name="Text 8"/>
          <p:cNvSpPr/>
          <p:nvPr/>
        </p:nvSpPr>
        <p:spPr>
          <a:xfrm>
            <a:off x="1627632"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Being Me in My World</a:t>
            </a:r>
            <a:endParaRPr lang="en-US" sz="1000" dirty="0"/>
          </a:p>
        </p:txBody>
      </p:sp>
      <p:sp>
        <p:nvSpPr>
          <p:cNvPr id="12" name="Text 9"/>
          <p:cNvSpPr/>
          <p:nvPr/>
        </p:nvSpPr>
        <p:spPr>
          <a:xfrm>
            <a:off x="1645920"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Challenges ahead; democracy and having a voice in school</a:t>
            </a:r>
            <a:endParaRPr lang="en-US" sz="850" dirty="0"/>
          </a:p>
        </p:txBody>
      </p:sp>
      <p:sp>
        <p:nvSpPr>
          <p:cNvPr id="13" name="Shape 10"/>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4" name="Text 11"/>
          <p:cNvSpPr/>
          <p:nvPr/>
        </p:nvSpPr>
        <p:spPr>
          <a:xfrm>
            <a:off x="3354781"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15" name="Text 12"/>
          <p:cNvSpPr/>
          <p:nvPr/>
        </p:nvSpPr>
        <p:spPr>
          <a:xfrm>
            <a:off x="3345637"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Celebrating Difference</a:t>
            </a:r>
            <a:endParaRPr lang="en-US" sz="1000" dirty="0"/>
          </a:p>
        </p:txBody>
      </p:sp>
      <p:sp>
        <p:nvSpPr>
          <p:cNvPr id="16" name="Text 13"/>
          <p:cNvSpPr/>
          <p:nvPr/>
        </p:nvSpPr>
        <p:spPr>
          <a:xfrm>
            <a:off x="3363925"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Culture, racism, and our own feelings about difference</a:t>
            </a:r>
            <a:endParaRPr lang="en-US" sz="850" dirty="0"/>
          </a:p>
        </p:txBody>
      </p:sp>
      <p:sp>
        <p:nvSpPr>
          <p:cNvPr id="17" name="Shape 14"/>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8" name="Text 15"/>
          <p:cNvSpPr/>
          <p:nvPr/>
        </p:nvSpPr>
        <p:spPr>
          <a:xfrm>
            <a:off x="5072786"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19" name="Text 16"/>
          <p:cNvSpPr/>
          <p:nvPr/>
        </p:nvSpPr>
        <p:spPr>
          <a:xfrm>
            <a:off x="5063642"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Dreams and Goals</a:t>
            </a:r>
            <a:endParaRPr lang="en-US" sz="1000" dirty="0"/>
          </a:p>
        </p:txBody>
      </p:sp>
      <p:sp>
        <p:nvSpPr>
          <p:cNvPr id="20" name="Text 17"/>
          <p:cNvSpPr/>
          <p:nvPr/>
        </p:nvSpPr>
        <p:spPr>
          <a:xfrm>
            <a:off x="5081930"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Dreams, goals and future jobs</a:t>
            </a:r>
            <a:endParaRPr lang="en-US" sz="850" dirty="0"/>
          </a:p>
        </p:txBody>
      </p:sp>
      <p:sp>
        <p:nvSpPr>
          <p:cNvPr id="21" name="Shape 18"/>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2" name="Text 19"/>
          <p:cNvSpPr/>
          <p:nvPr/>
        </p:nvSpPr>
        <p:spPr>
          <a:xfrm>
            <a:off x="6790792"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23" name="Text 20"/>
          <p:cNvSpPr/>
          <p:nvPr/>
        </p:nvSpPr>
        <p:spPr>
          <a:xfrm>
            <a:off x="6781648"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Healthy Me</a:t>
            </a:r>
            <a:endParaRPr lang="en-US" sz="1000" dirty="0"/>
          </a:p>
        </p:txBody>
      </p:sp>
      <p:sp>
        <p:nvSpPr>
          <p:cNvPr id="24" name="Text 21"/>
          <p:cNvSpPr/>
          <p:nvPr/>
        </p:nvSpPr>
        <p:spPr>
          <a:xfrm>
            <a:off x="6799936"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Risks of smoking and alcohol; the recovery position and 999</a:t>
            </a:r>
            <a:endParaRPr lang="en-US" sz="850" dirty="0"/>
          </a:p>
        </p:txBody>
      </p:sp>
      <p:sp>
        <p:nvSpPr>
          <p:cNvPr id="25" name="Shape 22"/>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6" name="Text 23"/>
          <p:cNvSpPr/>
          <p:nvPr/>
        </p:nvSpPr>
        <p:spPr>
          <a:xfrm>
            <a:off x="8508797"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27" name="Text 24"/>
          <p:cNvSpPr/>
          <p:nvPr/>
        </p:nvSpPr>
        <p:spPr>
          <a:xfrm>
            <a:off x="8499653"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Relationships</a:t>
            </a:r>
            <a:endParaRPr lang="en-US" sz="1000" dirty="0"/>
          </a:p>
        </p:txBody>
      </p:sp>
      <p:sp>
        <p:nvSpPr>
          <p:cNvPr id="28" name="Text 25"/>
          <p:cNvSpPr/>
          <p:nvPr/>
        </p:nvSpPr>
        <p:spPr>
          <a:xfrm>
            <a:off x="8517941"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Self-esteem, online wellbeing, screen time and grooming</a:t>
            </a:r>
            <a:endParaRPr lang="en-US" sz="850" dirty="0"/>
          </a:p>
        </p:txBody>
      </p:sp>
      <p:sp>
        <p:nvSpPr>
          <p:cNvPr id="29" name="Shape 2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0" name="Text 27"/>
          <p:cNvSpPr/>
          <p:nvPr/>
        </p:nvSpPr>
        <p:spPr>
          <a:xfrm>
            <a:off x="10226802" y="134416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31" name="Text 28"/>
          <p:cNvSpPr/>
          <p:nvPr/>
        </p:nvSpPr>
        <p:spPr>
          <a:xfrm>
            <a:off x="10217658" y="160020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Changing Me</a:t>
            </a:r>
            <a:endParaRPr lang="en-US" sz="1000" dirty="0"/>
          </a:p>
        </p:txBody>
      </p:sp>
      <p:sp>
        <p:nvSpPr>
          <p:cNvPr id="32" name="Text 29"/>
          <p:cNvSpPr/>
          <p:nvPr/>
        </p:nvSpPr>
        <p:spPr>
          <a:xfrm>
            <a:off x="10235946" y="216712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Self-esteem, body image, and simple ways of conception</a:t>
            </a:r>
            <a:endParaRPr lang="en-US" sz="850" dirty="0"/>
          </a:p>
        </p:txBody>
      </p:sp>
      <p:sp>
        <p:nvSpPr>
          <p:cNvPr id="33" name="Shape 30"/>
          <p:cNvSpPr/>
          <p:nvPr/>
        </p:nvSpPr>
        <p:spPr>
          <a:xfrm>
            <a:off x="502920" y="3886200"/>
            <a:ext cx="868680" cy="2514600"/>
          </a:xfrm>
          <a:prstGeom prst="roundRect">
            <a:avLst>
              <a:gd name="adj" fmla="val 8421"/>
            </a:avLst>
          </a:prstGeom>
          <a:solidFill>
            <a:srgbClr val="1B2E5E"/>
          </a:solidFill>
          <a:ln/>
        </p:spPr>
      </p:sp>
      <p:sp>
        <p:nvSpPr>
          <p:cNvPr id="34" name="Text 31"/>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35" name="Shape 32"/>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6" name="Text 33"/>
          <p:cNvSpPr/>
          <p:nvPr/>
        </p:nvSpPr>
        <p:spPr>
          <a:xfrm>
            <a:off x="1636776"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1</a:t>
            </a:r>
            <a:endParaRPr lang="en-US" sz="800" dirty="0"/>
          </a:p>
        </p:txBody>
      </p:sp>
      <p:sp>
        <p:nvSpPr>
          <p:cNvPr id="37" name="Text 34"/>
          <p:cNvSpPr/>
          <p:nvPr/>
        </p:nvSpPr>
        <p:spPr>
          <a:xfrm>
            <a:off x="1627632"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Being Me in My World</a:t>
            </a:r>
            <a:endParaRPr lang="en-US" sz="1000" dirty="0"/>
          </a:p>
        </p:txBody>
      </p:sp>
      <p:sp>
        <p:nvSpPr>
          <p:cNvPr id="38" name="Text 35"/>
          <p:cNvSpPr/>
          <p:nvPr/>
        </p:nvSpPr>
        <p:spPr>
          <a:xfrm>
            <a:off x="1645920"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Goals and worries about the future; the rights of a child</a:t>
            </a:r>
            <a:endParaRPr lang="en-US" sz="850" dirty="0"/>
          </a:p>
        </p:txBody>
      </p:sp>
      <p:sp>
        <p:nvSpPr>
          <p:cNvPr id="39" name="Shape 36"/>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0" name="Text 37"/>
          <p:cNvSpPr/>
          <p:nvPr/>
        </p:nvSpPr>
        <p:spPr>
          <a:xfrm>
            <a:off x="3354781"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F5A623"/>
                </a:solidFill>
                <a:latin typeface="Calibri" pitchFamily="34" charset="0"/>
                <a:ea typeface="Calibri" pitchFamily="34" charset="-122"/>
                <a:cs typeface="Calibri" pitchFamily="34" charset="-120"/>
              </a:rPr>
              <a:t>AUTUMN 2</a:t>
            </a:r>
            <a:endParaRPr lang="en-US" sz="800" dirty="0"/>
          </a:p>
        </p:txBody>
      </p:sp>
      <p:sp>
        <p:nvSpPr>
          <p:cNvPr id="41" name="Text 38"/>
          <p:cNvSpPr/>
          <p:nvPr/>
        </p:nvSpPr>
        <p:spPr>
          <a:xfrm>
            <a:off x="3345637"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Celebrating Difference</a:t>
            </a:r>
            <a:endParaRPr lang="en-US" sz="1000" dirty="0"/>
          </a:p>
        </p:txBody>
      </p:sp>
      <p:sp>
        <p:nvSpPr>
          <p:cNvPr id="42" name="Text 39"/>
          <p:cNvSpPr/>
          <p:nvPr/>
        </p:nvSpPr>
        <p:spPr>
          <a:xfrm>
            <a:off x="3363925"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Bullying strategies and attitudes to disability</a:t>
            </a:r>
            <a:endParaRPr lang="en-US" sz="850" dirty="0"/>
          </a:p>
        </p:txBody>
      </p:sp>
      <p:sp>
        <p:nvSpPr>
          <p:cNvPr id="43" name="Shape 40"/>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4" name="Text 41"/>
          <p:cNvSpPr/>
          <p:nvPr/>
        </p:nvSpPr>
        <p:spPr>
          <a:xfrm>
            <a:off x="5072786"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1</a:t>
            </a:r>
            <a:endParaRPr lang="en-US" sz="800" dirty="0"/>
          </a:p>
        </p:txBody>
      </p:sp>
      <p:sp>
        <p:nvSpPr>
          <p:cNvPr id="45" name="Text 42"/>
          <p:cNvSpPr/>
          <p:nvPr/>
        </p:nvSpPr>
        <p:spPr>
          <a:xfrm>
            <a:off x="5063642"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Dreams and Goals</a:t>
            </a:r>
            <a:endParaRPr lang="en-US" sz="1000" dirty="0"/>
          </a:p>
        </p:txBody>
      </p:sp>
      <p:sp>
        <p:nvSpPr>
          <p:cNvPr id="46" name="Text 43"/>
          <p:cNvSpPr/>
          <p:nvPr/>
        </p:nvSpPr>
        <p:spPr>
          <a:xfrm>
            <a:off x="5081930"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Strengths, goal-setting, and global issues</a:t>
            </a:r>
            <a:endParaRPr lang="en-US" sz="850" dirty="0"/>
          </a:p>
        </p:txBody>
      </p:sp>
      <p:sp>
        <p:nvSpPr>
          <p:cNvPr id="47" name="Shape 44"/>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8" name="Text 45"/>
          <p:cNvSpPr/>
          <p:nvPr/>
        </p:nvSpPr>
        <p:spPr>
          <a:xfrm>
            <a:off x="6790792"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0E7C7B"/>
                </a:solidFill>
                <a:latin typeface="Calibri" pitchFamily="34" charset="0"/>
                <a:ea typeface="Calibri" pitchFamily="34" charset="-122"/>
                <a:cs typeface="Calibri" pitchFamily="34" charset="-120"/>
              </a:rPr>
              <a:t>SPRING 2</a:t>
            </a:r>
            <a:endParaRPr lang="en-US" sz="800" dirty="0"/>
          </a:p>
        </p:txBody>
      </p:sp>
      <p:sp>
        <p:nvSpPr>
          <p:cNvPr id="49" name="Text 46"/>
          <p:cNvSpPr/>
          <p:nvPr/>
        </p:nvSpPr>
        <p:spPr>
          <a:xfrm>
            <a:off x="6781648"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Healthy Me</a:t>
            </a:r>
            <a:endParaRPr lang="en-US" sz="1000" dirty="0"/>
          </a:p>
        </p:txBody>
      </p:sp>
      <p:sp>
        <p:nvSpPr>
          <p:cNvPr id="50" name="Text 47"/>
          <p:cNvSpPr/>
          <p:nvPr/>
        </p:nvSpPr>
        <p:spPr>
          <a:xfrm>
            <a:off x="6799936"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Effects of drugs, exploitation and gang culture; managing stress</a:t>
            </a:r>
            <a:endParaRPr lang="en-US" sz="850" dirty="0"/>
          </a:p>
        </p:txBody>
      </p:sp>
      <p:sp>
        <p:nvSpPr>
          <p:cNvPr id="51" name="Shape 48"/>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2" name="Text 49"/>
          <p:cNvSpPr/>
          <p:nvPr/>
        </p:nvSpPr>
        <p:spPr>
          <a:xfrm>
            <a:off x="8508797"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1</a:t>
            </a:r>
            <a:endParaRPr lang="en-US" sz="800" dirty="0"/>
          </a:p>
        </p:txBody>
      </p:sp>
      <p:sp>
        <p:nvSpPr>
          <p:cNvPr id="53" name="Text 50"/>
          <p:cNvSpPr/>
          <p:nvPr/>
        </p:nvSpPr>
        <p:spPr>
          <a:xfrm>
            <a:off x="8499653"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Relationships</a:t>
            </a:r>
            <a:endParaRPr lang="en-US" sz="1000" dirty="0"/>
          </a:p>
        </p:txBody>
      </p:sp>
      <p:sp>
        <p:nvSpPr>
          <p:cNvPr id="54" name="Text 51"/>
          <p:cNvSpPr/>
          <p:nvPr/>
        </p:nvSpPr>
        <p:spPr>
          <a:xfrm>
            <a:off x="8517941"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Mental wellbeing, the grief cycle, and safe communication online</a:t>
            </a:r>
            <a:endParaRPr lang="en-US" sz="850" dirty="0"/>
          </a:p>
        </p:txBody>
      </p:sp>
      <p:sp>
        <p:nvSpPr>
          <p:cNvPr id="55" name="Shape 52"/>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6" name="Text 53"/>
          <p:cNvSpPr/>
          <p:nvPr/>
        </p:nvSpPr>
        <p:spPr>
          <a:xfrm>
            <a:off x="10226802" y="3995928"/>
            <a:ext cx="1425397" cy="201168"/>
          </a:xfrm>
          <a:prstGeom prst="rect">
            <a:avLst/>
          </a:prstGeom>
          <a:noFill/>
          <a:ln/>
        </p:spPr>
        <p:txBody>
          <a:bodyPr wrap="square" lIns="0" tIns="0" rIns="0" bIns="0" rtlCol="0" anchor="ctr"/>
          <a:lstStyle/>
          <a:p>
            <a:pPr marL="0" indent="0" algn="ctr">
              <a:buNone/>
            </a:pPr>
            <a:r>
              <a:rPr lang="en-US" sz="800" b="1" kern="0" spc="50" dirty="0">
                <a:solidFill>
                  <a:srgbClr val="C1440E"/>
                </a:solidFill>
                <a:latin typeface="Calibri" pitchFamily="34" charset="0"/>
                <a:ea typeface="Calibri" pitchFamily="34" charset="-122"/>
                <a:cs typeface="Calibri" pitchFamily="34" charset="-120"/>
              </a:rPr>
              <a:t>SUMMER 2</a:t>
            </a:r>
            <a:endParaRPr lang="en-US" sz="800" dirty="0"/>
          </a:p>
        </p:txBody>
      </p:sp>
      <p:sp>
        <p:nvSpPr>
          <p:cNvPr id="57" name="Text 54"/>
          <p:cNvSpPr/>
          <p:nvPr/>
        </p:nvSpPr>
        <p:spPr>
          <a:xfrm>
            <a:off x="10217658" y="4251960"/>
            <a:ext cx="1443685" cy="502920"/>
          </a:xfrm>
          <a:prstGeom prst="rect">
            <a:avLst/>
          </a:prstGeom>
          <a:noFill/>
          <a:ln/>
        </p:spPr>
        <p:txBody>
          <a:bodyPr wrap="square" lIns="0" tIns="0" rIns="0" bIns="0" rtlCol="0" anchor="t"/>
          <a:lstStyle/>
          <a:p>
            <a:pPr marL="0" indent="0" algn="ctr">
              <a:lnSpc>
                <a:spcPct val="98000"/>
              </a:lnSpc>
              <a:buNone/>
            </a:pPr>
            <a:r>
              <a:rPr lang="en-US" sz="1000" b="1" dirty="0">
                <a:solidFill>
                  <a:srgbClr val="1B2E5E"/>
                </a:solidFill>
                <a:latin typeface="Calibri" pitchFamily="34" charset="0"/>
                <a:ea typeface="Calibri" pitchFamily="34" charset="-122"/>
                <a:cs typeface="Calibri" pitchFamily="34" charset="-120"/>
              </a:rPr>
              <a:t>Changing Me</a:t>
            </a:r>
            <a:endParaRPr lang="en-US" sz="1000" dirty="0"/>
          </a:p>
        </p:txBody>
      </p:sp>
      <p:sp>
        <p:nvSpPr>
          <p:cNvPr id="58" name="Text 55"/>
          <p:cNvSpPr/>
          <p:nvPr/>
        </p:nvSpPr>
        <p:spPr>
          <a:xfrm>
            <a:off x="10235946" y="4818888"/>
            <a:ext cx="1407109" cy="1490472"/>
          </a:xfrm>
          <a:prstGeom prst="rect">
            <a:avLst/>
          </a:prstGeom>
          <a:noFill/>
          <a:ln/>
        </p:spPr>
        <p:txBody>
          <a:bodyPr wrap="square" lIns="0" tIns="0" rIns="0" bIns="0" rtlCol="0" anchor="t"/>
          <a:lstStyle/>
          <a:p>
            <a:pPr marL="0" indent="0" algn="ctr">
              <a:lnSpc>
                <a:spcPct val="108000"/>
              </a:lnSpc>
              <a:buNone/>
            </a:pPr>
            <a:r>
              <a:rPr lang="en-US" sz="850" dirty="0">
                <a:solidFill>
                  <a:srgbClr val="26314F"/>
                </a:solidFill>
                <a:latin typeface="Calibri" pitchFamily="34" charset="0"/>
                <a:ea typeface="Calibri" pitchFamily="34" charset="-122"/>
                <a:cs typeface="Calibri" pitchFamily="34" charset="-120"/>
              </a:rPr>
              <a:t>Puberty, childbirth, and not being pressured into anything</a:t>
            </a:r>
            <a:endParaRPr lang="en-US" sz="850" dirty="0"/>
          </a:p>
        </p:txBody>
      </p:sp>
      <p:sp>
        <p:nvSpPr>
          <p:cNvPr id="59" name="Shape 56"/>
          <p:cNvSpPr/>
          <p:nvPr/>
        </p:nvSpPr>
        <p:spPr>
          <a:xfrm>
            <a:off x="8351215" y="6455664"/>
            <a:ext cx="128016" cy="128016"/>
          </a:xfrm>
          <a:prstGeom prst="ellipse">
            <a:avLst/>
          </a:prstGeom>
          <a:solidFill>
            <a:srgbClr val="F5A623"/>
          </a:solidFill>
          <a:ln/>
        </p:spPr>
      </p:sp>
      <p:sp>
        <p:nvSpPr>
          <p:cNvPr id="60" name="Text 57"/>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61" name="Shape 58"/>
          <p:cNvSpPr/>
          <p:nvPr/>
        </p:nvSpPr>
        <p:spPr>
          <a:xfrm>
            <a:off x="9494215" y="6455664"/>
            <a:ext cx="128016" cy="128016"/>
          </a:xfrm>
          <a:prstGeom prst="ellipse">
            <a:avLst/>
          </a:prstGeom>
          <a:solidFill>
            <a:srgbClr val="0E7C7B"/>
          </a:solidFill>
          <a:ln/>
        </p:spPr>
      </p:sp>
      <p:sp>
        <p:nvSpPr>
          <p:cNvPr id="62" name="Text 59"/>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63" name="Shape 60"/>
          <p:cNvSpPr/>
          <p:nvPr/>
        </p:nvSpPr>
        <p:spPr>
          <a:xfrm>
            <a:off x="10637215" y="6455664"/>
            <a:ext cx="128016" cy="128016"/>
          </a:xfrm>
          <a:prstGeom prst="ellipse">
            <a:avLst/>
          </a:prstGeom>
          <a:solidFill>
            <a:srgbClr val="C1440E"/>
          </a:solidFill>
          <a:ln/>
        </p:spPr>
      </p:sp>
      <p:sp>
        <p:nvSpPr>
          <p:cNvPr id="64" name="Text 61"/>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chartbar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1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PUZZLE</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621792"/>
          </a:xfrm>
          <a:prstGeom prst="roundRect">
            <a:avLst>
              <a:gd name="adj" fmla="val 8824"/>
            </a:avLst>
          </a:prstGeom>
          <a:solidFill>
            <a:srgbClr val="EEF1F7"/>
          </a:solidFill>
          <a:ln/>
        </p:spPr>
      </p:sp>
      <p:pic>
        <p:nvPicPr>
          <p:cNvPr id="16" name="Image 1" descr="icons/mapmarker_navy.png"/>
          <p:cNvPicPr>
            <a:picLocks noChangeAspect="1"/>
          </p:cNvPicPr>
          <p:nvPr/>
        </p:nvPicPr>
        <p:blipFill>
          <a:blip r:embed="rId4"/>
          <a:stretch>
            <a:fillRect/>
          </a:stretch>
        </p:blipFill>
        <p:spPr>
          <a:xfrm>
            <a:off x="603504" y="1929384"/>
            <a:ext cx="237744" cy="237744"/>
          </a:xfrm>
          <a:prstGeom prst="rect">
            <a:avLst/>
          </a:prstGeom>
        </p:spPr>
      </p:pic>
      <p:sp>
        <p:nvSpPr>
          <p:cNvPr id="17" name="Text 13"/>
          <p:cNvSpPr/>
          <p:nvPr/>
        </p:nvSpPr>
        <p:spPr>
          <a:xfrm>
            <a:off x="914400" y="1737360"/>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Being Me in My World</a:t>
            </a:r>
            <a:endParaRPr lang="en-US" sz="950" dirty="0"/>
          </a:p>
        </p:txBody>
      </p:sp>
      <p:sp>
        <p:nvSpPr>
          <p:cNvPr id="18" name="Shape 14"/>
          <p:cNvSpPr/>
          <p:nvPr/>
        </p:nvSpPr>
        <p:spPr>
          <a:xfrm>
            <a:off x="3063240" y="1737360"/>
            <a:ext cx="2798978" cy="621792"/>
          </a:xfrm>
          <a:prstGeom prst="roundRect">
            <a:avLst>
              <a:gd name="adj" fmla="val 8824"/>
            </a:avLst>
          </a:prstGeom>
          <a:solidFill>
            <a:srgbClr val="EEF1F7"/>
          </a:solidFill>
          <a:ln/>
        </p:spPr>
      </p:sp>
      <p:sp>
        <p:nvSpPr>
          <p:cNvPr id="19" name="Text 15"/>
          <p:cNvSpPr/>
          <p:nvPr/>
        </p:nvSpPr>
        <p:spPr>
          <a:xfrm>
            <a:off x="3145536" y="175564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rights, responsibilities, choices and consequences</a:t>
            </a:r>
            <a:endParaRPr lang="en-US" sz="850" dirty="0"/>
          </a:p>
        </p:txBody>
      </p:sp>
      <p:sp>
        <p:nvSpPr>
          <p:cNvPr id="20" name="Shape 16"/>
          <p:cNvSpPr/>
          <p:nvPr/>
        </p:nvSpPr>
        <p:spPr>
          <a:xfrm>
            <a:off x="5953658" y="1737360"/>
            <a:ext cx="2798978" cy="621792"/>
          </a:xfrm>
          <a:prstGeom prst="roundRect">
            <a:avLst>
              <a:gd name="adj" fmla="val 8824"/>
            </a:avLst>
          </a:prstGeom>
          <a:solidFill>
            <a:srgbClr val="EEF1F7"/>
          </a:solidFill>
          <a:ln/>
        </p:spPr>
      </p:sp>
      <p:sp>
        <p:nvSpPr>
          <p:cNvPr id="21" name="Text 17"/>
          <p:cNvSpPr/>
          <p:nvPr/>
        </p:nvSpPr>
        <p:spPr>
          <a:xfrm>
            <a:off x="6035954" y="175564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Recognise who to ask for help when worried</a:t>
            </a:r>
            <a:endParaRPr lang="en-US" sz="850" dirty="0"/>
          </a:p>
        </p:txBody>
      </p:sp>
      <p:sp>
        <p:nvSpPr>
          <p:cNvPr id="22" name="Shape 18"/>
          <p:cNvSpPr/>
          <p:nvPr/>
        </p:nvSpPr>
        <p:spPr>
          <a:xfrm>
            <a:off x="8844077" y="1737360"/>
            <a:ext cx="2798978" cy="621792"/>
          </a:xfrm>
          <a:prstGeom prst="roundRect">
            <a:avLst>
              <a:gd name="adj" fmla="val 8824"/>
            </a:avLst>
          </a:prstGeom>
          <a:solidFill>
            <a:srgbClr val="EEF1F7"/>
          </a:solidFill>
          <a:ln/>
        </p:spPr>
      </p:sp>
      <p:sp>
        <p:nvSpPr>
          <p:cNvPr id="23" name="Text 19"/>
          <p:cNvSpPr/>
          <p:nvPr/>
        </p:nvSpPr>
        <p:spPr>
          <a:xfrm>
            <a:off x="8926373" y="175564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Reflect on personal achievement and face new challenges positively</a:t>
            </a:r>
            <a:endParaRPr lang="en-US" sz="850" dirty="0"/>
          </a:p>
        </p:txBody>
      </p:sp>
      <p:sp>
        <p:nvSpPr>
          <p:cNvPr id="24" name="Shape 20"/>
          <p:cNvSpPr/>
          <p:nvPr/>
        </p:nvSpPr>
        <p:spPr>
          <a:xfrm>
            <a:off x="502920" y="2414016"/>
            <a:ext cx="2423160" cy="621792"/>
          </a:xfrm>
          <a:prstGeom prst="roundRect">
            <a:avLst>
              <a:gd name="adj" fmla="val 8824"/>
            </a:avLst>
          </a:prstGeom>
          <a:solidFill>
            <a:srgbClr val="FFFFFF"/>
          </a:solidFill>
          <a:ln/>
        </p:spPr>
      </p:sp>
      <p:pic>
        <p:nvPicPr>
          <p:cNvPr id="25" name="Image 2" descr="icons/users_navy.png"/>
          <p:cNvPicPr>
            <a:picLocks noChangeAspect="1"/>
          </p:cNvPicPr>
          <p:nvPr/>
        </p:nvPicPr>
        <p:blipFill>
          <a:blip r:embed="rId5"/>
          <a:stretch>
            <a:fillRect/>
          </a:stretch>
        </p:blipFill>
        <p:spPr>
          <a:xfrm>
            <a:off x="603504" y="2606040"/>
            <a:ext cx="237744" cy="237744"/>
          </a:xfrm>
          <a:prstGeom prst="rect">
            <a:avLst/>
          </a:prstGeom>
        </p:spPr>
      </p:pic>
      <p:sp>
        <p:nvSpPr>
          <p:cNvPr id="26" name="Text 21"/>
          <p:cNvSpPr/>
          <p:nvPr/>
        </p:nvSpPr>
        <p:spPr>
          <a:xfrm>
            <a:off x="914400" y="2414016"/>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Celebrating Difference</a:t>
            </a:r>
            <a:endParaRPr lang="en-US" sz="950" dirty="0"/>
          </a:p>
        </p:txBody>
      </p:sp>
      <p:sp>
        <p:nvSpPr>
          <p:cNvPr id="27" name="Shape 22"/>
          <p:cNvSpPr/>
          <p:nvPr/>
        </p:nvSpPr>
        <p:spPr>
          <a:xfrm>
            <a:off x="3063240" y="2414016"/>
            <a:ext cx="2798978" cy="621792"/>
          </a:xfrm>
          <a:prstGeom prst="roundRect">
            <a:avLst>
              <a:gd name="adj" fmla="val 8824"/>
            </a:avLst>
          </a:prstGeom>
          <a:solidFill>
            <a:srgbClr val="FFFFFF"/>
          </a:solidFill>
          <a:ln/>
        </p:spPr>
      </p:sp>
      <p:sp>
        <p:nvSpPr>
          <p:cNvPr id="28" name="Text 23"/>
          <p:cNvSpPr/>
          <p:nvPr/>
        </p:nvSpPr>
        <p:spPr>
          <a:xfrm>
            <a:off x="3145536" y="2432304"/>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what bullying is, and who to tell</a:t>
            </a:r>
            <a:endParaRPr lang="en-US" sz="850" dirty="0"/>
          </a:p>
        </p:txBody>
      </p:sp>
      <p:sp>
        <p:nvSpPr>
          <p:cNvPr id="29" name="Shape 24"/>
          <p:cNvSpPr/>
          <p:nvPr/>
        </p:nvSpPr>
        <p:spPr>
          <a:xfrm>
            <a:off x="5953658" y="2414016"/>
            <a:ext cx="2798978" cy="621792"/>
          </a:xfrm>
          <a:prstGeom prst="roundRect">
            <a:avLst>
              <a:gd name="adj" fmla="val 8824"/>
            </a:avLst>
          </a:prstGeom>
          <a:solidFill>
            <a:srgbClr val="FFFFFF"/>
          </a:solidFill>
          <a:ln/>
        </p:spPr>
      </p:sp>
      <p:sp>
        <p:nvSpPr>
          <p:cNvPr id="30" name="Text 25"/>
          <p:cNvSpPr/>
          <p:nvPr/>
        </p:nvSpPr>
        <p:spPr>
          <a:xfrm>
            <a:off x="6035954" y="2432304"/>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gender stereotypes and shared feelings</a:t>
            </a:r>
            <a:endParaRPr lang="en-US" sz="850" dirty="0"/>
          </a:p>
        </p:txBody>
      </p:sp>
      <p:sp>
        <p:nvSpPr>
          <p:cNvPr id="31" name="Shape 26"/>
          <p:cNvSpPr/>
          <p:nvPr/>
        </p:nvSpPr>
        <p:spPr>
          <a:xfrm>
            <a:off x="8844077" y="2414016"/>
            <a:ext cx="2798978" cy="621792"/>
          </a:xfrm>
          <a:prstGeom prst="roundRect">
            <a:avLst>
              <a:gd name="adj" fmla="val 8824"/>
            </a:avLst>
          </a:prstGeom>
          <a:solidFill>
            <a:srgbClr val="FFFFFF"/>
          </a:solidFill>
          <a:ln/>
        </p:spPr>
      </p:sp>
      <p:sp>
        <p:nvSpPr>
          <p:cNvPr id="32" name="Text 27"/>
          <p:cNvSpPr/>
          <p:nvPr/>
        </p:nvSpPr>
        <p:spPr>
          <a:xfrm>
            <a:off x="8926373" y="2432304"/>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Solve problems without using hurtful words</a:t>
            </a:r>
            <a:endParaRPr lang="en-US" sz="850" dirty="0"/>
          </a:p>
        </p:txBody>
      </p:sp>
      <p:sp>
        <p:nvSpPr>
          <p:cNvPr id="33" name="Shape 28"/>
          <p:cNvSpPr/>
          <p:nvPr/>
        </p:nvSpPr>
        <p:spPr>
          <a:xfrm>
            <a:off x="502920" y="3090672"/>
            <a:ext cx="2423160" cy="621792"/>
          </a:xfrm>
          <a:prstGeom prst="roundRect">
            <a:avLst>
              <a:gd name="adj" fmla="val 8824"/>
            </a:avLst>
          </a:prstGeom>
          <a:solidFill>
            <a:srgbClr val="EEF1F7"/>
          </a:solidFill>
          <a:ln/>
        </p:spPr>
      </p:sp>
      <p:pic>
        <p:nvPicPr>
          <p:cNvPr id="34" name="Image 3" descr="icons/trophy_navy.png"/>
          <p:cNvPicPr>
            <a:picLocks noChangeAspect="1"/>
          </p:cNvPicPr>
          <p:nvPr/>
        </p:nvPicPr>
        <p:blipFill>
          <a:blip r:embed="rId6"/>
          <a:stretch>
            <a:fillRect/>
          </a:stretch>
        </p:blipFill>
        <p:spPr>
          <a:xfrm>
            <a:off x="603504" y="3282696"/>
            <a:ext cx="237744" cy="237744"/>
          </a:xfrm>
          <a:prstGeom prst="rect">
            <a:avLst/>
          </a:prstGeom>
        </p:spPr>
      </p:pic>
      <p:sp>
        <p:nvSpPr>
          <p:cNvPr id="35" name="Text 29"/>
          <p:cNvSpPr/>
          <p:nvPr/>
        </p:nvSpPr>
        <p:spPr>
          <a:xfrm>
            <a:off x="914400" y="3090672"/>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Dreams and Goals</a:t>
            </a:r>
            <a:endParaRPr lang="en-US" sz="950" dirty="0"/>
          </a:p>
        </p:txBody>
      </p:sp>
      <p:sp>
        <p:nvSpPr>
          <p:cNvPr id="36" name="Shape 30"/>
          <p:cNvSpPr/>
          <p:nvPr/>
        </p:nvSpPr>
        <p:spPr>
          <a:xfrm>
            <a:off x="3063240" y="3090672"/>
            <a:ext cx="2798978" cy="621792"/>
          </a:xfrm>
          <a:prstGeom prst="roundRect">
            <a:avLst>
              <a:gd name="adj" fmla="val 8824"/>
            </a:avLst>
          </a:prstGeom>
          <a:solidFill>
            <a:srgbClr val="EEF1F7"/>
          </a:solidFill>
          <a:ln/>
        </p:spPr>
      </p:sp>
      <p:sp>
        <p:nvSpPr>
          <p:cNvPr id="37" name="Text 31"/>
          <p:cNvSpPr/>
          <p:nvPr/>
        </p:nvSpPr>
        <p:spPr>
          <a:xfrm>
            <a:off x="3145536" y="3108960"/>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Set simple goals and talk about overcoming difficulty</a:t>
            </a:r>
            <a:endParaRPr lang="en-US" sz="850" dirty="0"/>
          </a:p>
        </p:txBody>
      </p:sp>
      <p:sp>
        <p:nvSpPr>
          <p:cNvPr id="38" name="Shape 32"/>
          <p:cNvSpPr/>
          <p:nvPr/>
        </p:nvSpPr>
        <p:spPr>
          <a:xfrm>
            <a:off x="5953658" y="3090672"/>
            <a:ext cx="2798978" cy="621792"/>
          </a:xfrm>
          <a:prstGeom prst="roundRect">
            <a:avLst>
              <a:gd name="adj" fmla="val 8824"/>
            </a:avLst>
          </a:prstGeom>
          <a:solidFill>
            <a:srgbClr val="EEF1F7"/>
          </a:solidFill>
          <a:ln/>
        </p:spPr>
      </p:sp>
      <p:sp>
        <p:nvSpPr>
          <p:cNvPr id="39" name="Text 33"/>
          <p:cNvSpPr/>
          <p:nvPr/>
        </p:nvSpPr>
        <p:spPr>
          <a:xfrm>
            <a:off x="6035954" y="3108960"/>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Identify strengths and work well within a group</a:t>
            </a:r>
            <a:endParaRPr lang="en-US" sz="850" dirty="0"/>
          </a:p>
        </p:txBody>
      </p:sp>
      <p:sp>
        <p:nvSpPr>
          <p:cNvPr id="40" name="Shape 34"/>
          <p:cNvSpPr/>
          <p:nvPr/>
        </p:nvSpPr>
        <p:spPr>
          <a:xfrm>
            <a:off x="8844077" y="3090672"/>
            <a:ext cx="2798978" cy="621792"/>
          </a:xfrm>
          <a:prstGeom prst="roundRect">
            <a:avLst>
              <a:gd name="adj" fmla="val 8824"/>
            </a:avLst>
          </a:prstGeom>
          <a:solidFill>
            <a:srgbClr val="EEF1F7"/>
          </a:solidFill>
          <a:ln/>
        </p:spPr>
      </p:sp>
      <p:sp>
        <p:nvSpPr>
          <p:cNvPr id="41" name="Text 35"/>
          <p:cNvSpPr/>
          <p:nvPr/>
        </p:nvSpPr>
        <p:spPr>
          <a:xfrm>
            <a:off x="8926373" y="3108960"/>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Learn from people who have overcome challenges</a:t>
            </a:r>
            <a:endParaRPr lang="en-US" sz="850" dirty="0"/>
          </a:p>
        </p:txBody>
      </p:sp>
      <p:sp>
        <p:nvSpPr>
          <p:cNvPr id="42" name="Shape 36"/>
          <p:cNvSpPr/>
          <p:nvPr/>
        </p:nvSpPr>
        <p:spPr>
          <a:xfrm>
            <a:off x="502920" y="3767328"/>
            <a:ext cx="2423160" cy="621792"/>
          </a:xfrm>
          <a:prstGeom prst="roundRect">
            <a:avLst>
              <a:gd name="adj" fmla="val 8824"/>
            </a:avLst>
          </a:prstGeom>
          <a:solidFill>
            <a:srgbClr val="FFFFFF"/>
          </a:solidFill>
          <a:ln/>
        </p:spPr>
      </p:sp>
      <p:pic>
        <p:nvPicPr>
          <p:cNvPr id="43" name="Image 4" descr="icons/checkcircle_navy.png"/>
          <p:cNvPicPr>
            <a:picLocks noChangeAspect="1"/>
          </p:cNvPicPr>
          <p:nvPr/>
        </p:nvPicPr>
        <p:blipFill>
          <a:blip r:embed="rId7"/>
          <a:stretch>
            <a:fillRect/>
          </a:stretch>
        </p:blipFill>
        <p:spPr>
          <a:xfrm>
            <a:off x="603504" y="3959352"/>
            <a:ext cx="237744" cy="237744"/>
          </a:xfrm>
          <a:prstGeom prst="rect">
            <a:avLst/>
          </a:prstGeom>
        </p:spPr>
      </p:pic>
      <p:sp>
        <p:nvSpPr>
          <p:cNvPr id="44" name="Text 37"/>
          <p:cNvSpPr/>
          <p:nvPr/>
        </p:nvSpPr>
        <p:spPr>
          <a:xfrm>
            <a:off x="914400" y="3767328"/>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Healthy Me</a:t>
            </a:r>
            <a:endParaRPr lang="en-US" sz="950" dirty="0"/>
          </a:p>
        </p:txBody>
      </p:sp>
      <p:sp>
        <p:nvSpPr>
          <p:cNvPr id="45" name="Shape 38"/>
          <p:cNvSpPr/>
          <p:nvPr/>
        </p:nvSpPr>
        <p:spPr>
          <a:xfrm>
            <a:off x="3063240" y="3767328"/>
            <a:ext cx="2798978" cy="621792"/>
          </a:xfrm>
          <a:prstGeom prst="roundRect">
            <a:avLst>
              <a:gd name="adj" fmla="val 8824"/>
            </a:avLst>
          </a:prstGeom>
          <a:solidFill>
            <a:srgbClr val="FFFFFF"/>
          </a:solidFill>
          <a:ln/>
        </p:spPr>
      </p:sp>
      <p:sp>
        <p:nvSpPr>
          <p:cNvPr id="46" name="Text 39"/>
          <p:cNvSpPr/>
          <p:nvPr/>
        </p:nvSpPr>
        <p:spPr>
          <a:xfrm>
            <a:off x="3145536" y="3785616"/>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healthy choices and personal safety</a:t>
            </a:r>
            <a:endParaRPr lang="en-US" sz="850" dirty="0"/>
          </a:p>
        </p:txBody>
      </p:sp>
      <p:sp>
        <p:nvSpPr>
          <p:cNvPr id="47" name="Shape 40"/>
          <p:cNvSpPr/>
          <p:nvPr/>
        </p:nvSpPr>
        <p:spPr>
          <a:xfrm>
            <a:off x="5953658" y="3767328"/>
            <a:ext cx="2798978" cy="621792"/>
          </a:xfrm>
          <a:prstGeom prst="roundRect">
            <a:avLst>
              <a:gd name="adj" fmla="val 8824"/>
            </a:avLst>
          </a:prstGeom>
          <a:solidFill>
            <a:srgbClr val="FFFFFF"/>
          </a:solidFill>
          <a:ln/>
        </p:spPr>
      </p:sp>
      <p:sp>
        <p:nvSpPr>
          <p:cNvPr id="48" name="Text 41"/>
          <p:cNvSpPr/>
          <p:nvPr/>
        </p:nvSpPr>
        <p:spPr>
          <a:xfrm>
            <a:off x="6035954" y="3785616"/>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Make healthy choices and use medicines safely</a:t>
            </a:r>
            <a:endParaRPr lang="en-US" sz="850" dirty="0"/>
          </a:p>
        </p:txBody>
      </p:sp>
      <p:sp>
        <p:nvSpPr>
          <p:cNvPr id="49" name="Shape 42"/>
          <p:cNvSpPr/>
          <p:nvPr/>
        </p:nvSpPr>
        <p:spPr>
          <a:xfrm>
            <a:off x="8844077" y="3767328"/>
            <a:ext cx="2798978" cy="621792"/>
          </a:xfrm>
          <a:prstGeom prst="roundRect">
            <a:avLst>
              <a:gd name="adj" fmla="val 8824"/>
            </a:avLst>
          </a:prstGeom>
          <a:solidFill>
            <a:srgbClr val="FFFFFF"/>
          </a:solidFill>
          <a:ln/>
        </p:spPr>
      </p:sp>
      <p:sp>
        <p:nvSpPr>
          <p:cNvPr id="50" name="Text 43"/>
          <p:cNvSpPr/>
          <p:nvPr/>
        </p:nvSpPr>
        <p:spPr>
          <a:xfrm>
            <a:off x="8926373" y="3785616"/>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exercise, the heart and lungs, and drugs</a:t>
            </a:r>
            <a:endParaRPr lang="en-US" sz="850" dirty="0"/>
          </a:p>
        </p:txBody>
      </p:sp>
      <p:sp>
        <p:nvSpPr>
          <p:cNvPr id="51" name="Shape 44"/>
          <p:cNvSpPr/>
          <p:nvPr/>
        </p:nvSpPr>
        <p:spPr>
          <a:xfrm>
            <a:off x="502920" y="4443984"/>
            <a:ext cx="2423160" cy="621792"/>
          </a:xfrm>
          <a:prstGeom prst="roundRect">
            <a:avLst>
              <a:gd name="adj" fmla="val 8824"/>
            </a:avLst>
          </a:prstGeom>
          <a:solidFill>
            <a:srgbClr val="EEF1F7"/>
          </a:solidFill>
          <a:ln/>
        </p:spPr>
      </p:sp>
      <p:pic>
        <p:nvPicPr>
          <p:cNvPr id="52" name="Image 5" descr="icons/handshake_navy.png"/>
          <p:cNvPicPr>
            <a:picLocks noChangeAspect="1"/>
          </p:cNvPicPr>
          <p:nvPr/>
        </p:nvPicPr>
        <p:blipFill>
          <a:blip r:embed="rId8"/>
          <a:stretch>
            <a:fillRect/>
          </a:stretch>
        </p:blipFill>
        <p:spPr>
          <a:xfrm>
            <a:off x="603504" y="4636008"/>
            <a:ext cx="237744" cy="237744"/>
          </a:xfrm>
          <a:prstGeom prst="rect">
            <a:avLst/>
          </a:prstGeom>
        </p:spPr>
      </p:pic>
      <p:sp>
        <p:nvSpPr>
          <p:cNvPr id="53" name="Text 45"/>
          <p:cNvSpPr/>
          <p:nvPr/>
        </p:nvSpPr>
        <p:spPr>
          <a:xfrm>
            <a:off x="914400" y="4443984"/>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Relationships</a:t>
            </a:r>
            <a:endParaRPr lang="en-US" sz="950" dirty="0"/>
          </a:p>
        </p:txBody>
      </p:sp>
      <p:sp>
        <p:nvSpPr>
          <p:cNvPr id="54" name="Shape 46"/>
          <p:cNvSpPr/>
          <p:nvPr/>
        </p:nvSpPr>
        <p:spPr>
          <a:xfrm>
            <a:off x="3063240" y="4443984"/>
            <a:ext cx="2798978" cy="621792"/>
          </a:xfrm>
          <a:prstGeom prst="roundRect">
            <a:avLst>
              <a:gd name="adj" fmla="val 8824"/>
            </a:avLst>
          </a:prstGeom>
          <a:solidFill>
            <a:srgbClr val="EEF1F7"/>
          </a:solidFill>
          <a:ln/>
        </p:spPr>
      </p:sp>
      <p:sp>
        <p:nvSpPr>
          <p:cNvPr id="55" name="Text 47"/>
          <p:cNvSpPr/>
          <p:nvPr/>
        </p:nvSpPr>
        <p:spPr>
          <a:xfrm>
            <a:off x="3145536" y="4462272"/>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kind and unkind touch</a:t>
            </a:r>
            <a:endParaRPr lang="en-US" sz="850" dirty="0"/>
          </a:p>
        </p:txBody>
      </p:sp>
      <p:sp>
        <p:nvSpPr>
          <p:cNvPr id="56" name="Shape 48"/>
          <p:cNvSpPr/>
          <p:nvPr/>
        </p:nvSpPr>
        <p:spPr>
          <a:xfrm>
            <a:off x="5953658" y="4443984"/>
            <a:ext cx="2798978" cy="621792"/>
          </a:xfrm>
          <a:prstGeom prst="roundRect">
            <a:avLst>
              <a:gd name="adj" fmla="val 8824"/>
            </a:avLst>
          </a:prstGeom>
          <a:solidFill>
            <a:srgbClr val="EEF1F7"/>
          </a:solidFill>
          <a:ln/>
        </p:spPr>
      </p:sp>
      <p:sp>
        <p:nvSpPr>
          <p:cNvPr id="57" name="Text 49"/>
          <p:cNvSpPr/>
          <p:nvPr/>
        </p:nvSpPr>
        <p:spPr>
          <a:xfrm>
            <a:off x="6035954" y="4462272"/>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trust, and sharing worry secrets</a:t>
            </a:r>
            <a:endParaRPr lang="en-US" sz="850" dirty="0"/>
          </a:p>
        </p:txBody>
      </p:sp>
      <p:sp>
        <p:nvSpPr>
          <p:cNvPr id="58" name="Shape 50"/>
          <p:cNvSpPr/>
          <p:nvPr/>
        </p:nvSpPr>
        <p:spPr>
          <a:xfrm>
            <a:off x="8844077" y="4443984"/>
            <a:ext cx="2798978" cy="621792"/>
          </a:xfrm>
          <a:prstGeom prst="roundRect">
            <a:avLst>
              <a:gd name="adj" fmla="val 8824"/>
            </a:avLst>
          </a:prstGeom>
          <a:solidFill>
            <a:srgbClr val="EEF1F7"/>
          </a:solidFill>
          <a:ln/>
        </p:spPr>
      </p:sp>
      <p:sp>
        <p:nvSpPr>
          <p:cNvPr id="59" name="Text 51"/>
          <p:cNvSpPr/>
          <p:nvPr/>
        </p:nvSpPr>
        <p:spPr>
          <a:xfrm>
            <a:off x="8926373" y="4462272"/>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family roles and online safety</a:t>
            </a:r>
            <a:endParaRPr lang="en-US" sz="850" dirty="0"/>
          </a:p>
        </p:txBody>
      </p:sp>
      <p:sp>
        <p:nvSpPr>
          <p:cNvPr id="60" name="Shape 52"/>
          <p:cNvSpPr/>
          <p:nvPr/>
        </p:nvSpPr>
        <p:spPr>
          <a:xfrm>
            <a:off x="502920" y="5120640"/>
            <a:ext cx="2423160" cy="621792"/>
          </a:xfrm>
          <a:prstGeom prst="roundRect">
            <a:avLst>
              <a:gd name="adj" fmla="val 8824"/>
            </a:avLst>
          </a:prstGeom>
          <a:solidFill>
            <a:srgbClr val="FFFFFF"/>
          </a:solidFill>
          <a:ln/>
        </p:spPr>
      </p:sp>
      <p:pic>
        <p:nvPicPr>
          <p:cNvPr id="61" name="Image 6" descr="icons/smile_navy.png"/>
          <p:cNvPicPr>
            <a:picLocks noChangeAspect="1"/>
          </p:cNvPicPr>
          <p:nvPr/>
        </p:nvPicPr>
        <p:blipFill>
          <a:blip r:embed="rId9"/>
          <a:stretch>
            <a:fillRect/>
          </a:stretch>
        </p:blipFill>
        <p:spPr>
          <a:xfrm>
            <a:off x="603504" y="5312664"/>
            <a:ext cx="237744" cy="237744"/>
          </a:xfrm>
          <a:prstGeom prst="rect">
            <a:avLst/>
          </a:prstGeom>
        </p:spPr>
      </p:pic>
      <p:sp>
        <p:nvSpPr>
          <p:cNvPr id="62" name="Text 53"/>
          <p:cNvSpPr/>
          <p:nvPr/>
        </p:nvSpPr>
        <p:spPr>
          <a:xfrm>
            <a:off x="914400" y="5120640"/>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Changing Me</a:t>
            </a:r>
            <a:endParaRPr lang="en-US" sz="950" dirty="0"/>
          </a:p>
        </p:txBody>
      </p:sp>
      <p:sp>
        <p:nvSpPr>
          <p:cNvPr id="63" name="Shape 54"/>
          <p:cNvSpPr/>
          <p:nvPr/>
        </p:nvSpPr>
        <p:spPr>
          <a:xfrm>
            <a:off x="3063240" y="5120640"/>
            <a:ext cx="2798978" cy="621792"/>
          </a:xfrm>
          <a:prstGeom prst="roundRect">
            <a:avLst>
              <a:gd name="adj" fmla="val 8824"/>
            </a:avLst>
          </a:prstGeom>
          <a:solidFill>
            <a:srgbClr val="FFFFFF"/>
          </a:solidFill>
          <a:ln/>
        </p:spPr>
      </p:sp>
      <p:sp>
        <p:nvSpPr>
          <p:cNvPr id="64" name="Text 55"/>
          <p:cNvSpPr/>
          <p:nvPr/>
        </p:nvSpPr>
        <p:spPr>
          <a:xfrm>
            <a:off x="3145536" y="513892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Name body parts correctly and know the right to say no</a:t>
            </a:r>
            <a:endParaRPr lang="en-US" sz="850" dirty="0"/>
          </a:p>
        </p:txBody>
      </p:sp>
      <p:sp>
        <p:nvSpPr>
          <p:cNvPr id="65" name="Shape 56"/>
          <p:cNvSpPr/>
          <p:nvPr/>
        </p:nvSpPr>
        <p:spPr>
          <a:xfrm>
            <a:off x="5953658" y="5120640"/>
            <a:ext cx="2798978" cy="621792"/>
          </a:xfrm>
          <a:prstGeom prst="roundRect">
            <a:avLst>
              <a:gd name="adj" fmla="val 8824"/>
            </a:avLst>
          </a:prstGeom>
          <a:solidFill>
            <a:srgbClr val="FFFFFF"/>
          </a:solidFill>
          <a:ln/>
        </p:spPr>
      </p:sp>
      <p:sp>
        <p:nvSpPr>
          <p:cNvPr id="66" name="Text 57"/>
          <p:cNvSpPr/>
          <p:nvPr/>
        </p:nvSpPr>
        <p:spPr>
          <a:xfrm>
            <a:off x="6035954" y="513892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life cycles and personal boundaries</a:t>
            </a:r>
            <a:endParaRPr lang="en-US" sz="850" dirty="0"/>
          </a:p>
        </p:txBody>
      </p:sp>
      <p:sp>
        <p:nvSpPr>
          <p:cNvPr id="67" name="Shape 58"/>
          <p:cNvSpPr/>
          <p:nvPr/>
        </p:nvSpPr>
        <p:spPr>
          <a:xfrm>
            <a:off x="8844077" y="5120640"/>
            <a:ext cx="2798978" cy="621792"/>
          </a:xfrm>
          <a:prstGeom prst="roundRect">
            <a:avLst>
              <a:gd name="adj" fmla="val 8824"/>
            </a:avLst>
          </a:prstGeom>
          <a:solidFill>
            <a:srgbClr val="FFFFFF"/>
          </a:solidFill>
          <a:ln/>
        </p:spPr>
      </p:sp>
      <p:sp>
        <p:nvSpPr>
          <p:cNvPr id="68" name="Text 59"/>
          <p:cNvSpPr/>
          <p:nvPr/>
        </p:nvSpPr>
        <p:spPr>
          <a:xfrm>
            <a:off x="8926373" y="513892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how babies grow, and the start of puberty</a:t>
            </a:r>
            <a:endParaRPr lang="en-US" sz="850" dirty="0"/>
          </a:p>
        </p:txBody>
      </p:sp>
      <p:sp>
        <p:nvSpPr>
          <p:cNvPr id="69" name="Text 60"/>
          <p:cNvSpPr/>
          <p:nvPr/>
        </p:nvSpPr>
        <p:spPr>
          <a:xfrm>
            <a:off x="502920" y="5870448"/>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PSHE Progression Document.</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chartbar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PSHE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PUZZLE</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621792"/>
          </a:xfrm>
          <a:prstGeom prst="roundRect">
            <a:avLst>
              <a:gd name="adj" fmla="val 8824"/>
            </a:avLst>
          </a:prstGeom>
          <a:solidFill>
            <a:srgbClr val="EEF1F7"/>
          </a:solidFill>
          <a:ln/>
        </p:spPr>
      </p:sp>
      <p:pic>
        <p:nvPicPr>
          <p:cNvPr id="16" name="Image 1" descr="icons/mapmarker_navy.png"/>
          <p:cNvPicPr>
            <a:picLocks noChangeAspect="1"/>
          </p:cNvPicPr>
          <p:nvPr/>
        </p:nvPicPr>
        <p:blipFill>
          <a:blip r:embed="rId4"/>
          <a:stretch>
            <a:fillRect/>
          </a:stretch>
        </p:blipFill>
        <p:spPr>
          <a:xfrm>
            <a:off x="603504" y="1929384"/>
            <a:ext cx="237744" cy="237744"/>
          </a:xfrm>
          <a:prstGeom prst="rect">
            <a:avLst/>
          </a:prstGeom>
        </p:spPr>
      </p:pic>
      <p:sp>
        <p:nvSpPr>
          <p:cNvPr id="17" name="Text 13"/>
          <p:cNvSpPr/>
          <p:nvPr/>
        </p:nvSpPr>
        <p:spPr>
          <a:xfrm>
            <a:off x="914400" y="1737360"/>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Being Me in My World</a:t>
            </a:r>
            <a:endParaRPr lang="en-US" sz="950" dirty="0"/>
          </a:p>
        </p:txBody>
      </p:sp>
      <p:sp>
        <p:nvSpPr>
          <p:cNvPr id="18" name="Shape 14"/>
          <p:cNvSpPr/>
          <p:nvPr/>
        </p:nvSpPr>
        <p:spPr>
          <a:xfrm>
            <a:off x="3063240" y="1737360"/>
            <a:ext cx="2798978" cy="621792"/>
          </a:xfrm>
          <a:prstGeom prst="roundRect">
            <a:avLst>
              <a:gd name="adj" fmla="val 8824"/>
            </a:avLst>
          </a:prstGeom>
          <a:solidFill>
            <a:srgbClr val="EEF1F7"/>
          </a:solidFill>
          <a:ln/>
        </p:spPr>
      </p:sp>
      <p:sp>
        <p:nvSpPr>
          <p:cNvPr id="19" name="Text 15"/>
          <p:cNvSpPr/>
          <p:nvPr/>
        </p:nvSpPr>
        <p:spPr>
          <a:xfrm>
            <a:off x="3145536" y="175564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how personal actions affect a team</a:t>
            </a:r>
            <a:endParaRPr lang="en-US" sz="850" dirty="0"/>
          </a:p>
        </p:txBody>
      </p:sp>
      <p:sp>
        <p:nvSpPr>
          <p:cNvPr id="20" name="Shape 16"/>
          <p:cNvSpPr/>
          <p:nvPr/>
        </p:nvSpPr>
        <p:spPr>
          <a:xfrm>
            <a:off x="5953658" y="1737360"/>
            <a:ext cx="2798978" cy="621792"/>
          </a:xfrm>
          <a:prstGeom prst="roundRect">
            <a:avLst>
              <a:gd name="adj" fmla="val 8824"/>
            </a:avLst>
          </a:prstGeom>
          <a:solidFill>
            <a:srgbClr val="EEF1F7"/>
          </a:solidFill>
          <a:ln/>
        </p:spPr>
      </p:sp>
      <p:sp>
        <p:nvSpPr>
          <p:cNvPr id="21" name="Text 17"/>
          <p:cNvSpPr/>
          <p:nvPr/>
        </p:nvSpPr>
        <p:spPr>
          <a:xfrm>
            <a:off x="6035954" y="175564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democracy and how to contribute to school life</a:t>
            </a:r>
            <a:endParaRPr lang="en-US" sz="850" dirty="0"/>
          </a:p>
        </p:txBody>
      </p:sp>
      <p:sp>
        <p:nvSpPr>
          <p:cNvPr id="22" name="Shape 18"/>
          <p:cNvSpPr/>
          <p:nvPr/>
        </p:nvSpPr>
        <p:spPr>
          <a:xfrm>
            <a:off x="8844077" y="1737360"/>
            <a:ext cx="2798978" cy="621792"/>
          </a:xfrm>
          <a:prstGeom prst="roundRect">
            <a:avLst>
              <a:gd name="adj" fmla="val 8824"/>
            </a:avLst>
          </a:prstGeom>
          <a:solidFill>
            <a:srgbClr val="EEF1F7"/>
          </a:solidFill>
          <a:ln/>
        </p:spPr>
      </p:sp>
      <p:sp>
        <p:nvSpPr>
          <p:cNvPr id="23" name="Text 19"/>
          <p:cNvSpPr/>
          <p:nvPr/>
        </p:nvSpPr>
        <p:spPr>
          <a:xfrm>
            <a:off x="8926373" y="175564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the rights of a child, worldwide</a:t>
            </a:r>
            <a:endParaRPr lang="en-US" sz="850" dirty="0"/>
          </a:p>
        </p:txBody>
      </p:sp>
      <p:sp>
        <p:nvSpPr>
          <p:cNvPr id="24" name="Shape 20"/>
          <p:cNvSpPr/>
          <p:nvPr/>
        </p:nvSpPr>
        <p:spPr>
          <a:xfrm>
            <a:off x="502920" y="2414016"/>
            <a:ext cx="2423160" cy="621792"/>
          </a:xfrm>
          <a:prstGeom prst="roundRect">
            <a:avLst>
              <a:gd name="adj" fmla="val 8824"/>
            </a:avLst>
          </a:prstGeom>
          <a:solidFill>
            <a:srgbClr val="FFFFFF"/>
          </a:solidFill>
          <a:ln/>
        </p:spPr>
      </p:sp>
      <p:pic>
        <p:nvPicPr>
          <p:cNvPr id="25" name="Image 2" descr="icons/users_navy.png"/>
          <p:cNvPicPr>
            <a:picLocks noChangeAspect="1"/>
          </p:cNvPicPr>
          <p:nvPr/>
        </p:nvPicPr>
        <p:blipFill>
          <a:blip r:embed="rId5"/>
          <a:stretch>
            <a:fillRect/>
          </a:stretch>
        </p:blipFill>
        <p:spPr>
          <a:xfrm>
            <a:off x="603504" y="2606040"/>
            <a:ext cx="237744" cy="237744"/>
          </a:xfrm>
          <a:prstGeom prst="rect">
            <a:avLst/>
          </a:prstGeom>
        </p:spPr>
      </p:pic>
      <p:sp>
        <p:nvSpPr>
          <p:cNvPr id="26" name="Text 21"/>
          <p:cNvSpPr/>
          <p:nvPr/>
        </p:nvSpPr>
        <p:spPr>
          <a:xfrm>
            <a:off x="914400" y="2414016"/>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Celebrating Difference</a:t>
            </a:r>
            <a:endParaRPr lang="en-US" sz="950" dirty="0"/>
          </a:p>
        </p:txBody>
      </p:sp>
      <p:sp>
        <p:nvSpPr>
          <p:cNvPr id="27" name="Shape 22"/>
          <p:cNvSpPr/>
          <p:nvPr/>
        </p:nvSpPr>
        <p:spPr>
          <a:xfrm>
            <a:off x="3063240" y="2414016"/>
            <a:ext cx="2798978" cy="621792"/>
          </a:xfrm>
          <a:prstGeom prst="roundRect">
            <a:avLst>
              <a:gd name="adj" fmla="val 8824"/>
            </a:avLst>
          </a:prstGeom>
          <a:solidFill>
            <a:srgbClr val="FFFFFF"/>
          </a:solidFill>
          <a:ln/>
        </p:spPr>
      </p:sp>
      <p:sp>
        <p:nvSpPr>
          <p:cNvPr id="28" name="Text 23"/>
          <p:cNvSpPr/>
          <p:nvPr/>
        </p:nvSpPr>
        <p:spPr>
          <a:xfrm>
            <a:off x="3145536" y="2432304"/>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Question first impressions and what 'normal' means</a:t>
            </a:r>
            <a:endParaRPr lang="en-US" sz="850" dirty="0"/>
          </a:p>
        </p:txBody>
      </p:sp>
      <p:sp>
        <p:nvSpPr>
          <p:cNvPr id="29" name="Shape 24"/>
          <p:cNvSpPr/>
          <p:nvPr/>
        </p:nvSpPr>
        <p:spPr>
          <a:xfrm>
            <a:off x="5953658" y="2414016"/>
            <a:ext cx="2798978" cy="621792"/>
          </a:xfrm>
          <a:prstGeom prst="roundRect">
            <a:avLst>
              <a:gd name="adj" fmla="val 8824"/>
            </a:avLst>
          </a:prstGeom>
          <a:solidFill>
            <a:srgbClr val="FFFFFF"/>
          </a:solidFill>
          <a:ln/>
        </p:spPr>
      </p:sp>
      <p:sp>
        <p:nvSpPr>
          <p:cNvPr id="30" name="Text 25"/>
          <p:cNvSpPr/>
          <p:nvPr/>
        </p:nvSpPr>
        <p:spPr>
          <a:xfrm>
            <a:off x="6035954" y="2432304"/>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racism and reflect on personal feelings about difference</a:t>
            </a:r>
            <a:endParaRPr lang="en-US" sz="850" dirty="0"/>
          </a:p>
        </p:txBody>
      </p:sp>
      <p:sp>
        <p:nvSpPr>
          <p:cNvPr id="31" name="Shape 26"/>
          <p:cNvSpPr/>
          <p:nvPr/>
        </p:nvSpPr>
        <p:spPr>
          <a:xfrm>
            <a:off x="8844077" y="2414016"/>
            <a:ext cx="2798978" cy="621792"/>
          </a:xfrm>
          <a:prstGeom prst="roundRect">
            <a:avLst>
              <a:gd name="adj" fmla="val 8824"/>
            </a:avLst>
          </a:prstGeom>
          <a:solidFill>
            <a:srgbClr val="FFFFFF"/>
          </a:solidFill>
          <a:ln/>
        </p:spPr>
      </p:sp>
      <p:sp>
        <p:nvSpPr>
          <p:cNvPr id="32" name="Text 27"/>
          <p:cNvSpPr/>
          <p:nvPr/>
        </p:nvSpPr>
        <p:spPr>
          <a:xfrm>
            <a:off x="8926373" y="2432304"/>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Show positive attitudes towards disability and difference</a:t>
            </a:r>
            <a:endParaRPr lang="en-US" sz="850" dirty="0"/>
          </a:p>
        </p:txBody>
      </p:sp>
      <p:sp>
        <p:nvSpPr>
          <p:cNvPr id="33" name="Shape 28"/>
          <p:cNvSpPr/>
          <p:nvPr/>
        </p:nvSpPr>
        <p:spPr>
          <a:xfrm>
            <a:off x="502920" y="3090672"/>
            <a:ext cx="2423160" cy="621792"/>
          </a:xfrm>
          <a:prstGeom prst="roundRect">
            <a:avLst>
              <a:gd name="adj" fmla="val 8824"/>
            </a:avLst>
          </a:prstGeom>
          <a:solidFill>
            <a:srgbClr val="EEF1F7"/>
          </a:solidFill>
          <a:ln/>
        </p:spPr>
      </p:sp>
      <p:pic>
        <p:nvPicPr>
          <p:cNvPr id="34" name="Image 3" descr="icons/trophy_navy.png"/>
          <p:cNvPicPr>
            <a:picLocks noChangeAspect="1"/>
          </p:cNvPicPr>
          <p:nvPr/>
        </p:nvPicPr>
        <p:blipFill>
          <a:blip r:embed="rId6"/>
          <a:stretch>
            <a:fillRect/>
          </a:stretch>
        </p:blipFill>
        <p:spPr>
          <a:xfrm>
            <a:off x="603504" y="3282696"/>
            <a:ext cx="237744" cy="237744"/>
          </a:xfrm>
          <a:prstGeom prst="rect">
            <a:avLst/>
          </a:prstGeom>
        </p:spPr>
      </p:pic>
      <p:sp>
        <p:nvSpPr>
          <p:cNvPr id="35" name="Text 29"/>
          <p:cNvSpPr/>
          <p:nvPr/>
        </p:nvSpPr>
        <p:spPr>
          <a:xfrm>
            <a:off x="914400" y="3090672"/>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Dreams and Goals</a:t>
            </a:r>
            <a:endParaRPr lang="en-US" sz="950" dirty="0"/>
          </a:p>
        </p:txBody>
      </p:sp>
      <p:sp>
        <p:nvSpPr>
          <p:cNvPr id="36" name="Shape 30"/>
          <p:cNvSpPr/>
          <p:nvPr/>
        </p:nvSpPr>
        <p:spPr>
          <a:xfrm>
            <a:off x="3063240" y="3090672"/>
            <a:ext cx="2798978" cy="621792"/>
          </a:xfrm>
          <a:prstGeom prst="roundRect">
            <a:avLst>
              <a:gd name="adj" fmla="val 8824"/>
            </a:avLst>
          </a:prstGeom>
          <a:solidFill>
            <a:srgbClr val="EEF1F7"/>
          </a:solidFill>
          <a:ln/>
        </p:spPr>
      </p:sp>
      <p:sp>
        <p:nvSpPr>
          <p:cNvPr id="37" name="Text 31"/>
          <p:cNvSpPr/>
          <p:nvPr/>
        </p:nvSpPr>
        <p:spPr>
          <a:xfrm>
            <a:off x="3145536" y="3108960"/>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Cope with disappointment and set new goals</a:t>
            </a:r>
            <a:endParaRPr lang="en-US" sz="850" dirty="0"/>
          </a:p>
        </p:txBody>
      </p:sp>
      <p:sp>
        <p:nvSpPr>
          <p:cNvPr id="38" name="Shape 32"/>
          <p:cNvSpPr/>
          <p:nvPr/>
        </p:nvSpPr>
        <p:spPr>
          <a:xfrm>
            <a:off x="5953658" y="3090672"/>
            <a:ext cx="2798978" cy="621792"/>
          </a:xfrm>
          <a:prstGeom prst="roundRect">
            <a:avLst>
              <a:gd name="adj" fmla="val 8824"/>
            </a:avLst>
          </a:prstGeom>
          <a:solidFill>
            <a:srgbClr val="EEF1F7"/>
          </a:solidFill>
          <a:ln/>
        </p:spPr>
      </p:sp>
      <p:sp>
        <p:nvSpPr>
          <p:cNvPr id="39" name="Text 33"/>
          <p:cNvSpPr/>
          <p:nvPr/>
        </p:nvSpPr>
        <p:spPr>
          <a:xfrm>
            <a:off x="6035954" y="3108960"/>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Talk about future jobs and what helps achieve a dream</a:t>
            </a:r>
            <a:endParaRPr lang="en-US" sz="850" dirty="0"/>
          </a:p>
        </p:txBody>
      </p:sp>
      <p:sp>
        <p:nvSpPr>
          <p:cNvPr id="40" name="Shape 34"/>
          <p:cNvSpPr/>
          <p:nvPr/>
        </p:nvSpPr>
        <p:spPr>
          <a:xfrm>
            <a:off x="8844077" y="3090672"/>
            <a:ext cx="2798978" cy="621792"/>
          </a:xfrm>
          <a:prstGeom prst="roundRect">
            <a:avLst>
              <a:gd name="adj" fmla="val 8824"/>
            </a:avLst>
          </a:prstGeom>
          <a:solidFill>
            <a:srgbClr val="EEF1F7"/>
          </a:solidFill>
          <a:ln/>
        </p:spPr>
      </p:sp>
      <p:sp>
        <p:nvSpPr>
          <p:cNvPr id="41" name="Text 35"/>
          <p:cNvSpPr/>
          <p:nvPr/>
        </p:nvSpPr>
        <p:spPr>
          <a:xfrm>
            <a:off x="8926373" y="3108960"/>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Set personal challenges and understand global issues</a:t>
            </a:r>
            <a:endParaRPr lang="en-US" sz="850" dirty="0"/>
          </a:p>
        </p:txBody>
      </p:sp>
      <p:sp>
        <p:nvSpPr>
          <p:cNvPr id="42" name="Shape 36"/>
          <p:cNvSpPr/>
          <p:nvPr/>
        </p:nvSpPr>
        <p:spPr>
          <a:xfrm>
            <a:off x="502920" y="3767328"/>
            <a:ext cx="2423160" cy="621792"/>
          </a:xfrm>
          <a:prstGeom prst="roundRect">
            <a:avLst>
              <a:gd name="adj" fmla="val 8824"/>
            </a:avLst>
          </a:prstGeom>
          <a:solidFill>
            <a:srgbClr val="FFFFFF"/>
          </a:solidFill>
          <a:ln/>
        </p:spPr>
      </p:sp>
      <p:pic>
        <p:nvPicPr>
          <p:cNvPr id="43" name="Image 4" descr="icons/checkcircle_navy.png"/>
          <p:cNvPicPr>
            <a:picLocks noChangeAspect="1"/>
          </p:cNvPicPr>
          <p:nvPr/>
        </p:nvPicPr>
        <p:blipFill>
          <a:blip r:embed="rId7"/>
          <a:stretch>
            <a:fillRect/>
          </a:stretch>
        </p:blipFill>
        <p:spPr>
          <a:xfrm>
            <a:off x="603504" y="3959352"/>
            <a:ext cx="237744" cy="237744"/>
          </a:xfrm>
          <a:prstGeom prst="rect">
            <a:avLst/>
          </a:prstGeom>
        </p:spPr>
      </p:pic>
      <p:sp>
        <p:nvSpPr>
          <p:cNvPr id="44" name="Text 37"/>
          <p:cNvSpPr/>
          <p:nvPr/>
        </p:nvSpPr>
        <p:spPr>
          <a:xfrm>
            <a:off x="914400" y="3767328"/>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Healthy Me</a:t>
            </a:r>
            <a:endParaRPr lang="en-US" sz="950" dirty="0"/>
          </a:p>
        </p:txBody>
      </p:sp>
      <p:sp>
        <p:nvSpPr>
          <p:cNvPr id="45" name="Shape 38"/>
          <p:cNvSpPr/>
          <p:nvPr/>
        </p:nvSpPr>
        <p:spPr>
          <a:xfrm>
            <a:off x="3063240" y="3767328"/>
            <a:ext cx="2798978" cy="621792"/>
          </a:xfrm>
          <a:prstGeom prst="roundRect">
            <a:avLst>
              <a:gd name="adj" fmla="val 8824"/>
            </a:avLst>
          </a:prstGeom>
          <a:solidFill>
            <a:srgbClr val="FFFFFF"/>
          </a:solidFill>
          <a:ln/>
        </p:spPr>
      </p:sp>
      <p:sp>
        <p:nvSpPr>
          <p:cNvPr id="46" name="Text 39"/>
          <p:cNvSpPr/>
          <p:nvPr/>
        </p:nvSpPr>
        <p:spPr>
          <a:xfrm>
            <a:off x="3145536" y="3785616"/>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peer pressure, smoking and alcohol</a:t>
            </a:r>
            <a:endParaRPr lang="en-US" sz="850" dirty="0"/>
          </a:p>
        </p:txBody>
      </p:sp>
      <p:sp>
        <p:nvSpPr>
          <p:cNvPr id="47" name="Shape 40"/>
          <p:cNvSpPr/>
          <p:nvPr/>
        </p:nvSpPr>
        <p:spPr>
          <a:xfrm>
            <a:off x="5953658" y="3767328"/>
            <a:ext cx="2798978" cy="621792"/>
          </a:xfrm>
          <a:prstGeom prst="roundRect">
            <a:avLst>
              <a:gd name="adj" fmla="val 8824"/>
            </a:avLst>
          </a:prstGeom>
          <a:solidFill>
            <a:srgbClr val="FFFFFF"/>
          </a:solidFill>
          <a:ln/>
        </p:spPr>
      </p:sp>
      <p:sp>
        <p:nvSpPr>
          <p:cNvPr id="48" name="Text 41"/>
          <p:cNvSpPr/>
          <p:nvPr/>
        </p:nvSpPr>
        <p:spPr>
          <a:xfrm>
            <a:off x="6035954" y="3785616"/>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risk, and basic emergency first aid</a:t>
            </a:r>
            <a:endParaRPr lang="en-US" sz="850" dirty="0"/>
          </a:p>
        </p:txBody>
      </p:sp>
      <p:sp>
        <p:nvSpPr>
          <p:cNvPr id="49" name="Shape 42"/>
          <p:cNvSpPr/>
          <p:nvPr/>
        </p:nvSpPr>
        <p:spPr>
          <a:xfrm>
            <a:off x="8844077" y="3767328"/>
            <a:ext cx="2798978" cy="621792"/>
          </a:xfrm>
          <a:prstGeom prst="roundRect">
            <a:avLst>
              <a:gd name="adj" fmla="val 8824"/>
            </a:avLst>
          </a:prstGeom>
          <a:solidFill>
            <a:srgbClr val="FFFFFF"/>
          </a:solidFill>
          <a:ln/>
        </p:spPr>
      </p:sp>
      <p:sp>
        <p:nvSpPr>
          <p:cNvPr id="50" name="Text 43"/>
          <p:cNvSpPr/>
          <p:nvPr/>
        </p:nvSpPr>
        <p:spPr>
          <a:xfrm>
            <a:off x="8926373" y="3785616"/>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the effects of drugs and exploitation</a:t>
            </a:r>
            <a:endParaRPr lang="en-US" sz="850" dirty="0"/>
          </a:p>
        </p:txBody>
      </p:sp>
      <p:sp>
        <p:nvSpPr>
          <p:cNvPr id="51" name="Shape 44"/>
          <p:cNvSpPr/>
          <p:nvPr/>
        </p:nvSpPr>
        <p:spPr>
          <a:xfrm>
            <a:off x="502920" y="4443984"/>
            <a:ext cx="2423160" cy="621792"/>
          </a:xfrm>
          <a:prstGeom prst="roundRect">
            <a:avLst>
              <a:gd name="adj" fmla="val 8824"/>
            </a:avLst>
          </a:prstGeom>
          <a:solidFill>
            <a:srgbClr val="EEF1F7"/>
          </a:solidFill>
          <a:ln/>
        </p:spPr>
      </p:sp>
      <p:pic>
        <p:nvPicPr>
          <p:cNvPr id="52" name="Image 5" descr="icons/handshake_navy.png"/>
          <p:cNvPicPr>
            <a:picLocks noChangeAspect="1"/>
          </p:cNvPicPr>
          <p:nvPr/>
        </p:nvPicPr>
        <p:blipFill>
          <a:blip r:embed="rId8"/>
          <a:stretch>
            <a:fillRect/>
          </a:stretch>
        </p:blipFill>
        <p:spPr>
          <a:xfrm>
            <a:off x="603504" y="4636008"/>
            <a:ext cx="237744" cy="237744"/>
          </a:xfrm>
          <a:prstGeom prst="rect">
            <a:avLst/>
          </a:prstGeom>
        </p:spPr>
      </p:pic>
      <p:sp>
        <p:nvSpPr>
          <p:cNvPr id="53" name="Text 45"/>
          <p:cNvSpPr/>
          <p:nvPr/>
        </p:nvSpPr>
        <p:spPr>
          <a:xfrm>
            <a:off x="914400" y="4443984"/>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Relationships</a:t>
            </a:r>
            <a:endParaRPr lang="en-US" sz="950" dirty="0"/>
          </a:p>
        </p:txBody>
      </p:sp>
      <p:sp>
        <p:nvSpPr>
          <p:cNvPr id="54" name="Shape 46"/>
          <p:cNvSpPr/>
          <p:nvPr/>
        </p:nvSpPr>
        <p:spPr>
          <a:xfrm>
            <a:off x="3063240" y="4443984"/>
            <a:ext cx="2798978" cy="621792"/>
          </a:xfrm>
          <a:prstGeom prst="roundRect">
            <a:avLst>
              <a:gd name="adj" fmla="val 8824"/>
            </a:avLst>
          </a:prstGeom>
          <a:solidFill>
            <a:srgbClr val="EEF1F7"/>
          </a:solidFill>
          <a:ln/>
        </p:spPr>
      </p:sp>
      <p:sp>
        <p:nvSpPr>
          <p:cNvPr id="55" name="Text 47"/>
          <p:cNvSpPr/>
          <p:nvPr/>
        </p:nvSpPr>
        <p:spPr>
          <a:xfrm>
            <a:off x="3145536" y="4462272"/>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jealousy, loss and bereavement</a:t>
            </a:r>
            <a:endParaRPr lang="en-US" sz="850" dirty="0"/>
          </a:p>
        </p:txBody>
      </p:sp>
      <p:sp>
        <p:nvSpPr>
          <p:cNvPr id="56" name="Shape 48"/>
          <p:cNvSpPr/>
          <p:nvPr/>
        </p:nvSpPr>
        <p:spPr>
          <a:xfrm>
            <a:off x="5953658" y="4443984"/>
            <a:ext cx="2798978" cy="621792"/>
          </a:xfrm>
          <a:prstGeom prst="roundRect">
            <a:avLst>
              <a:gd name="adj" fmla="val 8824"/>
            </a:avLst>
          </a:prstGeom>
          <a:solidFill>
            <a:srgbClr val="EEF1F7"/>
          </a:solidFill>
          <a:ln/>
        </p:spPr>
      </p:sp>
      <p:sp>
        <p:nvSpPr>
          <p:cNvPr id="57" name="Text 49"/>
          <p:cNvSpPr/>
          <p:nvPr/>
        </p:nvSpPr>
        <p:spPr>
          <a:xfrm>
            <a:off x="6035954" y="4462272"/>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self-esteem, screen time and online grooming</a:t>
            </a:r>
            <a:endParaRPr lang="en-US" sz="850" dirty="0"/>
          </a:p>
        </p:txBody>
      </p:sp>
      <p:sp>
        <p:nvSpPr>
          <p:cNvPr id="58" name="Shape 50"/>
          <p:cNvSpPr/>
          <p:nvPr/>
        </p:nvSpPr>
        <p:spPr>
          <a:xfrm>
            <a:off x="8844077" y="4443984"/>
            <a:ext cx="2798978" cy="621792"/>
          </a:xfrm>
          <a:prstGeom prst="roundRect">
            <a:avLst>
              <a:gd name="adj" fmla="val 8824"/>
            </a:avLst>
          </a:prstGeom>
          <a:solidFill>
            <a:srgbClr val="EEF1F7"/>
          </a:solidFill>
          <a:ln/>
        </p:spPr>
      </p:sp>
      <p:sp>
        <p:nvSpPr>
          <p:cNvPr id="59" name="Text 51"/>
          <p:cNvSpPr/>
          <p:nvPr/>
        </p:nvSpPr>
        <p:spPr>
          <a:xfrm>
            <a:off x="8926373" y="4462272"/>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Manage mental wellbeing and communicate safely online</a:t>
            </a:r>
            <a:endParaRPr lang="en-US" sz="850" dirty="0"/>
          </a:p>
        </p:txBody>
      </p:sp>
      <p:sp>
        <p:nvSpPr>
          <p:cNvPr id="60" name="Shape 52"/>
          <p:cNvSpPr/>
          <p:nvPr/>
        </p:nvSpPr>
        <p:spPr>
          <a:xfrm>
            <a:off x="502920" y="5120640"/>
            <a:ext cx="2423160" cy="621792"/>
          </a:xfrm>
          <a:prstGeom prst="roundRect">
            <a:avLst>
              <a:gd name="adj" fmla="val 8824"/>
            </a:avLst>
          </a:prstGeom>
          <a:solidFill>
            <a:srgbClr val="FFFFFF"/>
          </a:solidFill>
          <a:ln/>
        </p:spPr>
      </p:sp>
      <p:pic>
        <p:nvPicPr>
          <p:cNvPr id="61" name="Image 6" descr="icons/smile_navy.png"/>
          <p:cNvPicPr>
            <a:picLocks noChangeAspect="1"/>
          </p:cNvPicPr>
          <p:nvPr/>
        </p:nvPicPr>
        <p:blipFill>
          <a:blip r:embed="rId9"/>
          <a:stretch>
            <a:fillRect/>
          </a:stretch>
        </p:blipFill>
        <p:spPr>
          <a:xfrm>
            <a:off x="603504" y="5312664"/>
            <a:ext cx="237744" cy="237744"/>
          </a:xfrm>
          <a:prstGeom prst="rect">
            <a:avLst/>
          </a:prstGeom>
        </p:spPr>
      </p:pic>
      <p:sp>
        <p:nvSpPr>
          <p:cNvPr id="62" name="Text 53"/>
          <p:cNvSpPr/>
          <p:nvPr/>
        </p:nvSpPr>
        <p:spPr>
          <a:xfrm>
            <a:off x="914400" y="5120640"/>
            <a:ext cx="1984248" cy="621792"/>
          </a:xfrm>
          <a:prstGeom prst="rect">
            <a:avLst/>
          </a:prstGeom>
          <a:noFill/>
          <a:ln/>
        </p:spPr>
        <p:txBody>
          <a:bodyPr wrap="square" lIns="0" tIns="0" rIns="0" bIns="0" rtlCol="0" anchor="ctr"/>
          <a:lstStyle/>
          <a:p>
            <a:pPr marL="0" indent="0">
              <a:lnSpc>
                <a:spcPct val="90000"/>
              </a:lnSpc>
              <a:buNone/>
            </a:pPr>
            <a:r>
              <a:rPr lang="en-US" sz="950" b="1" dirty="0">
                <a:solidFill>
                  <a:srgbClr val="1B2E5E"/>
                </a:solidFill>
                <a:latin typeface="Calibri" pitchFamily="34" charset="0"/>
                <a:ea typeface="Calibri" pitchFamily="34" charset="-122"/>
                <a:cs typeface="Calibri" pitchFamily="34" charset="-120"/>
              </a:rPr>
              <a:t>Changing Me</a:t>
            </a:r>
            <a:endParaRPr lang="en-US" sz="950" dirty="0"/>
          </a:p>
        </p:txBody>
      </p:sp>
      <p:sp>
        <p:nvSpPr>
          <p:cNvPr id="63" name="Shape 54"/>
          <p:cNvSpPr/>
          <p:nvPr/>
        </p:nvSpPr>
        <p:spPr>
          <a:xfrm>
            <a:off x="3063240" y="5120640"/>
            <a:ext cx="2798978" cy="621792"/>
          </a:xfrm>
          <a:prstGeom prst="roundRect">
            <a:avLst>
              <a:gd name="adj" fmla="val 8824"/>
            </a:avLst>
          </a:prstGeom>
          <a:solidFill>
            <a:srgbClr val="FFFFFF"/>
          </a:solidFill>
          <a:ln/>
        </p:spPr>
      </p:sp>
      <p:sp>
        <p:nvSpPr>
          <p:cNvPr id="64" name="Text 55"/>
          <p:cNvSpPr/>
          <p:nvPr/>
        </p:nvSpPr>
        <p:spPr>
          <a:xfrm>
            <a:off x="3145536" y="513892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puberty, menstruation and how a baby is formed</a:t>
            </a:r>
            <a:endParaRPr lang="en-US" sz="850" dirty="0"/>
          </a:p>
        </p:txBody>
      </p:sp>
      <p:sp>
        <p:nvSpPr>
          <p:cNvPr id="65" name="Shape 56"/>
          <p:cNvSpPr/>
          <p:nvPr/>
        </p:nvSpPr>
        <p:spPr>
          <a:xfrm>
            <a:off x="5953658" y="5120640"/>
            <a:ext cx="2798978" cy="621792"/>
          </a:xfrm>
          <a:prstGeom prst="roundRect">
            <a:avLst>
              <a:gd name="adj" fmla="val 8824"/>
            </a:avLst>
          </a:prstGeom>
          <a:solidFill>
            <a:srgbClr val="FFFFFF"/>
          </a:solidFill>
          <a:ln/>
        </p:spPr>
      </p:sp>
      <p:sp>
        <p:nvSpPr>
          <p:cNvPr id="66" name="Text 57"/>
          <p:cNvSpPr/>
          <p:nvPr/>
        </p:nvSpPr>
        <p:spPr>
          <a:xfrm>
            <a:off x="6035954" y="513892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body image and simple ways of conception</a:t>
            </a:r>
            <a:endParaRPr lang="en-US" sz="850" dirty="0"/>
          </a:p>
        </p:txBody>
      </p:sp>
      <p:sp>
        <p:nvSpPr>
          <p:cNvPr id="67" name="Shape 58"/>
          <p:cNvSpPr/>
          <p:nvPr/>
        </p:nvSpPr>
        <p:spPr>
          <a:xfrm>
            <a:off x="8844077" y="5120640"/>
            <a:ext cx="2798978" cy="621792"/>
          </a:xfrm>
          <a:prstGeom prst="roundRect">
            <a:avLst>
              <a:gd name="adj" fmla="val 8824"/>
            </a:avLst>
          </a:prstGeom>
          <a:solidFill>
            <a:srgbClr val="FFFFFF"/>
          </a:solidFill>
          <a:ln/>
        </p:spPr>
      </p:sp>
      <p:sp>
        <p:nvSpPr>
          <p:cNvPr id="68" name="Text 59"/>
          <p:cNvSpPr/>
          <p:nvPr/>
        </p:nvSpPr>
        <p:spPr>
          <a:xfrm>
            <a:off x="8926373" y="5138928"/>
            <a:ext cx="2634386" cy="585216"/>
          </a:xfrm>
          <a:prstGeom prst="rect">
            <a:avLst/>
          </a:prstGeom>
          <a:noFill/>
          <a:ln/>
        </p:spPr>
        <p:txBody>
          <a:bodyPr wrap="square" lIns="0" tIns="0" rIns="0" bIns="0" rtlCol="0" anchor="ctr"/>
          <a:lstStyle/>
          <a:p>
            <a:pPr marL="0" indent="0" algn="l">
              <a:lnSpc>
                <a:spcPct val="95000"/>
              </a:lnSpc>
              <a:buNone/>
            </a:pPr>
            <a:r>
              <a:rPr lang="en-US" sz="850" dirty="0">
                <a:solidFill>
                  <a:srgbClr val="26314F"/>
                </a:solidFill>
                <a:latin typeface="Calibri" pitchFamily="34" charset="0"/>
                <a:ea typeface="Calibri" pitchFamily="34" charset="-122"/>
                <a:cs typeface="Calibri" pitchFamily="34" charset="-120"/>
              </a:rPr>
              <a:t>Understand puberty, childbirth and consent</a:t>
            </a:r>
            <a:endParaRPr lang="en-US" sz="850" dirty="0"/>
          </a:p>
        </p:txBody>
      </p:sp>
      <p:sp>
        <p:nvSpPr>
          <p:cNvPr id="69" name="Text 60"/>
          <p:cNvSpPr/>
          <p:nvPr/>
        </p:nvSpPr>
        <p:spPr>
          <a:xfrm>
            <a:off x="502920" y="5870448"/>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skills detail by year group, see the PSHE Progression Document.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p:spPr>
      </p:sp>
      <p:pic>
        <p:nvPicPr>
          <p:cNvPr id="3" name="Image 0" descr="icons/checkcircle_white.png"/>
          <p:cNvPicPr>
            <a:picLocks noChangeAspect="1"/>
          </p:cNvPicPr>
          <p:nvPr/>
        </p:nvPicPr>
        <p:blipFill>
          <a:blip r:embed="rId3"/>
          <a:stretch>
            <a:fillRect/>
          </a:stretch>
        </p:blipFill>
        <p:spPr>
          <a:xfrm>
            <a:off x="576621" y="530901"/>
            <a:ext cx="419527" cy="419527"/>
          </a:xfrm>
          <a:prstGeom prst="rect">
            <a:avLst/>
          </a:prstGeom>
        </p:spPr>
      </p:pic>
      <p:sp>
        <p:nvSpPr>
          <p:cNvPr id="4" name="Text 1"/>
          <p:cNvSpPr/>
          <p:nvPr/>
        </p:nvSpPr>
        <p:spPr>
          <a:xfrm>
            <a:off x="1234440" y="420624"/>
            <a:ext cx="96012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PSHE</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p:spPr>
      </p:sp>
      <p:sp>
        <p:nvSpPr>
          <p:cNvPr id="6" name="Text 3"/>
          <p:cNvSpPr/>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203704"/>
            <a:ext cx="128016" cy="128016"/>
          </a:xfrm>
          <a:prstGeom prst="ellipse">
            <a:avLst/>
          </a:prstGeom>
          <a:solidFill>
            <a:srgbClr val="F5A623"/>
          </a:solidFill>
          <a:ln/>
        </p:spPr>
      </p:sp>
      <p:sp>
        <p:nvSpPr>
          <p:cNvPr id="8" name="Text 5"/>
          <p:cNvSpPr/>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Observation, discussion and questioning throughout every lesson</a:t>
            </a:r>
            <a:endParaRPr lang="en-US" sz="1200" dirty="0"/>
          </a:p>
        </p:txBody>
      </p:sp>
      <p:sp>
        <p:nvSpPr>
          <p:cNvPr id="9" name="Shape 6"/>
          <p:cNvSpPr/>
          <p:nvPr/>
        </p:nvSpPr>
        <p:spPr>
          <a:xfrm>
            <a:off x="822960" y="2916936"/>
            <a:ext cx="128016" cy="128016"/>
          </a:xfrm>
          <a:prstGeom prst="ellipse">
            <a:avLst/>
          </a:prstGeom>
          <a:solidFill>
            <a:srgbClr val="F5A623"/>
          </a:solidFill>
          <a:ln/>
        </p:spPr>
      </p:sp>
      <p:sp>
        <p:nvSpPr>
          <p:cNvPr id="10" name="Text 7"/>
          <p:cNvSpPr/>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A mentoring approach: guiding thinking and addressing misconceptions in the moment</a:t>
            </a:r>
            <a:endParaRPr lang="en-US" sz="1200" dirty="0"/>
          </a:p>
        </p:txBody>
      </p:sp>
      <p:sp>
        <p:nvSpPr>
          <p:cNvPr id="11" name="Shape 8"/>
          <p:cNvSpPr/>
          <p:nvPr/>
        </p:nvSpPr>
        <p:spPr>
          <a:xfrm>
            <a:off x="822960" y="3630168"/>
            <a:ext cx="128016" cy="128016"/>
          </a:xfrm>
          <a:prstGeom prst="ellipse">
            <a:avLst/>
          </a:prstGeom>
          <a:solidFill>
            <a:srgbClr val="F5A623"/>
          </a:solidFill>
          <a:ln/>
        </p:spPr>
      </p:sp>
      <p:sp>
        <p:nvSpPr>
          <p:cNvPr id="12" name="Text 9"/>
          <p:cNvSpPr/>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Noticing how pupils apply learning at playtimes and in wider interactions</a:t>
            </a:r>
            <a:endParaRPr lang="en-US" sz="1200" dirty="0"/>
          </a:p>
        </p:txBody>
      </p:sp>
      <p:sp>
        <p:nvSpPr>
          <p:cNvPr id="13" name="Shape 10"/>
          <p:cNvSpPr/>
          <p:nvPr/>
        </p:nvSpPr>
        <p:spPr>
          <a:xfrm>
            <a:off x="822960" y="4343400"/>
            <a:ext cx="128016" cy="128016"/>
          </a:xfrm>
          <a:prstGeom prst="ellipse">
            <a:avLst/>
          </a:prstGeom>
          <a:solidFill>
            <a:srgbClr val="F5A623"/>
          </a:solidFill>
          <a:ln/>
        </p:spPr>
      </p:sp>
      <p:sp>
        <p:nvSpPr>
          <p:cNvPr id="14" name="Text 11"/>
          <p:cNvSpPr/>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Key information recorded in the whole class feedback file</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p:spPr>
      </p:sp>
      <p:sp>
        <p:nvSpPr>
          <p:cNvPr id="16" name="Text 13"/>
          <p:cNvSpPr/>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203704"/>
            <a:ext cx="128016" cy="128016"/>
          </a:xfrm>
          <a:prstGeom prst="ellipse">
            <a:avLst/>
          </a:prstGeom>
          <a:solidFill>
            <a:srgbClr val="0E7C7B"/>
          </a:solidFill>
          <a:ln/>
        </p:spPr>
      </p:sp>
      <p:sp>
        <p:nvSpPr>
          <p:cNvPr id="18" name="Text 15"/>
          <p:cNvSpPr/>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A whole-school Resilience Screening Tool each autumn and summer term</a:t>
            </a:r>
            <a:endParaRPr lang="en-US" sz="1200" dirty="0"/>
          </a:p>
        </p:txBody>
      </p:sp>
      <p:sp>
        <p:nvSpPr>
          <p:cNvPr id="19" name="Shape 16"/>
          <p:cNvSpPr/>
          <p:nvPr/>
        </p:nvSpPr>
        <p:spPr>
          <a:xfrm>
            <a:off x="6583680" y="2916936"/>
            <a:ext cx="128016" cy="128016"/>
          </a:xfrm>
          <a:prstGeom prst="ellipse">
            <a:avLst/>
          </a:prstGeom>
          <a:solidFill>
            <a:srgbClr val="0E7C7B"/>
          </a:solidFill>
          <a:ln/>
        </p:spPr>
      </p:sp>
      <p:sp>
        <p:nvSpPr>
          <p:cNvPr id="20" name="Text 17"/>
          <p:cNvSpPr/>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Outcomes inform targeted classroom strategies and pastoral interventions</a:t>
            </a:r>
            <a:endParaRPr lang="en-US" sz="1200" dirty="0"/>
          </a:p>
        </p:txBody>
      </p:sp>
      <p:sp>
        <p:nvSpPr>
          <p:cNvPr id="21" name="Shape 18"/>
          <p:cNvSpPr/>
          <p:nvPr/>
        </p:nvSpPr>
        <p:spPr>
          <a:xfrm>
            <a:off x="6583680" y="3630168"/>
            <a:ext cx="128016" cy="128016"/>
          </a:xfrm>
          <a:prstGeom prst="ellipse">
            <a:avLst/>
          </a:prstGeom>
          <a:solidFill>
            <a:srgbClr val="0E7C7B"/>
          </a:solidFill>
          <a:ln/>
        </p:spPr>
      </p:sp>
      <p:sp>
        <p:nvSpPr>
          <p:cNvPr id="22" name="Text 19"/>
          <p:cNvSpPr/>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Recorded in Whole Class Feedback Books and Insight (annually)</a:t>
            </a:r>
            <a:endParaRPr lang="en-US" sz="1200" dirty="0"/>
          </a:p>
        </p:txBody>
      </p:sp>
      <p:sp>
        <p:nvSpPr>
          <p:cNvPr id="23" name="Shape 20"/>
          <p:cNvSpPr/>
          <p:nvPr/>
        </p:nvSpPr>
        <p:spPr>
          <a:xfrm>
            <a:off x="6583680" y="4343400"/>
            <a:ext cx="128016" cy="128016"/>
          </a:xfrm>
          <a:prstGeom prst="ellipse">
            <a:avLst/>
          </a:prstGeom>
          <a:solidFill>
            <a:srgbClr val="0E7C7B"/>
          </a:solidFill>
          <a:ln/>
        </p:spPr>
      </p:sp>
      <p:sp>
        <p:nvSpPr>
          <p:cNvPr id="24" name="Text 21"/>
          <p:cNvSpPr/>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No written feedback; the focus stays on dialogue, not written outcomes</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p:spPr>
      </p:sp>
      <p:sp>
        <p:nvSpPr>
          <p:cNvPr id="26" name="Shape 23"/>
          <p:cNvSpPr/>
          <p:nvPr/>
        </p:nvSpPr>
        <p:spPr>
          <a:xfrm>
            <a:off x="777240" y="5367528"/>
            <a:ext cx="640080" cy="640080"/>
          </a:xfrm>
          <a:prstGeom prst="ellipse">
            <a:avLst/>
          </a:prstGeom>
          <a:solidFill>
            <a:srgbClr val="F5A623"/>
          </a:solidFill>
          <a:ln/>
        </p:spPr>
      </p:sp>
      <p:pic>
        <p:nvPicPr>
          <p:cNvPr id="27" name="Image 1" descr="icons/smile_white.png"/>
          <p:cNvPicPr>
            <a:picLocks noChangeAspect="1"/>
          </p:cNvPicPr>
          <p:nvPr/>
        </p:nvPicPr>
        <p:blipFill>
          <a:blip r:embed="rId4"/>
          <a:stretch>
            <a:fillRect/>
          </a:stretch>
        </p:blipFill>
        <p:spPr>
          <a:xfrm>
            <a:off x="860450" y="5450738"/>
            <a:ext cx="473659" cy="473659"/>
          </a:xfrm>
          <a:prstGeom prst="rect">
            <a:avLst/>
          </a:prstGeom>
        </p:spPr>
      </p:pic>
      <p:sp>
        <p:nvSpPr>
          <p:cNvPr id="28" name="Text 24"/>
          <p:cNvSpPr/>
          <p:nvPr/>
        </p:nvSpPr>
        <p:spPr>
          <a:xfrm>
            <a:off x="1600200" y="5074920"/>
            <a:ext cx="9784080" cy="123444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libri" pitchFamily="34" charset="0"/>
                <a:ea typeface="Calibri" pitchFamily="34" charset="-122"/>
                <a:cs typeface="Calibri" pitchFamily="34" charset="-120"/>
              </a:rPr>
              <a:t>Every child at Bexton leaves able to understand their own feelings, build healthy relationships, and make informed choices, ready for life beyond primary school.</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1712</Words>
  <Application>Microsoft Office PowerPoint</Application>
  <PresentationFormat>Widescreen</PresentationFormat>
  <Paragraphs>293</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PSHE Subject Overview</dc:title>
  <dc:subject>PptxGenJS Presentation</dc:subject>
  <dc:creator>Bexton Primary School</dc:creator>
  <cp:lastModifiedBy>Tristram Marchington</cp:lastModifiedBy>
  <cp:revision>2</cp:revision>
  <dcterms:created xsi:type="dcterms:W3CDTF">2026-07-03T10:30:43Z</dcterms:created>
  <dcterms:modified xsi:type="dcterms:W3CDTF">2026-09-08T12:51:55Z</dcterms:modified>
</cp:coreProperties>
</file>