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3" d="100"/>
          <a:sy n="113"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6664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4.png"/><Relationship Id="rId4" Type="http://schemas.openxmlformats.org/officeDocument/2006/relationships/image" Target="../media/image7.png"/><Relationship Id="rId5"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4.png"/><Relationship Id="rId7" Type="http://schemas.openxmlformats.org/officeDocument/2006/relationships/image" Target="../media/image5.png"/><Relationship Id="rId8"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E5E"/>
        </a:solidFill>
        <a:effectLst/>
      </p:bgPr>
    </p:bg>
    <p:spTree>
      <p:nvGrpSpPr>
        <p:cNvPr id="1" name=""/>
        <p:cNvGrpSpPr/>
        <p:nvPr/>
      </p:nvGrpSpPr>
      <p:grpSpPr>
        <a:xfrm>
          <a:off x="0" y="0"/>
          <a:ext cx="0" cy="0"/>
          <a:chOff x="0" y="0"/>
          <a:chExt cx="0" cy="0"/>
        </a:xfrm>
      </p:grpSpPr>
      <p:pic>
        <p:nvPicPr>
          <p:cNvPr id="2" name="Image 0" descr="/home/claude/po/icons/image1.png"/>
          <p:cNvPicPr>
            <a:picLocks noChangeAspect="1"/>
          </p:cNvPicPr>
          <p:nvPr/>
        </p:nvPicPr>
        <p:blipFill>
          <a:blip r:embed="rId3"/>
          <a:stretch>
            <a:fillRect/>
          </a:stretch>
        </p:blipFill>
        <p:spPr>
          <a:xfrm>
            <a:off x="5385816" y="457200"/>
            <a:ext cx="1417320" cy="1417320"/>
          </a:xfrm>
          <a:prstGeom prst="rect">
            <a:avLst/>
          </a:prstGeom>
        </p:spPr>
      </p:pic>
      <p:sp>
        <p:nvSpPr>
          <p:cNvPr id="3" name="Shape 0"/>
          <p:cNvSpPr/>
          <p:nvPr/>
        </p:nvSpPr>
        <p:spPr>
          <a:xfrm>
            <a:off x="5596128" y="2331720"/>
            <a:ext cx="1005840" cy="1005840"/>
          </a:xfrm>
          <a:prstGeom prst="ellipse">
            <a:avLst/>
          </a:prstGeom>
          <a:solidFill>
            <a:srgbClr val="F5A623"/>
          </a:solidFill>
          <a:ln w="12700">
            <a:solidFill>
              <a:srgbClr val="F5A623"/>
            </a:solidFill>
            <a:prstDash val="solid"/>
          </a:ln>
        </p:spPr>
      </p:sp>
      <p:pic>
        <p:nvPicPr>
          <p:cNvPr id="4" name="Image 1" descr="/home/claude/po/icons/running.png"/>
          <p:cNvPicPr>
            <a:picLocks noChangeAspect="1"/>
          </p:cNvPicPr>
          <p:nvPr/>
        </p:nvPicPr>
        <p:blipFill>
          <a:blip r:embed="rId4"/>
          <a:stretch>
            <a:fillRect/>
          </a:stretch>
        </p:blipFill>
        <p:spPr>
          <a:xfrm>
            <a:off x="5797296" y="2532888"/>
            <a:ext cx="603504" cy="603504"/>
          </a:xfrm>
          <a:prstGeom prst="rect">
            <a:avLst/>
          </a:prstGeom>
        </p:spPr>
      </p:pic>
      <p:sp>
        <p:nvSpPr>
          <p:cNvPr id="5" name="Text 1"/>
          <p:cNvSpPr txBox="1"/>
          <p:nvPr/>
        </p:nvSpPr>
        <p:spPr>
          <a:xfrm>
            <a:off x="0" y="3520440"/>
            <a:ext cx="12191695" cy="1005840"/>
          </a:xfrm>
          <a:prstGeom prst="rect">
            <a:avLst/>
          </a:prstGeom>
          <a:noFill/>
          <a:ln/>
        </p:spPr>
        <p:txBody>
          <a:bodyPr wrap="square" lIns="0" tIns="0" rIns="0" bIns="0" rtlCol="0" anchor="ctr"/>
          <a:lstStyle/>
          <a:p>
            <a:pPr marL="0" indent="0" algn="ctr">
              <a:buNone/>
            </a:pPr>
            <a:r>
              <a:rPr lang="en-US" sz="5000" b="1" dirty="0">
                <a:solidFill>
                  <a:srgbClr val="FFFFFF"/>
                </a:solidFill>
                <a:latin typeface="Calibri" pitchFamily="34" charset="0"/>
                <a:ea typeface="Calibri" pitchFamily="34" charset="-122"/>
                <a:cs typeface="Calibri" pitchFamily="34" charset="-120"/>
              </a:rPr>
              <a:t>PHYSICAL EDUCATION</a:t>
            </a:r>
            <a:endParaRPr lang="en-US" sz="5000" dirty="0"/>
          </a:p>
        </p:txBody>
      </p:sp>
      <p:sp>
        <p:nvSpPr>
          <p:cNvPr id="6" name="Text 2"/>
          <p:cNvSpPr txBox="1"/>
          <p:nvPr/>
        </p:nvSpPr>
        <p:spPr>
          <a:xfrm>
            <a:off x="0" y="4480560"/>
            <a:ext cx="12191695" cy="457200"/>
          </a:xfrm>
          <a:prstGeom prst="rect">
            <a:avLst/>
          </a:prstGeom>
          <a:noFill/>
          <a:ln/>
        </p:spPr>
        <p:txBody>
          <a:bodyPr wrap="square" lIns="0" tIns="0" rIns="0" bIns="0" rtlCol="0" anchor="ctr"/>
          <a:lstStyle/>
          <a:p>
            <a:pPr marL="0" indent="0" algn="ctr">
              <a:buNone/>
            </a:pPr>
            <a:r>
              <a:rPr lang="en-US" sz="2000" b="1" kern="0" spc="300" dirty="0">
                <a:solidFill>
                  <a:srgbClr val="F5A623"/>
                </a:solidFill>
                <a:latin typeface="Calibri" pitchFamily="34" charset="0"/>
                <a:ea typeface="Calibri" pitchFamily="34" charset="-122"/>
                <a:cs typeface="Calibri" pitchFamily="34" charset="-120"/>
              </a:rPr>
              <a:t>SUBJECT OVERVIEW</a:t>
            </a:r>
            <a:endParaRPr lang="en-US" sz="2000" dirty="0"/>
          </a:p>
        </p:txBody>
      </p:sp>
      <p:sp>
        <p:nvSpPr>
          <p:cNvPr id="7" name="Text 3"/>
          <p:cNvSpPr txBox="1"/>
          <p:nvPr/>
        </p:nvSpPr>
        <p:spPr>
          <a:xfrm>
            <a:off x="0" y="5010912"/>
            <a:ext cx="12191695" cy="457200"/>
          </a:xfrm>
          <a:prstGeom prst="rect">
            <a:avLst/>
          </a:prstGeom>
          <a:noFill/>
          <a:ln/>
        </p:spPr>
        <p:txBody>
          <a:bodyPr wrap="square" lIns="0" tIns="0" rIns="0" bIns="0" rtlCol="0" anchor="ctr"/>
          <a:lstStyle/>
          <a:p>
            <a:pPr marL="0" indent="0" algn="ctr">
              <a:buNone/>
            </a:pPr>
            <a:r>
              <a:rPr lang="en-US" sz="1500" i="1" dirty="0">
                <a:solidFill>
                  <a:srgbClr val="C9D2E8"/>
                </a:solidFill>
                <a:latin typeface="Calibri" pitchFamily="34" charset="0"/>
                <a:ea typeface="Calibri" pitchFamily="34" charset="-122"/>
                <a:cs typeface="Calibri" pitchFamily="34" charset="-120"/>
              </a:rPr>
              <a:t>Active for life. Confident movers. Sport for every child.</a:t>
            </a:r>
            <a:endParaRPr lang="en-US" sz="1500" dirty="0"/>
          </a:p>
        </p:txBody>
      </p:sp>
      <p:sp>
        <p:nvSpPr>
          <p:cNvPr id="8" name="Text 4"/>
          <p:cNvSpPr txBox="1"/>
          <p:nvPr/>
        </p:nvSpPr>
        <p:spPr>
          <a:xfrm>
            <a:off x="0" y="6263640"/>
            <a:ext cx="12191695" cy="320040"/>
          </a:xfrm>
          <a:prstGeom prst="rect">
            <a:avLst/>
          </a:prstGeom>
          <a:noFill/>
          <a:ln/>
        </p:spPr>
        <p:txBody>
          <a:bodyPr wrap="square" lIns="0" tIns="0" rIns="0" bIns="0" rtlCol="0" anchor="ctr"/>
          <a:lstStyle/>
          <a:p>
            <a:pPr marL="0" indent="0" algn="ctr">
              <a:buNone/>
            </a:pPr>
            <a:r>
              <a:rPr lang="en-US" sz="1100" kern="0" spc="200" dirty="0">
                <a:solidFill>
                  <a:srgbClr val="8A97BE"/>
                </a:solidFill>
                <a:latin typeface="Calibri" pitchFamily="34" charset="0"/>
                <a:ea typeface="Calibri" pitchFamily="34" charset="-122"/>
                <a:cs typeface="Calibri" pitchFamily="34" charset="-120"/>
              </a:rPr>
              <a:t>CHESHIRE ACADEMIES TRUST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w="12700">
            <a:solidFill>
              <a:srgbClr val="F5A623"/>
            </a:solidFill>
            <a:prstDash val="solid"/>
          </a:ln>
        </p:spPr>
      </p:sp>
      <p:pic>
        <p:nvPicPr>
          <p:cNvPr id="3" name="Image 0" descr="/home/claude/po/icons/image3.png"/>
          <p:cNvPicPr>
            <a:picLocks noChangeAspect="1"/>
          </p:cNvPicPr>
          <p:nvPr/>
        </p:nvPicPr>
        <p:blipFill>
          <a:blip r:embed="rId3"/>
          <a:stretch>
            <a:fillRect/>
          </a:stretch>
        </p:blipFill>
        <p:spPr>
          <a:xfrm>
            <a:off x="576072" y="457200"/>
            <a:ext cx="420624" cy="420624"/>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Intent &amp; Implementation</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PE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02</a:t>
            </a:r>
            <a:endParaRPr lang="en-US" sz="900" dirty="0"/>
          </a:p>
        </p:txBody>
      </p:sp>
      <p:sp>
        <p:nvSpPr>
          <p:cNvPr id="7" name="Shape 4"/>
          <p:cNvSpPr/>
          <p:nvPr/>
        </p:nvSpPr>
        <p:spPr>
          <a:xfrm>
            <a:off x="502920" y="1234440"/>
            <a:ext cx="4160520" cy="5074920"/>
          </a:xfrm>
          <a:prstGeom prst="roundRect">
            <a:avLst>
              <a:gd name="adj" fmla="val 1758"/>
            </a:avLst>
          </a:prstGeom>
          <a:solidFill>
            <a:srgbClr val="EEF1F7"/>
          </a:solidFill>
          <a:ln w="12700">
            <a:solidFill>
              <a:srgbClr val="EEF1F7"/>
            </a:solidFill>
            <a:prstDash val="solid"/>
          </a:ln>
        </p:spPr>
      </p:sp>
      <p:sp>
        <p:nvSpPr>
          <p:cNvPr id="8" name="Text 5"/>
          <p:cNvSpPr txBox="1"/>
          <p:nvPr/>
        </p:nvSpPr>
        <p:spPr>
          <a:xfrm>
            <a:off x="777240" y="1463040"/>
            <a:ext cx="3657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OUR INTENT</a:t>
            </a:r>
            <a:endParaRPr lang="en-US" sz="1400" dirty="0"/>
          </a:p>
        </p:txBody>
      </p:sp>
      <p:sp>
        <p:nvSpPr>
          <p:cNvPr id="9" name="Text 6"/>
          <p:cNvSpPr txBox="1"/>
          <p:nvPr/>
        </p:nvSpPr>
        <p:spPr>
          <a:xfrm>
            <a:off x="777240" y="1965960"/>
            <a:ext cx="3611880" cy="4206240"/>
          </a:xfrm>
          <a:prstGeom prst="rect">
            <a:avLst/>
          </a:prstGeom>
          <a:noFill/>
          <a:ln/>
        </p:spPr>
        <p:txBody>
          <a:bodyPr wrap="square" lIns="0" tIns="0" rIns="0" bIns="0" rtlCol="0" anchor="t"/>
          <a:lstStyle/>
          <a:p>
            <a:pPr marL="177800" indent="-177800">
              <a:lnSpc>
                <a:spcPct val="105000"/>
              </a:lnSpc>
              <a:buSzPct val="100000"/>
              <a:buChar char="•"/>
            </a:pPr>
            <a:r>
              <a:rPr lang="en-US" sz="1300" dirty="0">
                <a:solidFill>
                  <a:srgbClr val="26314F"/>
                </a:solidFill>
                <a:latin typeface="Calibri" pitchFamily="34" charset="0"/>
                <a:ea typeface="Calibri" pitchFamily="34" charset="-122"/>
                <a:cs typeface="Calibri" pitchFamily="34" charset="-120"/>
              </a:rPr>
              <a:t>A lifelong love of physical activity, sport and PE in all young people</a:t>
            </a:r>
            <a:endParaRPr lang="en-US" sz="1300" dirty="0"/>
          </a:p>
          <a:p>
            <a:pPr marL="177800" indent="-177800">
              <a:lnSpc>
                <a:spcPct val="105000"/>
              </a:lnSpc>
              <a:spcBef>
                <a:spcPts val="1200"/>
              </a:spcBef>
              <a:buSzPct val="100000"/>
              <a:buChar char="•"/>
            </a:pPr>
            <a:r>
              <a:rPr lang="en-US" sz="1300" dirty="0">
                <a:solidFill>
                  <a:srgbClr val="26314F"/>
                </a:solidFill>
                <a:latin typeface="Calibri" pitchFamily="34" charset="0"/>
                <a:ea typeface="Calibri" pitchFamily="34" charset="-122"/>
                <a:cs typeface="Calibri" pitchFamily="34" charset="-120"/>
              </a:rPr>
              <a:t>Fundamental movement skills in Key Stage 1, applied in specific sports in Key Stage 2</a:t>
            </a:r>
            <a:endParaRPr lang="en-US" sz="1300" dirty="0"/>
          </a:p>
          <a:p>
            <a:pPr marL="177800" indent="-177800">
              <a:lnSpc>
                <a:spcPct val="105000"/>
              </a:lnSpc>
              <a:spcBef>
                <a:spcPts val="1200"/>
              </a:spcBef>
              <a:buSzPct val="100000"/>
              <a:buChar char="•"/>
            </a:pPr>
            <a:r>
              <a:rPr lang="en-US" sz="1300" dirty="0">
                <a:solidFill>
                  <a:srgbClr val="26314F"/>
                </a:solidFill>
                <a:latin typeface="Calibri" pitchFamily="34" charset="0"/>
                <a:ea typeface="Calibri" pitchFamily="34" charset="-122"/>
                <a:cs typeface="Calibri" pitchFamily="34" charset="-120"/>
              </a:rPr>
              <a:t>Development across all domains: physical, cognitive, social and emotional</a:t>
            </a:r>
            <a:endParaRPr lang="en-US" sz="1300" dirty="0"/>
          </a:p>
          <a:p>
            <a:pPr marL="177800" indent="-177800">
              <a:lnSpc>
                <a:spcPct val="105000"/>
              </a:lnSpc>
              <a:spcBef>
                <a:spcPts val="1200"/>
              </a:spcBef>
              <a:buSzPct val="100000"/>
              <a:buChar char="•"/>
            </a:pPr>
            <a:r>
              <a:rPr lang="en-US" sz="1300" dirty="0">
                <a:solidFill>
                  <a:srgbClr val="26314F"/>
                </a:solidFill>
                <a:latin typeface="Calibri" pitchFamily="34" charset="0"/>
                <a:ea typeface="Calibri" pitchFamily="34" charset="-122"/>
                <a:cs typeface="Calibri" pitchFamily="34" charset="-120"/>
              </a:rPr>
              <a:t>A chance in every lesson to develop skills, consider health and fitness, compete or perform, and evaluate</a:t>
            </a:r>
            <a:endParaRPr lang="en-US" sz="1300" dirty="0"/>
          </a:p>
          <a:p>
            <a:pPr marL="177800" indent="-177800">
              <a:lnSpc>
                <a:spcPct val="105000"/>
              </a:lnSpc>
              <a:spcBef>
                <a:spcPts val="1200"/>
              </a:spcBef>
              <a:buSzPct val="100000"/>
              <a:buChar char="•"/>
            </a:pPr>
            <a:r>
              <a:rPr lang="en-US" sz="1300" dirty="0">
                <a:solidFill>
                  <a:srgbClr val="26314F"/>
                </a:solidFill>
                <a:latin typeface="Calibri" pitchFamily="34" charset="0"/>
                <a:ea typeface="Calibri" pitchFamily="34" charset="-122"/>
                <a:cs typeface="Calibri" pitchFamily="34" charset="-120"/>
              </a:rPr>
              <a:t>Experience of both traditional and newer sports</a:t>
            </a:r>
            <a:endParaRPr lang="en-US" sz="1300" dirty="0"/>
          </a:p>
          <a:p>
            <a:pPr marL="177800" indent="-177800">
              <a:lnSpc>
                <a:spcPct val="105000"/>
              </a:lnSpc>
              <a:spcBef>
                <a:spcPts val="1200"/>
              </a:spcBef>
              <a:buSzPct val="100000"/>
              <a:buChar char="•"/>
            </a:pPr>
            <a:r>
              <a:rPr lang="en-US" sz="1300" dirty="0">
                <a:solidFill>
                  <a:srgbClr val="26314F"/>
                </a:solidFill>
                <a:latin typeface="Calibri" pitchFamily="34" charset="0"/>
                <a:ea typeface="Calibri" pitchFamily="34" charset="-122"/>
                <a:cs typeface="Calibri" pitchFamily="34" charset="-120"/>
              </a:rPr>
              <a:t>Leadership, teamwork and a positive physical and mental outlook</a:t>
            </a:r>
            <a:endParaRPr lang="en-US" sz="1300" dirty="0"/>
          </a:p>
        </p:txBody>
      </p:sp>
      <p:sp>
        <p:nvSpPr>
          <p:cNvPr id="10" name="Text 7"/>
          <p:cNvSpPr txBox="1"/>
          <p:nvPr/>
        </p:nvSpPr>
        <p:spPr>
          <a:xfrm>
            <a:off x="4937760" y="1234440"/>
            <a:ext cx="672084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IMPLEMENTATION</a:t>
            </a:r>
            <a:endParaRPr lang="en-US" sz="1400" dirty="0"/>
          </a:p>
        </p:txBody>
      </p:sp>
      <p:sp>
        <p:nvSpPr>
          <p:cNvPr id="11" name="Shape 8"/>
          <p:cNvSpPr/>
          <p:nvPr/>
        </p:nvSpPr>
        <p:spPr>
          <a:xfrm>
            <a:off x="4937760" y="1691640"/>
            <a:ext cx="6720840" cy="1078992"/>
          </a:xfrm>
          <a:prstGeom prst="roundRect">
            <a:avLst>
              <a:gd name="adj" fmla="val 6780"/>
            </a:avLst>
          </a:prstGeom>
          <a:solidFill>
            <a:srgbClr val="EEF1F7"/>
          </a:solidFill>
          <a:ln w="12700">
            <a:solidFill>
              <a:srgbClr val="EEF1F7"/>
            </a:solidFill>
            <a:prstDash val="solid"/>
          </a:ln>
        </p:spPr>
      </p:sp>
      <p:sp>
        <p:nvSpPr>
          <p:cNvPr id="12" name="Shape 9"/>
          <p:cNvSpPr/>
          <p:nvPr/>
        </p:nvSpPr>
        <p:spPr>
          <a:xfrm>
            <a:off x="5102352" y="2002536"/>
            <a:ext cx="457200" cy="457200"/>
          </a:xfrm>
          <a:prstGeom prst="ellipse">
            <a:avLst/>
          </a:prstGeom>
          <a:solidFill>
            <a:srgbClr val="1B2E5E"/>
          </a:solidFill>
          <a:ln w="12700">
            <a:solidFill>
              <a:srgbClr val="1B2E5E"/>
            </a:solidFill>
            <a:prstDash val="solid"/>
          </a:ln>
        </p:spPr>
      </p:sp>
      <p:pic>
        <p:nvPicPr>
          <p:cNvPr id="13" name="Image 1" descr="/home/claude/po/icons/image4.png"/>
          <p:cNvPicPr>
            <a:picLocks noChangeAspect="1"/>
          </p:cNvPicPr>
          <p:nvPr/>
        </p:nvPicPr>
        <p:blipFill>
          <a:blip r:embed="rId4"/>
          <a:stretch>
            <a:fillRect/>
          </a:stretch>
        </p:blipFill>
        <p:spPr>
          <a:xfrm>
            <a:off x="5193792" y="2093976"/>
            <a:ext cx="274320" cy="274320"/>
          </a:xfrm>
          <a:prstGeom prst="rect">
            <a:avLst/>
          </a:prstGeom>
        </p:spPr>
      </p:pic>
      <p:sp>
        <p:nvSpPr>
          <p:cNvPr id="14" name="Text 10"/>
          <p:cNvSpPr txBox="1"/>
          <p:nvPr/>
        </p:nvSpPr>
        <p:spPr>
          <a:xfrm>
            <a:off x="5715000" y="1773936"/>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Curriculum structure &amp; sequencing</a:t>
            </a:r>
            <a:endParaRPr lang="en-US" sz="1250" dirty="0"/>
          </a:p>
        </p:txBody>
      </p:sp>
      <p:sp>
        <p:nvSpPr>
          <p:cNvPr id="15" name="Text 11"/>
          <p:cNvSpPr txBox="1"/>
          <p:nvPr/>
        </p:nvSpPr>
        <p:spPr>
          <a:xfrm>
            <a:off x="5715000" y="2057400"/>
            <a:ext cx="5760720" cy="658368"/>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PE Passport from Swans (Nursery) to Year 6. Every class from Year 1 has two lessons a week, one indoor and one outdoor; Swans and Reception have one. Each unit runs across a half term and is taught whatever the weather.</a:t>
            </a:r>
            <a:endParaRPr lang="en-US" sz="1050" dirty="0"/>
          </a:p>
        </p:txBody>
      </p:sp>
      <p:sp>
        <p:nvSpPr>
          <p:cNvPr id="16" name="Shape 12"/>
          <p:cNvSpPr/>
          <p:nvPr/>
        </p:nvSpPr>
        <p:spPr>
          <a:xfrm>
            <a:off x="4937760" y="2871216"/>
            <a:ext cx="6720840" cy="1078992"/>
          </a:xfrm>
          <a:prstGeom prst="roundRect">
            <a:avLst>
              <a:gd name="adj" fmla="val 6780"/>
            </a:avLst>
          </a:prstGeom>
          <a:solidFill>
            <a:srgbClr val="EEF1F7"/>
          </a:solidFill>
          <a:ln w="12700">
            <a:solidFill>
              <a:srgbClr val="EEF1F7"/>
            </a:solidFill>
            <a:prstDash val="solid"/>
          </a:ln>
        </p:spPr>
      </p:sp>
      <p:sp>
        <p:nvSpPr>
          <p:cNvPr id="17" name="Shape 13"/>
          <p:cNvSpPr/>
          <p:nvPr/>
        </p:nvSpPr>
        <p:spPr>
          <a:xfrm>
            <a:off x="5102352" y="3182112"/>
            <a:ext cx="457200" cy="457200"/>
          </a:xfrm>
          <a:prstGeom prst="ellipse">
            <a:avLst/>
          </a:prstGeom>
          <a:solidFill>
            <a:srgbClr val="1B2E5E"/>
          </a:solidFill>
          <a:ln w="12700">
            <a:solidFill>
              <a:srgbClr val="1B2E5E"/>
            </a:solidFill>
            <a:prstDash val="solid"/>
          </a:ln>
        </p:spPr>
      </p:sp>
      <p:pic>
        <p:nvPicPr>
          <p:cNvPr id="18" name="Image 2" descr="/home/claude/po/icons/futbol.png"/>
          <p:cNvPicPr>
            <a:picLocks noChangeAspect="1"/>
          </p:cNvPicPr>
          <p:nvPr/>
        </p:nvPicPr>
        <p:blipFill>
          <a:blip r:embed="rId5"/>
          <a:stretch>
            <a:fillRect/>
          </a:stretch>
        </p:blipFill>
        <p:spPr>
          <a:xfrm>
            <a:off x="5193792" y="3273552"/>
            <a:ext cx="274320" cy="274320"/>
          </a:xfrm>
          <a:prstGeom prst="rect">
            <a:avLst/>
          </a:prstGeom>
        </p:spPr>
      </p:pic>
      <p:sp>
        <p:nvSpPr>
          <p:cNvPr id="19" name="Text 14"/>
          <p:cNvSpPr txBox="1"/>
          <p:nvPr/>
        </p:nvSpPr>
        <p:spPr>
          <a:xfrm>
            <a:off x="5715000" y="2953512"/>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Content &amp; concepts</a:t>
            </a:r>
            <a:endParaRPr lang="en-US" sz="1250" dirty="0"/>
          </a:p>
        </p:txBody>
      </p:sp>
      <p:sp>
        <p:nvSpPr>
          <p:cNvPr id="20" name="Text 15"/>
          <p:cNvSpPr txBox="1"/>
          <p:nvPr/>
        </p:nvSpPr>
        <p:spPr>
          <a:xfrm>
            <a:off x="5715000" y="3236976"/>
            <a:ext cx="5760720" cy="658368"/>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Fundamental movement, invasion, net and wall, striking and fielding and target games, athletics, gymnastics, dance, outdoor and adventurous activity, health and fitness, and swimming.</a:t>
            </a:r>
            <a:endParaRPr lang="en-US" sz="1050" dirty="0"/>
          </a:p>
        </p:txBody>
      </p:sp>
      <p:sp>
        <p:nvSpPr>
          <p:cNvPr id="21" name="Shape 16"/>
          <p:cNvSpPr/>
          <p:nvPr/>
        </p:nvSpPr>
        <p:spPr>
          <a:xfrm>
            <a:off x="4937760" y="4050792"/>
            <a:ext cx="6720840" cy="1078992"/>
          </a:xfrm>
          <a:prstGeom prst="roundRect">
            <a:avLst>
              <a:gd name="adj" fmla="val 6780"/>
            </a:avLst>
          </a:prstGeom>
          <a:solidFill>
            <a:srgbClr val="EEF1F7"/>
          </a:solidFill>
          <a:ln w="12700">
            <a:solidFill>
              <a:srgbClr val="EEF1F7"/>
            </a:solidFill>
            <a:prstDash val="solid"/>
          </a:ln>
        </p:spPr>
      </p:sp>
      <p:sp>
        <p:nvSpPr>
          <p:cNvPr id="22" name="Shape 17"/>
          <p:cNvSpPr/>
          <p:nvPr/>
        </p:nvSpPr>
        <p:spPr>
          <a:xfrm>
            <a:off x="5102352" y="4361688"/>
            <a:ext cx="457200" cy="457200"/>
          </a:xfrm>
          <a:prstGeom prst="ellipse">
            <a:avLst/>
          </a:prstGeom>
          <a:solidFill>
            <a:srgbClr val="1B2E5E"/>
          </a:solidFill>
          <a:ln w="12700">
            <a:solidFill>
              <a:srgbClr val="1B2E5E"/>
            </a:solidFill>
            <a:prstDash val="solid"/>
          </a:ln>
        </p:spPr>
      </p:sp>
      <p:pic>
        <p:nvPicPr>
          <p:cNvPr id="23" name="Image 3" descr="/home/claude/po/icons/image5.png"/>
          <p:cNvPicPr>
            <a:picLocks noChangeAspect="1"/>
          </p:cNvPicPr>
          <p:nvPr/>
        </p:nvPicPr>
        <p:blipFill>
          <a:blip r:embed="rId6"/>
          <a:stretch>
            <a:fillRect/>
          </a:stretch>
        </p:blipFill>
        <p:spPr>
          <a:xfrm>
            <a:off x="5193792" y="4453128"/>
            <a:ext cx="274320" cy="274320"/>
          </a:xfrm>
          <a:prstGeom prst="rect">
            <a:avLst/>
          </a:prstGeom>
        </p:spPr>
      </p:pic>
      <p:sp>
        <p:nvSpPr>
          <p:cNvPr id="24" name="Text 18"/>
          <p:cNvSpPr txBox="1"/>
          <p:nvPr/>
        </p:nvSpPr>
        <p:spPr>
          <a:xfrm>
            <a:off x="5715000" y="4133088"/>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Enrichment &amp; personal development</a:t>
            </a:r>
            <a:endParaRPr lang="en-US" sz="1250" dirty="0"/>
          </a:p>
        </p:txBody>
      </p:sp>
      <p:sp>
        <p:nvSpPr>
          <p:cNvPr id="25" name="Text 19"/>
          <p:cNvSpPr txBox="1"/>
          <p:nvPr/>
        </p:nvSpPr>
        <p:spPr>
          <a:xfrm>
            <a:off x="5715000" y="4416552"/>
            <a:ext cx="5760720" cy="658368"/>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OPAL at playtimes, clubs and community club partnerships, leagues and events through the Knutsford Academy Primary School Partnership, Sports Week, Sports Day and the Colour Run.</a:t>
            </a:r>
            <a:endParaRPr lang="en-US" sz="1050" dirty="0"/>
          </a:p>
        </p:txBody>
      </p:sp>
      <p:sp>
        <p:nvSpPr>
          <p:cNvPr id="26" name="Shape 20"/>
          <p:cNvSpPr/>
          <p:nvPr/>
        </p:nvSpPr>
        <p:spPr>
          <a:xfrm>
            <a:off x="4937760" y="5230368"/>
            <a:ext cx="6720840" cy="1078992"/>
          </a:xfrm>
          <a:prstGeom prst="roundRect">
            <a:avLst>
              <a:gd name="adj" fmla="val 6780"/>
            </a:avLst>
          </a:prstGeom>
          <a:solidFill>
            <a:srgbClr val="EEF1F7"/>
          </a:solidFill>
          <a:ln w="12700">
            <a:solidFill>
              <a:srgbClr val="EEF1F7"/>
            </a:solidFill>
            <a:prstDash val="solid"/>
          </a:ln>
        </p:spPr>
      </p:sp>
      <p:sp>
        <p:nvSpPr>
          <p:cNvPr id="27" name="Shape 21"/>
          <p:cNvSpPr/>
          <p:nvPr/>
        </p:nvSpPr>
        <p:spPr>
          <a:xfrm>
            <a:off x="5102352" y="5541264"/>
            <a:ext cx="457200" cy="457200"/>
          </a:xfrm>
          <a:prstGeom prst="ellipse">
            <a:avLst/>
          </a:prstGeom>
          <a:solidFill>
            <a:srgbClr val="1B2E5E"/>
          </a:solidFill>
          <a:ln w="12700">
            <a:solidFill>
              <a:srgbClr val="1B2E5E"/>
            </a:solidFill>
            <a:prstDash val="solid"/>
          </a:ln>
        </p:spPr>
      </p:sp>
      <p:pic>
        <p:nvPicPr>
          <p:cNvPr id="28" name="Image 4" descr="/home/claude/po/icons/image6.png"/>
          <p:cNvPicPr>
            <a:picLocks noChangeAspect="1"/>
          </p:cNvPicPr>
          <p:nvPr/>
        </p:nvPicPr>
        <p:blipFill>
          <a:blip r:embed="rId7"/>
          <a:stretch>
            <a:fillRect/>
          </a:stretch>
        </p:blipFill>
        <p:spPr>
          <a:xfrm>
            <a:off x="5193792" y="5632704"/>
            <a:ext cx="274320" cy="274320"/>
          </a:xfrm>
          <a:prstGeom prst="rect">
            <a:avLst/>
          </a:prstGeom>
        </p:spPr>
      </p:pic>
      <p:sp>
        <p:nvSpPr>
          <p:cNvPr id="29" name="Text 22"/>
          <p:cNvSpPr txBox="1"/>
          <p:nvPr/>
        </p:nvSpPr>
        <p:spPr>
          <a:xfrm>
            <a:off x="5715000" y="5312664"/>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Assessment &amp; next steps</a:t>
            </a:r>
            <a:endParaRPr lang="en-US" sz="1250" dirty="0"/>
          </a:p>
        </p:txBody>
      </p:sp>
      <p:sp>
        <p:nvSpPr>
          <p:cNvPr id="30" name="Text 23"/>
          <p:cNvSpPr txBox="1"/>
          <p:nvPr/>
        </p:nvSpPr>
        <p:spPr>
          <a:xfrm>
            <a:off x="5715000" y="5596128"/>
            <a:ext cx="5760720" cy="658368"/>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Teacher observation recorded against Know, Show and Grow in the PE Passport app, with an end-of-unit assessment and a video or photographic record from every unit for moderation.</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w="12700">
            <a:solidFill>
              <a:srgbClr val="F5A623"/>
            </a:solidFill>
            <a:prstDash val="solid"/>
          </a:ln>
        </p:spPr>
      </p:sp>
      <p:pic>
        <p:nvPicPr>
          <p:cNvPr id="3" name="Image 0" descr="/home/claude/po/icons/image7.png"/>
          <p:cNvPicPr>
            <a:picLocks noChangeAspect="1"/>
          </p:cNvPicPr>
          <p:nvPr/>
        </p:nvPicPr>
        <p:blipFill>
          <a:blip r:embed="rId3"/>
          <a:stretch>
            <a:fillRect/>
          </a:stretch>
        </p:blipFill>
        <p:spPr>
          <a:xfrm>
            <a:off x="576072" y="457200"/>
            <a:ext cx="420624" cy="420624"/>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PE and The Pathway</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PE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03</a:t>
            </a:r>
            <a:endParaRPr lang="en-US" sz="900" dirty="0"/>
          </a:p>
        </p:txBody>
      </p:sp>
      <p:sp>
        <p:nvSpPr>
          <p:cNvPr id="7" name="Text 4"/>
          <p:cNvSpPr txBox="1"/>
          <p:nvPr/>
        </p:nvSpPr>
        <p:spPr>
          <a:xfrm>
            <a:off x="502920" y="1188720"/>
            <a:ext cx="11155680" cy="502920"/>
          </a:xfrm>
          <a:prstGeom prst="rect">
            <a:avLst/>
          </a:prstGeom>
          <a:noFill/>
          <a:ln/>
        </p:spPr>
        <p:txBody>
          <a:bodyPr wrap="square" lIns="0" tIns="0" rIns="0" bIns="0" rtlCol="0" anchor="ctr"/>
          <a:lstStyle/>
          <a:p>
            <a:pPr marL="0" indent="0">
              <a:buNone/>
            </a:pPr>
            <a:r>
              <a:rPr lang="en-US" sz="1350" i="1" dirty="0">
                <a:solidFill>
                  <a:srgbClr val="26314F"/>
                </a:solidFill>
                <a:latin typeface="Calibri" pitchFamily="34" charset="0"/>
                <a:ea typeface="Calibri" pitchFamily="34" charset="-122"/>
                <a:cs typeface="Calibri" pitchFamily="34" charset="-120"/>
              </a:rPr>
              <a:t>PE carries all five Pathway Trails more directly than most subjects. PE Passport plans for them through its Grow strand, so character is taught rather than simply encouraged.</a:t>
            </a:r>
            <a:endParaRPr lang="en-US" sz="1350" dirty="0"/>
          </a:p>
        </p:txBody>
      </p:sp>
      <p:sp>
        <p:nvSpPr>
          <p:cNvPr id="8" name="Shape 5"/>
          <p:cNvSpPr/>
          <p:nvPr/>
        </p:nvSpPr>
        <p:spPr>
          <a:xfrm>
            <a:off x="502920" y="1965960"/>
            <a:ext cx="2093976" cy="4206240"/>
          </a:xfrm>
          <a:prstGeom prst="roundRect">
            <a:avLst>
              <a:gd name="adj" fmla="val 3493"/>
            </a:avLst>
          </a:prstGeom>
          <a:solidFill>
            <a:srgbClr val="EEF1F7"/>
          </a:solidFill>
          <a:ln w="12700">
            <a:solidFill>
              <a:srgbClr val="EEF1F7"/>
            </a:solidFill>
            <a:prstDash val="solid"/>
          </a:ln>
        </p:spPr>
      </p:sp>
      <p:sp>
        <p:nvSpPr>
          <p:cNvPr id="9" name="Shape 6"/>
          <p:cNvSpPr/>
          <p:nvPr/>
        </p:nvSpPr>
        <p:spPr>
          <a:xfrm>
            <a:off x="1261872" y="2240280"/>
            <a:ext cx="585216" cy="585216"/>
          </a:xfrm>
          <a:prstGeom prst="ellipse">
            <a:avLst/>
          </a:prstGeom>
          <a:solidFill>
            <a:srgbClr val="1B2E5E"/>
          </a:solidFill>
          <a:ln w="12700">
            <a:solidFill>
              <a:srgbClr val="1B2E5E"/>
            </a:solidFill>
            <a:prstDash val="solid"/>
          </a:ln>
        </p:spPr>
      </p:sp>
      <p:pic>
        <p:nvPicPr>
          <p:cNvPr id="10" name="Image 1" descr="/home/claude/po/icons/image8.png"/>
          <p:cNvPicPr>
            <a:picLocks noChangeAspect="1"/>
          </p:cNvPicPr>
          <p:nvPr/>
        </p:nvPicPr>
        <p:blipFill>
          <a:blip r:embed="rId4"/>
          <a:stretch>
            <a:fillRect/>
          </a:stretch>
        </p:blipFill>
        <p:spPr>
          <a:xfrm>
            <a:off x="1339596" y="2318004"/>
            <a:ext cx="429768" cy="429768"/>
          </a:xfrm>
          <a:prstGeom prst="rect">
            <a:avLst/>
          </a:prstGeom>
        </p:spPr>
      </p:pic>
      <p:sp>
        <p:nvSpPr>
          <p:cNvPr id="11" name="Text 7"/>
          <p:cNvSpPr txBox="1"/>
          <p:nvPr/>
        </p:nvSpPr>
        <p:spPr>
          <a:xfrm>
            <a:off x="612648" y="3017520"/>
            <a:ext cx="1874520" cy="411480"/>
          </a:xfrm>
          <a:prstGeom prst="rect">
            <a:avLst/>
          </a:prstGeom>
          <a:noFill/>
          <a:ln/>
        </p:spPr>
        <p:txBody>
          <a:bodyPr wrap="square" lIns="0" tIns="0" rIns="0" bIns="0" rtlCol="0" anchor="ctr"/>
          <a:lstStyle/>
          <a:p>
            <a:pPr marL="0" indent="0" algn="ctr">
              <a:buNone/>
            </a:pPr>
            <a:r>
              <a:rPr lang="en-US" sz="1200" b="1" kern="0" spc="100" dirty="0">
                <a:solidFill>
                  <a:srgbClr val="F5A623"/>
                </a:solidFill>
                <a:latin typeface="Calibri" pitchFamily="34" charset="0"/>
                <a:ea typeface="Calibri" pitchFamily="34" charset="-122"/>
                <a:cs typeface="Calibri" pitchFamily="34" charset="-120"/>
              </a:rPr>
              <a:t>PERFORMANCE</a:t>
            </a:r>
            <a:endParaRPr lang="en-US" sz="1200" dirty="0"/>
          </a:p>
        </p:txBody>
      </p:sp>
      <p:sp>
        <p:nvSpPr>
          <p:cNvPr id="12" name="Text 8"/>
          <p:cNvSpPr txBox="1"/>
          <p:nvPr/>
        </p:nvSpPr>
        <p:spPr>
          <a:xfrm>
            <a:off x="685800" y="3502152"/>
            <a:ext cx="1728216" cy="2514600"/>
          </a:xfrm>
          <a:prstGeom prst="rect">
            <a:avLst/>
          </a:prstGeom>
          <a:noFill/>
          <a:ln/>
        </p:spPr>
        <p:txBody>
          <a:bodyPr wrap="square" lIns="0" tIns="0" rIns="0" bIns="0" rtlCol="0" anchor="t"/>
          <a:lstStyle/>
          <a:p>
            <a:pPr marL="0" indent="0" algn="ctr">
              <a:lnSpc>
                <a:spcPct val="110000"/>
              </a:lnSpc>
              <a:buNone/>
            </a:pPr>
            <a:r>
              <a:rPr lang="en-US" sz="1100" dirty="0">
                <a:solidFill>
                  <a:srgbClr val="26314F"/>
                </a:solidFill>
                <a:latin typeface="Calibri" pitchFamily="34" charset="0"/>
                <a:ea typeface="Calibri" pitchFamily="34" charset="-122"/>
                <a:cs typeface="Calibri" pitchFamily="34" charset="-120"/>
              </a:rPr>
              <a:t>Performing gymnastics sequences and dances to an audience, competing in athletics and games, and understanding that achievement looks different for every child.</a:t>
            </a:r>
            <a:endParaRPr lang="en-US" sz="1100" dirty="0"/>
          </a:p>
        </p:txBody>
      </p:sp>
      <p:sp>
        <p:nvSpPr>
          <p:cNvPr id="13" name="Shape 9"/>
          <p:cNvSpPr/>
          <p:nvPr/>
        </p:nvSpPr>
        <p:spPr>
          <a:xfrm>
            <a:off x="2779776" y="1965960"/>
            <a:ext cx="2093976" cy="4206240"/>
          </a:xfrm>
          <a:prstGeom prst="roundRect">
            <a:avLst>
              <a:gd name="adj" fmla="val 3493"/>
            </a:avLst>
          </a:prstGeom>
          <a:solidFill>
            <a:srgbClr val="EEF1F7"/>
          </a:solidFill>
          <a:ln w="12700">
            <a:solidFill>
              <a:srgbClr val="EEF1F7"/>
            </a:solidFill>
            <a:prstDash val="solid"/>
          </a:ln>
        </p:spPr>
      </p:sp>
      <p:sp>
        <p:nvSpPr>
          <p:cNvPr id="14" name="Shape 10"/>
          <p:cNvSpPr/>
          <p:nvPr/>
        </p:nvSpPr>
        <p:spPr>
          <a:xfrm>
            <a:off x="3538728" y="2240280"/>
            <a:ext cx="585216" cy="585216"/>
          </a:xfrm>
          <a:prstGeom prst="ellipse">
            <a:avLst/>
          </a:prstGeom>
          <a:solidFill>
            <a:srgbClr val="1B2E5E"/>
          </a:solidFill>
          <a:ln w="12700">
            <a:solidFill>
              <a:srgbClr val="1B2E5E"/>
            </a:solidFill>
            <a:prstDash val="solid"/>
          </a:ln>
        </p:spPr>
      </p:sp>
      <p:pic>
        <p:nvPicPr>
          <p:cNvPr id="15" name="Image 2" descr="/home/claude/po/icons/image9.png"/>
          <p:cNvPicPr>
            <a:picLocks noChangeAspect="1"/>
          </p:cNvPicPr>
          <p:nvPr/>
        </p:nvPicPr>
        <p:blipFill>
          <a:blip r:embed="rId5"/>
          <a:stretch>
            <a:fillRect/>
          </a:stretch>
        </p:blipFill>
        <p:spPr>
          <a:xfrm>
            <a:off x="3616452" y="2318004"/>
            <a:ext cx="429768" cy="429768"/>
          </a:xfrm>
          <a:prstGeom prst="rect">
            <a:avLst/>
          </a:prstGeom>
        </p:spPr>
      </p:pic>
      <p:sp>
        <p:nvSpPr>
          <p:cNvPr id="16" name="Text 11"/>
          <p:cNvSpPr txBox="1"/>
          <p:nvPr/>
        </p:nvSpPr>
        <p:spPr>
          <a:xfrm>
            <a:off x="2889504" y="3017520"/>
            <a:ext cx="1874520" cy="411480"/>
          </a:xfrm>
          <a:prstGeom prst="rect">
            <a:avLst/>
          </a:prstGeom>
          <a:noFill/>
          <a:ln/>
        </p:spPr>
        <p:txBody>
          <a:bodyPr wrap="square" lIns="0" tIns="0" rIns="0" bIns="0" rtlCol="0" anchor="ctr"/>
          <a:lstStyle/>
          <a:p>
            <a:pPr marL="0" indent="0" algn="ctr">
              <a:buNone/>
            </a:pPr>
            <a:r>
              <a:rPr lang="en-US" sz="1200" b="1" kern="0" spc="100" dirty="0">
                <a:solidFill>
                  <a:srgbClr val="F5A623"/>
                </a:solidFill>
                <a:latin typeface="Calibri" pitchFamily="34" charset="0"/>
                <a:ea typeface="Calibri" pitchFamily="34" charset="-122"/>
                <a:cs typeface="Calibri" pitchFamily="34" charset="-120"/>
              </a:rPr>
              <a:t>SOCIAL</a:t>
            </a:r>
            <a:endParaRPr lang="en-US" sz="1200" dirty="0"/>
          </a:p>
        </p:txBody>
      </p:sp>
      <p:sp>
        <p:nvSpPr>
          <p:cNvPr id="17" name="Text 12"/>
          <p:cNvSpPr txBox="1"/>
          <p:nvPr/>
        </p:nvSpPr>
        <p:spPr>
          <a:xfrm>
            <a:off x="2962656" y="3502152"/>
            <a:ext cx="1728216" cy="2514600"/>
          </a:xfrm>
          <a:prstGeom prst="rect">
            <a:avLst/>
          </a:prstGeom>
          <a:noFill/>
          <a:ln/>
        </p:spPr>
        <p:txBody>
          <a:bodyPr wrap="square" lIns="0" tIns="0" rIns="0" bIns="0" rtlCol="0" anchor="t"/>
          <a:lstStyle/>
          <a:p>
            <a:pPr marL="0" indent="0" algn="ctr">
              <a:lnSpc>
                <a:spcPct val="110000"/>
              </a:lnSpc>
              <a:buNone/>
            </a:pPr>
            <a:r>
              <a:rPr lang="en-US" sz="1100" dirty="0">
                <a:solidFill>
                  <a:srgbClr val="26314F"/>
                </a:solidFill>
                <a:latin typeface="Calibri" pitchFamily="34" charset="0"/>
                <a:ea typeface="Calibri" pitchFamily="34" charset="-122"/>
                <a:cs typeface="Calibri" pitchFamily="34" charset="-120"/>
              </a:rPr>
              <a:t>Playing fairly, accepting decisions, encouraging teammates and opponents, and learning what winning and losing well look like.</a:t>
            </a:r>
            <a:endParaRPr lang="en-US" sz="1100" dirty="0"/>
          </a:p>
        </p:txBody>
      </p:sp>
      <p:sp>
        <p:nvSpPr>
          <p:cNvPr id="18" name="Shape 13"/>
          <p:cNvSpPr/>
          <p:nvPr/>
        </p:nvSpPr>
        <p:spPr>
          <a:xfrm>
            <a:off x="5056632" y="1965960"/>
            <a:ext cx="2093976" cy="4206240"/>
          </a:xfrm>
          <a:prstGeom prst="roundRect">
            <a:avLst>
              <a:gd name="adj" fmla="val 3493"/>
            </a:avLst>
          </a:prstGeom>
          <a:solidFill>
            <a:srgbClr val="EEF1F7"/>
          </a:solidFill>
          <a:ln w="12700">
            <a:solidFill>
              <a:srgbClr val="EEF1F7"/>
            </a:solidFill>
            <a:prstDash val="solid"/>
          </a:ln>
        </p:spPr>
      </p:sp>
      <p:sp>
        <p:nvSpPr>
          <p:cNvPr id="19" name="Shape 14"/>
          <p:cNvSpPr/>
          <p:nvPr/>
        </p:nvSpPr>
        <p:spPr>
          <a:xfrm>
            <a:off x="5815584" y="2240280"/>
            <a:ext cx="585216" cy="585216"/>
          </a:xfrm>
          <a:prstGeom prst="ellipse">
            <a:avLst/>
          </a:prstGeom>
          <a:solidFill>
            <a:srgbClr val="1B2E5E"/>
          </a:solidFill>
          <a:ln w="12700">
            <a:solidFill>
              <a:srgbClr val="1B2E5E"/>
            </a:solidFill>
            <a:prstDash val="solid"/>
          </a:ln>
        </p:spPr>
      </p:sp>
      <p:pic>
        <p:nvPicPr>
          <p:cNvPr id="20" name="Image 3" descr="/home/claude/po/icons/image10.png"/>
          <p:cNvPicPr>
            <a:picLocks noChangeAspect="1"/>
          </p:cNvPicPr>
          <p:nvPr/>
        </p:nvPicPr>
        <p:blipFill>
          <a:blip r:embed="rId6"/>
          <a:stretch>
            <a:fillRect/>
          </a:stretch>
        </p:blipFill>
        <p:spPr>
          <a:xfrm>
            <a:off x="5893308" y="2318004"/>
            <a:ext cx="429768" cy="429768"/>
          </a:xfrm>
          <a:prstGeom prst="rect">
            <a:avLst/>
          </a:prstGeom>
        </p:spPr>
      </p:pic>
      <p:sp>
        <p:nvSpPr>
          <p:cNvPr id="21" name="Text 15"/>
          <p:cNvSpPr txBox="1"/>
          <p:nvPr/>
        </p:nvSpPr>
        <p:spPr>
          <a:xfrm>
            <a:off x="5166360" y="3017520"/>
            <a:ext cx="1874520" cy="411480"/>
          </a:xfrm>
          <a:prstGeom prst="rect">
            <a:avLst/>
          </a:prstGeom>
          <a:noFill/>
          <a:ln/>
        </p:spPr>
        <p:txBody>
          <a:bodyPr wrap="square" lIns="0" tIns="0" rIns="0" bIns="0" rtlCol="0" anchor="ctr"/>
          <a:lstStyle/>
          <a:p>
            <a:pPr marL="0" indent="0" algn="ctr">
              <a:buNone/>
            </a:pPr>
            <a:r>
              <a:rPr lang="en-US" sz="1200" b="1" kern="0" spc="100" dirty="0">
                <a:solidFill>
                  <a:srgbClr val="F5A623"/>
                </a:solidFill>
                <a:latin typeface="Calibri" pitchFamily="34" charset="0"/>
                <a:ea typeface="Calibri" pitchFamily="34" charset="-122"/>
                <a:cs typeface="Calibri" pitchFamily="34" charset="-120"/>
              </a:rPr>
              <a:t>COMMUNITY</a:t>
            </a:r>
            <a:endParaRPr lang="en-US" sz="1200" dirty="0"/>
          </a:p>
        </p:txBody>
      </p:sp>
      <p:sp>
        <p:nvSpPr>
          <p:cNvPr id="22" name="Text 16"/>
          <p:cNvSpPr txBox="1"/>
          <p:nvPr/>
        </p:nvSpPr>
        <p:spPr>
          <a:xfrm>
            <a:off x="5239512" y="3502152"/>
            <a:ext cx="1728216" cy="2514600"/>
          </a:xfrm>
          <a:prstGeom prst="rect">
            <a:avLst/>
          </a:prstGeom>
          <a:noFill/>
          <a:ln/>
        </p:spPr>
        <p:txBody>
          <a:bodyPr wrap="square" lIns="0" tIns="0" rIns="0" bIns="0" rtlCol="0" anchor="t"/>
          <a:lstStyle/>
          <a:p>
            <a:pPr marL="0" indent="0" algn="ctr">
              <a:lnSpc>
                <a:spcPct val="110000"/>
              </a:lnSpc>
              <a:buNone/>
            </a:pPr>
            <a:r>
              <a:rPr lang="en-US" sz="1100" dirty="0">
                <a:solidFill>
                  <a:srgbClr val="26314F"/>
                </a:solidFill>
                <a:latin typeface="Calibri" pitchFamily="34" charset="0"/>
                <a:ea typeface="Calibri" pitchFamily="34" charset="-122"/>
                <a:cs typeface="Calibri" pitchFamily="34" charset="-120"/>
              </a:rPr>
              <a:t>Partnerships with Knutsford Tennis, Knutsford Rugby, Toft Cricket, Sale Sharks and Cheshire Golf, and events through the Knutsford Academy Primary School Partnership.</a:t>
            </a:r>
            <a:endParaRPr lang="en-US" sz="1100" dirty="0"/>
          </a:p>
        </p:txBody>
      </p:sp>
      <p:sp>
        <p:nvSpPr>
          <p:cNvPr id="23" name="Shape 17"/>
          <p:cNvSpPr/>
          <p:nvPr/>
        </p:nvSpPr>
        <p:spPr>
          <a:xfrm>
            <a:off x="7333488" y="1965960"/>
            <a:ext cx="2093976" cy="4206240"/>
          </a:xfrm>
          <a:prstGeom prst="roundRect">
            <a:avLst>
              <a:gd name="adj" fmla="val 3493"/>
            </a:avLst>
          </a:prstGeom>
          <a:solidFill>
            <a:srgbClr val="EEF1F7"/>
          </a:solidFill>
          <a:ln w="12700">
            <a:solidFill>
              <a:srgbClr val="EEF1F7"/>
            </a:solidFill>
            <a:prstDash val="solid"/>
          </a:ln>
        </p:spPr>
      </p:sp>
      <p:sp>
        <p:nvSpPr>
          <p:cNvPr id="24" name="Shape 18"/>
          <p:cNvSpPr/>
          <p:nvPr/>
        </p:nvSpPr>
        <p:spPr>
          <a:xfrm>
            <a:off x="8092440" y="2240280"/>
            <a:ext cx="585216" cy="585216"/>
          </a:xfrm>
          <a:prstGeom prst="ellipse">
            <a:avLst/>
          </a:prstGeom>
          <a:solidFill>
            <a:srgbClr val="1B2E5E"/>
          </a:solidFill>
          <a:ln w="12700">
            <a:solidFill>
              <a:srgbClr val="1B2E5E"/>
            </a:solidFill>
            <a:prstDash val="solid"/>
          </a:ln>
        </p:spPr>
      </p:sp>
      <p:pic>
        <p:nvPicPr>
          <p:cNvPr id="25" name="Image 4" descr="/home/claude/po/icons/image11.png"/>
          <p:cNvPicPr>
            <a:picLocks noChangeAspect="1"/>
          </p:cNvPicPr>
          <p:nvPr/>
        </p:nvPicPr>
        <p:blipFill>
          <a:blip r:embed="rId7"/>
          <a:stretch>
            <a:fillRect/>
          </a:stretch>
        </p:blipFill>
        <p:spPr>
          <a:xfrm>
            <a:off x="8170164" y="2318004"/>
            <a:ext cx="429768" cy="429768"/>
          </a:xfrm>
          <a:prstGeom prst="rect">
            <a:avLst/>
          </a:prstGeom>
        </p:spPr>
      </p:pic>
      <p:sp>
        <p:nvSpPr>
          <p:cNvPr id="26" name="Text 19"/>
          <p:cNvSpPr txBox="1"/>
          <p:nvPr/>
        </p:nvSpPr>
        <p:spPr>
          <a:xfrm>
            <a:off x="7443216" y="3017520"/>
            <a:ext cx="1874520" cy="411480"/>
          </a:xfrm>
          <a:prstGeom prst="rect">
            <a:avLst/>
          </a:prstGeom>
          <a:noFill/>
          <a:ln/>
        </p:spPr>
        <p:txBody>
          <a:bodyPr wrap="square" lIns="0" tIns="0" rIns="0" bIns="0" rtlCol="0" anchor="ctr"/>
          <a:lstStyle/>
          <a:p>
            <a:pPr marL="0" indent="0" algn="ctr">
              <a:buNone/>
            </a:pPr>
            <a:r>
              <a:rPr lang="en-US" sz="1200" b="1" kern="0" spc="100" dirty="0">
                <a:solidFill>
                  <a:srgbClr val="F5A623"/>
                </a:solidFill>
                <a:latin typeface="Calibri" pitchFamily="34" charset="0"/>
                <a:ea typeface="Calibri" pitchFamily="34" charset="-122"/>
                <a:cs typeface="Calibri" pitchFamily="34" charset="-120"/>
              </a:rPr>
              <a:t>TEAM</a:t>
            </a:r>
            <a:endParaRPr lang="en-US" sz="1200" dirty="0"/>
          </a:p>
        </p:txBody>
      </p:sp>
      <p:sp>
        <p:nvSpPr>
          <p:cNvPr id="27" name="Text 20"/>
          <p:cNvSpPr txBox="1"/>
          <p:nvPr/>
        </p:nvSpPr>
        <p:spPr>
          <a:xfrm>
            <a:off x="7516368" y="3502152"/>
            <a:ext cx="1728216" cy="2514600"/>
          </a:xfrm>
          <a:prstGeom prst="rect">
            <a:avLst/>
          </a:prstGeom>
          <a:noFill/>
          <a:ln/>
        </p:spPr>
        <p:txBody>
          <a:bodyPr wrap="square" lIns="0" tIns="0" rIns="0" bIns="0" rtlCol="0" anchor="t"/>
          <a:lstStyle/>
          <a:p>
            <a:pPr marL="0" indent="0" algn="ctr">
              <a:lnSpc>
                <a:spcPct val="110000"/>
              </a:lnSpc>
              <a:buNone/>
            </a:pPr>
            <a:r>
              <a:rPr lang="en-US" sz="1100" dirty="0">
                <a:solidFill>
                  <a:srgbClr val="26314F"/>
                </a:solidFill>
                <a:latin typeface="Calibri" pitchFamily="34" charset="0"/>
                <a:ea typeface="Calibri" pitchFamily="34" charset="-122"/>
                <a:cs typeface="Calibri" pitchFamily="34" charset="-120"/>
              </a:rPr>
              <a:t>Attacking and defending as a unit across six invasion sports, composing sequences in pairs and groups, and solving problems together in OAA.</a:t>
            </a:r>
            <a:endParaRPr lang="en-US" sz="1100" dirty="0"/>
          </a:p>
        </p:txBody>
      </p:sp>
      <p:sp>
        <p:nvSpPr>
          <p:cNvPr id="28" name="Shape 21"/>
          <p:cNvSpPr/>
          <p:nvPr/>
        </p:nvSpPr>
        <p:spPr>
          <a:xfrm>
            <a:off x="9610344" y="1965960"/>
            <a:ext cx="2093976" cy="4206240"/>
          </a:xfrm>
          <a:prstGeom prst="roundRect">
            <a:avLst>
              <a:gd name="adj" fmla="val 3493"/>
            </a:avLst>
          </a:prstGeom>
          <a:solidFill>
            <a:srgbClr val="EEF1F7"/>
          </a:solidFill>
          <a:ln w="12700">
            <a:solidFill>
              <a:srgbClr val="EEF1F7"/>
            </a:solidFill>
            <a:prstDash val="solid"/>
          </a:ln>
        </p:spPr>
      </p:sp>
      <p:sp>
        <p:nvSpPr>
          <p:cNvPr id="29" name="Shape 22"/>
          <p:cNvSpPr/>
          <p:nvPr/>
        </p:nvSpPr>
        <p:spPr>
          <a:xfrm>
            <a:off x="10369296" y="2240280"/>
            <a:ext cx="585216" cy="585216"/>
          </a:xfrm>
          <a:prstGeom prst="ellipse">
            <a:avLst/>
          </a:prstGeom>
          <a:solidFill>
            <a:srgbClr val="1B2E5E"/>
          </a:solidFill>
          <a:ln w="12700">
            <a:solidFill>
              <a:srgbClr val="1B2E5E"/>
            </a:solidFill>
            <a:prstDash val="solid"/>
          </a:ln>
        </p:spPr>
      </p:sp>
      <p:pic>
        <p:nvPicPr>
          <p:cNvPr id="30" name="Image 5" descr="/home/claude/po/icons/image12.png"/>
          <p:cNvPicPr>
            <a:picLocks noChangeAspect="1"/>
          </p:cNvPicPr>
          <p:nvPr/>
        </p:nvPicPr>
        <p:blipFill>
          <a:blip r:embed="rId8"/>
          <a:stretch>
            <a:fillRect/>
          </a:stretch>
        </p:blipFill>
        <p:spPr>
          <a:xfrm>
            <a:off x="10447020" y="2318004"/>
            <a:ext cx="429768" cy="429768"/>
          </a:xfrm>
          <a:prstGeom prst="rect">
            <a:avLst/>
          </a:prstGeom>
        </p:spPr>
      </p:pic>
      <p:sp>
        <p:nvSpPr>
          <p:cNvPr id="31" name="Text 23"/>
          <p:cNvSpPr txBox="1"/>
          <p:nvPr/>
        </p:nvSpPr>
        <p:spPr>
          <a:xfrm>
            <a:off x="9720072" y="3017520"/>
            <a:ext cx="1874520" cy="411480"/>
          </a:xfrm>
          <a:prstGeom prst="rect">
            <a:avLst/>
          </a:prstGeom>
          <a:noFill/>
          <a:ln/>
        </p:spPr>
        <p:txBody>
          <a:bodyPr wrap="square" lIns="0" tIns="0" rIns="0" bIns="0" rtlCol="0" anchor="ctr"/>
          <a:lstStyle/>
          <a:p>
            <a:pPr marL="0" indent="0" algn="ctr">
              <a:buNone/>
            </a:pPr>
            <a:r>
              <a:rPr lang="en-US" sz="1200" b="1" kern="0" spc="100" dirty="0">
                <a:solidFill>
                  <a:srgbClr val="F5A623"/>
                </a:solidFill>
                <a:latin typeface="Calibri" pitchFamily="34" charset="0"/>
                <a:ea typeface="Calibri" pitchFamily="34" charset="-122"/>
                <a:cs typeface="Calibri" pitchFamily="34" charset="-120"/>
              </a:rPr>
              <a:t>COMMUNICATION</a:t>
            </a:r>
            <a:endParaRPr lang="en-US" sz="1200" dirty="0"/>
          </a:p>
        </p:txBody>
      </p:sp>
      <p:sp>
        <p:nvSpPr>
          <p:cNvPr id="32" name="Text 24"/>
          <p:cNvSpPr txBox="1"/>
          <p:nvPr/>
        </p:nvSpPr>
        <p:spPr>
          <a:xfrm>
            <a:off x="9793224" y="3502152"/>
            <a:ext cx="1728216" cy="2514600"/>
          </a:xfrm>
          <a:prstGeom prst="rect">
            <a:avLst/>
          </a:prstGeom>
          <a:noFill/>
          <a:ln/>
        </p:spPr>
        <p:txBody>
          <a:bodyPr wrap="square" lIns="0" tIns="0" rIns="0" bIns="0" rtlCol="0" anchor="t"/>
          <a:lstStyle/>
          <a:p>
            <a:pPr marL="0" indent="0" algn="ctr">
              <a:lnSpc>
                <a:spcPct val="110000"/>
              </a:lnSpc>
              <a:buNone/>
            </a:pPr>
            <a:r>
              <a:rPr lang="en-US" sz="1100" dirty="0">
                <a:solidFill>
                  <a:srgbClr val="26314F"/>
                </a:solidFill>
                <a:latin typeface="Calibri" pitchFamily="34" charset="0"/>
                <a:ea typeface="Calibri" pitchFamily="34" charset="-122"/>
                <a:cs typeface="Calibri" pitchFamily="34" charset="-120"/>
              </a:rPr>
              <a:t>Giving clear instructions in OAA, using non-verbal communication on court and pitch, and evaluating a peer’s work using technical vocabulary.</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w="12700">
            <a:solidFill>
              <a:srgbClr val="0E7C7B"/>
            </a:solidFill>
            <a:prstDash val="solid"/>
          </a:ln>
        </p:spPr>
      </p:sp>
      <p:pic>
        <p:nvPicPr>
          <p:cNvPr id="3" name="Image 0" descr="/home/claude/po/icons/childreach.png"/>
          <p:cNvPicPr>
            <a:picLocks noChangeAspect="1"/>
          </p:cNvPicPr>
          <p:nvPr/>
        </p:nvPicPr>
        <p:blipFill>
          <a:blip r:embed="rId3"/>
          <a:stretch>
            <a:fillRect/>
          </a:stretch>
        </p:blipFill>
        <p:spPr>
          <a:xfrm>
            <a:off x="576072" y="457200"/>
            <a:ext cx="420624" cy="420624"/>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PE in the Early Years Foundation Stage</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PE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04</a:t>
            </a:r>
            <a:endParaRPr lang="en-US" sz="900" dirty="0"/>
          </a:p>
        </p:txBody>
      </p:sp>
      <p:sp>
        <p:nvSpPr>
          <p:cNvPr id="7" name="Text 4"/>
          <p:cNvSpPr txBox="1"/>
          <p:nvPr/>
        </p:nvSpPr>
        <p:spPr>
          <a:xfrm>
            <a:off x="502920" y="1188720"/>
            <a:ext cx="5394960" cy="1417320"/>
          </a:xfrm>
          <a:prstGeom prst="rect">
            <a:avLst/>
          </a:prstGeom>
          <a:noFill/>
          <a:ln/>
        </p:spPr>
        <p:txBody>
          <a:bodyPr wrap="square" lIns="0" tIns="0" rIns="0" bIns="0" rtlCol="0" anchor="ctr"/>
          <a:lstStyle/>
          <a:p>
            <a:pPr marL="0" indent="0">
              <a:lnSpc>
                <a:spcPct val="105000"/>
              </a:lnSpc>
              <a:buNone/>
            </a:pPr>
            <a:r>
              <a:rPr lang="en-US" sz="1300" dirty="0">
                <a:solidFill>
                  <a:srgbClr val="26314F"/>
                </a:solidFill>
                <a:latin typeface="Calibri" pitchFamily="34" charset="0"/>
                <a:ea typeface="Calibri" pitchFamily="34" charset="-122"/>
                <a:cs typeface="Calibri" pitchFamily="34" charset="-120"/>
              </a:rPr>
              <a:t>Swans and Reception each have one PE Passport lesson a week. Swans are taught through themed story units, each covering the same ten elements, so skills are repeated in new contexts every half term. Reception follow six discrete skills units (fine motor skills, gymnastics, fundamental movement skills, object control, athletics and target games), with outdoor provision as their other area of physical development. Cygnets develop physical skills through daily outdoor play.</a:t>
            </a:r>
            <a:endParaRPr lang="en-US" sz="1300" dirty="0"/>
          </a:p>
        </p:txBody>
      </p:sp>
      <p:sp>
        <p:nvSpPr>
          <p:cNvPr id="8" name="Shape 5"/>
          <p:cNvSpPr/>
          <p:nvPr/>
        </p:nvSpPr>
        <p:spPr>
          <a:xfrm>
            <a:off x="502920" y="2697480"/>
            <a:ext cx="5394960" cy="3520440"/>
          </a:xfrm>
          <a:prstGeom prst="roundRect">
            <a:avLst>
              <a:gd name="adj" fmla="val 2078"/>
            </a:avLst>
          </a:prstGeom>
          <a:solidFill>
            <a:srgbClr val="EEF1F7"/>
          </a:solidFill>
          <a:ln w="12700">
            <a:solidFill>
              <a:srgbClr val="EEF1F7"/>
            </a:solidFill>
            <a:prstDash val="solid"/>
          </a:ln>
        </p:spPr>
      </p:sp>
      <p:sp>
        <p:nvSpPr>
          <p:cNvPr id="9" name="Text 6"/>
          <p:cNvSpPr txBox="1"/>
          <p:nvPr/>
        </p:nvSpPr>
        <p:spPr>
          <a:xfrm>
            <a:off x="777240" y="2926080"/>
            <a:ext cx="4846320" cy="320040"/>
          </a:xfrm>
          <a:prstGeom prst="rect">
            <a:avLst/>
          </a:prstGeom>
          <a:noFill/>
          <a:ln/>
        </p:spPr>
        <p:txBody>
          <a:bodyPr wrap="square" lIns="0" tIns="0" rIns="0" bIns="0" rtlCol="0" anchor="ctr"/>
          <a:lstStyle/>
          <a:p>
            <a:pPr marL="0" indent="0">
              <a:buNone/>
            </a:pPr>
            <a:r>
              <a:rPr lang="en-US" sz="1250" b="1" kern="0" spc="100" dirty="0">
                <a:solidFill>
                  <a:srgbClr val="0E7C7B"/>
                </a:solidFill>
                <a:latin typeface="Calibri" pitchFamily="34" charset="0"/>
                <a:ea typeface="Calibri" pitchFamily="34" charset="-122"/>
                <a:cs typeface="Calibri" pitchFamily="34" charset="-120"/>
              </a:rPr>
              <a:t>BY THE END OF RECEPTION, CHILDREN CAN...</a:t>
            </a:r>
            <a:endParaRPr lang="en-US" sz="1250" dirty="0"/>
          </a:p>
        </p:txBody>
      </p:sp>
      <p:sp>
        <p:nvSpPr>
          <p:cNvPr id="10" name="Shape 7"/>
          <p:cNvSpPr/>
          <p:nvPr/>
        </p:nvSpPr>
        <p:spPr>
          <a:xfrm>
            <a:off x="777240" y="3429000"/>
            <a:ext cx="457200" cy="457200"/>
          </a:xfrm>
          <a:prstGeom prst="ellipse">
            <a:avLst/>
          </a:prstGeom>
          <a:solidFill>
            <a:srgbClr val="0E7C7B"/>
          </a:solidFill>
          <a:ln w="12700">
            <a:solidFill>
              <a:srgbClr val="0E7C7B"/>
            </a:solidFill>
            <a:prstDash val="solid"/>
          </a:ln>
        </p:spPr>
      </p:sp>
      <p:pic>
        <p:nvPicPr>
          <p:cNvPr id="11" name="Image 1" descr="/home/claude/po/icons/image6.png"/>
          <p:cNvPicPr>
            <a:picLocks noChangeAspect="1"/>
          </p:cNvPicPr>
          <p:nvPr/>
        </p:nvPicPr>
        <p:blipFill>
          <a:blip r:embed="rId4"/>
          <a:stretch>
            <a:fillRect/>
          </a:stretch>
        </p:blipFill>
        <p:spPr>
          <a:xfrm>
            <a:off x="836676" y="3488436"/>
            <a:ext cx="338328" cy="338328"/>
          </a:xfrm>
          <a:prstGeom prst="rect">
            <a:avLst/>
          </a:prstGeom>
        </p:spPr>
      </p:pic>
      <p:sp>
        <p:nvSpPr>
          <p:cNvPr id="12" name="Text 8"/>
          <p:cNvSpPr txBox="1"/>
          <p:nvPr/>
        </p:nvSpPr>
        <p:spPr>
          <a:xfrm>
            <a:off x="1371600" y="3429000"/>
            <a:ext cx="4343400" cy="457200"/>
          </a:xfrm>
          <a:prstGeom prst="rect">
            <a:avLst/>
          </a:prstGeom>
          <a:noFill/>
          <a:ln/>
        </p:spPr>
        <p:txBody>
          <a:bodyPr wrap="square" lIns="0" tIns="0" rIns="0" bIns="0" rtlCol="0" anchor="ctr"/>
          <a:lstStyle/>
          <a:p>
            <a:pPr marL="0" indent="0">
              <a:buNone/>
            </a:pPr>
            <a:r>
              <a:rPr lang="en-US" sz="1250" dirty="0">
                <a:solidFill>
                  <a:srgbClr val="26314F"/>
                </a:solidFill>
                <a:latin typeface="Calibri" pitchFamily="34" charset="0"/>
                <a:ea typeface="Calibri" pitchFamily="34" charset="-122"/>
                <a:cs typeface="Calibri" pitchFamily="34" charset="-120"/>
              </a:rPr>
              <a:t>Hop on either leg and jump from two feet to two feet</a:t>
            </a:r>
            <a:endParaRPr lang="en-US" sz="1250" dirty="0"/>
          </a:p>
        </p:txBody>
      </p:sp>
      <p:sp>
        <p:nvSpPr>
          <p:cNvPr id="13" name="Shape 9"/>
          <p:cNvSpPr/>
          <p:nvPr/>
        </p:nvSpPr>
        <p:spPr>
          <a:xfrm>
            <a:off x="777240" y="4114800"/>
            <a:ext cx="457200" cy="457200"/>
          </a:xfrm>
          <a:prstGeom prst="ellipse">
            <a:avLst/>
          </a:prstGeom>
          <a:solidFill>
            <a:srgbClr val="0E7C7B"/>
          </a:solidFill>
          <a:ln w="12700">
            <a:solidFill>
              <a:srgbClr val="0E7C7B"/>
            </a:solidFill>
            <a:prstDash val="solid"/>
          </a:ln>
        </p:spPr>
      </p:sp>
      <p:pic>
        <p:nvPicPr>
          <p:cNvPr id="14" name="Image 2" descr="/home/claude/po/icons/image6.png"/>
          <p:cNvPicPr>
            <a:picLocks noChangeAspect="1"/>
          </p:cNvPicPr>
          <p:nvPr/>
        </p:nvPicPr>
        <p:blipFill>
          <a:blip r:embed="rId4"/>
          <a:stretch>
            <a:fillRect/>
          </a:stretch>
        </p:blipFill>
        <p:spPr>
          <a:xfrm>
            <a:off x="836676" y="4174236"/>
            <a:ext cx="338328" cy="338328"/>
          </a:xfrm>
          <a:prstGeom prst="rect">
            <a:avLst/>
          </a:prstGeom>
        </p:spPr>
      </p:pic>
      <p:sp>
        <p:nvSpPr>
          <p:cNvPr id="15" name="Text 10"/>
          <p:cNvSpPr txBox="1"/>
          <p:nvPr/>
        </p:nvSpPr>
        <p:spPr>
          <a:xfrm>
            <a:off x="1371600" y="4114800"/>
            <a:ext cx="4343400" cy="457200"/>
          </a:xfrm>
          <a:prstGeom prst="rect">
            <a:avLst/>
          </a:prstGeom>
          <a:noFill/>
          <a:ln/>
        </p:spPr>
        <p:txBody>
          <a:bodyPr wrap="square" lIns="0" tIns="0" rIns="0" bIns="0" rtlCol="0" anchor="ctr"/>
          <a:lstStyle/>
          <a:p>
            <a:pPr marL="0" indent="0">
              <a:buNone/>
            </a:pPr>
            <a:r>
              <a:rPr lang="en-US" sz="1250" dirty="0">
                <a:solidFill>
                  <a:srgbClr val="26314F"/>
                </a:solidFill>
                <a:latin typeface="Calibri" pitchFamily="34" charset="0"/>
                <a:ea typeface="Calibri" pitchFamily="34" charset="-122"/>
                <a:cs typeface="Calibri" pitchFamily="34" charset="-120"/>
              </a:rPr>
              <a:t>Roll, throw, strike, bounce and catch an object</a:t>
            </a:r>
            <a:endParaRPr lang="en-US" sz="1250" dirty="0"/>
          </a:p>
        </p:txBody>
      </p:sp>
      <p:sp>
        <p:nvSpPr>
          <p:cNvPr id="16" name="Shape 11"/>
          <p:cNvSpPr/>
          <p:nvPr/>
        </p:nvSpPr>
        <p:spPr>
          <a:xfrm>
            <a:off x="777240" y="4800600"/>
            <a:ext cx="457200" cy="457200"/>
          </a:xfrm>
          <a:prstGeom prst="ellipse">
            <a:avLst/>
          </a:prstGeom>
          <a:solidFill>
            <a:srgbClr val="0E7C7B"/>
          </a:solidFill>
          <a:ln w="12700">
            <a:solidFill>
              <a:srgbClr val="0E7C7B"/>
            </a:solidFill>
            <a:prstDash val="solid"/>
          </a:ln>
        </p:spPr>
      </p:sp>
      <p:pic>
        <p:nvPicPr>
          <p:cNvPr id="17" name="Image 3" descr="/home/claude/po/icons/image6.png"/>
          <p:cNvPicPr>
            <a:picLocks noChangeAspect="1"/>
          </p:cNvPicPr>
          <p:nvPr/>
        </p:nvPicPr>
        <p:blipFill>
          <a:blip r:embed="rId4"/>
          <a:stretch>
            <a:fillRect/>
          </a:stretch>
        </p:blipFill>
        <p:spPr>
          <a:xfrm>
            <a:off x="836676" y="4860036"/>
            <a:ext cx="338328" cy="338328"/>
          </a:xfrm>
          <a:prstGeom prst="rect">
            <a:avLst/>
          </a:prstGeom>
        </p:spPr>
      </p:pic>
      <p:sp>
        <p:nvSpPr>
          <p:cNvPr id="18" name="Text 12"/>
          <p:cNvSpPr txBox="1"/>
          <p:nvPr/>
        </p:nvSpPr>
        <p:spPr>
          <a:xfrm>
            <a:off x="1371600" y="4800600"/>
            <a:ext cx="4343400" cy="457200"/>
          </a:xfrm>
          <a:prstGeom prst="rect">
            <a:avLst/>
          </a:prstGeom>
          <a:noFill/>
          <a:ln/>
        </p:spPr>
        <p:txBody>
          <a:bodyPr wrap="square" lIns="0" tIns="0" rIns="0" bIns="0" rtlCol="0" anchor="ctr"/>
          <a:lstStyle/>
          <a:p>
            <a:pPr marL="0" indent="0">
              <a:buNone/>
            </a:pPr>
            <a:r>
              <a:rPr lang="en-US" sz="1250" dirty="0">
                <a:solidFill>
                  <a:srgbClr val="26314F"/>
                </a:solidFill>
                <a:latin typeface="Calibri" pitchFamily="34" charset="0"/>
                <a:ea typeface="Calibri" pitchFamily="34" charset="-122"/>
                <a:cs typeface="Calibri" pitchFamily="34" charset="-120"/>
              </a:rPr>
              <a:t>Link the five basic balances into a sequence</a:t>
            </a:r>
            <a:endParaRPr lang="en-US" sz="1250" dirty="0"/>
          </a:p>
        </p:txBody>
      </p:sp>
      <p:sp>
        <p:nvSpPr>
          <p:cNvPr id="19" name="Shape 13"/>
          <p:cNvSpPr/>
          <p:nvPr/>
        </p:nvSpPr>
        <p:spPr>
          <a:xfrm>
            <a:off x="777240" y="5486400"/>
            <a:ext cx="457200" cy="457200"/>
          </a:xfrm>
          <a:prstGeom prst="ellipse">
            <a:avLst/>
          </a:prstGeom>
          <a:solidFill>
            <a:srgbClr val="0E7C7B"/>
          </a:solidFill>
          <a:ln w="12700">
            <a:solidFill>
              <a:srgbClr val="0E7C7B"/>
            </a:solidFill>
            <a:prstDash val="solid"/>
          </a:ln>
        </p:spPr>
      </p:sp>
      <p:pic>
        <p:nvPicPr>
          <p:cNvPr id="20" name="Image 4" descr="/home/claude/po/icons/image6.png"/>
          <p:cNvPicPr>
            <a:picLocks noChangeAspect="1"/>
          </p:cNvPicPr>
          <p:nvPr/>
        </p:nvPicPr>
        <p:blipFill>
          <a:blip r:embed="rId4"/>
          <a:stretch>
            <a:fillRect/>
          </a:stretch>
        </p:blipFill>
        <p:spPr>
          <a:xfrm>
            <a:off x="836676" y="5545836"/>
            <a:ext cx="338328" cy="338328"/>
          </a:xfrm>
          <a:prstGeom prst="rect">
            <a:avLst/>
          </a:prstGeom>
        </p:spPr>
      </p:pic>
      <p:sp>
        <p:nvSpPr>
          <p:cNvPr id="21" name="Text 14"/>
          <p:cNvSpPr txBox="1"/>
          <p:nvPr/>
        </p:nvSpPr>
        <p:spPr>
          <a:xfrm>
            <a:off x="1371600" y="5486400"/>
            <a:ext cx="4343400" cy="457200"/>
          </a:xfrm>
          <a:prstGeom prst="rect">
            <a:avLst/>
          </a:prstGeom>
          <a:noFill/>
          <a:ln/>
        </p:spPr>
        <p:txBody>
          <a:bodyPr wrap="square" lIns="0" tIns="0" rIns="0" bIns="0" rtlCol="0" anchor="ctr"/>
          <a:lstStyle/>
          <a:p>
            <a:pPr marL="0" indent="0">
              <a:buNone/>
            </a:pPr>
            <a:r>
              <a:rPr lang="en-US" sz="1250" dirty="0">
                <a:solidFill>
                  <a:srgbClr val="26314F"/>
                </a:solidFill>
                <a:latin typeface="Calibri" pitchFamily="34" charset="0"/>
                <a:ea typeface="Calibri" pitchFamily="34" charset="-122"/>
                <a:cs typeface="Calibri" pitchFamily="34" charset="-120"/>
              </a:rPr>
              <a:t>Run, jump and throw, and aim at a target</a:t>
            </a:r>
            <a:endParaRPr lang="en-US" sz="1250" dirty="0"/>
          </a:p>
        </p:txBody>
      </p:sp>
      <p:sp>
        <p:nvSpPr>
          <p:cNvPr id="22" name="Shape 15"/>
          <p:cNvSpPr/>
          <p:nvPr/>
        </p:nvSpPr>
        <p:spPr>
          <a:xfrm>
            <a:off x="6263640" y="1234440"/>
            <a:ext cx="5394960" cy="4983480"/>
          </a:xfrm>
          <a:prstGeom prst="roundRect">
            <a:avLst>
              <a:gd name="adj" fmla="val 1468"/>
            </a:avLst>
          </a:prstGeom>
          <a:solidFill>
            <a:srgbClr val="1B2E5E"/>
          </a:solidFill>
          <a:ln w="12700">
            <a:solidFill>
              <a:srgbClr val="1B2E5E"/>
            </a:solidFill>
            <a:prstDash val="solid"/>
          </a:ln>
        </p:spPr>
      </p:sp>
      <p:sp>
        <p:nvSpPr>
          <p:cNvPr id="23" name="Shape 16"/>
          <p:cNvSpPr/>
          <p:nvPr/>
        </p:nvSpPr>
        <p:spPr>
          <a:xfrm>
            <a:off x="6537960" y="1508760"/>
            <a:ext cx="548640" cy="548640"/>
          </a:xfrm>
          <a:prstGeom prst="ellipse">
            <a:avLst/>
          </a:prstGeom>
          <a:solidFill>
            <a:srgbClr val="0E7C7B"/>
          </a:solidFill>
          <a:ln w="12700">
            <a:solidFill>
              <a:srgbClr val="0E7C7B"/>
            </a:solidFill>
            <a:prstDash val="solid"/>
          </a:ln>
        </p:spPr>
      </p:sp>
      <p:pic>
        <p:nvPicPr>
          <p:cNvPr id="24" name="Image 5" descr="/home/claude/po/icons/running.png"/>
          <p:cNvPicPr>
            <a:picLocks noChangeAspect="1"/>
          </p:cNvPicPr>
          <p:nvPr/>
        </p:nvPicPr>
        <p:blipFill>
          <a:blip r:embed="rId5"/>
          <a:stretch>
            <a:fillRect/>
          </a:stretch>
        </p:blipFill>
        <p:spPr>
          <a:xfrm>
            <a:off x="6656832" y="1627632"/>
            <a:ext cx="310896" cy="310896"/>
          </a:xfrm>
          <a:prstGeom prst="rect">
            <a:avLst/>
          </a:prstGeom>
        </p:spPr>
      </p:pic>
      <p:sp>
        <p:nvSpPr>
          <p:cNvPr id="25" name="Text 17"/>
          <p:cNvSpPr txBox="1"/>
          <p:nvPr/>
        </p:nvSpPr>
        <p:spPr>
          <a:xfrm>
            <a:off x="7223760" y="1508760"/>
            <a:ext cx="4297680" cy="274320"/>
          </a:xfrm>
          <a:prstGeom prst="rect">
            <a:avLst/>
          </a:prstGeom>
          <a:noFill/>
          <a:ln/>
        </p:spPr>
        <p:txBody>
          <a:bodyPr wrap="square" lIns="0" tIns="0" rIns="0" bIns="0" rtlCol="0" anchor="ctr"/>
          <a:lstStyle/>
          <a:p>
            <a:pPr marL="0" indent="0">
              <a:buNone/>
            </a:pPr>
            <a:r>
              <a:rPr lang="en-US" sz="1200" b="1" kern="0" spc="100" dirty="0">
                <a:solidFill>
                  <a:srgbClr val="4FC3C1"/>
                </a:solidFill>
                <a:latin typeface="Calibri" pitchFamily="34" charset="0"/>
                <a:ea typeface="Calibri" pitchFamily="34" charset="-122"/>
                <a:cs typeface="Calibri" pitchFamily="34" charset="-120"/>
              </a:rPr>
              <a:t>PHYSICAL DEVELOPMENT</a:t>
            </a:r>
            <a:endParaRPr lang="en-US" sz="1200" dirty="0"/>
          </a:p>
        </p:txBody>
      </p:sp>
      <p:sp>
        <p:nvSpPr>
          <p:cNvPr id="26" name="Text 18"/>
          <p:cNvSpPr txBox="1"/>
          <p:nvPr/>
        </p:nvSpPr>
        <p:spPr>
          <a:xfrm>
            <a:off x="7223760" y="1783080"/>
            <a:ext cx="4297680" cy="320040"/>
          </a:xfrm>
          <a:prstGeom prst="rect">
            <a:avLst/>
          </a:prstGeom>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Early Learning Goal: Gross Motor Skills</a:t>
            </a:r>
            <a:endParaRPr lang="en-US" sz="1350" dirty="0"/>
          </a:p>
        </p:txBody>
      </p:sp>
      <p:sp>
        <p:nvSpPr>
          <p:cNvPr id="27" name="Text 19"/>
          <p:cNvSpPr txBox="1"/>
          <p:nvPr/>
        </p:nvSpPr>
        <p:spPr>
          <a:xfrm>
            <a:off x="6537960" y="2249424"/>
            <a:ext cx="4937760" cy="256032"/>
          </a:xfrm>
          <a:prstGeom prst="rect">
            <a:avLst/>
          </a:prstGeom>
          <a:noFill/>
          <a:ln/>
        </p:spPr>
        <p:txBody>
          <a:bodyPr wrap="square" lIns="0" tIns="0" rIns="0" bIns="0" rtlCol="0" anchor="ctr"/>
          <a:lstStyle/>
          <a:p>
            <a:pPr marL="0" indent="0">
              <a:buNone/>
            </a:pPr>
            <a:r>
              <a:rPr lang="en-US" sz="1050" b="1" kern="0" spc="100" dirty="0">
                <a:solidFill>
                  <a:srgbClr val="F5A623"/>
                </a:solidFill>
                <a:latin typeface="Calibri" pitchFamily="34" charset="0"/>
                <a:ea typeface="Calibri" pitchFamily="34" charset="-122"/>
                <a:cs typeface="Calibri" pitchFamily="34" charset="-120"/>
              </a:rPr>
              <a:t>CHILDREN AT THE EXPECTED LEVEL WILL</a:t>
            </a:r>
            <a:endParaRPr lang="en-US" sz="1050" dirty="0"/>
          </a:p>
        </p:txBody>
      </p:sp>
      <p:sp>
        <p:nvSpPr>
          <p:cNvPr id="28" name="Shape 20"/>
          <p:cNvSpPr/>
          <p:nvPr/>
        </p:nvSpPr>
        <p:spPr>
          <a:xfrm>
            <a:off x="6537960" y="2596896"/>
            <a:ext cx="100584" cy="100584"/>
          </a:xfrm>
          <a:prstGeom prst="ellipse">
            <a:avLst/>
          </a:prstGeom>
          <a:solidFill>
            <a:srgbClr val="F5A623"/>
          </a:solidFill>
          <a:ln w="12700">
            <a:solidFill>
              <a:srgbClr val="F5A623"/>
            </a:solidFill>
            <a:prstDash val="solid"/>
          </a:ln>
        </p:spPr>
      </p:sp>
      <p:sp>
        <p:nvSpPr>
          <p:cNvPr id="29" name="Text 21"/>
          <p:cNvSpPr txBox="1"/>
          <p:nvPr/>
        </p:nvSpPr>
        <p:spPr>
          <a:xfrm>
            <a:off x="6812280" y="2542032"/>
            <a:ext cx="4709160" cy="420624"/>
          </a:xfrm>
          <a:prstGeom prst="rect">
            <a:avLst/>
          </a:prstGeom>
          <a:noFill/>
          <a:ln/>
        </p:spPr>
        <p:txBody>
          <a:bodyPr wrap="square" lIns="0" tIns="0" rIns="0" bIns="0" rtlCol="0" anchor="t"/>
          <a:lstStyle/>
          <a:p>
            <a:pPr marL="0" indent="0">
              <a:lnSpc>
                <a:spcPct val="103000"/>
              </a:lnSpc>
              <a:buNone/>
            </a:pPr>
            <a:r>
              <a:rPr lang="en-US" sz="1050" dirty="0">
                <a:solidFill>
                  <a:srgbClr val="E4E9F5"/>
                </a:solidFill>
                <a:latin typeface="Calibri" pitchFamily="34" charset="0"/>
                <a:ea typeface="Calibri" pitchFamily="34" charset="-122"/>
                <a:cs typeface="Calibri" pitchFamily="34" charset="-120"/>
              </a:rPr>
              <a:t>Negotiate space and obstacles safely, with consideration for themselves and others</a:t>
            </a:r>
            <a:endParaRPr lang="en-US" sz="1050" dirty="0"/>
          </a:p>
        </p:txBody>
      </p:sp>
      <p:sp>
        <p:nvSpPr>
          <p:cNvPr id="30" name="Shape 22"/>
          <p:cNvSpPr/>
          <p:nvPr/>
        </p:nvSpPr>
        <p:spPr>
          <a:xfrm>
            <a:off x="6537960" y="3054096"/>
            <a:ext cx="100584" cy="100584"/>
          </a:xfrm>
          <a:prstGeom prst="ellipse">
            <a:avLst/>
          </a:prstGeom>
          <a:solidFill>
            <a:srgbClr val="F5A623"/>
          </a:solidFill>
          <a:ln w="12700">
            <a:solidFill>
              <a:srgbClr val="F5A623"/>
            </a:solidFill>
            <a:prstDash val="solid"/>
          </a:ln>
        </p:spPr>
      </p:sp>
      <p:sp>
        <p:nvSpPr>
          <p:cNvPr id="31" name="Text 23"/>
          <p:cNvSpPr txBox="1"/>
          <p:nvPr/>
        </p:nvSpPr>
        <p:spPr>
          <a:xfrm>
            <a:off x="6812280" y="2999232"/>
            <a:ext cx="4709160" cy="420624"/>
          </a:xfrm>
          <a:prstGeom prst="rect">
            <a:avLst/>
          </a:prstGeom>
          <a:noFill/>
          <a:ln/>
        </p:spPr>
        <p:txBody>
          <a:bodyPr wrap="square" lIns="0" tIns="0" rIns="0" bIns="0" rtlCol="0" anchor="t"/>
          <a:lstStyle/>
          <a:p>
            <a:pPr marL="0" indent="0">
              <a:lnSpc>
                <a:spcPct val="103000"/>
              </a:lnSpc>
              <a:buNone/>
            </a:pPr>
            <a:r>
              <a:rPr lang="en-US" sz="1050" dirty="0">
                <a:solidFill>
                  <a:srgbClr val="E4E9F5"/>
                </a:solidFill>
                <a:latin typeface="Calibri" pitchFamily="34" charset="0"/>
                <a:ea typeface="Calibri" pitchFamily="34" charset="-122"/>
                <a:cs typeface="Calibri" pitchFamily="34" charset="-120"/>
              </a:rPr>
              <a:t>Demonstrate strength, balance and coordination when playing</a:t>
            </a:r>
            <a:endParaRPr lang="en-US" sz="1050" dirty="0"/>
          </a:p>
        </p:txBody>
      </p:sp>
      <p:sp>
        <p:nvSpPr>
          <p:cNvPr id="32" name="Shape 24"/>
          <p:cNvSpPr/>
          <p:nvPr/>
        </p:nvSpPr>
        <p:spPr>
          <a:xfrm>
            <a:off x="6537960" y="3511296"/>
            <a:ext cx="100584" cy="100584"/>
          </a:xfrm>
          <a:prstGeom prst="ellipse">
            <a:avLst/>
          </a:prstGeom>
          <a:solidFill>
            <a:srgbClr val="F5A623"/>
          </a:solidFill>
          <a:ln w="12700">
            <a:solidFill>
              <a:srgbClr val="F5A623"/>
            </a:solidFill>
            <a:prstDash val="solid"/>
          </a:ln>
        </p:spPr>
      </p:sp>
      <p:sp>
        <p:nvSpPr>
          <p:cNvPr id="33" name="Text 25"/>
          <p:cNvSpPr txBox="1"/>
          <p:nvPr/>
        </p:nvSpPr>
        <p:spPr>
          <a:xfrm>
            <a:off x="6812280" y="3456432"/>
            <a:ext cx="4709160" cy="420624"/>
          </a:xfrm>
          <a:prstGeom prst="rect">
            <a:avLst/>
          </a:prstGeom>
          <a:noFill/>
          <a:ln/>
        </p:spPr>
        <p:txBody>
          <a:bodyPr wrap="square" lIns="0" tIns="0" rIns="0" bIns="0" rtlCol="0" anchor="t"/>
          <a:lstStyle/>
          <a:p>
            <a:pPr marL="0" indent="0">
              <a:lnSpc>
                <a:spcPct val="103000"/>
              </a:lnSpc>
              <a:buNone/>
            </a:pPr>
            <a:r>
              <a:rPr lang="en-US" sz="1050" dirty="0">
                <a:solidFill>
                  <a:srgbClr val="E4E9F5"/>
                </a:solidFill>
                <a:latin typeface="Calibri" pitchFamily="34" charset="0"/>
                <a:ea typeface="Calibri" pitchFamily="34" charset="-122"/>
                <a:cs typeface="Calibri" pitchFamily="34" charset="-120"/>
              </a:rPr>
              <a:t>Move energetically, such as running, jumping, dancing, hopping, skipping and climbing</a:t>
            </a:r>
            <a:endParaRPr lang="en-US" sz="1050" dirty="0"/>
          </a:p>
        </p:txBody>
      </p:sp>
      <p:sp>
        <p:nvSpPr>
          <p:cNvPr id="34" name="Text 26"/>
          <p:cNvSpPr txBox="1"/>
          <p:nvPr/>
        </p:nvSpPr>
        <p:spPr>
          <a:xfrm>
            <a:off x="6537960" y="4041648"/>
            <a:ext cx="4937760" cy="256032"/>
          </a:xfrm>
          <a:prstGeom prst="rect">
            <a:avLst/>
          </a:prstGeom>
          <a:noFill/>
          <a:ln/>
        </p:spPr>
        <p:txBody>
          <a:bodyPr wrap="square" lIns="0" tIns="0" rIns="0" bIns="0" rtlCol="0" anchor="ctr"/>
          <a:lstStyle/>
          <a:p>
            <a:pPr marL="0" indent="0">
              <a:buNone/>
            </a:pPr>
            <a:r>
              <a:rPr lang="en-US" sz="1050" b="1" kern="0" spc="100" dirty="0">
                <a:solidFill>
                  <a:srgbClr val="F5A623"/>
                </a:solidFill>
                <a:latin typeface="Calibri" pitchFamily="34" charset="0"/>
                <a:ea typeface="Calibri" pitchFamily="34" charset="-122"/>
                <a:cs typeface="Calibri" pitchFamily="34" charset="-120"/>
              </a:rPr>
              <a:t>SWANS UNITS COVER</a:t>
            </a:r>
            <a:endParaRPr lang="en-US" sz="1050" dirty="0"/>
          </a:p>
        </p:txBody>
      </p:sp>
      <p:sp>
        <p:nvSpPr>
          <p:cNvPr id="35" name="Shape 27"/>
          <p:cNvSpPr/>
          <p:nvPr/>
        </p:nvSpPr>
        <p:spPr>
          <a:xfrm>
            <a:off x="6537960" y="4389120"/>
            <a:ext cx="100584" cy="100584"/>
          </a:xfrm>
          <a:prstGeom prst="ellipse">
            <a:avLst/>
          </a:prstGeom>
          <a:solidFill>
            <a:srgbClr val="F5A623"/>
          </a:solidFill>
          <a:ln w="12700">
            <a:solidFill>
              <a:srgbClr val="F5A623"/>
            </a:solidFill>
            <a:prstDash val="solid"/>
          </a:ln>
        </p:spPr>
      </p:sp>
      <p:sp>
        <p:nvSpPr>
          <p:cNvPr id="36" name="Text 28"/>
          <p:cNvSpPr txBox="1"/>
          <p:nvPr/>
        </p:nvSpPr>
        <p:spPr>
          <a:xfrm>
            <a:off x="6812280" y="4334256"/>
            <a:ext cx="4709160" cy="420624"/>
          </a:xfrm>
          <a:prstGeom prst="rect">
            <a:avLst/>
          </a:prstGeom>
          <a:noFill/>
          <a:ln/>
        </p:spPr>
        <p:txBody>
          <a:bodyPr wrap="square" lIns="0" tIns="0" rIns="0" bIns="0" rtlCol="0" anchor="t"/>
          <a:lstStyle/>
          <a:p>
            <a:pPr marL="0" indent="0">
              <a:lnSpc>
                <a:spcPct val="103000"/>
              </a:lnSpc>
              <a:buNone/>
            </a:pPr>
            <a:r>
              <a:rPr lang="en-US" sz="1050" dirty="0">
                <a:solidFill>
                  <a:srgbClr val="E4E9F5"/>
                </a:solidFill>
                <a:latin typeface="Calibri" pitchFamily="34" charset="0"/>
                <a:ea typeface="Calibri" pitchFamily="34" charset="-122"/>
                <a:cs typeface="Calibri" pitchFamily="34" charset="-120"/>
              </a:rPr>
              <a:t>Warm Up, Participate, Move, Work Together and Control</a:t>
            </a:r>
            <a:endParaRPr lang="en-US" sz="1050" dirty="0"/>
          </a:p>
        </p:txBody>
      </p:sp>
      <p:sp>
        <p:nvSpPr>
          <p:cNvPr id="37" name="Shape 29"/>
          <p:cNvSpPr/>
          <p:nvPr/>
        </p:nvSpPr>
        <p:spPr>
          <a:xfrm>
            <a:off x="6537960" y="4846320"/>
            <a:ext cx="100584" cy="100584"/>
          </a:xfrm>
          <a:prstGeom prst="ellipse">
            <a:avLst/>
          </a:prstGeom>
          <a:solidFill>
            <a:srgbClr val="F5A623"/>
          </a:solidFill>
          <a:ln w="12700">
            <a:solidFill>
              <a:srgbClr val="F5A623"/>
            </a:solidFill>
            <a:prstDash val="solid"/>
          </a:ln>
        </p:spPr>
      </p:sp>
      <p:sp>
        <p:nvSpPr>
          <p:cNvPr id="38" name="Text 30"/>
          <p:cNvSpPr txBox="1"/>
          <p:nvPr/>
        </p:nvSpPr>
        <p:spPr>
          <a:xfrm>
            <a:off x="6812280" y="4791456"/>
            <a:ext cx="4709160" cy="420624"/>
          </a:xfrm>
          <a:prstGeom prst="rect">
            <a:avLst/>
          </a:prstGeom>
          <a:noFill/>
          <a:ln/>
        </p:spPr>
        <p:txBody>
          <a:bodyPr wrap="square" lIns="0" tIns="0" rIns="0" bIns="0" rtlCol="0" anchor="t"/>
          <a:lstStyle/>
          <a:p>
            <a:pPr marL="0" indent="0">
              <a:lnSpc>
                <a:spcPct val="103000"/>
              </a:lnSpc>
              <a:buNone/>
            </a:pPr>
            <a:r>
              <a:rPr lang="en-US" sz="1050" dirty="0">
                <a:solidFill>
                  <a:srgbClr val="E4E9F5"/>
                </a:solidFill>
                <a:latin typeface="Calibri" pitchFamily="34" charset="0"/>
                <a:ea typeface="Calibri" pitchFamily="34" charset="-122"/>
                <a:cs typeface="Calibri" pitchFamily="34" charset="-120"/>
              </a:rPr>
              <a:t>Challenge, Compete, Coordinate, Create and Be Healthy</a:t>
            </a:r>
            <a:endParaRPr lang="en-US" sz="1050" dirty="0"/>
          </a:p>
        </p:txBody>
      </p:sp>
      <p:sp>
        <p:nvSpPr>
          <p:cNvPr id="39" name="Shape 31"/>
          <p:cNvSpPr/>
          <p:nvPr/>
        </p:nvSpPr>
        <p:spPr>
          <a:xfrm>
            <a:off x="6537960" y="5303520"/>
            <a:ext cx="100584" cy="100584"/>
          </a:xfrm>
          <a:prstGeom prst="ellipse">
            <a:avLst/>
          </a:prstGeom>
          <a:solidFill>
            <a:srgbClr val="F5A623"/>
          </a:solidFill>
          <a:ln w="12700">
            <a:solidFill>
              <a:srgbClr val="F5A623"/>
            </a:solidFill>
            <a:prstDash val="solid"/>
          </a:ln>
        </p:spPr>
      </p:sp>
      <p:sp>
        <p:nvSpPr>
          <p:cNvPr id="40" name="Text 32"/>
          <p:cNvSpPr txBox="1"/>
          <p:nvPr/>
        </p:nvSpPr>
        <p:spPr>
          <a:xfrm>
            <a:off x="6812280" y="5248656"/>
            <a:ext cx="4709160" cy="420624"/>
          </a:xfrm>
          <a:prstGeom prst="rect">
            <a:avLst/>
          </a:prstGeom>
          <a:noFill/>
          <a:ln/>
        </p:spPr>
        <p:txBody>
          <a:bodyPr wrap="square" lIns="0" tIns="0" rIns="0" bIns="0" rtlCol="0" anchor="t"/>
          <a:lstStyle/>
          <a:p>
            <a:pPr marL="0" indent="0">
              <a:lnSpc>
                <a:spcPct val="103000"/>
              </a:lnSpc>
              <a:buNone/>
            </a:pPr>
            <a:r>
              <a:rPr lang="en-US" sz="1050" dirty="0">
                <a:solidFill>
                  <a:srgbClr val="E4E9F5"/>
                </a:solidFill>
                <a:latin typeface="Calibri" pitchFamily="34" charset="0"/>
                <a:ea typeface="Calibri" pitchFamily="34" charset="-122"/>
                <a:cs typeface="Calibri" pitchFamily="34" charset="-120"/>
              </a:rPr>
              <a:t>The theme changes each half term while the same ten elements are revisited</a:t>
            </a:r>
            <a:endParaRPr lang="en-US" sz="1050" dirty="0"/>
          </a:p>
        </p:txBody>
      </p:sp>
      <p:sp>
        <p:nvSpPr>
          <p:cNvPr id="41" name="Text 33"/>
          <p:cNvSpPr txBox="1"/>
          <p:nvPr/>
        </p:nvSpPr>
        <p:spPr>
          <a:xfrm>
            <a:off x="6537960" y="5650992"/>
            <a:ext cx="4892040" cy="457200"/>
          </a:xfrm>
          <a:prstGeom prst="rect">
            <a:avLst/>
          </a:prstGeom>
          <a:noFill/>
          <a:ln/>
        </p:spPr>
        <p:txBody>
          <a:bodyPr wrap="square" lIns="0" tIns="0" rIns="0" bIns="0" rtlCol="0" anchor="t"/>
          <a:lstStyle/>
          <a:p>
            <a:pPr marL="0" indent="0">
              <a:buNone/>
            </a:pPr>
            <a:r>
              <a:rPr lang="en-US" sz="1000" i="1" dirty="0">
                <a:solidFill>
                  <a:srgbClr val="AEB8D6"/>
                </a:solidFill>
                <a:latin typeface="Calibri" pitchFamily="34" charset="0"/>
                <a:ea typeface="Calibri" pitchFamily="34" charset="-122"/>
                <a:cs typeface="Calibri" pitchFamily="34" charset="-120"/>
              </a:rPr>
              <a:t>There are no PE Passport progression documents for the Swans themed units. Swans coverage is mapped against Development Matters and the Early Learning Goal.</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C1440E"/>
          </a:solidFill>
          <a:ln w="12700">
            <a:solidFill>
              <a:srgbClr val="C1440E"/>
            </a:solidFill>
            <a:prstDash val="solid"/>
          </a:ln>
        </p:spPr>
      </p:sp>
      <p:pic>
        <p:nvPicPr>
          <p:cNvPr id="3" name="Image 0" descr="/home/claude/po/icons/image14.png"/>
          <p:cNvPicPr>
            <a:picLocks noChangeAspect="1"/>
          </p:cNvPicPr>
          <p:nvPr/>
        </p:nvPicPr>
        <p:blipFill>
          <a:blip r:embed="rId3"/>
          <a:stretch>
            <a:fillRect/>
          </a:stretch>
        </p:blipFill>
        <p:spPr>
          <a:xfrm>
            <a:off x="576072" y="457200"/>
            <a:ext cx="420624" cy="420624"/>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Inclusion within PE</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PE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05</a:t>
            </a:r>
            <a:endParaRPr lang="en-US" sz="900" dirty="0"/>
          </a:p>
        </p:txBody>
      </p:sp>
      <p:sp>
        <p:nvSpPr>
          <p:cNvPr id="7" name="Text 4"/>
          <p:cNvSpPr txBox="1"/>
          <p:nvPr/>
        </p:nvSpPr>
        <p:spPr>
          <a:xfrm>
            <a:off x="502920" y="1234440"/>
            <a:ext cx="4206240" cy="1463040"/>
          </a:xfrm>
          <a:prstGeom prst="rect">
            <a:avLst/>
          </a:prstGeom>
          <a:noFill/>
          <a:ln/>
        </p:spPr>
        <p:txBody>
          <a:bodyPr wrap="square" lIns="0" tIns="0" rIns="0" bIns="0" rtlCol="0" anchor="t"/>
          <a:lstStyle/>
          <a:p>
            <a:pPr marL="0" indent="0">
              <a:lnSpc>
                <a:spcPct val="110000"/>
              </a:lnSpc>
              <a:buNone/>
            </a:pPr>
            <a:r>
              <a:rPr lang="en-US" sz="1300" dirty="0">
                <a:solidFill>
                  <a:srgbClr val="26314F"/>
                </a:solidFill>
                <a:latin typeface="Calibri" pitchFamily="34" charset="0"/>
                <a:ea typeface="Calibri" pitchFamily="34" charset="-122"/>
                <a:cs typeface="Calibri" pitchFamily="34" charset="-120"/>
              </a:rPr>
              <a:t>Every child at Bexton is active. The curriculum intent stays the same for every pupil. What changes is how staff scaffold the route to it.</a:t>
            </a:r>
            <a:endParaRPr lang="en-US" sz="1300" dirty="0"/>
          </a:p>
        </p:txBody>
      </p:sp>
      <p:sp>
        <p:nvSpPr>
          <p:cNvPr id="8" name="Shape 5"/>
          <p:cNvSpPr/>
          <p:nvPr/>
        </p:nvSpPr>
        <p:spPr>
          <a:xfrm>
            <a:off x="502920" y="4297680"/>
            <a:ext cx="4206240" cy="1920240"/>
          </a:xfrm>
          <a:prstGeom prst="roundRect">
            <a:avLst>
              <a:gd name="adj" fmla="val 3810"/>
            </a:avLst>
          </a:prstGeom>
          <a:solidFill>
            <a:srgbClr val="1B2E5E"/>
          </a:solidFill>
          <a:ln w="12700">
            <a:solidFill>
              <a:srgbClr val="1B2E5E"/>
            </a:solidFill>
            <a:prstDash val="solid"/>
          </a:ln>
        </p:spPr>
      </p:sp>
      <p:sp>
        <p:nvSpPr>
          <p:cNvPr id="9" name="Text 6"/>
          <p:cNvSpPr txBox="1"/>
          <p:nvPr/>
        </p:nvSpPr>
        <p:spPr>
          <a:xfrm>
            <a:off x="777240" y="4297680"/>
            <a:ext cx="3657600" cy="1920240"/>
          </a:xfrm>
          <a:prstGeom prst="rect">
            <a:avLst/>
          </a:prstGeom>
          <a:noFill/>
          <a:ln/>
        </p:spPr>
        <p:txBody>
          <a:bodyPr wrap="square" lIns="0" tIns="0" rIns="0" bIns="0" rtlCol="0" anchor="ctr"/>
          <a:lstStyle/>
          <a:p>
            <a:pPr marL="0" indent="0">
              <a:buNone/>
            </a:pPr>
            <a:r>
              <a:rPr lang="en-US" sz="2000" b="1" kern="0" spc="100" dirty="0">
                <a:solidFill>
                  <a:srgbClr val="FFFFFF"/>
                </a:solidFill>
                <a:latin typeface="Calibri" pitchFamily="34" charset="0"/>
                <a:ea typeface="Calibri" pitchFamily="34" charset="-122"/>
                <a:cs typeface="Calibri" pitchFamily="34" charset="-120"/>
              </a:rPr>
              <a:t>SAME AMBITION.</a:t>
            </a:r>
            <a:endParaRPr lang="en-US" sz="2000" dirty="0"/>
          </a:p>
          <a:p>
            <a:pPr marL="0" indent="0">
              <a:buNone/>
            </a:pPr>
            <a:r>
              <a:rPr lang="en-US" sz="2000" b="1" kern="0" spc="100" dirty="0">
                <a:solidFill>
                  <a:srgbClr val="FFFFFF"/>
                </a:solidFill>
                <a:latin typeface="Calibri" pitchFamily="34" charset="0"/>
                <a:ea typeface="Calibri" pitchFamily="34" charset="-122"/>
                <a:cs typeface="Calibri" pitchFamily="34" charset="-120"/>
              </a:rPr>
              <a:t>ADAPTED APPROACH.</a:t>
            </a:r>
            <a:endParaRPr lang="en-US" sz="2000" dirty="0"/>
          </a:p>
        </p:txBody>
      </p:sp>
      <p:sp>
        <p:nvSpPr>
          <p:cNvPr id="10" name="Shape 7"/>
          <p:cNvSpPr/>
          <p:nvPr/>
        </p:nvSpPr>
        <p:spPr>
          <a:xfrm>
            <a:off x="5029200" y="1234440"/>
            <a:ext cx="6629400" cy="1147572"/>
          </a:xfrm>
          <a:prstGeom prst="roundRect">
            <a:avLst>
              <a:gd name="adj" fmla="val 8163"/>
            </a:avLst>
          </a:prstGeom>
          <a:solidFill>
            <a:srgbClr val="EEF1F7"/>
          </a:solidFill>
          <a:ln w="12700">
            <a:solidFill>
              <a:srgbClr val="EEF1F7"/>
            </a:solidFill>
            <a:prstDash val="solid"/>
          </a:ln>
        </p:spPr>
      </p:sp>
      <p:sp>
        <p:nvSpPr>
          <p:cNvPr id="11" name="Shape 8"/>
          <p:cNvSpPr/>
          <p:nvPr/>
        </p:nvSpPr>
        <p:spPr>
          <a:xfrm>
            <a:off x="5193792" y="1543050"/>
            <a:ext cx="530352" cy="530352"/>
          </a:xfrm>
          <a:prstGeom prst="ellipse">
            <a:avLst/>
          </a:prstGeom>
          <a:solidFill>
            <a:srgbClr val="C1440E"/>
          </a:solidFill>
          <a:ln w="12700">
            <a:solidFill>
              <a:srgbClr val="C1440E"/>
            </a:solidFill>
            <a:prstDash val="solid"/>
          </a:ln>
        </p:spPr>
      </p:sp>
      <p:pic>
        <p:nvPicPr>
          <p:cNvPr id="12" name="Image 1" descr="/home/claude/po/icons/stopwatch.png"/>
          <p:cNvPicPr>
            <a:picLocks noChangeAspect="1"/>
          </p:cNvPicPr>
          <p:nvPr/>
        </p:nvPicPr>
        <p:blipFill>
          <a:blip r:embed="rId4"/>
          <a:stretch>
            <a:fillRect/>
          </a:stretch>
        </p:blipFill>
        <p:spPr>
          <a:xfrm>
            <a:off x="5294376" y="1643634"/>
            <a:ext cx="329184" cy="329184"/>
          </a:xfrm>
          <a:prstGeom prst="rect">
            <a:avLst/>
          </a:prstGeom>
        </p:spPr>
      </p:pic>
      <p:sp>
        <p:nvSpPr>
          <p:cNvPr id="13" name="Text 9"/>
          <p:cNvSpPr txBox="1"/>
          <p:nvPr/>
        </p:nvSpPr>
        <p:spPr>
          <a:xfrm>
            <a:off x="5925312" y="1234440"/>
            <a:ext cx="1828800" cy="1147572"/>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STEP</a:t>
            </a:r>
            <a:endParaRPr lang="en-US" sz="1300" dirty="0"/>
          </a:p>
        </p:txBody>
      </p:sp>
      <p:sp>
        <p:nvSpPr>
          <p:cNvPr id="14" name="Text 10"/>
          <p:cNvSpPr txBox="1"/>
          <p:nvPr/>
        </p:nvSpPr>
        <p:spPr>
          <a:xfrm>
            <a:off x="7818120" y="1234440"/>
            <a:ext cx="3703320" cy="1147572"/>
          </a:xfrm>
          <a:prstGeom prst="rect">
            <a:avLst/>
          </a:prstGeom>
          <a:noFill/>
          <a:ln/>
        </p:spPr>
        <p:txBody>
          <a:bodyPr wrap="square" lIns="0" tIns="0" rIns="0" bIns="0" rtlCol="0" anchor="ctr"/>
          <a:lstStyle/>
          <a:p>
            <a:pPr marL="0" indent="0">
              <a:lnSpc>
                <a:spcPct val="105000"/>
              </a:lnSpc>
              <a:buNone/>
            </a:pPr>
            <a:r>
              <a:rPr lang="en-US" sz="1100" dirty="0">
                <a:solidFill>
                  <a:srgbClr val="26314F"/>
                </a:solidFill>
                <a:latin typeface="Calibri" pitchFamily="34" charset="0"/>
                <a:ea typeface="Calibri" pitchFamily="34" charset="-122"/>
                <a:cs typeface="Calibri" pitchFamily="34" charset="-120"/>
              </a:rPr>
              <a:t>Lessons are adapted by varying Space, Task, Equipment and People, so the same activity can be made harder or easier without separating pupils out</a:t>
            </a:r>
            <a:endParaRPr lang="en-US" sz="1100" dirty="0"/>
          </a:p>
        </p:txBody>
      </p:sp>
      <p:sp>
        <p:nvSpPr>
          <p:cNvPr id="15" name="Shape 11"/>
          <p:cNvSpPr/>
          <p:nvPr/>
        </p:nvSpPr>
        <p:spPr>
          <a:xfrm>
            <a:off x="5029200" y="2491740"/>
            <a:ext cx="6629400" cy="1147572"/>
          </a:xfrm>
          <a:prstGeom prst="roundRect">
            <a:avLst>
              <a:gd name="adj" fmla="val 8163"/>
            </a:avLst>
          </a:prstGeom>
          <a:solidFill>
            <a:srgbClr val="EEF1F7"/>
          </a:solidFill>
          <a:ln w="12700">
            <a:solidFill>
              <a:srgbClr val="EEF1F7"/>
            </a:solidFill>
            <a:prstDash val="solid"/>
          </a:ln>
        </p:spPr>
      </p:sp>
      <p:sp>
        <p:nvSpPr>
          <p:cNvPr id="16" name="Shape 12"/>
          <p:cNvSpPr/>
          <p:nvPr/>
        </p:nvSpPr>
        <p:spPr>
          <a:xfrm>
            <a:off x="5193792" y="2800350"/>
            <a:ext cx="530352" cy="530352"/>
          </a:xfrm>
          <a:prstGeom prst="ellipse">
            <a:avLst/>
          </a:prstGeom>
          <a:solidFill>
            <a:srgbClr val="C1440E"/>
          </a:solidFill>
          <a:ln w="12700">
            <a:solidFill>
              <a:srgbClr val="C1440E"/>
            </a:solidFill>
            <a:prstDash val="solid"/>
          </a:ln>
        </p:spPr>
      </p:sp>
      <p:pic>
        <p:nvPicPr>
          <p:cNvPr id="17" name="Image 2" descr="/home/claude/po/icons/image15.png"/>
          <p:cNvPicPr>
            <a:picLocks noChangeAspect="1"/>
          </p:cNvPicPr>
          <p:nvPr/>
        </p:nvPicPr>
        <p:blipFill>
          <a:blip r:embed="rId5"/>
          <a:stretch>
            <a:fillRect/>
          </a:stretch>
        </p:blipFill>
        <p:spPr>
          <a:xfrm>
            <a:off x="5294376" y="2900934"/>
            <a:ext cx="329184" cy="329184"/>
          </a:xfrm>
          <a:prstGeom prst="rect">
            <a:avLst/>
          </a:prstGeom>
        </p:spPr>
      </p:pic>
      <p:sp>
        <p:nvSpPr>
          <p:cNvPr id="18" name="Text 13"/>
          <p:cNvSpPr txBox="1"/>
          <p:nvPr/>
        </p:nvSpPr>
        <p:spPr>
          <a:xfrm>
            <a:off x="5925312" y="2491740"/>
            <a:ext cx="1828800" cy="1147572"/>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SEND support</a:t>
            </a:r>
            <a:endParaRPr lang="en-US" sz="1300" dirty="0"/>
          </a:p>
        </p:txBody>
      </p:sp>
      <p:sp>
        <p:nvSpPr>
          <p:cNvPr id="19" name="Text 14"/>
          <p:cNvSpPr txBox="1"/>
          <p:nvPr/>
        </p:nvSpPr>
        <p:spPr>
          <a:xfrm>
            <a:off x="7818120" y="2491740"/>
            <a:ext cx="3703320" cy="1147572"/>
          </a:xfrm>
          <a:prstGeom prst="rect">
            <a:avLst/>
          </a:prstGeom>
          <a:noFill/>
          <a:ln/>
        </p:spPr>
        <p:txBody>
          <a:bodyPr wrap="square" lIns="0" tIns="0" rIns="0" bIns="0" rtlCol="0" anchor="ctr"/>
          <a:lstStyle/>
          <a:p>
            <a:pPr marL="0" indent="0">
              <a:lnSpc>
                <a:spcPct val="105000"/>
              </a:lnSpc>
              <a:buNone/>
            </a:pPr>
            <a:r>
              <a:rPr lang="en-US" sz="1100" dirty="0">
                <a:solidFill>
                  <a:srgbClr val="26314F"/>
                </a:solidFill>
                <a:latin typeface="Calibri" pitchFamily="34" charset="0"/>
                <a:ea typeface="Calibri" pitchFamily="34" charset="-122"/>
                <a:cs typeface="Calibri" pitchFamily="34" charset="-120"/>
              </a:rPr>
              <a:t>Adapted equipment, adult guidance and carefully chosen groupings so every pupil can access the curriculum</a:t>
            </a:r>
            <a:endParaRPr lang="en-US" sz="1100" dirty="0"/>
          </a:p>
        </p:txBody>
      </p:sp>
      <p:sp>
        <p:nvSpPr>
          <p:cNvPr id="25" name="Shape 19"/>
          <p:cNvSpPr/>
          <p:nvPr/>
        </p:nvSpPr>
        <p:spPr>
          <a:xfrm>
            <a:off x="5029200" y="3749039"/>
            <a:ext cx="6629400" cy="1147572"/>
          </a:xfrm>
          <a:prstGeom prst="roundRect">
            <a:avLst>
              <a:gd name="adj" fmla="val 8163"/>
            </a:avLst>
          </a:prstGeom>
          <a:solidFill>
            <a:srgbClr val="EEF1F7"/>
          </a:solidFill>
          <a:ln w="12700">
            <a:solidFill>
              <a:srgbClr val="EEF1F7"/>
            </a:solidFill>
            <a:prstDash val="solid"/>
          </a:ln>
        </p:spPr>
      </p:sp>
      <p:sp>
        <p:nvSpPr>
          <p:cNvPr id="26" name="Shape 20"/>
          <p:cNvSpPr/>
          <p:nvPr/>
        </p:nvSpPr>
        <p:spPr>
          <a:xfrm>
            <a:off x="5193792" y="4057650"/>
            <a:ext cx="530352" cy="530352"/>
          </a:xfrm>
          <a:prstGeom prst="ellipse">
            <a:avLst/>
          </a:prstGeom>
          <a:solidFill>
            <a:srgbClr val="C1440E"/>
          </a:solidFill>
          <a:ln w="12700">
            <a:solidFill>
              <a:srgbClr val="C1440E"/>
            </a:solidFill>
            <a:prstDash val="solid"/>
          </a:ln>
        </p:spPr>
      </p:sp>
      <p:pic>
        <p:nvPicPr>
          <p:cNvPr id="27" name="Image 4" descr="/home/claude/po/icons/futbol.png"/>
          <p:cNvPicPr>
            <a:picLocks noChangeAspect="1"/>
          </p:cNvPicPr>
          <p:nvPr/>
        </p:nvPicPr>
        <p:blipFill>
          <a:blip r:embed="rId7"/>
          <a:stretch>
            <a:fillRect/>
          </a:stretch>
        </p:blipFill>
        <p:spPr>
          <a:xfrm>
            <a:off x="5294376" y="4158234"/>
            <a:ext cx="329184" cy="329184"/>
          </a:xfrm>
          <a:prstGeom prst="rect">
            <a:avLst/>
          </a:prstGeom>
        </p:spPr>
      </p:pic>
      <p:sp>
        <p:nvSpPr>
          <p:cNvPr id="28" name="Text 21"/>
          <p:cNvSpPr txBox="1"/>
          <p:nvPr/>
        </p:nvSpPr>
        <p:spPr>
          <a:xfrm>
            <a:off x="5925312" y="3749039"/>
            <a:ext cx="1828800" cy="1147572"/>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Everyone takes part</a:t>
            </a:r>
            <a:endParaRPr lang="en-US" sz="1300" dirty="0"/>
          </a:p>
        </p:txBody>
      </p:sp>
      <p:sp>
        <p:nvSpPr>
          <p:cNvPr id="29" name="Text 22"/>
          <p:cNvSpPr txBox="1"/>
          <p:nvPr/>
        </p:nvSpPr>
        <p:spPr>
          <a:xfrm>
            <a:off x="7818120" y="3749039"/>
            <a:ext cx="3703320" cy="1147572"/>
          </a:xfrm>
          <a:prstGeom prst="rect">
            <a:avLst/>
          </a:prstGeom>
          <a:noFill/>
          <a:ln/>
        </p:spPr>
        <p:txBody>
          <a:bodyPr wrap="square" lIns="0" tIns="0" rIns="0" bIns="0" rtlCol="0" anchor="ctr"/>
          <a:lstStyle/>
          <a:p>
            <a:pPr marL="0" indent="0">
              <a:lnSpc>
                <a:spcPct val="105000"/>
              </a:lnSpc>
              <a:buNone/>
            </a:pPr>
            <a:r>
              <a:rPr lang="en-US" sz="1100" dirty="0">
                <a:solidFill>
                  <a:srgbClr val="26314F"/>
                </a:solidFill>
                <a:latin typeface="Calibri" pitchFamily="34" charset="0"/>
                <a:ea typeface="Calibri" pitchFamily="34" charset="-122"/>
                <a:cs typeface="Calibri" pitchFamily="34" charset="-120"/>
              </a:rPr>
              <a:t>Children come in PE kit on their PE day and spare kit is kept in school. Pupils who cannot take part umpire, coach or record evidence</a:t>
            </a:r>
            <a:endParaRPr lang="en-US" sz="1100" dirty="0"/>
          </a:p>
        </p:txBody>
      </p:sp>
      <p:sp>
        <p:nvSpPr>
          <p:cNvPr id="30" name="Shape 23"/>
          <p:cNvSpPr/>
          <p:nvPr/>
        </p:nvSpPr>
        <p:spPr>
          <a:xfrm>
            <a:off x="5029200" y="5006340"/>
            <a:ext cx="6629400" cy="1147572"/>
          </a:xfrm>
          <a:prstGeom prst="roundRect">
            <a:avLst>
              <a:gd name="adj" fmla="val 8163"/>
            </a:avLst>
          </a:prstGeom>
          <a:solidFill>
            <a:srgbClr val="EEF1F7"/>
          </a:solidFill>
          <a:ln w="12700">
            <a:solidFill>
              <a:srgbClr val="EEF1F7"/>
            </a:solidFill>
            <a:prstDash val="solid"/>
          </a:ln>
        </p:spPr>
      </p:sp>
      <p:sp>
        <p:nvSpPr>
          <p:cNvPr id="31" name="Shape 24"/>
          <p:cNvSpPr/>
          <p:nvPr/>
        </p:nvSpPr>
        <p:spPr>
          <a:xfrm>
            <a:off x="5193792" y="5314950"/>
            <a:ext cx="530352" cy="530352"/>
          </a:xfrm>
          <a:prstGeom prst="ellipse">
            <a:avLst/>
          </a:prstGeom>
          <a:solidFill>
            <a:srgbClr val="C1440E"/>
          </a:solidFill>
          <a:ln w="12700">
            <a:solidFill>
              <a:srgbClr val="C1440E"/>
            </a:solidFill>
            <a:prstDash val="solid"/>
          </a:ln>
        </p:spPr>
      </p:sp>
      <p:pic>
        <p:nvPicPr>
          <p:cNvPr id="32" name="Image 5" descr="/home/claude/po/icons/medal.png"/>
          <p:cNvPicPr>
            <a:picLocks noChangeAspect="1"/>
          </p:cNvPicPr>
          <p:nvPr/>
        </p:nvPicPr>
        <p:blipFill>
          <a:blip r:embed="rId8"/>
          <a:stretch>
            <a:fillRect/>
          </a:stretch>
        </p:blipFill>
        <p:spPr>
          <a:xfrm>
            <a:off x="5294376" y="5415534"/>
            <a:ext cx="329184" cy="329184"/>
          </a:xfrm>
          <a:prstGeom prst="rect">
            <a:avLst/>
          </a:prstGeom>
        </p:spPr>
      </p:pic>
      <p:sp>
        <p:nvSpPr>
          <p:cNvPr id="33" name="Text 25"/>
          <p:cNvSpPr txBox="1"/>
          <p:nvPr/>
        </p:nvSpPr>
        <p:spPr>
          <a:xfrm>
            <a:off x="5925312" y="5006340"/>
            <a:ext cx="1828800" cy="1147572"/>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Challenge</a:t>
            </a:r>
            <a:endParaRPr lang="en-US" sz="1300" dirty="0"/>
          </a:p>
        </p:txBody>
      </p:sp>
      <p:sp>
        <p:nvSpPr>
          <p:cNvPr id="34" name="Text 26"/>
          <p:cNvSpPr txBox="1"/>
          <p:nvPr/>
        </p:nvSpPr>
        <p:spPr>
          <a:xfrm>
            <a:off x="7818120" y="5006340"/>
            <a:ext cx="3703320" cy="1147572"/>
          </a:xfrm>
          <a:prstGeom prst="rect">
            <a:avLst/>
          </a:prstGeom>
          <a:noFill/>
          <a:ln/>
        </p:spPr>
        <p:txBody>
          <a:bodyPr wrap="square" lIns="0" tIns="0" rIns="0" bIns="0" rtlCol="0" anchor="ctr"/>
          <a:lstStyle/>
          <a:p>
            <a:pPr marL="0" indent="0">
              <a:lnSpc>
                <a:spcPct val="105000"/>
              </a:lnSpc>
              <a:buNone/>
            </a:pPr>
            <a:r>
              <a:rPr lang="en-US" sz="1100" dirty="0">
                <a:solidFill>
                  <a:srgbClr val="26314F"/>
                </a:solidFill>
                <a:latin typeface="Calibri" pitchFamily="34" charset="0"/>
                <a:ea typeface="Calibri" pitchFamily="34" charset="-122"/>
                <a:cs typeface="Calibri" pitchFamily="34" charset="-120"/>
              </a:rPr>
              <a:t>Pupils who are particularly able compete, lead as sports captains and lunchtime club leaders, and represent the school at events</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w="12700">
            <a:solidFill>
              <a:srgbClr val="F5A623"/>
            </a:solidFill>
            <a:prstDash val="solid"/>
          </a:ln>
        </p:spPr>
      </p:sp>
      <p:pic>
        <p:nvPicPr>
          <p:cNvPr id="3" name="Image 0" descr="/home/claude/po/icons/running.png"/>
          <p:cNvPicPr>
            <a:picLocks noChangeAspect="1"/>
          </p:cNvPicPr>
          <p:nvPr/>
        </p:nvPicPr>
        <p:blipFill>
          <a:blip r:embed="rId3"/>
          <a:stretch>
            <a:fillRect/>
          </a:stretch>
        </p:blipFill>
        <p:spPr>
          <a:xfrm>
            <a:off x="576072" y="457200"/>
            <a:ext cx="420624" cy="420624"/>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1 &amp; Year 2</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PE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06</a:t>
            </a:r>
            <a:endParaRPr lang="en-US" sz="900" dirty="0"/>
          </a:p>
        </p:txBody>
      </p:sp>
      <p:sp>
        <p:nvSpPr>
          <p:cNvPr id="7" name="Text 4"/>
          <p:cNvSpPr txBox="1"/>
          <p:nvPr/>
        </p:nvSpPr>
        <p:spPr>
          <a:xfrm>
            <a:off x="1554480" y="1005840"/>
            <a:ext cx="10104120" cy="219456"/>
          </a:xfrm>
          <a:prstGeom prst="rect">
            <a:avLst/>
          </a:prstGeom>
          <a:noFill/>
          <a:ln/>
        </p:spPr>
        <p:txBody>
          <a:bodyPr wrap="square" lIns="0" tIns="0" rIns="0" bIns="0" rtlCol="0" anchor="ctr"/>
          <a:lstStyle/>
          <a:p>
            <a:pPr marL="0" indent="0">
              <a:buNone/>
            </a:pPr>
            <a:r>
              <a:rPr lang="en-US" sz="950" i="1" dirty="0">
                <a:solidFill>
                  <a:srgbClr val="5B6172"/>
                </a:solidFill>
                <a:latin typeface="Calibri" pitchFamily="34" charset="0"/>
                <a:ea typeface="Calibri" pitchFamily="34" charset="-122"/>
                <a:cs typeface="Calibri" pitchFamily="34" charset="-120"/>
              </a:rPr>
              <a:t>Outdoor unit shown first, indoor unit second. Swimming runs for Years 3 to 6 in the first weeks of the autumn term, in addition to these lessons.</a:t>
            </a:r>
            <a:endParaRPr lang="en-US" sz="950" dirty="0"/>
          </a:p>
        </p:txBody>
      </p:sp>
      <p:sp>
        <p:nvSpPr>
          <p:cNvPr id="8" name="Shape 5"/>
          <p:cNvSpPr/>
          <p:nvPr/>
        </p:nvSpPr>
        <p:spPr>
          <a:xfrm>
            <a:off x="502920" y="1298448"/>
            <a:ext cx="868680" cy="2121408"/>
          </a:xfrm>
          <a:prstGeom prst="roundRect">
            <a:avLst>
              <a:gd name="adj" fmla="val 8421"/>
            </a:avLst>
          </a:prstGeom>
          <a:solidFill>
            <a:srgbClr val="1B2E5E"/>
          </a:solidFill>
          <a:ln w="12700">
            <a:solidFill>
              <a:srgbClr val="1B2E5E"/>
            </a:solidFill>
            <a:prstDash val="solid"/>
          </a:ln>
        </p:spPr>
      </p:sp>
      <p:sp>
        <p:nvSpPr>
          <p:cNvPr id="9" name="Text 6"/>
          <p:cNvSpPr txBox="1"/>
          <p:nvPr/>
        </p:nvSpPr>
        <p:spPr>
          <a:xfrm>
            <a:off x="502920" y="1298448"/>
            <a:ext cx="868680" cy="2121408"/>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10" name="Shape 7"/>
          <p:cNvSpPr/>
          <p:nvPr/>
        </p:nvSpPr>
        <p:spPr>
          <a:xfrm>
            <a:off x="1554480" y="1298448"/>
            <a:ext cx="1636776" cy="2121408"/>
          </a:xfrm>
          <a:prstGeom prst="roundRect">
            <a:avLst>
              <a:gd name="adj" fmla="val 4469"/>
            </a:avLst>
          </a:prstGeom>
          <a:solidFill>
            <a:srgbClr val="EEF1F7"/>
          </a:solidFill>
          <a:ln w="12700">
            <a:solidFill>
              <a:srgbClr val="EEF1F7"/>
            </a:solidFill>
            <a:prstDash val="solid"/>
          </a:ln>
        </p:spPr>
      </p:sp>
      <p:sp>
        <p:nvSpPr>
          <p:cNvPr id="11" name="Text 8"/>
          <p:cNvSpPr txBox="1"/>
          <p:nvPr/>
        </p:nvSpPr>
        <p:spPr>
          <a:xfrm>
            <a:off x="1664208" y="138988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AUTUMN 1</a:t>
            </a:r>
            <a:endParaRPr lang="en-US" sz="800" dirty="0"/>
          </a:p>
        </p:txBody>
      </p:sp>
      <p:sp>
        <p:nvSpPr>
          <p:cNvPr id="12" name="Text 9"/>
          <p:cNvSpPr txBox="1"/>
          <p:nvPr/>
        </p:nvSpPr>
        <p:spPr>
          <a:xfrm>
            <a:off x="1847088" y="157276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13" name="Shape 10"/>
          <p:cNvSpPr/>
          <p:nvPr/>
        </p:nvSpPr>
        <p:spPr>
          <a:xfrm>
            <a:off x="1682496" y="1801368"/>
            <a:ext cx="91440" cy="91440"/>
          </a:xfrm>
          <a:prstGeom prst="ellipse">
            <a:avLst/>
          </a:prstGeom>
          <a:solidFill>
            <a:srgbClr val="1B4D7E"/>
          </a:solidFill>
          <a:ln w="12700">
            <a:solidFill>
              <a:srgbClr val="1B4D7E"/>
            </a:solidFill>
            <a:prstDash val="solid"/>
          </a:ln>
        </p:spPr>
      </p:sp>
      <p:sp>
        <p:nvSpPr>
          <p:cNvPr id="14" name="Text 11"/>
          <p:cNvSpPr txBox="1"/>
          <p:nvPr/>
        </p:nvSpPr>
        <p:spPr>
          <a:xfrm>
            <a:off x="1847088" y="172821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Net and Wall 1</a:t>
            </a:r>
            <a:endParaRPr lang="en-US" sz="1000" dirty="0"/>
          </a:p>
        </p:txBody>
      </p:sp>
      <p:sp>
        <p:nvSpPr>
          <p:cNvPr id="15" name="Text 12"/>
          <p:cNvSpPr txBox="1"/>
          <p:nvPr/>
        </p:nvSpPr>
        <p:spPr>
          <a:xfrm>
            <a:off x="1847088" y="237744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16" name="Shape 13"/>
          <p:cNvSpPr/>
          <p:nvPr/>
        </p:nvSpPr>
        <p:spPr>
          <a:xfrm>
            <a:off x="1682496" y="2606040"/>
            <a:ext cx="91440" cy="91440"/>
          </a:xfrm>
          <a:prstGeom prst="ellipse">
            <a:avLst/>
          </a:prstGeom>
          <a:solidFill>
            <a:srgbClr val="8B2FC9"/>
          </a:solidFill>
          <a:ln w="12700">
            <a:solidFill>
              <a:srgbClr val="8B2FC9"/>
            </a:solidFill>
            <a:prstDash val="solid"/>
          </a:ln>
        </p:spPr>
      </p:sp>
      <p:sp>
        <p:nvSpPr>
          <p:cNvPr id="17" name="Text 14"/>
          <p:cNvSpPr txBox="1"/>
          <p:nvPr/>
        </p:nvSpPr>
        <p:spPr>
          <a:xfrm>
            <a:off x="1847088" y="253288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Gymnastics: Pathways</a:t>
            </a:r>
            <a:endParaRPr lang="en-US" sz="1000" dirty="0"/>
          </a:p>
        </p:txBody>
      </p:sp>
      <p:sp>
        <p:nvSpPr>
          <p:cNvPr id="18" name="Shape 15"/>
          <p:cNvSpPr/>
          <p:nvPr/>
        </p:nvSpPr>
        <p:spPr>
          <a:xfrm>
            <a:off x="3273552" y="1298448"/>
            <a:ext cx="1636776" cy="2121408"/>
          </a:xfrm>
          <a:prstGeom prst="roundRect">
            <a:avLst>
              <a:gd name="adj" fmla="val 4469"/>
            </a:avLst>
          </a:prstGeom>
          <a:solidFill>
            <a:srgbClr val="EEF1F7"/>
          </a:solidFill>
          <a:ln w="12700">
            <a:solidFill>
              <a:srgbClr val="EEF1F7"/>
            </a:solidFill>
            <a:prstDash val="solid"/>
          </a:ln>
        </p:spPr>
      </p:sp>
      <p:sp>
        <p:nvSpPr>
          <p:cNvPr id="19" name="Text 16"/>
          <p:cNvSpPr txBox="1"/>
          <p:nvPr/>
        </p:nvSpPr>
        <p:spPr>
          <a:xfrm>
            <a:off x="3383280" y="138988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AUTUMN 2</a:t>
            </a:r>
            <a:endParaRPr lang="en-US" sz="800" dirty="0"/>
          </a:p>
        </p:txBody>
      </p:sp>
      <p:sp>
        <p:nvSpPr>
          <p:cNvPr id="20" name="Text 17"/>
          <p:cNvSpPr txBox="1"/>
          <p:nvPr/>
        </p:nvSpPr>
        <p:spPr>
          <a:xfrm>
            <a:off x="3566160" y="157276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21" name="Shape 18"/>
          <p:cNvSpPr/>
          <p:nvPr/>
        </p:nvSpPr>
        <p:spPr>
          <a:xfrm>
            <a:off x="3401568" y="1801368"/>
            <a:ext cx="91440" cy="91440"/>
          </a:xfrm>
          <a:prstGeom prst="ellipse">
            <a:avLst/>
          </a:prstGeom>
          <a:solidFill>
            <a:srgbClr val="C1440E"/>
          </a:solidFill>
          <a:ln w="12700">
            <a:solidFill>
              <a:srgbClr val="C1440E"/>
            </a:solidFill>
            <a:prstDash val="solid"/>
          </a:ln>
        </p:spPr>
      </p:sp>
      <p:sp>
        <p:nvSpPr>
          <p:cNvPr id="22" name="Text 19"/>
          <p:cNvSpPr txBox="1"/>
          <p:nvPr/>
        </p:nvSpPr>
        <p:spPr>
          <a:xfrm>
            <a:off x="3566160" y="172821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Fundamental Movement Skills 2</a:t>
            </a:r>
            <a:endParaRPr lang="en-US" sz="1000" dirty="0"/>
          </a:p>
        </p:txBody>
      </p:sp>
      <p:sp>
        <p:nvSpPr>
          <p:cNvPr id="23" name="Text 20"/>
          <p:cNvSpPr txBox="1"/>
          <p:nvPr/>
        </p:nvSpPr>
        <p:spPr>
          <a:xfrm>
            <a:off x="3566160" y="237744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24" name="Shape 21"/>
          <p:cNvSpPr/>
          <p:nvPr/>
        </p:nvSpPr>
        <p:spPr>
          <a:xfrm>
            <a:off x="3401568" y="2606040"/>
            <a:ext cx="91440" cy="91440"/>
          </a:xfrm>
          <a:prstGeom prst="ellipse">
            <a:avLst/>
          </a:prstGeom>
          <a:solidFill>
            <a:srgbClr val="8B2FC9"/>
          </a:solidFill>
          <a:ln w="12700">
            <a:solidFill>
              <a:srgbClr val="8B2FC9"/>
            </a:solidFill>
            <a:prstDash val="solid"/>
          </a:ln>
        </p:spPr>
      </p:sp>
      <p:sp>
        <p:nvSpPr>
          <p:cNvPr id="25" name="Text 22"/>
          <p:cNvSpPr txBox="1"/>
          <p:nvPr/>
        </p:nvSpPr>
        <p:spPr>
          <a:xfrm>
            <a:off x="3566160" y="253288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Gymnastics: Balancing and spinning</a:t>
            </a:r>
            <a:endParaRPr lang="en-US" sz="1000" dirty="0"/>
          </a:p>
        </p:txBody>
      </p:sp>
      <p:sp>
        <p:nvSpPr>
          <p:cNvPr id="26" name="Shape 23"/>
          <p:cNvSpPr/>
          <p:nvPr/>
        </p:nvSpPr>
        <p:spPr>
          <a:xfrm>
            <a:off x="4992624" y="1298448"/>
            <a:ext cx="1636776" cy="2121408"/>
          </a:xfrm>
          <a:prstGeom prst="roundRect">
            <a:avLst>
              <a:gd name="adj" fmla="val 4469"/>
            </a:avLst>
          </a:prstGeom>
          <a:solidFill>
            <a:srgbClr val="EEF1F7"/>
          </a:solidFill>
          <a:ln w="12700">
            <a:solidFill>
              <a:srgbClr val="EEF1F7"/>
            </a:solidFill>
            <a:prstDash val="solid"/>
          </a:ln>
        </p:spPr>
      </p:sp>
      <p:sp>
        <p:nvSpPr>
          <p:cNvPr id="27" name="Text 24"/>
          <p:cNvSpPr txBox="1"/>
          <p:nvPr/>
        </p:nvSpPr>
        <p:spPr>
          <a:xfrm>
            <a:off x="5102352" y="138988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SPRING 1</a:t>
            </a:r>
            <a:endParaRPr lang="en-US" sz="800" dirty="0"/>
          </a:p>
        </p:txBody>
      </p:sp>
      <p:sp>
        <p:nvSpPr>
          <p:cNvPr id="28" name="Text 25"/>
          <p:cNvSpPr txBox="1"/>
          <p:nvPr/>
        </p:nvSpPr>
        <p:spPr>
          <a:xfrm>
            <a:off x="5285232" y="157276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29" name="Shape 26"/>
          <p:cNvSpPr/>
          <p:nvPr/>
        </p:nvSpPr>
        <p:spPr>
          <a:xfrm>
            <a:off x="5120640" y="1801368"/>
            <a:ext cx="91440" cy="91440"/>
          </a:xfrm>
          <a:prstGeom prst="ellipse">
            <a:avLst/>
          </a:prstGeom>
          <a:solidFill>
            <a:srgbClr val="1B4D7E"/>
          </a:solidFill>
          <a:ln w="12700">
            <a:solidFill>
              <a:srgbClr val="1B4D7E"/>
            </a:solidFill>
            <a:prstDash val="solid"/>
          </a:ln>
        </p:spPr>
      </p:sp>
      <p:sp>
        <p:nvSpPr>
          <p:cNvPr id="30" name="Text 27"/>
          <p:cNvSpPr txBox="1"/>
          <p:nvPr/>
        </p:nvSpPr>
        <p:spPr>
          <a:xfrm>
            <a:off x="5285232" y="172821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Invasion Game Skills 1</a:t>
            </a:r>
            <a:endParaRPr lang="en-US" sz="1000" dirty="0"/>
          </a:p>
        </p:txBody>
      </p:sp>
      <p:sp>
        <p:nvSpPr>
          <p:cNvPr id="31" name="Text 28"/>
          <p:cNvSpPr txBox="1"/>
          <p:nvPr/>
        </p:nvSpPr>
        <p:spPr>
          <a:xfrm>
            <a:off x="5285232" y="237744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32" name="Shape 29"/>
          <p:cNvSpPr/>
          <p:nvPr/>
        </p:nvSpPr>
        <p:spPr>
          <a:xfrm>
            <a:off x="5120640" y="2606040"/>
            <a:ext cx="91440" cy="91440"/>
          </a:xfrm>
          <a:prstGeom prst="ellipse">
            <a:avLst/>
          </a:prstGeom>
          <a:solidFill>
            <a:srgbClr val="1B7A4A"/>
          </a:solidFill>
          <a:ln w="12700">
            <a:solidFill>
              <a:srgbClr val="1B7A4A"/>
            </a:solidFill>
            <a:prstDash val="solid"/>
          </a:ln>
        </p:spPr>
      </p:sp>
      <p:sp>
        <p:nvSpPr>
          <p:cNvPr id="33" name="Text 30"/>
          <p:cNvSpPr txBox="1"/>
          <p:nvPr/>
        </p:nvSpPr>
        <p:spPr>
          <a:xfrm>
            <a:off x="5285232" y="253288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Yoga Storybook</a:t>
            </a:r>
            <a:endParaRPr lang="en-US" sz="1000" dirty="0"/>
          </a:p>
        </p:txBody>
      </p:sp>
      <p:sp>
        <p:nvSpPr>
          <p:cNvPr id="34" name="Shape 31"/>
          <p:cNvSpPr/>
          <p:nvPr/>
        </p:nvSpPr>
        <p:spPr>
          <a:xfrm>
            <a:off x="6711696" y="1298448"/>
            <a:ext cx="1636776" cy="2121408"/>
          </a:xfrm>
          <a:prstGeom prst="roundRect">
            <a:avLst>
              <a:gd name="adj" fmla="val 4469"/>
            </a:avLst>
          </a:prstGeom>
          <a:solidFill>
            <a:srgbClr val="EEF1F7"/>
          </a:solidFill>
          <a:ln w="12700">
            <a:solidFill>
              <a:srgbClr val="EEF1F7"/>
            </a:solidFill>
            <a:prstDash val="solid"/>
          </a:ln>
        </p:spPr>
      </p:sp>
      <p:sp>
        <p:nvSpPr>
          <p:cNvPr id="35" name="Text 32"/>
          <p:cNvSpPr txBox="1"/>
          <p:nvPr/>
        </p:nvSpPr>
        <p:spPr>
          <a:xfrm>
            <a:off x="6821424" y="138988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SPRING 2</a:t>
            </a:r>
            <a:endParaRPr lang="en-US" sz="800" dirty="0"/>
          </a:p>
        </p:txBody>
      </p:sp>
      <p:sp>
        <p:nvSpPr>
          <p:cNvPr id="36" name="Text 33"/>
          <p:cNvSpPr txBox="1"/>
          <p:nvPr/>
        </p:nvSpPr>
        <p:spPr>
          <a:xfrm>
            <a:off x="7004304" y="157276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37" name="Shape 34"/>
          <p:cNvSpPr/>
          <p:nvPr/>
        </p:nvSpPr>
        <p:spPr>
          <a:xfrm>
            <a:off x="6839712" y="1801368"/>
            <a:ext cx="91440" cy="91440"/>
          </a:xfrm>
          <a:prstGeom prst="ellipse">
            <a:avLst/>
          </a:prstGeom>
          <a:solidFill>
            <a:srgbClr val="1B4D7E"/>
          </a:solidFill>
          <a:ln w="12700">
            <a:solidFill>
              <a:srgbClr val="1B4D7E"/>
            </a:solidFill>
            <a:prstDash val="solid"/>
          </a:ln>
        </p:spPr>
      </p:sp>
      <p:sp>
        <p:nvSpPr>
          <p:cNvPr id="38" name="Text 35"/>
          <p:cNvSpPr txBox="1"/>
          <p:nvPr/>
        </p:nvSpPr>
        <p:spPr>
          <a:xfrm>
            <a:off x="7004304" y="172821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Target Games 2</a:t>
            </a:r>
            <a:endParaRPr lang="en-US" sz="1000" dirty="0"/>
          </a:p>
        </p:txBody>
      </p:sp>
      <p:sp>
        <p:nvSpPr>
          <p:cNvPr id="39" name="Text 36"/>
          <p:cNvSpPr txBox="1"/>
          <p:nvPr/>
        </p:nvSpPr>
        <p:spPr>
          <a:xfrm>
            <a:off x="7004304" y="237744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40" name="Shape 37"/>
          <p:cNvSpPr/>
          <p:nvPr/>
        </p:nvSpPr>
        <p:spPr>
          <a:xfrm>
            <a:off x="6839712" y="2606040"/>
            <a:ext cx="91440" cy="91440"/>
          </a:xfrm>
          <a:prstGeom prst="ellipse">
            <a:avLst/>
          </a:prstGeom>
          <a:solidFill>
            <a:srgbClr val="0E7C7B"/>
          </a:solidFill>
          <a:ln w="12700">
            <a:solidFill>
              <a:srgbClr val="0E7C7B"/>
            </a:solidFill>
            <a:prstDash val="solid"/>
          </a:ln>
        </p:spPr>
      </p:sp>
      <p:sp>
        <p:nvSpPr>
          <p:cNvPr id="41" name="Text 38"/>
          <p:cNvSpPr txBox="1"/>
          <p:nvPr/>
        </p:nvSpPr>
        <p:spPr>
          <a:xfrm>
            <a:off x="7004304" y="253288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Dance Unit KS1</a:t>
            </a:r>
            <a:endParaRPr lang="en-US" sz="1000" dirty="0"/>
          </a:p>
        </p:txBody>
      </p:sp>
      <p:sp>
        <p:nvSpPr>
          <p:cNvPr id="42" name="Shape 39"/>
          <p:cNvSpPr/>
          <p:nvPr/>
        </p:nvSpPr>
        <p:spPr>
          <a:xfrm>
            <a:off x="8430768" y="1298448"/>
            <a:ext cx="1636776" cy="2121408"/>
          </a:xfrm>
          <a:prstGeom prst="roundRect">
            <a:avLst>
              <a:gd name="adj" fmla="val 4469"/>
            </a:avLst>
          </a:prstGeom>
          <a:solidFill>
            <a:srgbClr val="EEF1F7"/>
          </a:solidFill>
          <a:ln w="12700">
            <a:solidFill>
              <a:srgbClr val="EEF1F7"/>
            </a:solidFill>
            <a:prstDash val="solid"/>
          </a:ln>
        </p:spPr>
      </p:sp>
      <p:sp>
        <p:nvSpPr>
          <p:cNvPr id="43" name="Text 40"/>
          <p:cNvSpPr txBox="1"/>
          <p:nvPr/>
        </p:nvSpPr>
        <p:spPr>
          <a:xfrm>
            <a:off x="8540496" y="138988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SUMMER 1</a:t>
            </a:r>
            <a:endParaRPr lang="en-US" sz="800" dirty="0"/>
          </a:p>
        </p:txBody>
      </p:sp>
      <p:sp>
        <p:nvSpPr>
          <p:cNvPr id="44" name="Text 41"/>
          <p:cNvSpPr txBox="1"/>
          <p:nvPr/>
        </p:nvSpPr>
        <p:spPr>
          <a:xfrm>
            <a:off x="8723376" y="157276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45" name="Shape 42"/>
          <p:cNvSpPr/>
          <p:nvPr/>
        </p:nvSpPr>
        <p:spPr>
          <a:xfrm>
            <a:off x="8558784" y="1801368"/>
            <a:ext cx="91440" cy="91440"/>
          </a:xfrm>
          <a:prstGeom prst="ellipse">
            <a:avLst/>
          </a:prstGeom>
          <a:solidFill>
            <a:srgbClr val="C1440E"/>
          </a:solidFill>
          <a:ln w="12700">
            <a:solidFill>
              <a:srgbClr val="C1440E"/>
            </a:solidFill>
            <a:prstDash val="solid"/>
          </a:ln>
        </p:spPr>
      </p:sp>
      <p:sp>
        <p:nvSpPr>
          <p:cNvPr id="46" name="Text 43"/>
          <p:cNvSpPr txBox="1"/>
          <p:nvPr/>
        </p:nvSpPr>
        <p:spPr>
          <a:xfrm>
            <a:off x="8723376" y="172821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Athletics 2</a:t>
            </a:r>
            <a:endParaRPr lang="en-US" sz="1000" dirty="0"/>
          </a:p>
        </p:txBody>
      </p:sp>
      <p:sp>
        <p:nvSpPr>
          <p:cNvPr id="47" name="Text 44"/>
          <p:cNvSpPr txBox="1"/>
          <p:nvPr/>
        </p:nvSpPr>
        <p:spPr>
          <a:xfrm>
            <a:off x="8723376" y="237744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48" name="Shape 45"/>
          <p:cNvSpPr/>
          <p:nvPr/>
        </p:nvSpPr>
        <p:spPr>
          <a:xfrm>
            <a:off x="8558784" y="2606040"/>
            <a:ext cx="91440" cy="91440"/>
          </a:xfrm>
          <a:prstGeom prst="ellipse">
            <a:avLst/>
          </a:prstGeom>
          <a:solidFill>
            <a:srgbClr val="C1440E"/>
          </a:solidFill>
          <a:ln w="12700">
            <a:solidFill>
              <a:srgbClr val="C1440E"/>
            </a:solidFill>
            <a:prstDash val="solid"/>
          </a:ln>
        </p:spPr>
      </p:sp>
      <p:sp>
        <p:nvSpPr>
          <p:cNvPr id="49" name="Text 46"/>
          <p:cNvSpPr txBox="1"/>
          <p:nvPr/>
        </p:nvSpPr>
        <p:spPr>
          <a:xfrm>
            <a:off x="8723376" y="253288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Object Control 2</a:t>
            </a:r>
            <a:endParaRPr lang="en-US" sz="1000" dirty="0"/>
          </a:p>
        </p:txBody>
      </p:sp>
      <p:sp>
        <p:nvSpPr>
          <p:cNvPr id="50" name="Shape 47"/>
          <p:cNvSpPr/>
          <p:nvPr/>
        </p:nvSpPr>
        <p:spPr>
          <a:xfrm>
            <a:off x="10149840" y="1298448"/>
            <a:ext cx="1636776" cy="2121408"/>
          </a:xfrm>
          <a:prstGeom prst="roundRect">
            <a:avLst>
              <a:gd name="adj" fmla="val 4469"/>
            </a:avLst>
          </a:prstGeom>
          <a:solidFill>
            <a:srgbClr val="EEF1F7"/>
          </a:solidFill>
          <a:ln w="12700">
            <a:solidFill>
              <a:srgbClr val="EEF1F7"/>
            </a:solidFill>
            <a:prstDash val="solid"/>
          </a:ln>
        </p:spPr>
      </p:sp>
      <p:sp>
        <p:nvSpPr>
          <p:cNvPr id="51" name="Text 48"/>
          <p:cNvSpPr txBox="1"/>
          <p:nvPr/>
        </p:nvSpPr>
        <p:spPr>
          <a:xfrm>
            <a:off x="10259568" y="138988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SUMMER 2</a:t>
            </a:r>
            <a:endParaRPr lang="en-US" sz="800" dirty="0"/>
          </a:p>
        </p:txBody>
      </p:sp>
      <p:sp>
        <p:nvSpPr>
          <p:cNvPr id="52" name="Text 49"/>
          <p:cNvSpPr txBox="1"/>
          <p:nvPr/>
        </p:nvSpPr>
        <p:spPr>
          <a:xfrm>
            <a:off x="10442448" y="157276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53" name="Shape 50"/>
          <p:cNvSpPr/>
          <p:nvPr/>
        </p:nvSpPr>
        <p:spPr>
          <a:xfrm>
            <a:off x="10277856" y="1801368"/>
            <a:ext cx="91440" cy="91440"/>
          </a:xfrm>
          <a:prstGeom prst="ellipse">
            <a:avLst/>
          </a:prstGeom>
          <a:solidFill>
            <a:srgbClr val="1B4D7E"/>
          </a:solidFill>
          <a:ln w="12700">
            <a:solidFill>
              <a:srgbClr val="1B4D7E"/>
            </a:solidFill>
            <a:prstDash val="solid"/>
          </a:ln>
        </p:spPr>
      </p:sp>
      <p:sp>
        <p:nvSpPr>
          <p:cNvPr id="54" name="Text 51"/>
          <p:cNvSpPr txBox="1"/>
          <p:nvPr/>
        </p:nvSpPr>
        <p:spPr>
          <a:xfrm>
            <a:off x="10442448" y="172821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Striking and Fielding 1</a:t>
            </a:r>
            <a:endParaRPr lang="en-US" sz="1000" dirty="0"/>
          </a:p>
        </p:txBody>
      </p:sp>
      <p:sp>
        <p:nvSpPr>
          <p:cNvPr id="55" name="Text 52"/>
          <p:cNvSpPr txBox="1"/>
          <p:nvPr/>
        </p:nvSpPr>
        <p:spPr>
          <a:xfrm>
            <a:off x="10442448" y="237744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56" name="Shape 53"/>
          <p:cNvSpPr/>
          <p:nvPr/>
        </p:nvSpPr>
        <p:spPr>
          <a:xfrm>
            <a:off x="10277856" y="2606040"/>
            <a:ext cx="91440" cy="91440"/>
          </a:xfrm>
          <a:prstGeom prst="ellipse">
            <a:avLst/>
          </a:prstGeom>
          <a:solidFill>
            <a:srgbClr val="5B8C3E"/>
          </a:solidFill>
          <a:ln w="12700">
            <a:solidFill>
              <a:srgbClr val="5B8C3E"/>
            </a:solidFill>
            <a:prstDash val="solid"/>
          </a:ln>
        </p:spPr>
      </p:sp>
      <p:sp>
        <p:nvSpPr>
          <p:cNvPr id="57" name="Text 54"/>
          <p:cNvSpPr txBox="1"/>
          <p:nvPr/>
        </p:nvSpPr>
        <p:spPr>
          <a:xfrm>
            <a:off x="10442448" y="253288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OAA</a:t>
            </a:r>
            <a:endParaRPr lang="en-US" sz="1000" dirty="0"/>
          </a:p>
        </p:txBody>
      </p:sp>
      <p:sp>
        <p:nvSpPr>
          <p:cNvPr id="58" name="Shape 55"/>
          <p:cNvSpPr/>
          <p:nvPr/>
        </p:nvSpPr>
        <p:spPr>
          <a:xfrm>
            <a:off x="502920" y="3675888"/>
            <a:ext cx="868680" cy="2121408"/>
          </a:xfrm>
          <a:prstGeom prst="roundRect">
            <a:avLst>
              <a:gd name="adj" fmla="val 8421"/>
            </a:avLst>
          </a:prstGeom>
          <a:solidFill>
            <a:srgbClr val="1B2E5E"/>
          </a:solidFill>
          <a:ln w="12700">
            <a:solidFill>
              <a:srgbClr val="1B2E5E"/>
            </a:solidFill>
            <a:prstDash val="solid"/>
          </a:ln>
        </p:spPr>
      </p:sp>
      <p:sp>
        <p:nvSpPr>
          <p:cNvPr id="59" name="Text 56"/>
          <p:cNvSpPr txBox="1"/>
          <p:nvPr/>
        </p:nvSpPr>
        <p:spPr>
          <a:xfrm>
            <a:off x="502920" y="3675888"/>
            <a:ext cx="868680" cy="2121408"/>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60" name="Shape 57"/>
          <p:cNvSpPr/>
          <p:nvPr/>
        </p:nvSpPr>
        <p:spPr>
          <a:xfrm>
            <a:off x="1554480" y="3675888"/>
            <a:ext cx="1636776" cy="2121408"/>
          </a:xfrm>
          <a:prstGeom prst="roundRect">
            <a:avLst>
              <a:gd name="adj" fmla="val 4469"/>
            </a:avLst>
          </a:prstGeom>
          <a:solidFill>
            <a:srgbClr val="EEF1F7"/>
          </a:solidFill>
          <a:ln w="12700">
            <a:solidFill>
              <a:srgbClr val="EEF1F7"/>
            </a:solidFill>
            <a:prstDash val="solid"/>
          </a:ln>
        </p:spPr>
      </p:sp>
      <p:sp>
        <p:nvSpPr>
          <p:cNvPr id="61" name="Text 58"/>
          <p:cNvSpPr txBox="1"/>
          <p:nvPr/>
        </p:nvSpPr>
        <p:spPr>
          <a:xfrm>
            <a:off x="1664208" y="376732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AUTUMN 1</a:t>
            </a:r>
            <a:endParaRPr lang="en-US" sz="800" dirty="0"/>
          </a:p>
        </p:txBody>
      </p:sp>
      <p:sp>
        <p:nvSpPr>
          <p:cNvPr id="62" name="Text 59"/>
          <p:cNvSpPr txBox="1"/>
          <p:nvPr/>
        </p:nvSpPr>
        <p:spPr>
          <a:xfrm>
            <a:off x="1847088" y="395020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63" name="Shape 60"/>
          <p:cNvSpPr/>
          <p:nvPr/>
        </p:nvSpPr>
        <p:spPr>
          <a:xfrm>
            <a:off x="1682496" y="4178808"/>
            <a:ext cx="91440" cy="91440"/>
          </a:xfrm>
          <a:prstGeom prst="ellipse">
            <a:avLst/>
          </a:prstGeom>
          <a:solidFill>
            <a:srgbClr val="1B4D7E"/>
          </a:solidFill>
          <a:ln w="12700">
            <a:solidFill>
              <a:srgbClr val="1B4D7E"/>
            </a:solidFill>
            <a:prstDash val="solid"/>
          </a:ln>
        </p:spPr>
      </p:sp>
      <p:sp>
        <p:nvSpPr>
          <p:cNvPr id="64" name="Text 61"/>
          <p:cNvSpPr txBox="1"/>
          <p:nvPr/>
        </p:nvSpPr>
        <p:spPr>
          <a:xfrm>
            <a:off x="1847088" y="410565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Net and Wall 2</a:t>
            </a:r>
            <a:endParaRPr lang="en-US" sz="1000" dirty="0"/>
          </a:p>
        </p:txBody>
      </p:sp>
      <p:sp>
        <p:nvSpPr>
          <p:cNvPr id="65" name="Text 62"/>
          <p:cNvSpPr txBox="1"/>
          <p:nvPr/>
        </p:nvSpPr>
        <p:spPr>
          <a:xfrm>
            <a:off x="1847088" y="475488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66" name="Shape 63"/>
          <p:cNvSpPr/>
          <p:nvPr/>
        </p:nvSpPr>
        <p:spPr>
          <a:xfrm>
            <a:off x="1682496" y="4983480"/>
            <a:ext cx="91440" cy="91440"/>
          </a:xfrm>
          <a:prstGeom prst="ellipse">
            <a:avLst/>
          </a:prstGeom>
          <a:solidFill>
            <a:srgbClr val="1B7A4A"/>
          </a:solidFill>
          <a:ln w="12700">
            <a:solidFill>
              <a:srgbClr val="1B7A4A"/>
            </a:solidFill>
            <a:prstDash val="solid"/>
          </a:ln>
        </p:spPr>
      </p:sp>
      <p:sp>
        <p:nvSpPr>
          <p:cNvPr id="67" name="Text 64"/>
          <p:cNvSpPr txBox="1"/>
          <p:nvPr/>
        </p:nvSpPr>
        <p:spPr>
          <a:xfrm>
            <a:off x="1847088" y="491032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Yoga</a:t>
            </a:r>
            <a:endParaRPr lang="en-US" sz="1000" dirty="0"/>
          </a:p>
        </p:txBody>
      </p:sp>
      <p:sp>
        <p:nvSpPr>
          <p:cNvPr id="68" name="Shape 65"/>
          <p:cNvSpPr/>
          <p:nvPr/>
        </p:nvSpPr>
        <p:spPr>
          <a:xfrm>
            <a:off x="3273552" y="3675888"/>
            <a:ext cx="1636776" cy="2121408"/>
          </a:xfrm>
          <a:prstGeom prst="roundRect">
            <a:avLst>
              <a:gd name="adj" fmla="val 4469"/>
            </a:avLst>
          </a:prstGeom>
          <a:solidFill>
            <a:srgbClr val="EEF1F7"/>
          </a:solidFill>
          <a:ln w="12700">
            <a:solidFill>
              <a:srgbClr val="EEF1F7"/>
            </a:solidFill>
            <a:prstDash val="solid"/>
          </a:ln>
        </p:spPr>
      </p:sp>
      <p:sp>
        <p:nvSpPr>
          <p:cNvPr id="69" name="Text 66"/>
          <p:cNvSpPr txBox="1"/>
          <p:nvPr/>
        </p:nvSpPr>
        <p:spPr>
          <a:xfrm>
            <a:off x="3383280" y="376732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AUTUMN 2</a:t>
            </a:r>
            <a:endParaRPr lang="en-US" sz="800" dirty="0"/>
          </a:p>
        </p:txBody>
      </p:sp>
      <p:sp>
        <p:nvSpPr>
          <p:cNvPr id="70" name="Text 67"/>
          <p:cNvSpPr txBox="1"/>
          <p:nvPr/>
        </p:nvSpPr>
        <p:spPr>
          <a:xfrm>
            <a:off x="3566160" y="395020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71" name="Shape 68"/>
          <p:cNvSpPr/>
          <p:nvPr/>
        </p:nvSpPr>
        <p:spPr>
          <a:xfrm>
            <a:off x="3401568" y="4178808"/>
            <a:ext cx="91440" cy="91440"/>
          </a:xfrm>
          <a:prstGeom prst="ellipse">
            <a:avLst/>
          </a:prstGeom>
          <a:solidFill>
            <a:srgbClr val="1B4D7E"/>
          </a:solidFill>
          <a:ln w="12700">
            <a:solidFill>
              <a:srgbClr val="1B4D7E"/>
            </a:solidFill>
            <a:prstDash val="solid"/>
          </a:ln>
        </p:spPr>
      </p:sp>
      <p:sp>
        <p:nvSpPr>
          <p:cNvPr id="72" name="Text 69"/>
          <p:cNvSpPr txBox="1"/>
          <p:nvPr/>
        </p:nvSpPr>
        <p:spPr>
          <a:xfrm>
            <a:off x="3566160" y="410565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Target Games 3</a:t>
            </a:r>
            <a:endParaRPr lang="en-US" sz="1000" dirty="0"/>
          </a:p>
        </p:txBody>
      </p:sp>
      <p:sp>
        <p:nvSpPr>
          <p:cNvPr id="73" name="Text 70"/>
          <p:cNvSpPr txBox="1"/>
          <p:nvPr/>
        </p:nvSpPr>
        <p:spPr>
          <a:xfrm>
            <a:off x="3566160" y="475488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74" name="Shape 71"/>
          <p:cNvSpPr/>
          <p:nvPr/>
        </p:nvSpPr>
        <p:spPr>
          <a:xfrm>
            <a:off x="3401568" y="4983480"/>
            <a:ext cx="91440" cy="91440"/>
          </a:xfrm>
          <a:prstGeom prst="ellipse">
            <a:avLst/>
          </a:prstGeom>
          <a:solidFill>
            <a:srgbClr val="0E7C7B"/>
          </a:solidFill>
          <a:ln w="12700">
            <a:solidFill>
              <a:srgbClr val="0E7C7B"/>
            </a:solidFill>
            <a:prstDash val="solid"/>
          </a:ln>
        </p:spPr>
      </p:sp>
      <p:sp>
        <p:nvSpPr>
          <p:cNvPr id="75" name="Text 72"/>
          <p:cNvSpPr txBox="1"/>
          <p:nvPr/>
        </p:nvSpPr>
        <p:spPr>
          <a:xfrm>
            <a:off x="3566160" y="491032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Dance: Fire of London</a:t>
            </a:r>
            <a:endParaRPr lang="en-US" sz="1000" dirty="0"/>
          </a:p>
        </p:txBody>
      </p:sp>
      <p:sp>
        <p:nvSpPr>
          <p:cNvPr id="76" name="Shape 73"/>
          <p:cNvSpPr/>
          <p:nvPr/>
        </p:nvSpPr>
        <p:spPr>
          <a:xfrm>
            <a:off x="4992624" y="3675888"/>
            <a:ext cx="1636776" cy="2121408"/>
          </a:xfrm>
          <a:prstGeom prst="roundRect">
            <a:avLst>
              <a:gd name="adj" fmla="val 4469"/>
            </a:avLst>
          </a:prstGeom>
          <a:solidFill>
            <a:srgbClr val="EEF1F7"/>
          </a:solidFill>
          <a:ln w="12700">
            <a:solidFill>
              <a:srgbClr val="EEF1F7"/>
            </a:solidFill>
            <a:prstDash val="solid"/>
          </a:ln>
        </p:spPr>
      </p:sp>
      <p:sp>
        <p:nvSpPr>
          <p:cNvPr id="77" name="Text 74"/>
          <p:cNvSpPr txBox="1"/>
          <p:nvPr/>
        </p:nvSpPr>
        <p:spPr>
          <a:xfrm>
            <a:off x="5102352" y="376732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SPRING 1</a:t>
            </a:r>
            <a:endParaRPr lang="en-US" sz="800" dirty="0"/>
          </a:p>
        </p:txBody>
      </p:sp>
      <p:sp>
        <p:nvSpPr>
          <p:cNvPr id="78" name="Text 75"/>
          <p:cNvSpPr txBox="1"/>
          <p:nvPr/>
        </p:nvSpPr>
        <p:spPr>
          <a:xfrm>
            <a:off x="5285232" y="395020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79" name="Shape 76"/>
          <p:cNvSpPr/>
          <p:nvPr/>
        </p:nvSpPr>
        <p:spPr>
          <a:xfrm>
            <a:off x="5120640" y="4178808"/>
            <a:ext cx="91440" cy="91440"/>
          </a:xfrm>
          <a:prstGeom prst="ellipse">
            <a:avLst/>
          </a:prstGeom>
          <a:solidFill>
            <a:srgbClr val="1B4D7E"/>
          </a:solidFill>
          <a:ln w="12700">
            <a:solidFill>
              <a:srgbClr val="1B4D7E"/>
            </a:solidFill>
            <a:prstDash val="solid"/>
          </a:ln>
        </p:spPr>
      </p:sp>
      <p:sp>
        <p:nvSpPr>
          <p:cNvPr id="80" name="Text 77"/>
          <p:cNvSpPr txBox="1"/>
          <p:nvPr/>
        </p:nvSpPr>
        <p:spPr>
          <a:xfrm>
            <a:off x="5285232" y="410565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Invasion Game Skills 2</a:t>
            </a:r>
            <a:endParaRPr lang="en-US" sz="1000" dirty="0"/>
          </a:p>
        </p:txBody>
      </p:sp>
      <p:sp>
        <p:nvSpPr>
          <p:cNvPr id="81" name="Text 78"/>
          <p:cNvSpPr txBox="1"/>
          <p:nvPr/>
        </p:nvSpPr>
        <p:spPr>
          <a:xfrm>
            <a:off x="5285232" y="475488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82" name="Shape 79"/>
          <p:cNvSpPr/>
          <p:nvPr/>
        </p:nvSpPr>
        <p:spPr>
          <a:xfrm>
            <a:off x="5120640" y="4983480"/>
            <a:ext cx="91440" cy="91440"/>
          </a:xfrm>
          <a:prstGeom prst="ellipse">
            <a:avLst/>
          </a:prstGeom>
          <a:solidFill>
            <a:srgbClr val="8B2FC9"/>
          </a:solidFill>
          <a:ln w="12700">
            <a:solidFill>
              <a:srgbClr val="8B2FC9"/>
            </a:solidFill>
            <a:prstDash val="solid"/>
          </a:ln>
        </p:spPr>
      </p:sp>
      <p:sp>
        <p:nvSpPr>
          <p:cNvPr id="83" name="Text 80"/>
          <p:cNvSpPr txBox="1"/>
          <p:nvPr/>
        </p:nvSpPr>
        <p:spPr>
          <a:xfrm>
            <a:off x="5285232" y="491032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Gymnastics: Pathways</a:t>
            </a:r>
            <a:endParaRPr lang="en-US" sz="1000" dirty="0"/>
          </a:p>
        </p:txBody>
      </p:sp>
      <p:sp>
        <p:nvSpPr>
          <p:cNvPr id="84" name="Shape 81"/>
          <p:cNvSpPr/>
          <p:nvPr/>
        </p:nvSpPr>
        <p:spPr>
          <a:xfrm>
            <a:off x="6711696" y="3675888"/>
            <a:ext cx="1636776" cy="2121408"/>
          </a:xfrm>
          <a:prstGeom prst="roundRect">
            <a:avLst>
              <a:gd name="adj" fmla="val 4469"/>
            </a:avLst>
          </a:prstGeom>
          <a:solidFill>
            <a:srgbClr val="EEF1F7"/>
          </a:solidFill>
          <a:ln w="12700">
            <a:solidFill>
              <a:srgbClr val="EEF1F7"/>
            </a:solidFill>
            <a:prstDash val="solid"/>
          </a:ln>
        </p:spPr>
      </p:sp>
      <p:sp>
        <p:nvSpPr>
          <p:cNvPr id="85" name="Text 82"/>
          <p:cNvSpPr txBox="1"/>
          <p:nvPr/>
        </p:nvSpPr>
        <p:spPr>
          <a:xfrm>
            <a:off x="6821424" y="376732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SPRING 2</a:t>
            </a:r>
            <a:endParaRPr lang="en-US" sz="800" dirty="0"/>
          </a:p>
        </p:txBody>
      </p:sp>
      <p:sp>
        <p:nvSpPr>
          <p:cNvPr id="86" name="Text 83"/>
          <p:cNvSpPr txBox="1"/>
          <p:nvPr/>
        </p:nvSpPr>
        <p:spPr>
          <a:xfrm>
            <a:off x="7004304" y="395020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87" name="Shape 84"/>
          <p:cNvSpPr/>
          <p:nvPr/>
        </p:nvSpPr>
        <p:spPr>
          <a:xfrm>
            <a:off x="6839712" y="4178808"/>
            <a:ext cx="91440" cy="91440"/>
          </a:xfrm>
          <a:prstGeom prst="ellipse">
            <a:avLst/>
          </a:prstGeom>
          <a:solidFill>
            <a:srgbClr val="1B4D7E"/>
          </a:solidFill>
          <a:ln w="12700">
            <a:solidFill>
              <a:srgbClr val="1B4D7E"/>
            </a:solidFill>
            <a:prstDash val="solid"/>
          </a:ln>
        </p:spPr>
      </p:sp>
      <p:sp>
        <p:nvSpPr>
          <p:cNvPr id="88" name="Text 85"/>
          <p:cNvSpPr txBox="1"/>
          <p:nvPr/>
        </p:nvSpPr>
        <p:spPr>
          <a:xfrm>
            <a:off x="7004304" y="410565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Tri Golf</a:t>
            </a:r>
            <a:endParaRPr lang="en-US" sz="1000" dirty="0"/>
          </a:p>
        </p:txBody>
      </p:sp>
      <p:sp>
        <p:nvSpPr>
          <p:cNvPr id="89" name="Text 86"/>
          <p:cNvSpPr txBox="1"/>
          <p:nvPr/>
        </p:nvSpPr>
        <p:spPr>
          <a:xfrm>
            <a:off x="7004304" y="475488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90" name="Shape 87"/>
          <p:cNvSpPr/>
          <p:nvPr/>
        </p:nvSpPr>
        <p:spPr>
          <a:xfrm>
            <a:off x="6839712" y="4983480"/>
            <a:ext cx="91440" cy="91440"/>
          </a:xfrm>
          <a:prstGeom prst="ellipse">
            <a:avLst/>
          </a:prstGeom>
          <a:solidFill>
            <a:srgbClr val="8B2FC9"/>
          </a:solidFill>
          <a:ln w="12700">
            <a:solidFill>
              <a:srgbClr val="8B2FC9"/>
            </a:solidFill>
            <a:prstDash val="solid"/>
          </a:ln>
        </p:spPr>
      </p:sp>
      <p:sp>
        <p:nvSpPr>
          <p:cNvPr id="91" name="Text 88"/>
          <p:cNvSpPr txBox="1"/>
          <p:nvPr/>
        </p:nvSpPr>
        <p:spPr>
          <a:xfrm>
            <a:off x="7004304" y="491032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Gymnastics: Stretching and curling</a:t>
            </a:r>
            <a:endParaRPr lang="en-US" sz="1000" dirty="0"/>
          </a:p>
        </p:txBody>
      </p:sp>
      <p:sp>
        <p:nvSpPr>
          <p:cNvPr id="92" name="Shape 89"/>
          <p:cNvSpPr/>
          <p:nvPr/>
        </p:nvSpPr>
        <p:spPr>
          <a:xfrm>
            <a:off x="8430768" y="3675888"/>
            <a:ext cx="1636776" cy="2121408"/>
          </a:xfrm>
          <a:prstGeom prst="roundRect">
            <a:avLst>
              <a:gd name="adj" fmla="val 4469"/>
            </a:avLst>
          </a:prstGeom>
          <a:solidFill>
            <a:srgbClr val="EEF1F7"/>
          </a:solidFill>
          <a:ln w="12700">
            <a:solidFill>
              <a:srgbClr val="EEF1F7"/>
            </a:solidFill>
            <a:prstDash val="solid"/>
          </a:ln>
        </p:spPr>
      </p:sp>
      <p:sp>
        <p:nvSpPr>
          <p:cNvPr id="93" name="Text 90"/>
          <p:cNvSpPr txBox="1"/>
          <p:nvPr/>
        </p:nvSpPr>
        <p:spPr>
          <a:xfrm>
            <a:off x="8540496" y="376732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SUMMER 1</a:t>
            </a:r>
            <a:endParaRPr lang="en-US" sz="800" dirty="0"/>
          </a:p>
        </p:txBody>
      </p:sp>
      <p:sp>
        <p:nvSpPr>
          <p:cNvPr id="94" name="Text 91"/>
          <p:cNvSpPr txBox="1"/>
          <p:nvPr/>
        </p:nvSpPr>
        <p:spPr>
          <a:xfrm>
            <a:off x="8723376" y="395020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95" name="Shape 92"/>
          <p:cNvSpPr/>
          <p:nvPr/>
        </p:nvSpPr>
        <p:spPr>
          <a:xfrm>
            <a:off x="8558784" y="4178808"/>
            <a:ext cx="91440" cy="91440"/>
          </a:xfrm>
          <a:prstGeom prst="ellipse">
            <a:avLst/>
          </a:prstGeom>
          <a:solidFill>
            <a:srgbClr val="C1440E"/>
          </a:solidFill>
          <a:ln w="12700">
            <a:solidFill>
              <a:srgbClr val="C1440E"/>
            </a:solidFill>
            <a:prstDash val="solid"/>
          </a:ln>
        </p:spPr>
      </p:sp>
      <p:sp>
        <p:nvSpPr>
          <p:cNvPr id="96" name="Text 93"/>
          <p:cNvSpPr txBox="1"/>
          <p:nvPr/>
        </p:nvSpPr>
        <p:spPr>
          <a:xfrm>
            <a:off x="8723376" y="410565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Athletics 2</a:t>
            </a:r>
            <a:endParaRPr lang="en-US" sz="1000" dirty="0"/>
          </a:p>
        </p:txBody>
      </p:sp>
      <p:sp>
        <p:nvSpPr>
          <p:cNvPr id="97" name="Text 94"/>
          <p:cNvSpPr txBox="1"/>
          <p:nvPr/>
        </p:nvSpPr>
        <p:spPr>
          <a:xfrm>
            <a:off x="8723376" y="475488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98" name="Shape 95"/>
          <p:cNvSpPr/>
          <p:nvPr/>
        </p:nvSpPr>
        <p:spPr>
          <a:xfrm>
            <a:off x="8558784" y="4983480"/>
            <a:ext cx="91440" cy="91440"/>
          </a:xfrm>
          <a:prstGeom prst="ellipse">
            <a:avLst/>
          </a:prstGeom>
          <a:solidFill>
            <a:srgbClr val="1B7A4A"/>
          </a:solidFill>
          <a:ln w="12700">
            <a:solidFill>
              <a:srgbClr val="1B7A4A"/>
            </a:solidFill>
            <a:prstDash val="solid"/>
          </a:ln>
        </p:spPr>
      </p:sp>
      <p:sp>
        <p:nvSpPr>
          <p:cNvPr id="99" name="Text 96"/>
          <p:cNvSpPr txBox="1"/>
          <p:nvPr/>
        </p:nvSpPr>
        <p:spPr>
          <a:xfrm>
            <a:off x="8723376" y="491032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Personal Challenges</a:t>
            </a:r>
            <a:endParaRPr lang="en-US" sz="1000" dirty="0"/>
          </a:p>
        </p:txBody>
      </p:sp>
      <p:sp>
        <p:nvSpPr>
          <p:cNvPr id="100" name="Shape 97"/>
          <p:cNvSpPr/>
          <p:nvPr/>
        </p:nvSpPr>
        <p:spPr>
          <a:xfrm>
            <a:off x="10149840" y="3675888"/>
            <a:ext cx="1636776" cy="2121408"/>
          </a:xfrm>
          <a:prstGeom prst="roundRect">
            <a:avLst>
              <a:gd name="adj" fmla="val 4469"/>
            </a:avLst>
          </a:prstGeom>
          <a:solidFill>
            <a:srgbClr val="EEF1F7"/>
          </a:solidFill>
          <a:ln w="12700">
            <a:solidFill>
              <a:srgbClr val="EEF1F7"/>
            </a:solidFill>
            <a:prstDash val="solid"/>
          </a:ln>
        </p:spPr>
      </p:sp>
      <p:sp>
        <p:nvSpPr>
          <p:cNvPr id="101" name="Text 98"/>
          <p:cNvSpPr txBox="1"/>
          <p:nvPr/>
        </p:nvSpPr>
        <p:spPr>
          <a:xfrm>
            <a:off x="10259568" y="376732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SUMMER 2</a:t>
            </a:r>
            <a:endParaRPr lang="en-US" sz="800" dirty="0"/>
          </a:p>
        </p:txBody>
      </p:sp>
      <p:sp>
        <p:nvSpPr>
          <p:cNvPr id="102" name="Text 99"/>
          <p:cNvSpPr txBox="1"/>
          <p:nvPr/>
        </p:nvSpPr>
        <p:spPr>
          <a:xfrm>
            <a:off x="10442448" y="395020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103" name="Shape 100"/>
          <p:cNvSpPr/>
          <p:nvPr/>
        </p:nvSpPr>
        <p:spPr>
          <a:xfrm>
            <a:off x="10277856" y="4178808"/>
            <a:ext cx="91440" cy="91440"/>
          </a:xfrm>
          <a:prstGeom prst="ellipse">
            <a:avLst/>
          </a:prstGeom>
          <a:solidFill>
            <a:srgbClr val="1B4D7E"/>
          </a:solidFill>
          <a:ln w="12700">
            <a:solidFill>
              <a:srgbClr val="1B4D7E"/>
            </a:solidFill>
            <a:prstDash val="solid"/>
          </a:ln>
        </p:spPr>
      </p:sp>
      <p:sp>
        <p:nvSpPr>
          <p:cNvPr id="104" name="Text 101"/>
          <p:cNvSpPr txBox="1"/>
          <p:nvPr/>
        </p:nvSpPr>
        <p:spPr>
          <a:xfrm>
            <a:off x="10442448" y="410565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Striking and Fielding 2</a:t>
            </a:r>
            <a:endParaRPr lang="en-US" sz="1000" dirty="0"/>
          </a:p>
        </p:txBody>
      </p:sp>
      <p:sp>
        <p:nvSpPr>
          <p:cNvPr id="105" name="Text 102"/>
          <p:cNvSpPr txBox="1"/>
          <p:nvPr/>
        </p:nvSpPr>
        <p:spPr>
          <a:xfrm>
            <a:off x="10442448" y="475488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106" name="Shape 103"/>
          <p:cNvSpPr/>
          <p:nvPr/>
        </p:nvSpPr>
        <p:spPr>
          <a:xfrm>
            <a:off x="10277856" y="4983480"/>
            <a:ext cx="91440" cy="91440"/>
          </a:xfrm>
          <a:prstGeom prst="ellipse">
            <a:avLst/>
          </a:prstGeom>
          <a:solidFill>
            <a:srgbClr val="5B8C3E"/>
          </a:solidFill>
          <a:ln w="12700">
            <a:solidFill>
              <a:srgbClr val="5B8C3E"/>
            </a:solidFill>
            <a:prstDash val="solid"/>
          </a:ln>
        </p:spPr>
      </p:sp>
      <p:sp>
        <p:nvSpPr>
          <p:cNvPr id="107" name="Text 104"/>
          <p:cNvSpPr txBox="1"/>
          <p:nvPr/>
        </p:nvSpPr>
        <p:spPr>
          <a:xfrm>
            <a:off x="10442448" y="491032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OAA</a:t>
            </a:r>
            <a:endParaRPr lang="en-US" sz="1000" dirty="0"/>
          </a:p>
        </p:txBody>
      </p:sp>
      <p:sp>
        <p:nvSpPr>
          <p:cNvPr id="108" name="Shape 105"/>
          <p:cNvSpPr/>
          <p:nvPr/>
        </p:nvSpPr>
        <p:spPr>
          <a:xfrm>
            <a:off x="4996282" y="6551676"/>
            <a:ext cx="109728" cy="109728"/>
          </a:xfrm>
          <a:prstGeom prst="ellipse">
            <a:avLst/>
          </a:prstGeom>
          <a:solidFill>
            <a:srgbClr val="1B4D7E"/>
          </a:solidFill>
          <a:ln w="12700">
            <a:solidFill>
              <a:srgbClr val="1B4D7E"/>
            </a:solidFill>
            <a:prstDash val="solid"/>
          </a:ln>
        </p:spPr>
      </p:sp>
      <p:sp>
        <p:nvSpPr>
          <p:cNvPr id="109" name="Text 106"/>
          <p:cNvSpPr txBox="1"/>
          <p:nvPr/>
        </p:nvSpPr>
        <p:spPr>
          <a:xfrm>
            <a:off x="5160874" y="6473952"/>
            <a:ext cx="466344"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Games</a:t>
            </a:r>
            <a:endParaRPr lang="en-US" sz="900" dirty="0"/>
          </a:p>
        </p:txBody>
      </p:sp>
      <p:sp>
        <p:nvSpPr>
          <p:cNvPr id="110" name="Shape 107"/>
          <p:cNvSpPr/>
          <p:nvPr/>
        </p:nvSpPr>
        <p:spPr>
          <a:xfrm>
            <a:off x="5773522" y="6551676"/>
            <a:ext cx="109728" cy="109728"/>
          </a:xfrm>
          <a:prstGeom prst="ellipse">
            <a:avLst/>
          </a:prstGeom>
          <a:solidFill>
            <a:srgbClr val="C1440E"/>
          </a:solidFill>
          <a:ln w="12700">
            <a:solidFill>
              <a:srgbClr val="C1440E"/>
            </a:solidFill>
            <a:prstDash val="solid"/>
          </a:ln>
        </p:spPr>
      </p:sp>
      <p:sp>
        <p:nvSpPr>
          <p:cNvPr id="111" name="Text 108"/>
          <p:cNvSpPr txBox="1"/>
          <p:nvPr/>
        </p:nvSpPr>
        <p:spPr>
          <a:xfrm>
            <a:off x="5938114" y="6473952"/>
            <a:ext cx="1274674"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Athletics and movement</a:t>
            </a:r>
            <a:endParaRPr lang="en-US" sz="900" dirty="0"/>
          </a:p>
        </p:txBody>
      </p:sp>
      <p:sp>
        <p:nvSpPr>
          <p:cNvPr id="112" name="Shape 109"/>
          <p:cNvSpPr/>
          <p:nvPr/>
        </p:nvSpPr>
        <p:spPr>
          <a:xfrm>
            <a:off x="7359091" y="6551676"/>
            <a:ext cx="109728" cy="109728"/>
          </a:xfrm>
          <a:prstGeom prst="ellipse">
            <a:avLst/>
          </a:prstGeom>
          <a:solidFill>
            <a:srgbClr val="8B2FC9"/>
          </a:solidFill>
          <a:ln w="12700">
            <a:solidFill>
              <a:srgbClr val="8B2FC9"/>
            </a:solidFill>
            <a:prstDash val="solid"/>
          </a:ln>
        </p:spPr>
      </p:sp>
      <p:sp>
        <p:nvSpPr>
          <p:cNvPr id="113" name="Text 110"/>
          <p:cNvSpPr txBox="1"/>
          <p:nvPr/>
        </p:nvSpPr>
        <p:spPr>
          <a:xfrm>
            <a:off x="7523683" y="6473952"/>
            <a:ext cx="704088"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Gymnastics</a:t>
            </a:r>
            <a:endParaRPr lang="en-US" sz="900" dirty="0"/>
          </a:p>
        </p:txBody>
      </p:sp>
      <p:sp>
        <p:nvSpPr>
          <p:cNvPr id="114" name="Shape 111"/>
          <p:cNvSpPr/>
          <p:nvPr/>
        </p:nvSpPr>
        <p:spPr>
          <a:xfrm>
            <a:off x="8374075" y="6551676"/>
            <a:ext cx="109728" cy="109728"/>
          </a:xfrm>
          <a:prstGeom prst="ellipse">
            <a:avLst/>
          </a:prstGeom>
          <a:solidFill>
            <a:srgbClr val="0E7C7B"/>
          </a:solidFill>
          <a:ln w="12700">
            <a:solidFill>
              <a:srgbClr val="0E7C7B"/>
            </a:solidFill>
            <a:prstDash val="solid"/>
          </a:ln>
        </p:spPr>
      </p:sp>
      <p:sp>
        <p:nvSpPr>
          <p:cNvPr id="115" name="Text 112"/>
          <p:cNvSpPr txBox="1"/>
          <p:nvPr/>
        </p:nvSpPr>
        <p:spPr>
          <a:xfrm>
            <a:off x="8538667" y="6473952"/>
            <a:ext cx="466344"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Dance</a:t>
            </a:r>
            <a:endParaRPr lang="en-US" sz="900" dirty="0"/>
          </a:p>
        </p:txBody>
      </p:sp>
      <p:sp>
        <p:nvSpPr>
          <p:cNvPr id="116" name="Shape 113"/>
          <p:cNvSpPr/>
          <p:nvPr/>
        </p:nvSpPr>
        <p:spPr>
          <a:xfrm>
            <a:off x="9151315" y="6551676"/>
            <a:ext cx="109728" cy="109728"/>
          </a:xfrm>
          <a:prstGeom prst="ellipse">
            <a:avLst/>
          </a:prstGeom>
          <a:solidFill>
            <a:srgbClr val="5B8C3E"/>
          </a:solidFill>
          <a:ln w="12700">
            <a:solidFill>
              <a:srgbClr val="5B8C3E"/>
            </a:solidFill>
            <a:prstDash val="solid"/>
          </a:ln>
        </p:spPr>
      </p:sp>
      <p:sp>
        <p:nvSpPr>
          <p:cNvPr id="117" name="Text 114"/>
          <p:cNvSpPr txBox="1"/>
          <p:nvPr/>
        </p:nvSpPr>
        <p:spPr>
          <a:xfrm>
            <a:off x="9315907" y="6473952"/>
            <a:ext cx="371246"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OAA</a:t>
            </a:r>
            <a:endParaRPr lang="en-US" sz="900" dirty="0"/>
          </a:p>
        </p:txBody>
      </p:sp>
      <p:sp>
        <p:nvSpPr>
          <p:cNvPr id="118" name="Shape 115"/>
          <p:cNvSpPr/>
          <p:nvPr/>
        </p:nvSpPr>
        <p:spPr>
          <a:xfrm>
            <a:off x="9833458" y="6551676"/>
            <a:ext cx="109728" cy="109728"/>
          </a:xfrm>
          <a:prstGeom prst="ellipse">
            <a:avLst/>
          </a:prstGeom>
          <a:solidFill>
            <a:srgbClr val="1B7A4A"/>
          </a:solidFill>
          <a:ln w="12700">
            <a:solidFill>
              <a:srgbClr val="1B7A4A"/>
            </a:solidFill>
            <a:prstDash val="solid"/>
          </a:ln>
        </p:spPr>
      </p:sp>
      <p:sp>
        <p:nvSpPr>
          <p:cNvPr id="119" name="Text 116"/>
          <p:cNvSpPr txBox="1"/>
          <p:nvPr/>
        </p:nvSpPr>
        <p:spPr>
          <a:xfrm>
            <a:off x="9998050" y="6473952"/>
            <a:ext cx="1084478"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Health and fitness</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w="12700">
            <a:solidFill>
              <a:srgbClr val="F5A623"/>
            </a:solidFill>
            <a:prstDash val="solid"/>
          </a:ln>
        </p:spPr>
      </p:sp>
      <p:pic>
        <p:nvPicPr>
          <p:cNvPr id="3" name="Image 0" descr="/home/claude/po/icons/running.png"/>
          <p:cNvPicPr>
            <a:picLocks noChangeAspect="1"/>
          </p:cNvPicPr>
          <p:nvPr/>
        </p:nvPicPr>
        <p:blipFill>
          <a:blip r:embed="rId3"/>
          <a:stretch>
            <a:fillRect/>
          </a:stretch>
        </p:blipFill>
        <p:spPr>
          <a:xfrm>
            <a:off x="576072" y="457200"/>
            <a:ext cx="420624" cy="420624"/>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3 &amp; Year 4</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PE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07</a:t>
            </a:r>
            <a:endParaRPr lang="en-US" sz="900" dirty="0"/>
          </a:p>
        </p:txBody>
      </p:sp>
      <p:sp>
        <p:nvSpPr>
          <p:cNvPr id="7" name="Text 4"/>
          <p:cNvSpPr txBox="1"/>
          <p:nvPr/>
        </p:nvSpPr>
        <p:spPr>
          <a:xfrm>
            <a:off x="1554480" y="1005840"/>
            <a:ext cx="10104120" cy="219456"/>
          </a:xfrm>
          <a:prstGeom prst="rect">
            <a:avLst/>
          </a:prstGeom>
          <a:noFill/>
          <a:ln/>
        </p:spPr>
        <p:txBody>
          <a:bodyPr wrap="square" lIns="0" tIns="0" rIns="0" bIns="0" rtlCol="0" anchor="ctr"/>
          <a:lstStyle/>
          <a:p>
            <a:pPr marL="0" indent="0">
              <a:buNone/>
            </a:pPr>
            <a:r>
              <a:rPr lang="en-US" sz="950" i="1" dirty="0">
                <a:solidFill>
                  <a:srgbClr val="5B6172"/>
                </a:solidFill>
                <a:latin typeface="Calibri" pitchFamily="34" charset="0"/>
                <a:ea typeface="Calibri" pitchFamily="34" charset="-122"/>
                <a:cs typeface="Calibri" pitchFamily="34" charset="-120"/>
              </a:rPr>
              <a:t>Outdoor unit shown first, indoor unit second. Swimming runs for Years 3 to 6 in the first weeks of the autumn term, in addition to these lessons.</a:t>
            </a:r>
            <a:endParaRPr lang="en-US" sz="950" dirty="0"/>
          </a:p>
        </p:txBody>
      </p:sp>
      <p:sp>
        <p:nvSpPr>
          <p:cNvPr id="8" name="Shape 5"/>
          <p:cNvSpPr/>
          <p:nvPr/>
        </p:nvSpPr>
        <p:spPr>
          <a:xfrm>
            <a:off x="502920" y="1298448"/>
            <a:ext cx="868680" cy="2121408"/>
          </a:xfrm>
          <a:prstGeom prst="roundRect">
            <a:avLst>
              <a:gd name="adj" fmla="val 8421"/>
            </a:avLst>
          </a:prstGeom>
          <a:solidFill>
            <a:srgbClr val="1B2E5E"/>
          </a:solidFill>
          <a:ln w="12700">
            <a:solidFill>
              <a:srgbClr val="1B2E5E"/>
            </a:solidFill>
            <a:prstDash val="solid"/>
          </a:ln>
        </p:spPr>
      </p:sp>
      <p:sp>
        <p:nvSpPr>
          <p:cNvPr id="9" name="Text 6"/>
          <p:cNvSpPr txBox="1"/>
          <p:nvPr/>
        </p:nvSpPr>
        <p:spPr>
          <a:xfrm>
            <a:off x="502920" y="1298448"/>
            <a:ext cx="868680" cy="2121408"/>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0" name="Shape 7"/>
          <p:cNvSpPr/>
          <p:nvPr/>
        </p:nvSpPr>
        <p:spPr>
          <a:xfrm>
            <a:off x="1554480" y="1298448"/>
            <a:ext cx="1636776" cy="2121408"/>
          </a:xfrm>
          <a:prstGeom prst="roundRect">
            <a:avLst>
              <a:gd name="adj" fmla="val 4469"/>
            </a:avLst>
          </a:prstGeom>
          <a:solidFill>
            <a:srgbClr val="EEF1F7"/>
          </a:solidFill>
          <a:ln w="12700">
            <a:solidFill>
              <a:srgbClr val="EEF1F7"/>
            </a:solidFill>
            <a:prstDash val="solid"/>
          </a:ln>
        </p:spPr>
      </p:sp>
      <p:sp>
        <p:nvSpPr>
          <p:cNvPr id="11" name="Text 8"/>
          <p:cNvSpPr txBox="1"/>
          <p:nvPr/>
        </p:nvSpPr>
        <p:spPr>
          <a:xfrm>
            <a:off x="1664208" y="138988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AUTUMN 1</a:t>
            </a:r>
            <a:endParaRPr lang="en-US" sz="800" dirty="0"/>
          </a:p>
        </p:txBody>
      </p:sp>
      <p:sp>
        <p:nvSpPr>
          <p:cNvPr id="12" name="Text 9"/>
          <p:cNvSpPr txBox="1"/>
          <p:nvPr/>
        </p:nvSpPr>
        <p:spPr>
          <a:xfrm>
            <a:off x="1847088" y="157276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13" name="Shape 10"/>
          <p:cNvSpPr/>
          <p:nvPr/>
        </p:nvSpPr>
        <p:spPr>
          <a:xfrm>
            <a:off x="1682496" y="1801368"/>
            <a:ext cx="91440" cy="91440"/>
          </a:xfrm>
          <a:prstGeom prst="ellipse">
            <a:avLst/>
          </a:prstGeom>
          <a:solidFill>
            <a:srgbClr val="1B4D7E"/>
          </a:solidFill>
          <a:ln w="12700">
            <a:solidFill>
              <a:srgbClr val="1B4D7E"/>
            </a:solidFill>
            <a:prstDash val="solid"/>
          </a:ln>
        </p:spPr>
      </p:sp>
      <p:sp>
        <p:nvSpPr>
          <p:cNvPr id="14" name="Text 11"/>
          <p:cNvSpPr txBox="1"/>
          <p:nvPr/>
        </p:nvSpPr>
        <p:spPr>
          <a:xfrm>
            <a:off x="1847088" y="172821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Hockey</a:t>
            </a:r>
            <a:endParaRPr lang="en-US" sz="1000" dirty="0"/>
          </a:p>
        </p:txBody>
      </p:sp>
      <p:sp>
        <p:nvSpPr>
          <p:cNvPr id="15" name="Text 12"/>
          <p:cNvSpPr txBox="1"/>
          <p:nvPr/>
        </p:nvSpPr>
        <p:spPr>
          <a:xfrm>
            <a:off x="1847088" y="237744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16" name="Shape 13"/>
          <p:cNvSpPr/>
          <p:nvPr/>
        </p:nvSpPr>
        <p:spPr>
          <a:xfrm>
            <a:off x="1682496" y="2606040"/>
            <a:ext cx="91440" cy="91440"/>
          </a:xfrm>
          <a:prstGeom prst="ellipse">
            <a:avLst/>
          </a:prstGeom>
          <a:solidFill>
            <a:srgbClr val="8B2FC9"/>
          </a:solidFill>
          <a:ln w="12700">
            <a:solidFill>
              <a:srgbClr val="8B2FC9"/>
            </a:solidFill>
            <a:prstDash val="solid"/>
          </a:ln>
        </p:spPr>
      </p:sp>
      <p:sp>
        <p:nvSpPr>
          <p:cNvPr id="17" name="Text 14"/>
          <p:cNvSpPr txBox="1"/>
          <p:nvPr/>
        </p:nvSpPr>
        <p:spPr>
          <a:xfrm>
            <a:off x="1847088" y="253288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Gymnastics: Receiving body weight</a:t>
            </a:r>
            <a:endParaRPr lang="en-US" sz="1000" dirty="0"/>
          </a:p>
        </p:txBody>
      </p:sp>
      <p:sp>
        <p:nvSpPr>
          <p:cNvPr id="18" name="Shape 15"/>
          <p:cNvSpPr/>
          <p:nvPr/>
        </p:nvSpPr>
        <p:spPr>
          <a:xfrm>
            <a:off x="3273552" y="1298448"/>
            <a:ext cx="1636776" cy="2121408"/>
          </a:xfrm>
          <a:prstGeom prst="roundRect">
            <a:avLst>
              <a:gd name="adj" fmla="val 4469"/>
            </a:avLst>
          </a:prstGeom>
          <a:solidFill>
            <a:srgbClr val="EEF1F7"/>
          </a:solidFill>
          <a:ln w="12700">
            <a:solidFill>
              <a:srgbClr val="EEF1F7"/>
            </a:solidFill>
            <a:prstDash val="solid"/>
          </a:ln>
        </p:spPr>
      </p:sp>
      <p:sp>
        <p:nvSpPr>
          <p:cNvPr id="19" name="Text 16"/>
          <p:cNvSpPr txBox="1"/>
          <p:nvPr/>
        </p:nvSpPr>
        <p:spPr>
          <a:xfrm>
            <a:off x="3383280" y="138988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AUTUMN 2</a:t>
            </a:r>
            <a:endParaRPr lang="en-US" sz="800" dirty="0"/>
          </a:p>
        </p:txBody>
      </p:sp>
      <p:sp>
        <p:nvSpPr>
          <p:cNvPr id="20" name="Text 17"/>
          <p:cNvSpPr txBox="1"/>
          <p:nvPr/>
        </p:nvSpPr>
        <p:spPr>
          <a:xfrm>
            <a:off x="3566160" y="157276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21" name="Shape 18"/>
          <p:cNvSpPr/>
          <p:nvPr/>
        </p:nvSpPr>
        <p:spPr>
          <a:xfrm>
            <a:off x="3401568" y="1801368"/>
            <a:ext cx="91440" cy="91440"/>
          </a:xfrm>
          <a:prstGeom prst="ellipse">
            <a:avLst/>
          </a:prstGeom>
          <a:solidFill>
            <a:srgbClr val="1B4D7E"/>
          </a:solidFill>
          <a:ln w="12700">
            <a:solidFill>
              <a:srgbClr val="1B4D7E"/>
            </a:solidFill>
            <a:prstDash val="solid"/>
          </a:ln>
        </p:spPr>
      </p:sp>
      <p:sp>
        <p:nvSpPr>
          <p:cNvPr id="22" name="Text 19"/>
          <p:cNvSpPr txBox="1"/>
          <p:nvPr/>
        </p:nvSpPr>
        <p:spPr>
          <a:xfrm>
            <a:off x="3566160" y="172821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Football</a:t>
            </a:r>
            <a:endParaRPr lang="en-US" sz="1000" dirty="0"/>
          </a:p>
        </p:txBody>
      </p:sp>
      <p:sp>
        <p:nvSpPr>
          <p:cNvPr id="23" name="Text 20"/>
          <p:cNvSpPr txBox="1"/>
          <p:nvPr/>
        </p:nvSpPr>
        <p:spPr>
          <a:xfrm>
            <a:off x="3566160" y="237744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24" name="Shape 21"/>
          <p:cNvSpPr/>
          <p:nvPr/>
        </p:nvSpPr>
        <p:spPr>
          <a:xfrm>
            <a:off x="3401568" y="2606040"/>
            <a:ext cx="91440" cy="91440"/>
          </a:xfrm>
          <a:prstGeom prst="ellipse">
            <a:avLst/>
          </a:prstGeom>
          <a:solidFill>
            <a:srgbClr val="1B7A4A"/>
          </a:solidFill>
          <a:ln w="12700">
            <a:solidFill>
              <a:srgbClr val="1B7A4A"/>
            </a:solidFill>
            <a:prstDash val="solid"/>
          </a:ln>
        </p:spPr>
      </p:sp>
      <p:sp>
        <p:nvSpPr>
          <p:cNvPr id="25" name="Text 22"/>
          <p:cNvSpPr txBox="1"/>
          <p:nvPr/>
        </p:nvSpPr>
        <p:spPr>
          <a:xfrm>
            <a:off x="3566160" y="253288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Yoga</a:t>
            </a:r>
            <a:endParaRPr lang="en-US" sz="1000" dirty="0"/>
          </a:p>
        </p:txBody>
      </p:sp>
      <p:sp>
        <p:nvSpPr>
          <p:cNvPr id="26" name="Shape 23"/>
          <p:cNvSpPr/>
          <p:nvPr/>
        </p:nvSpPr>
        <p:spPr>
          <a:xfrm>
            <a:off x="4992624" y="1298448"/>
            <a:ext cx="1636776" cy="2121408"/>
          </a:xfrm>
          <a:prstGeom prst="roundRect">
            <a:avLst>
              <a:gd name="adj" fmla="val 4469"/>
            </a:avLst>
          </a:prstGeom>
          <a:solidFill>
            <a:srgbClr val="EEF1F7"/>
          </a:solidFill>
          <a:ln w="12700">
            <a:solidFill>
              <a:srgbClr val="EEF1F7"/>
            </a:solidFill>
            <a:prstDash val="solid"/>
          </a:ln>
        </p:spPr>
      </p:sp>
      <p:sp>
        <p:nvSpPr>
          <p:cNvPr id="27" name="Text 24"/>
          <p:cNvSpPr txBox="1"/>
          <p:nvPr/>
        </p:nvSpPr>
        <p:spPr>
          <a:xfrm>
            <a:off x="5102352" y="138988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SPRING 1</a:t>
            </a:r>
            <a:endParaRPr lang="en-US" sz="800" dirty="0"/>
          </a:p>
        </p:txBody>
      </p:sp>
      <p:sp>
        <p:nvSpPr>
          <p:cNvPr id="28" name="Text 25"/>
          <p:cNvSpPr txBox="1"/>
          <p:nvPr/>
        </p:nvSpPr>
        <p:spPr>
          <a:xfrm>
            <a:off x="5285232" y="157276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29" name="Shape 26"/>
          <p:cNvSpPr/>
          <p:nvPr/>
        </p:nvSpPr>
        <p:spPr>
          <a:xfrm>
            <a:off x="5120640" y="1801368"/>
            <a:ext cx="91440" cy="91440"/>
          </a:xfrm>
          <a:prstGeom prst="ellipse">
            <a:avLst/>
          </a:prstGeom>
          <a:solidFill>
            <a:srgbClr val="1B4D7E"/>
          </a:solidFill>
          <a:ln w="12700">
            <a:solidFill>
              <a:srgbClr val="1B4D7E"/>
            </a:solidFill>
            <a:prstDash val="solid"/>
          </a:ln>
        </p:spPr>
      </p:sp>
      <p:sp>
        <p:nvSpPr>
          <p:cNvPr id="30" name="Text 27"/>
          <p:cNvSpPr txBox="1"/>
          <p:nvPr/>
        </p:nvSpPr>
        <p:spPr>
          <a:xfrm>
            <a:off x="5285232" y="172821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Basketball</a:t>
            </a:r>
            <a:endParaRPr lang="en-US" sz="1000" dirty="0"/>
          </a:p>
        </p:txBody>
      </p:sp>
      <p:sp>
        <p:nvSpPr>
          <p:cNvPr id="31" name="Text 28"/>
          <p:cNvSpPr txBox="1"/>
          <p:nvPr/>
        </p:nvSpPr>
        <p:spPr>
          <a:xfrm>
            <a:off x="5285232" y="237744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32" name="Shape 29"/>
          <p:cNvSpPr/>
          <p:nvPr/>
        </p:nvSpPr>
        <p:spPr>
          <a:xfrm>
            <a:off x="5120640" y="2606040"/>
            <a:ext cx="91440" cy="91440"/>
          </a:xfrm>
          <a:prstGeom prst="ellipse">
            <a:avLst/>
          </a:prstGeom>
          <a:solidFill>
            <a:srgbClr val="0E7C7B"/>
          </a:solidFill>
          <a:ln w="12700">
            <a:solidFill>
              <a:srgbClr val="0E7C7B"/>
            </a:solidFill>
            <a:prstDash val="solid"/>
          </a:ln>
        </p:spPr>
      </p:sp>
      <p:sp>
        <p:nvSpPr>
          <p:cNvPr id="33" name="Text 30"/>
          <p:cNvSpPr txBox="1"/>
          <p:nvPr/>
        </p:nvSpPr>
        <p:spPr>
          <a:xfrm>
            <a:off x="5285232" y="253288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Dance: Romans</a:t>
            </a:r>
            <a:endParaRPr lang="en-US" sz="1000" dirty="0"/>
          </a:p>
        </p:txBody>
      </p:sp>
      <p:sp>
        <p:nvSpPr>
          <p:cNvPr id="34" name="Shape 31"/>
          <p:cNvSpPr/>
          <p:nvPr/>
        </p:nvSpPr>
        <p:spPr>
          <a:xfrm>
            <a:off x="6711696" y="1298448"/>
            <a:ext cx="1636776" cy="2121408"/>
          </a:xfrm>
          <a:prstGeom prst="roundRect">
            <a:avLst>
              <a:gd name="adj" fmla="val 4469"/>
            </a:avLst>
          </a:prstGeom>
          <a:solidFill>
            <a:srgbClr val="EEF1F7"/>
          </a:solidFill>
          <a:ln w="12700">
            <a:solidFill>
              <a:srgbClr val="EEF1F7"/>
            </a:solidFill>
            <a:prstDash val="solid"/>
          </a:ln>
        </p:spPr>
      </p:sp>
      <p:sp>
        <p:nvSpPr>
          <p:cNvPr id="35" name="Text 32"/>
          <p:cNvSpPr txBox="1"/>
          <p:nvPr/>
        </p:nvSpPr>
        <p:spPr>
          <a:xfrm>
            <a:off x="6821424" y="138988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SPRING 2</a:t>
            </a:r>
            <a:endParaRPr lang="en-US" sz="800" dirty="0"/>
          </a:p>
        </p:txBody>
      </p:sp>
      <p:sp>
        <p:nvSpPr>
          <p:cNvPr id="36" name="Text 33"/>
          <p:cNvSpPr txBox="1"/>
          <p:nvPr/>
        </p:nvSpPr>
        <p:spPr>
          <a:xfrm>
            <a:off x="7004304" y="157276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37" name="Shape 34"/>
          <p:cNvSpPr/>
          <p:nvPr/>
        </p:nvSpPr>
        <p:spPr>
          <a:xfrm>
            <a:off x="6839712" y="1801368"/>
            <a:ext cx="91440" cy="91440"/>
          </a:xfrm>
          <a:prstGeom prst="ellipse">
            <a:avLst/>
          </a:prstGeom>
          <a:solidFill>
            <a:srgbClr val="1B4D7E"/>
          </a:solidFill>
          <a:ln w="12700">
            <a:solidFill>
              <a:srgbClr val="1B4D7E"/>
            </a:solidFill>
            <a:prstDash val="solid"/>
          </a:ln>
        </p:spPr>
      </p:sp>
      <p:sp>
        <p:nvSpPr>
          <p:cNvPr id="38" name="Text 35"/>
          <p:cNvSpPr txBox="1"/>
          <p:nvPr/>
        </p:nvSpPr>
        <p:spPr>
          <a:xfrm>
            <a:off x="7004304" y="172821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Tag Rugby</a:t>
            </a:r>
            <a:endParaRPr lang="en-US" sz="1000" dirty="0"/>
          </a:p>
        </p:txBody>
      </p:sp>
      <p:sp>
        <p:nvSpPr>
          <p:cNvPr id="39" name="Text 36"/>
          <p:cNvSpPr txBox="1"/>
          <p:nvPr/>
        </p:nvSpPr>
        <p:spPr>
          <a:xfrm>
            <a:off x="7004304" y="237744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40" name="Shape 37"/>
          <p:cNvSpPr/>
          <p:nvPr/>
        </p:nvSpPr>
        <p:spPr>
          <a:xfrm>
            <a:off x="6839712" y="2606040"/>
            <a:ext cx="91440" cy="91440"/>
          </a:xfrm>
          <a:prstGeom prst="ellipse">
            <a:avLst/>
          </a:prstGeom>
          <a:solidFill>
            <a:srgbClr val="1B7A4A"/>
          </a:solidFill>
          <a:ln w="12700">
            <a:solidFill>
              <a:srgbClr val="1B7A4A"/>
            </a:solidFill>
            <a:prstDash val="solid"/>
          </a:ln>
        </p:spPr>
      </p:sp>
      <p:sp>
        <p:nvSpPr>
          <p:cNvPr id="41" name="Text 38"/>
          <p:cNvSpPr txBox="1"/>
          <p:nvPr/>
        </p:nvSpPr>
        <p:spPr>
          <a:xfrm>
            <a:off x="7004304" y="253288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Health Related Fitness</a:t>
            </a:r>
            <a:endParaRPr lang="en-US" sz="1000" dirty="0"/>
          </a:p>
        </p:txBody>
      </p:sp>
      <p:sp>
        <p:nvSpPr>
          <p:cNvPr id="42" name="Shape 39"/>
          <p:cNvSpPr/>
          <p:nvPr/>
        </p:nvSpPr>
        <p:spPr>
          <a:xfrm>
            <a:off x="8430768" y="1298448"/>
            <a:ext cx="1636776" cy="2121408"/>
          </a:xfrm>
          <a:prstGeom prst="roundRect">
            <a:avLst>
              <a:gd name="adj" fmla="val 4469"/>
            </a:avLst>
          </a:prstGeom>
          <a:solidFill>
            <a:srgbClr val="EEF1F7"/>
          </a:solidFill>
          <a:ln w="12700">
            <a:solidFill>
              <a:srgbClr val="EEF1F7"/>
            </a:solidFill>
            <a:prstDash val="solid"/>
          </a:ln>
        </p:spPr>
      </p:sp>
      <p:sp>
        <p:nvSpPr>
          <p:cNvPr id="43" name="Text 40"/>
          <p:cNvSpPr txBox="1"/>
          <p:nvPr/>
        </p:nvSpPr>
        <p:spPr>
          <a:xfrm>
            <a:off x="8540496" y="138988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SUMMER 1</a:t>
            </a:r>
            <a:endParaRPr lang="en-US" sz="800" dirty="0"/>
          </a:p>
        </p:txBody>
      </p:sp>
      <p:sp>
        <p:nvSpPr>
          <p:cNvPr id="44" name="Text 41"/>
          <p:cNvSpPr txBox="1"/>
          <p:nvPr/>
        </p:nvSpPr>
        <p:spPr>
          <a:xfrm>
            <a:off x="8723376" y="157276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45" name="Shape 42"/>
          <p:cNvSpPr/>
          <p:nvPr/>
        </p:nvSpPr>
        <p:spPr>
          <a:xfrm>
            <a:off x="8558784" y="1801368"/>
            <a:ext cx="91440" cy="91440"/>
          </a:xfrm>
          <a:prstGeom prst="ellipse">
            <a:avLst/>
          </a:prstGeom>
          <a:solidFill>
            <a:srgbClr val="C1440E"/>
          </a:solidFill>
          <a:ln w="12700">
            <a:solidFill>
              <a:srgbClr val="C1440E"/>
            </a:solidFill>
            <a:prstDash val="solid"/>
          </a:ln>
        </p:spPr>
      </p:sp>
      <p:sp>
        <p:nvSpPr>
          <p:cNvPr id="46" name="Text 43"/>
          <p:cNvSpPr txBox="1"/>
          <p:nvPr/>
        </p:nvSpPr>
        <p:spPr>
          <a:xfrm>
            <a:off x="8723376" y="172821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Athletics 3</a:t>
            </a:r>
            <a:endParaRPr lang="en-US" sz="1000" dirty="0"/>
          </a:p>
        </p:txBody>
      </p:sp>
      <p:sp>
        <p:nvSpPr>
          <p:cNvPr id="47" name="Text 44"/>
          <p:cNvSpPr txBox="1"/>
          <p:nvPr/>
        </p:nvSpPr>
        <p:spPr>
          <a:xfrm>
            <a:off x="8723376" y="237744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48" name="Shape 45"/>
          <p:cNvSpPr/>
          <p:nvPr/>
        </p:nvSpPr>
        <p:spPr>
          <a:xfrm>
            <a:off x="8558784" y="2606040"/>
            <a:ext cx="91440" cy="91440"/>
          </a:xfrm>
          <a:prstGeom prst="ellipse">
            <a:avLst/>
          </a:prstGeom>
          <a:solidFill>
            <a:srgbClr val="8B2FC9"/>
          </a:solidFill>
          <a:ln w="12700">
            <a:solidFill>
              <a:srgbClr val="8B2FC9"/>
            </a:solidFill>
            <a:prstDash val="solid"/>
          </a:ln>
        </p:spPr>
      </p:sp>
      <p:sp>
        <p:nvSpPr>
          <p:cNvPr id="49" name="Text 46"/>
          <p:cNvSpPr txBox="1"/>
          <p:nvPr/>
        </p:nvSpPr>
        <p:spPr>
          <a:xfrm>
            <a:off x="8723376" y="253288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Gymnastics: Symmetry and asymmetry</a:t>
            </a:r>
            <a:endParaRPr lang="en-US" sz="1000" dirty="0"/>
          </a:p>
        </p:txBody>
      </p:sp>
      <p:sp>
        <p:nvSpPr>
          <p:cNvPr id="50" name="Shape 47"/>
          <p:cNvSpPr/>
          <p:nvPr/>
        </p:nvSpPr>
        <p:spPr>
          <a:xfrm>
            <a:off x="10149840" y="1298448"/>
            <a:ext cx="1636776" cy="2121408"/>
          </a:xfrm>
          <a:prstGeom prst="roundRect">
            <a:avLst>
              <a:gd name="adj" fmla="val 4469"/>
            </a:avLst>
          </a:prstGeom>
          <a:solidFill>
            <a:srgbClr val="EEF1F7"/>
          </a:solidFill>
          <a:ln w="12700">
            <a:solidFill>
              <a:srgbClr val="EEF1F7"/>
            </a:solidFill>
            <a:prstDash val="solid"/>
          </a:ln>
        </p:spPr>
      </p:sp>
      <p:sp>
        <p:nvSpPr>
          <p:cNvPr id="51" name="Text 48"/>
          <p:cNvSpPr txBox="1"/>
          <p:nvPr/>
        </p:nvSpPr>
        <p:spPr>
          <a:xfrm>
            <a:off x="10259568" y="138988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SUMMER 2</a:t>
            </a:r>
            <a:endParaRPr lang="en-US" sz="800" dirty="0"/>
          </a:p>
        </p:txBody>
      </p:sp>
      <p:sp>
        <p:nvSpPr>
          <p:cNvPr id="52" name="Text 49"/>
          <p:cNvSpPr txBox="1"/>
          <p:nvPr/>
        </p:nvSpPr>
        <p:spPr>
          <a:xfrm>
            <a:off x="10442448" y="157276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53" name="Shape 50"/>
          <p:cNvSpPr/>
          <p:nvPr/>
        </p:nvSpPr>
        <p:spPr>
          <a:xfrm>
            <a:off x="10277856" y="1801368"/>
            <a:ext cx="91440" cy="91440"/>
          </a:xfrm>
          <a:prstGeom prst="ellipse">
            <a:avLst/>
          </a:prstGeom>
          <a:solidFill>
            <a:srgbClr val="1B4D7E"/>
          </a:solidFill>
          <a:ln w="12700">
            <a:solidFill>
              <a:srgbClr val="1B4D7E"/>
            </a:solidFill>
            <a:prstDash val="solid"/>
          </a:ln>
        </p:spPr>
      </p:sp>
      <p:sp>
        <p:nvSpPr>
          <p:cNvPr id="54" name="Text 51"/>
          <p:cNvSpPr txBox="1"/>
          <p:nvPr/>
        </p:nvSpPr>
        <p:spPr>
          <a:xfrm>
            <a:off x="10442448" y="172821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Cricket</a:t>
            </a:r>
            <a:endParaRPr lang="en-US" sz="1000" dirty="0"/>
          </a:p>
        </p:txBody>
      </p:sp>
      <p:sp>
        <p:nvSpPr>
          <p:cNvPr id="55" name="Text 52"/>
          <p:cNvSpPr txBox="1"/>
          <p:nvPr/>
        </p:nvSpPr>
        <p:spPr>
          <a:xfrm>
            <a:off x="10442448" y="237744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56" name="Shape 53"/>
          <p:cNvSpPr/>
          <p:nvPr/>
        </p:nvSpPr>
        <p:spPr>
          <a:xfrm>
            <a:off x="10277856" y="2606040"/>
            <a:ext cx="91440" cy="91440"/>
          </a:xfrm>
          <a:prstGeom prst="ellipse">
            <a:avLst/>
          </a:prstGeom>
          <a:solidFill>
            <a:srgbClr val="5B8C3E"/>
          </a:solidFill>
          <a:ln w="12700">
            <a:solidFill>
              <a:srgbClr val="5B8C3E"/>
            </a:solidFill>
            <a:prstDash val="solid"/>
          </a:ln>
        </p:spPr>
      </p:sp>
      <p:sp>
        <p:nvSpPr>
          <p:cNvPr id="57" name="Text 54"/>
          <p:cNvSpPr txBox="1"/>
          <p:nvPr/>
        </p:nvSpPr>
        <p:spPr>
          <a:xfrm>
            <a:off x="10442448" y="253288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OAA</a:t>
            </a:r>
            <a:endParaRPr lang="en-US" sz="1000" dirty="0"/>
          </a:p>
        </p:txBody>
      </p:sp>
      <p:sp>
        <p:nvSpPr>
          <p:cNvPr id="58" name="Shape 55"/>
          <p:cNvSpPr/>
          <p:nvPr/>
        </p:nvSpPr>
        <p:spPr>
          <a:xfrm>
            <a:off x="502920" y="3675888"/>
            <a:ext cx="868680" cy="2121408"/>
          </a:xfrm>
          <a:prstGeom prst="roundRect">
            <a:avLst>
              <a:gd name="adj" fmla="val 8421"/>
            </a:avLst>
          </a:prstGeom>
          <a:solidFill>
            <a:srgbClr val="1B2E5E"/>
          </a:solidFill>
          <a:ln w="12700">
            <a:solidFill>
              <a:srgbClr val="1B2E5E"/>
            </a:solidFill>
            <a:prstDash val="solid"/>
          </a:ln>
        </p:spPr>
      </p:sp>
      <p:sp>
        <p:nvSpPr>
          <p:cNvPr id="59" name="Text 56"/>
          <p:cNvSpPr txBox="1"/>
          <p:nvPr/>
        </p:nvSpPr>
        <p:spPr>
          <a:xfrm>
            <a:off x="502920" y="3675888"/>
            <a:ext cx="868680" cy="2121408"/>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60" name="Shape 57"/>
          <p:cNvSpPr/>
          <p:nvPr/>
        </p:nvSpPr>
        <p:spPr>
          <a:xfrm>
            <a:off x="1554480" y="3675888"/>
            <a:ext cx="1636776" cy="2121408"/>
          </a:xfrm>
          <a:prstGeom prst="roundRect">
            <a:avLst>
              <a:gd name="adj" fmla="val 4469"/>
            </a:avLst>
          </a:prstGeom>
          <a:solidFill>
            <a:srgbClr val="EEF1F7"/>
          </a:solidFill>
          <a:ln w="12700">
            <a:solidFill>
              <a:srgbClr val="EEF1F7"/>
            </a:solidFill>
            <a:prstDash val="solid"/>
          </a:ln>
        </p:spPr>
      </p:sp>
      <p:sp>
        <p:nvSpPr>
          <p:cNvPr id="61" name="Text 58"/>
          <p:cNvSpPr txBox="1"/>
          <p:nvPr/>
        </p:nvSpPr>
        <p:spPr>
          <a:xfrm>
            <a:off x="1664208" y="376732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AUTUMN 1</a:t>
            </a:r>
            <a:endParaRPr lang="en-US" sz="800" dirty="0"/>
          </a:p>
        </p:txBody>
      </p:sp>
      <p:sp>
        <p:nvSpPr>
          <p:cNvPr id="62" name="Text 59"/>
          <p:cNvSpPr txBox="1"/>
          <p:nvPr/>
        </p:nvSpPr>
        <p:spPr>
          <a:xfrm>
            <a:off x="1847088" y="395020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63" name="Shape 60"/>
          <p:cNvSpPr/>
          <p:nvPr/>
        </p:nvSpPr>
        <p:spPr>
          <a:xfrm>
            <a:off x="1682496" y="4178808"/>
            <a:ext cx="91440" cy="91440"/>
          </a:xfrm>
          <a:prstGeom prst="ellipse">
            <a:avLst/>
          </a:prstGeom>
          <a:solidFill>
            <a:srgbClr val="1B4D7E"/>
          </a:solidFill>
          <a:ln w="12700">
            <a:solidFill>
              <a:srgbClr val="1B4D7E"/>
            </a:solidFill>
            <a:prstDash val="solid"/>
          </a:ln>
        </p:spPr>
      </p:sp>
      <p:sp>
        <p:nvSpPr>
          <p:cNvPr id="64" name="Text 61"/>
          <p:cNvSpPr txBox="1"/>
          <p:nvPr/>
        </p:nvSpPr>
        <p:spPr>
          <a:xfrm>
            <a:off x="1847088" y="410565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Tag Rugby</a:t>
            </a:r>
            <a:endParaRPr lang="en-US" sz="1000" dirty="0"/>
          </a:p>
        </p:txBody>
      </p:sp>
      <p:sp>
        <p:nvSpPr>
          <p:cNvPr id="65" name="Text 62"/>
          <p:cNvSpPr txBox="1"/>
          <p:nvPr/>
        </p:nvSpPr>
        <p:spPr>
          <a:xfrm>
            <a:off x="1847088" y="475488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66" name="Shape 63"/>
          <p:cNvSpPr/>
          <p:nvPr/>
        </p:nvSpPr>
        <p:spPr>
          <a:xfrm>
            <a:off x="1682496" y="4983480"/>
            <a:ext cx="91440" cy="91440"/>
          </a:xfrm>
          <a:prstGeom prst="ellipse">
            <a:avLst/>
          </a:prstGeom>
          <a:solidFill>
            <a:srgbClr val="8B2FC9"/>
          </a:solidFill>
          <a:ln w="12700">
            <a:solidFill>
              <a:srgbClr val="8B2FC9"/>
            </a:solidFill>
            <a:prstDash val="solid"/>
          </a:ln>
        </p:spPr>
      </p:sp>
      <p:sp>
        <p:nvSpPr>
          <p:cNvPr id="67" name="Text 64"/>
          <p:cNvSpPr txBox="1"/>
          <p:nvPr/>
        </p:nvSpPr>
        <p:spPr>
          <a:xfrm>
            <a:off x="1847088" y="491032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Gymnastics: Arching and bridges</a:t>
            </a:r>
            <a:endParaRPr lang="en-US" sz="1000" dirty="0"/>
          </a:p>
        </p:txBody>
      </p:sp>
      <p:sp>
        <p:nvSpPr>
          <p:cNvPr id="68" name="Shape 65"/>
          <p:cNvSpPr/>
          <p:nvPr/>
        </p:nvSpPr>
        <p:spPr>
          <a:xfrm>
            <a:off x="3273552" y="3675888"/>
            <a:ext cx="1636776" cy="2121408"/>
          </a:xfrm>
          <a:prstGeom prst="roundRect">
            <a:avLst>
              <a:gd name="adj" fmla="val 4469"/>
            </a:avLst>
          </a:prstGeom>
          <a:solidFill>
            <a:srgbClr val="EEF1F7"/>
          </a:solidFill>
          <a:ln w="12700">
            <a:solidFill>
              <a:srgbClr val="EEF1F7"/>
            </a:solidFill>
            <a:prstDash val="solid"/>
          </a:ln>
        </p:spPr>
      </p:sp>
      <p:sp>
        <p:nvSpPr>
          <p:cNvPr id="69" name="Text 66"/>
          <p:cNvSpPr txBox="1"/>
          <p:nvPr/>
        </p:nvSpPr>
        <p:spPr>
          <a:xfrm>
            <a:off x="3383280" y="376732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AUTUMN 2</a:t>
            </a:r>
            <a:endParaRPr lang="en-US" sz="800" dirty="0"/>
          </a:p>
        </p:txBody>
      </p:sp>
      <p:sp>
        <p:nvSpPr>
          <p:cNvPr id="70" name="Text 67"/>
          <p:cNvSpPr txBox="1"/>
          <p:nvPr/>
        </p:nvSpPr>
        <p:spPr>
          <a:xfrm>
            <a:off x="3566160" y="395020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71" name="Shape 68"/>
          <p:cNvSpPr/>
          <p:nvPr/>
        </p:nvSpPr>
        <p:spPr>
          <a:xfrm>
            <a:off x="3401568" y="4178808"/>
            <a:ext cx="91440" cy="91440"/>
          </a:xfrm>
          <a:prstGeom prst="ellipse">
            <a:avLst/>
          </a:prstGeom>
          <a:solidFill>
            <a:srgbClr val="1B7A4A"/>
          </a:solidFill>
          <a:ln w="12700">
            <a:solidFill>
              <a:srgbClr val="1B7A4A"/>
            </a:solidFill>
            <a:prstDash val="solid"/>
          </a:ln>
        </p:spPr>
      </p:sp>
      <p:sp>
        <p:nvSpPr>
          <p:cNvPr id="72" name="Text 69"/>
          <p:cNvSpPr txBox="1"/>
          <p:nvPr/>
        </p:nvSpPr>
        <p:spPr>
          <a:xfrm>
            <a:off x="3566160" y="410565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Personal Challenges</a:t>
            </a:r>
            <a:endParaRPr lang="en-US" sz="1000" dirty="0"/>
          </a:p>
        </p:txBody>
      </p:sp>
      <p:sp>
        <p:nvSpPr>
          <p:cNvPr id="73" name="Text 70"/>
          <p:cNvSpPr txBox="1"/>
          <p:nvPr/>
        </p:nvSpPr>
        <p:spPr>
          <a:xfrm>
            <a:off x="3566160" y="475488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74" name="Shape 71"/>
          <p:cNvSpPr/>
          <p:nvPr/>
        </p:nvSpPr>
        <p:spPr>
          <a:xfrm>
            <a:off x="3401568" y="4983480"/>
            <a:ext cx="91440" cy="91440"/>
          </a:xfrm>
          <a:prstGeom prst="ellipse">
            <a:avLst/>
          </a:prstGeom>
          <a:solidFill>
            <a:srgbClr val="1B4D7E"/>
          </a:solidFill>
          <a:ln w="12700">
            <a:solidFill>
              <a:srgbClr val="1B4D7E"/>
            </a:solidFill>
            <a:prstDash val="solid"/>
          </a:ln>
        </p:spPr>
      </p:sp>
      <p:sp>
        <p:nvSpPr>
          <p:cNvPr id="75" name="Text 72"/>
          <p:cNvSpPr txBox="1"/>
          <p:nvPr/>
        </p:nvSpPr>
        <p:spPr>
          <a:xfrm>
            <a:off x="3566160" y="491032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Dodgeball</a:t>
            </a:r>
            <a:endParaRPr lang="en-US" sz="1000" dirty="0"/>
          </a:p>
        </p:txBody>
      </p:sp>
      <p:sp>
        <p:nvSpPr>
          <p:cNvPr id="76" name="Shape 73"/>
          <p:cNvSpPr/>
          <p:nvPr/>
        </p:nvSpPr>
        <p:spPr>
          <a:xfrm>
            <a:off x="4992624" y="3675888"/>
            <a:ext cx="1636776" cy="2121408"/>
          </a:xfrm>
          <a:prstGeom prst="roundRect">
            <a:avLst>
              <a:gd name="adj" fmla="val 4469"/>
            </a:avLst>
          </a:prstGeom>
          <a:solidFill>
            <a:srgbClr val="EEF1F7"/>
          </a:solidFill>
          <a:ln w="12700">
            <a:solidFill>
              <a:srgbClr val="EEF1F7"/>
            </a:solidFill>
            <a:prstDash val="solid"/>
          </a:ln>
        </p:spPr>
      </p:sp>
      <p:sp>
        <p:nvSpPr>
          <p:cNvPr id="77" name="Text 74"/>
          <p:cNvSpPr txBox="1"/>
          <p:nvPr/>
        </p:nvSpPr>
        <p:spPr>
          <a:xfrm>
            <a:off x="5102352" y="376732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SPRING 1</a:t>
            </a:r>
            <a:endParaRPr lang="en-US" sz="800" dirty="0"/>
          </a:p>
        </p:txBody>
      </p:sp>
      <p:sp>
        <p:nvSpPr>
          <p:cNvPr id="78" name="Text 75"/>
          <p:cNvSpPr txBox="1"/>
          <p:nvPr/>
        </p:nvSpPr>
        <p:spPr>
          <a:xfrm>
            <a:off x="5285232" y="395020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79" name="Shape 76"/>
          <p:cNvSpPr/>
          <p:nvPr/>
        </p:nvSpPr>
        <p:spPr>
          <a:xfrm>
            <a:off x="5120640" y="4178808"/>
            <a:ext cx="91440" cy="91440"/>
          </a:xfrm>
          <a:prstGeom prst="ellipse">
            <a:avLst/>
          </a:prstGeom>
          <a:solidFill>
            <a:srgbClr val="1B4D7E"/>
          </a:solidFill>
          <a:ln w="12700">
            <a:solidFill>
              <a:srgbClr val="1B4D7E"/>
            </a:solidFill>
            <a:prstDash val="solid"/>
          </a:ln>
        </p:spPr>
      </p:sp>
      <p:sp>
        <p:nvSpPr>
          <p:cNvPr id="80" name="Text 77"/>
          <p:cNvSpPr txBox="1"/>
          <p:nvPr/>
        </p:nvSpPr>
        <p:spPr>
          <a:xfrm>
            <a:off x="5285232" y="410565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Football</a:t>
            </a:r>
            <a:endParaRPr lang="en-US" sz="1000" dirty="0"/>
          </a:p>
        </p:txBody>
      </p:sp>
      <p:sp>
        <p:nvSpPr>
          <p:cNvPr id="81" name="Text 78"/>
          <p:cNvSpPr txBox="1"/>
          <p:nvPr/>
        </p:nvSpPr>
        <p:spPr>
          <a:xfrm>
            <a:off x="5285232" y="475488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82" name="Shape 79"/>
          <p:cNvSpPr/>
          <p:nvPr/>
        </p:nvSpPr>
        <p:spPr>
          <a:xfrm>
            <a:off x="5120640" y="4983480"/>
            <a:ext cx="91440" cy="91440"/>
          </a:xfrm>
          <a:prstGeom prst="ellipse">
            <a:avLst/>
          </a:prstGeom>
          <a:solidFill>
            <a:srgbClr val="0E7C7B"/>
          </a:solidFill>
          <a:ln w="12700">
            <a:solidFill>
              <a:srgbClr val="0E7C7B"/>
            </a:solidFill>
            <a:prstDash val="solid"/>
          </a:ln>
        </p:spPr>
      </p:sp>
      <p:sp>
        <p:nvSpPr>
          <p:cNvPr id="83" name="Text 80"/>
          <p:cNvSpPr txBox="1"/>
          <p:nvPr/>
        </p:nvSpPr>
        <p:spPr>
          <a:xfrm>
            <a:off x="5285232" y="491032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Dance: Vikings</a:t>
            </a:r>
            <a:endParaRPr lang="en-US" sz="1000" dirty="0"/>
          </a:p>
        </p:txBody>
      </p:sp>
      <p:sp>
        <p:nvSpPr>
          <p:cNvPr id="84" name="Shape 81"/>
          <p:cNvSpPr/>
          <p:nvPr/>
        </p:nvSpPr>
        <p:spPr>
          <a:xfrm>
            <a:off x="6711696" y="3675888"/>
            <a:ext cx="1636776" cy="2121408"/>
          </a:xfrm>
          <a:prstGeom prst="roundRect">
            <a:avLst>
              <a:gd name="adj" fmla="val 4469"/>
            </a:avLst>
          </a:prstGeom>
          <a:solidFill>
            <a:srgbClr val="EEF1F7"/>
          </a:solidFill>
          <a:ln w="12700">
            <a:solidFill>
              <a:srgbClr val="EEF1F7"/>
            </a:solidFill>
            <a:prstDash val="solid"/>
          </a:ln>
        </p:spPr>
      </p:sp>
      <p:sp>
        <p:nvSpPr>
          <p:cNvPr id="85" name="Text 82"/>
          <p:cNvSpPr txBox="1"/>
          <p:nvPr/>
        </p:nvSpPr>
        <p:spPr>
          <a:xfrm>
            <a:off x="6821424" y="376732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SPRING 2</a:t>
            </a:r>
            <a:endParaRPr lang="en-US" sz="800" dirty="0"/>
          </a:p>
        </p:txBody>
      </p:sp>
      <p:sp>
        <p:nvSpPr>
          <p:cNvPr id="86" name="Text 83"/>
          <p:cNvSpPr txBox="1"/>
          <p:nvPr/>
        </p:nvSpPr>
        <p:spPr>
          <a:xfrm>
            <a:off x="7004304" y="395020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87" name="Shape 84"/>
          <p:cNvSpPr/>
          <p:nvPr/>
        </p:nvSpPr>
        <p:spPr>
          <a:xfrm>
            <a:off x="6839712" y="4178808"/>
            <a:ext cx="91440" cy="91440"/>
          </a:xfrm>
          <a:prstGeom prst="ellipse">
            <a:avLst/>
          </a:prstGeom>
          <a:solidFill>
            <a:srgbClr val="1B7A4A"/>
          </a:solidFill>
          <a:ln w="12700">
            <a:solidFill>
              <a:srgbClr val="1B7A4A"/>
            </a:solidFill>
            <a:prstDash val="solid"/>
          </a:ln>
        </p:spPr>
      </p:sp>
      <p:sp>
        <p:nvSpPr>
          <p:cNvPr id="88" name="Text 85"/>
          <p:cNvSpPr txBox="1"/>
          <p:nvPr/>
        </p:nvSpPr>
        <p:spPr>
          <a:xfrm>
            <a:off x="7004304" y="410565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Health Related Fitness</a:t>
            </a:r>
            <a:endParaRPr lang="en-US" sz="1000" dirty="0"/>
          </a:p>
        </p:txBody>
      </p:sp>
      <p:sp>
        <p:nvSpPr>
          <p:cNvPr id="89" name="Text 86"/>
          <p:cNvSpPr txBox="1"/>
          <p:nvPr/>
        </p:nvSpPr>
        <p:spPr>
          <a:xfrm>
            <a:off x="7004304" y="475488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90" name="Shape 87"/>
          <p:cNvSpPr/>
          <p:nvPr/>
        </p:nvSpPr>
        <p:spPr>
          <a:xfrm>
            <a:off x="6839712" y="4983480"/>
            <a:ext cx="91440" cy="91440"/>
          </a:xfrm>
          <a:prstGeom prst="ellipse">
            <a:avLst/>
          </a:prstGeom>
          <a:solidFill>
            <a:srgbClr val="1B7A4A"/>
          </a:solidFill>
          <a:ln w="12700">
            <a:solidFill>
              <a:srgbClr val="1B7A4A"/>
            </a:solidFill>
            <a:prstDash val="solid"/>
          </a:ln>
        </p:spPr>
      </p:sp>
      <p:sp>
        <p:nvSpPr>
          <p:cNvPr id="91" name="Text 88"/>
          <p:cNvSpPr txBox="1"/>
          <p:nvPr/>
        </p:nvSpPr>
        <p:spPr>
          <a:xfrm>
            <a:off x="7004304" y="491032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Yoga</a:t>
            </a:r>
            <a:endParaRPr lang="en-US" sz="1000" dirty="0"/>
          </a:p>
        </p:txBody>
      </p:sp>
      <p:sp>
        <p:nvSpPr>
          <p:cNvPr id="92" name="Shape 89"/>
          <p:cNvSpPr/>
          <p:nvPr/>
        </p:nvSpPr>
        <p:spPr>
          <a:xfrm>
            <a:off x="8430768" y="3675888"/>
            <a:ext cx="1636776" cy="2121408"/>
          </a:xfrm>
          <a:prstGeom prst="roundRect">
            <a:avLst>
              <a:gd name="adj" fmla="val 4469"/>
            </a:avLst>
          </a:prstGeom>
          <a:solidFill>
            <a:srgbClr val="EEF1F7"/>
          </a:solidFill>
          <a:ln w="12700">
            <a:solidFill>
              <a:srgbClr val="EEF1F7"/>
            </a:solidFill>
            <a:prstDash val="solid"/>
          </a:ln>
        </p:spPr>
      </p:sp>
      <p:sp>
        <p:nvSpPr>
          <p:cNvPr id="93" name="Text 90"/>
          <p:cNvSpPr txBox="1"/>
          <p:nvPr/>
        </p:nvSpPr>
        <p:spPr>
          <a:xfrm>
            <a:off x="8540496" y="376732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SUMMER 1</a:t>
            </a:r>
            <a:endParaRPr lang="en-US" sz="800" dirty="0"/>
          </a:p>
        </p:txBody>
      </p:sp>
      <p:sp>
        <p:nvSpPr>
          <p:cNvPr id="94" name="Text 91"/>
          <p:cNvSpPr txBox="1"/>
          <p:nvPr/>
        </p:nvSpPr>
        <p:spPr>
          <a:xfrm>
            <a:off x="8723376" y="395020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95" name="Shape 92"/>
          <p:cNvSpPr/>
          <p:nvPr/>
        </p:nvSpPr>
        <p:spPr>
          <a:xfrm>
            <a:off x="8558784" y="4178808"/>
            <a:ext cx="91440" cy="91440"/>
          </a:xfrm>
          <a:prstGeom prst="ellipse">
            <a:avLst/>
          </a:prstGeom>
          <a:solidFill>
            <a:srgbClr val="C1440E"/>
          </a:solidFill>
          <a:ln w="12700">
            <a:solidFill>
              <a:srgbClr val="C1440E"/>
            </a:solidFill>
            <a:prstDash val="solid"/>
          </a:ln>
        </p:spPr>
      </p:sp>
      <p:sp>
        <p:nvSpPr>
          <p:cNvPr id="96" name="Text 93"/>
          <p:cNvSpPr txBox="1"/>
          <p:nvPr/>
        </p:nvSpPr>
        <p:spPr>
          <a:xfrm>
            <a:off x="8723376" y="410565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Athletics 4</a:t>
            </a:r>
            <a:endParaRPr lang="en-US" sz="1000" dirty="0"/>
          </a:p>
        </p:txBody>
      </p:sp>
      <p:sp>
        <p:nvSpPr>
          <p:cNvPr id="97" name="Text 94"/>
          <p:cNvSpPr txBox="1"/>
          <p:nvPr/>
        </p:nvSpPr>
        <p:spPr>
          <a:xfrm>
            <a:off x="8723376" y="475488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98" name="Shape 95"/>
          <p:cNvSpPr/>
          <p:nvPr/>
        </p:nvSpPr>
        <p:spPr>
          <a:xfrm>
            <a:off x="8558784" y="4983480"/>
            <a:ext cx="91440" cy="91440"/>
          </a:xfrm>
          <a:prstGeom prst="ellipse">
            <a:avLst/>
          </a:prstGeom>
          <a:solidFill>
            <a:srgbClr val="8B2FC9"/>
          </a:solidFill>
          <a:ln w="12700">
            <a:solidFill>
              <a:srgbClr val="8B2FC9"/>
            </a:solidFill>
            <a:prstDash val="solid"/>
          </a:ln>
        </p:spPr>
      </p:sp>
      <p:sp>
        <p:nvSpPr>
          <p:cNvPr id="99" name="Text 96"/>
          <p:cNvSpPr txBox="1"/>
          <p:nvPr/>
        </p:nvSpPr>
        <p:spPr>
          <a:xfrm>
            <a:off x="8723376" y="491032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Gymnastics: Pushing and pulling</a:t>
            </a:r>
            <a:endParaRPr lang="en-US" sz="1000" dirty="0"/>
          </a:p>
        </p:txBody>
      </p:sp>
      <p:sp>
        <p:nvSpPr>
          <p:cNvPr id="100" name="Shape 97"/>
          <p:cNvSpPr/>
          <p:nvPr/>
        </p:nvSpPr>
        <p:spPr>
          <a:xfrm>
            <a:off x="10149840" y="3675888"/>
            <a:ext cx="1636776" cy="2121408"/>
          </a:xfrm>
          <a:prstGeom prst="roundRect">
            <a:avLst>
              <a:gd name="adj" fmla="val 4469"/>
            </a:avLst>
          </a:prstGeom>
          <a:solidFill>
            <a:srgbClr val="EEF1F7"/>
          </a:solidFill>
          <a:ln w="12700">
            <a:solidFill>
              <a:srgbClr val="EEF1F7"/>
            </a:solidFill>
            <a:prstDash val="solid"/>
          </a:ln>
        </p:spPr>
      </p:sp>
      <p:sp>
        <p:nvSpPr>
          <p:cNvPr id="101" name="Text 98"/>
          <p:cNvSpPr txBox="1"/>
          <p:nvPr/>
        </p:nvSpPr>
        <p:spPr>
          <a:xfrm>
            <a:off x="10259568" y="376732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SUMMER 2</a:t>
            </a:r>
            <a:endParaRPr lang="en-US" sz="800" dirty="0"/>
          </a:p>
        </p:txBody>
      </p:sp>
      <p:sp>
        <p:nvSpPr>
          <p:cNvPr id="102" name="Text 99"/>
          <p:cNvSpPr txBox="1"/>
          <p:nvPr/>
        </p:nvSpPr>
        <p:spPr>
          <a:xfrm>
            <a:off x="10442448" y="395020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103" name="Shape 100"/>
          <p:cNvSpPr/>
          <p:nvPr/>
        </p:nvSpPr>
        <p:spPr>
          <a:xfrm>
            <a:off x="10277856" y="4178808"/>
            <a:ext cx="91440" cy="91440"/>
          </a:xfrm>
          <a:prstGeom prst="ellipse">
            <a:avLst/>
          </a:prstGeom>
          <a:solidFill>
            <a:srgbClr val="1B4D7E"/>
          </a:solidFill>
          <a:ln w="12700">
            <a:solidFill>
              <a:srgbClr val="1B4D7E"/>
            </a:solidFill>
            <a:prstDash val="solid"/>
          </a:ln>
        </p:spPr>
      </p:sp>
      <p:sp>
        <p:nvSpPr>
          <p:cNvPr id="104" name="Text 101"/>
          <p:cNvSpPr txBox="1"/>
          <p:nvPr/>
        </p:nvSpPr>
        <p:spPr>
          <a:xfrm>
            <a:off x="10442448" y="410565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Rounders</a:t>
            </a:r>
            <a:endParaRPr lang="en-US" sz="1000" dirty="0"/>
          </a:p>
        </p:txBody>
      </p:sp>
      <p:sp>
        <p:nvSpPr>
          <p:cNvPr id="105" name="Text 102"/>
          <p:cNvSpPr txBox="1"/>
          <p:nvPr/>
        </p:nvSpPr>
        <p:spPr>
          <a:xfrm>
            <a:off x="10442448" y="475488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106" name="Shape 103"/>
          <p:cNvSpPr/>
          <p:nvPr/>
        </p:nvSpPr>
        <p:spPr>
          <a:xfrm>
            <a:off x="10277856" y="4983480"/>
            <a:ext cx="91440" cy="91440"/>
          </a:xfrm>
          <a:prstGeom prst="ellipse">
            <a:avLst/>
          </a:prstGeom>
          <a:solidFill>
            <a:srgbClr val="5B8C3E"/>
          </a:solidFill>
          <a:ln w="12700">
            <a:solidFill>
              <a:srgbClr val="5B8C3E"/>
            </a:solidFill>
            <a:prstDash val="solid"/>
          </a:ln>
        </p:spPr>
      </p:sp>
      <p:sp>
        <p:nvSpPr>
          <p:cNvPr id="107" name="Text 104"/>
          <p:cNvSpPr txBox="1"/>
          <p:nvPr/>
        </p:nvSpPr>
        <p:spPr>
          <a:xfrm>
            <a:off x="10442448" y="491032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OAA</a:t>
            </a:r>
            <a:endParaRPr lang="en-US" sz="1000" dirty="0"/>
          </a:p>
        </p:txBody>
      </p:sp>
      <p:sp>
        <p:nvSpPr>
          <p:cNvPr id="108" name="Shape 105"/>
          <p:cNvSpPr/>
          <p:nvPr/>
        </p:nvSpPr>
        <p:spPr>
          <a:xfrm>
            <a:off x="4996282" y="6551676"/>
            <a:ext cx="109728" cy="109728"/>
          </a:xfrm>
          <a:prstGeom prst="ellipse">
            <a:avLst/>
          </a:prstGeom>
          <a:solidFill>
            <a:srgbClr val="1B4D7E"/>
          </a:solidFill>
          <a:ln w="12700">
            <a:solidFill>
              <a:srgbClr val="1B4D7E"/>
            </a:solidFill>
            <a:prstDash val="solid"/>
          </a:ln>
        </p:spPr>
      </p:sp>
      <p:sp>
        <p:nvSpPr>
          <p:cNvPr id="109" name="Text 106"/>
          <p:cNvSpPr txBox="1"/>
          <p:nvPr/>
        </p:nvSpPr>
        <p:spPr>
          <a:xfrm>
            <a:off x="5160874" y="6473952"/>
            <a:ext cx="466344"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Games</a:t>
            </a:r>
            <a:endParaRPr lang="en-US" sz="900" dirty="0"/>
          </a:p>
        </p:txBody>
      </p:sp>
      <p:sp>
        <p:nvSpPr>
          <p:cNvPr id="110" name="Shape 107"/>
          <p:cNvSpPr/>
          <p:nvPr/>
        </p:nvSpPr>
        <p:spPr>
          <a:xfrm>
            <a:off x="5773522" y="6551676"/>
            <a:ext cx="109728" cy="109728"/>
          </a:xfrm>
          <a:prstGeom prst="ellipse">
            <a:avLst/>
          </a:prstGeom>
          <a:solidFill>
            <a:srgbClr val="C1440E"/>
          </a:solidFill>
          <a:ln w="12700">
            <a:solidFill>
              <a:srgbClr val="C1440E"/>
            </a:solidFill>
            <a:prstDash val="solid"/>
          </a:ln>
        </p:spPr>
      </p:sp>
      <p:sp>
        <p:nvSpPr>
          <p:cNvPr id="111" name="Text 108"/>
          <p:cNvSpPr txBox="1"/>
          <p:nvPr/>
        </p:nvSpPr>
        <p:spPr>
          <a:xfrm>
            <a:off x="5938114" y="6473952"/>
            <a:ext cx="1274674"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Athletics and movement</a:t>
            </a:r>
            <a:endParaRPr lang="en-US" sz="900" dirty="0"/>
          </a:p>
        </p:txBody>
      </p:sp>
      <p:sp>
        <p:nvSpPr>
          <p:cNvPr id="112" name="Shape 109"/>
          <p:cNvSpPr/>
          <p:nvPr/>
        </p:nvSpPr>
        <p:spPr>
          <a:xfrm>
            <a:off x="7359091" y="6551676"/>
            <a:ext cx="109728" cy="109728"/>
          </a:xfrm>
          <a:prstGeom prst="ellipse">
            <a:avLst/>
          </a:prstGeom>
          <a:solidFill>
            <a:srgbClr val="8B2FC9"/>
          </a:solidFill>
          <a:ln w="12700">
            <a:solidFill>
              <a:srgbClr val="8B2FC9"/>
            </a:solidFill>
            <a:prstDash val="solid"/>
          </a:ln>
        </p:spPr>
      </p:sp>
      <p:sp>
        <p:nvSpPr>
          <p:cNvPr id="113" name="Text 110"/>
          <p:cNvSpPr txBox="1"/>
          <p:nvPr/>
        </p:nvSpPr>
        <p:spPr>
          <a:xfrm>
            <a:off x="7523683" y="6473952"/>
            <a:ext cx="704088"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Gymnastics</a:t>
            </a:r>
            <a:endParaRPr lang="en-US" sz="900" dirty="0"/>
          </a:p>
        </p:txBody>
      </p:sp>
      <p:sp>
        <p:nvSpPr>
          <p:cNvPr id="114" name="Shape 111"/>
          <p:cNvSpPr/>
          <p:nvPr/>
        </p:nvSpPr>
        <p:spPr>
          <a:xfrm>
            <a:off x="8374075" y="6551676"/>
            <a:ext cx="109728" cy="109728"/>
          </a:xfrm>
          <a:prstGeom prst="ellipse">
            <a:avLst/>
          </a:prstGeom>
          <a:solidFill>
            <a:srgbClr val="0E7C7B"/>
          </a:solidFill>
          <a:ln w="12700">
            <a:solidFill>
              <a:srgbClr val="0E7C7B"/>
            </a:solidFill>
            <a:prstDash val="solid"/>
          </a:ln>
        </p:spPr>
      </p:sp>
      <p:sp>
        <p:nvSpPr>
          <p:cNvPr id="115" name="Text 112"/>
          <p:cNvSpPr txBox="1"/>
          <p:nvPr/>
        </p:nvSpPr>
        <p:spPr>
          <a:xfrm>
            <a:off x="8538667" y="6473952"/>
            <a:ext cx="466344"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Dance</a:t>
            </a:r>
            <a:endParaRPr lang="en-US" sz="900" dirty="0"/>
          </a:p>
        </p:txBody>
      </p:sp>
      <p:sp>
        <p:nvSpPr>
          <p:cNvPr id="116" name="Shape 113"/>
          <p:cNvSpPr/>
          <p:nvPr/>
        </p:nvSpPr>
        <p:spPr>
          <a:xfrm>
            <a:off x="9151315" y="6551676"/>
            <a:ext cx="109728" cy="109728"/>
          </a:xfrm>
          <a:prstGeom prst="ellipse">
            <a:avLst/>
          </a:prstGeom>
          <a:solidFill>
            <a:srgbClr val="5B8C3E"/>
          </a:solidFill>
          <a:ln w="12700">
            <a:solidFill>
              <a:srgbClr val="5B8C3E"/>
            </a:solidFill>
            <a:prstDash val="solid"/>
          </a:ln>
        </p:spPr>
      </p:sp>
      <p:sp>
        <p:nvSpPr>
          <p:cNvPr id="117" name="Text 114"/>
          <p:cNvSpPr txBox="1"/>
          <p:nvPr/>
        </p:nvSpPr>
        <p:spPr>
          <a:xfrm>
            <a:off x="9315907" y="6473952"/>
            <a:ext cx="371246"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OAA</a:t>
            </a:r>
            <a:endParaRPr lang="en-US" sz="900" dirty="0"/>
          </a:p>
        </p:txBody>
      </p:sp>
      <p:sp>
        <p:nvSpPr>
          <p:cNvPr id="118" name="Shape 115"/>
          <p:cNvSpPr/>
          <p:nvPr/>
        </p:nvSpPr>
        <p:spPr>
          <a:xfrm>
            <a:off x="9833458" y="6551676"/>
            <a:ext cx="109728" cy="109728"/>
          </a:xfrm>
          <a:prstGeom prst="ellipse">
            <a:avLst/>
          </a:prstGeom>
          <a:solidFill>
            <a:srgbClr val="1B7A4A"/>
          </a:solidFill>
          <a:ln w="12700">
            <a:solidFill>
              <a:srgbClr val="1B7A4A"/>
            </a:solidFill>
            <a:prstDash val="solid"/>
          </a:ln>
        </p:spPr>
      </p:sp>
      <p:sp>
        <p:nvSpPr>
          <p:cNvPr id="119" name="Text 116"/>
          <p:cNvSpPr txBox="1"/>
          <p:nvPr/>
        </p:nvSpPr>
        <p:spPr>
          <a:xfrm>
            <a:off x="9998050" y="6473952"/>
            <a:ext cx="1084478"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Health and fitness</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w="12700">
            <a:solidFill>
              <a:srgbClr val="F5A623"/>
            </a:solidFill>
            <a:prstDash val="solid"/>
          </a:ln>
        </p:spPr>
      </p:sp>
      <p:pic>
        <p:nvPicPr>
          <p:cNvPr id="3" name="Image 0" descr="/home/claude/po/icons/running.png"/>
          <p:cNvPicPr>
            <a:picLocks noChangeAspect="1"/>
          </p:cNvPicPr>
          <p:nvPr/>
        </p:nvPicPr>
        <p:blipFill>
          <a:blip r:embed="rId3"/>
          <a:stretch>
            <a:fillRect/>
          </a:stretch>
        </p:blipFill>
        <p:spPr>
          <a:xfrm>
            <a:off x="576072" y="457200"/>
            <a:ext cx="420624" cy="420624"/>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5 &amp; Year 6</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PE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08</a:t>
            </a:r>
            <a:endParaRPr lang="en-US" sz="900" dirty="0"/>
          </a:p>
        </p:txBody>
      </p:sp>
      <p:sp>
        <p:nvSpPr>
          <p:cNvPr id="7" name="Text 4"/>
          <p:cNvSpPr txBox="1"/>
          <p:nvPr/>
        </p:nvSpPr>
        <p:spPr>
          <a:xfrm>
            <a:off x="1554480" y="1005840"/>
            <a:ext cx="10104120" cy="219456"/>
          </a:xfrm>
          <a:prstGeom prst="rect">
            <a:avLst/>
          </a:prstGeom>
          <a:noFill/>
          <a:ln/>
        </p:spPr>
        <p:txBody>
          <a:bodyPr wrap="square" lIns="0" tIns="0" rIns="0" bIns="0" rtlCol="0" anchor="ctr"/>
          <a:lstStyle/>
          <a:p>
            <a:pPr marL="0" indent="0">
              <a:buNone/>
            </a:pPr>
            <a:r>
              <a:rPr lang="en-US" sz="950" i="1" dirty="0">
                <a:solidFill>
                  <a:srgbClr val="5B6172"/>
                </a:solidFill>
                <a:latin typeface="Calibri" pitchFamily="34" charset="0"/>
                <a:ea typeface="Calibri" pitchFamily="34" charset="-122"/>
                <a:cs typeface="Calibri" pitchFamily="34" charset="-120"/>
              </a:rPr>
              <a:t>Outdoor unit shown first, indoor unit second. Swimming runs for Years 3 to 6 in the first weeks of the autumn term, in addition to these lessons.</a:t>
            </a:r>
            <a:endParaRPr lang="en-US" sz="950" dirty="0"/>
          </a:p>
        </p:txBody>
      </p:sp>
      <p:sp>
        <p:nvSpPr>
          <p:cNvPr id="8" name="Shape 5"/>
          <p:cNvSpPr/>
          <p:nvPr/>
        </p:nvSpPr>
        <p:spPr>
          <a:xfrm>
            <a:off x="502920" y="1298448"/>
            <a:ext cx="868680" cy="2121408"/>
          </a:xfrm>
          <a:prstGeom prst="roundRect">
            <a:avLst>
              <a:gd name="adj" fmla="val 8421"/>
            </a:avLst>
          </a:prstGeom>
          <a:solidFill>
            <a:srgbClr val="1B2E5E"/>
          </a:solidFill>
          <a:ln w="12700">
            <a:solidFill>
              <a:srgbClr val="1B2E5E"/>
            </a:solidFill>
            <a:prstDash val="solid"/>
          </a:ln>
        </p:spPr>
      </p:sp>
      <p:sp>
        <p:nvSpPr>
          <p:cNvPr id="9" name="Text 6"/>
          <p:cNvSpPr txBox="1"/>
          <p:nvPr/>
        </p:nvSpPr>
        <p:spPr>
          <a:xfrm>
            <a:off x="502920" y="1298448"/>
            <a:ext cx="868680" cy="2121408"/>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buNone/>
            </a:pPr>
            <a:r>
              <a:rPr lang="en-US" sz="1600" b="1" dirty="0">
                <a:solidFill>
                  <a:srgbClr val="FFFFFF"/>
                </a:solidFill>
                <a:latin typeface="Calibri" pitchFamily="34" charset="0"/>
                <a:ea typeface="Calibri" pitchFamily="34" charset="-122"/>
                <a:cs typeface="Calibri" pitchFamily="34" charset="-120"/>
              </a:rPr>
              <a:t>5</a:t>
            </a:r>
            <a:endParaRPr lang="en-US" sz="1600" dirty="0"/>
          </a:p>
        </p:txBody>
      </p:sp>
      <p:sp>
        <p:nvSpPr>
          <p:cNvPr id="10" name="Shape 7"/>
          <p:cNvSpPr/>
          <p:nvPr/>
        </p:nvSpPr>
        <p:spPr>
          <a:xfrm>
            <a:off x="1554480" y="1298448"/>
            <a:ext cx="1636776" cy="2121408"/>
          </a:xfrm>
          <a:prstGeom prst="roundRect">
            <a:avLst>
              <a:gd name="adj" fmla="val 4469"/>
            </a:avLst>
          </a:prstGeom>
          <a:solidFill>
            <a:srgbClr val="EEF1F7"/>
          </a:solidFill>
          <a:ln w="12700">
            <a:solidFill>
              <a:srgbClr val="EEF1F7"/>
            </a:solidFill>
            <a:prstDash val="solid"/>
          </a:ln>
        </p:spPr>
      </p:sp>
      <p:sp>
        <p:nvSpPr>
          <p:cNvPr id="11" name="Text 8"/>
          <p:cNvSpPr txBox="1"/>
          <p:nvPr/>
        </p:nvSpPr>
        <p:spPr>
          <a:xfrm>
            <a:off x="1664208" y="138988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AUTUMN 1</a:t>
            </a:r>
            <a:endParaRPr lang="en-US" sz="800" dirty="0"/>
          </a:p>
        </p:txBody>
      </p:sp>
      <p:sp>
        <p:nvSpPr>
          <p:cNvPr id="12" name="Text 9"/>
          <p:cNvSpPr txBox="1"/>
          <p:nvPr/>
        </p:nvSpPr>
        <p:spPr>
          <a:xfrm>
            <a:off x="1847088" y="157276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13" name="Shape 10"/>
          <p:cNvSpPr/>
          <p:nvPr/>
        </p:nvSpPr>
        <p:spPr>
          <a:xfrm>
            <a:off x="1682496" y="1801368"/>
            <a:ext cx="91440" cy="91440"/>
          </a:xfrm>
          <a:prstGeom prst="ellipse">
            <a:avLst/>
          </a:prstGeom>
          <a:solidFill>
            <a:srgbClr val="1B4D7E"/>
          </a:solidFill>
          <a:ln w="12700">
            <a:solidFill>
              <a:srgbClr val="1B4D7E"/>
            </a:solidFill>
            <a:prstDash val="solid"/>
          </a:ln>
        </p:spPr>
      </p:sp>
      <p:sp>
        <p:nvSpPr>
          <p:cNvPr id="14" name="Text 11"/>
          <p:cNvSpPr txBox="1"/>
          <p:nvPr/>
        </p:nvSpPr>
        <p:spPr>
          <a:xfrm>
            <a:off x="1847088" y="172821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Dodgeball</a:t>
            </a:r>
            <a:endParaRPr lang="en-US" sz="1000" dirty="0"/>
          </a:p>
        </p:txBody>
      </p:sp>
      <p:sp>
        <p:nvSpPr>
          <p:cNvPr id="15" name="Text 12"/>
          <p:cNvSpPr txBox="1"/>
          <p:nvPr/>
        </p:nvSpPr>
        <p:spPr>
          <a:xfrm>
            <a:off x="1847088" y="237744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16" name="Shape 13"/>
          <p:cNvSpPr/>
          <p:nvPr/>
        </p:nvSpPr>
        <p:spPr>
          <a:xfrm>
            <a:off x="1682496" y="2606040"/>
            <a:ext cx="91440" cy="91440"/>
          </a:xfrm>
          <a:prstGeom prst="ellipse">
            <a:avLst/>
          </a:prstGeom>
          <a:solidFill>
            <a:srgbClr val="8B2FC9"/>
          </a:solidFill>
          <a:ln w="12700">
            <a:solidFill>
              <a:srgbClr val="8B2FC9"/>
            </a:solidFill>
            <a:prstDash val="solid"/>
          </a:ln>
        </p:spPr>
      </p:sp>
      <p:sp>
        <p:nvSpPr>
          <p:cNvPr id="17" name="Text 14"/>
          <p:cNvSpPr txBox="1"/>
          <p:nvPr/>
        </p:nvSpPr>
        <p:spPr>
          <a:xfrm>
            <a:off x="1847088" y="253288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Gymnastics: Under and over</a:t>
            </a:r>
            <a:endParaRPr lang="en-US" sz="1000" dirty="0"/>
          </a:p>
        </p:txBody>
      </p:sp>
      <p:sp>
        <p:nvSpPr>
          <p:cNvPr id="18" name="Shape 15"/>
          <p:cNvSpPr/>
          <p:nvPr/>
        </p:nvSpPr>
        <p:spPr>
          <a:xfrm>
            <a:off x="3273552" y="1298448"/>
            <a:ext cx="1636776" cy="2121408"/>
          </a:xfrm>
          <a:prstGeom prst="roundRect">
            <a:avLst>
              <a:gd name="adj" fmla="val 4469"/>
            </a:avLst>
          </a:prstGeom>
          <a:solidFill>
            <a:srgbClr val="EEF1F7"/>
          </a:solidFill>
          <a:ln w="12700">
            <a:solidFill>
              <a:srgbClr val="EEF1F7"/>
            </a:solidFill>
            <a:prstDash val="solid"/>
          </a:ln>
        </p:spPr>
      </p:sp>
      <p:sp>
        <p:nvSpPr>
          <p:cNvPr id="19" name="Text 16"/>
          <p:cNvSpPr txBox="1"/>
          <p:nvPr/>
        </p:nvSpPr>
        <p:spPr>
          <a:xfrm>
            <a:off x="3383280" y="138988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AUTUMN 2</a:t>
            </a:r>
            <a:endParaRPr lang="en-US" sz="800" dirty="0"/>
          </a:p>
        </p:txBody>
      </p:sp>
      <p:sp>
        <p:nvSpPr>
          <p:cNvPr id="20" name="Text 17"/>
          <p:cNvSpPr txBox="1"/>
          <p:nvPr/>
        </p:nvSpPr>
        <p:spPr>
          <a:xfrm>
            <a:off x="3566160" y="157276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21" name="Shape 18"/>
          <p:cNvSpPr/>
          <p:nvPr/>
        </p:nvSpPr>
        <p:spPr>
          <a:xfrm>
            <a:off x="3401568" y="1801368"/>
            <a:ext cx="91440" cy="91440"/>
          </a:xfrm>
          <a:prstGeom prst="ellipse">
            <a:avLst/>
          </a:prstGeom>
          <a:solidFill>
            <a:srgbClr val="1B4D7E"/>
          </a:solidFill>
          <a:ln w="12700">
            <a:solidFill>
              <a:srgbClr val="1B4D7E"/>
            </a:solidFill>
            <a:prstDash val="solid"/>
          </a:ln>
        </p:spPr>
      </p:sp>
      <p:sp>
        <p:nvSpPr>
          <p:cNvPr id="22" name="Text 19"/>
          <p:cNvSpPr txBox="1"/>
          <p:nvPr/>
        </p:nvSpPr>
        <p:spPr>
          <a:xfrm>
            <a:off x="3566160" y="172821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Lacrosse</a:t>
            </a:r>
            <a:endParaRPr lang="en-US" sz="1000" dirty="0"/>
          </a:p>
        </p:txBody>
      </p:sp>
      <p:sp>
        <p:nvSpPr>
          <p:cNvPr id="23" name="Text 20"/>
          <p:cNvSpPr txBox="1"/>
          <p:nvPr/>
        </p:nvSpPr>
        <p:spPr>
          <a:xfrm>
            <a:off x="3566160" y="237744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24" name="Shape 21"/>
          <p:cNvSpPr/>
          <p:nvPr/>
        </p:nvSpPr>
        <p:spPr>
          <a:xfrm>
            <a:off x="3401568" y="2606040"/>
            <a:ext cx="91440" cy="91440"/>
          </a:xfrm>
          <a:prstGeom prst="ellipse">
            <a:avLst/>
          </a:prstGeom>
          <a:solidFill>
            <a:srgbClr val="1B7A4A"/>
          </a:solidFill>
          <a:ln w="12700">
            <a:solidFill>
              <a:srgbClr val="1B7A4A"/>
            </a:solidFill>
            <a:prstDash val="solid"/>
          </a:ln>
        </p:spPr>
      </p:sp>
      <p:sp>
        <p:nvSpPr>
          <p:cNvPr id="25" name="Text 22"/>
          <p:cNvSpPr txBox="1"/>
          <p:nvPr/>
        </p:nvSpPr>
        <p:spPr>
          <a:xfrm>
            <a:off x="3566160" y="253288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Health Related Fitness</a:t>
            </a:r>
            <a:endParaRPr lang="en-US" sz="1000" dirty="0"/>
          </a:p>
        </p:txBody>
      </p:sp>
      <p:sp>
        <p:nvSpPr>
          <p:cNvPr id="26" name="Shape 23"/>
          <p:cNvSpPr/>
          <p:nvPr/>
        </p:nvSpPr>
        <p:spPr>
          <a:xfrm>
            <a:off x="4992624" y="1298448"/>
            <a:ext cx="1636776" cy="2121408"/>
          </a:xfrm>
          <a:prstGeom prst="roundRect">
            <a:avLst>
              <a:gd name="adj" fmla="val 4469"/>
            </a:avLst>
          </a:prstGeom>
          <a:solidFill>
            <a:srgbClr val="EEF1F7"/>
          </a:solidFill>
          <a:ln w="12700">
            <a:solidFill>
              <a:srgbClr val="EEF1F7"/>
            </a:solidFill>
            <a:prstDash val="solid"/>
          </a:ln>
        </p:spPr>
      </p:sp>
      <p:sp>
        <p:nvSpPr>
          <p:cNvPr id="27" name="Text 24"/>
          <p:cNvSpPr txBox="1"/>
          <p:nvPr/>
        </p:nvSpPr>
        <p:spPr>
          <a:xfrm>
            <a:off x="5102352" y="138988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SPRING 1</a:t>
            </a:r>
            <a:endParaRPr lang="en-US" sz="800" dirty="0"/>
          </a:p>
        </p:txBody>
      </p:sp>
      <p:sp>
        <p:nvSpPr>
          <p:cNvPr id="28" name="Text 25"/>
          <p:cNvSpPr txBox="1"/>
          <p:nvPr/>
        </p:nvSpPr>
        <p:spPr>
          <a:xfrm>
            <a:off x="5285232" y="157276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29" name="Shape 26"/>
          <p:cNvSpPr/>
          <p:nvPr/>
        </p:nvSpPr>
        <p:spPr>
          <a:xfrm>
            <a:off x="5120640" y="1801368"/>
            <a:ext cx="91440" cy="91440"/>
          </a:xfrm>
          <a:prstGeom prst="ellipse">
            <a:avLst/>
          </a:prstGeom>
          <a:solidFill>
            <a:srgbClr val="1B4D7E"/>
          </a:solidFill>
          <a:ln w="12700">
            <a:solidFill>
              <a:srgbClr val="1B4D7E"/>
            </a:solidFill>
            <a:prstDash val="solid"/>
          </a:ln>
        </p:spPr>
      </p:sp>
      <p:sp>
        <p:nvSpPr>
          <p:cNvPr id="30" name="Text 27"/>
          <p:cNvSpPr txBox="1"/>
          <p:nvPr/>
        </p:nvSpPr>
        <p:spPr>
          <a:xfrm>
            <a:off x="5285232" y="172821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Basketball</a:t>
            </a:r>
            <a:endParaRPr lang="en-US" sz="1000" dirty="0"/>
          </a:p>
        </p:txBody>
      </p:sp>
      <p:sp>
        <p:nvSpPr>
          <p:cNvPr id="31" name="Text 28"/>
          <p:cNvSpPr txBox="1"/>
          <p:nvPr/>
        </p:nvSpPr>
        <p:spPr>
          <a:xfrm>
            <a:off x="5285232" y="237744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32" name="Shape 29"/>
          <p:cNvSpPr/>
          <p:nvPr/>
        </p:nvSpPr>
        <p:spPr>
          <a:xfrm>
            <a:off x="5120640" y="2606040"/>
            <a:ext cx="91440" cy="91440"/>
          </a:xfrm>
          <a:prstGeom prst="ellipse">
            <a:avLst/>
          </a:prstGeom>
          <a:solidFill>
            <a:srgbClr val="8B2FC9"/>
          </a:solidFill>
          <a:ln w="12700">
            <a:solidFill>
              <a:srgbClr val="8B2FC9"/>
            </a:solidFill>
            <a:prstDash val="solid"/>
          </a:ln>
        </p:spPr>
      </p:sp>
      <p:sp>
        <p:nvSpPr>
          <p:cNvPr id="33" name="Text 30"/>
          <p:cNvSpPr txBox="1"/>
          <p:nvPr/>
        </p:nvSpPr>
        <p:spPr>
          <a:xfrm>
            <a:off x="5285232" y="253288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Gymnastics: Matching and mirroring</a:t>
            </a:r>
            <a:endParaRPr lang="en-US" sz="1000" dirty="0"/>
          </a:p>
        </p:txBody>
      </p:sp>
      <p:sp>
        <p:nvSpPr>
          <p:cNvPr id="34" name="Shape 31"/>
          <p:cNvSpPr/>
          <p:nvPr/>
        </p:nvSpPr>
        <p:spPr>
          <a:xfrm>
            <a:off x="6711696" y="1298448"/>
            <a:ext cx="1636776" cy="2121408"/>
          </a:xfrm>
          <a:prstGeom prst="roundRect">
            <a:avLst>
              <a:gd name="adj" fmla="val 4469"/>
            </a:avLst>
          </a:prstGeom>
          <a:solidFill>
            <a:srgbClr val="EEF1F7"/>
          </a:solidFill>
          <a:ln w="12700">
            <a:solidFill>
              <a:srgbClr val="EEF1F7"/>
            </a:solidFill>
            <a:prstDash val="solid"/>
          </a:ln>
        </p:spPr>
      </p:sp>
      <p:sp>
        <p:nvSpPr>
          <p:cNvPr id="35" name="Text 32"/>
          <p:cNvSpPr txBox="1"/>
          <p:nvPr/>
        </p:nvSpPr>
        <p:spPr>
          <a:xfrm>
            <a:off x="6821424" y="138988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SPRING 2</a:t>
            </a:r>
            <a:endParaRPr lang="en-US" sz="800" dirty="0"/>
          </a:p>
        </p:txBody>
      </p:sp>
      <p:sp>
        <p:nvSpPr>
          <p:cNvPr id="36" name="Text 33"/>
          <p:cNvSpPr txBox="1"/>
          <p:nvPr/>
        </p:nvSpPr>
        <p:spPr>
          <a:xfrm>
            <a:off x="7004304" y="157276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37" name="Shape 34"/>
          <p:cNvSpPr/>
          <p:nvPr/>
        </p:nvSpPr>
        <p:spPr>
          <a:xfrm>
            <a:off x="6839712" y="1801368"/>
            <a:ext cx="91440" cy="91440"/>
          </a:xfrm>
          <a:prstGeom prst="ellipse">
            <a:avLst/>
          </a:prstGeom>
          <a:solidFill>
            <a:srgbClr val="1B4D7E"/>
          </a:solidFill>
          <a:ln w="12700">
            <a:solidFill>
              <a:srgbClr val="1B4D7E"/>
            </a:solidFill>
            <a:prstDash val="solid"/>
          </a:ln>
        </p:spPr>
      </p:sp>
      <p:sp>
        <p:nvSpPr>
          <p:cNvPr id="38" name="Text 35"/>
          <p:cNvSpPr txBox="1"/>
          <p:nvPr/>
        </p:nvSpPr>
        <p:spPr>
          <a:xfrm>
            <a:off x="7004304" y="172821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Tri Golf</a:t>
            </a:r>
            <a:endParaRPr lang="en-US" sz="1000" dirty="0"/>
          </a:p>
        </p:txBody>
      </p:sp>
      <p:sp>
        <p:nvSpPr>
          <p:cNvPr id="39" name="Text 36"/>
          <p:cNvSpPr txBox="1"/>
          <p:nvPr/>
        </p:nvSpPr>
        <p:spPr>
          <a:xfrm>
            <a:off x="7004304" y="237744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40" name="Shape 37"/>
          <p:cNvSpPr/>
          <p:nvPr/>
        </p:nvSpPr>
        <p:spPr>
          <a:xfrm>
            <a:off x="6839712" y="2606040"/>
            <a:ext cx="91440" cy="91440"/>
          </a:xfrm>
          <a:prstGeom prst="ellipse">
            <a:avLst/>
          </a:prstGeom>
          <a:solidFill>
            <a:srgbClr val="0E7C7B"/>
          </a:solidFill>
          <a:ln w="12700">
            <a:solidFill>
              <a:srgbClr val="0E7C7B"/>
            </a:solidFill>
            <a:prstDash val="solid"/>
          </a:ln>
        </p:spPr>
      </p:sp>
      <p:sp>
        <p:nvSpPr>
          <p:cNvPr id="41" name="Text 38"/>
          <p:cNvSpPr txBox="1"/>
          <p:nvPr/>
        </p:nvSpPr>
        <p:spPr>
          <a:xfrm>
            <a:off x="7004304" y="253288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Dance: Through the Ages</a:t>
            </a:r>
            <a:endParaRPr lang="en-US" sz="1000" dirty="0"/>
          </a:p>
        </p:txBody>
      </p:sp>
      <p:sp>
        <p:nvSpPr>
          <p:cNvPr id="42" name="Shape 39"/>
          <p:cNvSpPr/>
          <p:nvPr/>
        </p:nvSpPr>
        <p:spPr>
          <a:xfrm>
            <a:off x="8430768" y="1298448"/>
            <a:ext cx="1636776" cy="2121408"/>
          </a:xfrm>
          <a:prstGeom prst="roundRect">
            <a:avLst>
              <a:gd name="adj" fmla="val 4469"/>
            </a:avLst>
          </a:prstGeom>
          <a:solidFill>
            <a:srgbClr val="EEF1F7"/>
          </a:solidFill>
          <a:ln w="12700">
            <a:solidFill>
              <a:srgbClr val="EEF1F7"/>
            </a:solidFill>
            <a:prstDash val="solid"/>
          </a:ln>
        </p:spPr>
      </p:sp>
      <p:sp>
        <p:nvSpPr>
          <p:cNvPr id="43" name="Text 40"/>
          <p:cNvSpPr txBox="1"/>
          <p:nvPr/>
        </p:nvSpPr>
        <p:spPr>
          <a:xfrm>
            <a:off x="8540496" y="138988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SUMMER 1</a:t>
            </a:r>
            <a:endParaRPr lang="en-US" sz="800" dirty="0"/>
          </a:p>
        </p:txBody>
      </p:sp>
      <p:sp>
        <p:nvSpPr>
          <p:cNvPr id="44" name="Text 41"/>
          <p:cNvSpPr txBox="1"/>
          <p:nvPr/>
        </p:nvSpPr>
        <p:spPr>
          <a:xfrm>
            <a:off x="8723376" y="157276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45" name="Shape 42"/>
          <p:cNvSpPr/>
          <p:nvPr/>
        </p:nvSpPr>
        <p:spPr>
          <a:xfrm>
            <a:off x="8558784" y="1801368"/>
            <a:ext cx="91440" cy="91440"/>
          </a:xfrm>
          <a:prstGeom prst="ellipse">
            <a:avLst/>
          </a:prstGeom>
          <a:solidFill>
            <a:srgbClr val="C1440E"/>
          </a:solidFill>
          <a:ln w="12700">
            <a:solidFill>
              <a:srgbClr val="C1440E"/>
            </a:solidFill>
            <a:prstDash val="solid"/>
          </a:ln>
        </p:spPr>
      </p:sp>
      <p:sp>
        <p:nvSpPr>
          <p:cNvPr id="46" name="Text 43"/>
          <p:cNvSpPr txBox="1"/>
          <p:nvPr/>
        </p:nvSpPr>
        <p:spPr>
          <a:xfrm>
            <a:off x="8723376" y="172821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Athletics 5</a:t>
            </a:r>
            <a:endParaRPr lang="en-US" sz="1000" dirty="0"/>
          </a:p>
        </p:txBody>
      </p:sp>
      <p:sp>
        <p:nvSpPr>
          <p:cNvPr id="47" name="Text 44"/>
          <p:cNvSpPr txBox="1"/>
          <p:nvPr/>
        </p:nvSpPr>
        <p:spPr>
          <a:xfrm>
            <a:off x="8723376" y="237744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48" name="Shape 45"/>
          <p:cNvSpPr/>
          <p:nvPr/>
        </p:nvSpPr>
        <p:spPr>
          <a:xfrm>
            <a:off x="8558784" y="2606040"/>
            <a:ext cx="91440" cy="91440"/>
          </a:xfrm>
          <a:prstGeom prst="ellipse">
            <a:avLst/>
          </a:prstGeom>
          <a:solidFill>
            <a:srgbClr val="1B7A4A"/>
          </a:solidFill>
          <a:ln w="12700">
            <a:solidFill>
              <a:srgbClr val="1B7A4A"/>
            </a:solidFill>
            <a:prstDash val="solid"/>
          </a:ln>
        </p:spPr>
      </p:sp>
      <p:sp>
        <p:nvSpPr>
          <p:cNvPr id="49" name="Text 46"/>
          <p:cNvSpPr txBox="1"/>
          <p:nvPr/>
        </p:nvSpPr>
        <p:spPr>
          <a:xfrm>
            <a:off x="8723376" y="253288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Yoga</a:t>
            </a:r>
            <a:endParaRPr lang="en-US" sz="1000" dirty="0"/>
          </a:p>
        </p:txBody>
      </p:sp>
      <p:sp>
        <p:nvSpPr>
          <p:cNvPr id="50" name="Shape 47"/>
          <p:cNvSpPr/>
          <p:nvPr/>
        </p:nvSpPr>
        <p:spPr>
          <a:xfrm>
            <a:off x="10149840" y="1298448"/>
            <a:ext cx="1636776" cy="2121408"/>
          </a:xfrm>
          <a:prstGeom prst="roundRect">
            <a:avLst>
              <a:gd name="adj" fmla="val 4469"/>
            </a:avLst>
          </a:prstGeom>
          <a:solidFill>
            <a:srgbClr val="EEF1F7"/>
          </a:solidFill>
          <a:ln w="12700">
            <a:solidFill>
              <a:srgbClr val="EEF1F7"/>
            </a:solidFill>
            <a:prstDash val="solid"/>
          </a:ln>
        </p:spPr>
      </p:sp>
      <p:sp>
        <p:nvSpPr>
          <p:cNvPr id="51" name="Text 48"/>
          <p:cNvSpPr txBox="1"/>
          <p:nvPr/>
        </p:nvSpPr>
        <p:spPr>
          <a:xfrm>
            <a:off x="10259568" y="138988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SUMMER 2</a:t>
            </a:r>
            <a:endParaRPr lang="en-US" sz="800" dirty="0"/>
          </a:p>
        </p:txBody>
      </p:sp>
      <p:sp>
        <p:nvSpPr>
          <p:cNvPr id="52" name="Text 49"/>
          <p:cNvSpPr txBox="1"/>
          <p:nvPr/>
        </p:nvSpPr>
        <p:spPr>
          <a:xfrm>
            <a:off x="10442448" y="157276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53" name="Shape 50"/>
          <p:cNvSpPr/>
          <p:nvPr/>
        </p:nvSpPr>
        <p:spPr>
          <a:xfrm>
            <a:off x="10277856" y="1801368"/>
            <a:ext cx="91440" cy="91440"/>
          </a:xfrm>
          <a:prstGeom prst="ellipse">
            <a:avLst/>
          </a:prstGeom>
          <a:solidFill>
            <a:srgbClr val="1B4D7E"/>
          </a:solidFill>
          <a:ln w="12700">
            <a:solidFill>
              <a:srgbClr val="1B4D7E"/>
            </a:solidFill>
            <a:prstDash val="solid"/>
          </a:ln>
        </p:spPr>
      </p:sp>
      <p:sp>
        <p:nvSpPr>
          <p:cNvPr id="54" name="Text 51"/>
          <p:cNvSpPr txBox="1"/>
          <p:nvPr/>
        </p:nvSpPr>
        <p:spPr>
          <a:xfrm>
            <a:off x="10442448" y="172821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Tennis</a:t>
            </a:r>
            <a:endParaRPr lang="en-US" sz="1000" dirty="0"/>
          </a:p>
        </p:txBody>
      </p:sp>
      <p:sp>
        <p:nvSpPr>
          <p:cNvPr id="55" name="Text 52"/>
          <p:cNvSpPr txBox="1"/>
          <p:nvPr/>
        </p:nvSpPr>
        <p:spPr>
          <a:xfrm>
            <a:off x="10442448" y="237744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56" name="Shape 53"/>
          <p:cNvSpPr/>
          <p:nvPr/>
        </p:nvSpPr>
        <p:spPr>
          <a:xfrm>
            <a:off x="10277856" y="2606040"/>
            <a:ext cx="91440" cy="91440"/>
          </a:xfrm>
          <a:prstGeom prst="ellipse">
            <a:avLst/>
          </a:prstGeom>
          <a:solidFill>
            <a:srgbClr val="5B8C3E"/>
          </a:solidFill>
          <a:ln w="12700">
            <a:solidFill>
              <a:srgbClr val="5B8C3E"/>
            </a:solidFill>
            <a:prstDash val="solid"/>
          </a:ln>
        </p:spPr>
      </p:sp>
      <p:sp>
        <p:nvSpPr>
          <p:cNvPr id="57" name="Text 54"/>
          <p:cNvSpPr txBox="1"/>
          <p:nvPr/>
        </p:nvSpPr>
        <p:spPr>
          <a:xfrm>
            <a:off x="10442448" y="253288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OAA</a:t>
            </a:r>
            <a:endParaRPr lang="en-US" sz="1000" dirty="0"/>
          </a:p>
        </p:txBody>
      </p:sp>
      <p:sp>
        <p:nvSpPr>
          <p:cNvPr id="58" name="Shape 55"/>
          <p:cNvSpPr/>
          <p:nvPr/>
        </p:nvSpPr>
        <p:spPr>
          <a:xfrm>
            <a:off x="502920" y="3675888"/>
            <a:ext cx="868680" cy="2121408"/>
          </a:xfrm>
          <a:prstGeom prst="roundRect">
            <a:avLst>
              <a:gd name="adj" fmla="val 8421"/>
            </a:avLst>
          </a:prstGeom>
          <a:solidFill>
            <a:srgbClr val="1B2E5E"/>
          </a:solidFill>
          <a:ln w="12700">
            <a:solidFill>
              <a:srgbClr val="1B2E5E"/>
            </a:solidFill>
            <a:prstDash val="solid"/>
          </a:ln>
        </p:spPr>
      </p:sp>
      <p:sp>
        <p:nvSpPr>
          <p:cNvPr id="59" name="Text 56"/>
          <p:cNvSpPr txBox="1"/>
          <p:nvPr/>
        </p:nvSpPr>
        <p:spPr>
          <a:xfrm>
            <a:off x="502920" y="3675888"/>
            <a:ext cx="868680" cy="2121408"/>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buNone/>
            </a:pPr>
            <a:r>
              <a:rPr lang="en-US" sz="1600" b="1" dirty="0">
                <a:solidFill>
                  <a:srgbClr val="FFFFFF"/>
                </a:solidFill>
                <a:latin typeface="Calibri" pitchFamily="34" charset="0"/>
                <a:ea typeface="Calibri" pitchFamily="34" charset="-122"/>
                <a:cs typeface="Calibri" pitchFamily="34" charset="-120"/>
              </a:rPr>
              <a:t>6</a:t>
            </a:r>
            <a:endParaRPr lang="en-US" sz="1600" dirty="0"/>
          </a:p>
        </p:txBody>
      </p:sp>
      <p:sp>
        <p:nvSpPr>
          <p:cNvPr id="60" name="Shape 57"/>
          <p:cNvSpPr/>
          <p:nvPr/>
        </p:nvSpPr>
        <p:spPr>
          <a:xfrm>
            <a:off x="1554480" y="3675888"/>
            <a:ext cx="1636776" cy="2121408"/>
          </a:xfrm>
          <a:prstGeom prst="roundRect">
            <a:avLst>
              <a:gd name="adj" fmla="val 4469"/>
            </a:avLst>
          </a:prstGeom>
          <a:solidFill>
            <a:srgbClr val="EEF1F7"/>
          </a:solidFill>
          <a:ln w="12700">
            <a:solidFill>
              <a:srgbClr val="EEF1F7"/>
            </a:solidFill>
            <a:prstDash val="solid"/>
          </a:ln>
        </p:spPr>
      </p:sp>
      <p:sp>
        <p:nvSpPr>
          <p:cNvPr id="61" name="Text 58"/>
          <p:cNvSpPr txBox="1"/>
          <p:nvPr/>
        </p:nvSpPr>
        <p:spPr>
          <a:xfrm>
            <a:off x="1664208" y="376732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AUTUMN 1</a:t>
            </a:r>
            <a:endParaRPr lang="en-US" sz="800" dirty="0"/>
          </a:p>
        </p:txBody>
      </p:sp>
      <p:sp>
        <p:nvSpPr>
          <p:cNvPr id="62" name="Text 59"/>
          <p:cNvSpPr txBox="1"/>
          <p:nvPr/>
        </p:nvSpPr>
        <p:spPr>
          <a:xfrm>
            <a:off x="1847088" y="395020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63" name="Shape 60"/>
          <p:cNvSpPr/>
          <p:nvPr/>
        </p:nvSpPr>
        <p:spPr>
          <a:xfrm>
            <a:off x="1682496" y="4178808"/>
            <a:ext cx="91440" cy="91440"/>
          </a:xfrm>
          <a:prstGeom prst="ellipse">
            <a:avLst/>
          </a:prstGeom>
          <a:solidFill>
            <a:srgbClr val="1B4D7E"/>
          </a:solidFill>
          <a:ln w="12700">
            <a:solidFill>
              <a:srgbClr val="1B4D7E"/>
            </a:solidFill>
            <a:prstDash val="solid"/>
          </a:ln>
        </p:spPr>
      </p:sp>
      <p:sp>
        <p:nvSpPr>
          <p:cNvPr id="64" name="Text 61"/>
          <p:cNvSpPr txBox="1"/>
          <p:nvPr/>
        </p:nvSpPr>
        <p:spPr>
          <a:xfrm>
            <a:off x="1847088" y="410565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Dodgeball</a:t>
            </a:r>
            <a:endParaRPr lang="en-US" sz="1000" dirty="0"/>
          </a:p>
        </p:txBody>
      </p:sp>
      <p:sp>
        <p:nvSpPr>
          <p:cNvPr id="65" name="Text 62"/>
          <p:cNvSpPr txBox="1"/>
          <p:nvPr/>
        </p:nvSpPr>
        <p:spPr>
          <a:xfrm>
            <a:off x="1847088" y="475488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66" name="Shape 63"/>
          <p:cNvSpPr/>
          <p:nvPr/>
        </p:nvSpPr>
        <p:spPr>
          <a:xfrm>
            <a:off x="1682496" y="4983480"/>
            <a:ext cx="91440" cy="91440"/>
          </a:xfrm>
          <a:prstGeom prst="ellipse">
            <a:avLst/>
          </a:prstGeom>
          <a:solidFill>
            <a:srgbClr val="8B2FC9"/>
          </a:solidFill>
          <a:ln w="12700">
            <a:solidFill>
              <a:srgbClr val="8B2FC9"/>
            </a:solidFill>
            <a:prstDash val="solid"/>
          </a:ln>
        </p:spPr>
      </p:sp>
      <p:sp>
        <p:nvSpPr>
          <p:cNvPr id="67" name="Text 64"/>
          <p:cNvSpPr txBox="1"/>
          <p:nvPr/>
        </p:nvSpPr>
        <p:spPr>
          <a:xfrm>
            <a:off x="1847088" y="491032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Gymnastics Year 6</a:t>
            </a:r>
            <a:endParaRPr lang="en-US" sz="1000" dirty="0"/>
          </a:p>
        </p:txBody>
      </p:sp>
      <p:sp>
        <p:nvSpPr>
          <p:cNvPr id="68" name="Shape 65"/>
          <p:cNvSpPr/>
          <p:nvPr/>
        </p:nvSpPr>
        <p:spPr>
          <a:xfrm>
            <a:off x="3273552" y="3675888"/>
            <a:ext cx="1636776" cy="2121408"/>
          </a:xfrm>
          <a:prstGeom prst="roundRect">
            <a:avLst>
              <a:gd name="adj" fmla="val 4469"/>
            </a:avLst>
          </a:prstGeom>
          <a:solidFill>
            <a:srgbClr val="EEF1F7"/>
          </a:solidFill>
          <a:ln w="12700">
            <a:solidFill>
              <a:srgbClr val="EEF1F7"/>
            </a:solidFill>
            <a:prstDash val="solid"/>
          </a:ln>
        </p:spPr>
      </p:sp>
      <p:sp>
        <p:nvSpPr>
          <p:cNvPr id="69" name="Text 66"/>
          <p:cNvSpPr txBox="1"/>
          <p:nvPr/>
        </p:nvSpPr>
        <p:spPr>
          <a:xfrm>
            <a:off x="3383280" y="376732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AUTUMN 2</a:t>
            </a:r>
            <a:endParaRPr lang="en-US" sz="800" dirty="0"/>
          </a:p>
        </p:txBody>
      </p:sp>
      <p:sp>
        <p:nvSpPr>
          <p:cNvPr id="70" name="Text 67"/>
          <p:cNvSpPr txBox="1"/>
          <p:nvPr/>
        </p:nvSpPr>
        <p:spPr>
          <a:xfrm>
            <a:off x="3566160" y="395020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71" name="Shape 68"/>
          <p:cNvSpPr/>
          <p:nvPr/>
        </p:nvSpPr>
        <p:spPr>
          <a:xfrm>
            <a:off x="3401568" y="4178808"/>
            <a:ext cx="91440" cy="91440"/>
          </a:xfrm>
          <a:prstGeom prst="ellipse">
            <a:avLst/>
          </a:prstGeom>
          <a:solidFill>
            <a:srgbClr val="1B4D7E"/>
          </a:solidFill>
          <a:ln w="12700">
            <a:solidFill>
              <a:srgbClr val="1B4D7E"/>
            </a:solidFill>
            <a:prstDash val="solid"/>
          </a:ln>
        </p:spPr>
      </p:sp>
      <p:sp>
        <p:nvSpPr>
          <p:cNvPr id="72" name="Text 69"/>
          <p:cNvSpPr txBox="1"/>
          <p:nvPr/>
        </p:nvSpPr>
        <p:spPr>
          <a:xfrm>
            <a:off x="3566160" y="410565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Hockey</a:t>
            </a:r>
            <a:endParaRPr lang="en-US" sz="1000" dirty="0"/>
          </a:p>
        </p:txBody>
      </p:sp>
      <p:sp>
        <p:nvSpPr>
          <p:cNvPr id="73" name="Text 70"/>
          <p:cNvSpPr txBox="1"/>
          <p:nvPr/>
        </p:nvSpPr>
        <p:spPr>
          <a:xfrm>
            <a:off x="3566160" y="475488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74" name="Shape 71"/>
          <p:cNvSpPr/>
          <p:nvPr/>
        </p:nvSpPr>
        <p:spPr>
          <a:xfrm>
            <a:off x="3401568" y="4983480"/>
            <a:ext cx="91440" cy="91440"/>
          </a:xfrm>
          <a:prstGeom prst="ellipse">
            <a:avLst/>
          </a:prstGeom>
          <a:solidFill>
            <a:srgbClr val="1B7A4A"/>
          </a:solidFill>
          <a:ln w="12700">
            <a:solidFill>
              <a:srgbClr val="1B7A4A"/>
            </a:solidFill>
            <a:prstDash val="solid"/>
          </a:ln>
        </p:spPr>
      </p:sp>
      <p:sp>
        <p:nvSpPr>
          <p:cNvPr id="75" name="Text 72"/>
          <p:cNvSpPr txBox="1"/>
          <p:nvPr/>
        </p:nvSpPr>
        <p:spPr>
          <a:xfrm>
            <a:off x="3566160" y="491032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Yoga</a:t>
            </a:r>
            <a:endParaRPr lang="en-US" sz="1000" dirty="0"/>
          </a:p>
        </p:txBody>
      </p:sp>
      <p:sp>
        <p:nvSpPr>
          <p:cNvPr id="76" name="Shape 73"/>
          <p:cNvSpPr/>
          <p:nvPr/>
        </p:nvSpPr>
        <p:spPr>
          <a:xfrm>
            <a:off x="4992624" y="3675888"/>
            <a:ext cx="1636776" cy="2121408"/>
          </a:xfrm>
          <a:prstGeom prst="roundRect">
            <a:avLst>
              <a:gd name="adj" fmla="val 4469"/>
            </a:avLst>
          </a:prstGeom>
          <a:solidFill>
            <a:srgbClr val="EEF1F7"/>
          </a:solidFill>
          <a:ln w="12700">
            <a:solidFill>
              <a:srgbClr val="EEF1F7"/>
            </a:solidFill>
            <a:prstDash val="solid"/>
          </a:ln>
        </p:spPr>
      </p:sp>
      <p:sp>
        <p:nvSpPr>
          <p:cNvPr id="77" name="Text 74"/>
          <p:cNvSpPr txBox="1"/>
          <p:nvPr/>
        </p:nvSpPr>
        <p:spPr>
          <a:xfrm>
            <a:off x="5102352" y="376732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SPRING 1</a:t>
            </a:r>
            <a:endParaRPr lang="en-US" sz="800" dirty="0"/>
          </a:p>
        </p:txBody>
      </p:sp>
      <p:sp>
        <p:nvSpPr>
          <p:cNvPr id="78" name="Text 75"/>
          <p:cNvSpPr txBox="1"/>
          <p:nvPr/>
        </p:nvSpPr>
        <p:spPr>
          <a:xfrm>
            <a:off x="5285232" y="395020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79" name="Shape 76"/>
          <p:cNvSpPr/>
          <p:nvPr/>
        </p:nvSpPr>
        <p:spPr>
          <a:xfrm>
            <a:off x="5120640" y="4178808"/>
            <a:ext cx="91440" cy="91440"/>
          </a:xfrm>
          <a:prstGeom prst="ellipse">
            <a:avLst/>
          </a:prstGeom>
          <a:solidFill>
            <a:srgbClr val="1B4D7E"/>
          </a:solidFill>
          <a:ln w="12700">
            <a:solidFill>
              <a:srgbClr val="1B4D7E"/>
            </a:solidFill>
            <a:prstDash val="solid"/>
          </a:ln>
        </p:spPr>
      </p:sp>
      <p:sp>
        <p:nvSpPr>
          <p:cNvPr id="80" name="Text 77"/>
          <p:cNvSpPr txBox="1"/>
          <p:nvPr/>
        </p:nvSpPr>
        <p:spPr>
          <a:xfrm>
            <a:off x="5285232" y="410565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Netball</a:t>
            </a:r>
            <a:endParaRPr lang="en-US" sz="1000" dirty="0"/>
          </a:p>
        </p:txBody>
      </p:sp>
      <p:sp>
        <p:nvSpPr>
          <p:cNvPr id="81" name="Text 78"/>
          <p:cNvSpPr txBox="1"/>
          <p:nvPr/>
        </p:nvSpPr>
        <p:spPr>
          <a:xfrm>
            <a:off x="5285232" y="475488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82" name="Shape 79"/>
          <p:cNvSpPr/>
          <p:nvPr/>
        </p:nvSpPr>
        <p:spPr>
          <a:xfrm>
            <a:off x="5120640" y="4983480"/>
            <a:ext cx="91440" cy="91440"/>
          </a:xfrm>
          <a:prstGeom prst="ellipse">
            <a:avLst/>
          </a:prstGeom>
          <a:solidFill>
            <a:srgbClr val="8B2FC9"/>
          </a:solidFill>
          <a:ln w="12700">
            <a:solidFill>
              <a:srgbClr val="8B2FC9"/>
            </a:solidFill>
            <a:prstDash val="solid"/>
          </a:ln>
        </p:spPr>
      </p:sp>
      <p:sp>
        <p:nvSpPr>
          <p:cNvPr id="83" name="Text 80"/>
          <p:cNvSpPr txBox="1"/>
          <p:nvPr/>
        </p:nvSpPr>
        <p:spPr>
          <a:xfrm>
            <a:off x="5285232" y="491032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Gymnastics: Group sequencing</a:t>
            </a:r>
            <a:endParaRPr lang="en-US" sz="1000" dirty="0"/>
          </a:p>
        </p:txBody>
      </p:sp>
      <p:sp>
        <p:nvSpPr>
          <p:cNvPr id="84" name="Shape 81"/>
          <p:cNvSpPr/>
          <p:nvPr/>
        </p:nvSpPr>
        <p:spPr>
          <a:xfrm>
            <a:off x="6711696" y="3675888"/>
            <a:ext cx="1636776" cy="2121408"/>
          </a:xfrm>
          <a:prstGeom prst="roundRect">
            <a:avLst>
              <a:gd name="adj" fmla="val 4469"/>
            </a:avLst>
          </a:prstGeom>
          <a:solidFill>
            <a:srgbClr val="EEF1F7"/>
          </a:solidFill>
          <a:ln w="12700">
            <a:solidFill>
              <a:srgbClr val="EEF1F7"/>
            </a:solidFill>
            <a:prstDash val="solid"/>
          </a:ln>
        </p:spPr>
      </p:sp>
      <p:sp>
        <p:nvSpPr>
          <p:cNvPr id="85" name="Text 82"/>
          <p:cNvSpPr txBox="1"/>
          <p:nvPr/>
        </p:nvSpPr>
        <p:spPr>
          <a:xfrm>
            <a:off x="6821424" y="376732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SPRING 2</a:t>
            </a:r>
            <a:endParaRPr lang="en-US" sz="800" dirty="0"/>
          </a:p>
        </p:txBody>
      </p:sp>
      <p:sp>
        <p:nvSpPr>
          <p:cNvPr id="86" name="Text 83"/>
          <p:cNvSpPr txBox="1"/>
          <p:nvPr/>
        </p:nvSpPr>
        <p:spPr>
          <a:xfrm>
            <a:off x="7004304" y="395020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87" name="Shape 84"/>
          <p:cNvSpPr/>
          <p:nvPr/>
        </p:nvSpPr>
        <p:spPr>
          <a:xfrm>
            <a:off x="6839712" y="4178808"/>
            <a:ext cx="91440" cy="91440"/>
          </a:xfrm>
          <a:prstGeom prst="ellipse">
            <a:avLst/>
          </a:prstGeom>
          <a:solidFill>
            <a:srgbClr val="1B4D7E"/>
          </a:solidFill>
          <a:ln w="12700">
            <a:solidFill>
              <a:srgbClr val="1B4D7E"/>
            </a:solidFill>
            <a:prstDash val="solid"/>
          </a:ln>
        </p:spPr>
      </p:sp>
      <p:sp>
        <p:nvSpPr>
          <p:cNvPr id="88" name="Text 85"/>
          <p:cNvSpPr txBox="1"/>
          <p:nvPr/>
        </p:nvSpPr>
        <p:spPr>
          <a:xfrm>
            <a:off x="7004304" y="410565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Football</a:t>
            </a:r>
            <a:endParaRPr lang="en-US" sz="1000" dirty="0"/>
          </a:p>
        </p:txBody>
      </p:sp>
      <p:sp>
        <p:nvSpPr>
          <p:cNvPr id="89" name="Text 86"/>
          <p:cNvSpPr txBox="1"/>
          <p:nvPr/>
        </p:nvSpPr>
        <p:spPr>
          <a:xfrm>
            <a:off x="7004304" y="475488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90" name="Shape 87"/>
          <p:cNvSpPr/>
          <p:nvPr/>
        </p:nvSpPr>
        <p:spPr>
          <a:xfrm>
            <a:off x="6839712" y="4983480"/>
            <a:ext cx="91440" cy="91440"/>
          </a:xfrm>
          <a:prstGeom prst="ellipse">
            <a:avLst/>
          </a:prstGeom>
          <a:solidFill>
            <a:srgbClr val="0E7C7B"/>
          </a:solidFill>
          <a:ln w="12700">
            <a:solidFill>
              <a:srgbClr val="0E7C7B"/>
            </a:solidFill>
            <a:prstDash val="solid"/>
          </a:ln>
        </p:spPr>
      </p:sp>
      <p:sp>
        <p:nvSpPr>
          <p:cNvPr id="91" name="Text 88"/>
          <p:cNvSpPr txBox="1"/>
          <p:nvPr/>
        </p:nvSpPr>
        <p:spPr>
          <a:xfrm>
            <a:off x="7004304" y="491032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Dance: The Victorians</a:t>
            </a:r>
            <a:endParaRPr lang="en-US" sz="1000" dirty="0"/>
          </a:p>
        </p:txBody>
      </p:sp>
      <p:sp>
        <p:nvSpPr>
          <p:cNvPr id="92" name="Shape 89"/>
          <p:cNvSpPr/>
          <p:nvPr/>
        </p:nvSpPr>
        <p:spPr>
          <a:xfrm>
            <a:off x="8430768" y="3675888"/>
            <a:ext cx="1636776" cy="2121408"/>
          </a:xfrm>
          <a:prstGeom prst="roundRect">
            <a:avLst>
              <a:gd name="adj" fmla="val 4469"/>
            </a:avLst>
          </a:prstGeom>
          <a:solidFill>
            <a:srgbClr val="EEF1F7"/>
          </a:solidFill>
          <a:ln w="12700">
            <a:solidFill>
              <a:srgbClr val="EEF1F7"/>
            </a:solidFill>
            <a:prstDash val="solid"/>
          </a:ln>
        </p:spPr>
      </p:sp>
      <p:sp>
        <p:nvSpPr>
          <p:cNvPr id="93" name="Text 90"/>
          <p:cNvSpPr txBox="1"/>
          <p:nvPr/>
        </p:nvSpPr>
        <p:spPr>
          <a:xfrm>
            <a:off x="8540496" y="376732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SUMMER 1</a:t>
            </a:r>
            <a:endParaRPr lang="en-US" sz="800" dirty="0"/>
          </a:p>
        </p:txBody>
      </p:sp>
      <p:sp>
        <p:nvSpPr>
          <p:cNvPr id="94" name="Text 91"/>
          <p:cNvSpPr txBox="1"/>
          <p:nvPr/>
        </p:nvSpPr>
        <p:spPr>
          <a:xfrm>
            <a:off x="8723376" y="395020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95" name="Shape 92"/>
          <p:cNvSpPr/>
          <p:nvPr/>
        </p:nvSpPr>
        <p:spPr>
          <a:xfrm>
            <a:off x="8558784" y="4178808"/>
            <a:ext cx="91440" cy="91440"/>
          </a:xfrm>
          <a:prstGeom prst="ellipse">
            <a:avLst/>
          </a:prstGeom>
          <a:solidFill>
            <a:srgbClr val="C1440E"/>
          </a:solidFill>
          <a:ln w="12700">
            <a:solidFill>
              <a:srgbClr val="C1440E"/>
            </a:solidFill>
            <a:prstDash val="solid"/>
          </a:ln>
        </p:spPr>
      </p:sp>
      <p:sp>
        <p:nvSpPr>
          <p:cNvPr id="96" name="Text 93"/>
          <p:cNvSpPr txBox="1"/>
          <p:nvPr/>
        </p:nvSpPr>
        <p:spPr>
          <a:xfrm>
            <a:off x="8723376" y="410565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Athletics 6</a:t>
            </a:r>
            <a:endParaRPr lang="en-US" sz="1000" dirty="0"/>
          </a:p>
        </p:txBody>
      </p:sp>
      <p:sp>
        <p:nvSpPr>
          <p:cNvPr id="97" name="Text 94"/>
          <p:cNvSpPr txBox="1"/>
          <p:nvPr/>
        </p:nvSpPr>
        <p:spPr>
          <a:xfrm>
            <a:off x="8723376" y="475488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98" name="Shape 95"/>
          <p:cNvSpPr/>
          <p:nvPr/>
        </p:nvSpPr>
        <p:spPr>
          <a:xfrm>
            <a:off x="8558784" y="4983480"/>
            <a:ext cx="91440" cy="91440"/>
          </a:xfrm>
          <a:prstGeom prst="ellipse">
            <a:avLst/>
          </a:prstGeom>
          <a:solidFill>
            <a:srgbClr val="5B8C3E"/>
          </a:solidFill>
          <a:ln w="12700">
            <a:solidFill>
              <a:srgbClr val="5B8C3E"/>
            </a:solidFill>
            <a:prstDash val="solid"/>
          </a:ln>
        </p:spPr>
      </p:sp>
      <p:sp>
        <p:nvSpPr>
          <p:cNvPr id="99" name="Text 96"/>
          <p:cNvSpPr txBox="1"/>
          <p:nvPr/>
        </p:nvSpPr>
        <p:spPr>
          <a:xfrm>
            <a:off x="8723376" y="491032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Team Building and Problem Solving</a:t>
            </a:r>
            <a:endParaRPr lang="en-US" sz="1000" dirty="0"/>
          </a:p>
        </p:txBody>
      </p:sp>
      <p:sp>
        <p:nvSpPr>
          <p:cNvPr id="100" name="Shape 97"/>
          <p:cNvSpPr/>
          <p:nvPr/>
        </p:nvSpPr>
        <p:spPr>
          <a:xfrm>
            <a:off x="10149840" y="3675888"/>
            <a:ext cx="1636776" cy="2121408"/>
          </a:xfrm>
          <a:prstGeom prst="roundRect">
            <a:avLst>
              <a:gd name="adj" fmla="val 4469"/>
            </a:avLst>
          </a:prstGeom>
          <a:solidFill>
            <a:srgbClr val="EEF1F7"/>
          </a:solidFill>
          <a:ln w="12700">
            <a:solidFill>
              <a:srgbClr val="EEF1F7"/>
            </a:solidFill>
            <a:prstDash val="solid"/>
          </a:ln>
        </p:spPr>
      </p:sp>
      <p:sp>
        <p:nvSpPr>
          <p:cNvPr id="101" name="Text 98"/>
          <p:cNvSpPr txBox="1"/>
          <p:nvPr/>
        </p:nvSpPr>
        <p:spPr>
          <a:xfrm>
            <a:off x="10259568" y="3767328"/>
            <a:ext cx="1417320" cy="201168"/>
          </a:xfrm>
          <a:prstGeom prst="rect">
            <a:avLst/>
          </a:prstGeom>
          <a:noFill/>
          <a:ln/>
        </p:spPr>
        <p:txBody>
          <a:bodyPr wrap="square" lIns="0" tIns="0" rIns="0" bIns="0" rtlCol="0" anchor="ctr"/>
          <a:lstStyle/>
          <a:p>
            <a:pPr marL="0" indent="0">
              <a:buNone/>
            </a:pPr>
            <a:r>
              <a:rPr lang="en-US" sz="800" b="1" kern="0" spc="80" dirty="0">
                <a:solidFill>
                  <a:srgbClr val="5B6172"/>
                </a:solidFill>
                <a:latin typeface="Calibri" pitchFamily="34" charset="0"/>
                <a:ea typeface="Calibri" pitchFamily="34" charset="-122"/>
                <a:cs typeface="Calibri" pitchFamily="34" charset="-120"/>
              </a:rPr>
              <a:t>SUMMER 2</a:t>
            </a:r>
            <a:endParaRPr lang="en-US" sz="800" dirty="0"/>
          </a:p>
        </p:txBody>
      </p:sp>
      <p:sp>
        <p:nvSpPr>
          <p:cNvPr id="102" name="Text 99"/>
          <p:cNvSpPr txBox="1"/>
          <p:nvPr/>
        </p:nvSpPr>
        <p:spPr>
          <a:xfrm>
            <a:off x="10442448" y="3950208"/>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OUTDOOR</a:t>
            </a:r>
            <a:endParaRPr lang="en-US" sz="650" dirty="0"/>
          </a:p>
        </p:txBody>
      </p:sp>
      <p:sp>
        <p:nvSpPr>
          <p:cNvPr id="103" name="Shape 100"/>
          <p:cNvSpPr/>
          <p:nvPr/>
        </p:nvSpPr>
        <p:spPr>
          <a:xfrm>
            <a:off x="10277856" y="4178808"/>
            <a:ext cx="91440" cy="91440"/>
          </a:xfrm>
          <a:prstGeom prst="ellipse">
            <a:avLst/>
          </a:prstGeom>
          <a:solidFill>
            <a:srgbClr val="1B4D7E"/>
          </a:solidFill>
          <a:ln w="12700">
            <a:solidFill>
              <a:srgbClr val="1B4D7E"/>
            </a:solidFill>
            <a:prstDash val="solid"/>
          </a:ln>
        </p:spPr>
      </p:sp>
      <p:sp>
        <p:nvSpPr>
          <p:cNvPr id="104" name="Text 101"/>
          <p:cNvSpPr txBox="1"/>
          <p:nvPr/>
        </p:nvSpPr>
        <p:spPr>
          <a:xfrm>
            <a:off x="10442448" y="4105656"/>
            <a:ext cx="1216152" cy="566928"/>
          </a:xfrm>
          <a:prstGeom prst="rect">
            <a:avLst/>
          </a:prstGeom>
          <a:noFill/>
          <a:ln/>
        </p:spPr>
        <p:txBody>
          <a:bodyPr wrap="square" lIns="0" tIns="0" rIns="0" bIns="0" rtlCol="0" anchor="t"/>
          <a:lstStyle/>
          <a:p>
            <a:pPr marL="0" indent="0">
              <a:buNone/>
            </a:pPr>
            <a:r>
              <a:rPr lang="en-US" sz="1000" b="1" dirty="0">
                <a:solidFill>
                  <a:srgbClr val="26314F"/>
                </a:solidFill>
                <a:latin typeface="Calibri" pitchFamily="34" charset="0"/>
                <a:ea typeface="Calibri" pitchFamily="34" charset="-122"/>
                <a:cs typeface="Calibri" pitchFamily="34" charset="-120"/>
              </a:rPr>
              <a:t>Cricket</a:t>
            </a:r>
            <a:endParaRPr lang="en-US" sz="1000" dirty="0"/>
          </a:p>
        </p:txBody>
      </p:sp>
      <p:sp>
        <p:nvSpPr>
          <p:cNvPr id="105" name="Text 102"/>
          <p:cNvSpPr txBox="1"/>
          <p:nvPr/>
        </p:nvSpPr>
        <p:spPr>
          <a:xfrm>
            <a:off x="10442448" y="4754880"/>
            <a:ext cx="1216152" cy="146304"/>
          </a:xfrm>
          <a:prstGeom prst="rect">
            <a:avLst/>
          </a:prstGeom>
          <a:noFill/>
          <a:ln/>
        </p:spPr>
        <p:txBody>
          <a:bodyPr wrap="square" lIns="0" tIns="0" rIns="0" bIns="0" rtlCol="0" anchor="ctr"/>
          <a:lstStyle/>
          <a:p>
            <a:pPr marL="0" indent="0">
              <a:buNone/>
            </a:pPr>
            <a:r>
              <a:rPr lang="en-US" sz="650" b="1" kern="0" spc="60" dirty="0">
                <a:solidFill>
                  <a:srgbClr val="5B6172"/>
                </a:solidFill>
                <a:latin typeface="Calibri" pitchFamily="34" charset="0"/>
                <a:ea typeface="Calibri" pitchFamily="34" charset="-122"/>
                <a:cs typeface="Calibri" pitchFamily="34" charset="-120"/>
              </a:rPr>
              <a:t>INDOOR</a:t>
            </a:r>
            <a:endParaRPr lang="en-US" sz="650" dirty="0"/>
          </a:p>
        </p:txBody>
      </p:sp>
      <p:sp>
        <p:nvSpPr>
          <p:cNvPr id="106" name="Shape 103"/>
          <p:cNvSpPr/>
          <p:nvPr/>
        </p:nvSpPr>
        <p:spPr>
          <a:xfrm>
            <a:off x="10277856" y="4983480"/>
            <a:ext cx="91440" cy="91440"/>
          </a:xfrm>
          <a:prstGeom prst="ellipse">
            <a:avLst/>
          </a:prstGeom>
          <a:solidFill>
            <a:srgbClr val="5B8C3E"/>
          </a:solidFill>
          <a:ln w="12700">
            <a:solidFill>
              <a:srgbClr val="5B8C3E"/>
            </a:solidFill>
            <a:prstDash val="solid"/>
          </a:ln>
        </p:spPr>
      </p:sp>
      <p:sp>
        <p:nvSpPr>
          <p:cNvPr id="107" name="Text 104"/>
          <p:cNvSpPr txBox="1"/>
          <p:nvPr/>
        </p:nvSpPr>
        <p:spPr>
          <a:xfrm>
            <a:off x="10442448" y="4910328"/>
            <a:ext cx="1216152" cy="868680"/>
          </a:xfrm>
          <a:prstGeom prst="rect">
            <a:avLst/>
          </a:prstGeom>
          <a:noFill/>
          <a:ln/>
        </p:spPr>
        <p:txBody>
          <a:bodyPr wrap="square" lIns="0" tIns="0" rIns="0" bIns="0" rtlCol="0" anchor="t"/>
          <a:lstStyle/>
          <a:p>
            <a:pPr marL="0" indent="0">
              <a:buNone/>
            </a:pPr>
            <a:r>
              <a:rPr lang="en-US" sz="1000" dirty="0">
                <a:solidFill>
                  <a:srgbClr val="26314F"/>
                </a:solidFill>
                <a:latin typeface="Calibri" pitchFamily="34" charset="0"/>
                <a:ea typeface="Calibri" pitchFamily="34" charset="-122"/>
                <a:cs typeface="Calibri" pitchFamily="34" charset="-120"/>
              </a:rPr>
              <a:t>OAA</a:t>
            </a:r>
            <a:endParaRPr lang="en-US" sz="1000" dirty="0"/>
          </a:p>
        </p:txBody>
      </p:sp>
      <p:sp>
        <p:nvSpPr>
          <p:cNvPr id="108" name="Shape 105"/>
          <p:cNvSpPr/>
          <p:nvPr/>
        </p:nvSpPr>
        <p:spPr>
          <a:xfrm>
            <a:off x="4996282" y="6551676"/>
            <a:ext cx="109728" cy="109728"/>
          </a:xfrm>
          <a:prstGeom prst="ellipse">
            <a:avLst/>
          </a:prstGeom>
          <a:solidFill>
            <a:srgbClr val="1B4D7E"/>
          </a:solidFill>
          <a:ln w="12700">
            <a:solidFill>
              <a:srgbClr val="1B4D7E"/>
            </a:solidFill>
            <a:prstDash val="solid"/>
          </a:ln>
        </p:spPr>
      </p:sp>
      <p:sp>
        <p:nvSpPr>
          <p:cNvPr id="109" name="Text 106"/>
          <p:cNvSpPr txBox="1"/>
          <p:nvPr/>
        </p:nvSpPr>
        <p:spPr>
          <a:xfrm>
            <a:off x="5160874" y="6473952"/>
            <a:ext cx="466344"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Games</a:t>
            </a:r>
            <a:endParaRPr lang="en-US" sz="900" dirty="0"/>
          </a:p>
        </p:txBody>
      </p:sp>
      <p:sp>
        <p:nvSpPr>
          <p:cNvPr id="110" name="Shape 107"/>
          <p:cNvSpPr/>
          <p:nvPr/>
        </p:nvSpPr>
        <p:spPr>
          <a:xfrm>
            <a:off x="5773522" y="6551676"/>
            <a:ext cx="109728" cy="109728"/>
          </a:xfrm>
          <a:prstGeom prst="ellipse">
            <a:avLst/>
          </a:prstGeom>
          <a:solidFill>
            <a:srgbClr val="C1440E"/>
          </a:solidFill>
          <a:ln w="12700">
            <a:solidFill>
              <a:srgbClr val="C1440E"/>
            </a:solidFill>
            <a:prstDash val="solid"/>
          </a:ln>
        </p:spPr>
      </p:sp>
      <p:sp>
        <p:nvSpPr>
          <p:cNvPr id="111" name="Text 108"/>
          <p:cNvSpPr txBox="1"/>
          <p:nvPr/>
        </p:nvSpPr>
        <p:spPr>
          <a:xfrm>
            <a:off x="5938114" y="6473952"/>
            <a:ext cx="1274674"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Athletics and movement</a:t>
            </a:r>
            <a:endParaRPr lang="en-US" sz="900" dirty="0"/>
          </a:p>
        </p:txBody>
      </p:sp>
      <p:sp>
        <p:nvSpPr>
          <p:cNvPr id="112" name="Shape 109"/>
          <p:cNvSpPr/>
          <p:nvPr/>
        </p:nvSpPr>
        <p:spPr>
          <a:xfrm>
            <a:off x="7359091" y="6551676"/>
            <a:ext cx="109728" cy="109728"/>
          </a:xfrm>
          <a:prstGeom prst="ellipse">
            <a:avLst/>
          </a:prstGeom>
          <a:solidFill>
            <a:srgbClr val="8B2FC9"/>
          </a:solidFill>
          <a:ln w="12700">
            <a:solidFill>
              <a:srgbClr val="8B2FC9"/>
            </a:solidFill>
            <a:prstDash val="solid"/>
          </a:ln>
        </p:spPr>
      </p:sp>
      <p:sp>
        <p:nvSpPr>
          <p:cNvPr id="113" name="Text 110"/>
          <p:cNvSpPr txBox="1"/>
          <p:nvPr/>
        </p:nvSpPr>
        <p:spPr>
          <a:xfrm>
            <a:off x="7523683" y="6473952"/>
            <a:ext cx="704088"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Gymnastics</a:t>
            </a:r>
            <a:endParaRPr lang="en-US" sz="900" dirty="0"/>
          </a:p>
        </p:txBody>
      </p:sp>
      <p:sp>
        <p:nvSpPr>
          <p:cNvPr id="114" name="Shape 111"/>
          <p:cNvSpPr/>
          <p:nvPr/>
        </p:nvSpPr>
        <p:spPr>
          <a:xfrm>
            <a:off x="8374075" y="6551676"/>
            <a:ext cx="109728" cy="109728"/>
          </a:xfrm>
          <a:prstGeom prst="ellipse">
            <a:avLst/>
          </a:prstGeom>
          <a:solidFill>
            <a:srgbClr val="0E7C7B"/>
          </a:solidFill>
          <a:ln w="12700">
            <a:solidFill>
              <a:srgbClr val="0E7C7B"/>
            </a:solidFill>
            <a:prstDash val="solid"/>
          </a:ln>
        </p:spPr>
      </p:sp>
      <p:sp>
        <p:nvSpPr>
          <p:cNvPr id="115" name="Text 112"/>
          <p:cNvSpPr txBox="1"/>
          <p:nvPr/>
        </p:nvSpPr>
        <p:spPr>
          <a:xfrm>
            <a:off x="8538667" y="6473952"/>
            <a:ext cx="466344"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Dance</a:t>
            </a:r>
            <a:endParaRPr lang="en-US" sz="900" dirty="0"/>
          </a:p>
        </p:txBody>
      </p:sp>
      <p:sp>
        <p:nvSpPr>
          <p:cNvPr id="116" name="Shape 113"/>
          <p:cNvSpPr/>
          <p:nvPr/>
        </p:nvSpPr>
        <p:spPr>
          <a:xfrm>
            <a:off x="9151315" y="6551676"/>
            <a:ext cx="109728" cy="109728"/>
          </a:xfrm>
          <a:prstGeom prst="ellipse">
            <a:avLst/>
          </a:prstGeom>
          <a:solidFill>
            <a:srgbClr val="5B8C3E"/>
          </a:solidFill>
          <a:ln w="12700">
            <a:solidFill>
              <a:srgbClr val="5B8C3E"/>
            </a:solidFill>
            <a:prstDash val="solid"/>
          </a:ln>
        </p:spPr>
      </p:sp>
      <p:sp>
        <p:nvSpPr>
          <p:cNvPr id="117" name="Text 114"/>
          <p:cNvSpPr txBox="1"/>
          <p:nvPr/>
        </p:nvSpPr>
        <p:spPr>
          <a:xfrm>
            <a:off x="9315907" y="6473952"/>
            <a:ext cx="371246"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OAA</a:t>
            </a:r>
            <a:endParaRPr lang="en-US" sz="900" dirty="0"/>
          </a:p>
        </p:txBody>
      </p:sp>
      <p:sp>
        <p:nvSpPr>
          <p:cNvPr id="118" name="Shape 115"/>
          <p:cNvSpPr/>
          <p:nvPr/>
        </p:nvSpPr>
        <p:spPr>
          <a:xfrm>
            <a:off x="9833458" y="6551676"/>
            <a:ext cx="109728" cy="109728"/>
          </a:xfrm>
          <a:prstGeom prst="ellipse">
            <a:avLst/>
          </a:prstGeom>
          <a:solidFill>
            <a:srgbClr val="1B7A4A"/>
          </a:solidFill>
          <a:ln w="12700">
            <a:solidFill>
              <a:srgbClr val="1B7A4A"/>
            </a:solidFill>
            <a:prstDash val="solid"/>
          </a:ln>
        </p:spPr>
      </p:sp>
      <p:sp>
        <p:nvSpPr>
          <p:cNvPr id="119" name="Text 116"/>
          <p:cNvSpPr txBox="1"/>
          <p:nvPr/>
        </p:nvSpPr>
        <p:spPr>
          <a:xfrm>
            <a:off x="9998050" y="6473952"/>
            <a:ext cx="1084478"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Health and fitness</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w="12700">
            <a:solidFill>
              <a:srgbClr val="0E7C7B"/>
            </a:solidFill>
            <a:prstDash val="solid"/>
          </a:ln>
        </p:spPr>
      </p:sp>
      <p:pic>
        <p:nvPicPr>
          <p:cNvPr id="3" name="Image 0" descr="/home/claude/po/icons/image18.png"/>
          <p:cNvPicPr>
            <a:picLocks noChangeAspect="1"/>
          </p:cNvPicPr>
          <p:nvPr/>
        </p:nvPicPr>
        <p:blipFill>
          <a:blip r:embed="rId3"/>
          <a:stretch>
            <a:fillRect/>
          </a:stretch>
        </p:blipFill>
        <p:spPr>
          <a:xfrm>
            <a:off x="576072" y="457200"/>
            <a:ext cx="420624" cy="420624"/>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Progression of Skills: Year 1 – Year 3</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PE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09</a:t>
            </a:r>
            <a:endParaRPr lang="en-US" sz="900" dirty="0"/>
          </a:p>
        </p:txBody>
      </p:sp>
      <p:sp>
        <p:nvSpPr>
          <p:cNvPr id="7" name="Shape 4"/>
          <p:cNvSpPr/>
          <p:nvPr/>
        </p:nvSpPr>
        <p:spPr>
          <a:xfrm>
            <a:off x="502920" y="1188720"/>
            <a:ext cx="2423160" cy="457200"/>
          </a:xfrm>
          <a:prstGeom prst="roundRect">
            <a:avLst>
              <a:gd name="adj" fmla="val 16000"/>
            </a:avLst>
          </a:prstGeom>
          <a:solidFill>
            <a:srgbClr val="1B2E5E"/>
          </a:solidFill>
          <a:ln w="12700">
            <a:solidFill>
              <a:srgbClr val="1B2E5E"/>
            </a:solidFill>
            <a:prstDash val="solid"/>
          </a:ln>
        </p:spPr>
      </p:sp>
      <p:sp>
        <p:nvSpPr>
          <p:cNvPr id="8" name="Text 5"/>
          <p:cNvSpPr txBox="1"/>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STRAND</a:t>
            </a:r>
            <a:endParaRPr lang="en-US" sz="1100" dirty="0"/>
          </a:p>
        </p:txBody>
      </p:sp>
      <p:sp>
        <p:nvSpPr>
          <p:cNvPr id="9" name="Shape 6"/>
          <p:cNvSpPr/>
          <p:nvPr/>
        </p:nvSpPr>
        <p:spPr>
          <a:xfrm>
            <a:off x="3063240" y="1188720"/>
            <a:ext cx="2798064" cy="457200"/>
          </a:xfrm>
          <a:prstGeom prst="roundRect">
            <a:avLst>
              <a:gd name="adj" fmla="val 16000"/>
            </a:avLst>
          </a:prstGeom>
          <a:solidFill>
            <a:srgbClr val="1B2E5E"/>
          </a:solidFill>
          <a:ln w="12700">
            <a:solidFill>
              <a:srgbClr val="1B2E5E"/>
            </a:solidFill>
            <a:prstDash val="solid"/>
          </a:ln>
        </p:spPr>
      </p:sp>
      <p:sp>
        <p:nvSpPr>
          <p:cNvPr id="10" name="Text 7"/>
          <p:cNvSpPr txBox="1"/>
          <p:nvPr/>
        </p:nvSpPr>
        <p:spPr>
          <a:xfrm>
            <a:off x="3063240" y="1188720"/>
            <a:ext cx="2798064" cy="457200"/>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YEAR 1</a:t>
            </a:r>
            <a:endParaRPr lang="en-US" sz="1200" dirty="0"/>
          </a:p>
        </p:txBody>
      </p:sp>
      <p:sp>
        <p:nvSpPr>
          <p:cNvPr id="11" name="Shape 8"/>
          <p:cNvSpPr/>
          <p:nvPr/>
        </p:nvSpPr>
        <p:spPr>
          <a:xfrm>
            <a:off x="5952744" y="1188720"/>
            <a:ext cx="2798064" cy="457200"/>
          </a:xfrm>
          <a:prstGeom prst="roundRect">
            <a:avLst>
              <a:gd name="adj" fmla="val 16000"/>
            </a:avLst>
          </a:prstGeom>
          <a:solidFill>
            <a:srgbClr val="1B2E5E"/>
          </a:solidFill>
          <a:ln w="12700">
            <a:solidFill>
              <a:srgbClr val="1B2E5E"/>
            </a:solidFill>
            <a:prstDash val="solid"/>
          </a:ln>
        </p:spPr>
      </p:sp>
      <p:sp>
        <p:nvSpPr>
          <p:cNvPr id="12" name="Text 9"/>
          <p:cNvSpPr txBox="1"/>
          <p:nvPr/>
        </p:nvSpPr>
        <p:spPr>
          <a:xfrm>
            <a:off x="5952744" y="1188720"/>
            <a:ext cx="2798064" cy="457200"/>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YEAR 2</a:t>
            </a:r>
            <a:endParaRPr lang="en-US" sz="1200" dirty="0"/>
          </a:p>
        </p:txBody>
      </p:sp>
      <p:sp>
        <p:nvSpPr>
          <p:cNvPr id="13" name="Shape 10"/>
          <p:cNvSpPr/>
          <p:nvPr/>
        </p:nvSpPr>
        <p:spPr>
          <a:xfrm>
            <a:off x="8842248" y="1188720"/>
            <a:ext cx="2798064" cy="457200"/>
          </a:xfrm>
          <a:prstGeom prst="roundRect">
            <a:avLst>
              <a:gd name="adj" fmla="val 16000"/>
            </a:avLst>
          </a:prstGeom>
          <a:solidFill>
            <a:srgbClr val="1B2E5E"/>
          </a:solidFill>
          <a:ln w="12700">
            <a:solidFill>
              <a:srgbClr val="1B2E5E"/>
            </a:solidFill>
            <a:prstDash val="solid"/>
          </a:ln>
        </p:spPr>
      </p:sp>
      <p:sp>
        <p:nvSpPr>
          <p:cNvPr id="14" name="Text 11"/>
          <p:cNvSpPr txBox="1"/>
          <p:nvPr/>
        </p:nvSpPr>
        <p:spPr>
          <a:xfrm>
            <a:off x="8842248" y="1188720"/>
            <a:ext cx="2798064" cy="457200"/>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YEAR 3</a:t>
            </a:r>
            <a:endParaRPr lang="en-US" sz="1200" dirty="0"/>
          </a:p>
        </p:txBody>
      </p:sp>
      <p:sp>
        <p:nvSpPr>
          <p:cNvPr id="15" name="Shape 12"/>
          <p:cNvSpPr/>
          <p:nvPr/>
        </p:nvSpPr>
        <p:spPr>
          <a:xfrm>
            <a:off x="502920" y="1737360"/>
            <a:ext cx="2423160" cy="640080"/>
          </a:xfrm>
          <a:prstGeom prst="roundRect">
            <a:avLst>
              <a:gd name="adj" fmla="val 11429"/>
            </a:avLst>
          </a:prstGeom>
          <a:solidFill>
            <a:srgbClr val="EEF1F7"/>
          </a:solidFill>
          <a:ln w="12700">
            <a:solidFill>
              <a:srgbClr val="EEF1F7"/>
            </a:solidFill>
            <a:prstDash val="solid"/>
          </a:ln>
        </p:spPr>
      </p:sp>
      <p:sp>
        <p:nvSpPr>
          <p:cNvPr id="16" name="Shape 13"/>
          <p:cNvSpPr/>
          <p:nvPr/>
        </p:nvSpPr>
        <p:spPr>
          <a:xfrm>
            <a:off x="630936" y="1993392"/>
            <a:ext cx="128016" cy="128016"/>
          </a:xfrm>
          <a:prstGeom prst="ellipse">
            <a:avLst/>
          </a:prstGeom>
          <a:solidFill>
            <a:srgbClr val="1B4D7E"/>
          </a:solidFill>
          <a:ln w="12700">
            <a:solidFill>
              <a:srgbClr val="1B4D7E"/>
            </a:solidFill>
            <a:prstDash val="solid"/>
          </a:ln>
        </p:spPr>
      </p:sp>
      <p:sp>
        <p:nvSpPr>
          <p:cNvPr id="17" name="Text 14"/>
          <p:cNvSpPr txBox="1"/>
          <p:nvPr/>
        </p:nvSpPr>
        <p:spPr>
          <a:xfrm>
            <a:off x="886968" y="1737360"/>
            <a:ext cx="2011680" cy="640080"/>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Games</a:t>
            </a:r>
            <a:endParaRPr lang="en-US" sz="1100" dirty="0"/>
          </a:p>
        </p:txBody>
      </p:sp>
      <p:sp>
        <p:nvSpPr>
          <p:cNvPr id="18" name="Shape 15"/>
          <p:cNvSpPr/>
          <p:nvPr/>
        </p:nvSpPr>
        <p:spPr>
          <a:xfrm>
            <a:off x="3063240" y="1737360"/>
            <a:ext cx="2798064" cy="640080"/>
          </a:xfrm>
          <a:prstGeom prst="roundRect">
            <a:avLst>
              <a:gd name="adj" fmla="val 11429"/>
            </a:avLst>
          </a:prstGeom>
          <a:solidFill>
            <a:srgbClr val="EEF1F7"/>
          </a:solidFill>
          <a:ln w="12700">
            <a:solidFill>
              <a:srgbClr val="EEF1F7"/>
            </a:solidFill>
            <a:prstDash val="solid"/>
          </a:ln>
        </p:spPr>
      </p:sp>
      <p:sp>
        <p:nvSpPr>
          <p:cNvPr id="19" name="Text 16"/>
          <p:cNvSpPr txBox="1"/>
          <p:nvPr/>
        </p:nvSpPr>
        <p:spPr>
          <a:xfrm>
            <a:off x="3182112" y="1764792"/>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Throw underarm accurately at a target; send and receive over a net; strike a ball from a tee</a:t>
            </a:r>
            <a:endParaRPr lang="en-US" sz="950" dirty="0"/>
          </a:p>
        </p:txBody>
      </p:sp>
      <p:sp>
        <p:nvSpPr>
          <p:cNvPr id="20" name="Shape 17"/>
          <p:cNvSpPr/>
          <p:nvPr/>
        </p:nvSpPr>
        <p:spPr>
          <a:xfrm>
            <a:off x="5952744" y="1737360"/>
            <a:ext cx="2798064" cy="640080"/>
          </a:xfrm>
          <a:prstGeom prst="roundRect">
            <a:avLst>
              <a:gd name="adj" fmla="val 11429"/>
            </a:avLst>
          </a:prstGeom>
          <a:solidFill>
            <a:srgbClr val="EEF1F7"/>
          </a:solidFill>
          <a:ln w="12700">
            <a:solidFill>
              <a:srgbClr val="EEF1F7"/>
            </a:solidFill>
            <a:prstDash val="solid"/>
          </a:ln>
        </p:spPr>
      </p:sp>
      <p:sp>
        <p:nvSpPr>
          <p:cNvPr id="21" name="Text 18"/>
          <p:cNvSpPr txBox="1"/>
          <p:nvPr/>
        </p:nvSpPr>
        <p:spPr>
          <a:xfrm>
            <a:off x="6071616" y="1764792"/>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Dodge to receive and move into space; select a tactic in a game; strike a backhand; bowl underarm</a:t>
            </a:r>
            <a:endParaRPr lang="en-US" sz="950" dirty="0"/>
          </a:p>
        </p:txBody>
      </p:sp>
      <p:sp>
        <p:nvSpPr>
          <p:cNvPr id="22" name="Shape 19"/>
          <p:cNvSpPr/>
          <p:nvPr/>
        </p:nvSpPr>
        <p:spPr>
          <a:xfrm>
            <a:off x="8842248" y="1737360"/>
            <a:ext cx="2798064" cy="640080"/>
          </a:xfrm>
          <a:prstGeom prst="roundRect">
            <a:avLst>
              <a:gd name="adj" fmla="val 11429"/>
            </a:avLst>
          </a:prstGeom>
          <a:solidFill>
            <a:srgbClr val="EEF1F7"/>
          </a:solidFill>
          <a:ln w="12700">
            <a:solidFill>
              <a:srgbClr val="EEF1F7"/>
            </a:solidFill>
            <a:prstDash val="solid"/>
          </a:ln>
        </p:spPr>
      </p:sp>
      <p:sp>
        <p:nvSpPr>
          <p:cNvPr id="23" name="Text 20"/>
          <p:cNvSpPr txBox="1"/>
          <p:nvPr/>
        </p:nvSpPr>
        <p:spPr>
          <a:xfrm>
            <a:off x="8961120" y="1764792"/>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Dribble and pass in hockey, football and basketball; scoop and pocket pass; bowl overarm</a:t>
            </a:r>
            <a:endParaRPr lang="en-US" sz="950" dirty="0"/>
          </a:p>
        </p:txBody>
      </p:sp>
      <p:sp>
        <p:nvSpPr>
          <p:cNvPr id="24" name="Shape 21"/>
          <p:cNvSpPr/>
          <p:nvPr/>
        </p:nvSpPr>
        <p:spPr>
          <a:xfrm>
            <a:off x="502920" y="2432304"/>
            <a:ext cx="2423160" cy="640080"/>
          </a:xfrm>
          <a:prstGeom prst="roundRect">
            <a:avLst>
              <a:gd name="adj" fmla="val 11429"/>
            </a:avLst>
          </a:prstGeom>
          <a:solidFill>
            <a:srgbClr val="FFFFFF"/>
          </a:solidFill>
          <a:ln w="12700">
            <a:solidFill>
              <a:srgbClr val="FFFFFF"/>
            </a:solidFill>
            <a:prstDash val="solid"/>
          </a:ln>
        </p:spPr>
      </p:sp>
      <p:sp>
        <p:nvSpPr>
          <p:cNvPr id="25" name="Shape 22"/>
          <p:cNvSpPr/>
          <p:nvPr/>
        </p:nvSpPr>
        <p:spPr>
          <a:xfrm>
            <a:off x="630936" y="2688336"/>
            <a:ext cx="128016" cy="128016"/>
          </a:xfrm>
          <a:prstGeom prst="ellipse">
            <a:avLst/>
          </a:prstGeom>
          <a:solidFill>
            <a:srgbClr val="C1440E"/>
          </a:solidFill>
          <a:ln w="12700">
            <a:solidFill>
              <a:srgbClr val="C1440E"/>
            </a:solidFill>
            <a:prstDash val="solid"/>
          </a:ln>
        </p:spPr>
      </p:sp>
      <p:sp>
        <p:nvSpPr>
          <p:cNvPr id="26" name="Text 23"/>
          <p:cNvSpPr txBox="1"/>
          <p:nvPr/>
        </p:nvSpPr>
        <p:spPr>
          <a:xfrm>
            <a:off x="886968" y="2432304"/>
            <a:ext cx="2011680" cy="640080"/>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Athletics and movement</a:t>
            </a:r>
            <a:endParaRPr lang="en-US" sz="1100" dirty="0"/>
          </a:p>
        </p:txBody>
      </p:sp>
      <p:sp>
        <p:nvSpPr>
          <p:cNvPr id="27" name="Shape 24"/>
          <p:cNvSpPr/>
          <p:nvPr/>
        </p:nvSpPr>
        <p:spPr>
          <a:xfrm>
            <a:off x="3063240" y="2432304"/>
            <a:ext cx="2798064" cy="640080"/>
          </a:xfrm>
          <a:prstGeom prst="roundRect">
            <a:avLst>
              <a:gd name="adj" fmla="val 11429"/>
            </a:avLst>
          </a:prstGeom>
          <a:solidFill>
            <a:srgbClr val="FFFFFF"/>
          </a:solidFill>
          <a:ln w="12700">
            <a:solidFill>
              <a:srgbClr val="FFFFFF"/>
            </a:solidFill>
            <a:prstDash val="solid"/>
          </a:ln>
        </p:spPr>
      </p:sp>
      <p:sp>
        <p:nvSpPr>
          <p:cNvPr id="28" name="Text 25"/>
          <p:cNvSpPr txBox="1"/>
          <p:nvPr/>
        </p:nvSpPr>
        <p:spPr>
          <a:xfrm>
            <a:off x="3182112" y="2459736"/>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React quickly and combine a run with a jump; skip, side gallop and dodge; catch with hands</a:t>
            </a:r>
            <a:endParaRPr lang="en-US" sz="950" dirty="0"/>
          </a:p>
        </p:txBody>
      </p:sp>
      <p:sp>
        <p:nvSpPr>
          <p:cNvPr id="29" name="Shape 26"/>
          <p:cNvSpPr/>
          <p:nvPr/>
        </p:nvSpPr>
        <p:spPr>
          <a:xfrm>
            <a:off x="5952744" y="2432304"/>
            <a:ext cx="2798064" cy="640080"/>
          </a:xfrm>
          <a:prstGeom prst="roundRect">
            <a:avLst>
              <a:gd name="adj" fmla="val 11429"/>
            </a:avLst>
          </a:prstGeom>
          <a:solidFill>
            <a:srgbClr val="FFFFFF"/>
          </a:solidFill>
          <a:ln w="12700">
            <a:solidFill>
              <a:srgbClr val="FFFFFF"/>
            </a:solidFill>
            <a:prstDash val="solid"/>
          </a:ln>
        </p:spPr>
      </p:sp>
      <p:sp>
        <p:nvSpPr>
          <p:cNvPr id="30" name="Text 27"/>
          <p:cNvSpPr txBox="1"/>
          <p:nvPr/>
        </p:nvSpPr>
        <p:spPr>
          <a:xfrm>
            <a:off x="6071616" y="2459736"/>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Add a short run up to a jump; throw with a run up; help a peer improve with feedback</a:t>
            </a:r>
            <a:endParaRPr lang="en-US" sz="950" dirty="0"/>
          </a:p>
        </p:txBody>
      </p:sp>
      <p:sp>
        <p:nvSpPr>
          <p:cNvPr id="31" name="Shape 28"/>
          <p:cNvSpPr/>
          <p:nvPr/>
        </p:nvSpPr>
        <p:spPr>
          <a:xfrm>
            <a:off x="8842248" y="2432304"/>
            <a:ext cx="2798064" cy="640080"/>
          </a:xfrm>
          <a:prstGeom prst="roundRect">
            <a:avLst>
              <a:gd name="adj" fmla="val 11429"/>
            </a:avLst>
          </a:prstGeom>
          <a:solidFill>
            <a:srgbClr val="FFFFFF"/>
          </a:solidFill>
          <a:ln w="12700">
            <a:solidFill>
              <a:srgbClr val="FFFFFF"/>
            </a:solidFill>
            <a:prstDash val="solid"/>
          </a:ln>
        </p:spPr>
      </p:sp>
      <p:sp>
        <p:nvSpPr>
          <p:cNvPr id="32" name="Text 29"/>
          <p:cNvSpPr txBox="1"/>
          <p:nvPr/>
        </p:nvSpPr>
        <p:spPr>
          <a:xfrm>
            <a:off x="8961120" y="2459736"/>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Start a sprint race correctly; hurdle consistently; scissor kick; throw overarm accurately</a:t>
            </a:r>
            <a:endParaRPr lang="en-US" sz="950" dirty="0"/>
          </a:p>
        </p:txBody>
      </p:sp>
      <p:sp>
        <p:nvSpPr>
          <p:cNvPr id="33" name="Shape 30"/>
          <p:cNvSpPr/>
          <p:nvPr/>
        </p:nvSpPr>
        <p:spPr>
          <a:xfrm>
            <a:off x="502920" y="3127248"/>
            <a:ext cx="2423160" cy="640080"/>
          </a:xfrm>
          <a:prstGeom prst="roundRect">
            <a:avLst>
              <a:gd name="adj" fmla="val 11429"/>
            </a:avLst>
          </a:prstGeom>
          <a:solidFill>
            <a:srgbClr val="EEF1F7"/>
          </a:solidFill>
          <a:ln w="12700">
            <a:solidFill>
              <a:srgbClr val="EEF1F7"/>
            </a:solidFill>
            <a:prstDash val="solid"/>
          </a:ln>
        </p:spPr>
      </p:sp>
      <p:sp>
        <p:nvSpPr>
          <p:cNvPr id="34" name="Shape 31"/>
          <p:cNvSpPr/>
          <p:nvPr/>
        </p:nvSpPr>
        <p:spPr>
          <a:xfrm>
            <a:off x="630936" y="3383280"/>
            <a:ext cx="128016" cy="128016"/>
          </a:xfrm>
          <a:prstGeom prst="ellipse">
            <a:avLst/>
          </a:prstGeom>
          <a:solidFill>
            <a:srgbClr val="8B2FC9"/>
          </a:solidFill>
          <a:ln w="12700">
            <a:solidFill>
              <a:srgbClr val="8B2FC9"/>
            </a:solidFill>
            <a:prstDash val="solid"/>
          </a:ln>
        </p:spPr>
      </p:sp>
      <p:sp>
        <p:nvSpPr>
          <p:cNvPr id="35" name="Text 32"/>
          <p:cNvSpPr txBox="1"/>
          <p:nvPr/>
        </p:nvSpPr>
        <p:spPr>
          <a:xfrm>
            <a:off x="886968" y="3127248"/>
            <a:ext cx="2011680" cy="640080"/>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Gymnastics</a:t>
            </a:r>
            <a:endParaRPr lang="en-US" sz="1100" dirty="0"/>
          </a:p>
        </p:txBody>
      </p:sp>
      <p:sp>
        <p:nvSpPr>
          <p:cNvPr id="36" name="Shape 33"/>
          <p:cNvSpPr/>
          <p:nvPr/>
        </p:nvSpPr>
        <p:spPr>
          <a:xfrm>
            <a:off x="3063240" y="3127248"/>
            <a:ext cx="2798064" cy="640080"/>
          </a:xfrm>
          <a:prstGeom prst="roundRect">
            <a:avLst>
              <a:gd name="adj" fmla="val 11429"/>
            </a:avLst>
          </a:prstGeom>
          <a:solidFill>
            <a:srgbClr val="EEF1F7"/>
          </a:solidFill>
          <a:ln w="12700">
            <a:solidFill>
              <a:srgbClr val="EEF1F7"/>
            </a:solidFill>
            <a:prstDash val="solid"/>
          </a:ln>
        </p:spPr>
      </p:sp>
      <p:sp>
        <p:nvSpPr>
          <p:cNvPr id="37" name="Text 34"/>
          <p:cNvSpPr txBox="1"/>
          <p:nvPr/>
        </p:nvSpPr>
        <p:spPr>
          <a:xfrm>
            <a:off x="3182112" y="3154680"/>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Travel in straight, zigzag and curved pathways; perform controlled symmetrical and asymmetrical spins</a:t>
            </a:r>
            <a:endParaRPr lang="en-US" sz="950" dirty="0"/>
          </a:p>
        </p:txBody>
      </p:sp>
      <p:sp>
        <p:nvSpPr>
          <p:cNvPr id="38" name="Shape 35"/>
          <p:cNvSpPr/>
          <p:nvPr/>
        </p:nvSpPr>
        <p:spPr>
          <a:xfrm>
            <a:off x="5952744" y="3127248"/>
            <a:ext cx="2798064" cy="640080"/>
          </a:xfrm>
          <a:prstGeom prst="roundRect">
            <a:avLst>
              <a:gd name="adj" fmla="val 11429"/>
            </a:avLst>
          </a:prstGeom>
          <a:solidFill>
            <a:srgbClr val="EEF1F7"/>
          </a:solidFill>
          <a:ln w="12700">
            <a:solidFill>
              <a:srgbClr val="EEF1F7"/>
            </a:solidFill>
            <a:prstDash val="solid"/>
          </a:ln>
        </p:spPr>
      </p:sp>
      <p:sp>
        <p:nvSpPr>
          <p:cNvPr id="39" name="Text 36"/>
          <p:cNvSpPr txBox="1"/>
          <p:nvPr/>
        </p:nvSpPr>
        <p:spPr>
          <a:xfrm>
            <a:off x="6071616" y="3154680"/>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Perform 90, 180 and 270 degree turns; travel in curled positions; front and back supports</a:t>
            </a:r>
            <a:endParaRPr lang="en-US" sz="950" dirty="0"/>
          </a:p>
        </p:txBody>
      </p:sp>
      <p:sp>
        <p:nvSpPr>
          <p:cNvPr id="40" name="Shape 37"/>
          <p:cNvSpPr/>
          <p:nvPr/>
        </p:nvSpPr>
        <p:spPr>
          <a:xfrm>
            <a:off x="8842248" y="3127248"/>
            <a:ext cx="2798064" cy="640080"/>
          </a:xfrm>
          <a:prstGeom prst="roundRect">
            <a:avLst>
              <a:gd name="adj" fmla="val 11429"/>
            </a:avLst>
          </a:prstGeom>
          <a:solidFill>
            <a:srgbClr val="EEF1F7"/>
          </a:solidFill>
          <a:ln w="12700">
            <a:solidFill>
              <a:srgbClr val="EEF1F7"/>
            </a:solidFill>
            <a:prstDash val="solid"/>
          </a:ln>
        </p:spPr>
      </p:sp>
      <p:sp>
        <p:nvSpPr>
          <p:cNvPr id="41" name="Text 38"/>
          <p:cNvSpPr txBox="1"/>
          <p:nvPr/>
        </p:nvSpPr>
        <p:spPr>
          <a:xfrm>
            <a:off x="8961120" y="3154680"/>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Take weight on hands, back and shoulders; forward roll; cartwheel; spin on points and patches</a:t>
            </a:r>
            <a:endParaRPr lang="en-US" sz="950" dirty="0"/>
          </a:p>
        </p:txBody>
      </p:sp>
      <p:sp>
        <p:nvSpPr>
          <p:cNvPr id="42" name="Shape 39"/>
          <p:cNvSpPr/>
          <p:nvPr/>
        </p:nvSpPr>
        <p:spPr>
          <a:xfrm>
            <a:off x="502920" y="3822192"/>
            <a:ext cx="2423160" cy="640080"/>
          </a:xfrm>
          <a:prstGeom prst="roundRect">
            <a:avLst>
              <a:gd name="adj" fmla="val 11429"/>
            </a:avLst>
          </a:prstGeom>
          <a:solidFill>
            <a:srgbClr val="FFFFFF"/>
          </a:solidFill>
          <a:ln w="12700">
            <a:solidFill>
              <a:srgbClr val="FFFFFF"/>
            </a:solidFill>
            <a:prstDash val="solid"/>
          </a:ln>
        </p:spPr>
      </p:sp>
      <p:sp>
        <p:nvSpPr>
          <p:cNvPr id="43" name="Shape 40"/>
          <p:cNvSpPr/>
          <p:nvPr/>
        </p:nvSpPr>
        <p:spPr>
          <a:xfrm>
            <a:off x="630936" y="4078224"/>
            <a:ext cx="128016" cy="128016"/>
          </a:xfrm>
          <a:prstGeom prst="ellipse">
            <a:avLst/>
          </a:prstGeom>
          <a:solidFill>
            <a:srgbClr val="0E7C7B"/>
          </a:solidFill>
          <a:ln w="12700">
            <a:solidFill>
              <a:srgbClr val="0E7C7B"/>
            </a:solidFill>
            <a:prstDash val="solid"/>
          </a:ln>
        </p:spPr>
      </p:sp>
      <p:sp>
        <p:nvSpPr>
          <p:cNvPr id="44" name="Text 41"/>
          <p:cNvSpPr txBox="1"/>
          <p:nvPr/>
        </p:nvSpPr>
        <p:spPr>
          <a:xfrm>
            <a:off x="886968" y="3822192"/>
            <a:ext cx="2011680" cy="640080"/>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Dance</a:t>
            </a:r>
            <a:endParaRPr lang="en-US" sz="1100" dirty="0"/>
          </a:p>
        </p:txBody>
      </p:sp>
      <p:sp>
        <p:nvSpPr>
          <p:cNvPr id="45" name="Shape 42"/>
          <p:cNvSpPr/>
          <p:nvPr/>
        </p:nvSpPr>
        <p:spPr>
          <a:xfrm>
            <a:off x="3063240" y="3822192"/>
            <a:ext cx="2798064" cy="640080"/>
          </a:xfrm>
          <a:prstGeom prst="roundRect">
            <a:avLst>
              <a:gd name="adj" fmla="val 11429"/>
            </a:avLst>
          </a:prstGeom>
          <a:solidFill>
            <a:srgbClr val="FFFFFF"/>
          </a:solidFill>
          <a:ln w="12700">
            <a:solidFill>
              <a:srgbClr val="FFFFFF"/>
            </a:solidFill>
            <a:prstDash val="solid"/>
          </a:ln>
        </p:spPr>
      </p:sp>
      <p:sp>
        <p:nvSpPr>
          <p:cNvPr id="46" name="Text 43"/>
          <p:cNvSpPr txBox="1"/>
          <p:nvPr/>
        </p:nvSpPr>
        <p:spPr>
          <a:xfrm>
            <a:off x="3182112" y="3849624"/>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Use the body to create theme-related shapes and actions; travel safely at different levels</a:t>
            </a:r>
            <a:endParaRPr lang="en-US" sz="950" dirty="0"/>
          </a:p>
        </p:txBody>
      </p:sp>
      <p:sp>
        <p:nvSpPr>
          <p:cNvPr id="47" name="Shape 44"/>
          <p:cNvSpPr/>
          <p:nvPr/>
        </p:nvSpPr>
        <p:spPr>
          <a:xfrm>
            <a:off x="5952744" y="3822192"/>
            <a:ext cx="2798064" cy="640080"/>
          </a:xfrm>
          <a:prstGeom prst="roundRect">
            <a:avLst>
              <a:gd name="adj" fmla="val 11429"/>
            </a:avLst>
          </a:prstGeom>
          <a:solidFill>
            <a:srgbClr val="FFFFFF"/>
          </a:solidFill>
          <a:ln w="12700">
            <a:solidFill>
              <a:srgbClr val="FFFFFF"/>
            </a:solidFill>
            <a:prstDash val="solid"/>
          </a:ln>
        </p:spPr>
      </p:sp>
      <p:sp>
        <p:nvSpPr>
          <p:cNvPr id="48" name="Text 45"/>
          <p:cNvSpPr txBox="1"/>
          <p:nvPr/>
        </p:nvSpPr>
        <p:spPr>
          <a:xfrm>
            <a:off x="6071616" y="3849624"/>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Listen to others’ ideas; remember and perform a sequence with a partner</a:t>
            </a:r>
            <a:endParaRPr lang="en-US" sz="950" dirty="0"/>
          </a:p>
        </p:txBody>
      </p:sp>
      <p:sp>
        <p:nvSpPr>
          <p:cNvPr id="49" name="Shape 46"/>
          <p:cNvSpPr/>
          <p:nvPr/>
        </p:nvSpPr>
        <p:spPr>
          <a:xfrm>
            <a:off x="8842248" y="3822192"/>
            <a:ext cx="2798064" cy="640080"/>
          </a:xfrm>
          <a:prstGeom prst="roundRect">
            <a:avLst>
              <a:gd name="adj" fmla="val 11429"/>
            </a:avLst>
          </a:prstGeom>
          <a:solidFill>
            <a:srgbClr val="FFFFFF"/>
          </a:solidFill>
          <a:ln w="12700">
            <a:solidFill>
              <a:srgbClr val="FFFFFF"/>
            </a:solidFill>
            <a:prstDash val="solid"/>
          </a:ln>
        </p:spPr>
      </p:sp>
      <p:sp>
        <p:nvSpPr>
          <p:cNvPr id="50" name="Text 47"/>
          <p:cNvSpPr txBox="1"/>
          <p:nvPr/>
        </p:nvSpPr>
        <p:spPr>
          <a:xfrm>
            <a:off x="8961120" y="3849624"/>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Develop a motif with agility, balance and precision; change static actions into travelling movements</a:t>
            </a:r>
            <a:endParaRPr lang="en-US" sz="950" dirty="0"/>
          </a:p>
        </p:txBody>
      </p:sp>
      <p:sp>
        <p:nvSpPr>
          <p:cNvPr id="51" name="Shape 48"/>
          <p:cNvSpPr/>
          <p:nvPr/>
        </p:nvSpPr>
        <p:spPr>
          <a:xfrm>
            <a:off x="502920" y="4517136"/>
            <a:ext cx="2423160" cy="640080"/>
          </a:xfrm>
          <a:prstGeom prst="roundRect">
            <a:avLst>
              <a:gd name="adj" fmla="val 11429"/>
            </a:avLst>
          </a:prstGeom>
          <a:solidFill>
            <a:srgbClr val="EEF1F7"/>
          </a:solidFill>
          <a:ln w="12700">
            <a:solidFill>
              <a:srgbClr val="EEF1F7"/>
            </a:solidFill>
            <a:prstDash val="solid"/>
          </a:ln>
        </p:spPr>
      </p:sp>
      <p:sp>
        <p:nvSpPr>
          <p:cNvPr id="52" name="Shape 49"/>
          <p:cNvSpPr/>
          <p:nvPr/>
        </p:nvSpPr>
        <p:spPr>
          <a:xfrm>
            <a:off x="630936" y="4773168"/>
            <a:ext cx="128016" cy="128016"/>
          </a:xfrm>
          <a:prstGeom prst="ellipse">
            <a:avLst/>
          </a:prstGeom>
          <a:solidFill>
            <a:srgbClr val="5B8C3E"/>
          </a:solidFill>
          <a:ln w="12700">
            <a:solidFill>
              <a:srgbClr val="5B8C3E"/>
            </a:solidFill>
            <a:prstDash val="solid"/>
          </a:ln>
        </p:spPr>
      </p:sp>
      <p:sp>
        <p:nvSpPr>
          <p:cNvPr id="53" name="Text 50"/>
          <p:cNvSpPr txBox="1"/>
          <p:nvPr/>
        </p:nvSpPr>
        <p:spPr>
          <a:xfrm>
            <a:off x="886968" y="4517136"/>
            <a:ext cx="2011680" cy="640080"/>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OAA and problem solving</a:t>
            </a:r>
            <a:endParaRPr lang="en-US" sz="1100" dirty="0"/>
          </a:p>
        </p:txBody>
      </p:sp>
      <p:sp>
        <p:nvSpPr>
          <p:cNvPr id="54" name="Shape 51"/>
          <p:cNvSpPr/>
          <p:nvPr/>
        </p:nvSpPr>
        <p:spPr>
          <a:xfrm>
            <a:off x="3063240" y="4517136"/>
            <a:ext cx="2798064" cy="640080"/>
          </a:xfrm>
          <a:prstGeom prst="roundRect">
            <a:avLst>
              <a:gd name="adj" fmla="val 11429"/>
            </a:avLst>
          </a:prstGeom>
          <a:solidFill>
            <a:srgbClr val="EEF1F7"/>
          </a:solidFill>
          <a:ln w="12700">
            <a:solidFill>
              <a:srgbClr val="EEF1F7"/>
            </a:solidFill>
            <a:prstDash val="solid"/>
          </a:ln>
        </p:spPr>
      </p:sp>
      <p:sp>
        <p:nvSpPr>
          <p:cNvPr id="55" name="Text 52"/>
          <p:cNvSpPr txBox="1"/>
          <p:nvPr/>
        </p:nvSpPr>
        <p:spPr>
          <a:xfrm>
            <a:off x="3182112" y="4544568"/>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Give and follow clear directions; follow a map and solve clues with others</a:t>
            </a:r>
            <a:endParaRPr lang="en-US" sz="950" dirty="0"/>
          </a:p>
        </p:txBody>
      </p:sp>
      <p:sp>
        <p:nvSpPr>
          <p:cNvPr id="56" name="Shape 53"/>
          <p:cNvSpPr/>
          <p:nvPr/>
        </p:nvSpPr>
        <p:spPr>
          <a:xfrm>
            <a:off x="5952744" y="4517136"/>
            <a:ext cx="2798064" cy="640080"/>
          </a:xfrm>
          <a:prstGeom prst="roundRect">
            <a:avLst>
              <a:gd name="adj" fmla="val 11429"/>
            </a:avLst>
          </a:prstGeom>
          <a:solidFill>
            <a:srgbClr val="EEF1F7"/>
          </a:solidFill>
          <a:ln w="12700">
            <a:solidFill>
              <a:srgbClr val="EEF1F7"/>
            </a:solidFill>
            <a:prstDash val="solid"/>
          </a:ln>
        </p:spPr>
      </p:sp>
      <p:sp>
        <p:nvSpPr>
          <p:cNvPr id="57" name="Text 54"/>
          <p:cNvSpPr txBox="1"/>
          <p:nvPr/>
        </p:nvSpPr>
        <p:spPr>
          <a:xfrm>
            <a:off x="6071616" y="4544568"/>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Support teammates positively; lead a partner in a warm up; find clues using a map</a:t>
            </a:r>
            <a:endParaRPr lang="en-US" sz="950" dirty="0"/>
          </a:p>
        </p:txBody>
      </p:sp>
      <p:sp>
        <p:nvSpPr>
          <p:cNvPr id="58" name="Shape 55"/>
          <p:cNvSpPr/>
          <p:nvPr/>
        </p:nvSpPr>
        <p:spPr>
          <a:xfrm>
            <a:off x="8842248" y="4517136"/>
            <a:ext cx="2798064" cy="640080"/>
          </a:xfrm>
          <a:prstGeom prst="roundRect">
            <a:avLst>
              <a:gd name="adj" fmla="val 11429"/>
            </a:avLst>
          </a:prstGeom>
          <a:solidFill>
            <a:srgbClr val="EEF1F7"/>
          </a:solidFill>
          <a:ln w="12700">
            <a:solidFill>
              <a:srgbClr val="EEF1F7"/>
            </a:solidFill>
            <a:prstDash val="solid"/>
          </a:ln>
        </p:spPr>
      </p:sp>
      <p:sp>
        <p:nvSpPr>
          <p:cNvPr id="59" name="Text 56"/>
          <p:cNvSpPr txBox="1"/>
          <p:nvPr/>
        </p:nvSpPr>
        <p:spPr>
          <a:xfrm>
            <a:off x="8961120" y="4544568"/>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Use compass points; work as part of a team; identify areas of the grounds using a map</a:t>
            </a:r>
            <a:endParaRPr lang="en-US" sz="950" dirty="0"/>
          </a:p>
        </p:txBody>
      </p:sp>
      <p:sp>
        <p:nvSpPr>
          <p:cNvPr id="60" name="Shape 57"/>
          <p:cNvSpPr/>
          <p:nvPr/>
        </p:nvSpPr>
        <p:spPr>
          <a:xfrm>
            <a:off x="502920" y="5212080"/>
            <a:ext cx="2423160" cy="640080"/>
          </a:xfrm>
          <a:prstGeom prst="roundRect">
            <a:avLst>
              <a:gd name="adj" fmla="val 11429"/>
            </a:avLst>
          </a:prstGeom>
          <a:solidFill>
            <a:srgbClr val="FFFFFF"/>
          </a:solidFill>
          <a:ln w="12700">
            <a:solidFill>
              <a:srgbClr val="FFFFFF"/>
            </a:solidFill>
            <a:prstDash val="solid"/>
          </a:ln>
        </p:spPr>
      </p:sp>
      <p:sp>
        <p:nvSpPr>
          <p:cNvPr id="61" name="Shape 58"/>
          <p:cNvSpPr/>
          <p:nvPr/>
        </p:nvSpPr>
        <p:spPr>
          <a:xfrm>
            <a:off x="630936" y="5468112"/>
            <a:ext cx="128016" cy="128016"/>
          </a:xfrm>
          <a:prstGeom prst="ellipse">
            <a:avLst/>
          </a:prstGeom>
          <a:solidFill>
            <a:srgbClr val="1B7A4A"/>
          </a:solidFill>
          <a:ln w="12700">
            <a:solidFill>
              <a:srgbClr val="1B7A4A"/>
            </a:solidFill>
            <a:prstDash val="solid"/>
          </a:ln>
        </p:spPr>
      </p:sp>
      <p:sp>
        <p:nvSpPr>
          <p:cNvPr id="62" name="Text 59"/>
          <p:cNvSpPr txBox="1"/>
          <p:nvPr/>
        </p:nvSpPr>
        <p:spPr>
          <a:xfrm>
            <a:off x="886968" y="5212080"/>
            <a:ext cx="2011680" cy="640080"/>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Health, fitness and swimming</a:t>
            </a:r>
            <a:endParaRPr lang="en-US" sz="1100" dirty="0"/>
          </a:p>
        </p:txBody>
      </p:sp>
      <p:sp>
        <p:nvSpPr>
          <p:cNvPr id="63" name="Shape 60"/>
          <p:cNvSpPr/>
          <p:nvPr/>
        </p:nvSpPr>
        <p:spPr>
          <a:xfrm>
            <a:off x="3063240" y="5212080"/>
            <a:ext cx="2798064" cy="640080"/>
          </a:xfrm>
          <a:prstGeom prst="roundRect">
            <a:avLst>
              <a:gd name="adj" fmla="val 11429"/>
            </a:avLst>
          </a:prstGeom>
          <a:solidFill>
            <a:srgbClr val="FFFFFF"/>
          </a:solidFill>
          <a:ln w="12700">
            <a:solidFill>
              <a:srgbClr val="FFFFFF"/>
            </a:solidFill>
            <a:prstDash val="solid"/>
          </a:ln>
        </p:spPr>
      </p:sp>
      <p:sp>
        <p:nvSpPr>
          <p:cNvPr id="64" name="Text 61"/>
          <p:cNvSpPr txBox="1"/>
          <p:nvPr/>
        </p:nvSpPr>
        <p:spPr>
          <a:xfrm>
            <a:off x="3182112" y="5239512"/>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Control breathing in yoga; bend, stretch and reach; work without inhibitions</a:t>
            </a:r>
            <a:endParaRPr lang="en-US" sz="950" dirty="0"/>
          </a:p>
        </p:txBody>
      </p:sp>
      <p:sp>
        <p:nvSpPr>
          <p:cNvPr id="65" name="Shape 62"/>
          <p:cNvSpPr/>
          <p:nvPr/>
        </p:nvSpPr>
        <p:spPr>
          <a:xfrm>
            <a:off x="5952744" y="5212080"/>
            <a:ext cx="2798064" cy="640080"/>
          </a:xfrm>
          <a:prstGeom prst="roundRect">
            <a:avLst>
              <a:gd name="adj" fmla="val 11429"/>
            </a:avLst>
          </a:prstGeom>
          <a:solidFill>
            <a:srgbClr val="FFFFFF"/>
          </a:solidFill>
          <a:ln w="12700">
            <a:solidFill>
              <a:srgbClr val="FFFFFF"/>
            </a:solidFill>
            <a:prstDash val="solid"/>
          </a:ln>
        </p:spPr>
      </p:sp>
      <p:sp>
        <p:nvSpPr>
          <p:cNvPr id="66" name="Text 63"/>
          <p:cNvSpPr txBox="1"/>
          <p:nvPr/>
        </p:nvSpPr>
        <p:spPr>
          <a:xfrm>
            <a:off x="6071616" y="5239512"/>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Three-part breathing; show determination; run maintaining a good pace</a:t>
            </a:r>
            <a:endParaRPr lang="en-US" sz="950" dirty="0"/>
          </a:p>
        </p:txBody>
      </p:sp>
      <p:sp>
        <p:nvSpPr>
          <p:cNvPr id="67" name="Shape 64"/>
          <p:cNvSpPr/>
          <p:nvPr/>
        </p:nvSpPr>
        <p:spPr>
          <a:xfrm>
            <a:off x="8842248" y="5212080"/>
            <a:ext cx="2798064" cy="640080"/>
          </a:xfrm>
          <a:prstGeom prst="roundRect">
            <a:avLst>
              <a:gd name="adj" fmla="val 11429"/>
            </a:avLst>
          </a:prstGeom>
          <a:solidFill>
            <a:srgbClr val="FFFFFF"/>
          </a:solidFill>
          <a:ln w="12700">
            <a:solidFill>
              <a:srgbClr val="FFFFFF"/>
            </a:solidFill>
            <a:prstDash val="solid"/>
          </a:ln>
        </p:spPr>
      </p:sp>
      <p:sp>
        <p:nvSpPr>
          <p:cNvPr id="68" name="Text 65"/>
          <p:cNvSpPr txBox="1"/>
          <p:nvPr/>
        </p:nvSpPr>
        <p:spPr>
          <a:xfrm>
            <a:off x="8961120" y="5239512"/>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Warm up and cool down; develop core strength; hold yoga poses with good alignment</a:t>
            </a:r>
            <a:endParaRPr lang="en-US" sz="950" dirty="0"/>
          </a:p>
        </p:txBody>
      </p:sp>
      <p:sp>
        <p:nvSpPr>
          <p:cNvPr id="69" name="Text 66"/>
          <p:cNvSpPr txBox="1"/>
          <p:nvPr/>
        </p:nvSpPr>
        <p:spPr>
          <a:xfrm>
            <a:off x="502920" y="5961888"/>
            <a:ext cx="11183112"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For full progression and end points by year group, see the PE Curriculum Progression document.</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w="12700">
            <a:solidFill>
              <a:srgbClr val="0E7C7B"/>
            </a:solidFill>
            <a:prstDash val="solid"/>
          </a:ln>
        </p:spPr>
      </p:sp>
      <p:pic>
        <p:nvPicPr>
          <p:cNvPr id="3" name="Image 0" descr="/home/claude/po/icons/image18.png"/>
          <p:cNvPicPr>
            <a:picLocks noChangeAspect="1"/>
          </p:cNvPicPr>
          <p:nvPr/>
        </p:nvPicPr>
        <p:blipFill>
          <a:blip r:embed="rId3"/>
          <a:stretch>
            <a:fillRect/>
          </a:stretch>
        </p:blipFill>
        <p:spPr>
          <a:xfrm>
            <a:off x="576072" y="457200"/>
            <a:ext cx="420624" cy="420624"/>
          </a:xfrm>
          <a:prstGeom prst="rect">
            <a:avLst/>
          </a:prstGeom>
        </p:spPr>
      </p:pic>
      <p:sp>
        <p:nvSpPr>
          <p:cNvPr id="4" name="Text 1"/>
          <p:cNvSpPr txBox="1"/>
          <p:nvPr/>
        </p:nvSpPr>
        <p:spPr>
          <a:xfrm>
            <a:off x="1234440" y="347472"/>
            <a:ext cx="100584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Progression of Skills: Year 4 – Year 6</a:t>
            </a:r>
            <a:endParaRPr lang="en-US" sz="2600" dirty="0"/>
          </a:p>
        </p:txBody>
      </p:sp>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PE Curriculum Overview</a:t>
            </a:r>
            <a:endParaRPr lang="en-US" sz="900" dirty="0"/>
          </a:p>
        </p:txBody>
      </p:sp>
      <p:sp>
        <p:nvSpPr>
          <p:cNvPr id="6" name="Text 3"/>
          <p:cNvSpPr txBox="1"/>
          <p:nvPr/>
        </p:nvSpPr>
        <p:spPr>
          <a:xfrm>
            <a:off x="8988552"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10</a:t>
            </a:r>
            <a:endParaRPr lang="en-US" sz="900" dirty="0"/>
          </a:p>
        </p:txBody>
      </p:sp>
      <p:sp>
        <p:nvSpPr>
          <p:cNvPr id="7" name="Shape 4"/>
          <p:cNvSpPr/>
          <p:nvPr/>
        </p:nvSpPr>
        <p:spPr>
          <a:xfrm>
            <a:off x="502920" y="1188720"/>
            <a:ext cx="2423160" cy="457200"/>
          </a:xfrm>
          <a:prstGeom prst="roundRect">
            <a:avLst>
              <a:gd name="adj" fmla="val 16000"/>
            </a:avLst>
          </a:prstGeom>
          <a:solidFill>
            <a:srgbClr val="1B2E5E"/>
          </a:solidFill>
          <a:ln w="12700">
            <a:solidFill>
              <a:srgbClr val="1B2E5E"/>
            </a:solidFill>
            <a:prstDash val="solid"/>
          </a:ln>
        </p:spPr>
      </p:sp>
      <p:sp>
        <p:nvSpPr>
          <p:cNvPr id="8" name="Text 5"/>
          <p:cNvSpPr txBox="1"/>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STRAND</a:t>
            </a:r>
            <a:endParaRPr lang="en-US" sz="1100" dirty="0"/>
          </a:p>
        </p:txBody>
      </p:sp>
      <p:sp>
        <p:nvSpPr>
          <p:cNvPr id="9" name="Shape 6"/>
          <p:cNvSpPr/>
          <p:nvPr/>
        </p:nvSpPr>
        <p:spPr>
          <a:xfrm>
            <a:off x="3063240" y="1188720"/>
            <a:ext cx="2798064" cy="457200"/>
          </a:xfrm>
          <a:prstGeom prst="roundRect">
            <a:avLst>
              <a:gd name="adj" fmla="val 16000"/>
            </a:avLst>
          </a:prstGeom>
          <a:solidFill>
            <a:srgbClr val="1B2E5E"/>
          </a:solidFill>
          <a:ln w="12700">
            <a:solidFill>
              <a:srgbClr val="1B2E5E"/>
            </a:solidFill>
            <a:prstDash val="solid"/>
          </a:ln>
        </p:spPr>
      </p:sp>
      <p:sp>
        <p:nvSpPr>
          <p:cNvPr id="10" name="Text 7"/>
          <p:cNvSpPr txBox="1"/>
          <p:nvPr/>
        </p:nvSpPr>
        <p:spPr>
          <a:xfrm>
            <a:off x="3063240" y="1188720"/>
            <a:ext cx="2798064" cy="457200"/>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YEAR 4</a:t>
            </a:r>
            <a:endParaRPr lang="en-US" sz="1200" dirty="0"/>
          </a:p>
        </p:txBody>
      </p:sp>
      <p:sp>
        <p:nvSpPr>
          <p:cNvPr id="11" name="Shape 8"/>
          <p:cNvSpPr/>
          <p:nvPr/>
        </p:nvSpPr>
        <p:spPr>
          <a:xfrm>
            <a:off x="5952744" y="1188720"/>
            <a:ext cx="2798064" cy="457200"/>
          </a:xfrm>
          <a:prstGeom prst="roundRect">
            <a:avLst>
              <a:gd name="adj" fmla="val 16000"/>
            </a:avLst>
          </a:prstGeom>
          <a:solidFill>
            <a:srgbClr val="1B2E5E"/>
          </a:solidFill>
          <a:ln w="12700">
            <a:solidFill>
              <a:srgbClr val="1B2E5E"/>
            </a:solidFill>
            <a:prstDash val="solid"/>
          </a:ln>
        </p:spPr>
      </p:sp>
      <p:sp>
        <p:nvSpPr>
          <p:cNvPr id="12" name="Text 9"/>
          <p:cNvSpPr txBox="1"/>
          <p:nvPr/>
        </p:nvSpPr>
        <p:spPr>
          <a:xfrm>
            <a:off x="5952744" y="1188720"/>
            <a:ext cx="2798064" cy="457200"/>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YEAR 5</a:t>
            </a:r>
            <a:endParaRPr lang="en-US" sz="1200" dirty="0"/>
          </a:p>
        </p:txBody>
      </p:sp>
      <p:sp>
        <p:nvSpPr>
          <p:cNvPr id="13" name="Shape 10"/>
          <p:cNvSpPr/>
          <p:nvPr/>
        </p:nvSpPr>
        <p:spPr>
          <a:xfrm>
            <a:off x="8842248" y="1188720"/>
            <a:ext cx="2798064" cy="457200"/>
          </a:xfrm>
          <a:prstGeom prst="roundRect">
            <a:avLst>
              <a:gd name="adj" fmla="val 16000"/>
            </a:avLst>
          </a:prstGeom>
          <a:solidFill>
            <a:srgbClr val="1B2E5E"/>
          </a:solidFill>
          <a:ln w="12700">
            <a:solidFill>
              <a:srgbClr val="1B2E5E"/>
            </a:solidFill>
            <a:prstDash val="solid"/>
          </a:ln>
        </p:spPr>
      </p:sp>
      <p:sp>
        <p:nvSpPr>
          <p:cNvPr id="14" name="Text 11"/>
          <p:cNvSpPr txBox="1"/>
          <p:nvPr/>
        </p:nvSpPr>
        <p:spPr>
          <a:xfrm>
            <a:off x="8842248" y="1188720"/>
            <a:ext cx="2798064" cy="457200"/>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YEAR 6</a:t>
            </a:r>
            <a:endParaRPr lang="en-US" sz="1200" dirty="0"/>
          </a:p>
        </p:txBody>
      </p:sp>
      <p:sp>
        <p:nvSpPr>
          <p:cNvPr id="15" name="Shape 12"/>
          <p:cNvSpPr/>
          <p:nvPr/>
        </p:nvSpPr>
        <p:spPr>
          <a:xfrm>
            <a:off x="502920" y="1737360"/>
            <a:ext cx="2423160" cy="640080"/>
          </a:xfrm>
          <a:prstGeom prst="roundRect">
            <a:avLst>
              <a:gd name="adj" fmla="val 11429"/>
            </a:avLst>
          </a:prstGeom>
          <a:solidFill>
            <a:srgbClr val="EEF1F7"/>
          </a:solidFill>
          <a:ln w="12700">
            <a:solidFill>
              <a:srgbClr val="EEF1F7"/>
            </a:solidFill>
            <a:prstDash val="solid"/>
          </a:ln>
        </p:spPr>
      </p:sp>
      <p:sp>
        <p:nvSpPr>
          <p:cNvPr id="16" name="Shape 13"/>
          <p:cNvSpPr/>
          <p:nvPr/>
        </p:nvSpPr>
        <p:spPr>
          <a:xfrm>
            <a:off x="630936" y="1993392"/>
            <a:ext cx="128016" cy="128016"/>
          </a:xfrm>
          <a:prstGeom prst="ellipse">
            <a:avLst/>
          </a:prstGeom>
          <a:solidFill>
            <a:srgbClr val="1B4D7E"/>
          </a:solidFill>
          <a:ln w="12700">
            <a:solidFill>
              <a:srgbClr val="1B4D7E"/>
            </a:solidFill>
            <a:prstDash val="solid"/>
          </a:ln>
        </p:spPr>
      </p:sp>
      <p:sp>
        <p:nvSpPr>
          <p:cNvPr id="17" name="Text 14"/>
          <p:cNvSpPr txBox="1"/>
          <p:nvPr/>
        </p:nvSpPr>
        <p:spPr>
          <a:xfrm>
            <a:off x="886968" y="1737360"/>
            <a:ext cx="2011680" cy="640080"/>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Games</a:t>
            </a:r>
            <a:endParaRPr lang="en-US" sz="1100" dirty="0"/>
          </a:p>
        </p:txBody>
      </p:sp>
      <p:sp>
        <p:nvSpPr>
          <p:cNvPr id="18" name="Shape 15"/>
          <p:cNvSpPr/>
          <p:nvPr/>
        </p:nvSpPr>
        <p:spPr>
          <a:xfrm>
            <a:off x="3063240" y="1737360"/>
            <a:ext cx="2798064" cy="640080"/>
          </a:xfrm>
          <a:prstGeom prst="roundRect">
            <a:avLst>
              <a:gd name="adj" fmla="val 11429"/>
            </a:avLst>
          </a:prstGeom>
          <a:solidFill>
            <a:srgbClr val="EEF1F7"/>
          </a:solidFill>
          <a:ln w="12700">
            <a:solidFill>
              <a:srgbClr val="EEF1F7"/>
            </a:solidFill>
            <a:prstDash val="solid"/>
          </a:ln>
        </p:spPr>
      </p:sp>
      <p:sp>
        <p:nvSpPr>
          <p:cNvPr id="19" name="Text 16"/>
          <p:cNvSpPr txBox="1"/>
          <p:nvPr/>
        </p:nvSpPr>
        <p:spPr>
          <a:xfrm>
            <a:off x="3182112" y="1764792"/>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Dummy a pass and create an overlap; shield the ball; decide when to run in rounders</a:t>
            </a:r>
            <a:endParaRPr lang="en-US" sz="950" dirty="0"/>
          </a:p>
        </p:txBody>
      </p:sp>
      <p:sp>
        <p:nvSpPr>
          <p:cNvPr id="20" name="Shape 17"/>
          <p:cNvSpPr/>
          <p:nvPr/>
        </p:nvSpPr>
        <p:spPr>
          <a:xfrm>
            <a:off x="5952744" y="1737360"/>
            <a:ext cx="2798064" cy="640080"/>
          </a:xfrm>
          <a:prstGeom prst="roundRect">
            <a:avLst>
              <a:gd name="adj" fmla="val 11429"/>
            </a:avLst>
          </a:prstGeom>
          <a:solidFill>
            <a:srgbClr val="EEF1F7"/>
          </a:solidFill>
          <a:ln w="12700">
            <a:solidFill>
              <a:srgbClr val="EEF1F7"/>
            </a:solidFill>
            <a:prstDash val="solid"/>
          </a:ln>
        </p:spPr>
      </p:sp>
      <p:sp>
        <p:nvSpPr>
          <p:cNvPr id="21" name="Text 18"/>
          <p:cNvSpPr txBox="1"/>
          <p:nvPr/>
        </p:nvSpPr>
        <p:spPr>
          <a:xfrm>
            <a:off x="6071616" y="1764792"/>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Cradle, scoop and shoot in lacrosse; mark player or zone; forehand and backhand in tennis</a:t>
            </a:r>
            <a:endParaRPr lang="en-US" sz="950" dirty="0"/>
          </a:p>
        </p:txBody>
      </p:sp>
      <p:sp>
        <p:nvSpPr>
          <p:cNvPr id="22" name="Shape 19"/>
          <p:cNvSpPr/>
          <p:nvPr/>
        </p:nvSpPr>
        <p:spPr>
          <a:xfrm>
            <a:off x="8842248" y="1737360"/>
            <a:ext cx="2798064" cy="640080"/>
          </a:xfrm>
          <a:prstGeom prst="roundRect">
            <a:avLst>
              <a:gd name="adj" fmla="val 11429"/>
            </a:avLst>
          </a:prstGeom>
          <a:solidFill>
            <a:srgbClr val="EEF1F7"/>
          </a:solidFill>
          <a:ln w="12700">
            <a:solidFill>
              <a:srgbClr val="EEF1F7"/>
            </a:solidFill>
            <a:prstDash val="solid"/>
          </a:ln>
        </p:spPr>
      </p:sp>
      <p:sp>
        <p:nvSpPr>
          <p:cNvPr id="23" name="Text 20"/>
          <p:cNvSpPr txBox="1"/>
          <p:nvPr/>
        </p:nvSpPr>
        <p:spPr>
          <a:xfrm>
            <a:off x="8961120" y="1764792"/>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Anticipate play and release quickly; adapt tactics that are not working; defend without overcommitting</a:t>
            </a:r>
            <a:endParaRPr lang="en-US" sz="950" dirty="0"/>
          </a:p>
        </p:txBody>
      </p:sp>
      <p:sp>
        <p:nvSpPr>
          <p:cNvPr id="24" name="Shape 21"/>
          <p:cNvSpPr/>
          <p:nvPr/>
        </p:nvSpPr>
        <p:spPr>
          <a:xfrm>
            <a:off x="502920" y="2432304"/>
            <a:ext cx="2423160" cy="640080"/>
          </a:xfrm>
          <a:prstGeom prst="roundRect">
            <a:avLst>
              <a:gd name="adj" fmla="val 11429"/>
            </a:avLst>
          </a:prstGeom>
          <a:solidFill>
            <a:srgbClr val="FFFFFF"/>
          </a:solidFill>
          <a:ln w="12700">
            <a:solidFill>
              <a:srgbClr val="FFFFFF"/>
            </a:solidFill>
            <a:prstDash val="solid"/>
          </a:ln>
        </p:spPr>
      </p:sp>
      <p:sp>
        <p:nvSpPr>
          <p:cNvPr id="25" name="Shape 22"/>
          <p:cNvSpPr/>
          <p:nvPr/>
        </p:nvSpPr>
        <p:spPr>
          <a:xfrm>
            <a:off x="630936" y="2688336"/>
            <a:ext cx="128016" cy="128016"/>
          </a:xfrm>
          <a:prstGeom prst="ellipse">
            <a:avLst/>
          </a:prstGeom>
          <a:solidFill>
            <a:srgbClr val="C1440E"/>
          </a:solidFill>
          <a:ln w="12700">
            <a:solidFill>
              <a:srgbClr val="C1440E"/>
            </a:solidFill>
            <a:prstDash val="solid"/>
          </a:ln>
        </p:spPr>
      </p:sp>
      <p:sp>
        <p:nvSpPr>
          <p:cNvPr id="26" name="Text 23"/>
          <p:cNvSpPr txBox="1"/>
          <p:nvPr/>
        </p:nvSpPr>
        <p:spPr>
          <a:xfrm>
            <a:off x="886968" y="2432304"/>
            <a:ext cx="2011680" cy="640080"/>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Athletics and movement</a:t>
            </a:r>
            <a:endParaRPr lang="en-US" sz="1100" dirty="0"/>
          </a:p>
        </p:txBody>
      </p:sp>
      <p:sp>
        <p:nvSpPr>
          <p:cNvPr id="27" name="Shape 24"/>
          <p:cNvSpPr/>
          <p:nvPr/>
        </p:nvSpPr>
        <p:spPr>
          <a:xfrm>
            <a:off x="3063240" y="2432304"/>
            <a:ext cx="2798064" cy="640080"/>
          </a:xfrm>
          <a:prstGeom prst="roundRect">
            <a:avLst>
              <a:gd name="adj" fmla="val 11429"/>
            </a:avLst>
          </a:prstGeom>
          <a:solidFill>
            <a:srgbClr val="FFFFFF"/>
          </a:solidFill>
          <a:ln w="12700">
            <a:solidFill>
              <a:srgbClr val="FFFFFF"/>
            </a:solidFill>
            <a:prstDash val="solid"/>
          </a:ln>
        </p:spPr>
      </p:sp>
      <p:sp>
        <p:nvSpPr>
          <p:cNvPr id="28" name="Text 25"/>
          <p:cNvSpPr txBox="1"/>
          <p:nvPr/>
        </p:nvSpPr>
        <p:spPr>
          <a:xfrm>
            <a:off x="3182112" y="2459736"/>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Sprint between hurdles; jump consistently off the same foot; throw overarm with power for distance</a:t>
            </a:r>
            <a:endParaRPr lang="en-US" sz="950" dirty="0"/>
          </a:p>
        </p:txBody>
      </p:sp>
      <p:sp>
        <p:nvSpPr>
          <p:cNvPr id="29" name="Shape 26"/>
          <p:cNvSpPr/>
          <p:nvPr/>
        </p:nvSpPr>
        <p:spPr>
          <a:xfrm>
            <a:off x="5952744" y="2432304"/>
            <a:ext cx="2798064" cy="640080"/>
          </a:xfrm>
          <a:prstGeom prst="roundRect">
            <a:avLst>
              <a:gd name="adj" fmla="val 11429"/>
            </a:avLst>
          </a:prstGeom>
          <a:solidFill>
            <a:srgbClr val="FFFFFF"/>
          </a:solidFill>
          <a:ln w="12700">
            <a:solidFill>
              <a:srgbClr val="FFFFFF"/>
            </a:solidFill>
            <a:prstDash val="solid"/>
          </a:ln>
        </p:spPr>
      </p:sp>
      <p:sp>
        <p:nvSpPr>
          <p:cNvPr id="30" name="Text 27"/>
          <p:cNvSpPr txBox="1"/>
          <p:nvPr/>
        </p:nvSpPr>
        <p:spPr>
          <a:xfrm>
            <a:off x="6071616" y="2459736"/>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Change pace and run at different tempos; triple jump and high jump; transfer a relay baton</a:t>
            </a:r>
            <a:endParaRPr lang="en-US" sz="950" dirty="0"/>
          </a:p>
        </p:txBody>
      </p:sp>
      <p:sp>
        <p:nvSpPr>
          <p:cNvPr id="31" name="Shape 28"/>
          <p:cNvSpPr/>
          <p:nvPr/>
        </p:nvSpPr>
        <p:spPr>
          <a:xfrm>
            <a:off x="8842248" y="2432304"/>
            <a:ext cx="2798064" cy="640080"/>
          </a:xfrm>
          <a:prstGeom prst="roundRect">
            <a:avLst>
              <a:gd name="adj" fmla="val 11429"/>
            </a:avLst>
          </a:prstGeom>
          <a:solidFill>
            <a:srgbClr val="FFFFFF"/>
          </a:solidFill>
          <a:ln w="12700">
            <a:solidFill>
              <a:srgbClr val="FFFFFF"/>
            </a:solidFill>
            <a:prstDash val="solid"/>
          </a:ln>
        </p:spPr>
      </p:sp>
      <p:sp>
        <p:nvSpPr>
          <p:cNvPr id="32" name="Text 29"/>
          <p:cNvSpPr txBox="1"/>
          <p:nvPr/>
        </p:nvSpPr>
        <p:spPr>
          <a:xfrm>
            <a:off x="8961120" y="2459736"/>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Sustain pace over longer distances; throw after a run up; combine sprinting with hurdling</a:t>
            </a:r>
            <a:endParaRPr lang="en-US" sz="950" dirty="0"/>
          </a:p>
        </p:txBody>
      </p:sp>
      <p:sp>
        <p:nvSpPr>
          <p:cNvPr id="33" name="Shape 30"/>
          <p:cNvSpPr/>
          <p:nvPr/>
        </p:nvSpPr>
        <p:spPr>
          <a:xfrm>
            <a:off x="502920" y="3127248"/>
            <a:ext cx="2423160" cy="640080"/>
          </a:xfrm>
          <a:prstGeom prst="roundRect">
            <a:avLst>
              <a:gd name="adj" fmla="val 11429"/>
            </a:avLst>
          </a:prstGeom>
          <a:solidFill>
            <a:srgbClr val="EEF1F7"/>
          </a:solidFill>
          <a:ln w="12700">
            <a:solidFill>
              <a:srgbClr val="EEF1F7"/>
            </a:solidFill>
            <a:prstDash val="solid"/>
          </a:ln>
        </p:spPr>
      </p:sp>
      <p:sp>
        <p:nvSpPr>
          <p:cNvPr id="34" name="Shape 31"/>
          <p:cNvSpPr/>
          <p:nvPr/>
        </p:nvSpPr>
        <p:spPr>
          <a:xfrm>
            <a:off x="630936" y="3383280"/>
            <a:ext cx="128016" cy="128016"/>
          </a:xfrm>
          <a:prstGeom prst="ellipse">
            <a:avLst/>
          </a:prstGeom>
          <a:solidFill>
            <a:srgbClr val="8B2FC9"/>
          </a:solidFill>
          <a:ln w="12700">
            <a:solidFill>
              <a:srgbClr val="8B2FC9"/>
            </a:solidFill>
            <a:prstDash val="solid"/>
          </a:ln>
        </p:spPr>
      </p:sp>
      <p:sp>
        <p:nvSpPr>
          <p:cNvPr id="35" name="Text 32"/>
          <p:cNvSpPr txBox="1"/>
          <p:nvPr/>
        </p:nvSpPr>
        <p:spPr>
          <a:xfrm>
            <a:off x="886968" y="3127248"/>
            <a:ext cx="2011680" cy="640080"/>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Gymnastics</a:t>
            </a:r>
            <a:endParaRPr lang="en-US" sz="1100" dirty="0"/>
          </a:p>
        </p:txBody>
      </p:sp>
      <p:sp>
        <p:nvSpPr>
          <p:cNvPr id="36" name="Shape 33"/>
          <p:cNvSpPr/>
          <p:nvPr/>
        </p:nvSpPr>
        <p:spPr>
          <a:xfrm>
            <a:off x="3063240" y="3127248"/>
            <a:ext cx="2798064" cy="640080"/>
          </a:xfrm>
          <a:prstGeom prst="roundRect">
            <a:avLst>
              <a:gd name="adj" fmla="val 11429"/>
            </a:avLst>
          </a:prstGeom>
          <a:solidFill>
            <a:srgbClr val="EEF1F7"/>
          </a:solidFill>
          <a:ln w="12700">
            <a:solidFill>
              <a:srgbClr val="EEF1F7"/>
            </a:solidFill>
            <a:prstDash val="solid"/>
          </a:ln>
        </p:spPr>
      </p:sp>
      <p:sp>
        <p:nvSpPr>
          <p:cNvPr id="37" name="Text 34"/>
          <p:cNvSpPr txBox="1"/>
          <p:nvPr/>
        </p:nvSpPr>
        <p:spPr>
          <a:xfrm>
            <a:off x="3182112" y="3154680"/>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Support body weight on hands and feet; match a partner’s balances and work in contrast</a:t>
            </a:r>
            <a:endParaRPr lang="en-US" sz="950" dirty="0"/>
          </a:p>
        </p:txBody>
      </p:sp>
      <p:sp>
        <p:nvSpPr>
          <p:cNvPr id="38" name="Shape 35"/>
          <p:cNvSpPr/>
          <p:nvPr/>
        </p:nvSpPr>
        <p:spPr>
          <a:xfrm>
            <a:off x="5952744" y="3127248"/>
            <a:ext cx="2798064" cy="640080"/>
          </a:xfrm>
          <a:prstGeom prst="roundRect">
            <a:avLst>
              <a:gd name="adj" fmla="val 11429"/>
            </a:avLst>
          </a:prstGeom>
          <a:solidFill>
            <a:srgbClr val="EEF1F7"/>
          </a:solidFill>
          <a:ln w="12700">
            <a:solidFill>
              <a:srgbClr val="EEF1F7"/>
            </a:solidFill>
            <a:prstDash val="solid"/>
          </a:ln>
        </p:spPr>
      </p:sp>
      <p:sp>
        <p:nvSpPr>
          <p:cNvPr id="39" name="Text 36"/>
          <p:cNvSpPr txBox="1"/>
          <p:nvPr/>
        </p:nvSpPr>
        <p:spPr>
          <a:xfrm>
            <a:off x="6071616" y="3154680"/>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Travel over and under a partner; control an Arabesque; perform in canon</a:t>
            </a:r>
            <a:endParaRPr lang="en-US" sz="950" dirty="0"/>
          </a:p>
        </p:txBody>
      </p:sp>
      <p:sp>
        <p:nvSpPr>
          <p:cNvPr id="40" name="Shape 37"/>
          <p:cNvSpPr/>
          <p:nvPr/>
        </p:nvSpPr>
        <p:spPr>
          <a:xfrm>
            <a:off x="8842248" y="3127248"/>
            <a:ext cx="2798064" cy="640080"/>
          </a:xfrm>
          <a:prstGeom prst="roundRect">
            <a:avLst>
              <a:gd name="adj" fmla="val 11429"/>
            </a:avLst>
          </a:prstGeom>
          <a:solidFill>
            <a:srgbClr val="EEF1F7"/>
          </a:solidFill>
          <a:ln w="12700">
            <a:solidFill>
              <a:srgbClr val="EEF1F7"/>
            </a:solidFill>
            <a:prstDash val="solid"/>
          </a:ln>
        </p:spPr>
      </p:sp>
      <p:sp>
        <p:nvSpPr>
          <p:cNvPr id="41" name="Text 38"/>
          <p:cNvSpPr txBox="1"/>
          <p:nvPr/>
        </p:nvSpPr>
        <p:spPr>
          <a:xfrm>
            <a:off x="8961120" y="3154680"/>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Create paired and group sequences including flight; adapt a floor sequence to the apparatus</a:t>
            </a:r>
            <a:endParaRPr lang="en-US" sz="950" dirty="0"/>
          </a:p>
        </p:txBody>
      </p:sp>
      <p:sp>
        <p:nvSpPr>
          <p:cNvPr id="42" name="Shape 39"/>
          <p:cNvSpPr/>
          <p:nvPr/>
        </p:nvSpPr>
        <p:spPr>
          <a:xfrm>
            <a:off x="502920" y="3822192"/>
            <a:ext cx="2423160" cy="640080"/>
          </a:xfrm>
          <a:prstGeom prst="roundRect">
            <a:avLst>
              <a:gd name="adj" fmla="val 11429"/>
            </a:avLst>
          </a:prstGeom>
          <a:solidFill>
            <a:srgbClr val="FFFFFF"/>
          </a:solidFill>
          <a:ln w="12700">
            <a:solidFill>
              <a:srgbClr val="FFFFFF"/>
            </a:solidFill>
            <a:prstDash val="solid"/>
          </a:ln>
        </p:spPr>
      </p:sp>
      <p:sp>
        <p:nvSpPr>
          <p:cNvPr id="43" name="Shape 40"/>
          <p:cNvSpPr/>
          <p:nvPr/>
        </p:nvSpPr>
        <p:spPr>
          <a:xfrm>
            <a:off x="630936" y="4078224"/>
            <a:ext cx="128016" cy="128016"/>
          </a:xfrm>
          <a:prstGeom prst="ellipse">
            <a:avLst/>
          </a:prstGeom>
          <a:solidFill>
            <a:srgbClr val="0E7C7B"/>
          </a:solidFill>
          <a:ln w="12700">
            <a:solidFill>
              <a:srgbClr val="0E7C7B"/>
            </a:solidFill>
            <a:prstDash val="solid"/>
          </a:ln>
        </p:spPr>
      </p:sp>
      <p:sp>
        <p:nvSpPr>
          <p:cNvPr id="44" name="Text 41"/>
          <p:cNvSpPr txBox="1"/>
          <p:nvPr/>
        </p:nvSpPr>
        <p:spPr>
          <a:xfrm>
            <a:off x="886968" y="3822192"/>
            <a:ext cx="2011680" cy="640080"/>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Dance</a:t>
            </a:r>
            <a:endParaRPr lang="en-US" sz="1100" dirty="0"/>
          </a:p>
        </p:txBody>
      </p:sp>
      <p:sp>
        <p:nvSpPr>
          <p:cNvPr id="45" name="Shape 42"/>
          <p:cNvSpPr/>
          <p:nvPr/>
        </p:nvSpPr>
        <p:spPr>
          <a:xfrm>
            <a:off x="3063240" y="3822192"/>
            <a:ext cx="2798064" cy="640080"/>
          </a:xfrm>
          <a:prstGeom prst="roundRect">
            <a:avLst>
              <a:gd name="adj" fmla="val 11429"/>
            </a:avLst>
          </a:prstGeom>
          <a:solidFill>
            <a:srgbClr val="FFFFFF"/>
          </a:solidFill>
          <a:ln w="12700">
            <a:solidFill>
              <a:srgbClr val="FFFFFF"/>
            </a:solidFill>
            <a:prstDash val="solid"/>
          </a:ln>
        </p:spPr>
      </p:sp>
      <p:sp>
        <p:nvSpPr>
          <p:cNvPr id="46" name="Text 43"/>
          <p:cNvSpPr txBox="1"/>
          <p:nvPr/>
        </p:nvSpPr>
        <p:spPr>
          <a:xfrm>
            <a:off x="3182112" y="3849624"/>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Use canon, formation changes, direction and level; communicate effectively within a group</a:t>
            </a:r>
            <a:endParaRPr lang="en-US" sz="950" dirty="0"/>
          </a:p>
        </p:txBody>
      </p:sp>
      <p:sp>
        <p:nvSpPr>
          <p:cNvPr id="47" name="Shape 44"/>
          <p:cNvSpPr/>
          <p:nvPr/>
        </p:nvSpPr>
        <p:spPr>
          <a:xfrm>
            <a:off x="5952744" y="3822192"/>
            <a:ext cx="2798064" cy="640080"/>
          </a:xfrm>
          <a:prstGeom prst="roundRect">
            <a:avLst>
              <a:gd name="adj" fmla="val 11429"/>
            </a:avLst>
          </a:prstGeom>
          <a:solidFill>
            <a:srgbClr val="FFFFFF"/>
          </a:solidFill>
          <a:ln w="12700">
            <a:solidFill>
              <a:srgbClr val="FFFFFF"/>
            </a:solidFill>
            <a:prstDash val="solid"/>
          </a:ln>
        </p:spPr>
      </p:sp>
      <p:sp>
        <p:nvSpPr>
          <p:cNvPr id="48" name="Text 45"/>
          <p:cNvSpPr txBox="1"/>
          <p:nvPr/>
        </p:nvSpPr>
        <p:spPr>
          <a:xfrm>
            <a:off x="6071616" y="3849624"/>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Use chance choreography; communicate with a partner and within a group</a:t>
            </a:r>
            <a:endParaRPr lang="en-US" sz="950" dirty="0"/>
          </a:p>
        </p:txBody>
      </p:sp>
      <p:sp>
        <p:nvSpPr>
          <p:cNvPr id="49" name="Shape 46"/>
          <p:cNvSpPr/>
          <p:nvPr/>
        </p:nvSpPr>
        <p:spPr>
          <a:xfrm>
            <a:off x="8842248" y="3822192"/>
            <a:ext cx="2798064" cy="640080"/>
          </a:xfrm>
          <a:prstGeom prst="roundRect">
            <a:avLst>
              <a:gd name="adj" fmla="val 11429"/>
            </a:avLst>
          </a:prstGeom>
          <a:solidFill>
            <a:srgbClr val="FFFFFF"/>
          </a:solidFill>
          <a:ln w="12700">
            <a:solidFill>
              <a:srgbClr val="FFFFFF"/>
            </a:solidFill>
            <a:prstDash val="solid"/>
          </a:ln>
        </p:spPr>
      </p:sp>
      <p:sp>
        <p:nvSpPr>
          <p:cNvPr id="50" name="Text 47"/>
          <p:cNvSpPr txBox="1"/>
          <p:nvPr/>
        </p:nvSpPr>
        <p:spPr>
          <a:xfrm>
            <a:off x="8961120" y="3849624"/>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Show different levels, pathways and directions; improve ideas and evaluate the work of others</a:t>
            </a:r>
            <a:endParaRPr lang="en-US" sz="950" dirty="0"/>
          </a:p>
        </p:txBody>
      </p:sp>
      <p:sp>
        <p:nvSpPr>
          <p:cNvPr id="51" name="Shape 48"/>
          <p:cNvSpPr/>
          <p:nvPr/>
        </p:nvSpPr>
        <p:spPr>
          <a:xfrm>
            <a:off x="502920" y="4517136"/>
            <a:ext cx="2423160" cy="640080"/>
          </a:xfrm>
          <a:prstGeom prst="roundRect">
            <a:avLst>
              <a:gd name="adj" fmla="val 11429"/>
            </a:avLst>
          </a:prstGeom>
          <a:solidFill>
            <a:srgbClr val="EEF1F7"/>
          </a:solidFill>
          <a:ln w="12700">
            <a:solidFill>
              <a:srgbClr val="EEF1F7"/>
            </a:solidFill>
            <a:prstDash val="solid"/>
          </a:ln>
        </p:spPr>
      </p:sp>
      <p:sp>
        <p:nvSpPr>
          <p:cNvPr id="52" name="Shape 49"/>
          <p:cNvSpPr/>
          <p:nvPr/>
        </p:nvSpPr>
        <p:spPr>
          <a:xfrm>
            <a:off x="630936" y="4773168"/>
            <a:ext cx="128016" cy="128016"/>
          </a:xfrm>
          <a:prstGeom prst="ellipse">
            <a:avLst/>
          </a:prstGeom>
          <a:solidFill>
            <a:srgbClr val="5B8C3E"/>
          </a:solidFill>
          <a:ln w="12700">
            <a:solidFill>
              <a:srgbClr val="5B8C3E"/>
            </a:solidFill>
            <a:prstDash val="solid"/>
          </a:ln>
        </p:spPr>
      </p:sp>
      <p:sp>
        <p:nvSpPr>
          <p:cNvPr id="53" name="Text 50"/>
          <p:cNvSpPr txBox="1"/>
          <p:nvPr/>
        </p:nvSpPr>
        <p:spPr>
          <a:xfrm>
            <a:off x="886968" y="4517136"/>
            <a:ext cx="2011680" cy="640080"/>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OAA and problem solving</a:t>
            </a:r>
            <a:endParaRPr lang="en-US" sz="1100" dirty="0"/>
          </a:p>
        </p:txBody>
      </p:sp>
      <p:sp>
        <p:nvSpPr>
          <p:cNvPr id="54" name="Shape 51"/>
          <p:cNvSpPr/>
          <p:nvPr/>
        </p:nvSpPr>
        <p:spPr>
          <a:xfrm>
            <a:off x="3063240" y="4517136"/>
            <a:ext cx="2798064" cy="640080"/>
          </a:xfrm>
          <a:prstGeom prst="roundRect">
            <a:avLst>
              <a:gd name="adj" fmla="val 11429"/>
            </a:avLst>
          </a:prstGeom>
          <a:solidFill>
            <a:srgbClr val="EEF1F7"/>
          </a:solidFill>
          <a:ln w="12700">
            <a:solidFill>
              <a:srgbClr val="EEF1F7"/>
            </a:solidFill>
            <a:prstDash val="solid"/>
          </a:ln>
        </p:spPr>
      </p:sp>
      <p:sp>
        <p:nvSpPr>
          <p:cNvPr id="55" name="Text 52"/>
          <p:cNvSpPr txBox="1"/>
          <p:nvPr/>
        </p:nvSpPr>
        <p:spPr>
          <a:xfrm>
            <a:off x="3182112" y="4544568"/>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Plan a route map; persevere when things do not go to plan; compete under pressure</a:t>
            </a:r>
            <a:endParaRPr lang="en-US" sz="950" dirty="0"/>
          </a:p>
        </p:txBody>
      </p:sp>
      <p:sp>
        <p:nvSpPr>
          <p:cNvPr id="56" name="Shape 53"/>
          <p:cNvSpPr/>
          <p:nvPr/>
        </p:nvSpPr>
        <p:spPr>
          <a:xfrm>
            <a:off x="5952744" y="4517136"/>
            <a:ext cx="2798064" cy="640080"/>
          </a:xfrm>
          <a:prstGeom prst="roundRect">
            <a:avLst>
              <a:gd name="adj" fmla="val 11429"/>
            </a:avLst>
          </a:prstGeom>
          <a:solidFill>
            <a:srgbClr val="EEF1F7"/>
          </a:solidFill>
          <a:ln w="12700">
            <a:solidFill>
              <a:srgbClr val="EEF1F7"/>
            </a:solidFill>
            <a:prstDash val="solid"/>
          </a:ln>
        </p:spPr>
      </p:sp>
      <p:sp>
        <p:nvSpPr>
          <p:cNvPr id="57" name="Text 54"/>
          <p:cNvSpPr txBox="1"/>
          <p:nvPr/>
        </p:nvSpPr>
        <p:spPr>
          <a:xfrm>
            <a:off x="6071616" y="4544568"/>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Navigate blindfolded with a partner; read ordnance survey symbols; find controls using a map</a:t>
            </a:r>
            <a:endParaRPr lang="en-US" sz="950" dirty="0"/>
          </a:p>
        </p:txBody>
      </p:sp>
      <p:sp>
        <p:nvSpPr>
          <p:cNvPr id="58" name="Shape 55"/>
          <p:cNvSpPr/>
          <p:nvPr/>
        </p:nvSpPr>
        <p:spPr>
          <a:xfrm>
            <a:off x="8842248" y="4517136"/>
            <a:ext cx="2798064" cy="640080"/>
          </a:xfrm>
          <a:prstGeom prst="roundRect">
            <a:avLst>
              <a:gd name="adj" fmla="val 11429"/>
            </a:avLst>
          </a:prstGeom>
          <a:solidFill>
            <a:srgbClr val="EEF1F7"/>
          </a:solidFill>
          <a:ln w="12700">
            <a:solidFill>
              <a:srgbClr val="EEF1F7"/>
            </a:solidFill>
            <a:prstDash val="solid"/>
          </a:ln>
        </p:spPr>
      </p:sp>
      <p:sp>
        <p:nvSpPr>
          <p:cNvPr id="59" name="Text 56"/>
          <p:cNvSpPr txBox="1"/>
          <p:nvPr/>
        </p:nvSpPr>
        <p:spPr>
          <a:xfrm>
            <a:off x="8961120" y="4544568"/>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Motivate the team; work quickly against the clock; perform calmly under pressure</a:t>
            </a:r>
            <a:endParaRPr lang="en-US" sz="950" dirty="0"/>
          </a:p>
        </p:txBody>
      </p:sp>
      <p:sp>
        <p:nvSpPr>
          <p:cNvPr id="60" name="Shape 57"/>
          <p:cNvSpPr/>
          <p:nvPr/>
        </p:nvSpPr>
        <p:spPr>
          <a:xfrm>
            <a:off x="502920" y="5212080"/>
            <a:ext cx="2423160" cy="640080"/>
          </a:xfrm>
          <a:prstGeom prst="roundRect">
            <a:avLst>
              <a:gd name="adj" fmla="val 11429"/>
            </a:avLst>
          </a:prstGeom>
          <a:solidFill>
            <a:srgbClr val="FFFFFF"/>
          </a:solidFill>
          <a:ln w="12700">
            <a:solidFill>
              <a:srgbClr val="FFFFFF"/>
            </a:solidFill>
            <a:prstDash val="solid"/>
          </a:ln>
        </p:spPr>
      </p:sp>
      <p:sp>
        <p:nvSpPr>
          <p:cNvPr id="61" name="Shape 58"/>
          <p:cNvSpPr/>
          <p:nvPr/>
        </p:nvSpPr>
        <p:spPr>
          <a:xfrm>
            <a:off x="630936" y="5468112"/>
            <a:ext cx="128016" cy="128016"/>
          </a:xfrm>
          <a:prstGeom prst="ellipse">
            <a:avLst/>
          </a:prstGeom>
          <a:solidFill>
            <a:srgbClr val="1B7A4A"/>
          </a:solidFill>
          <a:ln w="12700">
            <a:solidFill>
              <a:srgbClr val="1B7A4A"/>
            </a:solidFill>
            <a:prstDash val="solid"/>
          </a:ln>
        </p:spPr>
      </p:sp>
      <p:sp>
        <p:nvSpPr>
          <p:cNvPr id="62" name="Text 59"/>
          <p:cNvSpPr txBox="1"/>
          <p:nvPr/>
        </p:nvSpPr>
        <p:spPr>
          <a:xfrm>
            <a:off x="886968" y="5212080"/>
            <a:ext cx="2011680" cy="640080"/>
          </a:xfrm>
          <a:prstGeom prst="rect">
            <a:avLst/>
          </a:prstGeom>
          <a:noFill/>
          <a:ln/>
        </p:spPr>
        <p:txBody>
          <a:bodyPr wrap="square" lIns="0" tIns="0" rIns="0" bIns="0" rtlCol="0" anchor="ctr"/>
          <a:lstStyle/>
          <a:p>
            <a:pPr marL="0" indent="0">
              <a:buNone/>
            </a:pPr>
            <a:r>
              <a:rPr lang="en-US" sz="1100" b="1" dirty="0">
                <a:solidFill>
                  <a:srgbClr val="1B2E5E"/>
                </a:solidFill>
                <a:latin typeface="Calibri" pitchFamily="34" charset="0"/>
                <a:ea typeface="Calibri" pitchFamily="34" charset="-122"/>
                <a:cs typeface="Calibri" pitchFamily="34" charset="-120"/>
              </a:rPr>
              <a:t>Health, fitness and swimming</a:t>
            </a:r>
            <a:endParaRPr lang="en-US" sz="1100" dirty="0"/>
          </a:p>
        </p:txBody>
      </p:sp>
      <p:sp>
        <p:nvSpPr>
          <p:cNvPr id="63" name="Shape 60"/>
          <p:cNvSpPr/>
          <p:nvPr/>
        </p:nvSpPr>
        <p:spPr>
          <a:xfrm>
            <a:off x="3063240" y="5212080"/>
            <a:ext cx="2798064" cy="640080"/>
          </a:xfrm>
          <a:prstGeom prst="roundRect">
            <a:avLst>
              <a:gd name="adj" fmla="val 11429"/>
            </a:avLst>
          </a:prstGeom>
          <a:solidFill>
            <a:srgbClr val="FFFFFF"/>
          </a:solidFill>
          <a:ln w="12700">
            <a:solidFill>
              <a:srgbClr val="FFFFFF"/>
            </a:solidFill>
            <a:prstDash val="solid"/>
          </a:ln>
        </p:spPr>
      </p:sp>
      <p:sp>
        <p:nvSpPr>
          <p:cNvPr id="64" name="Text 61"/>
          <p:cNvSpPr txBox="1"/>
          <p:nvPr/>
        </p:nvSpPr>
        <p:spPr>
          <a:xfrm>
            <a:off x="3182112" y="5239512"/>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Sustain performance when tiring; jump dynamically and land safely; devise a meditation</a:t>
            </a:r>
            <a:endParaRPr lang="en-US" sz="950" dirty="0"/>
          </a:p>
        </p:txBody>
      </p:sp>
      <p:sp>
        <p:nvSpPr>
          <p:cNvPr id="65" name="Shape 62"/>
          <p:cNvSpPr/>
          <p:nvPr/>
        </p:nvSpPr>
        <p:spPr>
          <a:xfrm>
            <a:off x="5952744" y="5212080"/>
            <a:ext cx="2798064" cy="640080"/>
          </a:xfrm>
          <a:prstGeom prst="roundRect">
            <a:avLst>
              <a:gd name="adj" fmla="val 11429"/>
            </a:avLst>
          </a:prstGeom>
          <a:solidFill>
            <a:srgbClr val="FFFFFF"/>
          </a:solidFill>
          <a:ln w="12700">
            <a:solidFill>
              <a:srgbClr val="FFFFFF"/>
            </a:solidFill>
            <a:prstDash val="solid"/>
          </a:ln>
        </p:spPr>
      </p:sp>
      <p:sp>
        <p:nvSpPr>
          <p:cNvPr id="66" name="Text 63"/>
          <p:cNvSpPr txBox="1"/>
          <p:nvPr/>
        </p:nvSpPr>
        <p:spPr>
          <a:xfrm>
            <a:off x="6071616" y="5239512"/>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Sustain pace when running; prepare body and mind for yoga; make positive affirmations</a:t>
            </a:r>
            <a:endParaRPr lang="en-US" sz="950" dirty="0"/>
          </a:p>
        </p:txBody>
      </p:sp>
      <p:sp>
        <p:nvSpPr>
          <p:cNvPr id="67" name="Shape 64"/>
          <p:cNvSpPr/>
          <p:nvPr/>
        </p:nvSpPr>
        <p:spPr>
          <a:xfrm>
            <a:off x="8842248" y="5212080"/>
            <a:ext cx="2798064" cy="640080"/>
          </a:xfrm>
          <a:prstGeom prst="roundRect">
            <a:avLst>
              <a:gd name="adj" fmla="val 11429"/>
            </a:avLst>
          </a:prstGeom>
          <a:solidFill>
            <a:srgbClr val="FFFFFF"/>
          </a:solidFill>
          <a:ln w="12700">
            <a:solidFill>
              <a:srgbClr val="FFFFFF"/>
            </a:solidFill>
            <a:prstDash val="solid"/>
          </a:ln>
        </p:spPr>
      </p:sp>
      <p:sp>
        <p:nvSpPr>
          <p:cNvPr id="68" name="Text 65"/>
          <p:cNvSpPr txBox="1"/>
          <p:nvPr/>
        </p:nvSpPr>
        <p:spPr>
          <a:xfrm>
            <a:off x="8961120" y="5239512"/>
            <a:ext cx="2560320" cy="585216"/>
          </a:xfrm>
          <a:prstGeom prst="rect">
            <a:avLst/>
          </a:prstGeom>
          <a:noFill/>
          <a:ln/>
        </p:spPr>
        <p:txBody>
          <a:bodyPr wrap="square" lIns="0" tIns="0" rIns="0" bIns="0" rtlCol="0" anchor="ctr"/>
          <a:lstStyle/>
          <a:p>
            <a:pPr marL="0" indent="0">
              <a:buNone/>
            </a:pPr>
            <a:r>
              <a:rPr lang="en-US" sz="950" dirty="0">
                <a:solidFill>
                  <a:srgbClr val="26314F"/>
                </a:solidFill>
                <a:latin typeface="Calibri" pitchFamily="34" charset="0"/>
                <a:ea typeface="Calibri" pitchFamily="34" charset="-122"/>
                <a:cs typeface="Calibri" pitchFamily="34" charset="-120"/>
              </a:rPr>
              <a:t>Hold poses for three slow breaths; articulate the benefits of yoga; meet the swimming requirements</a:t>
            </a:r>
            <a:endParaRPr lang="en-US" sz="950" dirty="0"/>
          </a:p>
        </p:txBody>
      </p:sp>
      <p:sp>
        <p:nvSpPr>
          <p:cNvPr id="69" name="Text 66"/>
          <p:cNvSpPr txBox="1"/>
          <p:nvPr/>
        </p:nvSpPr>
        <p:spPr>
          <a:xfrm>
            <a:off x="502920" y="5961888"/>
            <a:ext cx="11183112"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For full progression and end points by year group, see the PE Curriculum Progression document.</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B2E5E"/>
        </a:solidFill>
        <a:effectLst/>
      </p:bgPr>
    </p:bg>
    <p:spTree>
      <p:nvGrpSpPr>
        <p:cNvPr id="1" name=""/>
        <p:cNvGrpSpPr/>
        <p:nvPr/>
      </p:nvGrpSpPr>
      <p:grpSpPr>
        <a:xfrm>
          <a:off x="0" y="0"/>
          <a:ext cx="0" cy="0"/>
          <a:chOff x="0" y="0"/>
          <a:chExt cx="0" cy="0"/>
        </a:xfrm>
      </p:grpSpPr>
      <p:sp>
        <p:nvSpPr>
          <p:cNvPr id="2" name="Shape 0"/>
          <p:cNvSpPr/>
          <p:nvPr/>
        </p:nvSpPr>
        <p:spPr>
          <a:xfrm>
            <a:off x="502920" y="457200"/>
            <a:ext cx="566928" cy="566928"/>
          </a:xfrm>
          <a:prstGeom prst="ellipse">
            <a:avLst/>
          </a:prstGeom>
          <a:solidFill>
            <a:srgbClr val="F5A623"/>
          </a:solidFill>
          <a:ln w="12700">
            <a:solidFill>
              <a:srgbClr val="F5A623"/>
            </a:solidFill>
            <a:prstDash val="solid"/>
          </a:ln>
        </p:spPr>
      </p:sp>
      <p:pic>
        <p:nvPicPr>
          <p:cNvPr id="3" name="Image 0" descr="/home/claude/po/icons/image6.png"/>
          <p:cNvPicPr>
            <a:picLocks noChangeAspect="1"/>
          </p:cNvPicPr>
          <p:nvPr/>
        </p:nvPicPr>
        <p:blipFill>
          <a:blip r:embed="rId3"/>
          <a:stretch>
            <a:fillRect/>
          </a:stretch>
        </p:blipFill>
        <p:spPr>
          <a:xfrm>
            <a:off x="576072" y="530352"/>
            <a:ext cx="420624" cy="420624"/>
          </a:xfrm>
          <a:prstGeom prst="rect">
            <a:avLst/>
          </a:prstGeom>
        </p:spPr>
      </p:pic>
      <p:sp>
        <p:nvSpPr>
          <p:cNvPr id="4" name="Text 1"/>
          <p:cNvSpPr txBox="1"/>
          <p:nvPr/>
        </p:nvSpPr>
        <p:spPr>
          <a:xfrm>
            <a:off x="1234440" y="420624"/>
            <a:ext cx="10058400" cy="640080"/>
          </a:xfrm>
          <a:prstGeom prst="rect">
            <a:avLst/>
          </a:prstGeom>
          <a:noFill/>
          <a:ln/>
        </p:spPr>
        <p:txBody>
          <a:bodyPr wrap="square" lIns="0" tIns="0" rIns="0" bIns="0" rtlCol="0" anchor="ctr"/>
          <a:lstStyle/>
          <a:p>
            <a:pPr marL="0" indent="0">
              <a:buNone/>
            </a:pPr>
            <a:r>
              <a:rPr lang="en-US" sz="2600" b="1" dirty="0">
                <a:solidFill>
                  <a:srgbClr val="FFFFFF"/>
                </a:solidFill>
                <a:latin typeface="Calibri" pitchFamily="34" charset="0"/>
                <a:ea typeface="Calibri" pitchFamily="34" charset="-122"/>
                <a:cs typeface="Calibri" pitchFamily="34" charset="-120"/>
              </a:rPr>
              <a:t>Assessment within PE</a:t>
            </a:r>
            <a:endParaRPr lang="en-US" sz="2600" dirty="0"/>
          </a:p>
        </p:txBody>
      </p:sp>
      <p:sp>
        <p:nvSpPr>
          <p:cNvPr id="5" name="Shape 2"/>
          <p:cNvSpPr/>
          <p:nvPr/>
        </p:nvSpPr>
        <p:spPr>
          <a:xfrm>
            <a:off x="502920" y="1371600"/>
            <a:ext cx="5440680" cy="3520440"/>
          </a:xfrm>
          <a:prstGeom prst="roundRect">
            <a:avLst>
              <a:gd name="adj" fmla="val 2078"/>
            </a:avLst>
          </a:prstGeom>
          <a:solidFill>
            <a:srgbClr val="13213F"/>
          </a:solidFill>
          <a:ln w="12700">
            <a:solidFill>
              <a:srgbClr val="13213F"/>
            </a:solidFill>
            <a:prstDash val="solid"/>
          </a:ln>
        </p:spPr>
      </p:sp>
      <p:sp>
        <p:nvSpPr>
          <p:cNvPr id="6" name="Text 3"/>
          <p:cNvSpPr txBox="1"/>
          <p:nvPr/>
        </p:nvSpPr>
        <p:spPr>
          <a:xfrm>
            <a:off x="822960" y="1600200"/>
            <a:ext cx="4800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DAY TO DAY</a:t>
            </a:r>
            <a:endParaRPr lang="en-US" sz="1400" dirty="0"/>
          </a:p>
        </p:txBody>
      </p:sp>
      <p:sp>
        <p:nvSpPr>
          <p:cNvPr id="7" name="Shape 4"/>
          <p:cNvSpPr/>
          <p:nvPr/>
        </p:nvSpPr>
        <p:spPr>
          <a:xfrm>
            <a:off x="822960" y="2121408"/>
            <a:ext cx="128016" cy="128016"/>
          </a:xfrm>
          <a:prstGeom prst="ellipse">
            <a:avLst/>
          </a:prstGeom>
          <a:solidFill>
            <a:srgbClr val="F5A623"/>
          </a:solidFill>
          <a:ln w="12700">
            <a:solidFill>
              <a:srgbClr val="F5A623"/>
            </a:solidFill>
            <a:prstDash val="solid"/>
          </a:ln>
        </p:spPr>
      </p:sp>
      <p:sp>
        <p:nvSpPr>
          <p:cNvPr id="8" name="Text 5"/>
          <p:cNvSpPr txBox="1"/>
          <p:nvPr/>
        </p:nvSpPr>
        <p:spPr>
          <a:xfrm>
            <a:off x="1143000" y="2057400"/>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Teacher observation during practice and in games or performance</a:t>
            </a:r>
            <a:endParaRPr lang="en-US" sz="1200" dirty="0"/>
          </a:p>
        </p:txBody>
      </p:sp>
      <p:sp>
        <p:nvSpPr>
          <p:cNvPr id="9" name="Shape 6"/>
          <p:cNvSpPr/>
          <p:nvPr/>
        </p:nvSpPr>
        <p:spPr>
          <a:xfrm>
            <a:off x="822960" y="2834640"/>
            <a:ext cx="128016" cy="128016"/>
          </a:xfrm>
          <a:prstGeom prst="ellipse">
            <a:avLst/>
          </a:prstGeom>
          <a:solidFill>
            <a:srgbClr val="F5A623"/>
          </a:solidFill>
          <a:ln w="12700">
            <a:solidFill>
              <a:srgbClr val="F5A623"/>
            </a:solidFill>
            <a:prstDash val="solid"/>
          </a:ln>
        </p:spPr>
      </p:sp>
      <p:sp>
        <p:nvSpPr>
          <p:cNvPr id="10" name="Text 7"/>
          <p:cNvSpPr txBox="1"/>
          <p:nvPr/>
        </p:nvSpPr>
        <p:spPr>
          <a:xfrm>
            <a:off x="1143000" y="2770632"/>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Key assessment questions built into every lesson plan</a:t>
            </a:r>
            <a:endParaRPr lang="en-US" sz="1200" dirty="0"/>
          </a:p>
        </p:txBody>
      </p:sp>
      <p:sp>
        <p:nvSpPr>
          <p:cNvPr id="11" name="Shape 8"/>
          <p:cNvSpPr/>
          <p:nvPr/>
        </p:nvSpPr>
        <p:spPr>
          <a:xfrm>
            <a:off x="822960" y="3547872"/>
            <a:ext cx="128016" cy="128016"/>
          </a:xfrm>
          <a:prstGeom prst="ellipse">
            <a:avLst/>
          </a:prstGeom>
          <a:solidFill>
            <a:srgbClr val="F5A623"/>
          </a:solidFill>
          <a:ln w="12700">
            <a:solidFill>
              <a:srgbClr val="F5A623"/>
            </a:solidFill>
            <a:prstDash val="solid"/>
          </a:ln>
        </p:spPr>
      </p:sp>
      <p:sp>
        <p:nvSpPr>
          <p:cNvPr id="12" name="Text 9"/>
          <p:cNvSpPr txBox="1"/>
          <p:nvPr/>
        </p:nvSpPr>
        <p:spPr>
          <a:xfrm>
            <a:off x="1143000" y="3483864"/>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Immediate verbal feedback, with pupils acting on it in the same lesson</a:t>
            </a:r>
            <a:endParaRPr lang="en-US" sz="1200" dirty="0"/>
          </a:p>
        </p:txBody>
      </p:sp>
      <p:sp>
        <p:nvSpPr>
          <p:cNvPr id="13" name="Shape 10"/>
          <p:cNvSpPr/>
          <p:nvPr/>
        </p:nvSpPr>
        <p:spPr>
          <a:xfrm>
            <a:off x="822960" y="4261104"/>
            <a:ext cx="128016" cy="128016"/>
          </a:xfrm>
          <a:prstGeom prst="ellipse">
            <a:avLst/>
          </a:prstGeom>
          <a:solidFill>
            <a:srgbClr val="F5A623"/>
          </a:solidFill>
          <a:ln w="12700">
            <a:solidFill>
              <a:srgbClr val="F5A623"/>
            </a:solidFill>
            <a:prstDash val="solid"/>
          </a:ln>
        </p:spPr>
      </p:sp>
      <p:sp>
        <p:nvSpPr>
          <p:cNvPr id="14" name="Text 11"/>
          <p:cNvSpPr txBox="1"/>
          <p:nvPr/>
        </p:nvSpPr>
        <p:spPr>
          <a:xfrm>
            <a:off x="1143000" y="4197096"/>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Self and peer assessment against the lesson teaching points</a:t>
            </a:r>
            <a:endParaRPr lang="en-US" sz="1200" dirty="0"/>
          </a:p>
        </p:txBody>
      </p:sp>
      <p:sp>
        <p:nvSpPr>
          <p:cNvPr id="15" name="Shape 12"/>
          <p:cNvSpPr/>
          <p:nvPr/>
        </p:nvSpPr>
        <p:spPr>
          <a:xfrm>
            <a:off x="6263640" y="1371600"/>
            <a:ext cx="5440680" cy="3520440"/>
          </a:xfrm>
          <a:prstGeom prst="roundRect">
            <a:avLst>
              <a:gd name="adj" fmla="val 2078"/>
            </a:avLst>
          </a:prstGeom>
          <a:solidFill>
            <a:srgbClr val="13213F"/>
          </a:solidFill>
          <a:ln w="12700">
            <a:solidFill>
              <a:srgbClr val="13213F"/>
            </a:solidFill>
            <a:prstDash val="solid"/>
          </a:ln>
        </p:spPr>
      </p:sp>
      <p:sp>
        <p:nvSpPr>
          <p:cNvPr id="16" name="Text 13"/>
          <p:cNvSpPr txBox="1"/>
          <p:nvPr/>
        </p:nvSpPr>
        <p:spPr>
          <a:xfrm>
            <a:off x="6583680" y="1600200"/>
            <a:ext cx="4800600" cy="365760"/>
          </a:xfrm>
          <a:prstGeom prst="rect">
            <a:avLst/>
          </a:prstGeom>
          <a:noFill/>
          <a:ln/>
        </p:spPr>
        <p:txBody>
          <a:bodyPr wrap="square" lIns="0" tIns="0" rIns="0" bIns="0" rtlCol="0" anchor="ctr"/>
          <a:lstStyle/>
          <a:p>
            <a:pPr marL="0" indent="0">
              <a:buNone/>
            </a:pPr>
            <a:r>
              <a:rPr lang="en-US" sz="1400" b="1" kern="0" spc="150" dirty="0">
                <a:solidFill>
                  <a:srgbClr val="0E7C7B"/>
                </a:solidFill>
                <a:latin typeface="Calibri" pitchFamily="34" charset="0"/>
                <a:ea typeface="Calibri" pitchFamily="34" charset="-122"/>
                <a:cs typeface="Calibri" pitchFamily="34" charset="-120"/>
              </a:rPr>
              <a:t>ONGOING</a:t>
            </a:r>
            <a:endParaRPr lang="en-US" sz="1400" dirty="0"/>
          </a:p>
        </p:txBody>
      </p:sp>
      <p:sp>
        <p:nvSpPr>
          <p:cNvPr id="17" name="Shape 14"/>
          <p:cNvSpPr/>
          <p:nvPr/>
        </p:nvSpPr>
        <p:spPr>
          <a:xfrm>
            <a:off x="6583680" y="2121408"/>
            <a:ext cx="128016" cy="128016"/>
          </a:xfrm>
          <a:prstGeom prst="ellipse">
            <a:avLst/>
          </a:prstGeom>
          <a:solidFill>
            <a:srgbClr val="0E7C7B"/>
          </a:solidFill>
          <a:ln w="12700">
            <a:solidFill>
              <a:srgbClr val="0E7C7B"/>
            </a:solidFill>
            <a:prstDash val="solid"/>
          </a:ln>
        </p:spPr>
      </p:sp>
      <p:sp>
        <p:nvSpPr>
          <p:cNvPr id="18" name="Text 15"/>
          <p:cNvSpPr txBox="1"/>
          <p:nvPr/>
        </p:nvSpPr>
        <p:spPr>
          <a:xfrm>
            <a:off x="6903720" y="2057400"/>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End-of-unit assessment against the Know, Show and Grow criteria</a:t>
            </a:r>
            <a:endParaRPr lang="en-US" sz="1200" dirty="0"/>
          </a:p>
        </p:txBody>
      </p:sp>
      <p:sp>
        <p:nvSpPr>
          <p:cNvPr id="19" name="Shape 16"/>
          <p:cNvSpPr/>
          <p:nvPr/>
        </p:nvSpPr>
        <p:spPr>
          <a:xfrm>
            <a:off x="6583680" y="2834640"/>
            <a:ext cx="128016" cy="128016"/>
          </a:xfrm>
          <a:prstGeom prst="ellipse">
            <a:avLst/>
          </a:prstGeom>
          <a:solidFill>
            <a:srgbClr val="0E7C7B"/>
          </a:solidFill>
          <a:ln w="12700">
            <a:solidFill>
              <a:srgbClr val="0E7C7B"/>
            </a:solidFill>
            <a:prstDash val="solid"/>
          </a:ln>
        </p:spPr>
      </p:sp>
      <p:sp>
        <p:nvSpPr>
          <p:cNvPr id="20" name="Text 17"/>
          <p:cNvSpPr txBox="1"/>
          <p:nvPr/>
        </p:nvSpPr>
        <p:spPr>
          <a:xfrm>
            <a:off x="6903720" y="2770632"/>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Recorded in the PE Passport app and graded annually on Insight</a:t>
            </a:r>
            <a:endParaRPr lang="en-US" sz="1200" dirty="0"/>
          </a:p>
        </p:txBody>
      </p:sp>
      <p:sp>
        <p:nvSpPr>
          <p:cNvPr id="21" name="Shape 18"/>
          <p:cNvSpPr/>
          <p:nvPr/>
        </p:nvSpPr>
        <p:spPr>
          <a:xfrm>
            <a:off x="6583680" y="3547872"/>
            <a:ext cx="128016" cy="128016"/>
          </a:xfrm>
          <a:prstGeom prst="ellipse">
            <a:avLst/>
          </a:prstGeom>
          <a:solidFill>
            <a:srgbClr val="0E7C7B"/>
          </a:solidFill>
          <a:ln w="12700">
            <a:solidFill>
              <a:srgbClr val="0E7C7B"/>
            </a:solidFill>
            <a:prstDash val="solid"/>
          </a:ln>
        </p:spPr>
      </p:sp>
      <p:sp>
        <p:nvSpPr>
          <p:cNvPr id="22" name="Text 19"/>
          <p:cNvSpPr txBox="1"/>
          <p:nvPr/>
        </p:nvSpPr>
        <p:spPr>
          <a:xfrm>
            <a:off x="6903720" y="3483864"/>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A video or photographic record from each unit for moderation</a:t>
            </a:r>
            <a:endParaRPr lang="en-US" sz="1200" dirty="0"/>
          </a:p>
        </p:txBody>
      </p:sp>
      <p:sp>
        <p:nvSpPr>
          <p:cNvPr id="23" name="Shape 20"/>
          <p:cNvSpPr/>
          <p:nvPr/>
        </p:nvSpPr>
        <p:spPr>
          <a:xfrm>
            <a:off x="6583680" y="4261104"/>
            <a:ext cx="128016" cy="128016"/>
          </a:xfrm>
          <a:prstGeom prst="ellipse">
            <a:avLst/>
          </a:prstGeom>
          <a:solidFill>
            <a:srgbClr val="0E7C7B"/>
          </a:solidFill>
          <a:ln w="12700">
            <a:solidFill>
              <a:srgbClr val="0E7C7B"/>
            </a:solidFill>
            <a:prstDash val="solid"/>
          </a:ln>
        </p:spPr>
      </p:sp>
      <p:sp>
        <p:nvSpPr>
          <p:cNvPr id="24" name="Text 21"/>
          <p:cNvSpPr txBox="1"/>
          <p:nvPr/>
        </p:nvSpPr>
        <p:spPr>
          <a:xfrm>
            <a:off x="6903720" y="4197096"/>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Outcomes passed to the next teacher; the three Year 6 swimming figures published annually</a:t>
            </a:r>
            <a:endParaRPr lang="en-US" sz="1200" dirty="0"/>
          </a:p>
        </p:txBody>
      </p:sp>
      <p:sp>
        <p:nvSpPr>
          <p:cNvPr id="25" name="Shape 22"/>
          <p:cNvSpPr/>
          <p:nvPr/>
        </p:nvSpPr>
        <p:spPr>
          <a:xfrm>
            <a:off x="502920" y="5074920"/>
            <a:ext cx="11201400" cy="1234440"/>
          </a:xfrm>
          <a:prstGeom prst="roundRect">
            <a:avLst>
              <a:gd name="adj" fmla="val 5926"/>
            </a:avLst>
          </a:prstGeom>
          <a:solidFill>
            <a:srgbClr val="24386B"/>
          </a:solidFill>
          <a:ln w="12700">
            <a:solidFill>
              <a:srgbClr val="24386B"/>
            </a:solidFill>
            <a:prstDash val="solid"/>
          </a:ln>
        </p:spPr>
      </p:sp>
      <p:sp>
        <p:nvSpPr>
          <p:cNvPr id="26" name="Shape 23"/>
          <p:cNvSpPr/>
          <p:nvPr/>
        </p:nvSpPr>
        <p:spPr>
          <a:xfrm>
            <a:off x="777240" y="5367528"/>
            <a:ext cx="640080" cy="640080"/>
          </a:xfrm>
          <a:prstGeom prst="ellipse">
            <a:avLst/>
          </a:prstGeom>
          <a:solidFill>
            <a:srgbClr val="F5A623"/>
          </a:solidFill>
          <a:ln w="12700">
            <a:solidFill>
              <a:srgbClr val="F5A623"/>
            </a:solidFill>
            <a:prstDash val="solid"/>
          </a:ln>
        </p:spPr>
      </p:sp>
      <p:pic>
        <p:nvPicPr>
          <p:cNvPr id="27" name="Image 1" descr="/home/claude/po/icons/running.png"/>
          <p:cNvPicPr>
            <a:picLocks noChangeAspect="1"/>
          </p:cNvPicPr>
          <p:nvPr/>
        </p:nvPicPr>
        <p:blipFill>
          <a:blip r:embed="rId4"/>
          <a:stretch>
            <a:fillRect/>
          </a:stretch>
        </p:blipFill>
        <p:spPr>
          <a:xfrm>
            <a:off x="905256" y="5495544"/>
            <a:ext cx="384048" cy="384048"/>
          </a:xfrm>
          <a:prstGeom prst="rect">
            <a:avLst/>
          </a:prstGeom>
        </p:spPr>
      </p:pic>
      <p:sp>
        <p:nvSpPr>
          <p:cNvPr id="28" name="Text 24"/>
          <p:cNvSpPr txBox="1"/>
          <p:nvPr/>
        </p:nvSpPr>
        <p:spPr>
          <a:xfrm>
            <a:off x="1600200" y="5074920"/>
            <a:ext cx="9784080" cy="1234440"/>
          </a:xfrm>
          <a:prstGeom prst="rect">
            <a:avLst/>
          </a:prstGeom>
          <a:noFill/>
          <a:ln/>
        </p:spPr>
        <p:txBody>
          <a:bodyPr wrap="square" lIns="0" tIns="0" rIns="0" bIns="0" rtlCol="0" anchor="ctr"/>
          <a:lstStyle/>
          <a:p>
            <a:pPr marL="0" indent="0">
              <a:buNone/>
            </a:pPr>
            <a:r>
              <a:rPr lang="en-US" sz="1400" i="1" dirty="0">
                <a:solidFill>
                  <a:srgbClr val="FFFFFF"/>
                </a:solidFill>
                <a:latin typeface="Calibri" pitchFamily="34" charset="0"/>
                <a:ea typeface="Calibri" pitchFamily="34" charset="-122"/>
                <a:cs typeface="Calibri" pitchFamily="34" charset="-120"/>
              </a:rPr>
              <a:t>Every child at Bexton leaves ready to keep moving: confident in their skills, able to explain how to improve, and with a positive attitude to activity for life.</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2177</Words>
  <Application>Microsoft Office PowerPoint</Application>
  <PresentationFormat>Widescreen</PresentationFormat>
  <Paragraphs>382</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Tristram Marchington</cp:lastModifiedBy>
  <cp:revision>2</cp:revision>
  <dcterms:created xsi:type="dcterms:W3CDTF">2026-09-14T19:18:58Z</dcterms:created>
  <dcterms:modified xsi:type="dcterms:W3CDTF">2026-09-15T08:33:23Z</dcterms:modified>
</cp:coreProperties>
</file>