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06A97904-517A-4E58-B7F4-48F25F3D45E4}"/>
    <pc:docChg chg="modSld">
      <pc:chgData name="Tristram Marchington" userId="4b3aa505-4d04-44d2-a3ea-f74dfb5aec73" providerId="ADAL" clId="{06A97904-517A-4E58-B7F4-48F25F3D45E4}" dt="2026-09-08T11:29:55.893" v="64" actId="20577"/>
      <pc:docMkLst>
        <pc:docMk/>
      </pc:docMkLst>
      <pc:sldChg chg="modSp mod">
        <pc:chgData name="Tristram Marchington" userId="4b3aa505-4d04-44d2-a3ea-f74dfb5aec73" providerId="ADAL" clId="{06A97904-517A-4E58-B7F4-48F25F3D45E4}" dt="2026-09-08T11:29:55.893" v="64" actId="20577"/>
        <pc:sldMkLst>
          <pc:docMk/>
          <pc:sldMk cId="0" sldId="266"/>
        </pc:sldMkLst>
        <pc:spChg chg="mod">
          <ac:chgData name="Tristram Marchington" userId="4b3aa505-4d04-44d2-a3ea-f74dfb5aec73" providerId="ADAL" clId="{06A97904-517A-4E58-B7F4-48F25F3D45E4}" dt="2026-09-08T11:27:22.202" v="2"/>
          <ac:spMkLst>
            <pc:docMk/>
            <pc:sldMk cId="0" sldId="266"/>
            <ac:spMk id="16" creationId="{00000000-0000-0000-0000-000000000000}"/>
          </ac:spMkLst>
        </pc:spChg>
        <pc:spChg chg="mod">
          <ac:chgData name="Tristram Marchington" userId="4b3aa505-4d04-44d2-a3ea-f74dfb5aec73" providerId="ADAL" clId="{06A97904-517A-4E58-B7F4-48F25F3D45E4}" dt="2026-09-08T11:29:55.893" v="64" actId="20577"/>
          <ac:spMkLst>
            <pc:docMk/>
            <pc:sldMk cId="0" sldId="266"/>
            <ac:spMk id="20" creationId="{00000000-0000-0000-0000-000000000000}"/>
          </ac:spMkLst>
        </pc:spChg>
        <pc:spChg chg="mod">
          <ac:chgData name="Tristram Marchington" userId="4b3aa505-4d04-44d2-a3ea-f74dfb5aec73" providerId="ADAL" clId="{06A97904-517A-4E58-B7F4-48F25F3D45E4}" dt="2026-09-08T11:24:55.529" v="1"/>
          <ac:spMkLst>
            <pc:docMk/>
            <pc:sldMk cId="0" sldId="266"/>
            <ac:spMk id="2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726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3.png"/><Relationship Id="rId10" Type="http://schemas.openxmlformats.org/officeDocument/2006/relationships/image" Target="../media/image3.png"/><Relationship Id="rId4" Type="http://schemas.openxmlformats.org/officeDocument/2006/relationships/image" Target="../media/image20.pn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4.png"/><Relationship Id="rId10" Type="http://schemas.openxmlformats.org/officeDocument/2006/relationships/image" Target="../media/image22.png"/><Relationship Id="rId4" Type="http://schemas.openxmlformats.org/officeDocument/2006/relationships/image" Target="../media/image23.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17.png"/><Relationship Id="rId12"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2.png"/><Relationship Id="rId5" Type="http://schemas.openxmlformats.org/officeDocument/2006/relationships/image" Target="../media/image25.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1.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1.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music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6000" b="1" kern="0" spc="400" dirty="0">
                <a:solidFill>
                  <a:srgbClr val="FFFFFF"/>
                </a:solidFill>
                <a:latin typeface="Calibri" pitchFamily="34" charset="0"/>
                <a:ea typeface="Calibri" pitchFamily="34" charset="-122"/>
                <a:cs typeface="Calibri" pitchFamily="34" charset="-120"/>
              </a:rPr>
              <a:t>MUSIC</a:t>
            </a:r>
            <a:endParaRPr lang="en-US" sz="60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Confident performers. A lasting love of music.</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Confident performers with a lasting love of music</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balanced approach: learning about music and learning through music</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Singing runs as a consistent thread from EYFS to Year 6</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Instruments from an early stage, building to whole-class tuition in KS2</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Wide exposure to musical genres, styles and traditions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Regular performance builds confidence as individual and group musicians</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Delivered through Charanga using a spiral approach: one lesson a week, with pupils revisiting and building on previously taught knowledge and skills.</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music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Every unit combines listening, singing, playing, composing and performing. All pupils learn glockenspiel; KS2 pupils also learn recorder, violin or ukulele.</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Whole-class instrumental tuition, Music Days, Composer of the Year, school choir, and performances from class assemblies to the Hallé Orchestra at The Bridgewater Hall.</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Ongoing assessment through observation, performance and video evidence. Judgements are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Music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Music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Performing and presenting music to an audience with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Making music together, listening to and responding to others.</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Understanding music's cultural, historical and global context.</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Ensemble playing, choir singing and collaborative composition.</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Using musical vocabulary to describe, discuss and evaluate music.</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music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Music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37160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In Reception, music is embedded through play, exploration and response. Children build the foundations of musicianship through singing, moving, listening and early instrument exploration, ready for the discrete music curriculum from Year 1.</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Listen with attention and respond with movement and words</a:t>
            </a:r>
            <a:endParaRPr lang="en-US" sz="1250" dirty="0"/>
          </a:p>
        </p:txBody>
      </p:sp>
      <p:sp>
        <p:nvSpPr>
          <p:cNvPr id="13" name="Shape 9"/>
          <p:cNvSpPr/>
          <p:nvPr/>
        </p:nvSpPr>
        <p:spPr>
          <a:xfrm>
            <a:off x="777240" y="411480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Sing entire songs from memory, matching pitch</a:t>
            </a:r>
            <a:endParaRPr lang="en-US" sz="1250" dirty="0"/>
          </a:p>
        </p:txBody>
      </p:sp>
      <p:sp>
        <p:nvSpPr>
          <p:cNvPr id="16" name="Shape 11"/>
          <p:cNvSpPr/>
          <p:nvPr/>
        </p:nvSpPr>
        <p:spPr>
          <a:xfrm>
            <a:off x="777240" y="480060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Play instruments with increasing control</a:t>
            </a:r>
            <a:endParaRPr lang="en-US" sz="1250" dirty="0"/>
          </a:p>
        </p:txBody>
      </p:sp>
      <p:sp>
        <p:nvSpPr>
          <p:cNvPr id="19" name="Shape 13"/>
          <p:cNvSpPr/>
          <p:nvPr/>
        </p:nvSpPr>
        <p:spPr>
          <a:xfrm>
            <a:off x="777240" y="548640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Perform to an audience: Grandparents’ Day, the Christmas Nativity and the class assembly</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masks_white.png"/>
          <p:cNvPicPr>
            <a:picLocks noChangeAspect="1"/>
          </p:cNvPicPr>
          <p:nvPr/>
        </p:nvPicPr>
        <p:blipFill>
          <a:blip r:embed="rId5"/>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EXPRESSIVE ARTS AND DESIGN</a:t>
            </a:r>
            <a:endParaRPr lang="en-US" sz="1200" dirty="0"/>
          </a:p>
        </p:txBody>
      </p:sp>
      <p:sp>
        <p:nvSpPr>
          <p:cNvPr id="26" name="Text 18"/>
          <p:cNvSpPr/>
          <p:nvPr/>
        </p:nvSpPr>
        <p:spPr>
          <a:xfrm>
            <a:off x="7223760" y="1783080"/>
            <a:ext cx="4297680" cy="548640"/>
          </a:xfrm>
          <a:prstGeom prst="rect">
            <a:avLst/>
          </a:prstGeom>
          <a:noFill/>
          <a:ln/>
        </p:spPr>
        <p:txBody>
          <a:bodyPr wrap="square" lIns="0" tIns="0" rIns="0" bIns="0" rtlCol="0" anchor="ctr"/>
          <a:lstStyle/>
          <a:p>
            <a:pPr marL="0" indent="0">
              <a:lnSpc>
                <a:spcPct val="105000"/>
              </a:lnSpc>
              <a:buNone/>
            </a:pPr>
            <a:r>
              <a:rPr lang="en-US" sz="1350" b="1" dirty="0">
                <a:solidFill>
                  <a:srgbClr val="FFFFFF"/>
                </a:solidFill>
                <a:latin typeface="Calibri" pitchFamily="34" charset="0"/>
                <a:ea typeface="Calibri" pitchFamily="34" charset="-122"/>
                <a:cs typeface="Calibri" pitchFamily="34" charset="-120"/>
              </a:rPr>
              <a:t>Early Learning Goal: Being Imaginative and Expressive</a:t>
            </a:r>
            <a:endParaRPr lang="en-US" sz="1350" dirty="0"/>
          </a:p>
        </p:txBody>
      </p:sp>
      <p:sp>
        <p:nvSpPr>
          <p:cNvPr id="27" name="Shape 19"/>
          <p:cNvSpPr/>
          <p:nvPr/>
        </p:nvSpPr>
        <p:spPr>
          <a:xfrm>
            <a:off x="6537960" y="2752344"/>
            <a:ext cx="128016" cy="128016"/>
          </a:xfrm>
          <a:prstGeom prst="ellipse">
            <a:avLst/>
          </a:prstGeom>
          <a:solidFill>
            <a:srgbClr val="F5A623"/>
          </a:solidFill>
          <a:ln/>
        </p:spPr>
      </p:sp>
      <p:sp>
        <p:nvSpPr>
          <p:cNvPr id="28" name="Text 20"/>
          <p:cNvSpPr/>
          <p:nvPr/>
        </p:nvSpPr>
        <p:spPr>
          <a:xfrm>
            <a:off x="6858000" y="262432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Invent, adapt and recount narratives and stories with peers and their teacher</a:t>
            </a:r>
            <a:endParaRPr lang="en-US" sz="1250" dirty="0"/>
          </a:p>
        </p:txBody>
      </p:sp>
      <p:sp>
        <p:nvSpPr>
          <p:cNvPr id="29" name="Shape 21"/>
          <p:cNvSpPr/>
          <p:nvPr/>
        </p:nvSpPr>
        <p:spPr>
          <a:xfrm>
            <a:off x="6537960" y="3803904"/>
            <a:ext cx="128016" cy="128016"/>
          </a:xfrm>
          <a:prstGeom prst="ellipse">
            <a:avLst/>
          </a:prstGeom>
          <a:solidFill>
            <a:srgbClr val="F5A623"/>
          </a:solidFill>
          <a:ln/>
        </p:spPr>
      </p:sp>
      <p:sp>
        <p:nvSpPr>
          <p:cNvPr id="30" name="Text 22"/>
          <p:cNvSpPr/>
          <p:nvPr/>
        </p:nvSpPr>
        <p:spPr>
          <a:xfrm>
            <a:off x="6858000" y="367588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Sing a range of well-known nursery rhymes and songs</a:t>
            </a:r>
            <a:endParaRPr lang="en-US" sz="1250" dirty="0"/>
          </a:p>
        </p:txBody>
      </p:sp>
      <p:sp>
        <p:nvSpPr>
          <p:cNvPr id="31" name="Shape 23"/>
          <p:cNvSpPr/>
          <p:nvPr/>
        </p:nvSpPr>
        <p:spPr>
          <a:xfrm>
            <a:off x="6537960" y="4855464"/>
            <a:ext cx="128016" cy="128016"/>
          </a:xfrm>
          <a:prstGeom prst="ellipse">
            <a:avLst/>
          </a:prstGeom>
          <a:solidFill>
            <a:srgbClr val="F5A623"/>
          </a:solidFill>
          <a:ln/>
        </p:spPr>
      </p:sp>
      <p:sp>
        <p:nvSpPr>
          <p:cNvPr id="32" name="Text 24"/>
          <p:cNvSpPr/>
          <p:nvPr/>
        </p:nvSpPr>
        <p:spPr>
          <a:xfrm>
            <a:off x="6858000" y="472744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Perform songs, rhymes, poems and stories with others, and, when appropriate, try to move in time with music</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Reception follows Charanga; Nursery does not. Nursery children sing, move and explore instruments daily, and perform to families at Christmas and at the end of the year.</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Music</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musician.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sp>
      <p:sp>
        <p:nvSpPr>
          <p:cNvPr id="11" name="Shape 8"/>
          <p:cNvSpPr/>
          <p:nvPr/>
        </p:nvSpPr>
        <p:spPr>
          <a:xfrm>
            <a:off x="5193792" y="1531620"/>
            <a:ext cx="548640" cy="548640"/>
          </a:xfrm>
          <a:prstGeom prst="ellipse">
            <a:avLst/>
          </a:prstGeom>
          <a:solidFill>
            <a:srgbClr val="C1440E"/>
          </a:solidFill>
          <a:ln/>
        </p:spPr>
      </p:sp>
      <p:pic>
        <p:nvPicPr>
          <p:cNvPr id="12" name="Image 1" descr="icons/tools_white.png"/>
          <p:cNvPicPr>
            <a:picLocks noChangeAspect="1"/>
          </p:cNvPicPr>
          <p:nvPr/>
        </p:nvPicPr>
        <p:blipFill>
          <a:blip r:embed="rId4"/>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Adapting tasks</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Simpler rhythms and fewer notes, colour-coded instruments, flexible groupings for performance</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sp>
      <p:sp>
        <p:nvSpPr>
          <p:cNvPr id="16" name="Shape 12"/>
          <p:cNvSpPr/>
          <p:nvPr/>
        </p:nvSpPr>
        <p:spPr>
          <a:xfrm>
            <a:off x="5193792" y="2820924"/>
            <a:ext cx="548640" cy="54864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Scaffolding</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Adult support, clear modelling, visual aids and repetition to embed key skills</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sp>
      <p:sp>
        <p:nvSpPr>
          <p:cNvPr id="21" name="Shape 16"/>
          <p:cNvSpPr/>
          <p:nvPr/>
        </p:nvSpPr>
        <p:spPr>
          <a:xfrm>
            <a:off x="5193792" y="4110228"/>
            <a:ext cx="548640" cy="548640"/>
          </a:xfrm>
          <a:prstGeom prst="ellipse">
            <a:avLst/>
          </a:prstGeom>
          <a:solidFill>
            <a:srgbClr val="C1440E"/>
          </a:solidFill>
          <a:ln/>
        </p:spPr>
      </p:sp>
      <p:pic>
        <p:nvPicPr>
          <p:cNvPr id="22" name="Image 3" descr="icons/smile_white.png"/>
          <p:cNvPicPr>
            <a:picLocks noChangeAspect="1"/>
          </p:cNvPicPr>
          <p:nvPr/>
        </p:nvPicPr>
        <p:blipFill>
          <a:blip r:embed="rId6"/>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Building confidence</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Smaller group performances first, adapted positioning, regular low-stakes practice</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sp>
      <p:sp>
        <p:nvSpPr>
          <p:cNvPr id="26" name="Shape 20"/>
          <p:cNvSpPr/>
          <p:nvPr/>
        </p:nvSpPr>
        <p:spPr>
          <a:xfrm>
            <a:off x="5193792" y="5399532"/>
            <a:ext cx="548640" cy="548640"/>
          </a:xfrm>
          <a:prstGeom prst="ellipse">
            <a:avLst/>
          </a:prstGeom>
          <a:solidFill>
            <a:srgbClr val="C1440E"/>
          </a:solidFill>
          <a:ln/>
        </p:spPr>
      </p:sp>
      <p:pic>
        <p:nvPicPr>
          <p:cNvPr id="27" name="Image 4" descr="icons/rocket_white.png"/>
          <p:cNvPicPr>
            <a:picLocks noChangeAspect="1"/>
          </p:cNvPicPr>
          <p:nvPr/>
        </p:nvPicPr>
        <p:blipFill>
          <a:blip r:embed="rId7"/>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Greater depth</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Multi-layered compositions, complex rhythms, independent decisions about structure and dynamics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heartbeat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13" name="Text 9"/>
          <p:cNvSpPr/>
          <p:nvPr/>
        </p:nvSpPr>
        <p:spPr>
          <a:xfrm>
            <a:off x="162763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My Musical Heartbeat</a:t>
            </a:r>
            <a:endParaRPr lang="en-US" sz="1000" dirty="0"/>
          </a:p>
        </p:txBody>
      </p:sp>
      <p:sp>
        <p:nvSpPr>
          <p:cNvPr id="14"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3802304" y="1380744"/>
            <a:ext cx="530352" cy="530352"/>
          </a:xfrm>
          <a:prstGeom prst="ellipse">
            <a:avLst/>
          </a:prstGeom>
          <a:solidFill>
            <a:srgbClr val="F5A623"/>
          </a:solidFill>
          <a:ln/>
        </p:spPr>
      </p:sp>
      <p:pic>
        <p:nvPicPr>
          <p:cNvPr id="16" name="Image 2" descr="icons/masks_white.png"/>
          <p:cNvPicPr>
            <a:picLocks noChangeAspect="1"/>
          </p:cNvPicPr>
          <p:nvPr/>
        </p:nvPicPr>
        <p:blipFill>
          <a:blip r:embed="rId5"/>
          <a:stretch>
            <a:fillRect/>
          </a:stretch>
        </p:blipFill>
        <p:spPr>
          <a:xfrm>
            <a:off x="3871250" y="1449690"/>
            <a:ext cx="392460" cy="392460"/>
          </a:xfrm>
          <a:prstGeom prst="rect">
            <a:avLst/>
          </a:prstGeom>
        </p:spPr>
      </p:pic>
      <p:sp>
        <p:nvSpPr>
          <p:cNvPr id="17" name="Text 12"/>
          <p:cNvSpPr/>
          <p:nvPr/>
        </p:nvSpPr>
        <p:spPr>
          <a:xfrm>
            <a:off x="3345637"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18" name="Text 13"/>
          <p:cNvSpPr/>
          <p:nvPr/>
        </p:nvSpPr>
        <p:spPr>
          <a:xfrm>
            <a:off x="3345637"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Dance, Sing and Play!</a:t>
            </a:r>
            <a:endParaRPr lang="en-US" sz="1000" dirty="0"/>
          </a:p>
        </p:txBody>
      </p:sp>
      <p:sp>
        <p:nvSpPr>
          <p:cNvPr id="19"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5520309" y="1380744"/>
            <a:ext cx="530352" cy="530352"/>
          </a:xfrm>
          <a:prstGeom prst="ellipse">
            <a:avLst/>
          </a:prstGeom>
          <a:solidFill>
            <a:srgbClr val="0E7C7B"/>
          </a:solidFill>
          <a:ln/>
        </p:spPr>
      </p:sp>
      <p:pic>
        <p:nvPicPr>
          <p:cNvPr id="21" name="Image 3" descr="icons/headphones_white.png"/>
          <p:cNvPicPr>
            <a:picLocks noChangeAspect="1"/>
          </p:cNvPicPr>
          <p:nvPr/>
        </p:nvPicPr>
        <p:blipFill>
          <a:blip r:embed="rId6"/>
          <a:stretch>
            <a:fillRect/>
          </a:stretch>
        </p:blipFill>
        <p:spPr>
          <a:xfrm>
            <a:off x="5589255" y="1449690"/>
            <a:ext cx="392460" cy="392460"/>
          </a:xfrm>
          <a:prstGeom prst="rect">
            <a:avLst/>
          </a:prstGeom>
        </p:spPr>
      </p:pic>
      <p:sp>
        <p:nvSpPr>
          <p:cNvPr id="22" name="Text 16"/>
          <p:cNvSpPr/>
          <p:nvPr/>
        </p:nvSpPr>
        <p:spPr>
          <a:xfrm>
            <a:off x="506364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23" name="Text 17"/>
          <p:cNvSpPr/>
          <p:nvPr/>
        </p:nvSpPr>
        <p:spPr>
          <a:xfrm>
            <a:off x="506364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Exploring Sounds</a:t>
            </a:r>
            <a:endParaRPr lang="en-US" sz="1000" dirty="0"/>
          </a:p>
        </p:txBody>
      </p:sp>
      <p:sp>
        <p:nvSpPr>
          <p:cNvPr id="24"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7238314" y="1380744"/>
            <a:ext cx="530352" cy="530352"/>
          </a:xfrm>
          <a:prstGeom prst="ellipse">
            <a:avLst/>
          </a:prstGeom>
          <a:solidFill>
            <a:srgbClr val="0E7C7B"/>
          </a:solidFill>
          <a:ln/>
        </p:spPr>
      </p:sp>
      <p:pic>
        <p:nvPicPr>
          <p:cNvPr id="26" name="Image 4" descr="icons/headphones_white.png"/>
          <p:cNvPicPr>
            <a:picLocks noChangeAspect="1"/>
          </p:cNvPicPr>
          <p:nvPr/>
        </p:nvPicPr>
        <p:blipFill>
          <a:blip r:embed="rId6"/>
          <a:stretch>
            <a:fillRect/>
          </a:stretch>
        </p:blipFill>
        <p:spPr>
          <a:xfrm>
            <a:off x="7307260" y="1449690"/>
            <a:ext cx="392460" cy="392460"/>
          </a:xfrm>
          <a:prstGeom prst="rect">
            <a:avLst/>
          </a:prstGeom>
        </p:spPr>
      </p:pic>
      <p:sp>
        <p:nvSpPr>
          <p:cNvPr id="27" name="Text 20"/>
          <p:cNvSpPr/>
          <p:nvPr/>
        </p:nvSpPr>
        <p:spPr>
          <a:xfrm>
            <a:off x="678164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28" name="Text 21"/>
          <p:cNvSpPr/>
          <p:nvPr/>
        </p:nvSpPr>
        <p:spPr>
          <a:xfrm>
            <a:off x="678164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Learning to Listen</a:t>
            </a:r>
            <a:endParaRPr lang="en-US" sz="1000" dirty="0"/>
          </a:p>
        </p:txBody>
      </p:sp>
      <p:sp>
        <p:nvSpPr>
          <p:cNvPr id="29"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Shape 23"/>
          <p:cNvSpPr/>
          <p:nvPr/>
        </p:nvSpPr>
        <p:spPr>
          <a:xfrm>
            <a:off x="8956319" y="1380744"/>
            <a:ext cx="530352" cy="530352"/>
          </a:xfrm>
          <a:prstGeom prst="ellipse">
            <a:avLst/>
          </a:prstGeom>
          <a:solidFill>
            <a:srgbClr val="C1440E"/>
          </a:solidFill>
          <a:ln/>
        </p:spPr>
      </p:sp>
      <p:pic>
        <p:nvPicPr>
          <p:cNvPr id="31" name="Image 5" descr="icons/magic_white.png"/>
          <p:cNvPicPr>
            <a:picLocks noChangeAspect="1"/>
          </p:cNvPicPr>
          <p:nvPr/>
        </p:nvPicPr>
        <p:blipFill>
          <a:blip r:embed="rId7"/>
          <a:stretch>
            <a:fillRect/>
          </a:stretch>
        </p:blipFill>
        <p:spPr>
          <a:xfrm>
            <a:off x="9025265" y="1449690"/>
            <a:ext cx="392460" cy="392460"/>
          </a:xfrm>
          <a:prstGeom prst="rect">
            <a:avLst/>
          </a:prstGeom>
        </p:spPr>
      </p:pic>
      <p:sp>
        <p:nvSpPr>
          <p:cNvPr id="32" name="Text 24"/>
          <p:cNvSpPr/>
          <p:nvPr/>
        </p:nvSpPr>
        <p:spPr>
          <a:xfrm>
            <a:off x="8499653"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33" name="Text 25"/>
          <p:cNvSpPr/>
          <p:nvPr/>
        </p:nvSpPr>
        <p:spPr>
          <a:xfrm>
            <a:off x="8499653"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Having Fun with Improvisation</a:t>
            </a:r>
            <a:endParaRPr lang="en-US" sz="1000" dirty="0"/>
          </a:p>
        </p:txBody>
      </p:sp>
      <p:sp>
        <p:nvSpPr>
          <p:cNvPr id="34"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5" name="Shape 27"/>
          <p:cNvSpPr/>
          <p:nvPr/>
        </p:nvSpPr>
        <p:spPr>
          <a:xfrm>
            <a:off x="10674325" y="1380744"/>
            <a:ext cx="530352" cy="530352"/>
          </a:xfrm>
          <a:prstGeom prst="ellipse">
            <a:avLst/>
          </a:prstGeom>
          <a:solidFill>
            <a:srgbClr val="C1440E"/>
          </a:solidFill>
          <a:ln/>
        </p:spPr>
      </p:sp>
      <p:pic>
        <p:nvPicPr>
          <p:cNvPr id="36" name="Image 6" descr="icons/users_white.png"/>
          <p:cNvPicPr>
            <a:picLocks noChangeAspect="1"/>
          </p:cNvPicPr>
          <p:nvPr/>
        </p:nvPicPr>
        <p:blipFill>
          <a:blip r:embed="rId8"/>
          <a:stretch>
            <a:fillRect/>
          </a:stretch>
        </p:blipFill>
        <p:spPr>
          <a:xfrm>
            <a:off x="10743270" y="1449690"/>
            <a:ext cx="392460" cy="392460"/>
          </a:xfrm>
          <a:prstGeom prst="rect">
            <a:avLst/>
          </a:prstGeom>
        </p:spPr>
      </p:pic>
      <p:sp>
        <p:nvSpPr>
          <p:cNvPr id="37" name="Text 28"/>
          <p:cNvSpPr/>
          <p:nvPr/>
        </p:nvSpPr>
        <p:spPr>
          <a:xfrm>
            <a:off x="1021765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38" name="Text 29"/>
          <p:cNvSpPr/>
          <p:nvPr/>
        </p:nvSpPr>
        <p:spPr>
          <a:xfrm>
            <a:off x="1021765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Let's Perform Together</a:t>
            </a:r>
            <a:endParaRPr lang="en-US" sz="1000" dirty="0"/>
          </a:p>
        </p:txBody>
      </p:sp>
      <p:sp>
        <p:nvSpPr>
          <p:cNvPr id="39" name="Shape 30"/>
          <p:cNvSpPr/>
          <p:nvPr/>
        </p:nvSpPr>
        <p:spPr>
          <a:xfrm>
            <a:off x="502920" y="3886200"/>
            <a:ext cx="868680" cy="2514600"/>
          </a:xfrm>
          <a:prstGeom prst="roundRect">
            <a:avLst>
              <a:gd name="adj" fmla="val 8421"/>
            </a:avLst>
          </a:prstGeom>
          <a:solidFill>
            <a:srgbClr val="1B2E5E"/>
          </a:solidFill>
          <a:ln/>
        </p:spPr>
      </p:sp>
      <p:sp>
        <p:nvSpPr>
          <p:cNvPr id="40"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41"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2084299" y="4032504"/>
            <a:ext cx="530352" cy="530352"/>
          </a:xfrm>
          <a:prstGeom prst="ellipse">
            <a:avLst/>
          </a:prstGeom>
          <a:solidFill>
            <a:srgbClr val="F5A623"/>
          </a:solidFill>
          <a:ln/>
        </p:spPr>
      </p:sp>
      <p:pic>
        <p:nvPicPr>
          <p:cNvPr id="43" name="Image 7" descr="icons/heartbeat_white.png"/>
          <p:cNvPicPr>
            <a:picLocks noChangeAspect="1"/>
          </p:cNvPicPr>
          <p:nvPr/>
        </p:nvPicPr>
        <p:blipFill>
          <a:blip r:embed="rId4"/>
          <a:stretch>
            <a:fillRect/>
          </a:stretch>
        </p:blipFill>
        <p:spPr>
          <a:xfrm>
            <a:off x="2153244" y="4101450"/>
            <a:ext cx="392460" cy="392460"/>
          </a:xfrm>
          <a:prstGeom prst="rect">
            <a:avLst/>
          </a:prstGeom>
        </p:spPr>
      </p:pic>
      <p:sp>
        <p:nvSpPr>
          <p:cNvPr id="44" name="Text 34"/>
          <p:cNvSpPr/>
          <p:nvPr/>
        </p:nvSpPr>
        <p:spPr>
          <a:xfrm>
            <a:off x="162763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45" name="Text 35"/>
          <p:cNvSpPr/>
          <p:nvPr/>
        </p:nvSpPr>
        <p:spPr>
          <a:xfrm>
            <a:off x="162763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Pulse, Rhythm and Pitch</a:t>
            </a:r>
            <a:endParaRPr lang="en-US" sz="1000" dirty="0"/>
          </a:p>
        </p:txBody>
      </p:sp>
      <p:sp>
        <p:nvSpPr>
          <p:cNvPr id="46"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3802304" y="4032504"/>
            <a:ext cx="530352" cy="530352"/>
          </a:xfrm>
          <a:prstGeom prst="ellipse">
            <a:avLst/>
          </a:prstGeom>
          <a:solidFill>
            <a:srgbClr val="F5A623"/>
          </a:solidFill>
          <a:ln/>
        </p:spPr>
      </p:sp>
      <p:pic>
        <p:nvPicPr>
          <p:cNvPr id="48" name="Image 8" descr="icons/music_white.png"/>
          <p:cNvPicPr>
            <a:picLocks noChangeAspect="1"/>
          </p:cNvPicPr>
          <p:nvPr/>
        </p:nvPicPr>
        <p:blipFill>
          <a:blip r:embed="rId9"/>
          <a:stretch>
            <a:fillRect/>
          </a:stretch>
        </p:blipFill>
        <p:spPr>
          <a:xfrm>
            <a:off x="3871250" y="4101450"/>
            <a:ext cx="392460" cy="392460"/>
          </a:xfrm>
          <a:prstGeom prst="rect">
            <a:avLst/>
          </a:prstGeom>
        </p:spPr>
      </p:pic>
      <p:sp>
        <p:nvSpPr>
          <p:cNvPr id="49" name="Text 38"/>
          <p:cNvSpPr/>
          <p:nvPr/>
        </p:nvSpPr>
        <p:spPr>
          <a:xfrm>
            <a:off x="3345637"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50" name="Text 39"/>
          <p:cNvSpPr/>
          <p:nvPr/>
        </p:nvSpPr>
        <p:spPr>
          <a:xfrm>
            <a:off x="3345637"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Playing in an Orchestra</a:t>
            </a:r>
            <a:endParaRPr lang="en-US" sz="1000" dirty="0"/>
          </a:p>
        </p:txBody>
      </p:sp>
      <p:sp>
        <p:nvSpPr>
          <p:cNvPr id="51"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Shape 41"/>
          <p:cNvSpPr/>
          <p:nvPr/>
        </p:nvSpPr>
        <p:spPr>
          <a:xfrm>
            <a:off x="5520309" y="4032504"/>
            <a:ext cx="530352" cy="530352"/>
          </a:xfrm>
          <a:prstGeom prst="ellipse">
            <a:avLst/>
          </a:prstGeom>
          <a:solidFill>
            <a:srgbClr val="0E7C7B"/>
          </a:solidFill>
          <a:ln/>
        </p:spPr>
      </p:sp>
      <p:pic>
        <p:nvPicPr>
          <p:cNvPr id="53" name="Image 9" descr="icons/book_white.png"/>
          <p:cNvPicPr>
            <a:picLocks noChangeAspect="1"/>
          </p:cNvPicPr>
          <p:nvPr/>
        </p:nvPicPr>
        <p:blipFill>
          <a:blip r:embed="rId10"/>
          <a:stretch>
            <a:fillRect/>
          </a:stretch>
        </p:blipFill>
        <p:spPr>
          <a:xfrm>
            <a:off x="5589255" y="4101450"/>
            <a:ext cx="392460" cy="392460"/>
          </a:xfrm>
          <a:prstGeom prst="rect">
            <a:avLst/>
          </a:prstGeom>
        </p:spPr>
      </p:pic>
      <p:sp>
        <p:nvSpPr>
          <p:cNvPr id="54" name="Text 42"/>
          <p:cNvSpPr/>
          <p:nvPr/>
        </p:nvSpPr>
        <p:spPr>
          <a:xfrm>
            <a:off x="506364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55" name="Text 43"/>
          <p:cNvSpPr/>
          <p:nvPr/>
        </p:nvSpPr>
        <p:spPr>
          <a:xfrm>
            <a:off x="506364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Inventing a Musical Story</a:t>
            </a:r>
            <a:endParaRPr lang="en-US" sz="1000" dirty="0"/>
          </a:p>
        </p:txBody>
      </p:sp>
      <p:sp>
        <p:nvSpPr>
          <p:cNvPr id="56"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7" name="Shape 45"/>
          <p:cNvSpPr/>
          <p:nvPr/>
        </p:nvSpPr>
        <p:spPr>
          <a:xfrm>
            <a:off x="7238314" y="4032504"/>
            <a:ext cx="530352" cy="530352"/>
          </a:xfrm>
          <a:prstGeom prst="ellipse">
            <a:avLst/>
          </a:prstGeom>
          <a:solidFill>
            <a:srgbClr val="0E7C7B"/>
          </a:solidFill>
          <a:ln/>
        </p:spPr>
      </p:sp>
      <p:pic>
        <p:nvPicPr>
          <p:cNvPr id="58" name="Image 10" descr="icons/headphones_white.png"/>
          <p:cNvPicPr>
            <a:picLocks noChangeAspect="1"/>
          </p:cNvPicPr>
          <p:nvPr/>
        </p:nvPicPr>
        <p:blipFill>
          <a:blip r:embed="rId6"/>
          <a:stretch>
            <a:fillRect/>
          </a:stretch>
        </p:blipFill>
        <p:spPr>
          <a:xfrm>
            <a:off x="7307260" y="4101450"/>
            <a:ext cx="392460" cy="392460"/>
          </a:xfrm>
          <a:prstGeom prst="rect">
            <a:avLst/>
          </a:prstGeom>
        </p:spPr>
      </p:pic>
      <p:sp>
        <p:nvSpPr>
          <p:cNvPr id="59" name="Text 46"/>
          <p:cNvSpPr/>
          <p:nvPr/>
        </p:nvSpPr>
        <p:spPr>
          <a:xfrm>
            <a:off x="678164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60" name="Text 47"/>
          <p:cNvSpPr/>
          <p:nvPr/>
        </p:nvSpPr>
        <p:spPr>
          <a:xfrm>
            <a:off x="678164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Recognising Different Sounds</a:t>
            </a:r>
            <a:endParaRPr lang="en-US" sz="1000" dirty="0"/>
          </a:p>
        </p:txBody>
      </p:sp>
      <p:sp>
        <p:nvSpPr>
          <p:cNvPr id="6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2" name="Shape 49"/>
          <p:cNvSpPr/>
          <p:nvPr/>
        </p:nvSpPr>
        <p:spPr>
          <a:xfrm>
            <a:off x="8956319" y="4032504"/>
            <a:ext cx="530352" cy="530352"/>
          </a:xfrm>
          <a:prstGeom prst="ellipse">
            <a:avLst/>
          </a:prstGeom>
          <a:solidFill>
            <a:srgbClr val="C1440E"/>
          </a:solidFill>
          <a:ln/>
        </p:spPr>
      </p:sp>
      <p:pic>
        <p:nvPicPr>
          <p:cNvPr id="63" name="Image 11" descr="icons/magic_white.png"/>
          <p:cNvPicPr>
            <a:picLocks noChangeAspect="1"/>
          </p:cNvPicPr>
          <p:nvPr/>
        </p:nvPicPr>
        <p:blipFill>
          <a:blip r:embed="rId7"/>
          <a:stretch>
            <a:fillRect/>
          </a:stretch>
        </p:blipFill>
        <p:spPr>
          <a:xfrm>
            <a:off x="9025265" y="4101450"/>
            <a:ext cx="392460" cy="392460"/>
          </a:xfrm>
          <a:prstGeom prst="rect">
            <a:avLst/>
          </a:prstGeom>
        </p:spPr>
      </p:pic>
      <p:sp>
        <p:nvSpPr>
          <p:cNvPr id="64" name="Text 50"/>
          <p:cNvSpPr/>
          <p:nvPr/>
        </p:nvSpPr>
        <p:spPr>
          <a:xfrm>
            <a:off x="8499653"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65" name="Text 51"/>
          <p:cNvSpPr/>
          <p:nvPr/>
        </p:nvSpPr>
        <p:spPr>
          <a:xfrm>
            <a:off x="8499653"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Exploring Improvisation</a:t>
            </a:r>
            <a:endParaRPr lang="en-US" sz="1000" dirty="0"/>
          </a:p>
        </p:txBody>
      </p:sp>
      <p:sp>
        <p:nvSpPr>
          <p:cNvPr id="66"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7" name="Shape 53"/>
          <p:cNvSpPr/>
          <p:nvPr/>
        </p:nvSpPr>
        <p:spPr>
          <a:xfrm>
            <a:off x="10674325" y="4032504"/>
            <a:ext cx="530352" cy="530352"/>
          </a:xfrm>
          <a:prstGeom prst="ellipse">
            <a:avLst/>
          </a:prstGeom>
          <a:solidFill>
            <a:srgbClr val="C1440E"/>
          </a:solidFill>
          <a:ln/>
        </p:spPr>
      </p:sp>
      <p:pic>
        <p:nvPicPr>
          <p:cNvPr id="68" name="Image 12" descr="icons/microphone_white.png"/>
          <p:cNvPicPr>
            <a:picLocks noChangeAspect="1"/>
          </p:cNvPicPr>
          <p:nvPr/>
        </p:nvPicPr>
        <p:blipFill>
          <a:blip r:embed="rId3"/>
          <a:stretch>
            <a:fillRect/>
          </a:stretch>
        </p:blipFill>
        <p:spPr>
          <a:xfrm>
            <a:off x="10743270" y="4101450"/>
            <a:ext cx="392460" cy="392460"/>
          </a:xfrm>
          <a:prstGeom prst="rect">
            <a:avLst/>
          </a:prstGeom>
        </p:spPr>
      </p:pic>
      <p:sp>
        <p:nvSpPr>
          <p:cNvPr id="69" name="Text 54"/>
          <p:cNvSpPr/>
          <p:nvPr/>
        </p:nvSpPr>
        <p:spPr>
          <a:xfrm>
            <a:off x="1021765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70" name="Text 55"/>
          <p:cNvSpPr/>
          <p:nvPr/>
        </p:nvSpPr>
        <p:spPr>
          <a:xfrm>
            <a:off x="1021765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Our Big Concert</a:t>
            </a:r>
            <a:endParaRPr lang="en-US" sz="1000" dirty="0"/>
          </a:p>
        </p:txBody>
      </p:sp>
      <p:sp>
        <p:nvSpPr>
          <p:cNvPr id="71" name="Shape 56"/>
          <p:cNvSpPr/>
          <p:nvPr/>
        </p:nvSpPr>
        <p:spPr>
          <a:xfrm>
            <a:off x="8351215" y="6455664"/>
            <a:ext cx="128016" cy="128016"/>
          </a:xfrm>
          <a:prstGeom prst="ellipse">
            <a:avLst/>
          </a:prstGeom>
          <a:solidFill>
            <a:srgbClr val="F5A623"/>
          </a:solidFill>
          <a:ln/>
        </p:spPr>
      </p:sp>
      <p:sp>
        <p:nvSpPr>
          <p:cNvPr id="72"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58"/>
          <p:cNvSpPr/>
          <p:nvPr/>
        </p:nvSpPr>
        <p:spPr>
          <a:xfrm>
            <a:off x="9494215" y="6455664"/>
            <a:ext cx="128016" cy="128016"/>
          </a:xfrm>
          <a:prstGeom prst="ellipse">
            <a:avLst/>
          </a:prstGeom>
          <a:solidFill>
            <a:srgbClr val="0E7C7B"/>
          </a:solidFill>
          <a:ln/>
        </p:spPr>
      </p:sp>
      <p:sp>
        <p:nvSpPr>
          <p:cNvPr id="74"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0"/>
          <p:cNvSpPr/>
          <p:nvPr/>
        </p:nvSpPr>
        <p:spPr>
          <a:xfrm>
            <a:off x="10637215" y="6455664"/>
            <a:ext cx="128016" cy="128016"/>
          </a:xfrm>
          <a:prstGeom prst="ellipse">
            <a:avLst/>
          </a:prstGeom>
          <a:solidFill>
            <a:srgbClr val="C1440E"/>
          </a:solidFill>
          <a:ln/>
        </p:spPr>
      </p:sp>
      <p:sp>
        <p:nvSpPr>
          <p:cNvPr id="76"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pencil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13" name="Text 9"/>
          <p:cNvSpPr/>
          <p:nvPr/>
        </p:nvSpPr>
        <p:spPr>
          <a:xfrm>
            <a:off x="162763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Writing Down Music</a:t>
            </a:r>
            <a:endParaRPr lang="en-US" sz="1000" dirty="0"/>
          </a:p>
        </p:txBody>
      </p:sp>
      <p:sp>
        <p:nvSpPr>
          <p:cNvPr id="14"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3802304" y="1380744"/>
            <a:ext cx="530352" cy="530352"/>
          </a:xfrm>
          <a:prstGeom prst="ellipse">
            <a:avLst/>
          </a:prstGeom>
          <a:solidFill>
            <a:srgbClr val="F5A623"/>
          </a:solidFill>
          <a:ln/>
        </p:spPr>
      </p:sp>
      <p:pic>
        <p:nvPicPr>
          <p:cNvPr id="16" name="Image 2" descr="icons/guitar_white.png"/>
          <p:cNvPicPr>
            <a:picLocks noChangeAspect="1"/>
          </p:cNvPicPr>
          <p:nvPr/>
        </p:nvPicPr>
        <p:blipFill>
          <a:blip r:embed="rId5"/>
          <a:stretch>
            <a:fillRect/>
          </a:stretch>
        </p:blipFill>
        <p:spPr>
          <a:xfrm>
            <a:off x="3871250" y="1449690"/>
            <a:ext cx="392460" cy="392460"/>
          </a:xfrm>
          <a:prstGeom prst="rect">
            <a:avLst/>
          </a:prstGeom>
        </p:spPr>
      </p:pic>
      <p:sp>
        <p:nvSpPr>
          <p:cNvPr id="17" name="Text 12"/>
          <p:cNvSpPr/>
          <p:nvPr/>
        </p:nvSpPr>
        <p:spPr>
          <a:xfrm>
            <a:off x="3345637"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18" name="Text 13"/>
          <p:cNvSpPr/>
          <p:nvPr/>
        </p:nvSpPr>
        <p:spPr>
          <a:xfrm>
            <a:off x="3345637"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Playing in a Band</a:t>
            </a:r>
            <a:endParaRPr lang="en-US" sz="1000" dirty="0"/>
          </a:p>
        </p:txBody>
      </p:sp>
      <p:sp>
        <p:nvSpPr>
          <p:cNvPr id="19"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5520309" y="1380744"/>
            <a:ext cx="530352" cy="530352"/>
          </a:xfrm>
          <a:prstGeom prst="ellipse">
            <a:avLst/>
          </a:prstGeom>
          <a:solidFill>
            <a:srgbClr val="0E7C7B"/>
          </a:solidFill>
          <a:ln/>
        </p:spPr>
      </p:sp>
      <p:pic>
        <p:nvPicPr>
          <p:cNvPr id="21" name="Image 3" descr="icons/music_white.png"/>
          <p:cNvPicPr>
            <a:picLocks noChangeAspect="1"/>
          </p:cNvPicPr>
          <p:nvPr/>
        </p:nvPicPr>
        <p:blipFill>
          <a:blip r:embed="rId6"/>
          <a:stretch>
            <a:fillRect/>
          </a:stretch>
        </p:blipFill>
        <p:spPr>
          <a:xfrm>
            <a:off x="5589255" y="1449690"/>
            <a:ext cx="392460" cy="392460"/>
          </a:xfrm>
          <a:prstGeom prst="rect">
            <a:avLst/>
          </a:prstGeom>
        </p:spPr>
      </p:pic>
      <p:sp>
        <p:nvSpPr>
          <p:cNvPr id="22" name="Text 16"/>
          <p:cNvSpPr/>
          <p:nvPr/>
        </p:nvSpPr>
        <p:spPr>
          <a:xfrm>
            <a:off x="506364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23" name="Text 17"/>
          <p:cNvSpPr/>
          <p:nvPr/>
        </p:nvSpPr>
        <p:spPr>
          <a:xfrm>
            <a:off x="506364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Glockenspiels 1</a:t>
            </a:r>
            <a:endParaRPr lang="en-US" sz="1000" dirty="0"/>
          </a:p>
        </p:txBody>
      </p:sp>
      <p:sp>
        <p:nvSpPr>
          <p:cNvPr id="24"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7238314" y="1380744"/>
            <a:ext cx="530352" cy="530352"/>
          </a:xfrm>
          <a:prstGeom prst="ellipse">
            <a:avLst/>
          </a:prstGeom>
          <a:solidFill>
            <a:srgbClr val="0E7C7B"/>
          </a:solidFill>
          <a:ln/>
        </p:spPr>
      </p:sp>
      <p:pic>
        <p:nvPicPr>
          <p:cNvPr id="26" name="Image 4" descr="icons/globe_white.png"/>
          <p:cNvPicPr>
            <a:picLocks noChangeAspect="1"/>
          </p:cNvPicPr>
          <p:nvPr/>
        </p:nvPicPr>
        <p:blipFill>
          <a:blip r:embed="rId7"/>
          <a:stretch>
            <a:fillRect/>
          </a:stretch>
        </p:blipFill>
        <p:spPr>
          <a:xfrm>
            <a:off x="7307260" y="1449690"/>
            <a:ext cx="392460" cy="392460"/>
          </a:xfrm>
          <a:prstGeom prst="rect">
            <a:avLst/>
          </a:prstGeom>
        </p:spPr>
      </p:pic>
      <p:sp>
        <p:nvSpPr>
          <p:cNvPr id="27" name="Text 20"/>
          <p:cNvSpPr/>
          <p:nvPr/>
        </p:nvSpPr>
        <p:spPr>
          <a:xfrm>
            <a:off x="678164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28" name="Text 21"/>
          <p:cNvSpPr/>
          <p:nvPr/>
        </p:nvSpPr>
        <p:spPr>
          <a:xfrm>
            <a:off x="678164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More Musical Styles</a:t>
            </a:r>
            <a:endParaRPr lang="en-US" sz="1000" dirty="0"/>
          </a:p>
        </p:txBody>
      </p:sp>
      <p:sp>
        <p:nvSpPr>
          <p:cNvPr id="29"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Shape 23"/>
          <p:cNvSpPr/>
          <p:nvPr/>
        </p:nvSpPr>
        <p:spPr>
          <a:xfrm>
            <a:off x="8956319" y="1380744"/>
            <a:ext cx="530352" cy="530352"/>
          </a:xfrm>
          <a:prstGeom prst="ellipse">
            <a:avLst/>
          </a:prstGeom>
          <a:solidFill>
            <a:srgbClr val="C1440E"/>
          </a:solidFill>
          <a:ln/>
        </p:spPr>
      </p:sp>
      <p:pic>
        <p:nvPicPr>
          <p:cNvPr id="31" name="Image 5" descr="icons/music_white.png"/>
          <p:cNvPicPr>
            <a:picLocks noChangeAspect="1"/>
          </p:cNvPicPr>
          <p:nvPr/>
        </p:nvPicPr>
        <p:blipFill>
          <a:blip r:embed="rId6"/>
          <a:stretch>
            <a:fillRect/>
          </a:stretch>
        </p:blipFill>
        <p:spPr>
          <a:xfrm>
            <a:off x="9025265" y="1449690"/>
            <a:ext cx="392460" cy="392460"/>
          </a:xfrm>
          <a:prstGeom prst="rect">
            <a:avLst/>
          </a:prstGeom>
        </p:spPr>
      </p:pic>
      <p:sp>
        <p:nvSpPr>
          <p:cNvPr id="32" name="Text 24"/>
          <p:cNvSpPr/>
          <p:nvPr/>
        </p:nvSpPr>
        <p:spPr>
          <a:xfrm>
            <a:off x="8499653"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33" name="Text 25"/>
          <p:cNvSpPr/>
          <p:nvPr/>
        </p:nvSpPr>
        <p:spPr>
          <a:xfrm>
            <a:off x="8499653"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Recorders</a:t>
            </a:r>
            <a:endParaRPr lang="en-US" sz="1000" dirty="0"/>
          </a:p>
        </p:txBody>
      </p:sp>
      <p:sp>
        <p:nvSpPr>
          <p:cNvPr id="34"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5" name="Shape 27"/>
          <p:cNvSpPr/>
          <p:nvPr/>
        </p:nvSpPr>
        <p:spPr>
          <a:xfrm>
            <a:off x="10674325" y="1380744"/>
            <a:ext cx="530352" cy="530352"/>
          </a:xfrm>
          <a:prstGeom prst="ellipse">
            <a:avLst/>
          </a:prstGeom>
          <a:solidFill>
            <a:srgbClr val="C1440E"/>
          </a:solidFill>
          <a:ln/>
        </p:spPr>
      </p:sp>
      <p:pic>
        <p:nvPicPr>
          <p:cNvPr id="36" name="Image 6" descr="icons/music_white.png"/>
          <p:cNvPicPr>
            <a:picLocks noChangeAspect="1"/>
          </p:cNvPicPr>
          <p:nvPr/>
        </p:nvPicPr>
        <p:blipFill>
          <a:blip r:embed="rId6"/>
          <a:stretch>
            <a:fillRect/>
          </a:stretch>
        </p:blipFill>
        <p:spPr>
          <a:xfrm>
            <a:off x="10743270" y="1449690"/>
            <a:ext cx="392460" cy="392460"/>
          </a:xfrm>
          <a:prstGeom prst="rect">
            <a:avLst/>
          </a:prstGeom>
        </p:spPr>
      </p:pic>
      <p:sp>
        <p:nvSpPr>
          <p:cNvPr id="37" name="Text 28"/>
          <p:cNvSpPr/>
          <p:nvPr/>
        </p:nvSpPr>
        <p:spPr>
          <a:xfrm>
            <a:off x="1021765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38" name="Text 29"/>
          <p:cNvSpPr/>
          <p:nvPr/>
        </p:nvSpPr>
        <p:spPr>
          <a:xfrm>
            <a:off x="1021765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Recorders</a:t>
            </a:r>
            <a:endParaRPr lang="en-US" sz="1000" dirty="0"/>
          </a:p>
        </p:txBody>
      </p:sp>
      <p:sp>
        <p:nvSpPr>
          <p:cNvPr id="39" name="Shape 30"/>
          <p:cNvSpPr/>
          <p:nvPr/>
        </p:nvSpPr>
        <p:spPr>
          <a:xfrm>
            <a:off x="502920" y="3886200"/>
            <a:ext cx="868680" cy="2514600"/>
          </a:xfrm>
          <a:prstGeom prst="roundRect">
            <a:avLst>
              <a:gd name="adj" fmla="val 8421"/>
            </a:avLst>
          </a:prstGeom>
          <a:solidFill>
            <a:srgbClr val="1B2E5E"/>
          </a:solidFill>
          <a:ln/>
        </p:spPr>
      </p:sp>
      <p:sp>
        <p:nvSpPr>
          <p:cNvPr id="40"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41"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2084299" y="4032504"/>
            <a:ext cx="530352" cy="530352"/>
          </a:xfrm>
          <a:prstGeom prst="ellipse">
            <a:avLst/>
          </a:prstGeom>
          <a:solidFill>
            <a:srgbClr val="F5A623"/>
          </a:solidFill>
          <a:ln/>
        </p:spPr>
      </p:sp>
      <p:pic>
        <p:nvPicPr>
          <p:cNvPr id="43" name="Image 7" descr="icons/layergroup_white.png"/>
          <p:cNvPicPr>
            <a:picLocks noChangeAspect="1"/>
          </p:cNvPicPr>
          <p:nvPr/>
        </p:nvPicPr>
        <p:blipFill>
          <a:blip r:embed="rId8"/>
          <a:stretch>
            <a:fillRect/>
          </a:stretch>
        </p:blipFill>
        <p:spPr>
          <a:xfrm>
            <a:off x="2153244" y="4101450"/>
            <a:ext cx="392460" cy="392460"/>
          </a:xfrm>
          <a:prstGeom prst="rect">
            <a:avLst/>
          </a:prstGeom>
        </p:spPr>
      </p:pic>
      <p:sp>
        <p:nvSpPr>
          <p:cNvPr id="44" name="Text 34"/>
          <p:cNvSpPr/>
          <p:nvPr/>
        </p:nvSpPr>
        <p:spPr>
          <a:xfrm>
            <a:off x="162763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45" name="Text 35"/>
          <p:cNvSpPr/>
          <p:nvPr/>
        </p:nvSpPr>
        <p:spPr>
          <a:xfrm>
            <a:off x="162763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Musical Structures</a:t>
            </a:r>
            <a:endParaRPr lang="en-US" sz="1000" dirty="0"/>
          </a:p>
        </p:txBody>
      </p:sp>
      <p:sp>
        <p:nvSpPr>
          <p:cNvPr id="46"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3802304" y="4032504"/>
            <a:ext cx="530352" cy="530352"/>
          </a:xfrm>
          <a:prstGeom prst="ellipse">
            <a:avLst/>
          </a:prstGeom>
          <a:solidFill>
            <a:srgbClr val="F5A623"/>
          </a:solidFill>
          <a:ln/>
        </p:spPr>
      </p:sp>
      <p:pic>
        <p:nvPicPr>
          <p:cNvPr id="48" name="Image 8" descr="icons/smile_white.png"/>
          <p:cNvPicPr>
            <a:picLocks noChangeAspect="1"/>
          </p:cNvPicPr>
          <p:nvPr/>
        </p:nvPicPr>
        <p:blipFill>
          <a:blip r:embed="rId9"/>
          <a:stretch>
            <a:fillRect/>
          </a:stretch>
        </p:blipFill>
        <p:spPr>
          <a:xfrm>
            <a:off x="3871250" y="4101450"/>
            <a:ext cx="392460" cy="392460"/>
          </a:xfrm>
          <a:prstGeom prst="rect">
            <a:avLst/>
          </a:prstGeom>
        </p:spPr>
      </p:pic>
      <p:sp>
        <p:nvSpPr>
          <p:cNvPr id="49" name="Text 38"/>
          <p:cNvSpPr/>
          <p:nvPr/>
        </p:nvSpPr>
        <p:spPr>
          <a:xfrm>
            <a:off x="3345637"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50" name="Text 39"/>
          <p:cNvSpPr/>
          <p:nvPr/>
        </p:nvSpPr>
        <p:spPr>
          <a:xfrm>
            <a:off x="3345637"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Exploring Feelings When You Play</a:t>
            </a:r>
            <a:endParaRPr lang="en-US" sz="1000" dirty="0"/>
          </a:p>
        </p:txBody>
      </p:sp>
      <p:sp>
        <p:nvSpPr>
          <p:cNvPr id="51"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Shape 41"/>
          <p:cNvSpPr/>
          <p:nvPr/>
        </p:nvSpPr>
        <p:spPr>
          <a:xfrm>
            <a:off x="5520309" y="4032504"/>
            <a:ext cx="530352" cy="530352"/>
          </a:xfrm>
          <a:prstGeom prst="ellipse">
            <a:avLst/>
          </a:prstGeom>
          <a:solidFill>
            <a:srgbClr val="0E7C7B"/>
          </a:solidFill>
          <a:ln/>
        </p:spPr>
      </p:sp>
      <p:pic>
        <p:nvPicPr>
          <p:cNvPr id="53" name="Image 9" descr="icons/music_white.png"/>
          <p:cNvPicPr>
            <a:picLocks noChangeAspect="1"/>
          </p:cNvPicPr>
          <p:nvPr/>
        </p:nvPicPr>
        <p:blipFill>
          <a:blip r:embed="rId6"/>
          <a:stretch>
            <a:fillRect/>
          </a:stretch>
        </p:blipFill>
        <p:spPr>
          <a:xfrm>
            <a:off x="5589255" y="4101450"/>
            <a:ext cx="392460" cy="392460"/>
          </a:xfrm>
          <a:prstGeom prst="rect">
            <a:avLst/>
          </a:prstGeom>
        </p:spPr>
      </p:pic>
      <p:sp>
        <p:nvSpPr>
          <p:cNvPr id="54" name="Text 42"/>
          <p:cNvSpPr/>
          <p:nvPr/>
        </p:nvSpPr>
        <p:spPr>
          <a:xfrm>
            <a:off x="506364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55" name="Text 43"/>
          <p:cNvSpPr/>
          <p:nvPr/>
        </p:nvSpPr>
        <p:spPr>
          <a:xfrm>
            <a:off x="506364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Glockenspiels 2</a:t>
            </a:r>
            <a:endParaRPr lang="en-US" sz="1000" dirty="0"/>
          </a:p>
        </p:txBody>
      </p:sp>
      <p:sp>
        <p:nvSpPr>
          <p:cNvPr id="56"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7" name="Shape 45"/>
          <p:cNvSpPr/>
          <p:nvPr/>
        </p:nvSpPr>
        <p:spPr>
          <a:xfrm>
            <a:off x="7238314" y="4032504"/>
            <a:ext cx="530352" cy="530352"/>
          </a:xfrm>
          <a:prstGeom prst="ellipse">
            <a:avLst/>
          </a:prstGeom>
          <a:solidFill>
            <a:srgbClr val="0E7C7B"/>
          </a:solidFill>
          <a:ln/>
        </p:spPr>
      </p:sp>
      <p:pic>
        <p:nvPicPr>
          <p:cNvPr id="58" name="Image 10" descr="icons/magic_white.png"/>
          <p:cNvPicPr>
            <a:picLocks noChangeAspect="1"/>
          </p:cNvPicPr>
          <p:nvPr/>
        </p:nvPicPr>
        <p:blipFill>
          <a:blip r:embed="rId10"/>
          <a:stretch>
            <a:fillRect/>
          </a:stretch>
        </p:blipFill>
        <p:spPr>
          <a:xfrm>
            <a:off x="7307260" y="4101450"/>
            <a:ext cx="392460" cy="392460"/>
          </a:xfrm>
          <a:prstGeom prst="rect">
            <a:avLst/>
          </a:prstGeom>
        </p:spPr>
      </p:pic>
      <p:sp>
        <p:nvSpPr>
          <p:cNvPr id="59" name="Text 46"/>
          <p:cNvSpPr/>
          <p:nvPr/>
        </p:nvSpPr>
        <p:spPr>
          <a:xfrm>
            <a:off x="678164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60" name="Text 47"/>
          <p:cNvSpPr/>
          <p:nvPr/>
        </p:nvSpPr>
        <p:spPr>
          <a:xfrm>
            <a:off x="678164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Expressions and Improvisation</a:t>
            </a:r>
            <a:endParaRPr lang="en-US" sz="1000" dirty="0"/>
          </a:p>
        </p:txBody>
      </p:sp>
      <p:sp>
        <p:nvSpPr>
          <p:cNvPr id="6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2" name="Shape 49"/>
          <p:cNvSpPr/>
          <p:nvPr/>
        </p:nvSpPr>
        <p:spPr>
          <a:xfrm>
            <a:off x="8956319" y="4032504"/>
            <a:ext cx="530352" cy="530352"/>
          </a:xfrm>
          <a:prstGeom prst="ellipse">
            <a:avLst/>
          </a:prstGeom>
          <a:solidFill>
            <a:srgbClr val="C1440E"/>
          </a:solidFill>
          <a:ln/>
        </p:spPr>
      </p:sp>
      <p:pic>
        <p:nvPicPr>
          <p:cNvPr id="63" name="Image 11" descr="icons/guitar_white.png"/>
          <p:cNvPicPr>
            <a:picLocks noChangeAspect="1"/>
          </p:cNvPicPr>
          <p:nvPr/>
        </p:nvPicPr>
        <p:blipFill>
          <a:blip r:embed="rId5"/>
          <a:stretch>
            <a:fillRect/>
          </a:stretch>
        </p:blipFill>
        <p:spPr>
          <a:xfrm>
            <a:off x="9025265" y="4101450"/>
            <a:ext cx="392460" cy="392460"/>
          </a:xfrm>
          <a:prstGeom prst="rect">
            <a:avLst/>
          </a:prstGeom>
        </p:spPr>
      </p:pic>
      <p:sp>
        <p:nvSpPr>
          <p:cNvPr id="64" name="Text 50"/>
          <p:cNvSpPr/>
          <p:nvPr/>
        </p:nvSpPr>
        <p:spPr>
          <a:xfrm>
            <a:off x="8499653"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65" name="Text 51"/>
          <p:cNvSpPr/>
          <p:nvPr/>
        </p:nvSpPr>
        <p:spPr>
          <a:xfrm>
            <a:off x="8499653"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Violins</a:t>
            </a:r>
            <a:endParaRPr lang="en-US" sz="1000" dirty="0"/>
          </a:p>
        </p:txBody>
      </p:sp>
      <p:sp>
        <p:nvSpPr>
          <p:cNvPr id="66"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7" name="Shape 53"/>
          <p:cNvSpPr/>
          <p:nvPr/>
        </p:nvSpPr>
        <p:spPr>
          <a:xfrm>
            <a:off x="10674325" y="4032504"/>
            <a:ext cx="530352" cy="530352"/>
          </a:xfrm>
          <a:prstGeom prst="ellipse">
            <a:avLst/>
          </a:prstGeom>
          <a:solidFill>
            <a:srgbClr val="C1440E"/>
          </a:solidFill>
          <a:ln/>
        </p:spPr>
      </p:sp>
      <p:pic>
        <p:nvPicPr>
          <p:cNvPr id="68" name="Image 12" descr="icons/guitar_white.png"/>
          <p:cNvPicPr>
            <a:picLocks noChangeAspect="1"/>
          </p:cNvPicPr>
          <p:nvPr/>
        </p:nvPicPr>
        <p:blipFill>
          <a:blip r:embed="rId5"/>
          <a:stretch>
            <a:fillRect/>
          </a:stretch>
        </p:blipFill>
        <p:spPr>
          <a:xfrm>
            <a:off x="10743270" y="4101450"/>
            <a:ext cx="392460" cy="392460"/>
          </a:xfrm>
          <a:prstGeom prst="rect">
            <a:avLst/>
          </a:prstGeom>
        </p:spPr>
      </p:pic>
      <p:sp>
        <p:nvSpPr>
          <p:cNvPr id="69" name="Text 54"/>
          <p:cNvSpPr/>
          <p:nvPr/>
        </p:nvSpPr>
        <p:spPr>
          <a:xfrm>
            <a:off x="1021765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70" name="Text 55"/>
          <p:cNvSpPr/>
          <p:nvPr/>
        </p:nvSpPr>
        <p:spPr>
          <a:xfrm>
            <a:off x="1021765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Violins</a:t>
            </a:r>
            <a:endParaRPr lang="en-US" sz="1000" dirty="0"/>
          </a:p>
        </p:txBody>
      </p:sp>
      <p:sp>
        <p:nvSpPr>
          <p:cNvPr id="71" name="Shape 56"/>
          <p:cNvSpPr/>
          <p:nvPr/>
        </p:nvSpPr>
        <p:spPr>
          <a:xfrm>
            <a:off x="8351215" y="6455664"/>
            <a:ext cx="128016" cy="128016"/>
          </a:xfrm>
          <a:prstGeom prst="ellipse">
            <a:avLst/>
          </a:prstGeom>
          <a:solidFill>
            <a:srgbClr val="F5A623"/>
          </a:solidFill>
          <a:ln/>
        </p:spPr>
      </p:sp>
      <p:sp>
        <p:nvSpPr>
          <p:cNvPr id="72"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58"/>
          <p:cNvSpPr/>
          <p:nvPr/>
        </p:nvSpPr>
        <p:spPr>
          <a:xfrm>
            <a:off x="9494215" y="6455664"/>
            <a:ext cx="128016" cy="128016"/>
          </a:xfrm>
          <a:prstGeom prst="ellipse">
            <a:avLst/>
          </a:prstGeom>
          <a:solidFill>
            <a:srgbClr val="0E7C7B"/>
          </a:solidFill>
          <a:ln/>
        </p:spPr>
      </p:sp>
      <p:sp>
        <p:nvSpPr>
          <p:cNvPr id="74"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0"/>
          <p:cNvSpPr/>
          <p:nvPr/>
        </p:nvSpPr>
        <p:spPr>
          <a:xfrm>
            <a:off x="10637215" y="6455664"/>
            <a:ext cx="128016" cy="128016"/>
          </a:xfrm>
          <a:prstGeom prst="ellipse">
            <a:avLst/>
          </a:prstGeom>
          <a:solidFill>
            <a:srgbClr val="C1440E"/>
          </a:solidFill>
          <a:ln/>
        </p:spPr>
      </p:sp>
      <p:sp>
        <p:nvSpPr>
          <p:cNvPr id="76"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music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13" name="Text 9"/>
          <p:cNvSpPr/>
          <p:nvPr/>
        </p:nvSpPr>
        <p:spPr>
          <a:xfrm>
            <a:off x="162763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Melody and Harmony in Music</a:t>
            </a:r>
            <a:endParaRPr lang="en-US" sz="1000" dirty="0"/>
          </a:p>
        </p:txBody>
      </p:sp>
      <p:sp>
        <p:nvSpPr>
          <p:cNvPr id="14"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3802304" y="1380744"/>
            <a:ext cx="530352" cy="530352"/>
          </a:xfrm>
          <a:prstGeom prst="ellipse">
            <a:avLst/>
          </a:prstGeom>
          <a:solidFill>
            <a:srgbClr val="F5A623"/>
          </a:solidFill>
          <a:ln/>
        </p:spPr>
      </p:sp>
      <p:pic>
        <p:nvPicPr>
          <p:cNvPr id="16" name="Image 2" descr="icons/globe_white.png"/>
          <p:cNvPicPr>
            <a:picLocks noChangeAspect="1"/>
          </p:cNvPicPr>
          <p:nvPr/>
        </p:nvPicPr>
        <p:blipFill>
          <a:blip r:embed="rId5"/>
          <a:stretch>
            <a:fillRect/>
          </a:stretch>
        </p:blipFill>
        <p:spPr>
          <a:xfrm>
            <a:off x="3871250" y="1449690"/>
            <a:ext cx="392460" cy="392460"/>
          </a:xfrm>
          <a:prstGeom prst="rect">
            <a:avLst/>
          </a:prstGeom>
        </p:spPr>
      </p:pic>
      <p:sp>
        <p:nvSpPr>
          <p:cNvPr id="17" name="Text 12"/>
          <p:cNvSpPr/>
          <p:nvPr/>
        </p:nvSpPr>
        <p:spPr>
          <a:xfrm>
            <a:off x="3345637"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18" name="Text 13"/>
          <p:cNvSpPr/>
          <p:nvPr/>
        </p:nvSpPr>
        <p:spPr>
          <a:xfrm>
            <a:off x="3345637"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Sing and Play in Different Styles</a:t>
            </a:r>
            <a:endParaRPr lang="en-US" sz="1000" dirty="0"/>
          </a:p>
        </p:txBody>
      </p:sp>
      <p:sp>
        <p:nvSpPr>
          <p:cNvPr id="19"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5520309" y="1380744"/>
            <a:ext cx="530352" cy="530352"/>
          </a:xfrm>
          <a:prstGeom prst="ellipse">
            <a:avLst/>
          </a:prstGeom>
          <a:solidFill>
            <a:srgbClr val="0E7C7B"/>
          </a:solidFill>
          <a:ln/>
        </p:spPr>
      </p:sp>
      <p:pic>
        <p:nvPicPr>
          <p:cNvPr id="21" name="Image 3" descr="icons/pencil_white.png"/>
          <p:cNvPicPr>
            <a:picLocks noChangeAspect="1"/>
          </p:cNvPicPr>
          <p:nvPr/>
        </p:nvPicPr>
        <p:blipFill>
          <a:blip r:embed="rId6"/>
          <a:stretch>
            <a:fillRect/>
          </a:stretch>
        </p:blipFill>
        <p:spPr>
          <a:xfrm>
            <a:off x="5589255" y="1449690"/>
            <a:ext cx="392460" cy="392460"/>
          </a:xfrm>
          <a:prstGeom prst="rect">
            <a:avLst/>
          </a:prstGeom>
        </p:spPr>
      </p:pic>
      <p:sp>
        <p:nvSpPr>
          <p:cNvPr id="22" name="Text 16"/>
          <p:cNvSpPr/>
          <p:nvPr/>
        </p:nvSpPr>
        <p:spPr>
          <a:xfrm>
            <a:off x="5063642"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23" name="Text 17"/>
          <p:cNvSpPr/>
          <p:nvPr/>
        </p:nvSpPr>
        <p:spPr>
          <a:xfrm>
            <a:off x="5063642"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Composing and Chords</a:t>
            </a:r>
            <a:endParaRPr lang="en-US" sz="1000" dirty="0"/>
          </a:p>
        </p:txBody>
      </p:sp>
      <p:sp>
        <p:nvSpPr>
          <p:cNvPr id="24"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7238314" y="1380744"/>
            <a:ext cx="530352" cy="530352"/>
          </a:xfrm>
          <a:prstGeom prst="ellipse">
            <a:avLst/>
          </a:prstGeom>
          <a:solidFill>
            <a:srgbClr val="0E7C7B"/>
          </a:solidFill>
          <a:ln/>
        </p:spPr>
      </p:sp>
      <p:pic>
        <p:nvPicPr>
          <p:cNvPr id="26" name="Image 4" descr="icons/smile_white.png"/>
          <p:cNvPicPr>
            <a:picLocks noChangeAspect="1"/>
          </p:cNvPicPr>
          <p:nvPr/>
        </p:nvPicPr>
        <p:blipFill>
          <a:blip r:embed="rId7"/>
          <a:stretch>
            <a:fillRect/>
          </a:stretch>
        </p:blipFill>
        <p:spPr>
          <a:xfrm>
            <a:off x="7307260" y="1449690"/>
            <a:ext cx="392460" cy="392460"/>
          </a:xfrm>
          <a:prstGeom prst="rect">
            <a:avLst/>
          </a:prstGeom>
        </p:spPr>
      </p:pic>
      <p:sp>
        <p:nvSpPr>
          <p:cNvPr id="27" name="Text 20"/>
          <p:cNvSpPr/>
          <p:nvPr/>
        </p:nvSpPr>
        <p:spPr>
          <a:xfrm>
            <a:off x="678164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28" name="Text 21"/>
          <p:cNvSpPr/>
          <p:nvPr/>
        </p:nvSpPr>
        <p:spPr>
          <a:xfrm>
            <a:off x="678164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Enjoying Musical Styles</a:t>
            </a:r>
            <a:endParaRPr lang="en-US" sz="1000" dirty="0"/>
          </a:p>
        </p:txBody>
      </p:sp>
      <p:sp>
        <p:nvSpPr>
          <p:cNvPr id="29"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Shape 23"/>
          <p:cNvSpPr/>
          <p:nvPr/>
        </p:nvSpPr>
        <p:spPr>
          <a:xfrm>
            <a:off x="8956319" y="1380744"/>
            <a:ext cx="530352" cy="530352"/>
          </a:xfrm>
          <a:prstGeom prst="ellipse">
            <a:avLst/>
          </a:prstGeom>
          <a:solidFill>
            <a:srgbClr val="C1440E"/>
          </a:solidFill>
          <a:ln/>
        </p:spPr>
      </p:sp>
      <p:pic>
        <p:nvPicPr>
          <p:cNvPr id="31" name="Image 5" descr="icons/guitar_white.png"/>
          <p:cNvPicPr>
            <a:picLocks noChangeAspect="1"/>
          </p:cNvPicPr>
          <p:nvPr/>
        </p:nvPicPr>
        <p:blipFill>
          <a:blip r:embed="rId8"/>
          <a:stretch>
            <a:fillRect/>
          </a:stretch>
        </p:blipFill>
        <p:spPr>
          <a:xfrm>
            <a:off x="9025265" y="1449690"/>
            <a:ext cx="392460" cy="392460"/>
          </a:xfrm>
          <a:prstGeom prst="rect">
            <a:avLst/>
          </a:prstGeom>
        </p:spPr>
      </p:pic>
      <p:sp>
        <p:nvSpPr>
          <p:cNvPr id="32" name="Text 24"/>
          <p:cNvSpPr/>
          <p:nvPr/>
        </p:nvSpPr>
        <p:spPr>
          <a:xfrm>
            <a:off x="8499653"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33" name="Text 25"/>
          <p:cNvSpPr/>
          <p:nvPr/>
        </p:nvSpPr>
        <p:spPr>
          <a:xfrm>
            <a:off x="8499653"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Ukuleles</a:t>
            </a:r>
            <a:endParaRPr lang="en-US" sz="1000" dirty="0"/>
          </a:p>
        </p:txBody>
      </p:sp>
      <p:sp>
        <p:nvSpPr>
          <p:cNvPr id="34"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5" name="Shape 27"/>
          <p:cNvSpPr/>
          <p:nvPr/>
        </p:nvSpPr>
        <p:spPr>
          <a:xfrm>
            <a:off x="10674325" y="1380744"/>
            <a:ext cx="530352" cy="530352"/>
          </a:xfrm>
          <a:prstGeom prst="ellipse">
            <a:avLst/>
          </a:prstGeom>
          <a:solidFill>
            <a:srgbClr val="C1440E"/>
          </a:solidFill>
          <a:ln/>
        </p:spPr>
      </p:sp>
      <p:pic>
        <p:nvPicPr>
          <p:cNvPr id="36" name="Image 6" descr="icons/guitar_white.png"/>
          <p:cNvPicPr>
            <a:picLocks noChangeAspect="1"/>
          </p:cNvPicPr>
          <p:nvPr/>
        </p:nvPicPr>
        <p:blipFill>
          <a:blip r:embed="rId8"/>
          <a:stretch>
            <a:fillRect/>
          </a:stretch>
        </p:blipFill>
        <p:spPr>
          <a:xfrm>
            <a:off x="10743270" y="1449690"/>
            <a:ext cx="392460" cy="392460"/>
          </a:xfrm>
          <a:prstGeom prst="rect">
            <a:avLst/>
          </a:prstGeom>
        </p:spPr>
      </p:pic>
      <p:sp>
        <p:nvSpPr>
          <p:cNvPr id="37" name="Text 28"/>
          <p:cNvSpPr/>
          <p:nvPr/>
        </p:nvSpPr>
        <p:spPr>
          <a:xfrm>
            <a:off x="10217658" y="202082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38" name="Text 29"/>
          <p:cNvSpPr/>
          <p:nvPr/>
        </p:nvSpPr>
        <p:spPr>
          <a:xfrm>
            <a:off x="10217658" y="227685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Ukuleles</a:t>
            </a:r>
            <a:endParaRPr lang="en-US" sz="1000" dirty="0"/>
          </a:p>
        </p:txBody>
      </p:sp>
      <p:sp>
        <p:nvSpPr>
          <p:cNvPr id="39" name="Shape 30"/>
          <p:cNvSpPr/>
          <p:nvPr/>
        </p:nvSpPr>
        <p:spPr>
          <a:xfrm>
            <a:off x="502920" y="3886200"/>
            <a:ext cx="868680" cy="2514600"/>
          </a:xfrm>
          <a:prstGeom prst="roundRect">
            <a:avLst>
              <a:gd name="adj" fmla="val 8421"/>
            </a:avLst>
          </a:prstGeom>
          <a:solidFill>
            <a:srgbClr val="1B2E5E"/>
          </a:solidFill>
          <a:ln/>
        </p:spPr>
      </p:sp>
      <p:sp>
        <p:nvSpPr>
          <p:cNvPr id="40"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41"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2084299" y="4032504"/>
            <a:ext cx="530352" cy="530352"/>
          </a:xfrm>
          <a:prstGeom prst="ellipse">
            <a:avLst/>
          </a:prstGeom>
          <a:solidFill>
            <a:srgbClr val="F5A623"/>
          </a:solidFill>
          <a:ln/>
        </p:spPr>
      </p:sp>
      <p:pic>
        <p:nvPicPr>
          <p:cNvPr id="43" name="Image 7" descr="icons/laptop_white.png"/>
          <p:cNvPicPr>
            <a:picLocks noChangeAspect="1"/>
          </p:cNvPicPr>
          <p:nvPr/>
        </p:nvPicPr>
        <p:blipFill>
          <a:blip r:embed="rId9"/>
          <a:stretch>
            <a:fillRect/>
          </a:stretch>
        </p:blipFill>
        <p:spPr>
          <a:xfrm>
            <a:off x="2153244" y="4101450"/>
            <a:ext cx="392460" cy="392460"/>
          </a:xfrm>
          <a:prstGeom prst="rect">
            <a:avLst/>
          </a:prstGeom>
        </p:spPr>
      </p:pic>
      <p:sp>
        <p:nvSpPr>
          <p:cNvPr id="44" name="Text 34"/>
          <p:cNvSpPr/>
          <p:nvPr/>
        </p:nvSpPr>
        <p:spPr>
          <a:xfrm>
            <a:off x="162763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1</a:t>
            </a:r>
            <a:endParaRPr lang="en-US" sz="850" dirty="0"/>
          </a:p>
        </p:txBody>
      </p:sp>
      <p:sp>
        <p:nvSpPr>
          <p:cNvPr id="45" name="Text 35"/>
          <p:cNvSpPr/>
          <p:nvPr/>
        </p:nvSpPr>
        <p:spPr>
          <a:xfrm>
            <a:off x="162763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Music and Technology</a:t>
            </a:r>
            <a:endParaRPr lang="en-US" sz="1000" dirty="0"/>
          </a:p>
        </p:txBody>
      </p:sp>
      <p:sp>
        <p:nvSpPr>
          <p:cNvPr id="46"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3802304" y="4032504"/>
            <a:ext cx="530352" cy="530352"/>
          </a:xfrm>
          <a:prstGeom prst="ellipse">
            <a:avLst/>
          </a:prstGeom>
          <a:solidFill>
            <a:srgbClr val="F5A623"/>
          </a:solidFill>
          <a:ln/>
        </p:spPr>
      </p:sp>
      <p:pic>
        <p:nvPicPr>
          <p:cNvPr id="48" name="Image 8" descr="icons/users_white.png"/>
          <p:cNvPicPr>
            <a:picLocks noChangeAspect="1"/>
          </p:cNvPicPr>
          <p:nvPr/>
        </p:nvPicPr>
        <p:blipFill>
          <a:blip r:embed="rId10"/>
          <a:stretch>
            <a:fillRect/>
          </a:stretch>
        </p:blipFill>
        <p:spPr>
          <a:xfrm>
            <a:off x="3871250" y="4101450"/>
            <a:ext cx="392460" cy="392460"/>
          </a:xfrm>
          <a:prstGeom prst="rect">
            <a:avLst/>
          </a:prstGeom>
        </p:spPr>
      </p:pic>
      <p:sp>
        <p:nvSpPr>
          <p:cNvPr id="49" name="Text 38"/>
          <p:cNvSpPr/>
          <p:nvPr/>
        </p:nvSpPr>
        <p:spPr>
          <a:xfrm>
            <a:off x="3345637"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F5A623"/>
                </a:solidFill>
                <a:latin typeface="Calibri" pitchFamily="34" charset="0"/>
                <a:ea typeface="Calibri" pitchFamily="34" charset="-122"/>
                <a:cs typeface="Calibri" pitchFamily="34" charset="-120"/>
              </a:rPr>
              <a:t>AUTUMN 2</a:t>
            </a:r>
            <a:endParaRPr lang="en-US" sz="850" dirty="0"/>
          </a:p>
        </p:txBody>
      </p:sp>
      <p:sp>
        <p:nvSpPr>
          <p:cNvPr id="50" name="Text 39"/>
          <p:cNvSpPr/>
          <p:nvPr/>
        </p:nvSpPr>
        <p:spPr>
          <a:xfrm>
            <a:off x="3345637"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Developing Ensemble Skills</a:t>
            </a:r>
            <a:endParaRPr lang="en-US" sz="1000" dirty="0"/>
          </a:p>
        </p:txBody>
      </p:sp>
      <p:sp>
        <p:nvSpPr>
          <p:cNvPr id="51"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Shape 41"/>
          <p:cNvSpPr/>
          <p:nvPr/>
        </p:nvSpPr>
        <p:spPr>
          <a:xfrm>
            <a:off x="5520309" y="4032504"/>
            <a:ext cx="530352" cy="530352"/>
          </a:xfrm>
          <a:prstGeom prst="ellipse">
            <a:avLst/>
          </a:prstGeom>
          <a:solidFill>
            <a:srgbClr val="0E7C7B"/>
          </a:solidFill>
          <a:ln/>
        </p:spPr>
      </p:sp>
      <p:pic>
        <p:nvPicPr>
          <p:cNvPr id="53" name="Image 9" descr="icons/pencil_white.png"/>
          <p:cNvPicPr>
            <a:picLocks noChangeAspect="1"/>
          </p:cNvPicPr>
          <p:nvPr/>
        </p:nvPicPr>
        <p:blipFill>
          <a:blip r:embed="rId6"/>
          <a:stretch>
            <a:fillRect/>
          </a:stretch>
        </p:blipFill>
        <p:spPr>
          <a:xfrm>
            <a:off x="5589255" y="4101450"/>
            <a:ext cx="392460" cy="392460"/>
          </a:xfrm>
          <a:prstGeom prst="rect">
            <a:avLst/>
          </a:prstGeom>
        </p:spPr>
      </p:pic>
      <p:sp>
        <p:nvSpPr>
          <p:cNvPr id="54" name="Text 42"/>
          <p:cNvSpPr/>
          <p:nvPr/>
        </p:nvSpPr>
        <p:spPr>
          <a:xfrm>
            <a:off x="5063642"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1</a:t>
            </a:r>
            <a:endParaRPr lang="en-US" sz="850" dirty="0"/>
          </a:p>
        </p:txBody>
      </p:sp>
      <p:sp>
        <p:nvSpPr>
          <p:cNvPr id="55" name="Text 43"/>
          <p:cNvSpPr/>
          <p:nvPr/>
        </p:nvSpPr>
        <p:spPr>
          <a:xfrm>
            <a:off x="5063642"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Creative Composition</a:t>
            </a:r>
            <a:endParaRPr lang="en-US" sz="1000" dirty="0"/>
          </a:p>
        </p:txBody>
      </p:sp>
      <p:sp>
        <p:nvSpPr>
          <p:cNvPr id="56"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7" name="Shape 45"/>
          <p:cNvSpPr/>
          <p:nvPr/>
        </p:nvSpPr>
        <p:spPr>
          <a:xfrm>
            <a:off x="7238314" y="4032504"/>
            <a:ext cx="530352" cy="530352"/>
          </a:xfrm>
          <a:prstGeom prst="ellipse">
            <a:avLst/>
          </a:prstGeom>
          <a:solidFill>
            <a:srgbClr val="0E7C7B"/>
          </a:solidFill>
          <a:ln/>
        </p:spPr>
      </p:sp>
      <p:pic>
        <p:nvPicPr>
          <p:cNvPr id="58" name="Image 10" descr="icons/globe_white.png"/>
          <p:cNvPicPr>
            <a:picLocks noChangeAspect="1"/>
          </p:cNvPicPr>
          <p:nvPr/>
        </p:nvPicPr>
        <p:blipFill>
          <a:blip r:embed="rId5"/>
          <a:stretch>
            <a:fillRect/>
          </a:stretch>
        </p:blipFill>
        <p:spPr>
          <a:xfrm>
            <a:off x="7307260" y="4101450"/>
            <a:ext cx="392460" cy="392460"/>
          </a:xfrm>
          <a:prstGeom prst="rect">
            <a:avLst/>
          </a:prstGeom>
        </p:spPr>
      </p:pic>
      <p:sp>
        <p:nvSpPr>
          <p:cNvPr id="59" name="Text 46"/>
          <p:cNvSpPr/>
          <p:nvPr/>
        </p:nvSpPr>
        <p:spPr>
          <a:xfrm>
            <a:off x="678164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0E7C7B"/>
                </a:solidFill>
                <a:latin typeface="Calibri" pitchFamily="34" charset="0"/>
                <a:ea typeface="Calibri" pitchFamily="34" charset="-122"/>
                <a:cs typeface="Calibri" pitchFamily="34" charset="-120"/>
              </a:rPr>
              <a:t>SPRING 2</a:t>
            </a:r>
            <a:endParaRPr lang="en-US" sz="850" dirty="0"/>
          </a:p>
        </p:txBody>
      </p:sp>
      <p:sp>
        <p:nvSpPr>
          <p:cNvPr id="60" name="Text 47"/>
          <p:cNvSpPr/>
          <p:nvPr/>
        </p:nvSpPr>
        <p:spPr>
          <a:xfrm>
            <a:off x="678164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Musical Styles Connect Us</a:t>
            </a:r>
            <a:endParaRPr lang="en-US" sz="1000" dirty="0"/>
          </a:p>
        </p:txBody>
      </p:sp>
      <p:sp>
        <p:nvSpPr>
          <p:cNvPr id="6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2" name="Shape 49"/>
          <p:cNvSpPr/>
          <p:nvPr/>
        </p:nvSpPr>
        <p:spPr>
          <a:xfrm>
            <a:off x="8956319" y="4032504"/>
            <a:ext cx="530352" cy="530352"/>
          </a:xfrm>
          <a:prstGeom prst="ellipse">
            <a:avLst/>
          </a:prstGeom>
          <a:solidFill>
            <a:srgbClr val="C1440E"/>
          </a:solidFill>
          <a:ln/>
        </p:spPr>
      </p:sp>
      <p:pic>
        <p:nvPicPr>
          <p:cNvPr id="63" name="Image 11" descr="icons/magic_white.png"/>
          <p:cNvPicPr>
            <a:picLocks noChangeAspect="1"/>
          </p:cNvPicPr>
          <p:nvPr/>
        </p:nvPicPr>
        <p:blipFill>
          <a:blip r:embed="rId11"/>
          <a:stretch>
            <a:fillRect/>
          </a:stretch>
        </p:blipFill>
        <p:spPr>
          <a:xfrm>
            <a:off x="9025265" y="4101450"/>
            <a:ext cx="392460" cy="392460"/>
          </a:xfrm>
          <a:prstGeom prst="rect">
            <a:avLst/>
          </a:prstGeom>
        </p:spPr>
      </p:pic>
      <p:sp>
        <p:nvSpPr>
          <p:cNvPr id="64" name="Text 50"/>
          <p:cNvSpPr/>
          <p:nvPr/>
        </p:nvSpPr>
        <p:spPr>
          <a:xfrm>
            <a:off x="8499653"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1</a:t>
            </a:r>
            <a:endParaRPr lang="en-US" sz="850" dirty="0"/>
          </a:p>
        </p:txBody>
      </p:sp>
      <p:sp>
        <p:nvSpPr>
          <p:cNvPr id="65" name="Text 51"/>
          <p:cNvSpPr/>
          <p:nvPr/>
        </p:nvSpPr>
        <p:spPr>
          <a:xfrm>
            <a:off x="8499653"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Improvising with Confidence</a:t>
            </a:r>
            <a:endParaRPr lang="en-US" sz="1000" dirty="0"/>
          </a:p>
        </p:txBody>
      </p:sp>
      <p:sp>
        <p:nvSpPr>
          <p:cNvPr id="66"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7" name="Shape 53"/>
          <p:cNvSpPr/>
          <p:nvPr/>
        </p:nvSpPr>
        <p:spPr>
          <a:xfrm>
            <a:off x="10674325" y="4032504"/>
            <a:ext cx="530352" cy="530352"/>
          </a:xfrm>
          <a:prstGeom prst="ellipse">
            <a:avLst/>
          </a:prstGeom>
          <a:solidFill>
            <a:srgbClr val="C1440E"/>
          </a:solidFill>
          <a:ln/>
        </p:spPr>
      </p:sp>
      <p:pic>
        <p:nvPicPr>
          <p:cNvPr id="68" name="Image 12" descr="icons/flagcheckered_white.png"/>
          <p:cNvPicPr>
            <a:picLocks noChangeAspect="1"/>
          </p:cNvPicPr>
          <p:nvPr/>
        </p:nvPicPr>
        <p:blipFill>
          <a:blip r:embed="rId12"/>
          <a:stretch>
            <a:fillRect/>
          </a:stretch>
        </p:blipFill>
        <p:spPr>
          <a:xfrm>
            <a:off x="10743270" y="4101450"/>
            <a:ext cx="392460" cy="392460"/>
          </a:xfrm>
          <a:prstGeom prst="rect">
            <a:avLst/>
          </a:prstGeom>
        </p:spPr>
      </p:pic>
      <p:sp>
        <p:nvSpPr>
          <p:cNvPr id="69" name="Text 54"/>
          <p:cNvSpPr/>
          <p:nvPr/>
        </p:nvSpPr>
        <p:spPr>
          <a:xfrm>
            <a:off x="10217658" y="4672584"/>
            <a:ext cx="1443685" cy="237744"/>
          </a:xfrm>
          <a:prstGeom prst="rect">
            <a:avLst/>
          </a:prstGeom>
          <a:noFill/>
          <a:ln/>
        </p:spPr>
        <p:txBody>
          <a:bodyPr wrap="square" lIns="0" tIns="0" rIns="0" bIns="0" rtlCol="0" anchor="ctr"/>
          <a:lstStyle/>
          <a:p>
            <a:pPr marL="0" indent="0" algn="ctr">
              <a:buNone/>
            </a:pPr>
            <a:r>
              <a:rPr lang="en-US" sz="850" b="1" kern="0" spc="50" dirty="0">
                <a:solidFill>
                  <a:srgbClr val="C1440E"/>
                </a:solidFill>
                <a:latin typeface="Calibri" pitchFamily="34" charset="0"/>
                <a:ea typeface="Calibri" pitchFamily="34" charset="-122"/>
                <a:cs typeface="Calibri" pitchFamily="34" charset="-120"/>
              </a:rPr>
              <a:t>SUMMER 2</a:t>
            </a:r>
            <a:endParaRPr lang="en-US" sz="850" dirty="0"/>
          </a:p>
        </p:txBody>
      </p:sp>
      <p:sp>
        <p:nvSpPr>
          <p:cNvPr id="70" name="Text 55"/>
          <p:cNvSpPr/>
          <p:nvPr/>
        </p:nvSpPr>
        <p:spPr>
          <a:xfrm>
            <a:off x="10217658" y="4928616"/>
            <a:ext cx="1443685" cy="1380744"/>
          </a:xfrm>
          <a:prstGeom prst="rect">
            <a:avLst/>
          </a:prstGeom>
          <a:noFill/>
          <a:ln/>
        </p:spPr>
        <p:txBody>
          <a:bodyPr wrap="square" lIns="0" tIns="0" rIns="0" bIns="0" rtlCol="0" anchor="t"/>
          <a:lstStyle/>
          <a:p>
            <a:pPr marL="0" indent="0" algn="ctr">
              <a:lnSpc>
                <a:spcPct val="105000"/>
              </a:lnSpc>
              <a:buNone/>
            </a:pPr>
            <a:r>
              <a:rPr lang="en-US" sz="1000" dirty="0">
                <a:solidFill>
                  <a:srgbClr val="26314F"/>
                </a:solidFill>
                <a:latin typeface="Calibri" pitchFamily="34" charset="0"/>
                <a:ea typeface="Calibri" pitchFamily="34" charset="-122"/>
                <a:cs typeface="Calibri" pitchFamily="34" charset="-120"/>
              </a:rPr>
              <a:t>Farewell Tour</a:t>
            </a:r>
            <a:endParaRPr lang="en-US" sz="1000" dirty="0"/>
          </a:p>
        </p:txBody>
      </p:sp>
      <p:sp>
        <p:nvSpPr>
          <p:cNvPr id="71" name="Shape 56"/>
          <p:cNvSpPr/>
          <p:nvPr/>
        </p:nvSpPr>
        <p:spPr>
          <a:xfrm>
            <a:off x="8351215" y="6455664"/>
            <a:ext cx="128016" cy="128016"/>
          </a:xfrm>
          <a:prstGeom prst="ellipse">
            <a:avLst/>
          </a:prstGeom>
          <a:solidFill>
            <a:srgbClr val="F5A623"/>
          </a:solidFill>
          <a:ln/>
        </p:spPr>
      </p:sp>
      <p:sp>
        <p:nvSpPr>
          <p:cNvPr id="72"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58"/>
          <p:cNvSpPr/>
          <p:nvPr/>
        </p:nvSpPr>
        <p:spPr>
          <a:xfrm>
            <a:off x="9494215" y="6455664"/>
            <a:ext cx="128016" cy="128016"/>
          </a:xfrm>
          <a:prstGeom prst="ellipse">
            <a:avLst/>
          </a:prstGeom>
          <a:solidFill>
            <a:srgbClr val="0E7C7B"/>
          </a:solidFill>
          <a:ln/>
        </p:spPr>
      </p:sp>
      <p:sp>
        <p:nvSpPr>
          <p:cNvPr id="74"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0"/>
          <p:cNvSpPr/>
          <p:nvPr/>
        </p:nvSpPr>
        <p:spPr>
          <a:xfrm>
            <a:off x="10637215" y="6455664"/>
            <a:ext cx="128016" cy="128016"/>
          </a:xfrm>
          <a:prstGeom prst="ellipse">
            <a:avLst/>
          </a:prstGeom>
          <a:solidFill>
            <a:srgbClr val="C1440E"/>
          </a:solidFill>
          <a:ln/>
        </p:spPr>
      </p:sp>
      <p:sp>
        <p:nvSpPr>
          <p:cNvPr id="76"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headphone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Reception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076374" cy="457200"/>
          </a:xfrm>
          <a:prstGeom prst="roundRect">
            <a:avLst>
              <a:gd name="adj" fmla="val 12000"/>
            </a:avLst>
          </a:prstGeom>
          <a:solidFill>
            <a:srgbClr val="1B2E5E"/>
          </a:solidFill>
          <a:ln/>
        </p:spPr>
      </p:sp>
      <p:sp>
        <p:nvSpPr>
          <p:cNvPr id="10" name="Text 7"/>
          <p:cNvSpPr/>
          <p:nvPr/>
        </p:nvSpPr>
        <p:spPr>
          <a:xfrm>
            <a:off x="3063240" y="1188720"/>
            <a:ext cx="207637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RECEPTION</a:t>
            </a:r>
            <a:endParaRPr lang="en-US" sz="1200" dirty="0"/>
          </a:p>
        </p:txBody>
      </p:sp>
      <p:sp>
        <p:nvSpPr>
          <p:cNvPr id="11" name="Shape 8"/>
          <p:cNvSpPr/>
          <p:nvPr/>
        </p:nvSpPr>
        <p:spPr>
          <a:xfrm>
            <a:off x="5231054" y="1188720"/>
            <a:ext cx="2076374" cy="457200"/>
          </a:xfrm>
          <a:prstGeom prst="roundRect">
            <a:avLst>
              <a:gd name="adj" fmla="val 12000"/>
            </a:avLst>
          </a:prstGeom>
          <a:solidFill>
            <a:srgbClr val="1B2E5E"/>
          </a:solidFill>
          <a:ln/>
        </p:spPr>
      </p:sp>
      <p:sp>
        <p:nvSpPr>
          <p:cNvPr id="12" name="Text 9"/>
          <p:cNvSpPr/>
          <p:nvPr/>
        </p:nvSpPr>
        <p:spPr>
          <a:xfrm>
            <a:off x="5231054" y="1188720"/>
            <a:ext cx="207637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3" name="Shape 10"/>
          <p:cNvSpPr/>
          <p:nvPr/>
        </p:nvSpPr>
        <p:spPr>
          <a:xfrm>
            <a:off x="7398868" y="1188720"/>
            <a:ext cx="2076374" cy="457200"/>
          </a:xfrm>
          <a:prstGeom prst="roundRect">
            <a:avLst>
              <a:gd name="adj" fmla="val 12000"/>
            </a:avLst>
          </a:prstGeom>
          <a:solidFill>
            <a:srgbClr val="1B2E5E"/>
          </a:solidFill>
          <a:ln/>
        </p:spPr>
      </p:sp>
      <p:sp>
        <p:nvSpPr>
          <p:cNvPr id="14" name="Text 11"/>
          <p:cNvSpPr/>
          <p:nvPr/>
        </p:nvSpPr>
        <p:spPr>
          <a:xfrm>
            <a:off x="7398868" y="1188720"/>
            <a:ext cx="207637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5" name="Shape 12"/>
          <p:cNvSpPr/>
          <p:nvPr/>
        </p:nvSpPr>
        <p:spPr>
          <a:xfrm>
            <a:off x="9566681" y="1188720"/>
            <a:ext cx="2076374" cy="457200"/>
          </a:xfrm>
          <a:prstGeom prst="roundRect">
            <a:avLst>
              <a:gd name="adj" fmla="val 12000"/>
            </a:avLst>
          </a:prstGeom>
          <a:solidFill>
            <a:srgbClr val="1B2E5E"/>
          </a:solidFill>
          <a:ln/>
        </p:spPr>
      </p:sp>
      <p:sp>
        <p:nvSpPr>
          <p:cNvPr id="16" name="Text 13"/>
          <p:cNvSpPr/>
          <p:nvPr/>
        </p:nvSpPr>
        <p:spPr>
          <a:xfrm>
            <a:off x="9566681" y="1188720"/>
            <a:ext cx="207637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7" name="Shape 14"/>
          <p:cNvSpPr/>
          <p:nvPr/>
        </p:nvSpPr>
        <p:spPr>
          <a:xfrm>
            <a:off x="502920" y="1737360"/>
            <a:ext cx="2423160" cy="749808"/>
          </a:xfrm>
          <a:prstGeom prst="roundRect">
            <a:avLst>
              <a:gd name="adj" fmla="val 7317"/>
            </a:avLst>
          </a:prstGeom>
          <a:solidFill>
            <a:srgbClr val="EEF1F7"/>
          </a:solidFill>
          <a:ln/>
        </p:spPr>
      </p:sp>
      <p:pic>
        <p:nvPicPr>
          <p:cNvPr id="18" name="Image 1" descr="icons/headphones_navy.png"/>
          <p:cNvPicPr>
            <a:picLocks noChangeAspect="1"/>
          </p:cNvPicPr>
          <p:nvPr/>
        </p:nvPicPr>
        <p:blipFill>
          <a:blip r:embed="rId4"/>
          <a:stretch>
            <a:fillRect/>
          </a:stretch>
        </p:blipFill>
        <p:spPr>
          <a:xfrm>
            <a:off x="621792" y="1965960"/>
            <a:ext cx="292608" cy="292608"/>
          </a:xfrm>
          <a:prstGeom prst="rect">
            <a:avLst/>
          </a:prstGeom>
        </p:spPr>
      </p:pic>
      <p:sp>
        <p:nvSpPr>
          <p:cNvPr id="19" name="Text 15"/>
          <p:cNvSpPr/>
          <p:nvPr/>
        </p:nvSpPr>
        <p:spPr>
          <a:xfrm>
            <a:off x="1005840" y="173736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Listening &amp; Responding</a:t>
            </a:r>
            <a:endParaRPr lang="en-US" sz="1100" dirty="0"/>
          </a:p>
        </p:txBody>
      </p:sp>
      <p:sp>
        <p:nvSpPr>
          <p:cNvPr id="20" name="Shape 16"/>
          <p:cNvSpPr/>
          <p:nvPr/>
        </p:nvSpPr>
        <p:spPr>
          <a:xfrm>
            <a:off x="3063240" y="1737360"/>
            <a:ext cx="2076374" cy="749808"/>
          </a:xfrm>
          <a:prstGeom prst="roundRect">
            <a:avLst>
              <a:gd name="adj" fmla="val 7317"/>
            </a:avLst>
          </a:prstGeom>
          <a:solidFill>
            <a:srgbClr val="EEF1F7"/>
          </a:solidFill>
          <a:ln/>
        </p:spPr>
      </p:sp>
      <p:sp>
        <p:nvSpPr>
          <p:cNvPr id="21" name="Text 17"/>
          <p:cNvSpPr/>
          <p:nvPr/>
        </p:nvSpPr>
        <p:spPr>
          <a:xfrm>
            <a:off x="3182112" y="177393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Listen with attention and respond with movement and words</a:t>
            </a:r>
            <a:endParaRPr lang="en-US" sz="950" dirty="0"/>
          </a:p>
        </p:txBody>
      </p:sp>
      <p:sp>
        <p:nvSpPr>
          <p:cNvPr id="22" name="Shape 18"/>
          <p:cNvSpPr/>
          <p:nvPr/>
        </p:nvSpPr>
        <p:spPr>
          <a:xfrm>
            <a:off x="5231054" y="1737360"/>
            <a:ext cx="2076374" cy="749808"/>
          </a:xfrm>
          <a:prstGeom prst="roundRect">
            <a:avLst>
              <a:gd name="adj" fmla="val 7317"/>
            </a:avLst>
          </a:prstGeom>
          <a:solidFill>
            <a:srgbClr val="EEF1F7"/>
          </a:solidFill>
          <a:ln/>
        </p:spPr>
      </p:sp>
      <p:sp>
        <p:nvSpPr>
          <p:cNvPr id="23" name="Text 19"/>
          <p:cNvSpPr/>
          <p:nvPr/>
        </p:nvSpPr>
        <p:spPr>
          <a:xfrm>
            <a:off x="5349926" y="177393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Find the pulse; describe tempo, dynamics and feelings</a:t>
            </a:r>
            <a:endParaRPr lang="en-US" sz="950" dirty="0"/>
          </a:p>
        </p:txBody>
      </p:sp>
      <p:sp>
        <p:nvSpPr>
          <p:cNvPr id="24" name="Shape 20"/>
          <p:cNvSpPr/>
          <p:nvPr/>
        </p:nvSpPr>
        <p:spPr>
          <a:xfrm>
            <a:off x="7398868" y="1737360"/>
            <a:ext cx="2076374" cy="749808"/>
          </a:xfrm>
          <a:prstGeom prst="roundRect">
            <a:avLst>
              <a:gd name="adj" fmla="val 7317"/>
            </a:avLst>
          </a:prstGeom>
          <a:solidFill>
            <a:srgbClr val="EEF1F7"/>
          </a:solidFill>
          <a:ln/>
        </p:spPr>
      </p:sp>
      <p:sp>
        <p:nvSpPr>
          <p:cNvPr id="25" name="Text 21"/>
          <p:cNvSpPr/>
          <p:nvPr/>
        </p:nvSpPr>
        <p:spPr>
          <a:xfrm>
            <a:off x="7517740" y="177393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Recognise band and orchestral instruments; describe tempo and dynamics</a:t>
            </a:r>
            <a:endParaRPr lang="en-US" sz="950" dirty="0"/>
          </a:p>
        </p:txBody>
      </p:sp>
      <p:sp>
        <p:nvSpPr>
          <p:cNvPr id="26" name="Shape 22"/>
          <p:cNvSpPr/>
          <p:nvPr/>
        </p:nvSpPr>
        <p:spPr>
          <a:xfrm>
            <a:off x="9566681" y="1737360"/>
            <a:ext cx="2076374" cy="749808"/>
          </a:xfrm>
          <a:prstGeom prst="roundRect">
            <a:avLst>
              <a:gd name="adj" fmla="val 7317"/>
            </a:avLst>
          </a:prstGeom>
          <a:solidFill>
            <a:srgbClr val="EEF1F7"/>
          </a:solidFill>
          <a:ln/>
        </p:spPr>
      </p:sp>
      <p:sp>
        <p:nvSpPr>
          <p:cNvPr id="27" name="Text 23"/>
          <p:cNvSpPr/>
          <p:nvPr/>
        </p:nvSpPr>
        <p:spPr>
          <a:xfrm>
            <a:off x="9685553" y="177393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Use musical language to discuss style, culture and history</a:t>
            </a:r>
            <a:endParaRPr lang="en-US" sz="950" dirty="0"/>
          </a:p>
        </p:txBody>
      </p:sp>
      <p:sp>
        <p:nvSpPr>
          <p:cNvPr id="28" name="Shape 24"/>
          <p:cNvSpPr/>
          <p:nvPr/>
        </p:nvSpPr>
        <p:spPr>
          <a:xfrm>
            <a:off x="502920" y="2560320"/>
            <a:ext cx="2423160" cy="749808"/>
          </a:xfrm>
          <a:prstGeom prst="roundRect">
            <a:avLst>
              <a:gd name="adj" fmla="val 7317"/>
            </a:avLst>
          </a:prstGeom>
          <a:solidFill>
            <a:srgbClr val="FFFFFF"/>
          </a:solidFill>
          <a:ln/>
        </p:spPr>
      </p:sp>
      <p:pic>
        <p:nvPicPr>
          <p:cNvPr id="29" name="Image 2" descr="icons/microphone_navy.png"/>
          <p:cNvPicPr>
            <a:picLocks noChangeAspect="1"/>
          </p:cNvPicPr>
          <p:nvPr/>
        </p:nvPicPr>
        <p:blipFill>
          <a:blip r:embed="rId5"/>
          <a:stretch>
            <a:fillRect/>
          </a:stretch>
        </p:blipFill>
        <p:spPr>
          <a:xfrm>
            <a:off x="621792" y="2788920"/>
            <a:ext cx="292608" cy="292608"/>
          </a:xfrm>
          <a:prstGeom prst="rect">
            <a:avLst/>
          </a:prstGeom>
        </p:spPr>
      </p:pic>
      <p:sp>
        <p:nvSpPr>
          <p:cNvPr id="30" name="Text 25"/>
          <p:cNvSpPr/>
          <p:nvPr/>
        </p:nvSpPr>
        <p:spPr>
          <a:xfrm>
            <a:off x="1005840" y="256032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Singing</a:t>
            </a:r>
            <a:endParaRPr lang="en-US" sz="1100" dirty="0"/>
          </a:p>
        </p:txBody>
      </p:sp>
      <p:sp>
        <p:nvSpPr>
          <p:cNvPr id="31" name="Shape 26"/>
          <p:cNvSpPr/>
          <p:nvPr/>
        </p:nvSpPr>
        <p:spPr>
          <a:xfrm>
            <a:off x="3063240" y="2560320"/>
            <a:ext cx="2076374" cy="749808"/>
          </a:xfrm>
          <a:prstGeom prst="roundRect">
            <a:avLst>
              <a:gd name="adj" fmla="val 7317"/>
            </a:avLst>
          </a:prstGeom>
          <a:solidFill>
            <a:srgbClr val="FFFFFF"/>
          </a:solidFill>
          <a:ln/>
        </p:spPr>
      </p:sp>
      <p:sp>
        <p:nvSpPr>
          <p:cNvPr id="32" name="Text 27"/>
          <p:cNvSpPr/>
          <p:nvPr/>
        </p:nvSpPr>
        <p:spPr>
          <a:xfrm>
            <a:off x="3182112" y="259689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entire songs from memory, matching pitch</a:t>
            </a:r>
            <a:endParaRPr lang="en-US" sz="950" dirty="0"/>
          </a:p>
        </p:txBody>
      </p:sp>
      <p:sp>
        <p:nvSpPr>
          <p:cNvPr id="33" name="Shape 28"/>
          <p:cNvSpPr/>
          <p:nvPr/>
        </p:nvSpPr>
        <p:spPr>
          <a:xfrm>
            <a:off x="5231054" y="2560320"/>
            <a:ext cx="2076374" cy="749808"/>
          </a:xfrm>
          <a:prstGeom prst="roundRect">
            <a:avLst>
              <a:gd name="adj" fmla="val 7317"/>
            </a:avLst>
          </a:prstGeom>
          <a:solidFill>
            <a:srgbClr val="FFFFFF"/>
          </a:solidFill>
          <a:ln/>
        </p:spPr>
      </p:sp>
      <p:sp>
        <p:nvSpPr>
          <p:cNvPr id="34" name="Text 29"/>
          <p:cNvSpPr/>
          <p:nvPr/>
        </p:nvSpPr>
        <p:spPr>
          <a:xfrm>
            <a:off x="5349926" y="259689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from memory with good posture, in unison</a:t>
            </a:r>
            <a:endParaRPr lang="en-US" sz="950" dirty="0"/>
          </a:p>
        </p:txBody>
      </p:sp>
      <p:sp>
        <p:nvSpPr>
          <p:cNvPr id="35" name="Shape 30"/>
          <p:cNvSpPr/>
          <p:nvPr/>
        </p:nvSpPr>
        <p:spPr>
          <a:xfrm>
            <a:off x="7398868" y="2560320"/>
            <a:ext cx="2076374" cy="749808"/>
          </a:xfrm>
          <a:prstGeom prst="roundRect">
            <a:avLst>
              <a:gd name="adj" fmla="val 7317"/>
            </a:avLst>
          </a:prstGeom>
          <a:solidFill>
            <a:srgbClr val="FFFFFF"/>
          </a:solidFill>
          <a:ln/>
        </p:spPr>
      </p:sp>
      <p:sp>
        <p:nvSpPr>
          <p:cNvPr id="36" name="Text 31"/>
          <p:cNvSpPr/>
          <p:nvPr/>
        </p:nvSpPr>
        <p:spPr>
          <a:xfrm>
            <a:off x="7517740" y="259689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with more pitching accuracy, following a leader</a:t>
            </a:r>
            <a:endParaRPr lang="en-US" sz="950" dirty="0"/>
          </a:p>
        </p:txBody>
      </p:sp>
      <p:sp>
        <p:nvSpPr>
          <p:cNvPr id="37" name="Shape 32"/>
          <p:cNvSpPr/>
          <p:nvPr/>
        </p:nvSpPr>
        <p:spPr>
          <a:xfrm>
            <a:off x="9566681" y="2560320"/>
            <a:ext cx="2076374" cy="749808"/>
          </a:xfrm>
          <a:prstGeom prst="roundRect">
            <a:avLst>
              <a:gd name="adj" fmla="val 7317"/>
            </a:avLst>
          </a:prstGeom>
          <a:solidFill>
            <a:srgbClr val="FFFFFF"/>
          </a:solidFill>
          <a:ln/>
        </p:spPr>
      </p:sp>
      <p:sp>
        <p:nvSpPr>
          <p:cNvPr id="38" name="Text 33"/>
          <p:cNvSpPr/>
          <p:nvPr/>
        </p:nvSpPr>
        <p:spPr>
          <a:xfrm>
            <a:off x="9685553" y="259689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in unison with clear diction and phrasing</a:t>
            </a:r>
            <a:endParaRPr lang="en-US" sz="950" dirty="0"/>
          </a:p>
        </p:txBody>
      </p:sp>
      <p:sp>
        <p:nvSpPr>
          <p:cNvPr id="39" name="Shape 34"/>
          <p:cNvSpPr/>
          <p:nvPr/>
        </p:nvSpPr>
        <p:spPr>
          <a:xfrm>
            <a:off x="502920" y="3383280"/>
            <a:ext cx="2423160" cy="749808"/>
          </a:xfrm>
          <a:prstGeom prst="roundRect">
            <a:avLst>
              <a:gd name="adj" fmla="val 7317"/>
            </a:avLst>
          </a:prstGeom>
          <a:solidFill>
            <a:srgbClr val="EEF1F7"/>
          </a:solidFill>
          <a:ln/>
        </p:spPr>
      </p:sp>
      <p:pic>
        <p:nvPicPr>
          <p:cNvPr id="40" name="Image 3" descr="icons/music_navy.png"/>
          <p:cNvPicPr>
            <a:picLocks noChangeAspect="1"/>
          </p:cNvPicPr>
          <p:nvPr/>
        </p:nvPicPr>
        <p:blipFill>
          <a:blip r:embed="rId6"/>
          <a:stretch>
            <a:fillRect/>
          </a:stretch>
        </p:blipFill>
        <p:spPr>
          <a:xfrm>
            <a:off x="621792" y="3611880"/>
            <a:ext cx="292608" cy="292608"/>
          </a:xfrm>
          <a:prstGeom prst="rect">
            <a:avLst/>
          </a:prstGeom>
        </p:spPr>
      </p:pic>
      <p:sp>
        <p:nvSpPr>
          <p:cNvPr id="41" name="Text 35"/>
          <p:cNvSpPr/>
          <p:nvPr/>
        </p:nvSpPr>
        <p:spPr>
          <a:xfrm>
            <a:off x="1005840" y="338328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Playing &amp; Performing</a:t>
            </a:r>
            <a:endParaRPr lang="en-US" sz="1100" dirty="0"/>
          </a:p>
        </p:txBody>
      </p:sp>
      <p:sp>
        <p:nvSpPr>
          <p:cNvPr id="42" name="Shape 36"/>
          <p:cNvSpPr/>
          <p:nvPr/>
        </p:nvSpPr>
        <p:spPr>
          <a:xfrm>
            <a:off x="3063240" y="3383280"/>
            <a:ext cx="2076374" cy="749808"/>
          </a:xfrm>
          <a:prstGeom prst="roundRect">
            <a:avLst>
              <a:gd name="adj" fmla="val 7317"/>
            </a:avLst>
          </a:prstGeom>
          <a:solidFill>
            <a:srgbClr val="EEF1F7"/>
          </a:solidFill>
          <a:ln/>
        </p:spPr>
      </p:sp>
      <p:sp>
        <p:nvSpPr>
          <p:cNvPr id="43" name="Text 37"/>
          <p:cNvSpPr/>
          <p:nvPr/>
        </p:nvSpPr>
        <p:spPr>
          <a:xfrm>
            <a:off x="3182112" y="341985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Play instruments with increasing control</a:t>
            </a:r>
            <a:endParaRPr lang="en-US" sz="950" dirty="0"/>
          </a:p>
        </p:txBody>
      </p:sp>
      <p:sp>
        <p:nvSpPr>
          <p:cNvPr id="44" name="Shape 38"/>
          <p:cNvSpPr/>
          <p:nvPr/>
        </p:nvSpPr>
        <p:spPr>
          <a:xfrm>
            <a:off x="5231054" y="3383280"/>
            <a:ext cx="2076374" cy="749808"/>
          </a:xfrm>
          <a:prstGeom prst="roundRect">
            <a:avLst>
              <a:gd name="adj" fmla="val 7317"/>
            </a:avLst>
          </a:prstGeom>
          <a:solidFill>
            <a:srgbClr val="EEF1F7"/>
          </a:solidFill>
          <a:ln/>
        </p:spPr>
      </p:sp>
      <p:sp>
        <p:nvSpPr>
          <p:cNvPr id="45" name="Text 39"/>
          <p:cNvSpPr/>
          <p:nvPr/>
        </p:nvSpPr>
        <p:spPr>
          <a:xfrm>
            <a:off x="5349926" y="341985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Play a part by ear on tuned or untuned instruments</a:t>
            </a:r>
            <a:endParaRPr lang="en-US" sz="950" dirty="0"/>
          </a:p>
        </p:txBody>
      </p:sp>
      <p:sp>
        <p:nvSpPr>
          <p:cNvPr id="46" name="Shape 40"/>
          <p:cNvSpPr/>
          <p:nvPr/>
        </p:nvSpPr>
        <p:spPr>
          <a:xfrm>
            <a:off x="7398868" y="3383280"/>
            <a:ext cx="2076374" cy="749808"/>
          </a:xfrm>
          <a:prstGeom prst="roundRect">
            <a:avLst>
              <a:gd name="adj" fmla="val 7317"/>
            </a:avLst>
          </a:prstGeom>
          <a:solidFill>
            <a:srgbClr val="EEF1F7"/>
          </a:solidFill>
          <a:ln/>
        </p:spPr>
      </p:sp>
      <p:sp>
        <p:nvSpPr>
          <p:cNvPr id="47" name="Text 41"/>
          <p:cNvSpPr/>
          <p:nvPr/>
        </p:nvSpPr>
        <p:spPr>
          <a:xfrm>
            <a:off x="7517740" y="341985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Play a part by ear or from notation, in time with others</a:t>
            </a:r>
            <a:endParaRPr lang="en-US" sz="950" dirty="0"/>
          </a:p>
        </p:txBody>
      </p:sp>
      <p:sp>
        <p:nvSpPr>
          <p:cNvPr id="48" name="Shape 42"/>
          <p:cNvSpPr/>
          <p:nvPr/>
        </p:nvSpPr>
        <p:spPr>
          <a:xfrm>
            <a:off x="9566681" y="3383280"/>
            <a:ext cx="2076374" cy="749808"/>
          </a:xfrm>
          <a:prstGeom prst="roundRect">
            <a:avLst>
              <a:gd name="adj" fmla="val 7317"/>
            </a:avLst>
          </a:prstGeom>
          <a:solidFill>
            <a:srgbClr val="EEF1F7"/>
          </a:solidFill>
          <a:ln/>
        </p:spPr>
      </p:sp>
      <p:sp>
        <p:nvSpPr>
          <p:cNvPr id="49" name="Text 43"/>
          <p:cNvSpPr/>
          <p:nvPr/>
        </p:nvSpPr>
        <p:spPr>
          <a:xfrm>
            <a:off x="9685553" y="341985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Learn the recorder; play by ear or from notation</a:t>
            </a:r>
            <a:endParaRPr lang="en-US" sz="950" dirty="0"/>
          </a:p>
        </p:txBody>
      </p:sp>
      <p:sp>
        <p:nvSpPr>
          <p:cNvPr id="50" name="Shape 44"/>
          <p:cNvSpPr/>
          <p:nvPr/>
        </p:nvSpPr>
        <p:spPr>
          <a:xfrm>
            <a:off x="502920" y="4206240"/>
            <a:ext cx="2423160" cy="749808"/>
          </a:xfrm>
          <a:prstGeom prst="roundRect">
            <a:avLst>
              <a:gd name="adj" fmla="val 7317"/>
            </a:avLst>
          </a:prstGeom>
          <a:solidFill>
            <a:srgbClr val="FFFFFF"/>
          </a:solidFill>
          <a:ln/>
        </p:spPr>
      </p:sp>
      <p:pic>
        <p:nvPicPr>
          <p:cNvPr id="51" name="Image 4" descr="icons/magic_navy.png"/>
          <p:cNvPicPr>
            <a:picLocks noChangeAspect="1"/>
          </p:cNvPicPr>
          <p:nvPr/>
        </p:nvPicPr>
        <p:blipFill>
          <a:blip r:embed="rId7"/>
          <a:stretch>
            <a:fillRect/>
          </a:stretch>
        </p:blipFill>
        <p:spPr>
          <a:xfrm>
            <a:off x="621792" y="4434840"/>
            <a:ext cx="292608" cy="292608"/>
          </a:xfrm>
          <a:prstGeom prst="rect">
            <a:avLst/>
          </a:prstGeom>
        </p:spPr>
      </p:pic>
      <p:sp>
        <p:nvSpPr>
          <p:cNvPr id="52" name="Text 45"/>
          <p:cNvSpPr/>
          <p:nvPr/>
        </p:nvSpPr>
        <p:spPr>
          <a:xfrm>
            <a:off x="1005840" y="420624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Creating Music</a:t>
            </a:r>
            <a:endParaRPr lang="en-US" sz="1100" dirty="0"/>
          </a:p>
        </p:txBody>
      </p:sp>
      <p:sp>
        <p:nvSpPr>
          <p:cNvPr id="53" name="Shape 46"/>
          <p:cNvSpPr/>
          <p:nvPr/>
        </p:nvSpPr>
        <p:spPr>
          <a:xfrm>
            <a:off x="3063240" y="4206240"/>
            <a:ext cx="2076374" cy="749808"/>
          </a:xfrm>
          <a:prstGeom prst="roundRect">
            <a:avLst>
              <a:gd name="adj" fmla="val 7317"/>
            </a:avLst>
          </a:prstGeom>
          <a:solidFill>
            <a:srgbClr val="FFFFFF"/>
          </a:solidFill>
          <a:ln/>
        </p:spPr>
      </p:sp>
      <p:sp>
        <p:nvSpPr>
          <p:cNvPr id="54" name="Text 47"/>
          <p:cNvSpPr/>
          <p:nvPr/>
        </p:nvSpPr>
        <p:spPr>
          <a:xfrm>
            <a:off x="3182112" y="424281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Improvise and create simple songs of their own</a:t>
            </a:r>
            <a:endParaRPr lang="en-US" sz="950" dirty="0"/>
          </a:p>
        </p:txBody>
      </p:sp>
      <p:sp>
        <p:nvSpPr>
          <p:cNvPr id="55" name="Shape 48"/>
          <p:cNvSpPr/>
          <p:nvPr/>
        </p:nvSpPr>
        <p:spPr>
          <a:xfrm>
            <a:off x="5231054" y="4206240"/>
            <a:ext cx="2076374" cy="749808"/>
          </a:xfrm>
          <a:prstGeom prst="roundRect">
            <a:avLst>
              <a:gd name="adj" fmla="val 7317"/>
            </a:avLst>
          </a:prstGeom>
          <a:solidFill>
            <a:srgbClr val="FFFFFF"/>
          </a:solidFill>
          <a:ln/>
        </p:spPr>
      </p:sp>
      <p:sp>
        <p:nvSpPr>
          <p:cNvPr id="56" name="Text 49"/>
          <p:cNvSpPr/>
          <p:nvPr/>
        </p:nvSpPr>
        <p:spPr>
          <a:xfrm>
            <a:off x="5349926" y="424281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Explore graphic scores and simple sound stories</a:t>
            </a:r>
            <a:endParaRPr lang="en-US" sz="950" dirty="0"/>
          </a:p>
        </p:txBody>
      </p:sp>
      <p:sp>
        <p:nvSpPr>
          <p:cNvPr id="57" name="Shape 50"/>
          <p:cNvSpPr/>
          <p:nvPr/>
        </p:nvSpPr>
        <p:spPr>
          <a:xfrm>
            <a:off x="7398868" y="4206240"/>
            <a:ext cx="2076374" cy="749808"/>
          </a:xfrm>
          <a:prstGeom prst="roundRect">
            <a:avLst>
              <a:gd name="adj" fmla="val 7317"/>
            </a:avLst>
          </a:prstGeom>
          <a:solidFill>
            <a:srgbClr val="FFFFFF"/>
          </a:solidFill>
          <a:ln/>
        </p:spPr>
      </p:sp>
      <p:sp>
        <p:nvSpPr>
          <p:cNvPr id="58" name="Text 51"/>
          <p:cNvSpPr/>
          <p:nvPr/>
        </p:nvSpPr>
        <p:spPr>
          <a:xfrm>
            <a:off x="7517740" y="424281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Create simple melodies and rhythmic patterns</a:t>
            </a:r>
            <a:endParaRPr lang="en-US" sz="950" dirty="0"/>
          </a:p>
        </p:txBody>
      </p:sp>
      <p:sp>
        <p:nvSpPr>
          <p:cNvPr id="59" name="Shape 52"/>
          <p:cNvSpPr/>
          <p:nvPr/>
        </p:nvSpPr>
        <p:spPr>
          <a:xfrm>
            <a:off x="9566681" y="4206240"/>
            <a:ext cx="2076374" cy="749808"/>
          </a:xfrm>
          <a:prstGeom prst="roundRect">
            <a:avLst>
              <a:gd name="adj" fmla="val 7317"/>
            </a:avLst>
          </a:prstGeom>
          <a:solidFill>
            <a:srgbClr val="FFFFFF"/>
          </a:solidFill>
          <a:ln/>
        </p:spPr>
      </p:sp>
      <p:sp>
        <p:nvSpPr>
          <p:cNvPr id="60" name="Text 53"/>
          <p:cNvSpPr/>
          <p:nvPr/>
        </p:nvSpPr>
        <p:spPr>
          <a:xfrm>
            <a:off x="9685553" y="424281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Compose a four or six-bar melody in a given key</a:t>
            </a:r>
            <a:endParaRPr lang="en-US" sz="950" dirty="0"/>
          </a:p>
        </p:txBody>
      </p:sp>
      <p:sp>
        <p:nvSpPr>
          <p:cNvPr id="61" name="Shape 54"/>
          <p:cNvSpPr/>
          <p:nvPr/>
        </p:nvSpPr>
        <p:spPr>
          <a:xfrm>
            <a:off x="502920" y="5029200"/>
            <a:ext cx="2423160" cy="749808"/>
          </a:xfrm>
          <a:prstGeom prst="roundRect">
            <a:avLst>
              <a:gd name="adj" fmla="val 7317"/>
            </a:avLst>
          </a:prstGeom>
          <a:solidFill>
            <a:srgbClr val="EEF1F7"/>
          </a:solidFill>
          <a:ln/>
        </p:spPr>
      </p:sp>
      <p:pic>
        <p:nvPicPr>
          <p:cNvPr id="62" name="Image 5" descr="icons/book_navy.png"/>
          <p:cNvPicPr>
            <a:picLocks noChangeAspect="1"/>
          </p:cNvPicPr>
          <p:nvPr/>
        </p:nvPicPr>
        <p:blipFill>
          <a:blip r:embed="rId8"/>
          <a:stretch>
            <a:fillRect/>
          </a:stretch>
        </p:blipFill>
        <p:spPr>
          <a:xfrm>
            <a:off x="621792" y="5257800"/>
            <a:ext cx="292608" cy="292608"/>
          </a:xfrm>
          <a:prstGeom prst="rect">
            <a:avLst/>
          </a:prstGeom>
        </p:spPr>
      </p:pic>
      <p:sp>
        <p:nvSpPr>
          <p:cNvPr id="63" name="Text 55"/>
          <p:cNvSpPr/>
          <p:nvPr/>
        </p:nvSpPr>
        <p:spPr>
          <a:xfrm>
            <a:off x="1005840" y="502920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Musical Language &amp; Notation</a:t>
            </a:r>
            <a:endParaRPr lang="en-US" sz="1100" dirty="0"/>
          </a:p>
        </p:txBody>
      </p:sp>
      <p:sp>
        <p:nvSpPr>
          <p:cNvPr id="64" name="Shape 56"/>
          <p:cNvSpPr/>
          <p:nvPr/>
        </p:nvSpPr>
        <p:spPr>
          <a:xfrm>
            <a:off x="3063240" y="5029200"/>
            <a:ext cx="2076374" cy="749808"/>
          </a:xfrm>
          <a:prstGeom prst="roundRect">
            <a:avLst>
              <a:gd name="adj" fmla="val 7317"/>
            </a:avLst>
          </a:prstGeom>
          <a:solidFill>
            <a:srgbClr val="EEF1F7"/>
          </a:solidFill>
          <a:ln/>
        </p:spPr>
      </p:sp>
      <p:sp>
        <p:nvSpPr>
          <p:cNvPr id="65" name="Text 57"/>
          <p:cNvSpPr/>
          <p:nvPr/>
        </p:nvSpPr>
        <p:spPr>
          <a:xfrm>
            <a:off x="3182112" y="506577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Begin to use words like fast, slow, loud, quiet</a:t>
            </a:r>
            <a:endParaRPr lang="en-US" sz="950" dirty="0"/>
          </a:p>
        </p:txBody>
      </p:sp>
      <p:sp>
        <p:nvSpPr>
          <p:cNvPr id="66" name="Shape 58"/>
          <p:cNvSpPr/>
          <p:nvPr/>
        </p:nvSpPr>
        <p:spPr>
          <a:xfrm>
            <a:off x="5231054" y="5029200"/>
            <a:ext cx="2076374" cy="749808"/>
          </a:xfrm>
          <a:prstGeom prst="roundRect">
            <a:avLst>
              <a:gd name="adj" fmla="val 7317"/>
            </a:avLst>
          </a:prstGeom>
          <a:solidFill>
            <a:srgbClr val="EEF1F7"/>
          </a:solidFill>
          <a:ln/>
        </p:spPr>
      </p:sp>
      <p:sp>
        <p:nvSpPr>
          <p:cNvPr id="67" name="Text 59"/>
          <p:cNvSpPr/>
          <p:nvPr/>
        </p:nvSpPr>
        <p:spPr>
          <a:xfrm>
            <a:off x="5349926" y="506577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Represent high, low, long and short sounds with symbols</a:t>
            </a:r>
            <a:endParaRPr lang="en-US" sz="950" dirty="0"/>
          </a:p>
        </p:txBody>
      </p:sp>
      <p:sp>
        <p:nvSpPr>
          <p:cNvPr id="68" name="Shape 60"/>
          <p:cNvSpPr/>
          <p:nvPr/>
        </p:nvSpPr>
        <p:spPr>
          <a:xfrm>
            <a:off x="7398868" y="5029200"/>
            <a:ext cx="2076374" cy="749808"/>
          </a:xfrm>
          <a:prstGeom prst="roundRect">
            <a:avLst>
              <a:gd name="adj" fmla="val 7317"/>
            </a:avLst>
          </a:prstGeom>
          <a:solidFill>
            <a:srgbClr val="EEF1F7"/>
          </a:solidFill>
          <a:ln/>
        </p:spPr>
      </p:sp>
      <p:sp>
        <p:nvSpPr>
          <p:cNvPr id="69" name="Text 61"/>
          <p:cNvSpPr/>
          <p:nvPr/>
        </p:nvSpPr>
        <p:spPr>
          <a:xfrm>
            <a:off x="7517740" y="506577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Read simple crotchet and quaver rhythms</a:t>
            </a:r>
            <a:endParaRPr lang="en-US" sz="950" dirty="0"/>
          </a:p>
        </p:txBody>
      </p:sp>
      <p:sp>
        <p:nvSpPr>
          <p:cNvPr id="70" name="Shape 62"/>
          <p:cNvSpPr/>
          <p:nvPr/>
        </p:nvSpPr>
        <p:spPr>
          <a:xfrm>
            <a:off x="9566681" y="5029200"/>
            <a:ext cx="2076374" cy="749808"/>
          </a:xfrm>
          <a:prstGeom prst="roundRect">
            <a:avLst>
              <a:gd name="adj" fmla="val 7317"/>
            </a:avLst>
          </a:prstGeom>
          <a:solidFill>
            <a:srgbClr val="EEF1F7"/>
          </a:solidFill>
          <a:ln/>
        </p:spPr>
      </p:sp>
      <p:sp>
        <p:nvSpPr>
          <p:cNvPr id="71" name="Text 63"/>
          <p:cNvSpPr/>
          <p:nvPr/>
        </p:nvSpPr>
        <p:spPr>
          <a:xfrm>
            <a:off x="9685553" y="5065776"/>
            <a:ext cx="1838630"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Read stave, treble clef and simple time signatures</a:t>
            </a:r>
            <a:endParaRPr lang="en-US" sz="950" dirty="0"/>
          </a:p>
        </p:txBody>
      </p:sp>
      <p:sp>
        <p:nvSpPr>
          <p:cNvPr id="72" name="Text 64"/>
          <p:cNvSpPr/>
          <p:nvPr/>
        </p:nvSpPr>
        <p:spPr>
          <a:xfrm>
            <a:off x="502920" y="5907024"/>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Music Progression Document.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headphone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Music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749808"/>
          </a:xfrm>
          <a:prstGeom prst="roundRect">
            <a:avLst>
              <a:gd name="adj" fmla="val 7317"/>
            </a:avLst>
          </a:prstGeom>
          <a:solidFill>
            <a:srgbClr val="EEF1F7"/>
          </a:solidFill>
          <a:ln/>
        </p:spPr>
      </p:sp>
      <p:pic>
        <p:nvPicPr>
          <p:cNvPr id="16" name="Image 1" descr="icons/headphones_navy.png"/>
          <p:cNvPicPr>
            <a:picLocks noChangeAspect="1"/>
          </p:cNvPicPr>
          <p:nvPr/>
        </p:nvPicPr>
        <p:blipFill>
          <a:blip r:embed="rId4"/>
          <a:stretch>
            <a:fillRect/>
          </a:stretch>
        </p:blipFill>
        <p:spPr>
          <a:xfrm>
            <a:off x="621792" y="1965960"/>
            <a:ext cx="292608" cy="292608"/>
          </a:xfrm>
          <a:prstGeom prst="rect">
            <a:avLst/>
          </a:prstGeom>
        </p:spPr>
      </p:pic>
      <p:sp>
        <p:nvSpPr>
          <p:cNvPr id="17" name="Text 13"/>
          <p:cNvSpPr/>
          <p:nvPr/>
        </p:nvSpPr>
        <p:spPr>
          <a:xfrm>
            <a:off x="1005840" y="173736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Listening &amp; Responding</a:t>
            </a:r>
            <a:endParaRPr lang="en-US" sz="1100" dirty="0"/>
          </a:p>
        </p:txBody>
      </p:sp>
      <p:sp>
        <p:nvSpPr>
          <p:cNvPr id="18" name="Shape 14"/>
          <p:cNvSpPr/>
          <p:nvPr/>
        </p:nvSpPr>
        <p:spPr>
          <a:xfrm>
            <a:off x="3063240" y="1737360"/>
            <a:ext cx="2798978" cy="749808"/>
          </a:xfrm>
          <a:prstGeom prst="roundRect">
            <a:avLst>
              <a:gd name="adj" fmla="val 7317"/>
            </a:avLst>
          </a:prstGeom>
          <a:solidFill>
            <a:srgbClr val="EEF1F7"/>
          </a:solidFill>
          <a:ln/>
        </p:spPr>
      </p:sp>
      <p:sp>
        <p:nvSpPr>
          <p:cNvPr id="19" name="Text 15"/>
          <p:cNvSpPr/>
          <p:nvPr/>
        </p:nvSpPr>
        <p:spPr>
          <a:xfrm>
            <a:off x="3182112" y="177393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Identify instruments and structure (verse, chorus, intro)</a:t>
            </a:r>
            <a:endParaRPr lang="en-US" sz="950" dirty="0"/>
          </a:p>
        </p:txBody>
      </p:sp>
      <p:sp>
        <p:nvSpPr>
          <p:cNvPr id="20" name="Shape 16"/>
          <p:cNvSpPr/>
          <p:nvPr/>
        </p:nvSpPr>
        <p:spPr>
          <a:xfrm>
            <a:off x="5953658" y="1737360"/>
            <a:ext cx="2798978" cy="749808"/>
          </a:xfrm>
          <a:prstGeom prst="roundRect">
            <a:avLst>
              <a:gd name="adj" fmla="val 7317"/>
            </a:avLst>
          </a:prstGeom>
          <a:solidFill>
            <a:srgbClr val="EEF1F7"/>
          </a:solidFill>
          <a:ln/>
        </p:spPr>
      </p:sp>
      <p:sp>
        <p:nvSpPr>
          <p:cNvPr id="21" name="Text 17"/>
          <p:cNvSpPr/>
          <p:nvPr/>
        </p:nvSpPr>
        <p:spPr>
          <a:xfrm>
            <a:off x="6072530" y="177393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Justify opinions using musical vocabulary</a:t>
            </a:r>
            <a:endParaRPr lang="en-US" sz="950" dirty="0"/>
          </a:p>
        </p:txBody>
      </p:sp>
      <p:sp>
        <p:nvSpPr>
          <p:cNvPr id="22" name="Shape 18"/>
          <p:cNvSpPr/>
          <p:nvPr/>
        </p:nvSpPr>
        <p:spPr>
          <a:xfrm>
            <a:off x="8844077" y="1737360"/>
            <a:ext cx="2798978" cy="749808"/>
          </a:xfrm>
          <a:prstGeom prst="roundRect">
            <a:avLst>
              <a:gd name="adj" fmla="val 7317"/>
            </a:avLst>
          </a:prstGeom>
          <a:solidFill>
            <a:srgbClr val="EEF1F7"/>
          </a:solidFill>
          <a:ln/>
        </p:spPr>
      </p:sp>
      <p:sp>
        <p:nvSpPr>
          <p:cNvPr id="23" name="Text 19"/>
          <p:cNvSpPr/>
          <p:nvPr/>
        </p:nvSpPr>
        <p:spPr>
          <a:xfrm>
            <a:off x="8962949" y="177393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Recognise musical styles and their key features</a:t>
            </a:r>
            <a:endParaRPr lang="en-US" sz="950" dirty="0"/>
          </a:p>
        </p:txBody>
      </p:sp>
      <p:sp>
        <p:nvSpPr>
          <p:cNvPr id="24" name="Shape 20"/>
          <p:cNvSpPr/>
          <p:nvPr/>
        </p:nvSpPr>
        <p:spPr>
          <a:xfrm>
            <a:off x="502920" y="2560320"/>
            <a:ext cx="2423160" cy="749808"/>
          </a:xfrm>
          <a:prstGeom prst="roundRect">
            <a:avLst>
              <a:gd name="adj" fmla="val 7317"/>
            </a:avLst>
          </a:prstGeom>
          <a:solidFill>
            <a:srgbClr val="FFFFFF"/>
          </a:solidFill>
          <a:ln/>
        </p:spPr>
      </p:sp>
      <p:pic>
        <p:nvPicPr>
          <p:cNvPr id="25" name="Image 2" descr="icons/microphone_navy.png"/>
          <p:cNvPicPr>
            <a:picLocks noChangeAspect="1"/>
          </p:cNvPicPr>
          <p:nvPr/>
        </p:nvPicPr>
        <p:blipFill>
          <a:blip r:embed="rId5"/>
          <a:stretch>
            <a:fillRect/>
          </a:stretch>
        </p:blipFill>
        <p:spPr>
          <a:xfrm>
            <a:off x="621792" y="2788920"/>
            <a:ext cx="292608" cy="292608"/>
          </a:xfrm>
          <a:prstGeom prst="rect">
            <a:avLst/>
          </a:prstGeom>
        </p:spPr>
      </p:pic>
      <p:sp>
        <p:nvSpPr>
          <p:cNvPr id="26" name="Text 21"/>
          <p:cNvSpPr/>
          <p:nvPr/>
        </p:nvSpPr>
        <p:spPr>
          <a:xfrm>
            <a:off x="1005840" y="256032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Singing</a:t>
            </a:r>
            <a:endParaRPr lang="en-US" sz="1100" dirty="0"/>
          </a:p>
        </p:txBody>
      </p:sp>
      <p:sp>
        <p:nvSpPr>
          <p:cNvPr id="27" name="Shape 22"/>
          <p:cNvSpPr/>
          <p:nvPr/>
        </p:nvSpPr>
        <p:spPr>
          <a:xfrm>
            <a:off x="3063240" y="2560320"/>
            <a:ext cx="2798978" cy="749808"/>
          </a:xfrm>
          <a:prstGeom prst="roundRect">
            <a:avLst>
              <a:gd name="adj" fmla="val 7317"/>
            </a:avLst>
          </a:prstGeom>
          <a:solidFill>
            <a:srgbClr val="FFFFFF"/>
          </a:solidFill>
          <a:ln/>
        </p:spPr>
      </p:sp>
      <p:sp>
        <p:nvSpPr>
          <p:cNvPr id="28" name="Text 23"/>
          <p:cNvSpPr/>
          <p:nvPr/>
        </p:nvSpPr>
        <p:spPr>
          <a:xfrm>
            <a:off x="3182112" y="259689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in two parts with attention to dynamics</a:t>
            </a:r>
            <a:endParaRPr lang="en-US" sz="950" dirty="0"/>
          </a:p>
        </p:txBody>
      </p:sp>
      <p:sp>
        <p:nvSpPr>
          <p:cNvPr id="29" name="Shape 24"/>
          <p:cNvSpPr/>
          <p:nvPr/>
        </p:nvSpPr>
        <p:spPr>
          <a:xfrm>
            <a:off x="5953658" y="2560320"/>
            <a:ext cx="2798978" cy="749808"/>
          </a:xfrm>
          <a:prstGeom prst="roundRect">
            <a:avLst>
              <a:gd name="adj" fmla="val 7317"/>
            </a:avLst>
          </a:prstGeom>
          <a:solidFill>
            <a:srgbClr val="FFFFFF"/>
          </a:solidFill>
          <a:ln/>
        </p:spPr>
      </p:sp>
      <p:sp>
        <p:nvSpPr>
          <p:cNvPr id="30" name="Text 25"/>
          <p:cNvSpPr/>
          <p:nvPr/>
        </p:nvSpPr>
        <p:spPr>
          <a:xfrm>
            <a:off x="6072530" y="259689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Sing expressively in parts, self-correcting if lost</a:t>
            </a:r>
            <a:endParaRPr lang="en-US" sz="950" dirty="0"/>
          </a:p>
        </p:txBody>
      </p:sp>
      <p:sp>
        <p:nvSpPr>
          <p:cNvPr id="31" name="Shape 26"/>
          <p:cNvSpPr/>
          <p:nvPr/>
        </p:nvSpPr>
        <p:spPr>
          <a:xfrm>
            <a:off x="8844077" y="2560320"/>
            <a:ext cx="2798978" cy="749808"/>
          </a:xfrm>
          <a:prstGeom prst="roundRect">
            <a:avLst>
              <a:gd name="adj" fmla="val 7317"/>
            </a:avLst>
          </a:prstGeom>
          <a:solidFill>
            <a:srgbClr val="FFFFFF"/>
          </a:solidFill>
          <a:ln/>
        </p:spPr>
      </p:sp>
      <p:sp>
        <p:nvSpPr>
          <p:cNvPr id="32" name="Text 27"/>
          <p:cNvSpPr/>
          <p:nvPr/>
        </p:nvSpPr>
        <p:spPr>
          <a:xfrm>
            <a:off x="8962949" y="259689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Lead a singing rehearsal; sing syncopated rhythms</a:t>
            </a:r>
            <a:endParaRPr lang="en-US" sz="950" dirty="0"/>
          </a:p>
        </p:txBody>
      </p:sp>
      <p:sp>
        <p:nvSpPr>
          <p:cNvPr id="33" name="Shape 28"/>
          <p:cNvSpPr/>
          <p:nvPr/>
        </p:nvSpPr>
        <p:spPr>
          <a:xfrm>
            <a:off x="502920" y="3383280"/>
            <a:ext cx="2423160" cy="749808"/>
          </a:xfrm>
          <a:prstGeom prst="roundRect">
            <a:avLst>
              <a:gd name="adj" fmla="val 7317"/>
            </a:avLst>
          </a:prstGeom>
          <a:solidFill>
            <a:srgbClr val="EEF1F7"/>
          </a:solidFill>
          <a:ln/>
        </p:spPr>
      </p:sp>
      <p:pic>
        <p:nvPicPr>
          <p:cNvPr id="34" name="Image 3" descr="icons/music_navy.png"/>
          <p:cNvPicPr>
            <a:picLocks noChangeAspect="1"/>
          </p:cNvPicPr>
          <p:nvPr/>
        </p:nvPicPr>
        <p:blipFill>
          <a:blip r:embed="rId6"/>
          <a:stretch>
            <a:fillRect/>
          </a:stretch>
        </p:blipFill>
        <p:spPr>
          <a:xfrm>
            <a:off x="621792" y="3611880"/>
            <a:ext cx="292608" cy="292608"/>
          </a:xfrm>
          <a:prstGeom prst="rect">
            <a:avLst/>
          </a:prstGeom>
        </p:spPr>
      </p:pic>
      <p:sp>
        <p:nvSpPr>
          <p:cNvPr id="35" name="Text 29"/>
          <p:cNvSpPr/>
          <p:nvPr/>
        </p:nvSpPr>
        <p:spPr>
          <a:xfrm>
            <a:off x="1005840" y="338328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Playing &amp; Performing</a:t>
            </a:r>
            <a:endParaRPr lang="en-US" sz="1100" dirty="0"/>
          </a:p>
        </p:txBody>
      </p:sp>
      <p:sp>
        <p:nvSpPr>
          <p:cNvPr id="36" name="Shape 30"/>
          <p:cNvSpPr/>
          <p:nvPr/>
        </p:nvSpPr>
        <p:spPr>
          <a:xfrm>
            <a:off x="3063240" y="3383280"/>
            <a:ext cx="2798978" cy="749808"/>
          </a:xfrm>
          <a:prstGeom prst="roundRect">
            <a:avLst>
              <a:gd name="adj" fmla="val 7317"/>
            </a:avLst>
          </a:prstGeom>
          <a:solidFill>
            <a:srgbClr val="EEF1F7"/>
          </a:solidFill>
          <a:ln/>
        </p:spPr>
      </p:sp>
      <p:sp>
        <p:nvSpPr>
          <p:cNvPr id="37" name="Text 31"/>
          <p:cNvSpPr/>
          <p:nvPr/>
        </p:nvSpPr>
        <p:spPr>
          <a:xfrm>
            <a:off x="3182112" y="341985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Learn the violin; play with accurate pitch and rhythm</a:t>
            </a:r>
            <a:endParaRPr lang="en-US" sz="950" dirty="0"/>
          </a:p>
        </p:txBody>
      </p:sp>
      <p:sp>
        <p:nvSpPr>
          <p:cNvPr id="38" name="Shape 32"/>
          <p:cNvSpPr/>
          <p:nvPr/>
        </p:nvSpPr>
        <p:spPr>
          <a:xfrm>
            <a:off x="5953658" y="3383280"/>
            <a:ext cx="2798978" cy="749808"/>
          </a:xfrm>
          <a:prstGeom prst="roundRect">
            <a:avLst>
              <a:gd name="adj" fmla="val 7317"/>
            </a:avLst>
          </a:prstGeom>
          <a:solidFill>
            <a:srgbClr val="EEF1F7"/>
          </a:solidFill>
          <a:ln/>
        </p:spPr>
      </p:sp>
      <p:sp>
        <p:nvSpPr>
          <p:cNvPr id="39" name="Text 33"/>
          <p:cNvSpPr/>
          <p:nvPr/>
        </p:nvSpPr>
        <p:spPr>
          <a:xfrm>
            <a:off x="6072530" y="341985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Learn the ukulele; play chordal accompaniments</a:t>
            </a:r>
            <a:endParaRPr lang="en-US" sz="950" dirty="0"/>
          </a:p>
        </p:txBody>
      </p:sp>
      <p:sp>
        <p:nvSpPr>
          <p:cNvPr id="40" name="Shape 34"/>
          <p:cNvSpPr/>
          <p:nvPr/>
        </p:nvSpPr>
        <p:spPr>
          <a:xfrm>
            <a:off x="8844077" y="3383280"/>
            <a:ext cx="2798978" cy="749808"/>
          </a:xfrm>
          <a:prstGeom prst="roundRect">
            <a:avLst>
              <a:gd name="adj" fmla="val 7317"/>
            </a:avLst>
          </a:prstGeom>
          <a:solidFill>
            <a:srgbClr val="EEF1F7"/>
          </a:solidFill>
          <a:ln/>
        </p:spPr>
      </p:sp>
      <p:sp>
        <p:nvSpPr>
          <p:cNvPr id="41" name="Text 35"/>
          <p:cNvSpPr/>
          <p:nvPr/>
        </p:nvSpPr>
        <p:spPr>
          <a:xfrm>
            <a:off x="8962949" y="341985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Perform a differentiated instrumental part with confidence</a:t>
            </a:r>
            <a:endParaRPr lang="en-US" sz="950" dirty="0"/>
          </a:p>
        </p:txBody>
      </p:sp>
      <p:sp>
        <p:nvSpPr>
          <p:cNvPr id="42" name="Shape 36"/>
          <p:cNvSpPr/>
          <p:nvPr/>
        </p:nvSpPr>
        <p:spPr>
          <a:xfrm>
            <a:off x="502920" y="4206240"/>
            <a:ext cx="2423160" cy="749808"/>
          </a:xfrm>
          <a:prstGeom prst="roundRect">
            <a:avLst>
              <a:gd name="adj" fmla="val 7317"/>
            </a:avLst>
          </a:prstGeom>
          <a:solidFill>
            <a:srgbClr val="FFFFFF"/>
          </a:solidFill>
          <a:ln/>
        </p:spPr>
      </p:sp>
      <p:pic>
        <p:nvPicPr>
          <p:cNvPr id="43" name="Image 4" descr="icons/magic_navy.png"/>
          <p:cNvPicPr>
            <a:picLocks noChangeAspect="1"/>
          </p:cNvPicPr>
          <p:nvPr/>
        </p:nvPicPr>
        <p:blipFill>
          <a:blip r:embed="rId7"/>
          <a:stretch>
            <a:fillRect/>
          </a:stretch>
        </p:blipFill>
        <p:spPr>
          <a:xfrm>
            <a:off x="621792" y="4434840"/>
            <a:ext cx="292608" cy="292608"/>
          </a:xfrm>
          <a:prstGeom prst="rect">
            <a:avLst/>
          </a:prstGeom>
        </p:spPr>
      </p:pic>
      <p:sp>
        <p:nvSpPr>
          <p:cNvPr id="44" name="Text 37"/>
          <p:cNvSpPr/>
          <p:nvPr/>
        </p:nvSpPr>
        <p:spPr>
          <a:xfrm>
            <a:off x="1005840" y="420624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Creating Music</a:t>
            </a:r>
            <a:endParaRPr lang="en-US" sz="1100" dirty="0"/>
          </a:p>
        </p:txBody>
      </p:sp>
      <p:sp>
        <p:nvSpPr>
          <p:cNvPr id="45" name="Shape 38"/>
          <p:cNvSpPr/>
          <p:nvPr/>
        </p:nvSpPr>
        <p:spPr>
          <a:xfrm>
            <a:off x="3063240" y="4206240"/>
            <a:ext cx="2798978" cy="749808"/>
          </a:xfrm>
          <a:prstGeom prst="roundRect">
            <a:avLst>
              <a:gd name="adj" fmla="val 7317"/>
            </a:avLst>
          </a:prstGeom>
          <a:solidFill>
            <a:srgbClr val="FFFFFF"/>
          </a:solidFill>
          <a:ln/>
        </p:spPr>
      </p:sp>
      <p:sp>
        <p:nvSpPr>
          <p:cNvPr id="46" name="Text 39"/>
          <p:cNvSpPr/>
          <p:nvPr/>
        </p:nvSpPr>
        <p:spPr>
          <a:xfrm>
            <a:off x="3182112" y="424281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Compose using chords and a wider range of dynamics</a:t>
            </a:r>
            <a:endParaRPr lang="en-US" sz="950" dirty="0"/>
          </a:p>
        </p:txBody>
      </p:sp>
      <p:sp>
        <p:nvSpPr>
          <p:cNvPr id="47" name="Shape 40"/>
          <p:cNvSpPr/>
          <p:nvPr/>
        </p:nvSpPr>
        <p:spPr>
          <a:xfrm>
            <a:off x="5953658" y="4206240"/>
            <a:ext cx="2798978" cy="749808"/>
          </a:xfrm>
          <a:prstGeom prst="roundRect">
            <a:avLst>
              <a:gd name="adj" fmla="val 7317"/>
            </a:avLst>
          </a:prstGeom>
          <a:solidFill>
            <a:srgbClr val="FFFFFF"/>
          </a:solidFill>
          <a:ln/>
        </p:spPr>
      </p:sp>
      <p:sp>
        <p:nvSpPr>
          <p:cNvPr id="48" name="Text 41"/>
          <p:cNvSpPr/>
          <p:nvPr/>
        </p:nvSpPr>
        <p:spPr>
          <a:xfrm>
            <a:off x="6072530" y="424281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Compose using structure (AB, ABA) and full scales</a:t>
            </a:r>
            <a:endParaRPr lang="en-US" sz="950" dirty="0"/>
          </a:p>
        </p:txBody>
      </p:sp>
      <p:sp>
        <p:nvSpPr>
          <p:cNvPr id="49" name="Shape 42"/>
          <p:cNvSpPr/>
          <p:nvPr/>
        </p:nvSpPr>
        <p:spPr>
          <a:xfrm>
            <a:off x="8844077" y="4206240"/>
            <a:ext cx="2798978" cy="749808"/>
          </a:xfrm>
          <a:prstGeom prst="roundRect">
            <a:avLst>
              <a:gd name="adj" fmla="val 7317"/>
            </a:avLst>
          </a:prstGeom>
          <a:solidFill>
            <a:srgbClr val="FFFFFF"/>
          </a:solidFill>
          <a:ln/>
        </p:spPr>
      </p:sp>
      <p:sp>
        <p:nvSpPr>
          <p:cNvPr id="50" name="Text 43"/>
          <p:cNvSpPr/>
          <p:nvPr/>
        </p:nvSpPr>
        <p:spPr>
          <a:xfrm>
            <a:off x="8962949" y="424281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Plan and compose an 8 or 16-beat melodic phrase</a:t>
            </a:r>
            <a:endParaRPr lang="en-US" sz="950" dirty="0"/>
          </a:p>
        </p:txBody>
      </p:sp>
      <p:sp>
        <p:nvSpPr>
          <p:cNvPr id="51" name="Shape 44"/>
          <p:cNvSpPr/>
          <p:nvPr/>
        </p:nvSpPr>
        <p:spPr>
          <a:xfrm>
            <a:off x="502920" y="5029200"/>
            <a:ext cx="2423160" cy="749808"/>
          </a:xfrm>
          <a:prstGeom prst="roundRect">
            <a:avLst>
              <a:gd name="adj" fmla="val 7317"/>
            </a:avLst>
          </a:prstGeom>
          <a:solidFill>
            <a:srgbClr val="EEF1F7"/>
          </a:solidFill>
          <a:ln/>
        </p:spPr>
      </p:sp>
      <p:pic>
        <p:nvPicPr>
          <p:cNvPr id="52" name="Image 5" descr="icons/book_navy.png"/>
          <p:cNvPicPr>
            <a:picLocks noChangeAspect="1"/>
          </p:cNvPicPr>
          <p:nvPr/>
        </p:nvPicPr>
        <p:blipFill>
          <a:blip r:embed="rId8"/>
          <a:stretch>
            <a:fillRect/>
          </a:stretch>
        </p:blipFill>
        <p:spPr>
          <a:xfrm>
            <a:off x="621792" y="5257800"/>
            <a:ext cx="292608" cy="292608"/>
          </a:xfrm>
          <a:prstGeom prst="rect">
            <a:avLst/>
          </a:prstGeom>
        </p:spPr>
      </p:pic>
      <p:sp>
        <p:nvSpPr>
          <p:cNvPr id="53" name="Text 45"/>
          <p:cNvSpPr/>
          <p:nvPr/>
        </p:nvSpPr>
        <p:spPr>
          <a:xfrm>
            <a:off x="1005840" y="5029200"/>
            <a:ext cx="1892808" cy="749808"/>
          </a:xfrm>
          <a:prstGeom prst="rect">
            <a:avLst/>
          </a:prstGeom>
          <a:noFill/>
          <a:ln/>
        </p:spPr>
        <p:txBody>
          <a:bodyPr wrap="square" lIns="0" tIns="0" rIns="0" bIns="0" rtlCol="0" anchor="ctr"/>
          <a:lstStyle/>
          <a:p>
            <a:pPr marL="0" indent="0">
              <a:lnSpc>
                <a:spcPct val="95000"/>
              </a:lnSpc>
              <a:buNone/>
            </a:pPr>
            <a:r>
              <a:rPr lang="en-US" sz="1100" b="1" dirty="0">
                <a:solidFill>
                  <a:srgbClr val="1B2E5E"/>
                </a:solidFill>
                <a:latin typeface="Calibri" pitchFamily="34" charset="0"/>
                <a:ea typeface="Calibri" pitchFamily="34" charset="-122"/>
                <a:cs typeface="Calibri" pitchFamily="34" charset="-120"/>
              </a:rPr>
              <a:t>Musical Language &amp; Notation</a:t>
            </a:r>
            <a:endParaRPr lang="en-US" sz="1100" dirty="0"/>
          </a:p>
        </p:txBody>
      </p:sp>
      <p:sp>
        <p:nvSpPr>
          <p:cNvPr id="54" name="Shape 46"/>
          <p:cNvSpPr/>
          <p:nvPr/>
        </p:nvSpPr>
        <p:spPr>
          <a:xfrm>
            <a:off x="3063240" y="5029200"/>
            <a:ext cx="2798978" cy="749808"/>
          </a:xfrm>
          <a:prstGeom prst="roundRect">
            <a:avLst>
              <a:gd name="adj" fmla="val 7317"/>
            </a:avLst>
          </a:prstGeom>
          <a:solidFill>
            <a:srgbClr val="EEF1F7"/>
          </a:solidFill>
          <a:ln/>
        </p:spPr>
      </p:sp>
      <p:sp>
        <p:nvSpPr>
          <p:cNvPr id="55" name="Text 47"/>
          <p:cNvSpPr/>
          <p:nvPr/>
        </p:nvSpPr>
        <p:spPr>
          <a:xfrm>
            <a:off x="3182112" y="506577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Read semiquavers and dotted rhythms; name notes on the stave</a:t>
            </a:r>
            <a:endParaRPr lang="en-US" sz="950" dirty="0"/>
          </a:p>
        </p:txBody>
      </p:sp>
      <p:sp>
        <p:nvSpPr>
          <p:cNvPr id="56" name="Shape 48"/>
          <p:cNvSpPr/>
          <p:nvPr/>
        </p:nvSpPr>
        <p:spPr>
          <a:xfrm>
            <a:off x="5953658" y="5029200"/>
            <a:ext cx="2798978" cy="749808"/>
          </a:xfrm>
          <a:prstGeom prst="roundRect">
            <a:avLst>
              <a:gd name="adj" fmla="val 7317"/>
            </a:avLst>
          </a:prstGeom>
          <a:solidFill>
            <a:srgbClr val="EEF1F7"/>
          </a:solidFill>
          <a:ln/>
        </p:spPr>
      </p:sp>
      <p:sp>
        <p:nvSpPr>
          <p:cNvPr id="57" name="Text 49"/>
          <p:cNvSpPr/>
          <p:nvPr/>
        </p:nvSpPr>
        <p:spPr>
          <a:xfrm>
            <a:off x="6072530" y="506577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Read and perform pitch notation within an octave</a:t>
            </a:r>
            <a:endParaRPr lang="en-US" sz="950" dirty="0"/>
          </a:p>
        </p:txBody>
      </p:sp>
      <p:sp>
        <p:nvSpPr>
          <p:cNvPr id="58" name="Shape 50"/>
          <p:cNvSpPr/>
          <p:nvPr/>
        </p:nvSpPr>
        <p:spPr>
          <a:xfrm>
            <a:off x="8844077" y="5029200"/>
            <a:ext cx="2798978" cy="749808"/>
          </a:xfrm>
          <a:prstGeom prst="roundRect">
            <a:avLst>
              <a:gd name="adj" fmla="val 7317"/>
            </a:avLst>
          </a:prstGeom>
          <a:solidFill>
            <a:srgbClr val="EEF1F7"/>
          </a:solidFill>
          <a:ln/>
        </p:spPr>
      </p:sp>
      <p:sp>
        <p:nvSpPr>
          <p:cNvPr id="59" name="Text 51"/>
          <p:cNvSpPr/>
          <p:nvPr/>
        </p:nvSpPr>
        <p:spPr>
          <a:xfrm>
            <a:off x="8962949" y="5065776"/>
            <a:ext cx="2561234" cy="676656"/>
          </a:xfrm>
          <a:prstGeom prst="rect">
            <a:avLst/>
          </a:prstGeom>
          <a:noFill/>
          <a:ln/>
        </p:spPr>
        <p:txBody>
          <a:bodyPr wrap="square" lIns="0" tIns="0" rIns="0" bIns="0" rtlCol="0" anchor="ctr"/>
          <a:lstStyle/>
          <a:p>
            <a:pPr marL="0" indent="0" algn="l">
              <a:lnSpc>
                <a:spcPct val="100000"/>
              </a:lnSpc>
              <a:buNone/>
            </a:pPr>
            <a:r>
              <a:rPr lang="en-US" sz="950" dirty="0">
                <a:solidFill>
                  <a:srgbClr val="26314F"/>
                </a:solidFill>
                <a:latin typeface="Calibri" pitchFamily="34" charset="0"/>
                <a:ea typeface="Calibri" pitchFamily="34" charset="-122"/>
                <a:cs typeface="Calibri" pitchFamily="34" charset="-120"/>
              </a:rPr>
              <a:t>Read and notate a range of rhythms and pitches independently</a:t>
            </a:r>
            <a:endParaRPr lang="en-US" sz="950" dirty="0"/>
          </a:p>
        </p:txBody>
      </p:sp>
      <p:sp>
        <p:nvSpPr>
          <p:cNvPr id="60" name="Text 52"/>
          <p:cNvSpPr/>
          <p:nvPr/>
        </p:nvSpPr>
        <p:spPr>
          <a:xfrm>
            <a:off x="502920" y="5907024"/>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Music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Music</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Teacher observation during singing, playing and performance</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Discussion, questioning and listening and responding activities</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Practical music-making, composition and improvisation tasks</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Video recordings capture progress at key points in a unit</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Judged against Listening, Singing, Playing and Creating Music (plus Musical Language in KS2)</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Identifies pupils working towards, at the expected standard, or working at greater depth</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Charanga's spiral approach means skills are revisited and built on year after year</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music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perform with confidence: singing, playing an instrument, and carrying a lasting love of music into secondary school and beyond.</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1377</Words>
  <Application>Microsoft Office PowerPoint</Application>
  <PresentationFormat>Widescreen</PresentationFormat>
  <Paragraphs>253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Music Subject Overview</dc:title>
  <dc:subject>PptxGenJS Presentation</dc:subject>
  <dc:creator>Bexton Primary School</dc:creator>
  <cp:lastModifiedBy>Tristram Marchington</cp:lastModifiedBy>
  <cp:revision>2</cp:revision>
  <dcterms:created xsi:type="dcterms:W3CDTF">2026-07-03T08:33:43Z</dcterms:created>
  <dcterms:modified xsi:type="dcterms:W3CDTF">2026-09-08T11:37:31Z</dcterms:modified>
</cp:coreProperties>
</file>