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414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1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E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o/icons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5816" y="457200"/>
            <a:ext cx="1417320" cy="14173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596128" y="2331720"/>
            <a:ext cx="1005840" cy="100584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pic>
        <p:nvPicPr>
          <p:cNvPr id="4" name="Image 1" descr="/home/claude/mo/icons/math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144" y="2459736"/>
            <a:ext cx="749808" cy="749808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0" y="3520440"/>
            <a:ext cx="121916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MATHEMATICS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0" y="443484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30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OVERVIEW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0" y="49834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C9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 mathematicians. Deep understanding. High expectations for every child.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0" y="6263640"/>
            <a:ext cx="121916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kern="0" spc="200" dirty="0">
                <a:solidFill>
                  <a:srgbClr val="8A97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CHESHIRE ACADEMIES TRUST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66928" cy="56692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pic>
        <p:nvPicPr>
          <p:cNvPr id="3" name="Image 0" descr="/home/claude/mo/icons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457200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234440" y="3474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Intent &amp; Implementation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Bexton Primary School  ·  Maths Curriculum Overview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8988552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02920" y="1234440"/>
            <a:ext cx="4160520" cy="5074920"/>
          </a:xfrm>
          <a:prstGeom prst="roundRect">
            <a:avLst>
              <a:gd name="adj" fmla="val 1758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14630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5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INTENT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1965960"/>
            <a:ext cx="361188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 mathematicians with a deep, connected understanding of number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Bef>
                <a:spcPts val="1000"/>
              </a:spcBef>
              <a:buSzPct val="100000"/>
              <a:buChar char="•"/>
            </a:pPr>
            <a:r>
              <a:rPr lang="en-US" sz="13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Small, carefully sequenced steps using concrete, pictorial and abstract representations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Bef>
                <a:spcPts val="1000"/>
              </a:spcBef>
              <a:buSzPct val="100000"/>
              <a:buChar char="•"/>
            </a:pPr>
            <a:r>
              <a:rPr lang="en-US" sz="13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Fluent recall of number facts, so pupils can focus on reasoning and problem solving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Bef>
                <a:spcPts val="1000"/>
              </a:spcBef>
              <a:buSzPct val="100000"/>
              <a:buChar char="•"/>
            </a:pPr>
            <a:r>
              <a:rPr lang="en-US" sz="13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Precise mathematical vocabulary and stem sentences in every lesson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Bef>
                <a:spcPts val="1000"/>
              </a:spcBef>
              <a:buSzPct val="100000"/>
              <a:buChar char="•"/>
            </a:pPr>
            <a:r>
              <a:rPr lang="en-US" sz="13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expectations for every child, with challenge through depth rather than acceleration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Bef>
                <a:spcPts val="1000"/>
              </a:spcBef>
              <a:buSzPct val="100000"/>
              <a:buChar char="•"/>
            </a:pPr>
            <a:r>
              <a:rPr lang="en-US" sz="13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for the next stage of their education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937760" y="1234440"/>
            <a:ext cx="6720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5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937760" y="1691640"/>
            <a:ext cx="6720840" cy="1078992"/>
          </a:xfrm>
          <a:prstGeom prst="roundRect">
            <a:avLst>
              <a:gd name="adj" fmla="val 6780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102352" y="2002536"/>
            <a:ext cx="457200" cy="457200"/>
          </a:xfrm>
          <a:prstGeom prst="ellipse">
            <a:avLst/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pic>
        <p:nvPicPr>
          <p:cNvPr id="13" name="Image 1" descr="/home/claude/mo/icons/imag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1788" y="2061972"/>
            <a:ext cx="338328" cy="338328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715000" y="1773936"/>
            <a:ext cx="5806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structure &amp; sequencing</a:t>
            </a:r>
            <a:endParaRPr lang="en-US" sz="1250" dirty="0"/>
          </a:p>
        </p:txBody>
      </p:sp>
      <p:sp>
        <p:nvSpPr>
          <p:cNvPr id="15" name="Text 11"/>
          <p:cNvSpPr txBox="1"/>
          <p:nvPr/>
        </p:nvSpPr>
        <p:spPr>
          <a:xfrm>
            <a:off x="5715000" y="2057400"/>
            <a:ext cx="5760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 Rose Maths from Year 1 to Year 6, taught 9 times a fortnight in 60-minute lessons with 20 minutes of Morning Maths. Cygnets learn maths through play and Swans follow Master the Curriculum; Reception uses Mastering Number with White Rose units.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4937760" y="2871216"/>
            <a:ext cx="6720840" cy="1078992"/>
          </a:xfrm>
          <a:prstGeom prst="roundRect">
            <a:avLst>
              <a:gd name="adj" fmla="val 6780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5102352" y="3182112"/>
            <a:ext cx="457200" cy="457200"/>
          </a:xfrm>
          <a:prstGeom prst="ellipse">
            <a:avLst/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pic>
        <p:nvPicPr>
          <p:cNvPr id="18" name="Image 2" descr="/home/claude/mo/icons/math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1788" y="3241548"/>
            <a:ext cx="338328" cy="338328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5715000" y="2953512"/>
            <a:ext cx="5806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&amp; concepts</a:t>
            </a:r>
            <a:endParaRPr lang="en-US" sz="1250" dirty="0"/>
          </a:p>
        </p:txBody>
      </p:sp>
      <p:sp>
        <p:nvSpPr>
          <p:cNvPr id="20" name="Text 15"/>
          <p:cNvSpPr txBox="1"/>
          <p:nvPr/>
        </p:nvSpPr>
        <p:spPr>
          <a:xfrm>
            <a:off x="5715000" y="3236976"/>
            <a:ext cx="5760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Number, fractions, decimals and percentages, measurement, geometry and statistics, with ratio and algebra in Year 6. Mastering Number secures number sense and fact fluency, as a separate session from Year 1.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4937760" y="4050792"/>
            <a:ext cx="6720840" cy="1078992"/>
          </a:xfrm>
          <a:prstGeom prst="roundRect">
            <a:avLst>
              <a:gd name="adj" fmla="val 6780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102352" y="4361688"/>
            <a:ext cx="457200" cy="457200"/>
          </a:xfrm>
          <a:prstGeom prst="ellipse">
            <a:avLst/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pic>
        <p:nvPicPr>
          <p:cNvPr id="23" name="Image 3" descr="/home/claude/mo/icons/image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1788" y="4421124"/>
            <a:ext cx="338328" cy="338328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5715000" y="4133088"/>
            <a:ext cx="5806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Enrichment &amp; personal development</a:t>
            </a:r>
            <a:endParaRPr lang="en-US" sz="1250" dirty="0"/>
          </a:p>
        </p:txBody>
      </p:sp>
      <p:sp>
        <p:nvSpPr>
          <p:cNvPr id="25" name="Text 19"/>
          <p:cNvSpPr txBox="1"/>
          <p:nvPr/>
        </p:nvSpPr>
        <p:spPr>
          <a:xfrm>
            <a:off x="5715000" y="4416552"/>
            <a:ext cx="5760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Times Table Rock Stars events and trust-wide multiplication competitions, National Numeracy Day, and the Year 6 Enterprise Project, where pupils run stalls for the wider school community.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937760" y="5230368"/>
            <a:ext cx="6720840" cy="1078992"/>
          </a:xfrm>
          <a:prstGeom prst="roundRect">
            <a:avLst>
              <a:gd name="adj" fmla="val 6780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5102352" y="5541264"/>
            <a:ext cx="457200" cy="457200"/>
          </a:xfrm>
          <a:prstGeom prst="ellipse">
            <a:avLst/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pic>
        <p:nvPicPr>
          <p:cNvPr id="28" name="Image 4" descr="/home/claude/mo/icons/image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1788" y="5600700"/>
            <a:ext cx="338328" cy="338328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5715000" y="5312664"/>
            <a:ext cx="5806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&amp; next steps</a:t>
            </a:r>
            <a:endParaRPr lang="en-US" sz="1250" dirty="0"/>
          </a:p>
        </p:txBody>
      </p:sp>
      <p:sp>
        <p:nvSpPr>
          <p:cNvPr id="30" name="Text 23"/>
          <p:cNvSpPr txBox="1"/>
          <p:nvPr/>
        </p:nvSpPr>
        <p:spPr>
          <a:xfrm>
            <a:off x="5715000" y="5596128"/>
            <a:ext cx="5760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 Rose end-of-unit and NTS assessments alongside ongoing questioning and self-marking. Outcomes are recorded on Insight and used to plan intervention.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66928" cy="56692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pic>
        <p:nvPicPr>
          <p:cNvPr id="3" name="Image 0" descr="/home/claude/mo/icons/image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457200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234440" y="3474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Maths and The Pathway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Bexton Primary School  ·  Maths Curriculum Overview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8988552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502920" y="118872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maths lesson incorporates elements of the five Pathway Trails, connecting subject learning to the wider Bexton experience.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02920" y="1965960"/>
            <a:ext cx="2093976" cy="4206240"/>
          </a:xfrm>
          <a:prstGeom prst="roundRect">
            <a:avLst>
              <a:gd name="adj" fmla="val 349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261872" y="2240280"/>
            <a:ext cx="585216" cy="585216"/>
          </a:xfrm>
          <a:prstGeom prst="ellipse">
            <a:avLst/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pic>
        <p:nvPicPr>
          <p:cNvPr id="10" name="Image 1" descr="/home/claude/mo/icons/image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596" y="2318004"/>
            <a:ext cx="429768" cy="42976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12648" y="301752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685800" y="3502152"/>
            <a:ext cx="1728216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Explaining and justifying mathematical thinking to a partner, group or class with confidence.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2779776" y="1965960"/>
            <a:ext cx="2093976" cy="4206240"/>
          </a:xfrm>
          <a:prstGeom prst="roundRect">
            <a:avLst>
              <a:gd name="adj" fmla="val 349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538728" y="2240280"/>
            <a:ext cx="585216" cy="585216"/>
          </a:xfrm>
          <a:prstGeom prst="ellipse">
            <a:avLst/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pic>
        <p:nvPicPr>
          <p:cNvPr id="15" name="Image 2" descr="/home/claude/mo/icons/image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6452" y="2318004"/>
            <a:ext cx="429768" cy="42976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889504" y="301752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2962656" y="3502152"/>
            <a:ext cx="1728216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Listening actively, valuing different methods and supporting one another’s learning.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5056632" y="1965960"/>
            <a:ext cx="2093976" cy="4206240"/>
          </a:xfrm>
          <a:prstGeom prst="roundRect">
            <a:avLst>
              <a:gd name="adj" fmla="val 349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5815584" y="2240280"/>
            <a:ext cx="585216" cy="585216"/>
          </a:xfrm>
          <a:prstGeom prst="ellipse">
            <a:avLst/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pic>
        <p:nvPicPr>
          <p:cNvPr id="20" name="Image 3" descr="/home/claude/mo/icons/image1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3308" y="2318004"/>
            <a:ext cx="429768" cy="42976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166360" y="301752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</a:t>
            </a:r>
            <a:endParaRPr lang="en-US" sz="1200" dirty="0"/>
          </a:p>
        </p:txBody>
      </p:sp>
      <p:sp>
        <p:nvSpPr>
          <p:cNvPr id="22" name="Text 16"/>
          <p:cNvSpPr txBox="1"/>
          <p:nvPr/>
        </p:nvSpPr>
        <p:spPr>
          <a:xfrm>
            <a:off x="5239512" y="3502152"/>
            <a:ext cx="1728216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Connecting mathematics to everyday life, other subjects and enterprise in the wider school community.</a:t>
            </a:r>
            <a:endParaRPr lang="en-US" sz="1100" dirty="0"/>
          </a:p>
        </p:txBody>
      </p:sp>
      <p:sp>
        <p:nvSpPr>
          <p:cNvPr id="23" name="Shape 17"/>
          <p:cNvSpPr/>
          <p:nvPr/>
        </p:nvSpPr>
        <p:spPr>
          <a:xfrm>
            <a:off x="7333488" y="1965960"/>
            <a:ext cx="2093976" cy="4206240"/>
          </a:xfrm>
          <a:prstGeom prst="roundRect">
            <a:avLst>
              <a:gd name="adj" fmla="val 349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8092440" y="2240280"/>
            <a:ext cx="585216" cy="585216"/>
          </a:xfrm>
          <a:prstGeom prst="ellipse">
            <a:avLst/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pic>
        <p:nvPicPr>
          <p:cNvPr id="25" name="Image 4" descr="/home/claude/mo/icons/image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0164" y="2318004"/>
            <a:ext cx="429768" cy="429768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443216" y="301752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</a:t>
            </a:r>
            <a:endParaRPr lang="en-US" sz="1200" dirty="0"/>
          </a:p>
        </p:txBody>
      </p:sp>
      <p:sp>
        <p:nvSpPr>
          <p:cNvPr id="27" name="Text 20"/>
          <p:cNvSpPr txBox="1"/>
          <p:nvPr/>
        </p:nvSpPr>
        <p:spPr>
          <a:xfrm>
            <a:off x="7516368" y="3502152"/>
            <a:ext cx="1728216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together to solve problems, sharing strategies and building on the thinking of others.</a:t>
            </a:r>
            <a:endParaRPr lang="en-US" sz="1100" dirty="0"/>
          </a:p>
        </p:txBody>
      </p:sp>
      <p:sp>
        <p:nvSpPr>
          <p:cNvPr id="28" name="Shape 21"/>
          <p:cNvSpPr/>
          <p:nvPr/>
        </p:nvSpPr>
        <p:spPr>
          <a:xfrm>
            <a:off x="9610344" y="1965960"/>
            <a:ext cx="2093976" cy="4206240"/>
          </a:xfrm>
          <a:prstGeom prst="roundRect">
            <a:avLst>
              <a:gd name="adj" fmla="val 349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10369296" y="2240280"/>
            <a:ext cx="585216" cy="585216"/>
          </a:xfrm>
          <a:prstGeom prst="ellipse">
            <a:avLst/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pic>
        <p:nvPicPr>
          <p:cNvPr id="30" name="Image 5" descr="/home/claude/mo/icons/image1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47020" y="2318004"/>
            <a:ext cx="429768" cy="429768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720072" y="301752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</a:t>
            </a:r>
            <a:endParaRPr lang="en-US" sz="1200" dirty="0"/>
          </a:p>
        </p:txBody>
      </p:sp>
      <p:sp>
        <p:nvSpPr>
          <p:cNvPr id="32" name="Text 24"/>
          <p:cNvSpPr txBox="1"/>
          <p:nvPr/>
        </p:nvSpPr>
        <p:spPr>
          <a:xfrm>
            <a:off x="9793224" y="3502152"/>
            <a:ext cx="1728216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stem sentences and precise mathematical vocabulary to explain methods and reasoning.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66928" cy="566928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</p:sp>
      <p:pic>
        <p:nvPicPr>
          <p:cNvPr id="3" name="Image 0" descr="/home/claude/mo/icons/math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457200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234440" y="3474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Maths in the Early Years Foundation Stage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Bexton Primary School  ·  Maths Curriculum Overview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8988552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502920" y="1188720"/>
            <a:ext cx="5394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Cygnets learn maths through play: daily nursery rhymes, adult interactions and the environment, mapped to Development Matters and Birth to 5 Matters. Swans follow Master the Curriculum on three afternoons a week in groups of 15, with consolidation and maths challenges in the environment. In Reception, Mastering Number is taught four days a week across 31 weeks, with White Rose units for shape, space and measure on the fifth day.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02920" y="2697480"/>
            <a:ext cx="5394960" cy="3520440"/>
          </a:xfrm>
          <a:prstGeom prst="roundRect">
            <a:avLst>
              <a:gd name="adj" fmla="val 2078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77240" y="292608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RECEPTION, CHILDREN CAN...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777240" y="3429000"/>
            <a:ext cx="457200" cy="45720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</p:sp>
      <p:pic>
        <p:nvPicPr>
          <p:cNvPr id="11" name="Image 1" descr="/home/claude/mo/icons/image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" y="3488436"/>
            <a:ext cx="338328" cy="33832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371600" y="342900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Name, describe, build and split 2-D and 3-D shapes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777240" y="4114800"/>
            <a:ext cx="457200" cy="45720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</p:sp>
      <p:pic>
        <p:nvPicPr>
          <p:cNvPr id="14" name="Image 2" descr="/home/claude/mo/icons/image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" y="4174236"/>
            <a:ext cx="338328" cy="338328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371600" y="411480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length, height, mass and capacity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777240" y="4800600"/>
            <a:ext cx="457200" cy="45720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</p:sp>
      <p:pic>
        <p:nvPicPr>
          <p:cNvPr id="17" name="Image 3" descr="/home/claude/mo/icons/image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" y="4860036"/>
            <a:ext cx="338328" cy="338328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371600" y="480060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position and make simple maps</a:t>
            </a:r>
            <a:endParaRPr lang="en-US" sz="1250" dirty="0"/>
          </a:p>
        </p:txBody>
      </p:sp>
      <p:sp>
        <p:nvSpPr>
          <p:cNvPr id="19" name="Shape 13"/>
          <p:cNvSpPr/>
          <p:nvPr/>
        </p:nvSpPr>
        <p:spPr>
          <a:xfrm>
            <a:off x="777240" y="5486400"/>
            <a:ext cx="457200" cy="45720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</p:sp>
      <p:pic>
        <p:nvPicPr>
          <p:cNvPr id="20" name="Image 4" descr="/home/claude/mo/icons/image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" y="5545836"/>
            <a:ext cx="338328" cy="338328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371600" y="548640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Copy, continue and create repeating patterns</a:t>
            </a:r>
            <a:endParaRPr lang="en-US" sz="1250" dirty="0"/>
          </a:p>
        </p:txBody>
      </p:sp>
      <p:sp>
        <p:nvSpPr>
          <p:cNvPr id="22" name="Shape 15"/>
          <p:cNvSpPr/>
          <p:nvPr/>
        </p:nvSpPr>
        <p:spPr>
          <a:xfrm>
            <a:off x="6263640" y="1234440"/>
            <a:ext cx="5394960" cy="4983480"/>
          </a:xfrm>
          <a:prstGeom prst="roundRect">
            <a:avLst>
              <a:gd name="adj" fmla="val 1468"/>
            </a:avLst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sp>
        <p:nvSpPr>
          <p:cNvPr id="23" name="Shape 16"/>
          <p:cNvSpPr/>
          <p:nvPr/>
        </p:nvSpPr>
        <p:spPr>
          <a:xfrm>
            <a:off x="6537960" y="1508760"/>
            <a:ext cx="548640" cy="548640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</p:sp>
      <p:pic>
        <p:nvPicPr>
          <p:cNvPr id="24" name="Image 5" descr="/home/claude/mo/icons/shape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0" y="1600200"/>
            <a:ext cx="365760" cy="36576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7223760" y="150876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MATHEMATICS</a:t>
            </a:r>
            <a:endParaRPr lang="en-US" sz="1200" dirty="0"/>
          </a:p>
        </p:txBody>
      </p:sp>
      <p:sp>
        <p:nvSpPr>
          <p:cNvPr id="26" name="Text 18"/>
          <p:cNvSpPr txBox="1"/>
          <p:nvPr/>
        </p:nvSpPr>
        <p:spPr>
          <a:xfrm>
            <a:off x="7223760" y="178308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Learning Goals</a:t>
            </a:r>
            <a:endParaRPr lang="en-US" sz="1350" dirty="0"/>
          </a:p>
        </p:txBody>
      </p:sp>
      <p:sp>
        <p:nvSpPr>
          <p:cNvPr id="27" name="Text 19"/>
          <p:cNvSpPr txBox="1"/>
          <p:nvPr/>
        </p:nvSpPr>
        <p:spPr>
          <a:xfrm>
            <a:off x="6537960" y="2212848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</a:t>
            </a:r>
            <a:endParaRPr lang="en-US" sz="1050" dirty="0"/>
          </a:p>
        </p:txBody>
      </p:sp>
      <p:sp>
        <p:nvSpPr>
          <p:cNvPr id="28" name="Shape 20"/>
          <p:cNvSpPr/>
          <p:nvPr/>
        </p:nvSpPr>
        <p:spPr>
          <a:xfrm>
            <a:off x="6537960" y="2546604"/>
            <a:ext cx="100584" cy="100584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9" name="Text 21"/>
          <p:cNvSpPr txBox="1"/>
          <p:nvPr/>
        </p:nvSpPr>
        <p:spPr>
          <a:xfrm>
            <a:off x="6812280" y="2496312"/>
            <a:ext cx="4709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0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a deep understanding of number to 10, including the composition of each number</a:t>
            </a:r>
            <a:endParaRPr lang="en-US" sz="1050" dirty="0"/>
          </a:p>
        </p:txBody>
      </p:sp>
      <p:sp>
        <p:nvSpPr>
          <p:cNvPr id="30" name="Shape 22"/>
          <p:cNvSpPr/>
          <p:nvPr/>
        </p:nvSpPr>
        <p:spPr>
          <a:xfrm>
            <a:off x="6537960" y="2976372"/>
            <a:ext cx="100584" cy="100584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1" name="Text 23"/>
          <p:cNvSpPr txBox="1"/>
          <p:nvPr/>
        </p:nvSpPr>
        <p:spPr>
          <a:xfrm>
            <a:off x="6812280" y="2926080"/>
            <a:ext cx="4709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0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Subitise (recognise quantities without counting) up to 5</a:t>
            </a:r>
            <a:endParaRPr lang="en-US" sz="1050" dirty="0"/>
          </a:p>
        </p:txBody>
      </p:sp>
      <p:sp>
        <p:nvSpPr>
          <p:cNvPr id="32" name="Shape 24"/>
          <p:cNvSpPr/>
          <p:nvPr/>
        </p:nvSpPr>
        <p:spPr>
          <a:xfrm>
            <a:off x="6537960" y="3406140"/>
            <a:ext cx="100584" cy="100584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3" name="Text 25"/>
          <p:cNvSpPr txBox="1"/>
          <p:nvPr/>
        </p:nvSpPr>
        <p:spPr>
          <a:xfrm>
            <a:off x="6812280" y="3355848"/>
            <a:ext cx="4709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0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Automatically recall number bonds up to 5 and some number bonds to 10, including double facts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6537960" y="3840480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NUMERICAL PATTERNS</a:t>
            </a:r>
            <a:endParaRPr lang="en-US" sz="1050" dirty="0"/>
          </a:p>
        </p:txBody>
      </p:sp>
      <p:sp>
        <p:nvSpPr>
          <p:cNvPr id="35" name="Shape 27"/>
          <p:cNvSpPr/>
          <p:nvPr/>
        </p:nvSpPr>
        <p:spPr>
          <a:xfrm>
            <a:off x="6537960" y="4174236"/>
            <a:ext cx="100584" cy="100584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6" name="Text 28"/>
          <p:cNvSpPr txBox="1"/>
          <p:nvPr/>
        </p:nvSpPr>
        <p:spPr>
          <a:xfrm>
            <a:off x="6812280" y="4123944"/>
            <a:ext cx="4709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0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Verbally count beyond 20, recognising the pattern of the counting system</a:t>
            </a:r>
            <a:endParaRPr lang="en-US" sz="1050" dirty="0"/>
          </a:p>
        </p:txBody>
      </p:sp>
      <p:sp>
        <p:nvSpPr>
          <p:cNvPr id="37" name="Shape 29"/>
          <p:cNvSpPr/>
          <p:nvPr/>
        </p:nvSpPr>
        <p:spPr>
          <a:xfrm>
            <a:off x="6537960" y="4604004"/>
            <a:ext cx="100584" cy="100584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8" name="Text 30"/>
          <p:cNvSpPr txBox="1"/>
          <p:nvPr/>
        </p:nvSpPr>
        <p:spPr>
          <a:xfrm>
            <a:off x="6812280" y="4553712"/>
            <a:ext cx="4709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0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quantities up to 10, recognising when one is greater than, less than or the same as another</a:t>
            </a:r>
            <a:endParaRPr lang="en-US" sz="1050" dirty="0"/>
          </a:p>
        </p:txBody>
      </p:sp>
      <p:sp>
        <p:nvSpPr>
          <p:cNvPr id="39" name="Shape 31"/>
          <p:cNvSpPr/>
          <p:nvPr/>
        </p:nvSpPr>
        <p:spPr>
          <a:xfrm>
            <a:off x="6537960" y="5033772"/>
            <a:ext cx="100584" cy="100584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40" name="Text 32"/>
          <p:cNvSpPr txBox="1"/>
          <p:nvPr/>
        </p:nvSpPr>
        <p:spPr>
          <a:xfrm>
            <a:off x="6812280" y="4983480"/>
            <a:ext cx="4709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0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represent patterns within numbers up to 10, including evens and odds, doubles and sharing equally</a:t>
            </a:r>
            <a:endParaRPr lang="en-US" sz="1050" dirty="0"/>
          </a:p>
        </p:txBody>
      </p:sp>
      <p:sp>
        <p:nvSpPr>
          <p:cNvPr id="41" name="Text 33"/>
          <p:cNvSpPr txBox="1"/>
          <p:nvPr/>
        </p:nvSpPr>
        <p:spPr>
          <a:xfrm>
            <a:off x="6537960" y="5650992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AEB8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Matters guides the frequency, repetition and depth of these experiences, preparing children for White Rose Maths from Year 1.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66928" cy="566928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</p:sp>
      <p:pic>
        <p:nvPicPr>
          <p:cNvPr id="3" name="Image 0" descr="/home/claude/mo/icons/image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457200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234440" y="3474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Inclusion within Maths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Bexton Primary School  ·  Maths Curriculum Overview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8988552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502920" y="1234440"/>
            <a:ext cx="4206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child at Bexton is a mathematician. The curriculum intent stays the same for every pupil. What changes is how staff scaffold the journey there for children with additional needs.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02920" y="4297680"/>
            <a:ext cx="4206240" cy="1920240"/>
          </a:xfrm>
          <a:prstGeom prst="roundRect">
            <a:avLst>
              <a:gd name="adj" fmla="val 3810"/>
            </a:avLst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77240" y="4297680"/>
            <a:ext cx="3657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AMBITION.</a:t>
            </a:r>
            <a:endParaRPr lang="en-US" sz="2000" dirty="0"/>
          </a:p>
          <a:p>
            <a:pPr marL="0" indent="0">
              <a:buNone/>
            </a:pPr>
            <a:r>
              <a:rPr lang="en-US" sz="20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ADAPTED APPROACH.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029200" y="1234440"/>
            <a:ext cx="6629400" cy="1147572"/>
          </a:xfrm>
          <a:prstGeom prst="roundRect">
            <a:avLst>
              <a:gd name="adj" fmla="val 81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193792" y="1543050"/>
            <a:ext cx="530352" cy="530352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</p:sp>
      <p:pic>
        <p:nvPicPr>
          <p:cNvPr id="12" name="Image 1" descr="/home/claude/mo/icons/cub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6944" y="1616202"/>
            <a:ext cx="384048" cy="38404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925312" y="1234440"/>
            <a:ext cx="1828800" cy="11475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Representations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7818120" y="1234440"/>
            <a:ext cx="3703320" cy="11475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Manipulatives, pictorial models and worked examples on screens and working walls, with number squares and times table grids where needed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5029200" y="2491740"/>
            <a:ext cx="6629400" cy="1147572"/>
          </a:xfrm>
          <a:prstGeom prst="roundRect">
            <a:avLst>
              <a:gd name="adj" fmla="val 81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193792" y="2800350"/>
            <a:ext cx="530352" cy="530352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</p:sp>
      <p:pic>
        <p:nvPicPr>
          <p:cNvPr id="17" name="Image 2" descr="/home/claude/mo/icons/image1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6944" y="2873502"/>
            <a:ext cx="384048" cy="384048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5925312" y="2491740"/>
            <a:ext cx="1828800" cy="11475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support</a:t>
            </a:r>
            <a:endParaRPr lang="en-US" sz="1300" dirty="0"/>
          </a:p>
        </p:txBody>
      </p:sp>
      <p:sp>
        <p:nvSpPr>
          <p:cNvPr id="19" name="Text 14"/>
          <p:cNvSpPr txBox="1"/>
          <p:nvPr/>
        </p:nvSpPr>
        <p:spPr>
          <a:xfrm>
            <a:off x="7818120" y="2491740"/>
            <a:ext cx="3703320" cy="11475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Adult guidance, carefully chosen peer support, and repeated rehearsal of key vocabulary and stem sentences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5029200" y="3749039"/>
            <a:ext cx="6629400" cy="1147572"/>
          </a:xfrm>
          <a:prstGeom prst="roundRect">
            <a:avLst>
              <a:gd name="adj" fmla="val 81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5193792" y="4057650"/>
            <a:ext cx="530352" cy="530352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</p:sp>
      <p:pic>
        <p:nvPicPr>
          <p:cNvPr id="22" name="Image 3" descr="/home/claude/mo/icons/syn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6944" y="4130802"/>
            <a:ext cx="384048" cy="384048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925312" y="3749039"/>
            <a:ext cx="1828800" cy="11475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up</a:t>
            </a:r>
            <a:endParaRPr lang="en-US" sz="1300" dirty="0"/>
          </a:p>
        </p:txBody>
      </p:sp>
      <p:sp>
        <p:nvSpPr>
          <p:cNvPr id="24" name="Text 18"/>
          <p:cNvSpPr txBox="1"/>
          <p:nvPr/>
        </p:nvSpPr>
        <p:spPr>
          <a:xfrm>
            <a:off x="7818120" y="3749039"/>
            <a:ext cx="3703320" cy="11475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Misconceptions addressed the same day, through Morning Maths or targeted intervention such as White Rose Infinity, 1‑Minute Maths and Fluency Bee</a:t>
            </a:r>
            <a:endParaRPr lang="en-US" sz="1100" dirty="0"/>
          </a:p>
        </p:txBody>
      </p:sp>
      <p:sp>
        <p:nvSpPr>
          <p:cNvPr id="30" name="Shape 23"/>
          <p:cNvSpPr/>
          <p:nvPr/>
        </p:nvSpPr>
        <p:spPr>
          <a:xfrm>
            <a:off x="5029200" y="5006340"/>
            <a:ext cx="6629400" cy="1147572"/>
          </a:xfrm>
          <a:prstGeom prst="roundRect">
            <a:avLst>
              <a:gd name="adj" fmla="val 81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5193792" y="5314950"/>
            <a:ext cx="530352" cy="530352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</p:sp>
      <p:pic>
        <p:nvPicPr>
          <p:cNvPr id="32" name="Image 5" descr="/home/claude/mo/icons/image1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6944" y="5388102"/>
            <a:ext cx="384048" cy="384048"/>
          </a:xfrm>
          <a:prstGeom prst="rect">
            <a:avLst/>
          </a:prstGeom>
        </p:spPr>
      </p:pic>
      <p:sp>
        <p:nvSpPr>
          <p:cNvPr id="33" name="Text 25"/>
          <p:cNvSpPr txBox="1"/>
          <p:nvPr/>
        </p:nvSpPr>
        <p:spPr>
          <a:xfrm>
            <a:off x="5925312" y="5006340"/>
            <a:ext cx="1828800" cy="11475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300" dirty="0"/>
          </a:p>
        </p:txBody>
      </p:sp>
      <p:sp>
        <p:nvSpPr>
          <p:cNvPr id="34" name="Text 26"/>
          <p:cNvSpPr txBox="1"/>
          <p:nvPr/>
        </p:nvSpPr>
        <p:spPr>
          <a:xfrm>
            <a:off x="7818120" y="5006340"/>
            <a:ext cx="3703320" cy="11475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Justifying, proving, finding counterexamples and comparing methods, rather than moving on to new content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66928" cy="56692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pic>
        <p:nvPicPr>
          <p:cNvPr id="3" name="Image 0" descr="/home/claude/mo/icons/math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457200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234440" y="3474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Journey: Year 1 &amp; Year 2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Bexton Primary School  ·  Maths Curriculum Overview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8988552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02920" y="1234440"/>
            <a:ext cx="868680" cy="2514600"/>
          </a:xfrm>
          <a:prstGeom prst="roundRect">
            <a:avLst>
              <a:gd name="adj" fmla="val 8421"/>
            </a:avLst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02920" y="1234440"/>
            <a:ext cx="8686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1554480" y="1234440"/>
            <a:ext cx="3319272" cy="2514600"/>
          </a:xfrm>
          <a:prstGeom prst="roundRect">
            <a:avLst>
              <a:gd name="adj" fmla="val 290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682496" y="1325880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AUTUMN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1700784" y="1668780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865376" y="161848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 value (within 10)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1700784" y="2007108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865376" y="195681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 and subtraction (within 10)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1700784" y="2345436"/>
            <a:ext cx="91440" cy="91440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1865376" y="2295144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4983480" y="1234440"/>
            <a:ext cx="3319272" cy="2514600"/>
          </a:xfrm>
          <a:prstGeom prst="roundRect">
            <a:avLst>
              <a:gd name="adj" fmla="val 290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5111496" y="1325880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</a:t>
            </a:r>
            <a:endParaRPr lang="en-US" sz="850" dirty="0"/>
          </a:p>
        </p:txBody>
      </p:sp>
      <p:sp>
        <p:nvSpPr>
          <p:cNvPr id="19" name="Shape 16"/>
          <p:cNvSpPr/>
          <p:nvPr/>
        </p:nvSpPr>
        <p:spPr>
          <a:xfrm>
            <a:off x="5129784" y="1668780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5294376" y="161848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 value (within 20)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5129784" y="2007108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294376" y="195681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 and subtraction (within 20)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5129784" y="2345436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5294376" y="2295144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 value (within 50)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5129784" y="2683764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5294376" y="263347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Length and height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5129784" y="3022092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5294376" y="297180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and volume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8412480" y="1234440"/>
            <a:ext cx="3319272" cy="2514600"/>
          </a:xfrm>
          <a:prstGeom prst="roundRect">
            <a:avLst>
              <a:gd name="adj" fmla="val 290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8540496" y="1325880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</a:t>
            </a:r>
            <a:endParaRPr lang="en-US" sz="850" dirty="0"/>
          </a:p>
        </p:txBody>
      </p:sp>
      <p:sp>
        <p:nvSpPr>
          <p:cNvPr id="31" name="Shape 28"/>
          <p:cNvSpPr/>
          <p:nvPr/>
        </p:nvSpPr>
        <p:spPr>
          <a:xfrm>
            <a:off x="8558784" y="1668780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8723376" y="161848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Multiplication and division</a:t>
            </a:r>
            <a:endParaRPr lang="en-US" sz="1100" dirty="0"/>
          </a:p>
        </p:txBody>
      </p:sp>
      <p:sp>
        <p:nvSpPr>
          <p:cNvPr id="33" name="Shape 30"/>
          <p:cNvSpPr/>
          <p:nvPr/>
        </p:nvSpPr>
        <p:spPr>
          <a:xfrm>
            <a:off x="8558784" y="2007108"/>
            <a:ext cx="91440" cy="91440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8723376" y="195681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Fractions</a:t>
            </a:r>
            <a:endParaRPr lang="en-US" sz="1100" dirty="0"/>
          </a:p>
        </p:txBody>
      </p:sp>
      <p:sp>
        <p:nvSpPr>
          <p:cNvPr id="35" name="Shape 32"/>
          <p:cNvSpPr/>
          <p:nvPr/>
        </p:nvSpPr>
        <p:spPr>
          <a:xfrm>
            <a:off x="8558784" y="2345436"/>
            <a:ext cx="91440" cy="91440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8723376" y="2295144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and direction</a:t>
            </a:r>
            <a:endParaRPr lang="en-US" sz="1100" dirty="0"/>
          </a:p>
        </p:txBody>
      </p:sp>
      <p:sp>
        <p:nvSpPr>
          <p:cNvPr id="37" name="Shape 34"/>
          <p:cNvSpPr/>
          <p:nvPr/>
        </p:nvSpPr>
        <p:spPr>
          <a:xfrm>
            <a:off x="8558784" y="2683764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38" name="Text 35"/>
          <p:cNvSpPr txBox="1"/>
          <p:nvPr/>
        </p:nvSpPr>
        <p:spPr>
          <a:xfrm>
            <a:off x="8723376" y="263347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 value (within 100)</a:t>
            </a:r>
            <a:endParaRPr lang="en-US" sz="1100" dirty="0"/>
          </a:p>
        </p:txBody>
      </p:sp>
      <p:sp>
        <p:nvSpPr>
          <p:cNvPr id="39" name="Shape 36"/>
          <p:cNvSpPr/>
          <p:nvPr/>
        </p:nvSpPr>
        <p:spPr>
          <a:xfrm>
            <a:off x="8558784" y="3022092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8723376" y="297180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</a:t>
            </a:r>
            <a:endParaRPr lang="en-US" sz="1100" dirty="0"/>
          </a:p>
        </p:txBody>
      </p:sp>
      <p:sp>
        <p:nvSpPr>
          <p:cNvPr id="41" name="Shape 38"/>
          <p:cNvSpPr/>
          <p:nvPr/>
        </p:nvSpPr>
        <p:spPr>
          <a:xfrm>
            <a:off x="8558784" y="3360420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42" name="Text 39"/>
          <p:cNvSpPr txBox="1"/>
          <p:nvPr/>
        </p:nvSpPr>
        <p:spPr>
          <a:xfrm>
            <a:off x="8723376" y="331012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100" dirty="0"/>
          </a:p>
        </p:txBody>
      </p:sp>
      <p:sp>
        <p:nvSpPr>
          <p:cNvPr id="43" name="Shape 40"/>
          <p:cNvSpPr/>
          <p:nvPr/>
        </p:nvSpPr>
        <p:spPr>
          <a:xfrm>
            <a:off x="502920" y="3886200"/>
            <a:ext cx="868680" cy="2514600"/>
          </a:xfrm>
          <a:prstGeom prst="roundRect">
            <a:avLst>
              <a:gd name="adj" fmla="val 8421"/>
            </a:avLst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sp>
        <p:nvSpPr>
          <p:cNvPr id="44" name="Text 41"/>
          <p:cNvSpPr txBox="1"/>
          <p:nvPr/>
        </p:nvSpPr>
        <p:spPr>
          <a:xfrm>
            <a:off x="502920" y="3886200"/>
            <a:ext cx="8686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45" name="Shape 42"/>
          <p:cNvSpPr/>
          <p:nvPr/>
        </p:nvSpPr>
        <p:spPr>
          <a:xfrm>
            <a:off x="1554480" y="3886200"/>
            <a:ext cx="3319272" cy="2514600"/>
          </a:xfrm>
          <a:prstGeom prst="roundRect">
            <a:avLst>
              <a:gd name="adj" fmla="val 290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46" name="Text 43"/>
          <p:cNvSpPr txBox="1"/>
          <p:nvPr/>
        </p:nvSpPr>
        <p:spPr>
          <a:xfrm>
            <a:off x="1682496" y="3977640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AUTUMN</a:t>
            </a:r>
            <a:endParaRPr lang="en-US" sz="850" dirty="0"/>
          </a:p>
        </p:txBody>
      </p:sp>
      <p:sp>
        <p:nvSpPr>
          <p:cNvPr id="47" name="Shape 44"/>
          <p:cNvSpPr/>
          <p:nvPr/>
        </p:nvSpPr>
        <p:spPr>
          <a:xfrm>
            <a:off x="1700784" y="4320540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48" name="Text 45"/>
          <p:cNvSpPr txBox="1"/>
          <p:nvPr/>
        </p:nvSpPr>
        <p:spPr>
          <a:xfrm>
            <a:off x="1865376" y="427024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 value</a:t>
            </a:r>
            <a:endParaRPr lang="en-US" sz="1100" dirty="0"/>
          </a:p>
        </p:txBody>
      </p:sp>
      <p:sp>
        <p:nvSpPr>
          <p:cNvPr id="49" name="Shape 46"/>
          <p:cNvSpPr/>
          <p:nvPr/>
        </p:nvSpPr>
        <p:spPr>
          <a:xfrm>
            <a:off x="1700784" y="4658868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50" name="Text 47"/>
          <p:cNvSpPr txBox="1"/>
          <p:nvPr/>
        </p:nvSpPr>
        <p:spPr>
          <a:xfrm>
            <a:off x="1865376" y="460857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 and subtraction</a:t>
            </a:r>
            <a:endParaRPr lang="en-US" sz="1100" dirty="0"/>
          </a:p>
        </p:txBody>
      </p:sp>
      <p:sp>
        <p:nvSpPr>
          <p:cNvPr id="51" name="Shape 48"/>
          <p:cNvSpPr/>
          <p:nvPr/>
        </p:nvSpPr>
        <p:spPr>
          <a:xfrm>
            <a:off x="1700784" y="4997196"/>
            <a:ext cx="91440" cy="91440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52" name="Text 49"/>
          <p:cNvSpPr txBox="1"/>
          <p:nvPr/>
        </p:nvSpPr>
        <p:spPr>
          <a:xfrm>
            <a:off x="1865376" y="4946904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</a:t>
            </a:r>
            <a:endParaRPr lang="en-US" sz="1100" dirty="0"/>
          </a:p>
        </p:txBody>
      </p:sp>
      <p:sp>
        <p:nvSpPr>
          <p:cNvPr id="53" name="Shape 50"/>
          <p:cNvSpPr/>
          <p:nvPr/>
        </p:nvSpPr>
        <p:spPr>
          <a:xfrm>
            <a:off x="4983480" y="3886200"/>
            <a:ext cx="3319272" cy="2514600"/>
          </a:xfrm>
          <a:prstGeom prst="roundRect">
            <a:avLst>
              <a:gd name="adj" fmla="val 290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4" name="Text 51"/>
          <p:cNvSpPr txBox="1"/>
          <p:nvPr/>
        </p:nvSpPr>
        <p:spPr>
          <a:xfrm>
            <a:off x="5111496" y="3977640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</a:t>
            </a:r>
            <a:endParaRPr lang="en-US" sz="850" dirty="0"/>
          </a:p>
        </p:txBody>
      </p:sp>
      <p:sp>
        <p:nvSpPr>
          <p:cNvPr id="55" name="Shape 52"/>
          <p:cNvSpPr/>
          <p:nvPr/>
        </p:nvSpPr>
        <p:spPr>
          <a:xfrm>
            <a:off x="5129784" y="4320540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56" name="Text 53"/>
          <p:cNvSpPr txBox="1"/>
          <p:nvPr/>
        </p:nvSpPr>
        <p:spPr>
          <a:xfrm>
            <a:off x="5294376" y="427024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</a:t>
            </a:r>
            <a:endParaRPr lang="en-US" sz="1100" dirty="0"/>
          </a:p>
        </p:txBody>
      </p:sp>
      <p:sp>
        <p:nvSpPr>
          <p:cNvPr id="57" name="Shape 54"/>
          <p:cNvSpPr/>
          <p:nvPr/>
        </p:nvSpPr>
        <p:spPr>
          <a:xfrm>
            <a:off x="5129784" y="4658868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58" name="Text 55"/>
          <p:cNvSpPr txBox="1"/>
          <p:nvPr/>
        </p:nvSpPr>
        <p:spPr>
          <a:xfrm>
            <a:off x="5294376" y="460857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Multiplication and division</a:t>
            </a:r>
            <a:endParaRPr lang="en-US" sz="1100" dirty="0"/>
          </a:p>
        </p:txBody>
      </p:sp>
      <p:sp>
        <p:nvSpPr>
          <p:cNvPr id="59" name="Shape 56"/>
          <p:cNvSpPr/>
          <p:nvPr/>
        </p:nvSpPr>
        <p:spPr>
          <a:xfrm>
            <a:off x="5129784" y="4997196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60" name="Text 57"/>
          <p:cNvSpPr txBox="1"/>
          <p:nvPr/>
        </p:nvSpPr>
        <p:spPr>
          <a:xfrm>
            <a:off x="5294376" y="4946904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Length and height</a:t>
            </a:r>
            <a:endParaRPr lang="en-US" sz="1100" dirty="0"/>
          </a:p>
        </p:txBody>
      </p:sp>
      <p:sp>
        <p:nvSpPr>
          <p:cNvPr id="61" name="Shape 58"/>
          <p:cNvSpPr/>
          <p:nvPr/>
        </p:nvSpPr>
        <p:spPr>
          <a:xfrm>
            <a:off x="5129784" y="5335524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62" name="Text 59"/>
          <p:cNvSpPr txBox="1"/>
          <p:nvPr/>
        </p:nvSpPr>
        <p:spPr>
          <a:xfrm>
            <a:off x="5294376" y="528523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Mass, capacity and temperature</a:t>
            </a:r>
            <a:endParaRPr lang="en-US" sz="1100" dirty="0"/>
          </a:p>
        </p:txBody>
      </p:sp>
      <p:sp>
        <p:nvSpPr>
          <p:cNvPr id="63" name="Shape 60"/>
          <p:cNvSpPr/>
          <p:nvPr/>
        </p:nvSpPr>
        <p:spPr>
          <a:xfrm>
            <a:off x="8412480" y="3886200"/>
            <a:ext cx="3319272" cy="2514600"/>
          </a:xfrm>
          <a:prstGeom prst="roundRect">
            <a:avLst>
              <a:gd name="adj" fmla="val 290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64" name="Text 61"/>
          <p:cNvSpPr txBox="1"/>
          <p:nvPr/>
        </p:nvSpPr>
        <p:spPr>
          <a:xfrm>
            <a:off x="8540496" y="3977640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</a:t>
            </a:r>
            <a:endParaRPr lang="en-US" sz="850" dirty="0"/>
          </a:p>
        </p:txBody>
      </p:sp>
      <p:sp>
        <p:nvSpPr>
          <p:cNvPr id="65" name="Shape 62"/>
          <p:cNvSpPr/>
          <p:nvPr/>
        </p:nvSpPr>
        <p:spPr>
          <a:xfrm>
            <a:off x="8558784" y="4320540"/>
            <a:ext cx="91440" cy="91440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66" name="Text 63"/>
          <p:cNvSpPr txBox="1"/>
          <p:nvPr/>
        </p:nvSpPr>
        <p:spPr>
          <a:xfrm>
            <a:off x="8723376" y="427024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Fractions</a:t>
            </a:r>
            <a:endParaRPr lang="en-US" sz="1100" dirty="0"/>
          </a:p>
        </p:txBody>
      </p:sp>
      <p:sp>
        <p:nvSpPr>
          <p:cNvPr id="67" name="Shape 64"/>
          <p:cNvSpPr/>
          <p:nvPr/>
        </p:nvSpPr>
        <p:spPr>
          <a:xfrm>
            <a:off x="8558784" y="4658868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68" name="Text 65"/>
          <p:cNvSpPr txBox="1"/>
          <p:nvPr/>
        </p:nvSpPr>
        <p:spPr>
          <a:xfrm>
            <a:off x="8723376" y="460857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100" dirty="0"/>
          </a:p>
        </p:txBody>
      </p:sp>
      <p:sp>
        <p:nvSpPr>
          <p:cNvPr id="69" name="Shape 66"/>
          <p:cNvSpPr/>
          <p:nvPr/>
        </p:nvSpPr>
        <p:spPr>
          <a:xfrm>
            <a:off x="8558784" y="4997196"/>
            <a:ext cx="91440" cy="91440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70" name="Text 67"/>
          <p:cNvSpPr txBox="1"/>
          <p:nvPr/>
        </p:nvSpPr>
        <p:spPr>
          <a:xfrm>
            <a:off x="8723376" y="4946904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Statistics</a:t>
            </a:r>
            <a:endParaRPr lang="en-US" sz="1100" dirty="0"/>
          </a:p>
        </p:txBody>
      </p:sp>
      <p:sp>
        <p:nvSpPr>
          <p:cNvPr id="71" name="Shape 68"/>
          <p:cNvSpPr/>
          <p:nvPr/>
        </p:nvSpPr>
        <p:spPr>
          <a:xfrm>
            <a:off x="8558784" y="5335524"/>
            <a:ext cx="91440" cy="91440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72" name="Text 69"/>
          <p:cNvSpPr txBox="1"/>
          <p:nvPr/>
        </p:nvSpPr>
        <p:spPr>
          <a:xfrm>
            <a:off x="8723376" y="528523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and direction</a:t>
            </a:r>
            <a:endParaRPr lang="en-US" sz="1100" dirty="0"/>
          </a:p>
        </p:txBody>
      </p:sp>
      <p:sp>
        <p:nvSpPr>
          <p:cNvPr id="73" name="Shape 70"/>
          <p:cNvSpPr/>
          <p:nvPr/>
        </p:nvSpPr>
        <p:spPr>
          <a:xfrm>
            <a:off x="5693969" y="6551676"/>
            <a:ext cx="109728" cy="109728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74" name="Text 71"/>
          <p:cNvSpPr txBox="1"/>
          <p:nvPr/>
        </p:nvSpPr>
        <p:spPr>
          <a:xfrm>
            <a:off x="5858561" y="6473952"/>
            <a:ext cx="45537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</a:t>
            </a:r>
            <a:endParaRPr lang="en-US" sz="900" dirty="0"/>
          </a:p>
        </p:txBody>
      </p:sp>
      <p:sp>
        <p:nvSpPr>
          <p:cNvPr id="75" name="Shape 72"/>
          <p:cNvSpPr/>
          <p:nvPr/>
        </p:nvSpPr>
        <p:spPr>
          <a:xfrm>
            <a:off x="6496812" y="6551676"/>
            <a:ext cx="109728" cy="109728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76" name="Text 73"/>
          <p:cNvSpPr txBox="1"/>
          <p:nvPr/>
        </p:nvSpPr>
        <p:spPr>
          <a:xfrm>
            <a:off x="6661404" y="6473952"/>
            <a:ext cx="17967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Fractions, decimals, ratio and algebra</a:t>
            </a:r>
            <a:endParaRPr lang="en-US" sz="900" dirty="0"/>
          </a:p>
        </p:txBody>
      </p:sp>
      <p:sp>
        <p:nvSpPr>
          <p:cNvPr id="77" name="Shape 74"/>
          <p:cNvSpPr/>
          <p:nvPr/>
        </p:nvSpPr>
        <p:spPr>
          <a:xfrm>
            <a:off x="8641080" y="6551676"/>
            <a:ext cx="109728" cy="109728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78" name="Text 75"/>
          <p:cNvSpPr txBox="1"/>
          <p:nvPr/>
        </p:nvSpPr>
        <p:spPr>
          <a:xfrm>
            <a:off x="8805672" y="6473952"/>
            <a:ext cx="72786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</a:t>
            </a:r>
            <a:endParaRPr lang="en-US" sz="900" dirty="0"/>
          </a:p>
        </p:txBody>
      </p:sp>
      <p:sp>
        <p:nvSpPr>
          <p:cNvPr id="79" name="Shape 76"/>
          <p:cNvSpPr/>
          <p:nvPr/>
        </p:nvSpPr>
        <p:spPr>
          <a:xfrm>
            <a:off x="9716414" y="6551676"/>
            <a:ext cx="109728" cy="109728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80" name="Text 77"/>
          <p:cNvSpPr txBox="1"/>
          <p:nvPr/>
        </p:nvSpPr>
        <p:spPr>
          <a:xfrm>
            <a:off x="9881006" y="6473952"/>
            <a:ext cx="11649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Geometry and statistics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66928" cy="56692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pic>
        <p:nvPicPr>
          <p:cNvPr id="3" name="Image 0" descr="/home/claude/mo/icons/math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457200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234440" y="3474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Journey: Year 3 &amp; Year 4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Bexton Primary School  ·  Maths Curriculum Overview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8988552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02920" y="1234440"/>
            <a:ext cx="868680" cy="2514600"/>
          </a:xfrm>
          <a:prstGeom prst="roundRect">
            <a:avLst>
              <a:gd name="adj" fmla="val 8421"/>
            </a:avLst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02920" y="1234440"/>
            <a:ext cx="8686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1554480" y="1234440"/>
            <a:ext cx="3319272" cy="2514600"/>
          </a:xfrm>
          <a:prstGeom prst="roundRect">
            <a:avLst>
              <a:gd name="adj" fmla="val 290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682496" y="1325880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AUTUMN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1700784" y="1668780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865376" y="161848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 value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1700784" y="2007108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865376" y="195681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 and subtraction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1700784" y="2345436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1865376" y="2295144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Multiplication and division A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4983480" y="1234440"/>
            <a:ext cx="3319272" cy="2514600"/>
          </a:xfrm>
          <a:prstGeom prst="roundRect">
            <a:avLst>
              <a:gd name="adj" fmla="val 290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5111496" y="1325880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</a:t>
            </a:r>
            <a:endParaRPr lang="en-US" sz="850" dirty="0"/>
          </a:p>
        </p:txBody>
      </p:sp>
      <p:sp>
        <p:nvSpPr>
          <p:cNvPr id="19" name="Shape 16"/>
          <p:cNvSpPr/>
          <p:nvPr/>
        </p:nvSpPr>
        <p:spPr>
          <a:xfrm>
            <a:off x="5129784" y="1668780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5294376" y="161848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Multiplication and division B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5129784" y="2007108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294376" y="195681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Length and perimeter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5129784" y="2345436"/>
            <a:ext cx="91440" cy="91440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5294376" y="2295144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Fractions A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5129784" y="2683764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5294376" y="263347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and capacity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8412480" y="1234440"/>
            <a:ext cx="3319272" cy="2514600"/>
          </a:xfrm>
          <a:prstGeom prst="roundRect">
            <a:avLst>
              <a:gd name="adj" fmla="val 290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8540496" y="1325880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</a:t>
            </a:r>
            <a:endParaRPr lang="en-US" sz="850" dirty="0"/>
          </a:p>
        </p:txBody>
      </p:sp>
      <p:sp>
        <p:nvSpPr>
          <p:cNvPr id="29" name="Shape 26"/>
          <p:cNvSpPr/>
          <p:nvPr/>
        </p:nvSpPr>
        <p:spPr>
          <a:xfrm>
            <a:off x="8558784" y="1668780"/>
            <a:ext cx="91440" cy="91440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8723376" y="161848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Fractions B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8558784" y="2007108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8723376" y="195681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</a:t>
            </a:r>
            <a:endParaRPr lang="en-US" sz="1100" dirty="0"/>
          </a:p>
        </p:txBody>
      </p:sp>
      <p:sp>
        <p:nvSpPr>
          <p:cNvPr id="33" name="Shape 30"/>
          <p:cNvSpPr/>
          <p:nvPr/>
        </p:nvSpPr>
        <p:spPr>
          <a:xfrm>
            <a:off x="8558784" y="2345436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8723376" y="2295144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100" dirty="0"/>
          </a:p>
        </p:txBody>
      </p:sp>
      <p:sp>
        <p:nvSpPr>
          <p:cNvPr id="35" name="Shape 32"/>
          <p:cNvSpPr/>
          <p:nvPr/>
        </p:nvSpPr>
        <p:spPr>
          <a:xfrm>
            <a:off x="8558784" y="2683764"/>
            <a:ext cx="91440" cy="91440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8723376" y="263347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</a:t>
            </a:r>
            <a:endParaRPr lang="en-US" sz="1100" dirty="0"/>
          </a:p>
        </p:txBody>
      </p:sp>
      <p:sp>
        <p:nvSpPr>
          <p:cNvPr id="37" name="Shape 34"/>
          <p:cNvSpPr/>
          <p:nvPr/>
        </p:nvSpPr>
        <p:spPr>
          <a:xfrm>
            <a:off x="8558784" y="3022092"/>
            <a:ext cx="91440" cy="91440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38" name="Text 35"/>
          <p:cNvSpPr txBox="1"/>
          <p:nvPr/>
        </p:nvSpPr>
        <p:spPr>
          <a:xfrm>
            <a:off x="8723376" y="297180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Statistics</a:t>
            </a:r>
            <a:endParaRPr lang="en-US" sz="1100" dirty="0"/>
          </a:p>
        </p:txBody>
      </p:sp>
      <p:sp>
        <p:nvSpPr>
          <p:cNvPr id="39" name="Shape 36"/>
          <p:cNvSpPr/>
          <p:nvPr/>
        </p:nvSpPr>
        <p:spPr>
          <a:xfrm>
            <a:off x="502920" y="3886200"/>
            <a:ext cx="868680" cy="2514600"/>
          </a:xfrm>
          <a:prstGeom prst="roundRect">
            <a:avLst>
              <a:gd name="adj" fmla="val 8421"/>
            </a:avLst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502920" y="3886200"/>
            <a:ext cx="8686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41" name="Shape 38"/>
          <p:cNvSpPr/>
          <p:nvPr/>
        </p:nvSpPr>
        <p:spPr>
          <a:xfrm>
            <a:off x="1554480" y="3886200"/>
            <a:ext cx="3319272" cy="2514600"/>
          </a:xfrm>
          <a:prstGeom prst="roundRect">
            <a:avLst>
              <a:gd name="adj" fmla="val 290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42" name="Text 39"/>
          <p:cNvSpPr txBox="1"/>
          <p:nvPr/>
        </p:nvSpPr>
        <p:spPr>
          <a:xfrm>
            <a:off x="1682496" y="3977640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AUTUMN</a:t>
            </a:r>
            <a:endParaRPr lang="en-US" sz="850" dirty="0"/>
          </a:p>
        </p:txBody>
      </p:sp>
      <p:sp>
        <p:nvSpPr>
          <p:cNvPr id="43" name="Shape 40"/>
          <p:cNvSpPr/>
          <p:nvPr/>
        </p:nvSpPr>
        <p:spPr>
          <a:xfrm>
            <a:off x="1700784" y="4320540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44" name="Text 41"/>
          <p:cNvSpPr txBox="1"/>
          <p:nvPr/>
        </p:nvSpPr>
        <p:spPr>
          <a:xfrm>
            <a:off x="1865376" y="427024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 value</a:t>
            </a:r>
            <a:endParaRPr lang="en-US" sz="1100" dirty="0"/>
          </a:p>
        </p:txBody>
      </p:sp>
      <p:sp>
        <p:nvSpPr>
          <p:cNvPr id="45" name="Shape 42"/>
          <p:cNvSpPr/>
          <p:nvPr/>
        </p:nvSpPr>
        <p:spPr>
          <a:xfrm>
            <a:off x="1700784" y="4658868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46" name="Text 43"/>
          <p:cNvSpPr txBox="1"/>
          <p:nvPr/>
        </p:nvSpPr>
        <p:spPr>
          <a:xfrm>
            <a:off x="1865376" y="460857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 and subtraction</a:t>
            </a:r>
            <a:endParaRPr lang="en-US" sz="1100" dirty="0"/>
          </a:p>
        </p:txBody>
      </p:sp>
      <p:sp>
        <p:nvSpPr>
          <p:cNvPr id="47" name="Shape 44"/>
          <p:cNvSpPr/>
          <p:nvPr/>
        </p:nvSpPr>
        <p:spPr>
          <a:xfrm>
            <a:off x="1700784" y="4997196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48" name="Text 45"/>
          <p:cNvSpPr txBox="1"/>
          <p:nvPr/>
        </p:nvSpPr>
        <p:spPr>
          <a:xfrm>
            <a:off x="1865376" y="4946904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</a:t>
            </a:r>
            <a:endParaRPr lang="en-US" sz="1100" dirty="0"/>
          </a:p>
        </p:txBody>
      </p:sp>
      <p:sp>
        <p:nvSpPr>
          <p:cNvPr id="49" name="Shape 46"/>
          <p:cNvSpPr/>
          <p:nvPr/>
        </p:nvSpPr>
        <p:spPr>
          <a:xfrm>
            <a:off x="1700784" y="5335524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50" name="Text 47"/>
          <p:cNvSpPr txBox="1"/>
          <p:nvPr/>
        </p:nvSpPr>
        <p:spPr>
          <a:xfrm>
            <a:off x="1865376" y="528523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Multiplication and division A</a:t>
            </a:r>
            <a:endParaRPr lang="en-US" sz="1100" dirty="0"/>
          </a:p>
        </p:txBody>
      </p:sp>
      <p:sp>
        <p:nvSpPr>
          <p:cNvPr id="51" name="Shape 48"/>
          <p:cNvSpPr/>
          <p:nvPr/>
        </p:nvSpPr>
        <p:spPr>
          <a:xfrm>
            <a:off x="4983480" y="3886200"/>
            <a:ext cx="3319272" cy="2514600"/>
          </a:xfrm>
          <a:prstGeom prst="roundRect">
            <a:avLst>
              <a:gd name="adj" fmla="val 290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2" name="Text 49"/>
          <p:cNvSpPr txBox="1"/>
          <p:nvPr/>
        </p:nvSpPr>
        <p:spPr>
          <a:xfrm>
            <a:off x="5111496" y="3977640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</a:t>
            </a:r>
            <a:endParaRPr lang="en-US" sz="850" dirty="0"/>
          </a:p>
        </p:txBody>
      </p:sp>
      <p:sp>
        <p:nvSpPr>
          <p:cNvPr id="53" name="Shape 50"/>
          <p:cNvSpPr/>
          <p:nvPr/>
        </p:nvSpPr>
        <p:spPr>
          <a:xfrm>
            <a:off x="5129784" y="4320540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54" name="Text 51"/>
          <p:cNvSpPr txBox="1"/>
          <p:nvPr/>
        </p:nvSpPr>
        <p:spPr>
          <a:xfrm>
            <a:off x="5294376" y="427024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Multiplication and division B</a:t>
            </a:r>
            <a:endParaRPr lang="en-US" sz="1100" dirty="0"/>
          </a:p>
        </p:txBody>
      </p:sp>
      <p:sp>
        <p:nvSpPr>
          <p:cNvPr id="55" name="Shape 52"/>
          <p:cNvSpPr/>
          <p:nvPr/>
        </p:nvSpPr>
        <p:spPr>
          <a:xfrm>
            <a:off x="5129784" y="4658868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56" name="Text 53"/>
          <p:cNvSpPr txBox="1"/>
          <p:nvPr/>
        </p:nvSpPr>
        <p:spPr>
          <a:xfrm>
            <a:off x="5294376" y="460857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Length and perimeter</a:t>
            </a:r>
            <a:endParaRPr lang="en-US" sz="1100" dirty="0"/>
          </a:p>
        </p:txBody>
      </p:sp>
      <p:sp>
        <p:nvSpPr>
          <p:cNvPr id="57" name="Shape 54"/>
          <p:cNvSpPr/>
          <p:nvPr/>
        </p:nvSpPr>
        <p:spPr>
          <a:xfrm>
            <a:off x="5129784" y="4997196"/>
            <a:ext cx="91440" cy="91440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58" name="Text 55"/>
          <p:cNvSpPr txBox="1"/>
          <p:nvPr/>
        </p:nvSpPr>
        <p:spPr>
          <a:xfrm>
            <a:off x="5294376" y="4946904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Fractions</a:t>
            </a:r>
            <a:endParaRPr lang="en-US" sz="1100" dirty="0"/>
          </a:p>
        </p:txBody>
      </p:sp>
      <p:sp>
        <p:nvSpPr>
          <p:cNvPr id="59" name="Shape 56"/>
          <p:cNvSpPr/>
          <p:nvPr/>
        </p:nvSpPr>
        <p:spPr>
          <a:xfrm>
            <a:off x="5129784" y="5335524"/>
            <a:ext cx="91440" cy="91440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60" name="Text 57"/>
          <p:cNvSpPr txBox="1"/>
          <p:nvPr/>
        </p:nvSpPr>
        <p:spPr>
          <a:xfrm>
            <a:off x="5294376" y="528523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Decimals A</a:t>
            </a:r>
            <a:endParaRPr lang="en-US" sz="1100" dirty="0"/>
          </a:p>
        </p:txBody>
      </p:sp>
      <p:sp>
        <p:nvSpPr>
          <p:cNvPr id="61" name="Shape 58"/>
          <p:cNvSpPr/>
          <p:nvPr/>
        </p:nvSpPr>
        <p:spPr>
          <a:xfrm>
            <a:off x="8412480" y="3886200"/>
            <a:ext cx="3319272" cy="2514600"/>
          </a:xfrm>
          <a:prstGeom prst="roundRect">
            <a:avLst>
              <a:gd name="adj" fmla="val 290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62" name="Text 59"/>
          <p:cNvSpPr txBox="1"/>
          <p:nvPr/>
        </p:nvSpPr>
        <p:spPr>
          <a:xfrm>
            <a:off x="8540496" y="3977640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</a:t>
            </a:r>
            <a:endParaRPr lang="en-US" sz="850" dirty="0"/>
          </a:p>
        </p:txBody>
      </p:sp>
      <p:sp>
        <p:nvSpPr>
          <p:cNvPr id="63" name="Shape 60"/>
          <p:cNvSpPr/>
          <p:nvPr/>
        </p:nvSpPr>
        <p:spPr>
          <a:xfrm>
            <a:off x="8558784" y="4320540"/>
            <a:ext cx="91440" cy="91440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64" name="Text 61"/>
          <p:cNvSpPr txBox="1"/>
          <p:nvPr/>
        </p:nvSpPr>
        <p:spPr>
          <a:xfrm>
            <a:off x="8723376" y="427024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Decimals B</a:t>
            </a:r>
            <a:endParaRPr lang="en-US" sz="1100" dirty="0"/>
          </a:p>
        </p:txBody>
      </p:sp>
      <p:sp>
        <p:nvSpPr>
          <p:cNvPr id="65" name="Shape 62"/>
          <p:cNvSpPr/>
          <p:nvPr/>
        </p:nvSpPr>
        <p:spPr>
          <a:xfrm>
            <a:off x="8558784" y="4658868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66" name="Text 63"/>
          <p:cNvSpPr txBox="1"/>
          <p:nvPr/>
        </p:nvSpPr>
        <p:spPr>
          <a:xfrm>
            <a:off x="8723376" y="460857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</a:t>
            </a:r>
            <a:endParaRPr lang="en-US" sz="1100" dirty="0"/>
          </a:p>
        </p:txBody>
      </p:sp>
      <p:sp>
        <p:nvSpPr>
          <p:cNvPr id="67" name="Shape 64"/>
          <p:cNvSpPr/>
          <p:nvPr/>
        </p:nvSpPr>
        <p:spPr>
          <a:xfrm>
            <a:off x="8558784" y="4997196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68" name="Text 65"/>
          <p:cNvSpPr txBox="1"/>
          <p:nvPr/>
        </p:nvSpPr>
        <p:spPr>
          <a:xfrm>
            <a:off x="8723376" y="4946904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100" dirty="0"/>
          </a:p>
        </p:txBody>
      </p:sp>
      <p:sp>
        <p:nvSpPr>
          <p:cNvPr id="69" name="Shape 66"/>
          <p:cNvSpPr/>
          <p:nvPr/>
        </p:nvSpPr>
        <p:spPr>
          <a:xfrm>
            <a:off x="8558784" y="5335524"/>
            <a:ext cx="91440" cy="91440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70" name="Text 67"/>
          <p:cNvSpPr txBox="1"/>
          <p:nvPr/>
        </p:nvSpPr>
        <p:spPr>
          <a:xfrm>
            <a:off x="8723376" y="528523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</a:t>
            </a:r>
            <a:endParaRPr lang="en-US" sz="1100" dirty="0"/>
          </a:p>
        </p:txBody>
      </p:sp>
      <p:sp>
        <p:nvSpPr>
          <p:cNvPr id="71" name="Shape 68"/>
          <p:cNvSpPr/>
          <p:nvPr/>
        </p:nvSpPr>
        <p:spPr>
          <a:xfrm>
            <a:off x="8558784" y="5673852"/>
            <a:ext cx="91440" cy="91440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72" name="Text 69"/>
          <p:cNvSpPr txBox="1"/>
          <p:nvPr/>
        </p:nvSpPr>
        <p:spPr>
          <a:xfrm>
            <a:off x="8723376" y="562356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Statistics</a:t>
            </a:r>
            <a:endParaRPr lang="en-US" sz="1100" dirty="0"/>
          </a:p>
        </p:txBody>
      </p:sp>
      <p:sp>
        <p:nvSpPr>
          <p:cNvPr id="73" name="Shape 70"/>
          <p:cNvSpPr/>
          <p:nvPr/>
        </p:nvSpPr>
        <p:spPr>
          <a:xfrm>
            <a:off x="8558784" y="6012180"/>
            <a:ext cx="91440" cy="91440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74" name="Text 71"/>
          <p:cNvSpPr txBox="1"/>
          <p:nvPr/>
        </p:nvSpPr>
        <p:spPr>
          <a:xfrm>
            <a:off x="8723376" y="596188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and direction</a:t>
            </a:r>
            <a:endParaRPr lang="en-US" sz="1100" dirty="0"/>
          </a:p>
        </p:txBody>
      </p:sp>
      <p:sp>
        <p:nvSpPr>
          <p:cNvPr id="75" name="Shape 72"/>
          <p:cNvSpPr/>
          <p:nvPr/>
        </p:nvSpPr>
        <p:spPr>
          <a:xfrm>
            <a:off x="5693969" y="6551676"/>
            <a:ext cx="109728" cy="109728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76" name="Text 73"/>
          <p:cNvSpPr txBox="1"/>
          <p:nvPr/>
        </p:nvSpPr>
        <p:spPr>
          <a:xfrm>
            <a:off x="5858561" y="6473952"/>
            <a:ext cx="45537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</a:t>
            </a:r>
            <a:endParaRPr lang="en-US" sz="900" dirty="0"/>
          </a:p>
        </p:txBody>
      </p:sp>
      <p:sp>
        <p:nvSpPr>
          <p:cNvPr id="77" name="Shape 74"/>
          <p:cNvSpPr/>
          <p:nvPr/>
        </p:nvSpPr>
        <p:spPr>
          <a:xfrm>
            <a:off x="6496812" y="6551676"/>
            <a:ext cx="109728" cy="109728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78" name="Text 75"/>
          <p:cNvSpPr txBox="1"/>
          <p:nvPr/>
        </p:nvSpPr>
        <p:spPr>
          <a:xfrm>
            <a:off x="6661404" y="6473952"/>
            <a:ext cx="17967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Fractions, decimals, ratio and algebra</a:t>
            </a:r>
            <a:endParaRPr lang="en-US" sz="900" dirty="0"/>
          </a:p>
        </p:txBody>
      </p:sp>
      <p:sp>
        <p:nvSpPr>
          <p:cNvPr id="79" name="Shape 76"/>
          <p:cNvSpPr/>
          <p:nvPr/>
        </p:nvSpPr>
        <p:spPr>
          <a:xfrm>
            <a:off x="8641080" y="6551676"/>
            <a:ext cx="109728" cy="109728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80" name="Text 77"/>
          <p:cNvSpPr txBox="1"/>
          <p:nvPr/>
        </p:nvSpPr>
        <p:spPr>
          <a:xfrm>
            <a:off x="8805672" y="6473952"/>
            <a:ext cx="72786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</a:t>
            </a:r>
            <a:endParaRPr lang="en-US" sz="900" dirty="0"/>
          </a:p>
        </p:txBody>
      </p:sp>
      <p:sp>
        <p:nvSpPr>
          <p:cNvPr id="81" name="Shape 78"/>
          <p:cNvSpPr/>
          <p:nvPr/>
        </p:nvSpPr>
        <p:spPr>
          <a:xfrm>
            <a:off x="9716414" y="6551676"/>
            <a:ext cx="109728" cy="109728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82" name="Text 79"/>
          <p:cNvSpPr txBox="1"/>
          <p:nvPr/>
        </p:nvSpPr>
        <p:spPr>
          <a:xfrm>
            <a:off x="9881006" y="6473952"/>
            <a:ext cx="11649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Geometry and statistics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66928" cy="56692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pic>
        <p:nvPicPr>
          <p:cNvPr id="3" name="Image 0" descr="/home/claude/mo/icons/math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457200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234440" y="3474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Journey: Year 5 &amp; Year 6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Bexton Primary School  ·  Maths Curriculum Overview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8988552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02920" y="1234440"/>
            <a:ext cx="868680" cy="2514600"/>
          </a:xfrm>
          <a:prstGeom prst="roundRect">
            <a:avLst>
              <a:gd name="adj" fmla="val 8421"/>
            </a:avLst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02920" y="1234440"/>
            <a:ext cx="8686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1554480" y="1234440"/>
            <a:ext cx="3319272" cy="2514600"/>
          </a:xfrm>
          <a:prstGeom prst="roundRect">
            <a:avLst>
              <a:gd name="adj" fmla="val 290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682496" y="1325880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AUTUMN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1700784" y="1668780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865376" y="161848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 value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1700784" y="2007108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865376" y="195681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 and subtraction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1700784" y="2345436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1865376" y="2295144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Multiplication and division A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1700784" y="2683764"/>
            <a:ext cx="91440" cy="91440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1865376" y="263347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Fractions A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983480" y="1234440"/>
            <a:ext cx="3319272" cy="2514600"/>
          </a:xfrm>
          <a:prstGeom prst="roundRect">
            <a:avLst>
              <a:gd name="adj" fmla="val 290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5111496" y="1325880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5129784" y="1668780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294376" y="161848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Multiplication and division B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5129784" y="2007108"/>
            <a:ext cx="91440" cy="91440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5294376" y="195681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Fractions B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5129784" y="2345436"/>
            <a:ext cx="91440" cy="91440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5294376" y="2295144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Decimals and percentages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5129784" y="2683764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5294376" y="263347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Perimeter and area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5129784" y="3022092"/>
            <a:ext cx="91440" cy="91440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5294376" y="297180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Statistics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8412480" y="1234440"/>
            <a:ext cx="3319272" cy="2514600"/>
          </a:xfrm>
          <a:prstGeom prst="roundRect">
            <a:avLst>
              <a:gd name="adj" fmla="val 290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8540496" y="1325880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</a:t>
            </a:r>
            <a:endParaRPr lang="en-US" sz="850" dirty="0"/>
          </a:p>
        </p:txBody>
      </p:sp>
      <p:sp>
        <p:nvSpPr>
          <p:cNvPr id="33" name="Shape 30"/>
          <p:cNvSpPr/>
          <p:nvPr/>
        </p:nvSpPr>
        <p:spPr>
          <a:xfrm>
            <a:off x="8558784" y="1668780"/>
            <a:ext cx="91440" cy="91440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8723376" y="161848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</a:t>
            </a:r>
            <a:endParaRPr lang="en-US" sz="1100" dirty="0"/>
          </a:p>
        </p:txBody>
      </p:sp>
      <p:sp>
        <p:nvSpPr>
          <p:cNvPr id="35" name="Shape 32"/>
          <p:cNvSpPr/>
          <p:nvPr/>
        </p:nvSpPr>
        <p:spPr>
          <a:xfrm>
            <a:off x="8558784" y="2007108"/>
            <a:ext cx="91440" cy="91440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8723376" y="195681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and direction</a:t>
            </a:r>
            <a:endParaRPr lang="en-US" sz="1100" dirty="0"/>
          </a:p>
        </p:txBody>
      </p:sp>
      <p:sp>
        <p:nvSpPr>
          <p:cNvPr id="37" name="Shape 34"/>
          <p:cNvSpPr/>
          <p:nvPr/>
        </p:nvSpPr>
        <p:spPr>
          <a:xfrm>
            <a:off x="8558784" y="2345436"/>
            <a:ext cx="91440" cy="91440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38" name="Text 35"/>
          <p:cNvSpPr txBox="1"/>
          <p:nvPr/>
        </p:nvSpPr>
        <p:spPr>
          <a:xfrm>
            <a:off x="8723376" y="2295144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Decimals</a:t>
            </a:r>
            <a:endParaRPr lang="en-US" sz="1100" dirty="0"/>
          </a:p>
        </p:txBody>
      </p:sp>
      <p:sp>
        <p:nvSpPr>
          <p:cNvPr id="39" name="Shape 36"/>
          <p:cNvSpPr/>
          <p:nvPr/>
        </p:nvSpPr>
        <p:spPr>
          <a:xfrm>
            <a:off x="8558784" y="2683764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8723376" y="263347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 numbers</a:t>
            </a:r>
            <a:endParaRPr lang="en-US" sz="1100" dirty="0"/>
          </a:p>
        </p:txBody>
      </p:sp>
      <p:sp>
        <p:nvSpPr>
          <p:cNvPr id="41" name="Shape 38"/>
          <p:cNvSpPr/>
          <p:nvPr/>
        </p:nvSpPr>
        <p:spPr>
          <a:xfrm>
            <a:off x="8558784" y="3022092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42" name="Text 39"/>
          <p:cNvSpPr txBox="1"/>
          <p:nvPr/>
        </p:nvSpPr>
        <p:spPr>
          <a:xfrm>
            <a:off x="8723376" y="297180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Converting units</a:t>
            </a:r>
            <a:endParaRPr lang="en-US" sz="1100" dirty="0"/>
          </a:p>
        </p:txBody>
      </p:sp>
      <p:sp>
        <p:nvSpPr>
          <p:cNvPr id="43" name="Shape 40"/>
          <p:cNvSpPr/>
          <p:nvPr/>
        </p:nvSpPr>
        <p:spPr>
          <a:xfrm>
            <a:off x="8558784" y="3360420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44" name="Text 41"/>
          <p:cNvSpPr txBox="1"/>
          <p:nvPr/>
        </p:nvSpPr>
        <p:spPr>
          <a:xfrm>
            <a:off x="8723376" y="331012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</a:t>
            </a:r>
            <a:endParaRPr lang="en-US" sz="1100" dirty="0"/>
          </a:p>
        </p:txBody>
      </p:sp>
      <p:sp>
        <p:nvSpPr>
          <p:cNvPr id="45" name="Shape 42"/>
          <p:cNvSpPr/>
          <p:nvPr/>
        </p:nvSpPr>
        <p:spPr>
          <a:xfrm>
            <a:off x="502920" y="3886200"/>
            <a:ext cx="868680" cy="2514600"/>
          </a:xfrm>
          <a:prstGeom prst="roundRect">
            <a:avLst>
              <a:gd name="adj" fmla="val 8421"/>
            </a:avLst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sp>
        <p:nvSpPr>
          <p:cNvPr id="46" name="Text 43"/>
          <p:cNvSpPr txBox="1"/>
          <p:nvPr/>
        </p:nvSpPr>
        <p:spPr>
          <a:xfrm>
            <a:off x="502920" y="3886200"/>
            <a:ext cx="8686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47" name="Shape 44"/>
          <p:cNvSpPr/>
          <p:nvPr/>
        </p:nvSpPr>
        <p:spPr>
          <a:xfrm>
            <a:off x="1554480" y="3886200"/>
            <a:ext cx="3319272" cy="2514600"/>
          </a:xfrm>
          <a:prstGeom prst="roundRect">
            <a:avLst>
              <a:gd name="adj" fmla="val 290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48" name="Text 45"/>
          <p:cNvSpPr txBox="1"/>
          <p:nvPr/>
        </p:nvSpPr>
        <p:spPr>
          <a:xfrm>
            <a:off x="1682496" y="3977640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AUTUMN</a:t>
            </a:r>
            <a:endParaRPr lang="en-US" sz="850" dirty="0"/>
          </a:p>
        </p:txBody>
      </p:sp>
      <p:sp>
        <p:nvSpPr>
          <p:cNvPr id="49" name="Shape 46"/>
          <p:cNvSpPr/>
          <p:nvPr/>
        </p:nvSpPr>
        <p:spPr>
          <a:xfrm>
            <a:off x="1700784" y="4320540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50" name="Text 47"/>
          <p:cNvSpPr txBox="1"/>
          <p:nvPr/>
        </p:nvSpPr>
        <p:spPr>
          <a:xfrm>
            <a:off x="1865376" y="427024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 value</a:t>
            </a:r>
            <a:endParaRPr lang="en-US" sz="1100" dirty="0"/>
          </a:p>
        </p:txBody>
      </p:sp>
      <p:sp>
        <p:nvSpPr>
          <p:cNvPr id="51" name="Shape 48"/>
          <p:cNvSpPr/>
          <p:nvPr/>
        </p:nvSpPr>
        <p:spPr>
          <a:xfrm>
            <a:off x="1700784" y="4658868"/>
            <a:ext cx="91440" cy="91440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52" name="Text 49"/>
          <p:cNvSpPr txBox="1"/>
          <p:nvPr/>
        </p:nvSpPr>
        <p:spPr>
          <a:xfrm>
            <a:off x="1865376" y="460857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Addition, subtraction, multiplication and division</a:t>
            </a:r>
            <a:endParaRPr lang="en-US" sz="1100" dirty="0"/>
          </a:p>
        </p:txBody>
      </p:sp>
      <p:sp>
        <p:nvSpPr>
          <p:cNvPr id="53" name="Shape 50"/>
          <p:cNvSpPr/>
          <p:nvPr/>
        </p:nvSpPr>
        <p:spPr>
          <a:xfrm>
            <a:off x="1700784" y="4997196"/>
            <a:ext cx="91440" cy="91440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54" name="Text 51"/>
          <p:cNvSpPr txBox="1"/>
          <p:nvPr/>
        </p:nvSpPr>
        <p:spPr>
          <a:xfrm>
            <a:off x="1865376" y="4946904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Fractions A</a:t>
            </a:r>
            <a:endParaRPr lang="en-US" sz="1100" dirty="0"/>
          </a:p>
        </p:txBody>
      </p:sp>
      <p:sp>
        <p:nvSpPr>
          <p:cNvPr id="55" name="Shape 52"/>
          <p:cNvSpPr/>
          <p:nvPr/>
        </p:nvSpPr>
        <p:spPr>
          <a:xfrm>
            <a:off x="1700784" y="5335524"/>
            <a:ext cx="91440" cy="91440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56" name="Text 53"/>
          <p:cNvSpPr txBox="1"/>
          <p:nvPr/>
        </p:nvSpPr>
        <p:spPr>
          <a:xfrm>
            <a:off x="1865376" y="528523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Fractions B</a:t>
            </a:r>
            <a:endParaRPr lang="en-US" sz="1100" dirty="0"/>
          </a:p>
        </p:txBody>
      </p:sp>
      <p:sp>
        <p:nvSpPr>
          <p:cNvPr id="57" name="Shape 54"/>
          <p:cNvSpPr/>
          <p:nvPr/>
        </p:nvSpPr>
        <p:spPr>
          <a:xfrm>
            <a:off x="1700784" y="5673852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58" name="Text 55"/>
          <p:cNvSpPr txBox="1"/>
          <p:nvPr/>
        </p:nvSpPr>
        <p:spPr>
          <a:xfrm>
            <a:off x="1865376" y="562356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Converting units</a:t>
            </a:r>
            <a:endParaRPr lang="en-US" sz="1100" dirty="0"/>
          </a:p>
        </p:txBody>
      </p:sp>
      <p:sp>
        <p:nvSpPr>
          <p:cNvPr id="59" name="Shape 56"/>
          <p:cNvSpPr/>
          <p:nvPr/>
        </p:nvSpPr>
        <p:spPr>
          <a:xfrm>
            <a:off x="4983480" y="3886200"/>
            <a:ext cx="3319272" cy="2514600"/>
          </a:xfrm>
          <a:prstGeom prst="roundRect">
            <a:avLst>
              <a:gd name="adj" fmla="val 290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60" name="Text 57"/>
          <p:cNvSpPr txBox="1"/>
          <p:nvPr/>
        </p:nvSpPr>
        <p:spPr>
          <a:xfrm>
            <a:off x="5111496" y="3977640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</a:t>
            </a:r>
            <a:endParaRPr lang="en-US" sz="850" dirty="0"/>
          </a:p>
        </p:txBody>
      </p:sp>
      <p:sp>
        <p:nvSpPr>
          <p:cNvPr id="61" name="Shape 58"/>
          <p:cNvSpPr/>
          <p:nvPr/>
        </p:nvSpPr>
        <p:spPr>
          <a:xfrm>
            <a:off x="5129784" y="4320540"/>
            <a:ext cx="91440" cy="91440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62" name="Text 59"/>
          <p:cNvSpPr txBox="1"/>
          <p:nvPr/>
        </p:nvSpPr>
        <p:spPr>
          <a:xfrm>
            <a:off x="5294376" y="427024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Ratio</a:t>
            </a:r>
            <a:endParaRPr lang="en-US" sz="1100" dirty="0"/>
          </a:p>
        </p:txBody>
      </p:sp>
      <p:sp>
        <p:nvSpPr>
          <p:cNvPr id="63" name="Shape 60"/>
          <p:cNvSpPr/>
          <p:nvPr/>
        </p:nvSpPr>
        <p:spPr>
          <a:xfrm>
            <a:off x="5129784" y="4658868"/>
            <a:ext cx="91440" cy="91440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64" name="Text 61"/>
          <p:cNvSpPr txBox="1"/>
          <p:nvPr/>
        </p:nvSpPr>
        <p:spPr>
          <a:xfrm>
            <a:off x="5294376" y="460857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Algebra</a:t>
            </a:r>
            <a:endParaRPr lang="en-US" sz="1100" dirty="0"/>
          </a:p>
        </p:txBody>
      </p:sp>
      <p:sp>
        <p:nvSpPr>
          <p:cNvPr id="65" name="Shape 62"/>
          <p:cNvSpPr/>
          <p:nvPr/>
        </p:nvSpPr>
        <p:spPr>
          <a:xfrm>
            <a:off x="5129784" y="4997196"/>
            <a:ext cx="91440" cy="91440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66" name="Text 63"/>
          <p:cNvSpPr txBox="1"/>
          <p:nvPr/>
        </p:nvSpPr>
        <p:spPr>
          <a:xfrm>
            <a:off x="5294376" y="4946904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Decimals</a:t>
            </a:r>
            <a:endParaRPr lang="en-US" sz="1100" dirty="0"/>
          </a:p>
        </p:txBody>
      </p:sp>
      <p:sp>
        <p:nvSpPr>
          <p:cNvPr id="67" name="Shape 64"/>
          <p:cNvSpPr/>
          <p:nvPr/>
        </p:nvSpPr>
        <p:spPr>
          <a:xfrm>
            <a:off x="5129784" y="5335524"/>
            <a:ext cx="91440" cy="91440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68" name="Text 65"/>
          <p:cNvSpPr txBox="1"/>
          <p:nvPr/>
        </p:nvSpPr>
        <p:spPr>
          <a:xfrm>
            <a:off x="5294376" y="528523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Fractions, decimals and percentages</a:t>
            </a:r>
            <a:endParaRPr lang="en-US" sz="1100" dirty="0"/>
          </a:p>
        </p:txBody>
      </p:sp>
      <p:sp>
        <p:nvSpPr>
          <p:cNvPr id="69" name="Shape 66"/>
          <p:cNvSpPr/>
          <p:nvPr/>
        </p:nvSpPr>
        <p:spPr>
          <a:xfrm>
            <a:off x="5129784" y="5673852"/>
            <a:ext cx="91440" cy="91440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70" name="Text 67"/>
          <p:cNvSpPr txBox="1"/>
          <p:nvPr/>
        </p:nvSpPr>
        <p:spPr>
          <a:xfrm>
            <a:off x="5294376" y="562356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Area, perimeter and volume</a:t>
            </a:r>
            <a:endParaRPr lang="en-US" sz="1100" dirty="0"/>
          </a:p>
        </p:txBody>
      </p:sp>
      <p:sp>
        <p:nvSpPr>
          <p:cNvPr id="71" name="Shape 68"/>
          <p:cNvSpPr/>
          <p:nvPr/>
        </p:nvSpPr>
        <p:spPr>
          <a:xfrm>
            <a:off x="5129784" y="6012180"/>
            <a:ext cx="91440" cy="91440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72" name="Text 69"/>
          <p:cNvSpPr txBox="1"/>
          <p:nvPr/>
        </p:nvSpPr>
        <p:spPr>
          <a:xfrm>
            <a:off x="5294376" y="596188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Statistics</a:t>
            </a:r>
            <a:endParaRPr lang="en-US" sz="1100" dirty="0"/>
          </a:p>
        </p:txBody>
      </p:sp>
      <p:sp>
        <p:nvSpPr>
          <p:cNvPr id="73" name="Shape 70"/>
          <p:cNvSpPr/>
          <p:nvPr/>
        </p:nvSpPr>
        <p:spPr>
          <a:xfrm>
            <a:off x="8412480" y="3886200"/>
            <a:ext cx="3319272" cy="2514600"/>
          </a:xfrm>
          <a:prstGeom prst="roundRect">
            <a:avLst>
              <a:gd name="adj" fmla="val 290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74" name="Text 71"/>
          <p:cNvSpPr txBox="1"/>
          <p:nvPr/>
        </p:nvSpPr>
        <p:spPr>
          <a:xfrm>
            <a:off x="8540496" y="3977640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</a:t>
            </a:r>
            <a:endParaRPr lang="en-US" sz="850" dirty="0"/>
          </a:p>
        </p:txBody>
      </p:sp>
      <p:sp>
        <p:nvSpPr>
          <p:cNvPr id="75" name="Shape 72"/>
          <p:cNvSpPr/>
          <p:nvPr/>
        </p:nvSpPr>
        <p:spPr>
          <a:xfrm>
            <a:off x="8558784" y="4320540"/>
            <a:ext cx="91440" cy="91440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76" name="Text 73"/>
          <p:cNvSpPr txBox="1"/>
          <p:nvPr/>
        </p:nvSpPr>
        <p:spPr>
          <a:xfrm>
            <a:off x="8723376" y="427024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</a:t>
            </a:r>
            <a:endParaRPr lang="en-US" sz="1100" dirty="0"/>
          </a:p>
        </p:txBody>
      </p:sp>
      <p:sp>
        <p:nvSpPr>
          <p:cNvPr id="77" name="Shape 74"/>
          <p:cNvSpPr/>
          <p:nvPr/>
        </p:nvSpPr>
        <p:spPr>
          <a:xfrm>
            <a:off x="8558784" y="4658868"/>
            <a:ext cx="91440" cy="91440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78" name="Text 75"/>
          <p:cNvSpPr txBox="1"/>
          <p:nvPr/>
        </p:nvSpPr>
        <p:spPr>
          <a:xfrm>
            <a:off x="8723376" y="460857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and direction</a:t>
            </a:r>
            <a:endParaRPr lang="en-US" sz="1100" dirty="0"/>
          </a:p>
        </p:txBody>
      </p:sp>
      <p:sp>
        <p:nvSpPr>
          <p:cNvPr id="79" name="Shape 76"/>
          <p:cNvSpPr/>
          <p:nvPr/>
        </p:nvSpPr>
        <p:spPr>
          <a:xfrm>
            <a:off x="8558784" y="4997196"/>
            <a:ext cx="91440" cy="91440"/>
          </a:xfrm>
          <a:prstGeom prst="ellipse">
            <a:avLst/>
          </a:prstGeom>
          <a:solidFill>
            <a:srgbClr val="8A94A6"/>
          </a:solidFill>
          <a:ln w="12700">
            <a:solidFill>
              <a:srgbClr val="8A94A6"/>
            </a:solidFill>
            <a:prstDash val="solid"/>
          </a:ln>
        </p:spPr>
      </p:sp>
      <p:sp>
        <p:nvSpPr>
          <p:cNvPr id="80" name="Text 77"/>
          <p:cNvSpPr txBox="1"/>
          <p:nvPr/>
        </p:nvSpPr>
        <p:spPr>
          <a:xfrm>
            <a:off x="8723376" y="4946904"/>
            <a:ext cx="2880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Themed projects, consolidation and problem solving</a:t>
            </a:r>
            <a:endParaRPr lang="en-US" sz="1100" dirty="0"/>
          </a:p>
        </p:txBody>
      </p:sp>
      <p:sp>
        <p:nvSpPr>
          <p:cNvPr id="81" name="Shape 78"/>
          <p:cNvSpPr/>
          <p:nvPr/>
        </p:nvSpPr>
        <p:spPr>
          <a:xfrm>
            <a:off x="4050792" y="6551676"/>
            <a:ext cx="109728" cy="109728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82" name="Text 79"/>
          <p:cNvSpPr txBox="1"/>
          <p:nvPr/>
        </p:nvSpPr>
        <p:spPr>
          <a:xfrm>
            <a:off x="4215384" y="6473952"/>
            <a:ext cx="45537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</a:t>
            </a:r>
            <a:endParaRPr lang="en-US" sz="900" dirty="0"/>
          </a:p>
        </p:txBody>
      </p:sp>
      <p:sp>
        <p:nvSpPr>
          <p:cNvPr id="83" name="Shape 80"/>
          <p:cNvSpPr/>
          <p:nvPr/>
        </p:nvSpPr>
        <p:spPr>
          <a:xfrm>
            <a:off x="4853635" y="6551676"/>
            <a:ext cx="109728" cy="109728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84" name="Text 81"/>
          <p:cNvSpPr txBox="1"/>
          <p:nvPr/>
        </p:nvSpPr>
        <p:spPr>
          <a:xfrm>
            <a:off x="5018227" y="6473952"/>
            <a:ext cx="17967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Fractions, decimals, ratio and algebra</a:t>
            </a:r>
            <a:endParaRPr lang="en-US" sz="900" dirty="0"/>
          </a:p>
        </p:txBody>
      </p:sp>
      <p:sp>
        <p:nvSpPr>
          <p:cNvPr id="85" name="Shape 82"/>
          <p:cNvSpPr/>
          <p:nvPr/>
        </p:nvSpPr>
        <p:spPr>
          <a:xfrm>
            <a:off x="6997903" y="6551676"/>
            <a:ext cx="109728" cy="109728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86" name="Text 83"/>
          <p:cNvSpPr txBox="1"/>
          <p:nvPr/>
        </p:nvSpPr>
        <p:spPr>
          <a:xfrm>
            <a:off x="7162495" y="6473952"/>
            <a:ext cx="72786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</a:t>
            </a:r>
            <a:endParaRPr lang="en-US" sz="900" dirty="0"/>
          </a:p>
        </p:txBody>
      </p:sp>
      <p:sp>
        <p:nvSpPr>
          <p:cNvPr id="87" name="Shape 84"/>
          <p:cNvSpPr/>
          <p:nvPr/>
        </p:nvSpPr>
        <p:spPr>
          <a:xfrm>
            <a:off x="8073238" y="6551676"/>
            <a:ext cx="109728" cy="109728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88" name="Text 85"/>
          <p:cNvSpPr txBox="1"/>
          <p:nvPr/>
        </p:nvSpPr>
        <p:spPr>
          <a:xfrm>
            <a:off x="8237830" y="6473952"/>
            <a:ext cx="11649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Geometry and statistics</a:t>
            </a:r>
            <a:endParaRPr lang="en-US" sz="900" dirty="0"/>
          </a:p>
        </p:txBody>
      </p:sp>
      <p:sp>
        <p:nvSpPr>
          <p:cNvPr id="89" name="Shape 86"/>
          <p:cNvSpPr/>
          <p:nvPr/>
        </p:nvSpPr>
        <p:spPr>
          <a:xfrm>
            <a:off x="9585655" y="6551676"/>
            <a:ext cx="109728" cy="109728"/>
          </a:xfrm>
          <a:prstGeom prst="ellipse">
            <a:avLst/>
          </a:prstGeom>
          <a:solidFill>
            <a:srgbClr val="8A94A6"/>
          </a:solidFill>
          <a:ln w="12700">
            <a:solidFill>
              <a:srgbClr val="8A94A6"/>
            </a:solidFill>
            <a:prstDash val="solid"/>
          </a:ln>
        </p:spPr>
      </p:sp>
      <p:sp>
        <p:nvSpPr>
          <p:cNvPr id="90" name="Text 87"/>
          <p:cNvSpPr txBox="1"/>
          <p:nvPr/>
        </p:nvSpPr>
        <p:spPr>
          <a:xfrm>
            <a:off x="9750247" y="6473952"/>
            <a:ext cx="12957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Projects and consolidation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66928" cy="566928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</p:sp>
      <p:pic>
        <p:nvPicPr>
          <p:cNvPr id="3" name="Image 0" descr="/home/claude/mo/icons/image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457200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234440" y="3474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Progression of Skills: Year 1 – Year 3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Bexton Primary School  ·  Maths Curriculum Overview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8988552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02920" y="1188720"/>
            <a:ext cx="2423160" cy="457200"/>
          </a:xfrm>
          <a:prstGeom prst="roundRect">
            <a:avLst>
              <a:gd name="adj" fmla="val 16000"/>
            </a:avLst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02920" y="118872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STRAND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063240" y="1188720"/>
            <a:ext cx="2798064" cy="457200"/>
          </a:xfrm>
          <a:prstGeom prst="roundRect">
            <a:avLst>
              <a:gd name="adj" fmla="val 16000"/>
            </a:avLst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063240" y="1188720"/>
            <a:ext cx="2798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952744" y="1188720"/>
            <a:ext cx="2798064" cy="457200"/>
          </a:xfrm>
          <a:prstGeom prst="roundRect">
            <a:avLst>
              <a:gd name="adj" fmla="val 16000"/>
            </a:avLst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952744" y="1188720"/>
            <a:ext cx="2798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2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8842248" y="1188720"/>
            <a:ext cx="2798064" cy="457200"/>
          </a:xfrm>
          <a:prstGeom prst="roundRect">
            <a:avLst>
              <a:gd name="adj" fmla="val 16000"/>
            </a:avLst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842248" y="1188720"/>
            <a:ext cx="2798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3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502920" y="1737360"/>
            <a:ext cx="2423160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" y="1993392"/>
            <a:ext cx="128016" cy="128016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886968" y="173736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3063240" y="1737360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3182112" y="1764792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 to 100; number bonds within 20; add and subtract within 20; equal groups and sharing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5952744" y="1737360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071616" y="1764792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 to 100; add and subtract two 2-digit numbers; 2, 5 and 10 times-tables; odd and even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8842248" y="1737360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8961120" y="1764792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 to 1,000; column addition and subtraction; 3, 4 and 8 times-tables; 2-digit by 1-digit</a:t>
            </a:r>
            <a:endParaRPr lang="en-US" sz="950" dirty="0"/>
          </a:p>
        </p:txBody>
      </p:sp>
      <p:sp>
        <p:nvSpPr>
          <p:cNvPr id="24" name="Shape 21"/>
          <p:cNvSpPr/>
          <p:nvPr/>
        </p:nvSpPr>
        <p:spPr>
          <a:xfrm>
            <a:off x="502920" y="2432304"/>
            <a:ext cx="2423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30936" y="2688336"/>
            <a:ext cx="128016" cy="128016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886968" y="2432304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Fractions, decimals &amp; percentages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3063240" y="2432304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3182112" y="2459736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Halves and quarters of shapes, objects and quantities</a:t>
            </a:r>
            <a:endParaRPr lang="en-US" sz="950" dirty="0"/>
          </a:p>
        </p:txBody>
      </p:sp>
      <p:sp>
        <p:nvSpPr>
          <p:cNvPr id="29" name="Shape 26"/>
          <p:cNvSpPr/>
          <p:nvPr/>
        </p:nvSpPr>
        <p:spPr>
          <a:xfrm>
            <a:off x="5952744" y="2432304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6071616" y="2459736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Halves, quarters and thirds; unit and non-unit fractions; a half is equivalent to two-quarters</a:t>
            </a:r>
            <a:endParaRPr lang="en-US" sz="950" dirty="0"/>
          </a:p>
        </p:txBody>
      </p:sp>
      <p:sp>
        <p:nvSpPr>
          <p:cNvPr id="31" name="Shape 28"/>
          <p:cNvSpPr/>
          <p:nvPr/>
        </p:nvSpPr>
        <p:spPr>
          <a:xfrm>
            <a:off x="8842248" y="2432304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8961120" y="2459736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Fractions on a number line; equivalent fractions; add and subtract within one whole</a:t>
            </a:r>
            <a:endParaRPr lang="en-US" sz="950" dirty="0"/>
          </a:p>
        </p:txBody>
      </p:sp>
      <p:sp>
        <p:nvSpPr>
          <p:cNvPr id="33" name="Shape 30"/>
          <p:cNvSpPr/>
          <p:nvPr/>
        </p:nvSpPr>
        <p:spPr>
          <a:xfrm>
            <a:off x="502920" y="3127248"/>
            <a:ext cx="2423160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630936" y="3383280"/>
            <a:ext cx="128016" cy="128016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886968" y="3127248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3063240" y="3127248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3182112" y="3154680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length, height, mass and capacity; coins and notes; time to the hour and half hour</a:t>
            </a:r>
            <a:endParaRPr lang="en-US" sz="950" dirty="0"/>
          </a:p>
        </p:txBody>
      </p:sp>
      <p:sp>
        <p:nvSpPr>
          <p:cNvPr id="38" name="Shape 35"/>
          <p:cNvSpPr/>
          <p:nvPr/>
        </p:nvSpPr>
        <p:spPr>
          <a:xfrm>
            <a:off x="5952744" y="3127248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6071616" y="3154680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in standard units, including temperature; pounds, pence and change; time to 5 minutes</a:t>
            </a:r>
            <a:endParaRPr lang="en-US" sz="950" dirty="0"/>
          </a:p>
        </p:txBody>
      </p:sp>
      <p:sp>
        <p:nvSpPr>
          <p:cNvPr id="40" name="Shape 37"/>
          <p:cNvSpPr/>
          <p:nvPr/>
        </p:nvSpPr>
        <p:spPr>
          <a:xfrm>
            <a:off x="8842248" y="3127248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41" name="Text 38"/>
          <p:cNvSpPr txBox="1"/>
          <p:nvPr/>
        </p:nvSpPr>
        <p:spPr>
          <a:xfrm>
            <a:off x="8961120" y="3154680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Millimetres, centimetres and metres; perimeter; mass and capacity; time to the minute, am and pm</a:t>
            </a:r>
            <a:endParaRPr lang="en-US" sz="950" dirty="0"/>
          </a:p>
        </p:txBody>
      </p:sp>
      <p:sp>
        <p:nvSpPr>
          <p:cNvPr id="42" name="Shape 39"/>
          <p:cNvSpPr/>
          <p:nvPr/>
        </p:nvSpPr>
        <p:spPr>
          <a:xfrm>
            <a:off x="502920" y="3822192"/>
            <a:ext cx="2423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630936" y="4078224"/>
            <a:ext cx="128016" cy="128016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44" name="Text 41"/>
          <p:cNvSpPr txBox="1"/>
          <p:nvPr/>
        </p:nvSpPr>
        <p:spPr>
          <a:xfrm>
            <a:off x="886968" y="3822192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Geometry</a:t>
            </a:r>
            <a:endParaRPr lang="en-US" sz="1100" dirty="0"/>
          </a:p>
        </p:txBody>
      </p:sp>
      <p:sp>
        <p:nvSpPr>
          <p:cNvPr id="45" name="Shape 42"/>
          <p:cNvSpPr/>
          <p:nvPr/>
        </p:nvSpPr>
        <p:spPr>
          <a:xfrm>
            <a:off x="3063240" y="3822192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6" name="Text 43"/>
          <p:cNvSpPr txBox="1"/>
          <p:nvPr/>
        </p:nvSpPr>
        <p:spPr>
          <a:xfrm>
            <a:off x="3182112" y="3849624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Recognise, name and sort 2-D and 3-D shapes; position, direction and turns</a:t>
            </a:r>
            <a:endParaRPr lang="en-US" sz="950" dirty="0"/>
          </a:p>
        </p:txBody>
      </p:sp>
      <p:sp>
        <p:nvSpPr>
          <p:cNvPr id="47" name="Shape 44"/>
          <p:cNvSpPr/>
          <p:nvPr/>
        </p:nvSpPr>
        <p:spPr>
          <a:xfrm>
            <a:off x="5952744" y="3822192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8" name="Text 45"/>
          <p:cNvSpPr txBox="1"/>
          <p:nvPr/>
        </p:nvSpPr>
        <p:spPr>
          <a:xfrm>
            <a:off x="6071616" y="3849624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Sides, vertices, faces and edges; lines of symmetry; position, movement and turns</a:t>
            </a:r>
            <a:endParaRPr lang="en-US" sz="950" dirty="0"/>
          </a:p>
        </p:txBody>
      </p:sp>
      <p:sp>
        <p:nvSpPr>
          <p:cNvPr id="49" name="Shape 46"/>
          <p:cNvSpPr/>
          <p:nvPr/>
        </p:nvSpPr>
        <p:spPr>
          <a:xfrm>
            <a:off x="8842248" y="3822192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0" name="Text 47"/>
          <p:cNvSpPr txBox="1"/>
          <p:nvPr/>
        </p:nvSpPr>
        <p:spPr>
          <a:xfrm>
            <a:off x="8961120" y="3849624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angles and turns; horizontal, vertical, parallel and perpendicular lines; 2-D and 3-D shapes</a:t>
            </a:r>
            <a:endParaRPr lang="en-US" sz="950" dirty="0"/>
          </a:p>
        </p:txBody>
      </p:sp>
      <p:sp>
        <p:nvSpPr>
          <p:cNvPr id="51" name="Shape 48"/>
          <p:cNvSpPr/>
          <p:nvPr/>
        </p:nvSpPr>
        <p:spPr>
          <a:xfrm>
            <a:off x="502920" y="4517136"/>
            <a:ext cx="2423160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630936" y="4773168"/>
            <a:ext cx="128016" cy="128016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53" name="Text 50"/>
          <p:cNvSpPr txBox="1"/>
          <p:nvPr/>
        </p:nvSpPr>
        <p:spPr>
          <a:xfrm>
            <a:off x="886968" y="4517136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Statistics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3063240" y="4517136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5" name="Text 52"/>
          <p:cNvSpPr txBox="1"/>
          <p:nvPr/>
        </p:nvSpPr>
        <p:spPr>
          <a:xfrm>
            <a:off x="3182112" y="4544568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taught in Year 1; statistics begins in Year 2</a:t>
            </a:r>
            <a:endParaRPr lang="en-US" sz="950" dirty="0"/>
          </a:p>
        </p:txBody>
      </p:sp>
      <p:sp>
        <p:nvSpPr>
          <p:cNvPr id="56" name="Shape 53"/>
          <p:cNvSpPr/>
          <p:nvPr/>
        </p:nvSpPr>
        <p:spPr>
          <a:xfrm>
            <a:off x="5952744" y="4517136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7" name="Text 54"/>
          <p:cNvSpPr txBox="1"/>
          <p:nvPr/>
        </p:nvSpPr>
        <p:spPr>
          <a:xfrm>
            <a:off x="6071616" y="4544568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Tally charts, tables, block diagrams and pictograms</a:t>
            </a:r>
            <a:endParaRPr lang="en-US" sz="950" dirty="0"/>
          </a:p>
        </p:txBody>
      </p:sp>
      <p:sp>
        <p:nvSpPr>
          <p:cNvPr id="58" name="Shape 55"/>
          <p:cNvSpPr/>
          <p:nvPr/>
        </p:nvSpPr>
        <p:spPr>
          <a:xfrm>
            <a:off x="8842248" y="4517136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9" name="Text 56"/>
          <p:cNvSpPr txBox="1"/>
          <p:nvPr/>
        </p:nvSpPr>
        <p:spPr>
          <a:xfrm>
            <a:off x="8961120" y="4544568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Pictograms, bar charts and two-way tables</a:t>
            </a:r>
            <a:endParaRPr lang="en-US" sz="950" dirty="0"/>
          </a:p>
        </p:txBody>
      </p:sp>
      <p:sp>
        <p:nvSpPr>
          <p:cNvPr id="60" name="Shape 57"/>
          <p:cNvSpPr/>
          <p:nvPr/>
        </p:nvSpPr>
        <p:spPr>
          <a:xfrm>
            <a:off x="502920" y="5212080"/>
            <a:ext cx="2423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630936" y="5468112"/>
            <a:ext cx="128016" cy="128016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62" name="Text 59"/>
          <p:cNvSpPr txBox="1"/>
          <p:nvPr/>
        </p:nvSpPr>
        <p:spPr>
          <a:xfrm>
            <a:off x="886968" y="521208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facts &amp; fluency</a:t>
            </a:r>
            <a:endParaRPr lang="en-US" sz="1100" dirty="0"/>
          </a:p>
        </p:txBody>
      </p:sp>
      <p:sp>
        <p:nvSpPr>
          <p:cNvPr id="63" name="Shape 60"/>
          <p:cNvSpPr/>
          <p:nvPr/>
        </p:nvSpPr>
        <p:spPr>
          <a:xfrm>
            <a:off x="3063240" y="5212080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4" name="Text 61"/>
          <p:cNvSpPr txBox="1"/>
          <p:nvPr/>
        </p:nvSpPr>
        <p:spPr>
          <a:xfrm>
            <a:off x="3182112" y="5239512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Bonds within 10 and to 10; counting in 2s, 5s and 10s; doubles and near doubles</a:t>
            </a:r>
            <a:endParaRPr lang="en-US" sz="950" dirty="0"/>
          </a:p>
        </p:txBody>
      </p:sp>
      <p:sp>
        <p:nvSpPr>
          <p:cNvPr id="65" name="Shape 62"/>
          <p:cNvSpPr/>
          <p:nvPr/>
        </p:nvSpPr>
        <p:spPr>
          <a:xfrm>
            <a:off x="5952744" y="5212080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6" name="Text 63"/>
          <p:cNvSpPr txBox="1"/>
          <p:nvPr/>
        </p:nvSpPr>
        <p:spPr>
          <a:xfrm>
            <a:off x="6071616" y="5239512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Bonds to 20 and to 100 in tens; 2, 5 and 10 times-tables; doubles and halves</a:t>
            </a:r>
            <a:endParaRPr lang="en-US" sz="950" dirty="0"/>
          </a:p>
        </p:txBody>
      </p:sp>
      <p:sp>
        <p:nvSpPr>
          <p:cNvPr id="67" name="Shape 64"/>
          <p:cNvSpPr/>
          <p:nvPr/>
        </p:nvSpPr>
        <p:spPr>
          <a:xfrm>
            <a:off x="8842248" y="5212080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8" name="Text 65"/>
          <p:cNvSpPr txBox="1"/>
          <p:nvPr/>
        </p:nvSpPr>
        <p:spPr>
          <a:xfrm>
            <a:off x="8961120" y="5239512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 4 and 8 times-tables; number bonds applied to 10s and 100s; complements to 100</a:t>
            </a:r>
            <a:endParaRPr lang="en-US" sz="950" dirty="0"/>
          </a:p>
        </p:txBody>
      </p:sp>
      <p:sp>
        <p:nvSpPr>
          <p:cNvPr id="69" name="Text 66"/>
          <p:cNvSpPr txBox="1"/>
          <p:nvPr/>
        </p:nvSpPr>
        <p:spPr>
          <a:xfrm>
            <a:off x="502920" y="5961888"/>
            <a:ext cx="11183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full progression and skills detail by year group, see the Maths Progression Document.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66928" cy="566928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</p:sp>
      <p:pic>
        <p:nvPicPr>
          <p:cNvPr id="3" name="Image 0" descr="/home/claude/mo/icons/image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457200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234440" y="3474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Progression of Skills: Year 4 – Year 6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Bexton Primary School  ·  Maths Curriculum Overview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8988552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02920" y="1188720"/>
            <a:ext cx="2423160" cy="457200"/>
          </a:xfrm>
          <a:prstGeom prst="roundRect">
            <a:avLst>
              <a:gd name="adj" fmla="val 16000"/>
            </a:avLst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02920" y="118872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STRAND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063240" y="1188720"/>
            <a:ext cx="2798064" cy="457200"/>
          </a:xfrm>
          <a:prstGeom prst="roundRect">
            <a:avLst>
              <a:gd name="adj" fmla="val 16000"/>
            </a:avLst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063240" y="1188720"/>
            <a:ext cx="2798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4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952744" y="1188720"/>
            <a:ext cx="2798064" cy="457200"/>
          </a:xfrm>
          <a:prstGeom prst="roundRect">
            <a:avLst>
              <a:gd name="adj" fmla="val 16000"/>
            </a:avLst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952744" y="1188720"/>
            <a:ext cx="2798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8842248" y="1188720"/>
            <a:ext cx="2798064" cy="457200"/>
          </a:xfrm>
          <a:prstGeom prst="roundRect">
            <a:avLst>
              <a:gd name="adj" fmla="val 16000"/>
            </a:avLst>
          </a:prstGeom>
          <a:solidFill>
            <a:srgbClr val="1B2E5E"/>
          </a:solidFill>
          <a:ln w="12700">
            <a:solidFill>
              <a:srgbClr val="1B2E5E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842248" y="1188720"/>
            <a:ext cx="2798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6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502920" y="1737360"/>
            <a:ext cx="2423160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" y="1993392"/>
            <a:ext cx="128016" cy="128016"/>
          </a:xfrm>
          <a:prstGeom prst="ellipse">
            <a:avLst/>
          </a:prstGeom>
          <a:solidFill>
            <a:srgbClr val="1B4D7E"/>
          </a:solidFill>
          <a:ln w="12700">
            <a:solidFill>
              <a:srgbClr val="1B4D7E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886968" y="173736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3063240" y="1737360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3182112" y="1764792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 to 10,000 and rounding; 4-digit written methods; all tables to 12 × 12; factor pairs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5952744" y="1737360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071616" y="1764792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 to 1,000,000 and negative numbers; factors, multiples, primes, squares and cubes; short division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8842248" y="1737360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8961120" y="1764792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 to 10,000,000; long division; order of operations; common factors and multiples</a:t>
            </a:r>
            <a:endParaRPr lang="en-US" sz="950" dirty="0"/>
          </a:p>
        </p:txBody>
      </p:sp>
      <p:sp>
        <p:nvSpPr>
          <p:cNvPr id="24" name="Shape 21"/>
          <p:cNvSpPr/>
          <p:nvPr/>
        </p:nvSpPr>
        <p:spPr>
          <a:xfrm>
            <a:off x="502920" y="2432304"/>
            <a:ext cx="2423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30936" y="2688336"/>
            <a:ext cx="128016" cy="128016"/>
          </a:xfrm>
          <a:prstGeom prst="ellipse">
            <a:avLst/>
          </a:prstGeom>
          <a:solidFill>
            <a:srgbClr val="8B2FC9"/>
          </a:solidFill>
          <a:ln w="12700">
            <a:solidFill>
              <a:srgbClr val="8B2FC9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886968" y="2432304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Fractions, decimals &amp; percentages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3063240" y="2432304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3182112" y="2459736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 numbers and improper fractions; tenths and hundredths as decimals; compare and round decimals</a:t>
            </a:r>
            <a:endParaRPr lang="en-US" sz="950" dirty="0"/>
          </a:p>
        </p:txBody>
      </p:sp>
      <p:sp>
        <p:nvSpPr>
          <p:cNvPr id="29" name="Shape 26"/>
          <p:cNvSpPr/>
          <p:nvPr/>
        </p:nvSpPr>
        <p:spPr>
          <a:xfrm>
            <a:off x="5952744" y="2432304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6071616" y="2459736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Fractions greater than 1; multiply fractions by integers; decimals to 3 places; percentages</a:t>
            </a:r>
            <a:endParaRPr lang="en-US" sz="950" dirty="0"/>
          </a:p>
        </p:txBody>
      </p:sp>
      <p:sp>
        <p:nvSpPr>
          <p:cNvPr id="31" name="Shape 28"/>
          <p:cNvSpPr/>
          <p:nvPr/>
        </p:nvSpPr>
        <p:spPr>
          <a:xfrm>
            <a:off x="8842248" y="2432304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8961120" y="2459736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four operations with fractions; convert between fractions, decimals and percentages; ratio and algebra</a:t>
            </a:r>
            <a:endParaRPr lang="en-US" sz="950" dirty="0"/>
          </a:p>
        </p:txBody>
      </p:sp>
      <p:sp>
        <p:nvSpPr>
          <p:cNvPr id="33" name="Shape 30"/>
          <p:cNvSpPr/>
          <p:nvPr/>
        </p:nvSpPr>
        <p:spPr>
          <a:xfrm>
            <a:off x="502920" y="3127248"/>
            <a:ext cx="2423160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630936" y="3383280"/>
            <a:ext cx="128016" cy="128016"/>
          </a:xfrm>
          <a:prstGeom prst="ellipse">
            <a:avLst/>
          </a:prstGeom>
          <a:solidFill>
            <a:srgbClr val="2E7D6E"/>
          </a:solidFill>
          <a:ln w="12700">
            <a:solidFill>
              <a:srgbClr val="2E7D6E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886968" y="3127248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3063240" y="3127248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3182112" y="3154680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Kilometres; perimeter of rectilinear shapes; area by counting squares; money as decimals; 24-hour clock</a:t>
            </a:r>
            <a:endParaRPr lang="en-US" sz="950" dirty="0"/>
          </a:p>
        </p:txBody>
      </p:sp>
      <p:sp>
        <p:nvSpPr>
          <p:cNvPr id="38" name="Shape 35"/>
          <p:cNvSpPr/>
          <p:nvPr/>
        </p:nvSpPr>
        <p:spPr>
          <a:xfrm>
            <a:off x="5952744" y="3127248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6071616" y="3154680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of rectangles and compound shapes; metric and imperial units; volume in cubic centimetres; timetables</a:t>
            </a:r>
            <a:endParaRPr lang="en-US" sz="950" dirty="0"/>
          </a:p>
        </p:txBody>
      </p:sp>
      <p:sp>
        <p:nvSpPr>
          <p:cNvPr id="40" name="Shape 37"/>
          <p:cNvSpPr/>
          <p:nvPr/>
        </p:nvSpPr>
        <p:spPr>
          <a:xfrm>
            <a:off x="8842248" y="3127248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41" name="Text 38"/>
          <p:cNvSpPr txBox="1"/>
          <p:nvPr/>
        </p:nvSpPr>
        <p:spPr>
          <a:xfrm>
            <a:off x="8961120" y="3154680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metric and imperial units; area of triangles and parallelograms; volume of cuboids</a:t>
            </a:r>
            <a:endParaRPr lang="en-US" sz="950" dirty="0"/>
          </a:p>
        </p:txBody>
      </p:sp>
      <p:sp>
        <p:nvSpPr>
          <p:cNvPr id="42" name="Shape 39"/>
          <p:cNvSpPr/>
          <p:nvPr/>
        </p:nvSpPr>
        <p:spPr>
          <a:xfrm>
            <a:off x="502920" y="3822192"/>
            <a:ext cx="2423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630936" y="4078224"/>
            <a:ext cx="128016" cy="128016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44" name="Text 41"/>
          <p:cNvSpPr txBox="1"/>
          <p:nvPr/>
        </p:nvSpPr>
        <p:spPr>
          <a:xfrm>
            <a:off x="886968" y="3822192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Geometry</a:t>
            </a:r>
            <a:endParaRPr lang="en-US" sz="1100" dirty="0"/>
          </a:p>
        </p:txBody>
      </p:sp>
      <p:sp>
        <p:nvSpPr>
          <p:cNvPr id="45" name="Shape 42"/>
          <p:cNvSpPr/>
          <p:nvPr/>
        </p:nvSpPr>
        <p:spPr>
          <a:xfrm>
            <a:off x="3063240" y="3822192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6" name="Text 43"/>
          <p:cNvSpPr txBox="1"/>
          <p:nvPr/>
        </p:nvSpPr>
        <p:spPr>
          <a:xfrm>
            <a:off x="3182112" y="3849624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and order angles; classify triangles and quadrilaterals; symmetry; coordinates and translation</a:t>
            </a:r>
            <a:endParaRPr lang="en-US" sz="950" dirty="0"/>
          </a:p>
        </p:txBody>
      </p:sp>
      <p:sp>
        <p:nvSpPr>
          <p:cNvPr id="47" name="Shape 44"/>
          <p:cNvSpPr/>
          <p:nvPr/>
        </p:nvSpPr>
        <p:spPr>
          <a:xfrm>
            <a:off x="5952744" y="3822192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8" name="Text 45"/>
          <p:cNvSpPr txBox="1"/>
          <p:nvPr/>
        </p:nvSpPr>
        <p:spPr>
          <a:xfrm>
            <a:off x="6071616" y="3849624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angles in degrees; angles on a line and around a point; regular polygons; reflection</a:t>
            </a:r>
            <a:endParaRPr lang="en-US" sz="950" dirty="0"/>
          </a:p>
        </p:txBody>
      </p:sp>
      <p:sp>
        <p:nvSpPr>
          <p:cNvPr id="49" name="Shape 46"/>
          <p:cNvSpPr/>
          <p:nvPr/>
        </p:nvSpPr>
        <p:spPr>
          <a:xfrm>
            <a:off x="8842248" y="3822192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0" name="Text 47"/>
          <p:cNvSpPr txBox="1"/>
          <p:nvPr/>
        </p:nvSpPr>
        <p:spPr>
          <a:xfrm>
            <a:off x="8961120" y="3849624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Angles in triangles, quadrilaterals and polygons; parts of a circle; nets; all four quadrants</a:t>
            </a:r>
            <a:endParaRPr lang="en-US" sz="950" dirty="0"/>
          </a:p>
        </p:txBody>
      </p:sp>
      <p:sp>
        <p:nvSpPr>
          <p:cNvPr id="51" name="Shape 48"/>
          <p:cNvSpPr/>
          <p:nvPr/>
        </p:nvSpPr>
        <p:spPr>
          <a:xfrm>
            <a:off x="502920" y="4517136"/>
            <a:ext cx="2423160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630936" y="4773168"/>
            <a:ext cx="128016" cy="128016"/>
          </a:xfrm>
          <a:prstGeom prst="ellipse">
            <a:avLst/>
          </a:prstGeom>
          <a:solidFill>
            <a:srgbClr val="C1531B"/>
          </a:solidFill>
          <a:ln w="12700">
            <a:solidFill>
              <a:srgbClr val="C1531B"/>
            </a:solidFill>
            <a:prstDash val="solid"/>
          </a:ln>
        </p:spPr>
      </p:sp>
      <p:sp>
        <p:nvSpPr>
          <p:cNvPr id="53" name="Text 50"/>
          <p:cNvSpPr txBox="1"/>
          <p:nvPr/>
        </p:nvSpPr>
        <p:spPr>
          <a:xfrm>
            <a:off x="886968" y="4517136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Statistics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3063240" y="4517136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5" name="Text 52"/>
          <p:cNvSpPr txBox="1"/>
          <p:nvPr/>
        </p:nvSpPr>
        <p:spPr>
          <a:xfrm>
            <a:off x="3182112" y="4544568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charts; draw and interpret line graphs</a:t>
            </a:r>
            <a:endParaRPr lang="en-US" sz="950" dirty="0"/>
          </a:p>
        </p:txBody>
      </p:sp>
      <p:sp>
        <p:nvSpPr>
          <p:cNvPr id="56" name="Shape 53"/>
          <p:cNvSpPr/>
          <p:nvPr/>
        </p:nvSpPr>
        <p:spPr>
          <a:xfrm>
            <a:off x="5952744" y="4517136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7" name="Text 54"/>
          <p:cNvSpPr txBox="1"/>
          <p:nvPr/>
        </p:nvSpPr>
        <p:spPr>
          <a:xfrm>
            <a:off x="6071616" y="4544568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graphs, tables and timetables</a:t>
            </a:r>
            <a:endParaRPr lang="en-US" sz="950" dirty="0"/>
          </a:p>
        </p:txBody>
      </p:sp>
      <p:sp>
        <p:nvSpPr>
          <p:cNvPr id="58" name="Shape 55"/>
          <p:cNvSpPr/>
          <p:nvPr/>
        </p:nvSpPr>
        <p:spPr>
          <a:xfrm>
            <a:off x="8842248" y="4517136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9" name="Text 56"/>
          <p:cNvSpPr txBox="1"/>
          <p:nvPr/>
        </p:nvSpPr>
        <p:spPr>
          <a:xfrm>
            <a:off x="8961120" y="4544568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 charts, dual bar charts and the mean</a:t>
            </a:r>
            <a:endParaRPr lang="en-US" sz="950" dirty="0"/>
          </a:p>
        </p:txBody>
      </p:sp>
      <p:sp>
        <p:nvSpPr>
          <p:cNvPr id="60" name="Shape 57"/>
          <p:cNvSpPr/>
          <p:nvPr/>
        </p:nvSpPr>
        <p:spPr>
          <a:xfrm>
            <a:off x="502920" y="5212080"/>
            <a:ext cx="2423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630936" y="5468112"/>
            <a:ext cx="128016" cy="128016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62" name="Text 59"/>
          <p:cNvSpPr txBox="1"/>
          <p:nvPr/>
        </p:nvSpPr>
        <p:spPr>
          <a:xfrm>
            <a:off x="886968" y="521208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2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facts &amp; fluency</a:t>
            </a:r>
            <a:endParaRPr lang="en-US" sz="1100" dirty="0"/>
          </a:p>
        </p:txBody>
      </p:sp>
      <p:sp>
        <p:nvSpPr>
          <p:cNvPr id="63" name="Shape 60"/>
          <p:cNvSpPr/>
          <p:nvPr/>
        </p:nvSpPr>
        <p:spPr>
          <a:xfrm>
            <a:off x="3063240" y="5212080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4" name="Text 61"/>
          <p:cNvSpPr txBox="1"/>
          <p:nvPr/>
        </p:nvSpPr>
        <p:spPr>
          <a:xfrm>
            <a:off x="3182112" y="5239512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facts to 12 × 12 for the Multiplication Tables Check; multiply and divide by 10 and 100</a:t>
            </a:r>
            <a:endParaRPr lang="en-US" sz="950" dirty="0"/>
          </a:p>
        </p:txBody>
      </p:sp>
      <p:sp>
        <p:nvSpPr>
          <p:cNvPr id="65" name="Shape 62"/>
          <p:cNvSpPr/>
          <p:nvPr/>
        </p:nvSpPr>
        <p:spPr>
          <a:xfrm>
            <a:off x="5952744" y="5212080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6" name="Text 63"/>
          <p:cNvSpPr txBox="1"/>
          <p:nvPr/>
        </p:nvSpPr>
        <p:spPr>
          <a:xfrm>
            <a:off x="6071616" y="5239512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recall of all times-tables and derived facts; multiply and divide by 10, 100 and 1,000</a:t>
            </a:r>
            <a:endParaRPr lang="en-US" sz="950" dirty="0"/>
          </a:p>
        </p:txBody>
      </p:sp>
      <p:sp>
        <p:nvSpPr>
          <p:cNvPr id="67" name="Shape 64"/>
          <p:cNvSpPr/>
          <p:nvPr/>
        </p:nvSpPr>
        <p:spPr>
          <a:xfrm>
            <a:off x="8842248" y="5212080"/>
            <a:ext cx="2798064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8" name="Text 65"/>
          <p:cNvSpPr txBox="1"/>
          <p:nvPr/>
        </p:nvSpPr>
        <p:spPr>
          <a:xfrm>
            <a:off x="8961120" y="5239512"/>
            <a:ext cx="2560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Fluent recall across all four operations; efficient mental calculation and estimation</a:t>
            </a:r>
            <a:endParaRPr lang="en-US" sz="950" dirty="0"/>
          </a:p>
        </p:txBody>
      </p:sp>
      <p:sp>
        <p:nvSpPr>
          <p:cNvPr id="69" name="Text 66"/>
          <p:cNvSpPr txBox="1"/>
          <p:nvPr/>
        </p:nvSpPr>
        <p:spPr>
          <a:xfrm>
            <a:off x="502920" y="5961888"/>
            <a:ext cx="11183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full progression and skills detail by year group, see the Maths Progression Document.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B2E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pic>
        <p:nvPicPr>
          <p:cNvPr id="3" name="Image 0" descr="/home/claude/mo/icons/imag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530352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234440" y="420624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within Maths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02920" y="1371600"/>
            <a:ext cx="5440680" cy="3520440"/>
          </a:xfrm>
          <a:prstGeom prst="roundRect">
            <a:avLst>
              <a:gd name="adj" fmla="val 2078"/>
            </a:avLst>
          </a:prstGeom>
          <a:solidFill>
            <a:srgbClr val="13213F"/>
          </a:solidFill>
          <a:ln w="12700">
            <a:solidFill>
              <a:srgbClr val="13213F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60020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5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TO DAY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2121408"/>
            <a:ext cx="128016" cy="128016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143000" y="205740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Questioning, discussion and Show Me responses in every lesson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822960" y="2834640"/>
            <a:ext cx="128016" cy="128016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143000" y="2770632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In / Check Out at the start and end of learning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822960" y="3547872"/>
            <a:ext cx="128016" cy="128016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143000" y="3483864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Self-marking in purple pen, with corrections the same day or in Morning Maths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822960" y="4261104"/>
            <a:ext cx="128016" cy="128016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143000" y="4197096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Whole-class feedback to catch shared misconceptions early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263640" y="1371600"/>
            <a:ext cx="5440680" cy="3520440"/>
          </a:xfrm>
          <a:prstGeom prst="roundRect">
            <a:avLst>
              <a:gd name="adj" fmla="val 2078"/>
            </a:avLst>
          </a:prstGeom>
          <a:solidFill>
            <a:srgbClr val="13213F"/>
          </a:solidFill>
          <a:ln w="12700">
            <a:solidFill>
              <a:srgbClr val="13213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583680" y="160020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5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6583680" y="2121408"/>
            <a:ext cx="128016" cy="128016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903720" y="205740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 Rose end-of-unit assessments and NTS assessments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583680" y="2834640"/>
            <a:ext cx="128016" cy="128016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903720" y="2770632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Recorded termly on Insight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6583680" y="3547872"/>
            <a:ext cx="128016" cy="128016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903720" y="3483864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Statutory Multiplication Tables Check in Year 4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6583680" y="4261104"/>
            <a:ext cx="128016" cy="128016"/>
          </a:xfrm>
          <a:prstGeom prst="ellipse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6903720" y="4197096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 identify pupils for intervention and inform future planning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502920" y="5074920"/>
            <a:ext cx="11201400" cy="1234440"/>
          </a:xfrm>
          <a:prstGeom prst="roundRect">
            <a:avLst>
              <a:gd name="adj" fmla="val 5926"/>
            </a:avLst>
          </a:prstGeom>
          <a:solidFill>
            <a:srgbClr val="24386B"/>
          </a:solidFill>
          <a:ln w="12700">
            <a:solidFill>
              <a:srgbClr val="24386B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77240" y="5367528"/>
            <a:ext cx="640080" cy="6400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pic>
        <p:nvPicPr>
          <p:cNvPr id="27" name="Image 1" descr="/home/claude/mo/icons/math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5458968"/>
            <a:ext cx="457200" cy="457200"/>
          </a:xfrm>
          <a:prstGeom prst="rect">
            <a:avLst/>
          </a:prstGeom>
        </p:spPr>
      </p:pic>
      <p:sp>
        <p:nvSpPr>
          <p:cNvPr id="28" name="Text 24"/>
          <p:cNvSpPr txBox="1"/>
          <p:nvPr/>
        </p:nvSpPr>
        <p:spPr>
          <a:xfrm>
            <a:off x="1600200" y="5074920"/>
            <a:ext cx="9784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child at Bexton leaves able to think like a mathematician: spotting patterns, reasoning precisely and explaining how they know.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1853</Words>
  <Application>Microsoft Office PowerPoint</Application>
  <PresentationFormat>Widescreen</PresentationFormat>
  <Paragraphs>292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Tristram Marchington</cp:lastModifiedBy>
  <cp:revision>2</cp:revision>
  <dcterms:created xsi:type="dcterms:W3CDTF">2026-09-11T14:50:15Z</dcterms:created>
  <dcterms:modified xsi:type="dcterms:W3CDTF">2026-09-11T15:53:55Z</dcterms:modified>
</cp:coreProperties>
</file>