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media/image27.svg" ContentType="image/svg+xml"/>
  <Override PartName="/ppt/media/image29.svg" ContentType="image/svg+xml"/>
  <Override PartName="/ppt/media/image31.svg" ContentType="image/svg+xml"/>
  <Override PartName="/ppt/media/image33.svg" ContentType="image/svg+xml"/>
  <Override PartName="/ppt/media/image35.svg" ContentType="image/svg+xml"/>
  <Override PartName="/ppt/media/image3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9" r:id="rId10"/>
    <p:sldId id="270" r:id="rId11"/>
    <p:sldId id="264" r:id="rId12"/>
    <p:sldId id="267" r:id="rId13"/>
    <p:sldId id="265"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3" d="100"/>
          <a:sy n="113"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2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stram Marchington" userId="4b3aa505-4d04-44d2-a3ea-f74dfb5aec73" providerId="ADAL" clId="{5EB975D8-777E-482D-BA20-57BCB04C4D19}"/>
    <pc:docChg chg="modSld">
      <pc:chgData name="Tristram Marchington" userId="4b3aa505-4d04-44d2-a3ea-f74dfb5aec73" providerId="ADAL" clId="{5EB975D8-777E-482D-BA20-57BCB04C4D19}" dt="2026-09-23T13:18:06.730" v="30" actId="20577"/>
      <pc:docMkLst>
        <pc:docMk/>
      </pc:docMkLst>
      <pc:sldChg chg="modSp mod">
        <pc:chgData name="Tristram Marchington" userId="4b3aa505-4d04-44d2-a3ea-f74dfb5aec73" providerId="ADAL" clId="{5EB975D8-777E-482D-BA20-57BCB04C4D19}" dt="2026-09-08T11:21:12.316" v="8" actId="20577"/>
        <pc:sldMkLst>
          <pc:docMk/>
          <pc:sldMk cId="0" sldId="259"/>
        </pc:sldMkLst>
        <pc:spChg chg="mod">
          <ac:chgData name="Tristram Marchington" userId="4b3aa505-4d04-44d2-a3ea-f74dfb5aec73" providerId="ADAL" clId="{5EB975D8-777E-482D-BA20-57BCB04C4D19}" dt="2026-09-08T11:21:12.316" v="8" actId="20577"/>
          <ac:spMkLst>
            <pc:docMk/>
            <pc:sldMk cId="0" sldId="259"/>
            <ac:spMk id="9" creationId="{00000000-0000-0000-0000-000000000000}"/>
          </ac:spMkLst>
        </pc:spChg>
      </pc:sldChg>
      <pc:sldChg chg="modSp mod">
        <pc:chgData name="Tristram Marchington" userId="4b3aa505-4d04-44d2-a3ea-f74dfb5aec73" providerId="ADAL" clId="{5EB975D8-777E-482D-BA20-57BCB04C4D19}" dt="2026-09-23T13:18:06.730" v="30" actId="20577"/>
        <pc:sldMkLst>
          <pc:docMk/>
          <pc:sldMk cId="0" sldId="260"/>
        </pc:sldMkLst>
        <pc:spChg chg="mod">
          <ac:chgData name="Tristram Marchington" userId="4b3aa505-4d04-44d2-a3ea-f74dfb5aec73" providerId="ADAL" clId="{5EB975D8-777E-482D-BA20-57BCB04C4D19}" dt="2026-09-23T13:18:06.730" v="30" actId="20577"/>
          <ac:spMkLst>
            <pc:docMk/>
            <pc:sldMk cId="0" sldId="260"/>
            <ac:spMk id="28" creationId="{00000000-0000-0000-0000-000000000000}"/>
          </ac:spMkLst>
        </pc:spChg>
      </pc:sldChg>
      <pc:sldChg chg="modSp mod">
        <pc:chgData name="Tristram Marchington" userId="4b3aa505-4d04-44d2-a3ea-f74dfb5aec73" providerId="ADAL" clId="{5EB975D8-777E-482D-BA20-57BCB04C4D19}" dt="2026-09-08T11:26:34.119" v="21" actId="20577"/>
        <pc:sldMkLst>
          <pc:docMk/>
          <pc:sldMk cId="0" sldId="265"/>
        </pc:sldMkLst>
        <pc:spChg chg="mod">
          <ac:chgData name="Tristram Marchington" userId="4b3aa505-4d04-44d2-a3ea-f74dfb5aec73" providerId="ADAL" clId="{5EB975D8-777E-482D-BA20-57BCB04C4D19}" dt="2026-09-08T11:26:34.119" v="21" actId="20577"/>
          <ac:spMkLst>
            <pc:docMk/>
            <pc:sldMk cId="0" sldId="265"/>
            <ac:spMk id="16" creationId="{00000000-0000-0000-0000-000000000000}"/>
          </ac:spMkLst>
        </pc:spChg>
        <pc:spChg chg="mod">
          <ac:chgData name="Tristram Marchington" userId="4b3aa505-4d04-44d2-a3ea-f74dfb5aec73" providerId="ADAL" clId="{5EB975D8-777E-482D-BA20-57BCB04C4D19}" dt="2026-09-08T11:24:32.401" v="10"/>
          <ac:spMkLst>
            <pc:docMk/>
            <pc:sldMk cId="0" sldId="265"/>
            <ac:spMk id="22" creationId="{00000000-0000-0000-0000-000000000000}"/>
          </ac:spMkLst>
        </pc:spChg>
      </pc:sldChg>
    </pc:docChg>
  </pc:docChgLst>
  <pc:docChgLst>
    <pc:chgData name="Tristram Marchington" userId="4b3aa505-4d04-44d2-a3ea-f74dfb5aec73" providerId="ADAL" clId="{BEF2673C-907A-4620-9C59-710BE69D7FDC}"/>
    <pc:docChg chg="custSel modSld">
      <pc:chgData name="Tristram Marchington" userId="4b3aa505-4d04-44d2-a3ea-f74dfb5aec73" providerId="ADAL" clId="{BEF2673C-907A-4620-9C59-710BE69D7FDC}" dt="2026-07-09T11:17:26.051" v="13"/>
      <pc:docMkLst>
        <pc:docMk/>
      </pc:docMkLst>
      <pc:sldChg chg="addSp delSp modSp mod">
        <pc:chgData name="Tristram Marchington" userId="4b3aa505-4d04-44d2-a3ea-f74dfb5aec73" providerId="ADAL" clId="{BEF2673C-907A-4620-9C59-710BE69D7FDC}" dt="2026-07-09T11:17:21.824" v="11" actId="1076"/>
        <pc:sldMkLst>
          <pc:docMk/>
          <pc:sldMk cId="0" sldId="264"/>
        </pc:sldMkLst>
        <pc:spChg chg="mod">
          <ac:chgData name="Tristram Marchington" userId="4b3aa505-4d04-44d2-a3ea-f74dfb5aec73" providerId="ADAL" clId="{BEF2673C-907A-4620-9C59-710BE69D7FDC}" dt="2026-07-09T11:14:45.390" v="1" actId="20577"/>
          <ac:spMkLst>
            <pc:docMk/>
            <pc:sldMk cId="0" sldId="264"/>
            <ac:spMk id="6" creationId="{00000000-0000-0000-0000-000000000000}"/>
          </ac:spMkLst>
        </pc:spChg>
        <pc:picChg chg="del">
          <ac:chgData name="Tristram Marchington" userId="4b3aa505-4d04-44d2-a3ea-f74dfb5aec73" providerId="ADAL" clId="{BEF2673C-907A-4620-9C59-710BE69D7FDC}" dt="2026-07-09T11:17:15.720" v="9" actId="478"/>
          <ac:picMkLst>
            <pc:docMk/>
            <pc:sldMk cId="0" sldId="264"/>
            <ac:picMk id="3" creationId="{00000000-0000-0000-0000-000000000000}"/>
          </ac:picMkLst>
        </pc:picChg>
        <pc:picChg chg="add mod">
          <ac:chgData name="Tristram Marchington" userId="4b3aa505-4d04-44d2-a3ea-f74dfb5aec73" providerId="ADAL" clId="{BEF2673C-907A-4620-9C59-710BE69D7FDC}" dt="2026-07-09T11:17:21.824" v="11" actId="1076"/>
          <ac:picMkLst>
            <pc:docMk/>
            <pc:sldMk cId="0" sldId="264"/>
            <ac:picMk id="46" creationId="{1D005D09-EC72-4FC4-82FC-84D11FA89728}"/>
          </ac:picMkLst>
        </pc:picChg>
      </pc:sldChg>
      <pc:sldChg chg="addSp delSp modSp mod">
        <pc:chgData name="Tristram Marchington" userId="4b3aa505-4d04-44d2-a3ea-f74dfb5aec73" providerId="ADAL" clId="{BEF2673C-907A-4620-9C59-710BE69D7FDC}" dt="2026-07-09T11:17:26.051" v="13"/>
        <pc:sldMkLst>
          <pc:docMk/>
          <pc:sldMk cId="0" sldId="267"/>
        </pc:sldMkLst>
        <pc:spChg chg="mod">
          <ac:chgData name="Tristram Marchington" userId="4b3aa505-4d04-44d2-a3ea-f74dfb5aec73" providerId="ADAL" clId="{BEF2673C-907A-4620-9C59-710BE69D7FDC}" dt="2026-07-09T11:14:51.604" v="3" actId="20577"/>
          <ac:spMkLst>
            <pc:docMk/>
            <pc:sldMk cId="0" sldId="267"/>
            <ac:spMk id="6" creationId="{00000000-0000-0000-0000-000000000000}"/>
          </ac:spMkLst>
        </pc:spChg>
        <pc:picChg chg="del">
          <ac:chgData name="Tristram Marchington" userId="4b3aa505-4d04-44d2-a3ea-f74dfb5aec73" providerId="ADAL" clId="{BEF2673C-907A-4620-9C59-710BE69D7FDC}" dt="2026-07-09T11:17:25.837" v="12" actId="478"/>
          <ac:picMkLst>
            <pc:docMk/>
            <pc:sldMk cId="0" sldId="267"/>
            <ac:picMk id="3" creationId="{00000000-0000-0000-0000-000000000000}"/>
          </ac:picMkLst>
        </pc:picChg>
        <pc:picChg chg="add mod">
          <ac:chgData name="Tristram Marchington" userId="4b3aa505-4d04-44d2-a3ea-f74dfb5aec73" providerId="ADAL" clId="{BEF2673C-907A-4620-9C59-710BE69D7FDC}" dt="2026-07-09T11:17:26.051" v="13"/>
          <ac:picMkLst>
            <pc:docMk/>
            <pc:sldMk cId="0" sldId="267"/>
            <ac:picMk id="44" creationId="{8384811D-1922-411D-BB21-72A200D0A652}"/>
          </ac:picMkLst>
        </pc:picChg>
      </pc:sldChg>
      <pc:sldChg chg="addSp delSp modSp mod">
        <pc:chgData name="Tristram Marchington" userId="4b3aa505-4d04-44d2-a3ea-f74dfb5aec73" providerId="ADAL" clId="{BEF2673C-907A-4620-9C59-710BE69D7FDC}" dt="2026-07-09T11:16:00.381" v="6" actId="1076"/>
        <pc:sldMkLst>
          <pc:docMk/>
          <pc:sldMk cId="0" sldId="269"/>
        </pc:sldMkLst>
        <pc:picChg chg="del">
          <ac:chgData name="Tristram Marchington" userId="4b3aa505-4d04-44d2-a3ea-f74dfb5aec73" providerId="ADAL" clId="{BEF2673C-907A-4620-9C59-710BE69D7FDC}" dt="2026-07-09T11:15:48.998" v="4" actId="478"/>
          <ac:picMkLst>
            <pc:docMk/>
            <pc:sldMk cId="0" sldId="269"/>
            <ac:picMk id="3" creationId="{00000000-0000-0000-0000-000000000000}"/>
          </ac:picMkLst>
        </pc:picChg>
        <pc:picChg chg="add mod">
          <ac:chgData name="Tristram Marchington" userId="4b3aa505-4d04-44d2-a3ea-f74dfb5aec73" providerId="ADAL" clId="{BEF2673C-907A-4620-9C59-710BE69D7FDC}" dt="2026-07-09T11:16:00.381" v="6" actId="1076"/>
          <ac:picMkLst>
            <pc:docMk/>
            <pc:sldMk cId="0" sldId="269"/>
            <ac:picMk id="52" creationId="{E6AD0753-9503-4A67-B260-157DE1480D2A}"/>
          </ac:picMkLst>
        </pc:picChg>
      </pc:sldChg>
      <pc:sldChg chg="addSp delSp modSp mod">
        <pc:chgData name="Tristram Marchington" userId="4b3aa505-4d04-44d2-a3ea-f74dfb5aec73" providerId="ADAL" clId="{BEF2673C-907A-4620-9C59-710BE69D7FDC}" dt="2026-07-09T11:16:04.188" v="8"/>
        <pc:sldMkLst>
          <pc:docMk/>
          <pc:sldMk cId="0" sldId="270"/>
        </pc:sldMkLst>
        <pc:picChg chg="del">
          <ac:chgData name="Tristram Marchington" userId="4b3aa505-4d04-44d2-a3ea-f74dfb5aec73" providerId="ADAL" clId="{BEF2673C-907A-4620-9C59-710BE69D7FDC}" dt="2026-07-09T11:16:03.894" v="7" actId="478"/>
          <ac:picMkLst>
            <pc:docMk/>
            <pc:sldMk cId="0" sldId="270"/>
            <ac:picMk id="3" creationId="{00000000-0000-0000-0000-000000000000}"/>
          </ac:picMkLst>
        </pc:picChg>
        <pc:picChg chg="add mod">
          <ac:chgData name="Tristram Marchington" userId="4b3aa505-4d04-44d2-a3ea-f74dfb5aec73" providerId="ADAL" clId="{BEF2673C-907A-4620-9C59-710BE69D7FDC}" dt="2026-07-09T11:16:04.188" v="8"/>
          <ac:picMkLst>
            <pc:docMk/>
            <pc:sldMk cId="0" sldId="270"/>
            <ac:picMk id="52" creationId="{7BA479C9-8E62-43E3-9684-E62CBFD4F0C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8754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5.png"/><Relationship Id="rId7"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8.png"/><Relationship Id="rId7"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png"/><Relationship Id="rId7"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png"/><Relationship Id="rId3" Type="http://schemas.openxmlformats.org/officeDocument/2006/relationships/image" Target="../media/image27.svg"/><Relationship Id="rId4" Type="http://schemas.openxmlformats.org/officeDocument/2006/relationships/image" Target="../media/image28.png"/><Relationship Id="rId5" Type="http://schemas.openxmlformats.org/officeDocument/2006/relationships/image" Target="../media/image29.svg"/><Relationship Id="rId6" Type="http://schemas.openxmlformats.org/officeDocument/2006/relationships/image" Target="../media/image30.png"/><Relationship Id="rId7" Type="http://schemas.openxmlformats.org/officeDocument/2006/relationships/image" Target="../media/image31.svg"/><Relationship Id="rId8" Type="http://schemas.openxmlformats.org/officeDocument/2006/relationships/image" Target="../media/image32.png"/><Relationship Id="rId9" Type="http://schemas.openxmlformats.org/officeDocument/2006/relationships/image" Target="../media/image33.svg"/><Relationship Id="rId10"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png"/><Relationship Id="rId3" Type="http://schemas.openxmlformats.org/officeDocument/2006/relationships/image" Target="../media/image27.svg"/><Relationship Id="rId4" Type="http://schemas.openxmlformats.org/officeDocument/2006/relationships/image" Target="../media/image28.png"/><Relationship Id="rId5" Type="http://schemas.openxmlformats.org/officeDocument/2006/relationships/image" Target="../media/image29.svg"/><Relationship Id="rId6" Type="http://schemas.openxmlformats.org/officeDocument/2006/relationships/image" Target="../media/image30.png"/><Relationship Id="rId7" Type="http://schemas.openxmlformats.org/officeDocument/2006/relationships/image" Target="../media/image31.svg"/><Relationship Id="rId8" Type="http://schemas.openxmlformats.org/officeDocument/2006/relationships/image" Target="../media/image32.png"/><Relationship Id="rId9" Type="http://schemas.openxmlformats.org/officeDocument/2006/relationships/image" Target="../media/image33.svg"/><Relationship Id="rId10"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png"/><Relationship Id="rId3" Type="http://schemas.openxmlformats.org/officeDocument/2006/relationships/image" Target="../media/image35.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36.png"/><Relationship Id="rId7" Type="http://schemas.openxmlformats.org/officeDocument/2006/relationships/image" Target="../media/image37.svg"/><Relationship Id="rId8"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png"/><Relationship Id="rId3" Type="http://schemas.openxmlformats.org/officeDocument/2006/relationships/image" Target="../media/image35.svg"/><Relationship Id="rId4" Type="http://schemas.openxmlformats.org/officeDocument/2006/relationships/image" Target="../media/image36.png"/><Relationship Id="rId5" Type="http://schemas.openxmlformats.org/officeDocument/2006/relationships/image" Target="../media/image37.svg"/><Relationship Id="rId6" Type="http://schemas.openxmlformats.org/officeDocument/2006/relationships/image" Target="../media/image30.png"/><Relationship Id="rId7" Type="http://schemas.openxmlformats.org/officeDocument/2006/relationships/image" Target="../media/image31.svg"/><Relationship Id="rId8"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E5E"/>
        </a:solidFill>
        <a:effectLst/>
      </p:bgPr>
    </p:bg>
    <p:spTree>
      <p:nvGrpSpPr>
        <p:cNvPr id="1" name=""/>
        <p:cNvGrpSpPr/>
        <p:nvPr/>
      </p:nvGrpSpPr>
      <p:grpSpPr>
        <a:xfrm>
          <a:off x="0" y="0"/>
          <a:ext cx="0" cy="0"/>
          <a:chOff x="0" y="0"/>
          <a:chExt cx="0" cy="0"/>
        </a:xfrm>
      </p:grpSpPr>
      <p:pic>
        <p:nvPicPr>
          <p:cNvPr id="2" name="Image 0" descr="bexton_circle.png"/>
          <p:cNvPicPr>
            <a:picLocks noChangeAspect="1"/>
          </p:cNvPicPr>
          <p:nvPr/>
        </p:nvPicPr>
        <p:blipFill>
          <a:blip r:embed="rId3"/>
          <a:stretch>
            <a:fillRect/>
          </a:stretch>
        </p:blipFill>
        <p:spPr>
          <a:xfrm>
            <a:off x="5387188" y="457200"/>
            <a:ext cx="1417320" cy="1417320"/>
          </a:xfrm>
          <a:prstGeom prst="rect">
            <a:avLst/>
          </a:prstGeom>
          <a:effectLst>
            <a:outerShdw blurRad="101600" dist="38100" dir="2700000" algn="bl" rotWithShape="0">
              <a:srgbClr val="000000">
                <a:alpha val="25000"/>
              </a:srgbClr>
            </a:outerShdw>
          </a:effectLst>
        </p:spPr>
      </p:pic>
      <p:sp>
        <p:nvSpPr>
          <p:cNvPr id="3" name="Shape 0"/>
          <p:cNvSpPr/>
          <p:nvPr/>
        </p:nvSpPr>
        <p:spPr>
          <a:xfrm>
            <a:off x="5592928" y="2331720"/>
            <a:ext cx="1005840" cy="1005840"/>
          </a:xfrm>
          <a:prstGeom prst="ellipse">
            <a:avLst/>
          </a:prstGeom>
          <a:solidFill>
            <a:srgbClr val="F5A623"/>
          </a:solidFill>
          <a:ln/>
        </p:spPr>
      </p:sp>
      <p:pic>
        <p:nvPicPr>
          <p:cNvPr id="4" name="Image 1" descr="icons/history_white.png"/>
          <p:cNvPicPr>
            <a:picLocks noChangeAspect="1"/>
          </p:cNvPicPr>
          <p:nvPr/>
        </p:nvPicPr>
        <p:blipFill>
          <a:blip r:embed="rId4"/>
          <a:stretch>
            <a:fillRect/>
          </a:stretch>
        </p:blipFill>
        <p:spPr>
          <a:xfrm>
            <a:off x="5723687" y="2462479"/>
            <a:ext cx="744322" cy="744322"/>
          </a:xfrm>
          <a:prstGeom prst="rect">
            <a:avLst/>
          </a:prstGeom>
        </p:spPr>
      </p:pic>
      <p:sp>
        <p:nvSpPr>
          <p:cNvPr id="5" name="Text 1"/>
          <p:cNvSpPr/>
          <p:nvPr/>
        </p:nvSpPr>
        <p:spPr>
          <a:xfrm>
            <a:off x="0" y="3520440"/>
            <a:ext cx="12191695" cy="1005840"/>
          </a:xfrm>
          <a:prstGeom prst="rect">
            <a:avLst/>
          </a:prstGeom>
          <a:noFill/>
          <a:ln/>
        </p:spPr>
        <p:txBody>
          <a:bodyPr wrap="square" lIns="0" tIns="0" rIns="0" bIns="0" rtlCol="0" anchor="ctr"/>
          <a:lstStyle/>
          <a:p>
            <a:pPr marL="0" indent="0" algn="ctr">
              <a:buNone/>
            </a:pPr>
            <a:r>
              <a:rPr lang="en-US" sz="6000" b="1" kern="0" spc="400" dirty="0">
                <a:solidFill>
                  <a:srgbClr val="FFFFFF"/>
                </a:solidFill>
                <a:latin typeface="Calibri" pitchFamily="34" charset="0"/>
                <a:ea typeface="Calibri" pitchFamily="34" charset="-122"/>
                <a:cs typeface="Calibri" pitchFamily="34" charset="-120"/>
              </a:rPr>
              <a:t>HISTORY</a:t>
            </a:r>
            <a:endParaRPr lang="en-US" sz="6000" dirty="0"/>
          </a:p>
        </p:txBody>
      </p:sp>
      <p:sp>
        <p:nvSpPr>
          <p:cNvPr id="6" name="Text 2"/>
          <p:cNvSpPr/>
          <p:nvPr/>
        </p:nvSpPr>
        <p:spPr>
          <a:xfrm>
            <a:off x="0" y="4434840"/>
            <a:ext cx="12191695" cy="457200"/>
          </a:xfrm>
          <a:prstGeom prst="rect">
            <a:avLst/>
          </a:prstGeom>
          <a:noFill/>
          <a:ln/>
        </p:spPr>
        <p:txBody>
          <a:bodyPr wrap="square" lIns="0" tIns="0" rIns="0" bIns="0" rtlCol="0" anchor="ctr"/>
          <a:lstStyle/>
          <a:p>
            <a:pPr marL="0" indent="0" algn="ctr">
              <a:buNone/>
            </a:pPr>
            <a:r>
              <a:rPr lang="en-US" sz="2000" b="1" kern="0" spc="300" dirty="0">
                <a:solidFill>
                  <a:srgbClr val="F5A623"/>
                </a:solidFill>
                <a:latin typeface="Calibri" pitchFamily="34" charset="0"/>
                <a:ea typeface="Calibri" pitchFamily="34" charset="-122"/>
                <a:cs typeface="Calibri" pitchFamily="34" charset="-120"/>
              </a:rPr>
              <a:t>SUBJECT OVERVIEW</a:t>
            </a:r>
            <a:endParaRPr lang="en-US" sz="2000" dirty="0"/>
          </a:p>
        </p:txBody>
      </p:sp>
      <p:sp>
        <p:nvSpPr>
          <p:cNvPr id="7" name="Text 3"/>
          <p:cNvSpPr/>
          <p:nvPr/>
        </p:nvSpPr>
        <p:spPr>
          <a:xfrm>
            <a:off x="0" y="4983480"/>
            <a:ext cx="12191695" cy="457200"/>
          </a:xfrm>
          <a:prstGeom prst="rect">
            <a:avLst/>
          </a:prstGeom>
          <a:noFill/>
          <a:ln/>
        </p:spPr>
        <p:txBody>
          <a:bodyPr wrap="square" lIns="0" tIns="0" rIns="0" bIns="0" rtlCol="0" anchor="ctr"/>
          <a:lstStyle/>
          <a:p>
            <a:pPr marL="0" indent="0" algn="ctr">
              <a:buNone/>
            </a:pPr>
            <a:r>
              <a:rPr lang="en-US" sz="1500" i="1" dirty="0">
                <a:solidFill>
                  <a:srgbClr val="C9D2E8"/>
                </a:solidFill>
                <a:latin typeface="Calibri" pitchFamily="34" charset="0"/>
                <a:ea typeface="Calibri" pitchFamily="34" charset="-122"/>
                <a:cs typeface="Calibri" pitchFamily="34" charset="-120"/>
              </a:rPr>
              <a:t>Carefully sequenced. Purposeful themes. Local roots.</a:t>
            </a:r>
            <a:endParaRPr lang="en-US" sz="1500" dirty="0"/>
          </a:p>
        </p:txBody>
      </p:sp>
      <p:sp>
        <p:nvSpPr>
          <p:cNvPr id="8" name="Text 4"/>
          <p:cNvSpPr/>
          <p:nvPr/>
        </p:nvSpPr>
        <p:spPr>
          <a:xfrm>
            <a:off x="0" y="6263640"/>
            <a:ext cx="12191695" cy="320040"/>
          </a:xfrm>
          <a:prstGeom prst="rect">
            <a:avLst/>
          </a:prstGeom>
          <a:noFill/>
          <a:ln/>
        </p:spPr>
        <p:txBody>
          <a:bodyPr wrap="square" lIns="0" tIns="0" rIns="0" bIns="0" rtlCol="0" anchor="ctr"/>
          <a:lstStyle/>
          <a:p>
            <a:pPr marL="0" indent="0" algn="ctr">
              <a:buNone/>
            </a:pPr>
            <a:r>
              <a:rPr lang="en-US" sz="1100" kern="0" spc="200" dirty="0">
                <a:solidFill>
                  <a:srgbClr val="8A97BE"/>
                </a:solidFill>
                <a:latin typeface="Calibri" pitchFamily="34" charset="0"/>
                <a:ea typeface="Calibri" pitchFamily="34" charset="-122"/>
                <a:cs typeface="Calibri" pitchFamily="34" charset="-120"/>
              </a:rPr>
              <a:t>CHESHIRE ACADEMIES TRUST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boo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Intent &amp; Implementation</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History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02920" y="1234440"/>
            <a:ext cx="4160520" cy="5074920"/>
          </a:xfrm>
          <a:prstGeom prst="roundRect">
            <a:avLst>
              <a:gd name="adj" fmla="val 1758"/>
            </a:avLst>
          </a:prstGeom>
          <a:solidFill>
            <a:srgbClr val="EEF1F7"/>
          </a:solidFill>
          <a:ln/>
        </p:spPr>
      </p:sp>
      <p:sp>
        <p:nvSpPr>
          <p:cNvPr id="8" name="Text 5"/>
          <p:cNvSpPr/>
          <p:nvPr/>
        </p:nvSpPr>
        <p:spPr>
          <a:xfrm>
            <a:off x="777240" y="1463040"/>
            <a:ext cx="3657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OUR INTENT</a:t>
            </a:r>
            <a:endParaRPr lang="en-US" sz="1400" dirty="0"/>
          </a:p>
        </p:txBody>
      </p:sp>
      <p:sp>
        <p:nvSpPr>
          <p:cNvPr id="9" name="Text 6"/>
          <p:cNvSpPr/>
          <p:nvPr/>
        </p:nvSpPr>
        <p:spPr>
          <a:xfrm>
            <a:off x="777240" y="1965960"/>
            <a:ext cx="3611880" cy="4206240"/>
          </a:xfrm>
          <a:prstGeom prst="rect">
            <a:avLst/>
          </a:prstGeom>
          <a:noFill/>
          <a:ln/>
        </p:spPr>
        <p:txBody>
          <a:bodyPr wrap="square" lIns="0" tIns="0" rIns="0" bIns="0" rtlCol="0" anchor="t"/>
          <a:lstStyle/>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Curious historians who understand the past and its impact on the present</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A chronological framework of British and world history from Year 1 to Year 6</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An enquiry-led approach: pupils investigate sources and draw their own conclusions</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Substantive knowledge (I know) and disciplinary knowledge (I can) in every unit</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Local history studied every year alongside British and world history</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Confident young historians who can explain change, continuity, cause and consequence</a:t>
            </a:r>
            <a:endParaRPr lang="en-US" sz="1300" dirty="0"/>
          </a:p>
        </p:txBody>
      </p:sp>
      <p:sp>
        <p:nvSpPr>
          <p:cNvPr id="10" name="Text 7"/>
          <p:cNvSpPr/>
          <p:nvPr/>
        </p:nvSpPr>
        <p:spPr>
          <a:xfrm>
            <a:off x="4937760" y="1234440"/>
            <a:ext cx="672084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IMPLEMENTATION</a:t>
            </a:r>
            <a:endParaRPr lang="en-US" sz="1400" dirty="0"/>
          </a:p>
        </p:txBody>
      </p:sp>
      <p:sp>
        <p:nvSpPr>
          <p:cNvPr id="11" name="Shape 8"/>
          <p:cNvSpPr/>
          <p:nvPr/>
        </p:nvSpPr>
        <p:spPr>
          <a:xfrm>
            <a:off x="4937760" y="1691640"/>
            <a:ext cx="6720840" cy="1170432"/>
          </a:xfrm>
          <a:prstGeom prst="roundRect">
            <a:avLst>
              <a:gd name="adj" fmla="val 5469"/>
            </a:avLst>
          </a:prstGeom>
          <a:solidFill>
            <a:srgbClr val="EEF1F7"/>
          </a:solidFill>
          <a:ln/>
        </p:spPr>
      </p:sp>
      <p:sp>
        <p:nvSpPr>
          <p:cNvPr id="12" name="Shape 9"/>
          <p:cNvSpPr/>
          <p:nvPr/>
        </p:nvSpPr>
        <p:spPr>
          <a:xfrm>
            <a:off x="5102352" y="2048256"/>
            <a:ext cx="457200" cy="457200"/>
          </a:xfrm>
          <a:prstGeom prst="ellipse">
            <a:avLst/>
          </a:prstGeom>
          <a:solidFill>
            <a:srgbClr val="1B2E5E"/>
          </a:solidFill>
          <a:ln/>
        </p:spPr>
      </p:sp>
      <p:pic>
        <p:nvPicPr>
          <p:cNvPr id="13" name="Image 1" descr="icons/clipboard_white.png"/>
          <p:cNvPicPr>
            <a:picLocks noChangeAspect="1"/>
          </p:cNvPicPr>
          <p:nvPr/>
        </p:nvPicPr>
        <p:blipFill>
          <a:blip r:embed="rId4"/>
          <a:stretch>
            <a:fillRect/>
          </a:stretch>
        </p:blipFill>
        <p:spPr>
          <a:xfrm>
            <a:off x="5161788" y="2107692"/>
            <a:ext cx="338328" cy="338328"/>
          </a:xfrm>
          <a:prstGeom prst="rect">
            <a:avLst/>
          </a:prstGeom>
        </p:spPr>
      </p:pic>
      <p:sp>
        <p:nvSpPr>
          <p:cNvPr id="14" name="Text 10"/>
          <p:cNvSpPr/>
          <p:nvPr/>
        </p:nvSpPr>
        <p:spPr>
          <a:xfrm>
            <a:off x="5715000" y="1783080"/>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Curriculum structure &amp; sequencing</a:t>
            </a:r>
            <a:endParaRPr lang="en-US" sz="1250" dirty="0"/>
          </a:p>
        </p:txBody>
      </p:sp>
      <p:sp>
        <p:nvSpPr>
          <p:cNvPr id="15" name="Text 11"/>
          <p:cNvSpPr/>
          <p:nvPr/>
        </p:nvSpPr>
        <p:spPr>
          <a:xfrm>
            <a:off x="5715000" y="2075688"/>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Taught as a discrete subject across three half terms a year, not through cross-curricular topics. Every unit is structured around six waypoints, each building specific knowledge.</a:t>
            </a:r>
            <a:endParaRPr lang="en-US" sz="1050" dirty="0"/>
          </a:p>
        </p:txBody>
      </p:sp>
      <p:sp>
        <p:nvSpPr>
          <p:cNvPr id="16" name="Shape 12"/>
          <p:cNvSpPr/>
          <p:nvPr/>
        </p:nvSpPr>
        <p:spPr>
          <a:xfrm>
            <a:off x="4937760" y="3008376"/>
            <a:ext cx="6720840" cy="1170432"/>
          </a:xfrm>
          <a:prstGeom prst="roundRect">
            <a:avLst>
              <a:gd name="adj" fmla="val 5469"/>
            </a:avLst>
          </a:prstGeom>
          <a:solidFill>
            <a:srgbClr val="EEF1F7"/>
          </a:solidFill>
          <a:ln/>
        </p:spPr>
      </p:sp>
      <p:sp>
        <p:nvSpPr>
          <p:cNvPr id="17" name="Shape 13"/>
          <p:cNvSpPr/>
          <p:nvPr/>
        </p:nvSpPr>
        <p:spPr>
          <a:xfrm>
            <a:off x="5102352" y="3364992"/>
            <a:ext cx="457200" cy="457200"/>
          </a:xfrm>
          <a:prstGeom prst="ellipse">
            <a:avLst/>
          </a:prstGeom>
          <a:solidFill>
            <a:srgbClr val="1B2E5E"/>
          </a:solidFill>
          <a:ln/>
        </p:spPr>
      </p:sp>
      <p:pic>
        <p:nvPicPr>
          <p:cNvPr id="18" name="Image 2" descr="icons/history_white.png"/>
          <p:cNvPicPr>
            <a:picLocks noChangeAspect="1"/>
          </p:cNvPicPr>
          <p:nvPr/>
        </p:nvPicPr>
        <p:blipFill>
          <a:blip r:embed="rId5"/>
          <a:stretch>
            <a:fillRect/>
          </a:stretch>
        </p:blipFill>
        <p:spPr>
          <a:xfrm>
            <a:off x="5161788" y="3424428"/>
            <a:ext cx="338328" cy="338328"/>
          </a:xfrm>
          <a:prstGeom prst="rect">
            <a:avLst/>
          </a:prstGeom>
        </p:spPr>
      </p:pic>
      <p:sp>
        <p:nvSpPr>
          <p:cNvPr id="19" name="Text 14"/>
          <p:cNvSpPr/>
          <p:nvPr/>
        </p:nvSpPr>
        <p:spPr>
          <a:xfrm>
            <a:off x="5715000" y="3099816"/>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Content &amp; concepts</a:t>
            </a:r>
            <a:endParaRPr lang="en-US" sz="1250" dirty="0"/>
          </a:p>
        </p:txBody>
      </p:sp>
      <p:sp>
        <p:nvSpPr>
          <p:cNvPr id="20" name="Text 15"/>
          <p:cNvSpPr/>
          <p:nvPr/>
        </p:nvSpPr>
        <p:spPr>
          <a:xfrm>
            <a:off x="5715000" y="3392424"/>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A timeline spine reinforces chronology across KS1 and KS2. Teaching draws on artefacts, sources and, where possible, first-hand visits and local history.</a:t>
            </a:r>
            <a:endParaRPr lang="en-US" sz="1050" dirty="0"/>
          </a:p>
        </p:txBody>
      </p:sp>
      <p:sp>
        <p:nvSpPr>
          <p:cNvPr id="21" name="Shape 16"/>
          <p:cNvSpPr/>
          <p:nvPr/>
        </p:nvSpPr>
        <p:spPr>
          <a:xfrm>
            <a:off x="4937760" y="4325112"/>
            <a:ext cx="6720840" cy="1170432"/>
          </a:xfrm>
          <a:prstGeom prst="roundRect">
            <a:avLst>
              <a:gd name="adj" fmla="val 5469"/>
            </a:avLst>
          </a:prstGeom>
          <a:solidFill>
            <a:srgbClr val="EEF1F7"/>
          </a:solidFill>
          <a:ln/>
        </p:spPr>
      </p:sp>
      <p:sp>
        <p:nvSpPr>
          <p:cNvPr id="22" name="Shape 17"/>
          <p:cNvSpPr/>
          <p:nvPr/>
        </p:nvSpPr>
        <p:spPr>
          <a:xfrm>
            <a:off x="5102352" y="4681728"/>
            <a:ext cx="457200" cy="457200"/>
          </a:xfrm>
          <a:prstGeom prst="ellipse">
            <a:avLst/>
          </a:prstGeom>
          <a:solidFill>
            <a:srgbClr val="1B2E5E"/>
          </a:solidFill>
          <a:ln/>
        </p:spPr>
      </p:sp>
      <p:pic>
        <p:nvPicPr>
          <p:cNvPr id="23" name="Image 3" descr="icons/seedling_white.png"/>
          <p:cNvPicPr>
            <a:picLocks noChangeAspect="1"/>
          </p:cNvPicPr>
          <p:nvPr/>
        </p:nvPicPr>
        <p:blipFill>
          <a:blip r:embed="rId6"/>
          <a:stretch>
            <a:fillRect/>
          </a:stretch>
        </p:blipFill>
        <p:spPr>
          <a:xfrm>
            <a:off x="5161788" y="4741164"/>
            <a:ext cx="338328" cy="338328"/>
          </a:xfrm>
          <a:prstGeom prst="rect">
            <a:avLst/>
          </a:prstGeom>
        </p:spPr>
      </p:pic>
      <p:sp>
        <p:nvSpPr>
          <p:cNvPr id="24" name="Text 18"/>
          <p:cNvSpPr/>
          <p:nvPr/>
        </p:nvSpPr>
        <p:spPr>
          <a:xfrm>
            <a:off x="5715000" y="4416552"/>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Enrichment &amp; personal development</a:t>
            </a:r>
            <a:endParaRPr lang="en-US" sz="1250" dirty="0"/>
          </a:p>
        </p:txBody>
      </p:sp>
      <p:sp>
        <p:nvSpPr>
          <p:cNvPr id="25" name="Text 19"/>
          <p:cNvSpPr/>
          <p:nvPr/>
        </p:nvSpPr>
        <p:spPr>
          <a:xfrm>
            <a:off x="5715000" y="4709160"/>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Visits to Tatton Park, Knutsford Heritage Centre and the Stockport WWII Air Raid Shelters, alongside workshops, themed days and immersive historical experiences.</a:t>
            </a:r>
            <a:endParaRPr lang="en-US" sz="1050" dirty="0"/>
          </a:p>
        </p:txBody>
      </p:sp>
      <p:sp>
        <p:nvSpPr>
          <p:cNvPr id="26" name="Shape 20"/>
          <p:cNvSpPr/>
          <p:nvPr/>
        </p:nvSpPr>
        <p:spPr>
          <a:xfrm>
            <a:off x="4937760" y="5641848"/>
            <a:ext cx="6720840" cy="1170432"/>
          </a:xfrm>
          <a:prstGeom prst="roundRect">
            <a:avLst>
              <a:gd name="adj" fmla="val 5469"/>
            </a:avLst>
          </a:prstGeom>
          <a:solidFill>
            <a:srgbClr val="EEF1F7"/>
          </a:solidFill>
          <a:ln/>
        </p:spPr>
      </p:sp>
      <p:sp>
        <p:nvSpPr>
          <p:cNvPr id="27" name="Shape 21"/>
          <p:cNvSpPr/>
          <p:nvPr/>
        </p:nvSpPr>
        <p:spPr>
          <a:xfrm>
            <a:off x="5102352" y="5998464"/>
            <a:ext cx="457200" cy="457200"/>
          </a:xfrm>
          <a:prstGeom prst="ellipse">
            <a:avLst/>
          </a:prstGeom>
          <a:solidFill>
            <a:srgbClr val="1B2E5E"/>
          </a:solidFill>
          <a:ln/>
        </p:spPr>
      </p:sp>
      <p:pic>
        <p:nvPicPr>
          <p:cNvPr id="28" name="Image 4" descr="icons/checkcircle_white.png"/>
          <p:cNvPicPr>
            <a:picLocks noChangeAspect="1"/>
          </p:cNvPicPr>
          <p:nvPr/>
        </p:nvPicPr>
        <p:blipFill>
          <a:blip r:embed="rId7"/>
          <a:stretch>
            <a:fillRect/>
          </a:stretch>
        </p:blipFill>
        <p:spPr>
          <a:xfrm>
            <a:off x="5161788" y="6057900"/>
            <a:ext cx="338328" cy="338328"/>
          </a:xfrm>
          <a:prstGeom prst="rect">
            <a:avLst/>
          </a:prstGeom>
        </p:spPr>
      </p:pic>
      <p:sp>
        <p:nvSpPr>
          <p:cNvPr id="29" name="Text 22"/>
          <p:cNvSpPr/>
          <p:nvPr/>
        </p:nvSpPr>
        <p:spPr>
          <a:xfrm>
            <a:off x="5715000" y="5733288"/>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Assessment &amp; next steps</a:t>
            </a:r>
            <a:endParaRPr lang="en-US" sz="1250" dirty="0"/>
          </a:p>
        </p:txBody>
      </p:sp>
      <p:sp>
        <p:nvSpPr>
          <p:cNvPr id="30" name="Text 23"/>
          <p:cNvSpPr/>
          <p:nvPr/>
        </p:nvSpPr>
        <p:spPr>
          <a:xfrm>
            <a:off x="5715000" y="6025896"/>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Retrieval quizzes and exit tickets alongside ongoing questioning and discussion. Judgements are recorded in Whole Class Feedback Books and Insight.</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rout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History and The Pathway</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History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03</a:t>
            </a:r>
            <a:endParaRPr lang="en-US" sz="900" dirty="0"/>
          </a:p>
        </p:txBody>
      </p:sp>
      <p:sp>
        <p:nvSpPr>
          <p:cNvPr id="7" name="Text 4"/>
          <p:cNvSpPr/>
          <p:nvPr/>
        </p:nvSpPr>
        <p:spPr>
          <a:xfrm>
            <a:off x="502920" y="1188720"/>
            <a:ext cx="11155680" cy="502920"/>
          </a:xfrm>
          <a:prstGeom prst="rect">
            <a:avLst/>
          </a:prstGeom>
          <a:noFill/>
          <a:ln/>
        </p:spPr>
        <p:txBody>
          <a:bodyPr wrap="square" lIns="0" tIns="0" rIns="0" bIns="0" rtlCol="0" anchor="ctr"/>
          <a:lstStyle/>
          <a:p>
            <a:pPr marL="0" indent="0">
              <a:buNone/>
            </a:pPr>
            <a:r>
              <a:rPr lang="en-US" sz="1350" i="1" dirty="0">
                <a:solidFill>
                  <a:srgbClr val="26314F"/>
                </a:solidFill>
                <a:latin typeface="Calibri" pitchFamily="34" charset="0"/>
                <a:ea typeface="Calibri" pitchFamily="34" charset="-122"/>
                <a:cs typeface="Calibri" pitchFamily="34" charset="-120"/>
              </a:rPr>
              <a:t>Every History unit incorporates elements of the five Pathway Trails, connecting subject learning to the wider Bexton experience.</a:t>
            </a:r>
            <a:endParaRPr lang="en-US" sz="1350" dirty="0"/>
          </a:p>
        </p:txBody>
      </p:sp>
      <p:sp>
        <p:nvSpPr>
          <p:cNvPr id="8" name="Shape 5"/>
          <p:cNvSpPr/>
          <p:nvPr/>
        </p:nvSpPr>
        <p:spPr>
          <a:xfrm>
            <a:off x="502920" y="1965960"/>
            <a:ext cx="2093976" cy="4206240"/>
          </a:xfrm>
          <a:prstGeom prst="roundRect">
            <a:avLst>
              <a:gd name="adj" fmla="val 3493"/>
            </a:avLst>
          </a:prstGeom>
          <a:solidFill>
            <a:srgbClr val="EEF1F7"/>
          </a:solidFill>
          <a:ln/>
        </p:spPr>
      </p:sp>
      <p:sp>
        <p:nvSpPr>
          <p:cNvPr id="9" name="Shape 6"/>
          <p:cNvSpPr/>
          <p:nvPr/>
        </p:nvSpPr>
        <p:spPr>
          <a:xfrm>
            <a:off x="1257300" y="2240280"/>
            <a:ext cx="585216" cy="585216"/>
          </a:xfrm>
          <a:prstGeom prst="ellipse">
            <a:avLst/>
          </a:prstGeom>
          <a:solidFill>
            <a:srgbClr val="1B2E5E"/>
          </a:solidFill>
          <a:ln/>
        </p:spPr>
      </p:sp>
      <p:pic>
        <p:nvPicPr>
          <p:cNvPr id="10" name="Image 1" descr="icons/trophy_white.png"/>
          <p:cNvPicPr>
            <a:picLocks noChangeAspect="1"/>
          </p:cNvPicPr>
          <p:nvPr/>
        </p:nvPicPr>
        <p:blipFill>
          <a:blip r:embed="rId4"/>
          <a:stretch>
            <a:fillRect/>
          </a:stretch>
        </p:blipFill>
        <p:spPr>
          <a:xfrm>
            <a:off x="1333378" y="2316358"/>
            <a:ext cx="433060" cy="433060"/>
          </a:xfrm>
          <a:prstGeom prst="rect">
            <a:avLst/>
          </a:prstGeom>
        </p:spPr>
      </p:pic>
      <p:sp>
        <p:nvSpPr>
          <p:cNvPr id="11" name="Text 7"/>
          <p:cNvSpPr/>
          <p:nvPr/>
        </p:nvSpPr>
        <p:spPr>
          <a:xfrm>
            <a:off x="612648"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PERFORMANCE</a:t>
            </a:r>
            <a:endParaRPr lang="en-US" sz="1200" dirty="0"/>
          </a:p>
        </p:txBody>
      </p:sp>
      <p:sp>
        <p:nvSpPr>
          <p:cNvPr id="12" name="Text 8"/>
          <p:cNvSpPr/>
          <p:nvPr/>
        </p:nvSpPr>
        <p:spPr>
          <a:xfrm>
            <a:off x="685800"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Presenting historical findings, explaining cause and consequence and justifying interpretations with confidence.</a:t>
            </a:r>
            <a:endParaRPr lang="en-US" sz="1100" dirty="0"/>
          </a:p>
        </p:txBody>
      </p:sp>
      <p:sp>
        <p:nvSpPr>
          <p:cNvPr id="13" name="Shape 9"/>
          <p:cNvSpPr/>
          <p:nvPr/>
        </p:nvSpPr>
        <p:spPr>
          <a:xfrm>
            <a:off x="2779776" y="1965960"/>
            <a:ext cx="2093976" cy="4206240"/>
          </a:xfrm>
          <a:prstGeom prst="roundRect">
            <a:avLst>
              <a:gd name="adj" fmla="val 3493"/>
            </a:avLst>
          </a:prstGeom>
          <a:solidFill>
            <a:srgbClr val="EEF1F7"/>
          </a:solidFill>
          <a:ln/>
        </p:spPr>
      </p:sp>
      <p:sp>
        <p:nvSpPr>
          <p:cNvPr id="14" name="Shape 10"/>
          <p:cNvSpPr/>
          <p:nvPr/>
        </p:nvSpPr>
        <p:spPr>
          <a:xfrm>
            <a:off x="3534156" y="2240280"/>
            <a:ext cx="585216" cy="585216"/>
          </a:xfrm>
          <a:prstGeom prst="ellipse">
            <a:avLst/>
          </a:prstGeom>
          <a:solidFill>
            <a:srgbClr val="1B2E5E"/>
          </a:solidFill>
          <a:ln/>
        </p:spPr>
      </p:sp>
      <p:pic>
        <p:nvPicPr>
          <p:cNvPr id="15" name="Image 2" descr="icons/users_white.png"/>
          <p:cNvPicPr>
            <a:picLocks noChangeAspect="1"/>
          </p:cNvPicPr>
          <p:nvPr/>
        </p:nvPicPr>
        <p:blipFill>
          <a:blip r:embed="rId5"/>
          <a:stretch>
            <a:fillRect/>
          </a:stretch>
        </p:blipFill>
        <p:spPr>
          <a:xfrm>
            <a:off x="3610234" y="2316358"/>
            <a:ext cx="433060" cy="433060"/>
          </a:xfrm>
          <a:prstGeom prst="rect">
            <a:avLst/>
          </a:prstGeom>
        </p:spPr>
      </p:pic>
      <p:sp>
        <p:nvSpPr>
          <p:cNvPr id="16" name="Text 11"/>
          <p:cNvSpPr/>
          <p:nvPr/>
        </p:nvSpPr>
        <p:spPr>
          <a:xfrm>
            <a:off x="2889504"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SOCIAL</a:t>
            </a:r>
            <a:endParaRPr lang="en-US" sz="1200" dirty="0"/>
          </a:p>
        </p:txBody>
      </p:sp>
      <p:sp>
        <p:nvSpPr>
          <p:cNvPr id="17" name="Text 12"/>
          <p:cNvSpPr/>
          <p:nvPr/>
        </p:nvSpPr>
        <p:spPr>
          <a:xfrm>
            <a:off x="2962656"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Discussing how life has changed for different people over time and considering perspectives beyond our own.</a:t>
            </a:r>
            <a:endParaRPr lang="en-US" sz="1100" dirty="0"/>
          </a:p>
        </p:txBody>
      </p:sp>
      <p:sp>
        <p:nvSpPr>
          <p:cNvPr id="18" name="Shape 13"/>
          <p:cNvSpPr/>
          <p:nvPr/>
        </p:nvSpPr>
        <p:spPr>
          <a:xfrm>
            <a:off x="5056632" y="1965960"/>
            <a:ext cx="2093976" cy="4206240"/>
          </a:xfrm>
          <a:prstGeom prst="roundRect">
            <a:avLst>
              <a:gd name="adj" fmla="val 3493"/>
            </a:avLst>
          </a:prstGeom>
          <a:solidFill>
            <a:srgbClr val="EEF1F7"/>
          </a:solidFill>
          <a:ln/>
        </p:spPr>
      </p:sp>
      <p:sp>
        <p:nvSpPr>
          <p:cNvPr id="19" name="Shape 14"/>
          <p:cNvSpPr/>
          <p:nvPr/>
        </p:nvSpPr>
        <p:spPr>
          <a:xfrm>
            <a:off x="5811012" y="2240280"/>
            <a:ext cx="585216" cy="585216"/>
          </a:xfrm>
          <a:prstGeom prst="ellipse">
            <a:avLst/>
          </a:prstGeom>
          <a:solidFill>
            <a:srgbClr val="1B2E5E"/>
          </a:solidFill>
          <a:ln/>
        </p:spPr>
      </p:sp>
      <p:pic>
        <p:nvPicPr>
          <p:cNvPr id="20" name="Image 3" descr="icons/mapmarker_white.png"/>
          <p:cNvPicPr>
            <a:picLocks noChangeAspect="1"/>
          </p:cNvPicPr>
          <p:nvPr/>
        </p:nvPicPr>
        <p:blipFill>
          <a:blip r:embed="rId6"/>
          <a:stretch>
            <a:fillRect/>
          </a:stretch>
        </p:blipFill>
        <p:spPr>
          <a:xfrm>
            <a:off x="5887090" y="2316358"/>
            <a:ext cx="433060" cy="433060"/>
          </a:xfrm>
          <a:prstGeom prst="rect">
            <a:avLst/>
          </a:prstGeom>
        </p:spPr>
      </p:pic>
      <p:sp>
        <p:nvSpPr>
          <p:cNvPr id="21" name="Text 15"/>
          <p:cNvSpPr/>
          <p:nvPr/>
        </p:nvSpPr>
        <p:spPr>
          <a:xfrm>
            <a:off x="5166360"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COMMUNITY</a:t>
            </a:r>
            <a:endParaRPr lang="en-US" sz="1200" dirty="0"/>
          </a:p>
        </p:txBody>
      </p:sp>
      <p:sp>
        <p:nvSpPr>
          <p:cNvPr id="22" name="Text 16"/>
          <p:cNvSpPr/>
          <p:nvPr/>
        </p:nvSpPr>
        <p:spPr>
          <a:xfrm>
            <a:off x="5239512"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Exploring Knutsford's own history and the local area's part in national and international events.</a:t>
            </a:r>
            <a:endParaRPr lang="en-US" sz="1100" dirty="0"/>
          </a:p>
        </p:txBody>
      </p:sp>
      <p:sp>
        <p:nvSpPr>
          <p:cNvPr id="23" name="Shape 17"/>
          <p:cNvSpPr/>
          <p:nvPr/>
        </p:nvSpPr>
        <p:spPr>
          <a:xfrm>
            <a:off x="7333488" y="1965960"/>
            <a:ext cx="2093976" cy="4206240"/>
          </a:xfrm>
          <a:prstGeom prst="roundRect">
            <a:avLst>
              <a:gd name="adj" fmla="val 3493"/>
            </a:avLst>
          </a:prstGeom>
          <a:solidFill>
            <a:srgbClr val="EEF1F7"/>
          </a:solidFill>
          <a:ln/>
        </p:spPr>
      </p:sp>
      <p:sp>
        <p:nvSpPr>
          <p:cNvPr id="24" name="Shape 18"/>
          <p:cNvSpPr/>
          <p:nvPr/>
        </p:nvSpPr>
        <p:spPr>
          <a:xfrm>
            <a:off x="8087868" y="2240280"/>
            <a:ext cx="585216" cy="585216"/>
          </a:xfrm>
          <a:prstGeom prst="ellipse">
            <a:avLst/>
          </a:prstGeom>
          <a:solidFill>
            <a:srgbClr val="1B2E5E"/>
          </a:solidFill>
          <a:ln/>
        </p:spPr>
      </p:sp>
      <p:pic>
        <p:nvPicPr>
          <p:cNvPr id="25" name="Image 4" descr="icons/handshake_white.png"/>
          <p:cNvPicPr>
            <a:picLocks noChangeAspect="1"/>
          </p:cNvPicPr>
          <p:nvPr/>
        </p:nvPicPr>
        <p:blipFill>
          <a:blip r:embed="rId7"/>
          <a:stretch>
            <a:fillRect/>
          </a:stretch>
        </p:blipFill>
        <p:spPr>
          <a:xfrm>
            <a:off x="8163946" y="2316358"/>
            <a:ext cx="433060" cy="433060"/>
          </a:xfrm>
          <a:prstGeom prst="rect">
            <a:avLst/>
          </a:prstGeom>
        </p:spPr>
      </p:pic>
      <p:sp>
        <p:nvSpPr>
          <p:cNvPr id="26" name="Text 19"/>
          <p:cNvSpPr/>
          <p:nvPr/>
        </p:nvSpPr>
        <p:spPr>
          <a:xfrm>
            <a:off x="7443216"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TEAM</a:t>
            </a:r>
            <a:endParaRPr lang="en-US" sz="1200" dirty="0"/>
          </a:p>
        </p:txBody>
      </p:sp>
      <p:sp>
        <p:nvSpPr>
          <p:cNvPr id="27" name="Text 20"/>
          <p:cNvSpPr/>
          <p:nvPr/>
        </p:nvSpPr>
        <p:spPr>
          <a:xfrm>
            <a:off x="7516368"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Collaborating on historical enquiry, source investigation and shared research tasks.</a:t>
            </a:r>
            <a:endParaRPr lang="en-US" sz="1100" dirty="0"/>
          </a:p>
        </p:txBody>
      </p:sp>
      <p:sp>
        <p:nvSpPr>
          <p:cNvPr id="28" name="Shape 21"/>
          <p:cNvSpPr/>
          <p:nvPr/>
        </p:nvSpPr>
        <p:spPr>
          <a:xfrm>
            <a:off x="9610344" y="1965960"/>
            <a:ext cx="2093976" cy="4206240"/>
          </a:xfrm>
          <a:prstGeom prst="roundRect">
            <a:avLst>
              <a:gd name="adj" fmla="val 3493"/>
            </a:avLst>
          </a:prstGeom>
          <a:solidFill>
            <a:srgbClr val="EEF1F7"/>
          </a:solidFill>
          <a:ln/>
        </p:spPr>
      </p:sp>
      <p:sp>
        <p:nvSpPr>
          <p:cNvPr id="29" name="Shape 22"/>
          <p:cNvSpPr/>
          <p:nvPr/>
        </p:nvSpPr>
        <p:spPr>
          <a:xfrm>
            <a:off x="10364724" y="2240280"/>
            <a:ext cx="585216" cy="585216"/>
          </a:xfrm>
          <a:prstGeom prst="ellipse">
            <a:avLst/>
          </a:prstGeom>
          <a:solidFill>
            <a:srgbClr val="1B2E5E"/>
          </a:solidFill>
          <a:ln/>
        </p:spPr>
      </p:sp>
      <p:pic>
        <p:nvPicPr>
          <p:cNvPr id="30" name="Image 5" descr="icons/comments_white.png"/>
          <p:cNvPicPr>
            <a:picLocks noChangeAspect="1"/>
          </p:cNvPicPr>
          <p:nvPr/>
        </p:nvPicPr>
        <p:blipFill>
          <a:blip r:embed="rId8"/>
          <a:stretch>
            <a:fillRect/>
          </a:stretch>
        </p:blipFill>
        <p:spPr>
          <a:xfrm>
            <a:off x="10440802" y="2316358"/>
            <a:ext cx="433060" cy="433060"/>
          </a:xfrm>
          <a:prstGeom prst="rect">
            <a:avLst/>
          </a:prstGeom>
        </p:spPr>
      </p:pic>
      <p:sp>
        <p:nvSpPr>
          <p:cNvPr id="31" name="Text 23"/>
          <p:cNvSpPr/>
          <p:nvPr/>
        </p:nvSpPr>
        <p:spPr>
          <a:xfrm>
            <a:off x="9720072"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COMMUNICATION</a:t>
            </a:r>
            <a:endParaRPr lang="en-US" sz="1200" dirty="0"/>
          </a:p>
        </p:txBody>
      </p:sp>
      <p:sp>
        <p:nvSpPr>
          <p:cNvPr id="32" name="Text 24"/>
          <p:cNvSpPr/>
          <p:nvPr/>
        </p:nvSpPr>
        <p:spPr>
          <a:xfrm>
            <a:off x="9793224"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Communicating findings clearly and using evidence to support historical conclusions.</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history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History in the Early Years Foundation Stage</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History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04</a:t>
            </a:r>
            <a:endParaRPr lang="en-US" sz="900" dirty="0"/>
          </a:p>
        </p:txBody>
      </p:sp>
      <p:sp>
        <p:nvSpPr>
          <p:cNvPr id="7" name="Text 4"/>
          <p:cNvSpPr/>
          <p:nvPr/>
        </p:nvSpPr>
        <p:spPr>
          <a:xfrm>
            <a:off x="502920" y="1234440"/>
            <a:ext cx="5394960" cy="1554480"/>
          </a:xfrm>
          <a:prstGeom prst="rect">
            <a:avLst/>
          </a:prstGeom>
          <a:noFill/>
          <a:ln/>
        </p:spPr>
        <p:txBody>
          <a:bodyPr wrap="square" lIns="0" tIns="0" rIns="0" bIns="0" rtlCol="0" anchor="t"/>
          <a:lstStyle/>
          <a:p>
            <a:pPr marL="0" indent="0">
              <a:lnSpc>
                <a:spcPct val="112000"/>
              </a:lnSpc>
              <a:buNone/>
            </a:pPr>
            <a:r>
              <a:rPr lang="en-US" sz="1300" dirty="0">
                <a:solidFill>
                  <a:srgbClr val="26314F"/>
                </a:solidFill>
                <a:latin typeface="Calibri" pitchFamily="34" charset="0"/>
                <a:ea typeface="Calibri" pitchFamily="34" charset="-122"/>
                <a:cs typeface="Calibri" pitchFamily="34" charset="-120"/>
              </a:rPr>
              <a:t>History is not yet a discrete subject in Reception. It's delivered through Understanding the World, with regular opportunities for pupils to explore past and present through discussion, stories and enquiry, ready for the discrete history curriculum from Year 1.</a:t>
            </a:r>
            <a:endParaRPr lang="en-US" sz="1300" dirty="0"/>
          </a:p>
        </p:txBody>
      </p:sp>
      <p:sp>
        <p:nvSpPr>
          <p:cNvPr id="8" name="Shape 5"/>
          <p:cNvSpPr/>
          <p:nvPr/>
        </p:nvSpPr>
        <p:spPr>
          <a:xfrm>
            <a:off x="502920" y="2880360"/>
            <a:ext cx="5394960" cy="3337560"/>
          </a:xfrm>
          <a:prstGeom prst="roundRect">
            <a:avLst>
              <a:gd name="adj" fmla="val 2192"/>
            </a:avLst>
          </a:prstGeom>
          <a:solidFill>
            <a:srgbClr val="EEF1F7"/>
          </a:solidFill>
          <a:ln/>
        </p:spPr>
      </p:sp>
      <p:sp>
        <p:nvSpPr>
          <p:cNvPr id="9" name="Text 6"/>
          <p:cNvSpPr/>
          <p:nvPr/>
        </p:nvSpPr>
        <p:spPr>
          <a:xfrm>
            <a:off x="777240" y="3108960"/>
            <a:ext cx="4846320" cy="320040"/>
          </a:xfrm>
          <a:prstGeom prst="rect">
            <a:avLst/>
          </a:prstGeom>
          <a:noFill/>
          <a:ln/>
        </p:spPr>
        <p:txBody>
          <a:bodyPr wrap="square" lIns="0" tIns="0" rIns="0" bIns="0" rtlCol="0" anchor="ctr"/>
          <a:lstStyle/>
          <a:p>
            <a:pPr marL="0" indent="0">
              <a:buNone/>
            </a:pPr>
            <a:r>
              <a:rPr lang="en-US" sz="1250" b="1" kern="0" spc="100" dirty="0">
                <a:solidFill>
                  <a:srgbClr val="0E7C7B"/>
                </a:solidFill>
                <a:latin typeface="Calibri" pitchFamily="34" charset="0"/>
                <a:ea typeface="Calibri" pitchFamily="34" charset="-122"/>
                <a:cs typeface="Calibri" pitchFamily="34" charset="-120"/>
              </a:rPr>
              <a:t>IN RECEPTION, CHILDREN CAN...</a:t>
            </a:r>
            <a:endParaRPr lang="en-US" sz="1250" dirty="0"/>
          </a:p>
        </p:txBody>
      </p:sp>
      <p:sp>
        <p:nvSpPr>
          <p:cNvPr id="10" name="Shape 7"/>
          <p:cNvSpPr/>
          <p:nvPr/>
        </p:nvSpPr>
        <p:spPr>
          <a:xfrm>
            <a:off x="777240" y="3611880"/>
            <a:ext cx="457200" cy="457200"/>
          </a:xfrm>
          <a:prstGeom prst="ellipse">
            <a:avLst/>
          </a:prstGeom>
          <a:solidFill>
            <a:srgbClr val="0E7C7B"/>
          </a:solidFill>
          <a:ln/>
        </p:spPr>
      </p:sp>
      <p:pic>
        <p:nvPicPr>
          <p:cNvPr id="11" name="Image 1" descr="icons/checkcircle_white.png"/>
          <p:cNvPicPr>
            <a:picLocks noChangeAspect="1"/>
          </p:cNvPicPr>
          <p:nvPr/>
        </p:nvPicPr>
        <p:blipFill>
          <a:blip r:embed="rId4"/>
          <a:stretch>
            <a:fillRect/>
          </a:stretch>
        </p:blipFill>
        <p:spPr>
          <a:xfrm>
            <a:off x="836676" y="3671316"/>
            <a:ext cx="338328" cy="338328"/>
          </a:xfrm>
          <a:prstGeom prst="rect">
            <a:avLst/>
          </a:prstGeom>
        </p:spPr>
      </p:pic>
      <p:sp>
        <p:nvSpPr>
          <p:cNvPr id="12" name="Text 8"/>
          <p:cNvSpPr/>
          <p:nvPr/>
        </p:nvSpPr>
        <p:spPr>
          <a:xfrm>
            <a:off x="1371600" y="3611880"/>
            <a:ext cx="4343400" cy="548640"/>
          </a:xfrm>
          <a:prstGeom prst="rect">
            <a:avLst/>
          </a:prstGeom>
          <a:noFill/>
          <a:ln/>
        </p:spPr>
        <p:txBody>
          <a:bodyPr wrap="square" lIns="0" tIns="0" rIns="0" bIns="0" rtlCol="0" anchor="ctr"/>
          <a:lstStyle/>
          <a:p>
            <a:pPr marL="0" indent="0">
              <a:lnSpc>
                <a:spcPct val="100000"/>
              </a:lnSpc>
              <a:buNone/>
            </a:pPr>
            <a:r>
              <a:rPr lang="en-US" sz="1200" dirty="0">
                <a:solidFill>
                  <a:srgbClr val="26314F"/>
                </a:solidFill>
                <a:latin typeface="Calibri" pitchFamily="34" charset="0"/>
                <a:ea typeface="Calibri" pitchFamily="34" charset="-122"/>
                <a:cs typeface="Calibri" pitchFamily="34" charset="-120"/>
              </a:rPr>
              <a:t>Talk about their own families, how they have grown and changed, and the people who help us</a:t>
            </a:r>
            <a:endParaRPr lang="en-US" sz="1200" dirty="0"/>
          </a:p>
        </p:txBody>
      </p:sp>
      <p:sp>
        <p:nvSpPr>
          <p:cNvPr id="13" name="Shape 9"/>
          <p:cNvSpPr/>
          <p:nvPr/>
        </p:nvSpPr>
        <p:spPr>
          <a:xfrm>
            <a:off x="777240" y="4297680"/>
            <a:ext cx="457200" cy="457200"/>
          </a:xfrm>
          <a:prstGeom prst="ellipse">
            <a:avLst/>
          </a:prstGeom>
          <a:solidFill>
            <a:srgbClr val="0E7C7B"/>
          </a:solidFill>
          <a:ln/>
        </p:spPr>
      </p:sp>
      <p:pic>
        <p:nvPicPr>
          <p:cNvPr id="14" name="Image 2" descr="icons/checkcircle_white.png"/>
          <p:cNvPicPr>
            <a:picLocks noChangeAspect="1"/>
          </p:cNvPicPr>
          <p:nvPr/>
        </p:nvPicPr>
        <p:blipFill>
          <a:blip r:embed="rId4"/>
          <a:stretch>
            <a:fillRect/>
          </a:stretch>
        </p:blipFill>
        <p:spPr>
          <a:xfrm>
            <a:off x="836676" y="4357116"/>
            <a:ext cx="338328" cy="338328"/>
          </a:xfrm>
          <a:prstGeom prst="rect">
            <a:avLst/>
          </a:prstGeom>
        </p:spPr>
      </p:pic>
      <p:sp>
        <p:nvSpPr>
          <p:cNvPr id="15" name="Text 10"/>
          <p:cNvSpPr/>
          <p:nvPr/>
        </p:nvSpPr>
        <p:spPr>
          <a:xfrm>
            <a:off x="1371600" y="4297680"/>
            <a:ext cx="4343400" cy="548640"/>
          </a:xfrm>
          <a:prstGeom prst="rect">
            <a:avLst/>
          </a:prstGeom>
          <a:noFill/>
          <a:ln/>
        </p:spPr>
        <p:txBody>
          <a:bodyPr wrap="square" lIns="0" tIns="0" rIns="0" bIns="0" rtlCol="0" anchor="ctr"/>
          <a:lstStyle/>
          <a:p>
            <a:pPr marL="0" indent="0">
              <a:lnSpc>
                <a:spcPct val="100000"/>
              </a:lnSpc>
              <a:buNone/>
            </a:pPr>
            <a:r>
              <a:rPr lang="en-US" sz="1200" dirty="0">
                <a:solidFill>
                  <a:srgbClr val="26314F"/>
                </a:solidFill>
                <a:latin typeface="Calibri" pitchFamily="34" charset="0"/>
                <a:ea typeface="Calibri" pitchFamily="34" charset="-122"/>
                <a:cs typeface="Calibri" pitchFamily="34" charset="-120"/>
              </a:rPr>
              <a:t>Compare life in the past and now using photographs and stories, including seaside holidays</a:t>
            </a:r>
            <a:endParaRPr lang="en-US" sz="1200" dirty="0"/>
          </a:p>
        </p:txBody>
      </p:sp>
      <p:sp>
        <p:nvSpPr>
          <p:cNvPr id="16" name="Shape 11"/>
          <p:cNvSpPr/>
          <p:nvPr/>
        </p:nvSpPr>
        <p:spPr>
          <a:xfrm>
            <a:off x="777240" y="4983480"/>
            <a:ext cx="457200" cy="457200"/>
          </a:xfrm>
          <a:prstGeom prst="ellipse">
            <a:avLst/>
          </a:prstGeom>
          <a:solidFill>
            <a:srgbClr val="0E7C7B"/>
          </a:solidFill>
          <a:ln/>
        </p:spPr>
      </p:sp>
      <p:pic>
        <p:nvPicPr>
          <p:cNvPr id="17" name="Image 3" descr="icons/checkcircle_white.png"/>
          <p:cNvPicPr>
            <a:picLocks noChangeAspect="1"/>
          </p:cNvPicPr>
          <p:nvPr/>
        </p:nvPicPr>
        <p:blipFill>
          <a:blip r:embed="rId4"/>
          <a:stretch>
            <a:fillRect/>
          </a:stretch>
        </p:blipFill>
        <p:spPr>
          <a:xfrm>
            <a:off x="836676" y="5042916"/>
            <a:ext cx="338328" cy="338328"/>
          </a:xfrm>
          <a:prstGeom prst="rect">
            <a:avLst/>
          </a:prstGeom>
        </p:spPr>
      </p:pic>
      <p:sp>
        <p:nvSpPr>
          <p:cNvPr id="18" name="Text 12"/>
          <p:cNvSpPr/>
          <p:nvPr/>
        </p:nvSpPr>
        <p:spPr>
          <a:xfrm>
            <a:off x="1371600" y="4983480"/>
            <a:ext cx="4343400" cy="548640"/>
          </a:xfrm>
          <a:prstGeom prst="rect">
            <a:avLst/>
          </a:prstGeom>
          <a:noFill/>
          <a:ln/>
        </p:spPr>
        <p:txBody>
          <a:bodyPr wrap="square" lIns="0" tIns="0" rIns="0" bIns="0" rtlCol="0" anchor="ctr"/>
          <a:lstStyle/>
          <a:p>
            <a:pPr marL="0" indent="0">
              <a:lnSpc>
                <a:spcPct val="100000"/>
              </a:lnSpc>
              <a:buNone/>
            </a:pPr>
            <a:r>
              <a:rPr lang="en-US" sz="1200" dirty="0">
                <a:solidFill>
                  <a:srgbClr val="26314F"/>
                </a:solidFill>
                <a:latin typeface="Calibri" pitchFamily="34" charset="0"/>
                <a:ea typeface="Calibri" pitchFamily="34" charset="-122"/>
                <a:cs typeface="Calibri" pitchFamily="34" charset="-120"/>
              </a:rPr>
              <a:t>Find out about the job of an explorer and ask visitors about their roles</a:t>
            </a:r>
            <a:endParaRPr lang="en-US" sz="1200" dirty="0"/>
          </a:p>
        </p:txBody>
      </p:sp>
      <p:sp>
        <p:nvSpPr>
          <p:cNvPr id="19" name="Shape 13"/>
          <p:cNvSpPr/>
          <p:nvPr/>
        </p:nvSpPr>
        <p:spPr>
          <a:xfrm>
            <a:off x="777240" y="5669280"/>
            <a:ext cx="457200" cy="457200"/>
          </a:xfrm>
          <a:prstGeom prst="ellipse">
            <a:avLst/>
          </a:prstGeom>
          <a:solidFill>
            <a:srgbClr val="0E7C7B"/>
          </a:solidFill>
          <a:ln/>
        </p:spPr>
      </p:sp>
      <p:pic>
        <p:nvPicPr>
          <p:cNvPr id="20" name="Image 4" descr="icons/checkcircle_white.png"/>
          <p:cNvPicPr>
            <a:picLocks noChangeAspect="1"/>
          </p:cNvPicPr>
          <p:nvPr/>
        </p:nvPicPr>
        <p:blipFill>
          <a:blip r:embed="rId4"/>
          <a:stretch>
            <a:fillRect/>
          </a:stretch>
        </p:blipFill>
        <p:spPr>
          <a:xfrm>
            <a:off x="836676" y="5728716"/>
            <a:ext cx="338328" cy="338328"/>
          </a:xfrm>
          <a:prstGeom prst="rect">
            <a:avLst/>
          </a:prstGeom>
        </p:spPr>
      </p:pic>
      <p:sp>
        <p:nvSpPr>
          <p:cNvPr id="21" name="Text 14"/>
          <p:cNvSpPr/>
          <p:nvPr/>
        </p:nvSpPr>
        <p:spPr>
          <a:xfrm>
            <a:off x="1371600" y="5669280"/>
            <a:ext cx="4343400" cy="548640"/>
          </a:xfrm>
          <a:prstGeom prst="rect">
            <a:avLst/>
          </a:prstGeom>
          <a:noFill/>
          <a:ln/>
        </p:spPr>
        <p:txBody>
          <a:bodyPr wrap="square" lIns="0" tIns="0" rIns="0" bIns="0" rtlCol="0" anchor="ctr"/>
          <a:lstStyle/>
          <a:p>
            <a:pPr marL="0" indent="0">
              <a:lnSpc>
                <a:spcPct val="100000"/>
              </a:lnSpc>
              <a:buNone/>
            </a:pPr>
            <a:r>
              <a:rPr lang="en-US" sz="1200" dirty="0">
                <a:solidFill>
                  <a:srgbClr val="26314F"/>
                </a:solidFill>
                <a:latin typeface="Calibri" pitchFamily="34" charset="0"/>
                <a:ea typeface="Calibri" pitchFamily="34" charset="-122"/>
                <a:cs typeface="Calibri" pitchFamily="34" charset="-120"/>
              </a:rPr>
              <a:t>Use words like 'long ago', 'now', 'first' and 'then' to say when things happened</a:t>
            </a:r>
            <a:endParaRPr lang="en-US" sz="1200" dirty="0"/>
          </a:p>
        </p:txBody>
      </p:sp>
      <p:sp>
        <p:nvSpPr>
          <p:cNvPr id="22" name="Shape 15"/>
          <p:cNvSpPr/>
          <p:nvPr/>
        </p:nvSpPr>
        <p:spPr>
          <a:xfrm>
            <a:off x="6263640" y="1234440"/>
            <a:ext cx="5394960" cy="4983480"/>
          </a:xfrm>
          <a:prstGeom prst="roundRect">
            <a:avLst>
              <a:gd name="adj" fmla="val 1468"/>
            </a:avLst>
          </a:prstGeom>
          <a:solidFill>
            <a:srgbClr val="1B2E5E"/>
          </a:solidFill>
          <a:ln/>
          <a:effectLst>
            <a:outerShdw blurRad="76200" dist="25400" dir="2700000" algn="bl" rotWithShape="0">
              <a:srgbClr val="000000">
                <a:alpha val="15000"/>
              </a:srgbClr>
            </a:outerShdw>
          </a:effectLst>
        </p:spPr>
      </p:sp>
      <p:sp>
        <p:nvSpPr>
          <p:cNvPr id="23" name="Shape 16"/>
          <p:cNvSpPr/>
          <p:nvPr/>
        </p:nvSpPr>
        <p:spPr>
          <a:xfrm>
            <a:off x="6537960" y="1508760"/>
            <a:ext cx="548640" cy="548640"/>
          </a:xfrm>
          <a:prstGeom prst="ellipse">
            <a:avLst/>
          </a:prstGeom>
          <a:solidFill>
            <a:srgbClr val="0E7C7B"/>
          </a:solidFill>
          <a:ln/>
        </p:spPr>
      </p:sp>
      <p:pic>
        <p:nvPicPr>
          <p:cNvPr id="24" name="Image 5" descr="icons/history_white.png"/>
          <p:cNvPicPr>
            <a:picLocks noChangeAspect="1"/>
          </p:cNvPicPr>
          <p:nvPr/>
        </p:nvPicPr>
        <p:blipFill>
          <a:blip r:embed="rId3"/>
          <a:stretch>
            <a:fillRect/>
          </a:stretch>
        </p:blipFill>
        <p:spPr>
          <a:xfrm>
            <a:off x="6609283" y="1580083"/>
            <a:ext cx="405994" cy="405994"/>
          </a:xfrm>
          <a:prstGeom prst="rect">
            <a:avLst/>
          </a:prstGeom>
        </p:spPr>
      </p:pic>
      <p:sp>
        <p:nvSpPr>
          <p:cNvPr id="25" name="Text 17"/>
          <p:cNvSpPr/>
          <p:nvPr/>
        </p:nvSpPr>
        <p:spPr>
          <a:xfrm>
            <a:off x="7223760" y="1508760"/>
            <a:ext cx="4297680" cy="274320"/>
          </a:xfrm>
          <a:prstGeom prst="rect">
            <a:avLst/>
          </a:prstGeom>
          <a:noFill/>
          <a:ln/>
        </p:spPr>
        <p:txBody>
          <a:bodyPr wrap="square" lIns="0" tIns="0" rIns="0" bIns="0" rtlCol="0" anchor="ctr"/>
          <a:lstStyle/>
          <a:p>
            <a:pPr marL="0" indent="0">
              <a:buNone/>
            </a:pPr>
            <a:r>
              <a:rPr lang="en-US" sz="1200" b="1" dirty="0">
                <a:solidFill>
                  <a:srgbClr val="0E7C7B"/>
                </a:solidFill>
                <a:latin typeface="Calibri" pitchFamily="34" charset="0"/>
                <a:ea typeface="Calibri" pitchFamily="34" charset="-122"/>
                <a:cs typeface="Calibri" pitchFamily="34" charset="-120"/>
              </a:rPr>
              <a:t>UNDERSTANDING THE WORLD</a:t>
            </a:r>
            <a:endParaRPr lang="en-US" sz="1200" dirty="0"/>
          </a:p>
        </p:txBody>
      </p:sp>
      <p:sp>
        <p:nvSpPr>
          <p:cNvPr id="26" name="Text 18"/>
          <p:cNvSpPr/>
          <p:nvPr/>
        </p:nvSpPr>
        <p:spPr>
          <a:xfrm>
            <a:off x="7223760" y="1783080"/>
            <a:ext cx="4297680" cy="32004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Early Learning Goal: Past and Present</a:t>
            </a:r>
            <a:endParaRPr lang="en-US" sz="1350" dirty="0"/>
          </a:p>
        </p:txBody>
      </p:sp>
      <p:sp>
        <p:nvSpPr>
          <p:cNvPr id="27" name="Shape 19"/>
          <p:cNvSpPr/>
          <p:nvPr/>
        </p:nvSpPr>
        <p:spPr>
          <a:xfrm>
            <a:off x="6537960" y="2478024"/>
            <a:ext cx="128016" cy="128016"/>
          </a:xfrm>
          <a:prstGeom prst="ellipse">
            <a:avLst/>
          </a:prstGeom>
          <a:solidFill>
            <a:srgbClr val="F5A623"/>
          </a:solidFill>
          <a:ln/>
        </p:spPr>
      </p:sp>
      <p:sp>
        <p:nvSpPr>
          <p:cNvPr id="28" name="Text 20"/>
          <p:cNvSpPr/>
          <p:nvPr/>
        </p:nvSpPr>
        <p:spPr>
          <a:xfrm>
            <a:off x="6858000" y="2350008"/>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Talk about the lives of the people around them and their roles in society</a:t>
            </a:r>
            <a:endParaRPr lang="en-US" sz="1250" dirty="0"/>
          </a:p>
        </p:txBody>
      </p:sp>
      <p:sp>
        <p:nvSpPr>
          <p:cNvPr id="29" name="Shape 21"/>
          <p:cNvSpPr/>
          <p:nvPr/>
        </p:nvSpPr>
        <p:spPr>
          <a:xfrm>
            <a:off x="6537960" y="3648456"/>
            <a:ext cx="128016" cy="128016"/>
          </a:xfrm>
          <a:prstGeom prst="ellipse">
            <a:avLst/>
          </a:prstGeom>
          <a:solidFill>
            <a:srgbClr val="F5A623"/>
          </a:solidFill>
          <a:ln/>
        </p:spPr>
      </p:sp>
      <p:sp>
        <p:nvSpPr>
          <p:cNvPr id="30" name="Text 22"/>
          <p:cNvSpPr/>
          <p:nvPr/>
        </p:nvSpPr>
        <p:spPr>
          <a:xfrm>
            <a:off x="6858000" y="3520440"/>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Know some similarities and differences between things in the past and now</a:t>
            </a:r>
            <a:endParaRPr lang="en-US" sz="1250" dirty="0"/>
          </a:p>
        </p:txBody>
      </p:sp>
      <p:sp>
        <p:nvSpPr>
          <p:cNvPr id="31" name="Shape 23"/>
          <p:cNvSpPr/>
          <p:nvPr/>
        </p:nvSpPr>
        <p:spPr>
          <a:xfrm>
            <a:off x="6537960" y="4818888"/>
            <a:ext cx="128016" cy="128016"/>
          </a:xfrm>
          <a:prstGeom prst="ellipse">
            <a:avLst/>
          </a:prstGeom>
          <a:solidFill>
            <a:srgbClr val="F5A623"/>
          </a:solidFill>
          <a:ln/>
        </p:spPr>
      </p:sp>
      <p:sp>
        <p:nvSpPr>
          <p:cNvPr id="32" name="Text 24"/>
          <p:cNvSpPr/>
          <p:nvPr/>
        </p:nvSpPr>
        <p:spPr>
          <a:xfrm>
            <a:off x="6858000" y="4690872"/>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Understand the past through settings, characters and events encountered in books and storytelling</a:t>
            </a:r>
            <a:endParaRPr lang="en-US" sz="1250" dirty="0"/>
          </a:p>
        </p:txBody>
      </p:sp>
      <p:sp>
        <p:nvSpPr>
          <p:cNvPr id="33" name="Text 25"/>
          <p:cNvSpPr/>
          <p:nvPr/>
        </p:nvSpPr>
        <p:spPr>
          <a:xfrm>
            <a:off x="6537960" y="5532120"/>
            <a:ext cx="4892040" cy="594360"/>
          </a:xfrm>
          <a:prstGeom prst="rect">
            <a:avLst/>
          </a:prstGeom>
          <a:noFill/>
          <a:ln/>
        </p:spPr>
        <p:txBody>
          <a:bodyPr wrap="square" lIns="0" tIns="0" rIns="0" bIns="0" rtlCol="0" anchor="t"/>
          <a:lstStyle/>
          <a:p>
            <a:pPr marL="0" indent="0">
              <a:lnSpc>
                <a:spcPct val="110000"/>
              </a:lnSpc>
              <a:buNone/>
            </a:pPr>
            <a:r>
              <a:rPr lang="en-US" sz="1050" i="1" dirty="0">
                <a:solidFill>
                  <a:srgbClr val="AEB8D6"/>
                </a:solidFill>
                <a:latin typeface="Calibri" pitchFamily="34" charset="0"/>
                <a:ea typeface="Calibri" pitchFamily="34" charset="-122"/>
                <a:cs typeface="Calibri" pitchFamily="34" charset="-120"/>
              </a:rPr>
              <a:t>Development Matters guides the frequency, repetition and depth of these experiences. History is not taught discretely in Nursery, where Swans begin by talking about their families and taking part in local traditions such as Knutsford’s May Day.</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C1440E"/>
          </a:solidFill>
          <a:ln/>
        </p:spPr>
      </p:sp>
      <p:pic>
        <p:nvPicPr>
          <p:cNvPr id="3" name="Image 0" descr="icons/hand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Inclusion within History</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History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05</a:t>
            </a:r>
            <a:endParaRPr lang="en-US" sz="900" dirty="0"/>
          </a:p>
        </p:txBody>
      </p:sp>
      <p:sp>
        <p:nvSpPr>
          <p:cNvPr id="7" name="Text 4"/>
          <p:cNvSpPr/>
          <p:nvPr/>
        </p:nvSpPr>
        <p:spPr>
          <a:xfrm>
            <a:off x="502920" y="1234440"/>
            <a:ext cx="4206240" cy="1463040"/>
          </a:xfrm>
          <a:prstGeom prst="rect">
            <a:avLst/>
          </a:prstGeom>
          <a:noFill/>
          <a:ln/>
        </p:spPr>
        <p:txBody>
          <a:bodyPr wrap="square" lIns="0" tIns="0" rIns="0" bIns="0" rtlCol="0" anchor="t"/>
          <a:lstStyle/>
          <a:p>
            <a:pPr marL="0" indent="0">
              <a:lnSpc>
                <a:spcPct val="115000"/>
              </a:lnSpc>
              <a:buNone/>
            </a:pPr>
            <a:r>
              <a:rPr lang="en-US" sz="1300" dirty="0">
                <a:solidFill>
                  <a:srgbClr val="26314F"/>
                </a:solidFill>
                <a:latin typeface="Calibri" pitchFamily="34" charset="0"/>
                <a:ea typeface="Calibri" pitchFamily="34" charset="-122"/>
                <a:cs typeface="Calibri" pitchFamily="34" charset="-120"/>
              </a:rPr>
              <a:t>Every child at Bexton is a historian. The curriculum intent stays the same for every pupil. What changes is how staff scaffold the journey there for children with additional needs.</a:t>
            </a:r>
            <a:endParaRPr lang="en-US" sz="1300" dirty="0"/>
          </a:p>
        </p:txBody>
      </p:sp>
      <p:sp>
        <p:nvSpPr>
          <p:cNvPr id="8" name="Shape 5"/>
          <p:cNvSpPr/>
          <p:nvPr/>
        </p:nvSpPr>
        <p:spPr>
          <a:xfrm>
            <a:off x="502920" y="4297680"/>
            <a:ext cx="4206240" cy="1920240"/>
          </a:xfrm>
          <a:prstGeom prst="roundRect">
            <a:avLst>
              <a:gd name="adj" fmla="val 3810"/>
            </a:avLst>
          </a:prstGeom>
          <a:solidFill>
            <a:srgbClr val="1B2E5E"/>
          </a:solidFill>
          <a:ln/>
        </p:spPr>
      </p:sp>
      <p:sp>
        <p:nvSpPr>
          <p:cNvPr id="9" name="Text 6"/>
          <p:cNvSpPr/>
          <p:nvPr/>
        </p:nvSpPr>
        <p:spPr>
          <a:xfrm>
            <a:off x="777240" y="4297680"/>
            <a:ext cx="3657600" cy="192024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SAME AMBITION.</a:t>
            </a:r>
            <a:endParaRPr lang="en-US" sz="2000" dirty="0"/>
          </a:p>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ADAPTED APPROACH.</a:t>
            </a:r>
            <a:endParaRPr lang="en-US" sz="2000" dirty="0"/>
          </a:p>
        </p:txBody>
      </p:sp>
      <p:sp>
        <p:nvSpPr>
          <p:cNvPr id="10" name="Shape 7"/>
          <p:cNvSpPr/>
          <p:nvPr/>
        </p:nvSpPr>
        <p:spPr>
          <a:xfrm>
            <a:off x="5029200" y="1234440"/>
            <a:ext cx="6629400" cy="1143000"/>
          </a:xfrm>
          <a:prstGeom prst="roundRect">
            <a:avLst>
              <a:gd name="adj" fmla="val 5600"/>
            </a:avLst>
          </a:prstGeom>
          <a:solidFill>
            <a:srgbClr val="EEF1F7"/>
          </a:solidFill>
          <a:ln/>
        </p:spPr>
      </p:sp>
      <p:sp>
        <p:nvSpPr>
          <p:cNvPr id="11" name="Shape 8"/>
          <p:cNvSpPr/>
          <p:nvPr/>
        </p:nvSpPr>
        <p:spPr>
          <a:xfrm>
            <a:off x="5193792" y="1531620"/>
            <a:ext cx="548640" cy="548640"/>
          </a:xfrm>
          <a:prstGeom prst="ellipse">
            <a:avLst/>
          </a:prstGeom>
          <a:solidFill>
            <a:srgbClr val="C1440E"/>
          </a:solidFill>
          <a:ln/>
        </p:spPr>
      </p:sp>
      <p:pic>
        <p:nvPicPr>
          <p:cNvPr id="12" name="Image 1" descr="icons/comments_white.png"/>
          <p:cNvPicPr>
            <a:picLocks noChangeAspect="1"/>
          </p:cNvPicPr>
          <p:nvPr/>
        </p:nvPicPr>
        <p:blipFill>
          <a:blip r:embed="rId4"/>
          <a:stretch>
            <a:fillRect/>
          </a:stretch>
        </p:blipFill>
        <p:spPr>
          <a:xfrm>
            <a:off x="5265115" y="1602943"/>
            <a:ext cx="405994" cy="405994"/>
          </a:xfrm>
          <a:prstGeom prst="rect">
            <a:avLst/>
          </a:prstGeom>
        </p:spPr>
      </p:pic>
      <p:sp>
        <p:nvSpPr>
          <p:cNvPr id="13" name="Text 9"/>
          <p:cNvSpPr/>
          <p:nvPr/>
        </p:nvSpPr>
        <p:spPr>
          <a:xfrm>
            <a:off x="5925312" y="1307592"/>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Vocabulary support</a:t>
            </a:r>
            <a:endParaRPr lang="en-US" sz="1300" dirty="0"/>
          </a:p>
        </p:txBody>
      </p:sp>
      <p:sp>
        <p:nvSpPr>
          <p:cNvPr id="14" name="Text 10"/>
          <p:cNvSpPr/>
          <p:nvPr/>
        </p:nvSpPr>
        <p:spPr>
          <a:xfrm>
            <a:off x="7818120" y="1234440"/>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Sentence stems, vocabulary banks and explicit teaching of historical vocabulary</a:t>
            </a:r>
            <a:endParaRPr lang="en-US" sz="1150" dirty="0"/>
          </a:p>
        </p:txBody>
      </p:sp>
      <p:sp>
        <p:nvSpPr>
          <p:cNvPr id="15" name="Shape 11"/>
          <p:cNvSpPr/>
          <p:nvPr/>
        </p:nvSpPr>
        <p:spPr>
          <a:xfrm>
            <a:off x="5029200" y="2523744"/>
            <a:ext cx="6629400" cy="1143000"/>
          </a:xfrm>
          <a:prstGeom prst="roundRect">
            <a:avLst>
              <a:gd name="adj" fmla="val 5600"/>
            </a:avLst>
          </a:prstGeom>
          <a:solidFill>
            <a:srgbClr val="EEF1F7"/>
          </a:solidFill>
          <a:ln/>
        </p:spPr>
      </p:sp>
      <p:sp>
        <p:nvSpPr>
          <p:cNvPr id="16" name="Shape 12"/>
          <p:cNvSpPr/>
          <p:nvPr/>
        </p:nvSpPr>
        <p:spPr>
          <a:xfrm>
            <a:off x="5193792" y="2820924"/>
            <a:ext cx="548640" cy="548640"/>
          </a:xfrm>
          <a:prstGeom prst="ellipse">
            <a:avLst/>
          </a:prstGeom>
          <a:solidFill>
            <a:srgbClr val="C1440E"/>
          </a:solidFill>
          <a:ln/>
        </p:spPr>
      </p:sp>
      <p:pic>
        <p:nvPicPr>
          <p:cNvPr id="17" name="Image 2" descr="icons/teacher_white.png"/>
          <p:cNvPicPr>
            <a:picLocks noChangeAspect="1"/>
          </p:cNvPicPr>
          <p:nvPr/>
        </p:nvPicPr>
        <p:blipFill>
          <a:blip r:embed="rId5"/>
          <a:stretch>
            <a:fillRect/>
          </a:stretch>
        </p:blipFill>
        <p:spPr>
          <a:xfrm>
            <a:off x="5265115" y="2892247"/>
            <a:ext cx="405994" cy="405994"/>
          </a:xfrm>
          <a:prstGeom prst="rect">
            <a:avLst/>
          </a:prstGeom>
        </p:spPr>
      </p:pic>
      <p:sp>
        <p:nvSpPr>
          <p:cNvPr id="18" name="Text 13"/>
          <p:cNvSpPr/>
          <p:nvPr/>
        </p:nvSpPr>
        <p:spPr>
          <a:xfrm>
            <a:off x="5925312" y="2596896"/>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SEND support</a:t>
            </a:r>
            <a:endParaRPr lang="en-US" sz="1300" dirty="0"/>
          </a:p>
        </p:txBody>
      </p:sp>
      <p:sp>
        <p:nvSpPr>
          <p:cNvPr id="19" name="Text 14"/>
          <p:cNvSpPr/>
          <p:nvPr/>
        </p:nvSpPr>
        <p:spPr>
          <a:xfrm>
            <a:off x="7818120" y="2523744"/>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Adapted resources, additional visual supports, pre-teaching of vocabulary and targeted adult support</a:t>
            </a:r>
            <a:endParaRPr lang="en-US" sz="1150" dirty="0"/>
          </a:p>
        </p:txBody>
      </p:sp>
      <p:sp>
        <p:nvSpPr>
          <p:cNvPr id="20" name="Shape 15"/>
          <p:cNvSpPr/>
          <p:nvPr/>
        </p:nvSpPr>
        <p:spPr>
          <a:xfrm>
            <a:off x="5029200" y="3813048"/>
            <a:ext cx="6629400" cy="1143000"/>
          </a:xfrm>
          <a:prstGeom prst="roundRect">
            <a:avLst>
              <a:gd name="adj" fmla="val 5600"/>
            </a:avLst>
          </a:prstGeom>
          <a:solidFill>
            <a:srgbClr val="EEF1F7"/>
          </a:solidFill>
          <a:ln/>
        </p:spPr>
      </p:sp>
      <p:sp>
        <p:nvSpPr>
          <p:cNvPr id="21" name="Shape 16"/>
          <p:cNvSpPr/>
          <p:nvPr/>
        </p:nvSpPr>
        <p:spPr>
          <a:xfrm>
            <a:off x="5193792" y="4110228"/>
            <a:ext cx="548640" cy="548640"/>
          </a:xfrm>
          <a:prstGeom prst="ellipse">
            <a:avLst/>
          </a:prstGeom>
          <a:solidFill>
            <a:srgbClr val="C1440E"/>
          </a:solidFill>
          <a:ln/>
        </p:spPr>
      </p:sp>
      <p:pic>
        <p:nvPicPr>
          <p:cNvPr id="22" name="Image 3" descr="icons/tools_white.png"/>
          <p:cNvPicPr>
            <a:picLocks noChangeAspect="1"/>
          </p:cNvPicPr>
          <p:nvPr/>
        </p:nvPicPr>
        <p:blipFill>
          <a:blip r:embed="rId6"/>
          <a:stretch>
            <a:fillRect/>
          </a:stretch>
        </p:blipFill>
        <p:spPr>
          <a:xfrm>
            <a:off x="5265115" y="4181551"/>
            <a:ext cx="405994" cy="405994"/>
          </a:xfrm>
          <a:prstGeom prst="rect">
            <a:avLst/>
          </a:prstGeom>
        </p:spPr>
      </p:pic>
      <p:sp>
        <p:nvSpPr>
          <p:cNvPr id="23" name="Text 17"/>
          <p:cNvSpPr/>
          <p:nvPr/>
        </p:nvSpPr>
        <p:spPr>
          <a:xfrm>
            <a:off x="5925312" y="3886200"/>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Scaffolding</a:t>
            </a:r>
            <a:endParaRPr lang="en-US" sz="1300" dirty="0"/>
          </a:p>
        </p:txBody>
      </p:sp>
      <p:sp>
        <p:nvSpPr>
          <p:cNvPr id="24" name="Text 18"/>
          <p:cNvSpPr/>
          <p:nvPr/>
        </p:nvSpPr>
        <p:spPr>
          <a:xfrm>
            <a:off x="7818120" y="3813048"/>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Complex concepts broken into manageable steps, with guided source analysis and visual timelines</a:t>
            </a:r>
            <a:endParaRPr lang="en-US" sz="1150" dirty="0"/>
          </a:p>
        </p:txBody>
      </p:sp>
      <p:sp>
        <p:nvSpPr>
          <p:cNvPr id="25" name="Shape 19"/>
          <p:cNvSpPr/>
          <p:nvPr/>
        </p:nvSpPr>
        <p:spPr>
          <a:xfrm>
            <a:off x="5029200" y="5102352"/>
            <a:ext cx="6629400" cy="1143000"/>
          </a:xfrm>
          <a:prstGeom prst="roundRect">
            <a:avLst>
              <a:gd name="adj" fmla="val 5600"/>
            </a:avLst>
          </a:prstGeom>
          <a:solidFill>
            <a:srgbClr val="EEF1F7"/>
          </a:solidFill>
          <a:ln/>
        </p:spPr>
      </p:sp>
      <p:sp>
        <p:nvSpPr>
          <p:cNvPr id="26" name="Shape 20"/>
          <p:cNvSpPr/>
          <p:nvPr/>
        </p:nvSpPr>
        <p:spPr>
          <a:xfrm>
            <a:off x="5193792" y="5399532"/>
            <a:ext cx="548640" cy="548640"/>
          </a:xfrm>
          <a:prstGeom prst="ellipse">
            <a:avLst/>
          </a:prstGeom>
          <a:solidFill>
            <a:srgbClr val="C1440E"/>
          </a:solidFill>
          <a:ln/>
        </p:spPr>
      </p:sp>
      <p:pic>
        <p:nvPicPr>
          <p:cNvPr id="27" name="Image 4" descr="icons/rocket_white.png"/>
          <p:cNvPicPr>
            <a:picLocks noChangeAspect="1"/>
          </p:cNvPicPr>
          <p:nvPr/>
        </p:nvPicPr>
        <p:blipFill>
          <a:blip r:embed="rId7"/>
          <a:stretch>
            <a:fillRect/>
          </a:stretch>
        </p:blipFill>
        <p:spPr>
          <a:xfrm>
            <a:off x="5265115" y="5470855"/>
            <a:ext cx="405994" cy="405994"/>
          </a:xfrm>
          <a:prstGeom prst="rect">
            <a:avLst/>
          </a:prstGeom>
        </p:spPr>
      </p:pic>
      <p:sp>
        <p:nvSpPr>
          <p:cNvPr id="28" name="Text 21"/>
          <p:cNvSpPr/>
          <p:nvPr/>
        </p:nvSpPr>
        <p:spPr>
          <a:xfrm>
            <a:off x="5925312" y="5175504"/>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Challenge</a:t>
            </a:r>
            <a:endParaRPr lang="en-US" sz="1300" dirty="0"/>
          </a:p>
        </p:txBody>
      </p:sp>
      <p:sp>
        <p:nvSpPr>
          <p:cNvPr id="29" name="Text 22"/>
          <p:cNvSpPr/>
          <p:nvPr/>
        </p:nvSpPr>
        <p:spPr>
          <a:xfrm>
            <a:off x="7818120" y="5102352"/>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Interpreting a range of sources and considering different perspectives critically</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landmar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1 &amp; Year 2</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History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06</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Shape 6"/>
          <p:cNvSpPr/>
          <p:nvPr/>
        </p:nvSpPr>
        <p:spPr>
          <a:xfrm>
            <a:off x="1554480"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10" name="Shape 7"/>
          <p:cNvSpPr/>
          <p:nvPr/>
        </p:nvSpPr>
        <p:spPr>
          <a:xfrm>
            <a:off x="2897581" y="1399032"/>
            <a:ext cx="585216" cy="585216"/>
          </a:xfrm>
          <a:prstGeom prst="ellipse">
            <a:avLst/>
          </a:prstGeom>
          <a:solidFill>
            <a:srgbClr val="F5A623"/>
          </a:solidFill>
          <a:ln/>
        </p:spPr>
      </p:sp>
      <p:pic>
        <p:nvPicPr>
          <p:cNvPr id="11" name="Image 1" descr="icons/history_white.png"/>
          <p:cNvPicPr>
            <a:picLocks noChangeAspect="1"/>
          </p:cNvPicPr>
          <p:nvPr/>
        </p:nvPicPr>
        <p:blipFill>
          <a:blip r:embed="rId4"/>
          <a:stretch>
            <a:fillRect/>
          </a:stretch>
        </p:blipFill>
        <p:spPr>
          <a:xfrm>
            <a:off x="2973659" y="1475110"/>
            <a:ext cx="433060" cy="433060"/>
          </a:xfrm>
          <a:prstGeom prst="rect">
            <a:avLst/>
          </a:prstGeom>
        </p:spPr>
      </p:pic>
      <p:sp>
        <p:nvSpPr>
          <p:cNvPr id="12" name="Text 8"/>
          <p:cNvSpPr/>
          <p:nvPr/>
        </p:nvSpPr>
        <p:spPr>
          <a:xfrm>
            <a:off x="1664208" y="2130552"/>
            <a:ext cx="3051962"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a:t>
            </a:r>
            <a:endParaRPr lang="en-US" sz="1000" dirty="0"/>
          </a:p>
        </p:txBody>
      </p:sp>
      <p:sp>
        <p:nvSpPr>
          <p:cNvPr id="13" name="Text 9"/>
          <p:cNvSpPr/>
          <p:nvPr/>
        </p:nvSpPr>
        <p:spPr>
          <a:xfrm>
            <a:off x="1664208" y="240487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The Gunpowder Plot</a:t>
            </a:r>
            <a:endParaRPr lang="en-US" sz="1250" dirty="0"/>
          </a:p>
        </p:txBody>
      </p:sp>
      <p:sp>
        <p:nvSpPr>
          <p:cNvPr id="14" name="Text 10"/>
          <p:cNvSpPr/>
          <p:nvPr/>
        </p:nvSpPr>
        <p:spPr>
          <a:xfrm>
            <a:off x="1691640" y="280720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Key people and events of 1605, and why we remember it on Bonfire Night.</a:t>
            </a:r>
            <a:endParaRPr lang="en-US" sz="1000" dirty="0"/>
          </a:p>
        </p:txBody>
      </p:sp>
      <p:sp>
        <p:nvSpPr>
          <p:cNvPr id="15" name="Shape 11"/>
          <p:cNvSpPr/>
          <p:nvPr/>
        </p:nvSpPr>
        <p:spPr>
          <a:xfrm>
            <a:off x="5008778"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16" name="Shape 12"/>
          <p:cNvSpPr/>
          <p:nvPr/>
        </p:nvSpPr>
        <p:spPr>
          <a:xfrm>
            <a:off x="6351880" y="1399032"/>
            <a:ext cx="585216" cy="585216"/>
          </a:xfrm>
          <a:prstGeom prst="ellipse">
            <a:avLst/>
          </a:prstGeom>
          <a:solidFill>
            <a:srgbClr val="0E7C7B"/>
          </a:solidFill>
          <a:ln/>
        </p:spPr>
      </p:sp>
      <p:pic>
        <p:nvPicPr>
          <p:cNvPr id="17" name="Image 2" descr="icons/clipboard_white.png"/>
          <p:cNvPicPr>
            <a:picLocks noChangeAspect="1"/>
          </p:cNvPicPr>
          <p:nvPr/>
        </p:nvPicPr>
        <p:blipFill>
          <a:blip r:embed="rId5"/>
          <a:stretch>
            <a:fillRect/>
          </a:stretch>
        </p:blipFill>
        <p:spPr>
          <a:xfrm>
            <a:off x="6427958" y="1475110"/>
            <a:ext cx="433060" cy="433060"/>
          </a:xfrm>
          <a:prstGeom prst="rect">
            <a:avLst/>
          </a:prstGeom>
        </p:spPr>
      </p:pic>
      <p:sp>
        <p:nvSpPr>
          <p:cNvPr id="18" name="Text 13"/>
          <p:cNvSpPr/>
          <p:nvPr/>
        </p:nvSpPr>
        <p:spPr>
          <a:xfrm>
            <a:off x="5118506" y="2130552"/>
            <a:ext cx="3051962"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a:t>
            </a:r>
            <a:endParaRPr lang="en-US" sz="1000" dirty="0"/>
          </a:p>
        </p:txBody>
      </p:sp>
      <p:sp>
        <p:nvSpPr>
          <p:cNvPr id="19" name="Text 14"/>
          <p:cNvSpPr/>
          <p:nvPr/>
        </p:nvSpPr>
        <p:spPr>
          <a:xfrm>
            <a:off x="5118506" y="240487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Changes Within Living Memory</a:t>
            </a:r>
            <a:endParaRPr lang="en-US" sz="1250" dirty="0"/>
          </a:p>
        </p:txBody>
      </p:sp>
      <p:sp>
        <p:nvSpPr>
          <p:cNvPr id="20" name="Text 15"/>
          <p:cNvSpPr/>
          <p:nvPr/>
        </p:nvSpPr>
        <p:spPr>
          <a:xfrm>
            <a:off x="5145938" y="280720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Leisure and social change in our grandparents' lifetime.</a:t>
            </a:r>
            <a:endParaRPr lang="en-US" sz="1000" dirty="0"/>
          </a:p>
        </p:txBody>
      </p:sp>
      <p:sp>
        <p:nvSpPr>
          <p:cNvPr id="21" name="Shape 16"/>
          <p:cNvSpPr/>
          <p:nvPr/>
        </p:nvSpPr>
        <p:spPr>
          <a:xfrm>
            <a:off x="8463077"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22" name="Shape 17"/>
          <p:cNvSpPr/>
          <p:nvPr/>
        </p:nvSpPr>
        <p:spPr>
          <a:xfrm>
            <a:off x="9806178" y="1399032"/>
            <a:ext cx="585216" cy="585216"/>
          </a:xfrm>
          <a:prstGeom prst="ellipse">
            <a:avLst/>
          </a:prstGeom>
          <a:solidFill>
            <a:srgbClr val="C1440E"/>
          </a:solidFill>
          <a:ln/>
        </p:spPr>
      </p:sp>
      <p:pic>
        <p:nvPicPr>
          <p:cNvPr id="23" name="Image 3" descr="icons/paw_white.png"/>
          <p:cNvPicPr>
            <a:picLocks noChangeAspect="1"/>
          </p:cNvPicPr>
          <p:nvPr/>
        </p:nvPicPr>
        <p:blipFill>
          <a:blip r:embed="rId6"/>
          <a:stretch>
            <a:fillRect/>
          </a:stretch>
        </p:blipFill>
        <p:spPr>
          <a:xfrm>
            <a:off x="9882256" y="1475110"/>
            <a:ext cx="433060" cy="433060"/>
          </a:xfrm>
          <a:prstGeom prst="rect">
            <a:avLst/>
          </a:prstGeom>
        </p:spPr>
      </p:pic>
      <p:sp>
        <p:nvSpPr>
          <p:cNvPr id="24" name="Text 18"/>
          <p:cNvSpPr/>
          <p:nvPr/>
        </p:nvSpPr>
        <p:spPr>
          <a:xfrm>
            <a:off x="8572805" y="2130552"/>
            <a:ext cx="3051962"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a:t>
            </a:r>
            <a:endParaRPr lang="en-US" sz="1000" dirty="0"/>
          </a:p>
        </p:txBody>
      </p:sp>
      <p:sp>
        <p:nvSpPr>
          <p:cNvPr id="25" name="Text 19"/>
          <p:cNvSpPr/>
          <p:nvPr/>
        </p:nvSpPr>
        <p:spPr>
          <a:xfrm>
            <a:off x="8572805" y="240487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Chester Zoo</a:t>
            </a:r>
            <a:endParaRPr lang="en-US" sz="1250" dirty="0"/>
          </a:p>
        </p:txBody>
      </p:sp>
      <p:sp>
        <p:nvSpPr>
          <p:cNvPr id="26" name="Text 20"/>
          <p:cNvSpPr/>
          <p:nvPr/>
        </p:nvSpPr>
        <p:spPr>
          <a:xfrm>
            <a:off x="8600237" y="280720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How George Mottershead founded Chester Zoo, and how it has changed.</a:t>
            </a:r>
            <a:endParaRPr lang="en-US" sz="1000" dirty="0"/>
          </a:p>
        </p:txBody>
      </p:sp>
      <p:sp>
        <p:nvSpPr>
          <p:cNvPr id="27" name="Shape 21"/>
          <p:cNvSpPr/>
          <p:nvPr/>
        </p:nvSpPr>
        <p:spPr>
          <a:xfrm>
            <a:off x="502920" y="3886200"/>
            <a:ext cx="868680" cy="2514600"/>
          </a:xfrm>
          <a:prstGeom prst="roundRect">
            <a:avLst>
              <a:gd name="adj" fmla="val 8421"/>
            </a:avLst>
          </a:prstGeom>
          <a:solidFill>
            <a:srgbClr val="1B2E5E"/>
          </a:solidFill>
          <a:ln/>
        </p:spPr>
      </p:sp>
      <p:sp>
        <p:nvSpPr>
          <p:cNvPr id="28" name="Text 22"/>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29" name="Shape 23"/>
          <p:cNvSpPr/>
          <p:nvPr/>
        </p:nvSpPr>
        <p:spPr>
          <a:xfrm>
            <a:off x="1554480"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30" name="Shape 24"/>
          <p:cNvSpPr/>
          <p:nvPr/>
        </p:nvSpPr>
        <p:spPr>
          <a:xfrm>
            <a:off x="2897581" y="4050792"/>
            <a:ext cx="585216" cy="585216"/>
          </a:xfrm>
          <a:prstGeom prst="ellipse">
            <a:avLst/>
          </a:prstGeom>
          <a:solidFill>
            <a:srgbClr val="F5A623"/>
          </a:solidFill>
          <a:ln/>
        </p:spPr>
      </p:sp>
      <p:pic>
        <p:nvPicPr>
          <p:cNvPr id="31" name="Image 4" descr="icons/history_white.png"/>
          <p:cNvPicPr>
            <a:picLocks noChangeAspect="1"/>
          </p:cNvPicPr>
          <p:nvPr/>
        </p:nvPicPr>
        <p:blipFill>
          <a:blip r:embed="rId4"/>
          <a:stretch>
            <a:fillRect/>
          </a:stretch>
        </p:blipFill>
        <p:spPr>
          <a:xfrm>
            <a:off x="2973659" y="4126870"/>
            <a:ext cx="433060" cy="433060"/>
          </a:xfrm>
          <a:prstGeom prst="rect">
            <a:avLst/>
          </a:prstGeom>
        </p:spPr>
      </p:pic>
      <p:sp>
        <p:nvSpPr>
          <p:cNvPr id="32" name="Text 25"/>
          <p:cNvSpPr/>
          <p:nvPr/>
        </p:nvSpPr>
        <p:spPr>
          <a:xfrm>
            <a:off x="1664208" y="4782312"/>
            <a:ext cx="3051962"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a:t>
            </a:r>
            <a:endParaRPr lang="en-US" sz="1000" dirty="0"/>
          </a:p>
        </p:txBody>
      </p:sp>
      <p:sp>
        <p:nvSpPr>
          <p:cNvPr id="33" name="Text 26"/>
          <p:cNvSpPr/>
          <p:nvPr/>
        </p:nvSpPr>
        <p:spPr>
          <a:xfrm>
            <a:off x="1664208" y="505663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Great Fire of London</a:t>
            </a:r>
            <a:endParaRPr lang="en-US" sz="1250" dirty="0"/>
          </a:p>
        </p:txBody>
      </p:sp>
      <p:sp>
        <p:nvSpPr>
          <p:cNvPr id="34" name="Text 27"/>
          <p:cNvSpPr/>
          <p:nvPr/>
        </p:nvSpPr>
        <p:spPr>
          <a:xfrm>
            <a:off x="1691640" y="545896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When and how the fire started, and how London changed because of it.</a:t>
            </a:r>
            <a:endParaRPr lang="en-US" sz="1000" dirty="0"/>
          </a:p>
        </p:txBody>
      </p:sp>
      <p:sp>
        <p:nvSpPr>
          <p:cNvPr id="35" name="Shape 28"/>
          <p:cNvSpPr/>
          <p:nvPr/>
        </p:nvSpPr>
        <p:spPr>
          <a:xfrm>
            <a:off x="5008778"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36" name="Shape 29"/>
          <p:cNvSpPr/>
          <p:nvPr/>
        </p:nvSpPr>
        <p:spPr>
          <a:xfrm>
            <a:off x="6351880" y="4050792"/>
            <a:ext cx="585216" cy="585216"/>
          </a:xfrm>
          <a:prstGeom prst="ellipse">
            <a:avLst/>
          </a:prstGeom>
          <a:solidFill>
            <a:srgbClr val="0E7C7B"/>
          </a:solidFill>
          <a:ln/>
        </p:spPr>
      </p:sp>
      <p:pic>
        <p:nvPicPr>
          <p:cNvPr id="37" name="Image 5" descr="icons/compass_white.png"/>
          <p:cNvPicPr>
            <a:picLocks noChangeAspect="1"/>
          </p:cNvPicPr>
          <p:nvPr/>
        </p:nvPicPr>
        <p:blipFill>
          <a:blip r:embed="rId7"/>
          <a:stretch>
            <a:fillRect/>
          </a:stretch>
        </p:blipFill>
        <p:spPr>
          <a:xfrm>
            <a:off x="6427958" y="4126870"/>
            <a:ext cx="433060" cy="433060"/>
          </a:xfrm>
          <a:prstGeom prst="rect">
            <a:avLst/>
          </a:prstGeom>
        </p:spPr>
      </p:pic>
      <p:sp>
        <p:nvSpPr>
          <p:cNvPr id="38" name="Text 30"/>
          <p:cNvSpPr/>
          <p:nvPr/>
        </p:nvSpPr>
        <p:spPr>
          <a:xfrm>
            <a:off x="5118506" y="4782312"/>
            <a:ext cx="3051962"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a:t>
            </a:r>
            <a:endParaRPr lang="en-US" sz="1000" dirty="0"/>
          </a:p>
        </p:txBody>
      </p:sp>
      <p:sp>
        <p:nvSpPr>
          <p:cNvPr id="39" name="Text 31"/>
          <p:cNvSpPr/>
          <p:nvPr/>
        </p:nvSpPr>
        <p:spPr>
          <a:xfrm>
            <a:off x="5118506" y="505663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Famous Explorers</a:t>
            </a:r>
            <a:endParaRPr lang="en-US" sz="1250" dirty="0"/>
          </a:p>
        </p:txBody>
      </p:sp>
      <p:sp>
        <p:nvSpPr>
          <p:cNvPr id="40" name="Text 32"/>
          <p:cNvSpPr/>
          <p:nvPr/>
        </p:nvSpPr>
        <p:spPr>
          <a:xfrm>
            <a:off x="5145938" y="545896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Significant explorers, their achievements and how they shaped the world.</a:t>
            </a:r>
            <a:endParaRPr lang="en-US" sz="1000" dirty="0"/>
          </a:p>
        </p:txBody>
      </p:sp>
      <p:sp>
        <p:nvSpPr>
          <p:cNvPr id="41" name="Shape 33"/>
          <p:cNvSpPr/>
          <p:nvPr/>
        </p:nvSpPr>
        <p:spPr>
          <a:xfrm>
            <a:off x="8463077"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42" name="Shape 34"/>
          <p:cNvSpPr/>
          <p:nvPr/>
        </p:nvSpPr>
        <p:spPr>
          <a:xfrm>
            <a:off x="9806178" y="4050792"/>
            <a:ext cx="585216" cy="585216"/>
          </a:xfrm>
          <a:prstGeom prst="ellipse">
            <a:avLst/>
          </a:prstGeom>
          <a:solidFill>
            <a:srgbClr val="C1440E"/>
          </a:solidFill>
          <a:ln/>
        </p:spPr>
      </p:sp>
      <p:pic>
        <p:nvPicPr>
          <p:cNvPr id="43" name="Image 6" descr="icons/landmark_white.png"/>
          <p:cNvPicPr>
            <a:picLocks noChangeAspect="1"/>
          </p:cNvPicPr>
          <p:nvPr/>
        </p:nvPicPr>
        <p:blipFill>
          <a:blip r:embed="rId3"/>
          <a:stretch>
            <a:fillRect/>
          </a:stretch>
        </p:blipFill>
        <p:spPr>
          <a:xfrm>
            <a:off x="9882256" y="4126870"/>
            <a:ext cx="433060" cy="433060"/>
          </a:xfrm>
          <a:prstGeom prst="rect">
            <a:avLst/>
          </a:prstGeom>
        </p:spPr>
      </p:pic>
      <p:sp>
        <p:nvSpPr>
          <p:cNvPr id="44" name="Text 35"/>
          <p:cNvSpPr/>
          <p:nvPr/>
        </p:nvSpPr>
        <p:spPr>
          <a:xfrm>
            <a:off x="8572805" y="4782312"/>
            <a:ext cx="3051962"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a:t>
            </a:r>
            <a:endParaRPr lang="en-US" sz="1000" dirty="0"/>
          </a:p>
        </p:txBody>
      </p:sp>
      <p:sp>
        <p:nvSpPr>
          <p:cNvPr id="45" name="Text 36"/>
          <p:cNvSpPr/>
          <p:nvPr/>
        </p:nvSpPr>
        <p:spPr>
          <a:xfrm>
            <a:off x="8572805" y="505663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Castles</a:t>
            </a:r>
            <a:endParaRPr lang="en-US" sz="1250" dirty="0"/>
          </a:p>
        </p:txBody>
      </p:sp>
      <p:sp>
        <p:nvSpPr>
          <p:cNvPr id="46" name="Text 37"/>
          <p:cNvSpPr/>
          <p:nvPr/>
        </p:nvSpPr>
        <p:spPr>
          <a:xfrm>
            <a:off x="8600237" y="545896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What castles are, why they were built, and local examples.</a:t>
            </a:r>
            <a:endParaRPr lang="en-US" sz="1000" dirty="0"/>
          </a:p>
        </p:txBody>
      </p:sp>
      <p:sp>
        <p:nvSpPr>
          <p:cNvPr id="47" name="Shape 38"/>
          <p:cNvSpPr/>
          <p:nvPr/>
        </p:nvSpPr>
        <p:spPr>
          <a:xfrm>
            <a:off x="8351215" y="6455664"/>
            <a:ext cx="128016" cy="128016"/>
          </a:xfrm>
          <a:prstGeom prst="ellipse">
            <a:avLst/>
          </a:prstGeom>
          <a:solidFill>
            <a:srgbClr val="F5A623"/>
          </a:solidFill>
          <a:ln/>
        </p:spPr>
      </p:sp>
      <p:sp>
        <p:nvSpPr>
          <p:cNvPr id="48" name="Text 39"/>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49" name="Shape 40"/>
          <p:cNvSpPr/>
          <p:nvPr/>
        </p:nvSpPr>
        <p:spPr>
          <a:xfrm>
            <a:off x="9494215" y="6455664"/>
            <a:ext cx="128016" cy="128016"/>
          </a:xfrm>
          <a:prstGeom prst="ellipse">
            <a:avLst/>
          </a:prstGeom>
          <a:solidFill>
            <a:srgbClr val="0E7C7B"/>
          </a:solidFill>
          <a:ln/>
        </p:spPr>
      </p:sp>
      <p:sp>
        <p:nvSpPr>
          <p:cNvPr id="50" name="Text 41"/>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51" name="Shape 42"/>
          <p:cNvSpPr/>
          <p:nvPr/>
        </p:nvSpPr>
        <p:spPr>
          <a:xfrm>
            <a:off x="10637215" y="6455664"/>
            <a:ext cx="128016" cy="128016"/>
          </a:xfrm>
          <a:prstGeom prst="ellipse">
            <a:avLst/>
          </a:prstGeom>
          <a:solidFill>
            <a:srgbClr val="C1440E"/>
          </a:solidFill>
          <a:ln/>
        </p:spPr>
      </p:sp>
      <p:sp>
        <p:nvSpPr>
          <p:cNvPr id="52" name="Text 43"/>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landmar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3 &amp; Year 4</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History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07</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9" name="Shape 6"/>
          <p:cNvSpPr/>
          <p:nvPr/>
        </p:nvSpPr>
        <p:spPr>
          <a:xfrm>
            <a:off x="1554480"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10" name="Shape 7"/>
          <p:cNvSpPr/>
          <p:nvPr/>
        </p:nvSpPr>
        <p:spPr>
          <a:xfrm>
            <a:off x="2897581" y="1399032"/>
            <a:ext cx="585216" cy="585216"/>
          </a:xfrm>
          <a:prstGeom prst="ellipse">
            <a:avLst/>
          </a:prstGeom>
          <a:solidFill>
            <a:srgbClr val="F5A623"/>
          </a:solidFill>
          <a:ln/>
        </p:spPr>
      </p:sp>
      <p:pic>
        <p:nvPicPr>
          <p:cNvPr id="11" name="Image 1" descr="icons/mountain_white.png"/>
          <p:cNvPicPr>
            <a:picLocks noChangeAspect="1"/>
          </p:cNvPicPr>
          <p:nvPr/>
        </p:nvPicPr>
        <p:blipFill>
          <a:blip r:embed="rId4"/>
          <a:stretch>
            <a:fillRect/>
          </a:stretch>
        </p:blipFill>
        <p:spPr>
          <a:xfrm>
            <a:off x="2973659" y="1475110"/>
            <a:ext cx="433060" cy="433060"/>
          </a:xfrm>
          <a:prstGeom prst="rect">
            <a:avLst/>
          </a:prstGeom>
        </p:spPr>
      </p:pic>
      <p:sp>
        <p:nvSpPr>
          <p:cNvPr id="12" name="Text 8"/>
          <p:cNvSpPr/>
          <p:nvPr/>
        </p:nvSpPr>
        <p:spPr>
          <a:xfrm>
            <a:off x="1664208" y="2130552"/>
            <a:ext cx="3051962"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a:t>
            </a:r>
            <a:endParaRPr lang="en-US" sz="1000" dirty="0"/>
          </a:p>
        </p:txBody>
      </p:sp>
      <p:sp>
        <p:nvSpPr>
          <p:cNvPr id="13" name="Text 9"/>
          <p:cNvSpPr/>
          <p:nvPr/>
        </p:nvSpPr>
        <p:spPr>
          <a:xfrm>
            <a:off x="1664208" y="240487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Stone Age to Iron Age</a:t>
            </a:r>
            <a:endParaRPr lang="en-US" sz="1250" dirty="0"/>
          </a:p>
        </p:txBody>
      </p:sp>
      <p:sp>
        <p:nvSpPr>
          <p:cNvPr id="14" name="Text 10"/>
          <p:cNvSpPr/>
          <p:nvPr/>
        </p:nvSpPr>
        <p:spPr>
          <a:xfrm>
            <a:off x="1691640" y="280720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How Britain changed from the Stone Age to the Iron Age.</a:t>
            </a:r>
            <a:endParaRPr lang="en-US" sz="1000" dirty="0"/>
          </a:p>
        </p:txBody>
      </p:sp>
      <p:sp>
        <p:nvSpPr>
          <p:cNvPr id="15" name="Shape 11"/>
          <p:cNvSpPr/>
          <p:nvPr/>
        </p:nvSpPr>
        <p:spPr>
          <a:xfrm>
            <a:off x="5008778"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16" name="Shape 12"/>
          <p:cNvSpPr/>
          <p:nvPr/>
        </p:nvSpPr>
        <p:spPr>
          <a:xfrm>
            <a:off x="6351880" y="1399032"/>
            <a:ext cx="585216" cy="585216"/>
          </a:xfrm>
          <a:prstGeom prst="ellipse">
            <a:avLst/>
          </a:prstGeom>
          <a:solidFill>
            <a:srgbClr val="0E7C7B"/>
          </a:solidFill>
          <a:ln/>
        </p:spPr>
      </p:sp>
      <p:pic>
        <p:nvPicPr>
          <p:cNvPr id="17" name="Image 2" descr="icons/landmark_white.png"/>
          <p:cNvPicPr>
            <a:picLocks noChangeAspect="1"/>
          </p:cNvPicPr>
          <p:nvPr/>
        </p:nvPicPr>
        <p:blipFill>
          <a:blip r:embed="rId3"/>
          <a:stretch>
            <a:fillRect/>
          </a:stretch>
        </p:blipFill>
        <p:spPr>
          <a:xfrm>
            <a:off x="6427958" y="1475110"/>
            <a:ext cx="433060" cy="433060"/>
          </a:xfrm>
          <a:prstGeom prst="rect">
            <a:avLst/>
          </a:prstGeom>
        </p:spPr>
      </p:pic>
      <p:sp>
        <p:nvSpPr>
          <p:cNvPr id="18" name="Text 13"/>
          <p:cNvSpPr/>
          <p:nvPr/>
        </p:nvSpPr>
        <p:spPr>
          <a:xfrm>
            <a:off x="5118506" y="2130552"/>
            <a:ext cx="3051962"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a:t>
            </a:r>
            <a:endParaRPr lang="en-US" sz="1000" dirty="0"/>
          </a:p>
        </p:txBody>
      </p:sp>
      <p:sp>
        <p:nvSpPr>
          <p:cNvPr id="19" name="Text 14"/>
          <p:cNvSpPr/>
          <p:nvPr/>
        </p:nvSpPr>
        <p:spPr>
          <a:xfrm>
            <a:off x="5118506" y="240487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Roman Impact on Britain</a:t>
            </a:r>
            <a:endParaRPr lang="en-US" sz="1250" dirty="0"/>
          </a:p>
        </p:txBody>
      </p:sp>
      <p:sp>
        <p:nvSpPr>
          <p:cNvPr id="20" name="Text 15"/>
          <p:cNvSpPr/>
          <p:nvPr/>
        </p:nvSpPr>
        <p:spPr>
          <a:xfrm>
            <a:off x="5145938" y="280720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The Roman Empire and its lasting impact on Britain.</a:t>
            </a:r>
            <a:endParaRPr lang="en-US" sz="1000" dirty="0"/>
          </a:p>
        </p:txBody>
      </p:sp>
      <p:sp>
        <p:nvSpPr>
          <p:cNvPr id="21" name="Shape 16"/>
          <p:cNvSpPr/>
          <p:nvPr/>
        </p:nvSpPr>
        <p:spPr>
          <a:xfrm>
            <a:off x="8463077"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22" name="Shape 17"/>
          <p:cNvSpPr/>
          <p:nvPr/>
        </p:nvSpPr>
        <p:spPr>
          <a:xfrm>
            <a:off x="9806178" y="1399032"/>
            <a:ext cx="585216" cy="585216"/>
          </a:xfrm>
          <a:prstGeom prst="ellipse">
            <a:avLst/>
          </a:prstGeom>
          <a:solidFill>
            <a:srgbClr val="C1440E"/>
          </a:solidFill>
          <a:ln/>
        </p:spPr>
      </p:sp>
      <p:pic>
        <p:nvPicPr>
          <p:cNvPr id="23" name="Image 3" descr="icons/water_white.png"/>
          <p:cNvPicPr>
            <a:picLocks noChangeAspect="1"/>
          </p:cNvPicPr>
          <p:nvPr/>
        </p:nvPicPr>
        <p:blipFill>
          <a:blip r:embed="rId5"/>
          <a:stretch>
            <a:fillRect/>
          </a:stretch>
        </p:blipFill>
        <p:spPr>
          <a:xfrm>
            <a:off x="9882256" y="1475110"/>
            <a:ext cx="433060" cy="433060"/>
          </a:xfrm>
          <a:prstGeom prst="rect">
            <a:avLst/>
          </a:prstGeom>
        </p:spPr>
      </p:pic>
      <p:sp>
        <p:nvSpPr>
          <p:cNvPr id="24" name="Text 18"/>
          <p:cNvSpPr/>
          <p:nvPr/>
        </p:nvSpPr>
        <p:spPr>
          <a:xfrm>
            <a:off x="8572805" y="2130552"/>
            <a:ext cx="3051962"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a:t>
            </a:r>
            <a:endParaRPr lang="en-US" sz="1000" dirty="0"/>
          </a:p>
        </p:txBody>
      </p:sp>
      <p:sp>
        <p:nvSpPr>
          <p:cNvPr id="25" name="Text 19"/>
          <p:cNvSpPr/>
          <p:nvPr/>
        </p:nvSpPr>
        <p:spPr>
          <a:xfrm>
            <a:off x="8572805" y="240487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Cheshire Waterways</a:t>
            </a:r>
            <a:endParaRPr lang="en-US" sz="1250" dirty="0"/>
          </a:p>
        </p:txBody>
      </p:sp>
      <p:sp>
        <p:nvSpPr>
          <p:cNvPr id="26" name="Text 20"/>
          <p:cNvSpPr/>
          <p:nvPr/>
        </p:nvSpPr>
        <p:spPr>
          <a:xfrm>
            <a:off x="8600237" y="280720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How canals transformed transport, including the Anderton Boat Lift.</a:t>
            </a:r>
            <a:endParaRPr lang="en-US" sz="1000" dirty="0"/>
          </a:p>
        </p:txBody>
      </p:sp>
      <p:sp>
        <p:nvSpPr>
          <p:cNvPr id="27" name="Shape 21"/>
          <p:cNvSpPr/>
          <p:nvPr/>
        </p:nvSpPr>
        <p:spPr>
          <a:xfrm>
            <a:off x="502920" y="3886200"/>
            <a:ext cx="868680" cy="2514600"/>
          </a:xfrm>
          <a:prstGeom prst="roundRect">
            <a:avLst>
              <a:gd name="adj" fmla="val 8421"/>
            </a:avLst>
          </a:prstGeom>
          <a:solidFill>
            <a:srgbClr val="1B2E5E"/>
          </a:solidFill>
          <a:ln/>
        </p:spPr>
      </p:sp>
      <p:sp>
        <p:nvSpPr>
          <p:cNvPr id="28" name="Text 22"/>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9" name="Shape 23"/>
          <p:cNvSpPr/>
          <p:nvPr/>
        </p:nvSpPr>
        <p:spPr>
          <a:xfrm>
            <a:off x="1554480"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30" name="Shape 24"/>
          <p:cNvSpPr/>
          <p:nvPr/>
        </p:nvSpPr>
        <p:spPr>
          <a:xfrm>
            <a:off x="2897581" y="4050792"/>
            <a:ext cx="585216" cy="585216"/>
          </a:xfrm>
          <a:prstGeom prst="ellipse">
            <a:avLst/>
          </a:prstGeom>
          <a:solidFill>
            <a:srgbClr val="F5A623"/>
          </a:solidFill>
          <a:ln/>
        </p:spPr>
      </p:sp>
      <p:pic>
        <p:nvPicPr>
          <p:cNvPr id="31" name="Image 4" descr="icons/shield_white.png"/>
          <p:cNvPicPr>
            <a:picLocks noChangeAspect="1"/>
          </p:cNvPicPr>
          <p:nvPr/>
        </p:nvPicPr>
        <p:blipFill>
          <a:blip r:embed="rId6"/>
          <a:stretch>
            <a:fillRect/>
          </a:stretch>
        </p:blipFill>
        <p:spPr>
          <a:xfrm>
            <a:off x="2973659" y="4126870"/>
            <a:ext cx="433060" cy="433060"/>
          </a:xfrm>
          <a:prstGeom prst="rect">
            <a:avLst/>
          </a:prstGeom>
        </p:spPr>
      </p:pic>
      <p:sp>
        <p:nvSpPr>
          <p:cNvPr id="32" name="Text 25"/>
          <p:cNvSpPr/>
          <p:nvPr/>
        </p:nvSpPr>
        <p:spPr>
          <a:xfrm>
            <a:off x="1664208" y="4782312"/>
            <a:ext cx="3051962"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a:t>
            </a:r>
            <a:endParaRPr lang="en-US" sz="1000" dirty="0"/>
          </a:p>
        </p:txBody>
      </p:sp>
      <p:sp>
        <p:nvSpPr>
          <p:cNvPr id="33" name="Text 26"/>
          <p:cNvSpPr/>
          <p:nvPr/>
        </p:nvSpPr>
        <p:spPr>
          <a:xfrm>
            <a:off x="1664208" y="505663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Anglo-Saxons</a:t>
            </a:r>
            <a:endParaRPr lang="en-US" sz="1250" dirty="0"/>
          </a:p>
        </p:txBody>
      </p:sp>
      <p:sp>
        <p:nvSpPr>
          <p:cNvPr id="34" name="Text 27"/>
          <p:cNvSpPr/>
          <p:nvPr/>
        </p:nvSpPr>
        <p:spPr>
          <a:xfrm>
            <a:off x="1691640" y="545896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Anglo-Saxon invasion, settlement, daily life and legacy.</a:t>
            </a:r>
            <a:endParaRPr lang="en-US" sz="1000" dirty="0"/>
          </a:p>
        </p:txBody>
      </p:sp>
      <p:sp>
        <p:nvSpPr>
          <p:cNvPr id="35" name="Shape 28"/>
          <p:cNvSpPr/>
          <p:nvPr/>
        </p:nvSpPr>
        <p:spPr>
          <a:xfrm>
            <a:off x="5008778"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36" name="Shape 29"/>
          <p:cNvSpPr/>
          <p:nvPr/>
        </p:nvSpPr>
        <p:spPr>
          <a:xfrm>
            <a:off x="6351880" y="4050792"/>
            <a:ext cx="585216" cy="585216"/>
          </a:xfrm>
          <a:prstGeom prst="ellipse">
            <a:avLst/>
          </a:prstGeom>
          <a:solidFill>
            <a:srgbClr val="0E7C7B"/>
          </a:solidFill>
          <a:ln/>
        </p:spPr>
      </p:sp>
      <p:sp>
        <p:nvSpPr>
          <p:cNvPr id="38" name="Text 30"/>
          <p:cNvSpPr/>
          <p:nvPr/>
        </p:nvSpPr>
        <p:spPr>
          <a:xfrm>
            <a:off x="5118506" y="4782312"/>
            <a:ext cx="3051962"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a:t>
            </a:r>
            <a:endParaRPr lang="en-US" sz="1000" dirty="0"/>
          </a:p>
        </p:txBody>
      </p:sp>
      <p:sp>
        <p:nvSpPr>
          <p:cNvPr id="39" name="Text 31"/>
          <p:cNvSpPr/>
          <p:nvPr/>
        </p:nvSpPr>
        <p:spPr>
          <a:xfrm>
            <a:off x="5118506" y="505663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Vikings</a:t>
            </a:r>
            <a:endParaRPr lang="en-US" sz="1250" dirty="0"/>
          </a:p>
        </p:txBody>
      </p:sp>
      <p:sp>
        <p:nvSpPr>
          <p:cNvPr id="40" name="Text 32"/>
          <p:cNvSpPr/>
          <p:nvPr/>
        </p:nvSpPr>
        <p:spPr>
          <a:xfrm>
            <a:off x="5145938" y="545896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Viking arrival, rulers, daily life and struggle for power.</a:t>
            </a:r>
            <a:endParaRPr lang="en-US" sz="1000" dirty="0"/>
          </a:p>
        </p:txBody>
      </p:sp>
      <p:sp>
        <p:nvSpPr>
          <p:cNvPr id="41" name="Shape 33"/>
          <p:cNvSpPr/>
          <p:nvPr/>
        </p:nvSpPr>
        <p:spPr>
          <a:xfrm>
            <a:off x="8463077"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42" name="Shape 34"/>
          <p:cNvSpPr/>
          <p:nvPr/>
        </p:nvSpPr>
        <p:spPr>
          <a:xfrm>
            <a:off x="9806178" y="4050792"/>
            <a:ext cx="585216" cy="585216"/>
          </a:xfrm>
          <a:prstGeom prst="ellipse">
            <a:avLst/>
          </a:prstGeom>
          <a:solidFill>
            <a:srgbClr val="C1440E"/>
          </a:solidFill>
          <a:ln/>
        </p:spPr>
      </p:sp>
      <p:sp>
        <p:nvSpPr>
          <p:cNvPr id="44" name="Text 35"/>
          <p:cNvSpPr/>
          <p:nvPr/>
        </p:nvSpPr>
        <p:spPr>
          <a:xfrm>
            <a:off x="8572805" y="4782312"/>
            <a:ext cx="3051962"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a:t>
            </a:r>
            <a:endParaRPr lang="en-US" sz="1000" dirty="0"/>
          </a:p>
        </p:txBody>
      </p:sp>
      <p:sp>
        <p:nvSpPr>
          <p:cNvPr id="45" name="Text 36"/>
          <p:cNvSpPr/>
          <p:nvPr/>
        </p:nvSpPr>
        <p:spPr>
          <a:xfrm>
            <a:off x="8572805" y="505663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World War II</a:t>
            </a:r>
            <a:endParaRPr lang="en-US" sz="1250" dirty="0"/>
          </a:p>
        </p:txBody>
      </p:sp>
      <p:sp>
        <p:nvSpPr>
          <p:cNvPr id="46" name="Text 37"/>
          <p:cNvSpPr/>
          <p:nvPr/>
        </p:nvSpPr>
        <p:spPr>
          <a:xfrm>
            <a:off x="8600237" y="545896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WWII through the eyes of children in Manchester, including evacuation.</a:t>
            </a:r>
            <a:endParaRPr lang="en-US" sz="1000" dirty="0"/>
          </a:p>
        </p:txBody>
      </p:sp>
      <p:sp>
        <p:nvSpPr>
          <p:cNvPr id="47" name="Shape 38"/>
          <p:cNvSpPr/>
          <p:nvPr/>
        </p:nvSpPr>
        <p:spPr>
          <a:xfrm>
            <a:off x="8351215" y="6455664"/>
            <a:ext cx="128016" cy="128016"/>
          </a:xfrm>
          <a:prstGeom prst="ellipse">
            <a:avLst/>
          </a:prstGeom>
          <a:solidFill>
            <a:srgbClr val="F5A623"/>
          </a:solidFill>
          <a:ln/>
        </p:spPr>
      </p:sp>
      <p:sp>
        <p:nvSpPr>
          <p:cNvPr id="48" name="Text 39"/>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49" name="Shape 40"/>
          <p:cNvSpPr/>
          <p:nvPr/>
        </p:nvSpPr>
        <p:spPr>
          <a:xfrm>
            <a:off x="9494215" y="6455664"/>
            <a:ext cx="128016" cy="128016"/>
          </a:xfrm>
          <a:prstGeom prst="ellipse">
            <a:avLst/>
          </a:prstGeom>
          <a:solidFill>
            <a:srgbClr val="0E7C7B"/>
          </a:solidFill>
          <a:ln/>
        </p:spPr>
      </p:sp>
      <p:sp>
        <p:nvSpPr>
          <p:cNvPr id="50" name="Text 41"/>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51" name="Shape 42"/>
          <p:cNvSpPr/>
          <p:nvPr/>
        </p:nvSpPr>
        <p:spPr>
          <a:xfrm>
            <a:off x="10637215" y="6455664"/>
            <a:ext cx="128016" cy="128016"/>
          </a:xfrm>
          <a:prstGeom prst="ellipse">
            <a:avLst/>
          </a:prstGeom>
          <a:solidFill>
            <a:srgbClr val="C1440E"/>
          </a:solidFill>
          <a:ln/>
        </p:spPr>
      </p:sp>
      <p:sp>
        <p:nvSpPr>
          <p:cNvPr id="52" name="Text 43"/>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pic>
        <p:nvPicPr>
          <p:cNvPr id="37" name="Image 5" descr="icons/history_white.png"/>
          <p:cNvPicPr>
            <a:picLocks noChangeAspect="1"/>
          </p:cNvPicPr>
          <p:nvPr/>
        </p:nvPicPr>
        <p:blipFill>
          <a:blip r:embed="rId7"/>
          <a:stretch>
            <a:fillRect/>
          </a:stretch>
        </p:blipFill>
        <p:spPr>
          <a:xfrm>
            <a:off x="9882256" y="4126870"/>
            <a:ext cx="433060" cy="433060"/>
          </a:xfrm>
          <a:prstGeom prst="rect">
            <a:avLst/>
          </a:prstGeom>
        </p:spPr>
      </p:pic>
      <p:pic>
        <p:nvPicPr>
          <p:cNvPr id="43" name="Image 6" descr="icons/shield_white.png"/>
          <p:cNvPicPr>
            <a:picLocks noChangeAspect="1"/>
          </p:cNvPicPr>
          <p:nvPr/>
        </p:nvPicPr>
        <p:blipFill>
          <a:blip r:embed="rId6"/>
          <a:stretch>
            <a:fillRect/>
          </a:stretch>
        </p:blipFill>
        <p:spPr>
          <a:xfrm>
            <a:off x="6427958" y="4126870"/>
            <a:ext cx="433060" cy="4330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landmar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5 &amp;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History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08</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9" name="Shape 6"/>
          <p:cNvSpPr/>
          <p:nvPr/>
        </p:nvSpPr>
        <p:spPr>
          <a:xfrm>
            <a:off x="1554480"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10" name="Shape 7"/>
          <p:cNvSpPr/>
          <p:nvPr/>
        </p:nvSpPr>
        <p:spPr>
          <a:xfrm>
            <a:off x="2897581" y="1399032"/>
            <a:ext cx="585216" cy="585216"/>
          </a:xfrm>
          <a:prstGeom prst="ellipse">
            <a:avLst/>
          </a:prstGeom>
          <a:solidFill>
            <a:srgbClr val="F5A623"/>
          </a:solidFill>
          <a:ln/>
        </p:spPr>
      </p:sp>
      <p:pic>
        <p:nvPicPr>
          <p:cNvPr id="11" name="Image 1" descr="icons/sun_white.png"/>
          <p:cNvPicPr>
            <a:picLocks noChangeAspect="1"/>
          </p:cNvPicPr>
          <p:nvPr/>
        </p:nvPicPr>
        <p:blipFill>
          <a:blip r:embed="rId4"/>
          <a:stretch>
            <a:fillRect/>
          </a:stretch>
        </p:blipFill>
        <p:spPr>
          <a:xfrm>
            <a:off x="2973659" y="1475110"/>
            <a:ext cx="433060" cy="433060"/>
          </a:xfrm>
          <a:prstGeom prst="rect">
            <a:avLst/>
          </a:prstGeom>
        </p:spPr>
      </p:pic>
      <p:sp>
        <p:nvSpPr>
          <p:cNvPr id="12" name="Text 8"/>
          <p:cNvSpPr/>
          <p:nvPr/>
        </p:nvSpPr>
        <p:spPr>
          <a:xfrm>
            <a:off x="1664208" y="2130552"/>
            <a:ext cx="3051962"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a:t>
            </a:r>
            <a:endParaRPr lang="en-US" sz="1000" dirty="0"/>
          </a:p>
        </p:txBody>
      </p:sp>
      <p:sp>
        <p:nvSpPr>
          <p:cNvPr id="13" name="Text 9"/>
          <p:cNvSpPr/>
          <p:nvPr/>
        </p:nvSpPr>
        <p:spPr>
          <a:xfrm>
            <a:off x="1664208" y="240487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The Mayans</a:t>
            </a:r>
            <a:endParaRPr lang="en-US" sz="1250" dirty="0"/>
          </a:p>
        </p:txBody>
      </p:sp>
      <p:sp>
        <p:nvSpPr>
          <p:cNvPr id="14" name="Text 10"/>
          <p:cNvSpPr/>
          <p:nvPr/>
        </p:nvSpPr>
        <p:spPr>
          <a:xfrm>
            <a:off x="1691640" y="280720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Mayan civilisation and how it contrasts with British history.</a:t>
            </a:r>
            <a:endParaRPr lang="en-US" sz="1000" dirty="0"/>
          </a:p>
        </p:txBody>
      </p:sp>
      <p:sp>
        <p:nvSpPr>
          <p:cNvPr id="15" name="Shape 11"/>
          <p:cNvSpPr/>
          <p:nvPr/>
        </p:nvSpPr>
        <p:spPr>
          <a:xfrm>
            <a:off x="5008778"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16" name="Shape 12"/>
          <p:cNvSpPr/>
          <p:nvPr/>
        </p:nvSpPr>
        <p:spPr>
          <a:xfrm>
            <a:off x="6351880" y="1399032"/>
            <a:ext cx="585216" cy="585216"/>
          </a:xfrm>
          <a:prstGeom prst="ellipse">
            <a:avLst/>
          </a:prstGeom>
          <a:solidFill>
            <a:srgbClr val="0E7C7B"/>
          </a:solidFill>
          <a:ln/>
        </p:spPr>
      </p:sp>
      <p:pic>
        <p:nvPicPr>
          <p:cNvPr id="17" name="Image 2" descr="icons/landmark_white.png"/>
          <p:cNvPicPr>
            <a:picLocks noChangeAspect="1"/>
          </p:cNvPicPr>
          <p:nvPr/>
        </p:nvPicPr>
        <p:blipFill>
          <a:blip r:embed="rId3"/>
          <a:stretch>
            <a:fillRect/>
          </a:stretch>
        </p:blipFill>
        <p:spPr>
          <a:xfrm>
            <a:off x="6427958" y="1475110"/>
            <a:ext cx="433060" cy="433060"/>
          </a:xfrm>
          <a:prstGeom prst="rect">
            <a:avLst/>
          </a:prstGeom>
        </p:spPr>
      </p:pic>
      <p:sp>
        <p:nvSpPr>
          <p:cNvPr id="18" name="Text 13"/>
          <p:cNvSpPr/>
          <p:nvPr/>
        </p:nvSpPr>
        <p:spPr>
          <a:xfrm>
            <a:off x="5118506" y="2130552"/>
            <a:ext cx="3051962"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a:t>
            </a:r>
            <a:endParaRPr lang="en-US" sz="1000" dirty="0"/>
          </a:p>
        </p:txBody>
      </p:sp>
      <p:sp>
        <p:nvSpPr>
          <p:cNvPr id="19" name="Text 14"/>
          <p:cNvSpPr/>
          <p:nvPr/>
        </p:nvSpPr>
        <p:spPr>
          <a:xfrm>
            <a:off x="5118506" y="240487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Ancient Egyptians</a:t>
            </a:r>
            <a:endParaRPr lang="en-US" sz="1250" dirty="0"/>
          </a:p>
        </p:txBody>
      </p:sp>
      <p:sp>
        <p:nvSpPr>
          <p:cNvPr id="20" name="Text 15"/>
          <p:cNvSpPr/>
          <p:nvPr/>
        </p:nvSpPr>
        <p:spPr>
          <a:xfrm>
            <a:off x="5145938" y="280720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Egyptian achievements, and how we know they're accurate.</a:t>
            </a:r>
            <a:endParaRPr lang="en-US" sz="1000" dirty="0"/>
          </a:p>
        </p:txBody>
      </p:sp>
      <p:sp>
        <p:nvSpPr>
          <p:cNvPr id="21" name="Shape 16"/>
          <p:cNvSpPr/>
          <p:nvPr/>
        </p:nvSpPr>
        <p:spPr>
          <a:xfrm>
            <a:off x="8463077"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22" name="Shape 17"/>
          <p:cNvSpPr/>
          <p:nvPr/>
        </p:nvSpPr>
        <p:spPr>
          <a:xfrm>
            <a:off x="9806178" y="1399032"/>
            <a:ext cx="585216" cy="585216"/>
          </a:xfrm>
          <a:prstGeom prst="ellipse">
            <a:avLst/>
          </a:prstGeom>
          <a:solidFill>
            <a:srgbClr val="C1440E"/>
          </a:solidFill>
          <a:ln/>
        </p:spPr>
      </p:sp>
      <p:pic>
        <p:nvPicPr>
          <p:cNvPr id="23" name="Image 3" descr="icons/exclamation_white.png"/>
          <p:cNvPicPr>
            <a:picLocks noChangeAspect="1"/>
          </p:cNvPicPr>
          <p:nvPr/>
        </p:nvPicPr>
        <p:blipFill>
          <a:blip r:embed="rId5"/>
          <a:stretch>
            <a:fillRect/>
          </a:stretch>
        </p:blipFill>
        <p:spPr>
          <a:xfrm>
            <a:off x="9882256" y="1475110"/>
            <a:ext cx="433060" cy="433060"/>
          </a:xfrm>
          <a:prstGeom prst="rect">
            <a:avLst/>
          </a:prstGeom>
        </p:spPr>
      </p:pic>
      <p:sp>
        <p:nvSpPr>
          <p:cNvPr id="24" name="Text 18"/>
          <p:cNvSpPr/>
          <p:nvPr/>
        </p:nvSpPr>
        <p:spPr>
          <a:xfrm>
            <a:off x="8572805" y="2130552"/>
            <a:ext cx="3051962"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a:t>
            </a:r>
            <a:endParaRPr lang="en-US" sz="1000" dirty="0"/>
          </a:p>
        </p:txBody>
      </p:sp>
      <p:sp>
        <p:nvSpPr>
          <p:cNvPr id="25" name="Text 19"/>
          <p:cNvSpPr/>
          <p:nvPr/>
        </p:nvSpPr>
        <p:spPr>
          <a:xfrm>
            <a:off x="8572805" y="240487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Crime and Punishment</a:t>
            </a:r>
            <a:endParaRPr lang="en-US" sz="1250" dirty="0"/>
          </a:p>
        </p:txBody>
      </p:sp>
      <p:sp>
        <p:nvSpPr>
          <p:cNvPr id="26" name="Text 20"/>
          <p:cNvSpPr/>
          <p:nvPr/>
        </p:nvSpPr>
        <p:spPr>
          <a:xfrm>
            <a:off x="8600237" y="280720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Crime and punishment through history, with a focus on Knutsford.</a:t>
            </a:r>
            <a:endParaRPr lang="en-US" sz="1000" dirty="0"/>
          </a:p>
        </p:txBody>
      </p:sp>
      <p:sp>
        <p:nvSpPr>
          <p:cNvPr id="27" name="Shape 21"/>
          <p:cNvSpPr/>
          <p:nvPr/>
        </p:nvSpPr>
        <p:spPr>
          <a:xfrm>
            <a:off x="502920" y="3886200"/>
            <a:ext cx="868680" cy="2514600"/>
          </a:xfrm>
          <a:prstGeom prst="roundRect">
            <a:avLst>
              <a:gd name="adj" fmla="val 8421"/>
            </a:avLst>
          </a:prstGeom>
          <a:solidFill>
            <a:srgbClr val="1B2E5E"/>
          </a:solidFill>
          <a:ln/>
        </p:spPr>
      </p:sp>
      <p:sp>
        <p:nvSpPr>
          <p:cNvPr id="28" name="Text 22"/>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6</a:t>
            </a:r>
            <a:endParaRPr lang="en-US" sz="1600" dirty="0"/>
          </a:p>
        </p:txBody>
      </p:sp>
      <p:sp>
        <p:nvSpPr>
          <p:cNvPr id="29" name="Shape 23"/>
          <p:cNvSpPr/>
          <p:nvPr/>
        </p:nvSpPr>
        <p:spPr>
          <a:xfrm>
            <a:off x="1554480"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30" name="Shape 24"/>
          <p:cNvSpPr/>
          <p:nvPr/>
        </p:nvSpPr>
        <p:spPr>
          <a:xfrm>
            <a:off x="2897581" y="4050792"/>
            <a:ext cx="585216" cy="585216"/>
          </a:xfrm>
          <a:prstGeom prst="ellipse">
            <a:avLst/>
          </a:prstGeom>
          <a:solidFill>
            <a:srgbClr val="F5A623"/>
          </a:solidFill>
          <a:ln/>
        </p:spPr>
      </p:sp>
      <p:pic>
        <p:nvPicPr>
          <p:cNvPr id="31" name="Image 4" descr="icons/history_white.png"/>
          <p:cNvPicPr>
            <a:picLocks noChangeAspect="1"/>
          </p:cNvPicPr>
          <p:nvPr/>
        </p:nvPicPr>
        <p:blipFill>
          <a:blip r:embed="rId6"/>
          <a:stretch>
            <a:fillRect/>
          </a:stretch>
        </p:blipFill>
        <p:spPr>
          <a:xfrm>
            <a:off x="2973659" y="4126870"/>
            <a:ext cx="433060" cy="433060"/>
          </a:xfrm>
          <a:prstGeom prst="rect">
            <a:avLst/>
          </a:prstGeom>
        </p:spPr>
      </p:pic>
      <p:sp>
        <p:nvSpPr>
          <p:cNvPr id="32" name="Text 25"/>
          <p:cNvSpPr/>
          <p:nvPr/>
        </p:nvSpPr>
        <p:spPr>
          <a:xfrm>
            <a:off x="1664208" y="4782312"/>
            <a:ext cx="3051962"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 2 TO SPRING 1</a:t>
            </a:r>
            <a:endParaRPr lang="en-US" sz="1000" dirty="0"/>
          </a:p>
        </p:txBody>
      </p:sp>
      <p:sp>
        <p:nvSpPr>
          <p:cNvPr id="33" name="Text 26"/>
          <p:cNvSpPr/>
          <p:nvPr/>
        </p:nvSpPr>
        <p:spPr>
          <a:xfrm>
            <a:off x="1664208" y="505663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The Victorians</a:t>
            </a:r>
            <a:endParaRPr lang="en-US" sz="1250" dirty="0"/>
          </a:p>
        </p:txBody>
      </p:sp>
      <p:sp>
        <p:nvSpPr>
          <p:cNvPr id="34" name="Text 27"/>
          <p:cNvSpPr/>
          <p:nvPr/>
        </p:nvSpPr>
        <p:spPr>
          <a:xfrm>
            <a:off x="1691640" y="545896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Industry and social reform, Victorian childhood, and Quarry Bank Mill.</a:t>
            </a:r>
            <a:endParaRPr lang="en-US" sz="1000" dirty="0"/>
          </a:p>
        </p:txBody>
      </p:sp>
      <p:sp>
        <p:nvSpPr>
          <p:cNvPr id="35" name="Shape 28"/>
          <p:cNvSpPr/>
          <p:nvPr/>
        </p:nvSpPr>
        <p:spPr>
          <a:xfrm>
            <a:off x="5008778"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sp>
      <p:sp>
        <p:nvSpPr>
          <p:cNvPr id="36" name="Shape 29"/>
          <p:cNvSpPr/>
          <p:nvPr/>
        </p:nvSpPr>
        <p:spPr>
          <a:xfrm>
            <a:off x="6351880" y="4050792"/>
            <a:ext cx="585216" cy="585216"/>
          </a:xfrm>
          <a:prstGeom prst="ellipse">
            <a:avLst/>
          </a:prstGeom>
          <a:solidFill>
            <a:srgbClr val="0E7C7B"/>
          </a:solidFill>
          <a:ln/>
        </p:spPr>
      </p:sp>
      <p:pic>
        <p:nvPicPr>
          <p:cNvPr id="37" name="Image 5" descr="icons/landmark_white.png"/>
          <p:cNvPicPr>
            <a:picLocks noChangeAspect="1"/>
          </p:cNvPicPr>
          <p:nvPr/>
        </p:nvPicPr>
        <p:blipFill>
          <a:blip r:embed="rId3"/>
          <a:stretch>
            <a:fillRect/>
          </a:stretch>
        </p:blipFill>
        <p:spPr>
          <a:xfrm>
            <a:off x="6427958" y="4126870"/>
            <a:ext cx="433060" cy="433060"/>
          </a:xfrm>
          <a:prstGeom prst="rect">
            <a:avLst/>
          </a:prstGeom>
        </p:spPr>
      </p:pic>
      <p:sp>
        <p:nvSpPr>
          <p:cNvPr id="38" name="Text 30"/>
          <p:cNvSpPr/>
          <p:nvPr/>
        </p:nvSpPr>
        <p:spPr>
          <a:xfrm>
            <a:off x="5118506" y="4782312"/>
            <a:ext cx="3051962"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 2 TO SUMMER 1</a:t>
            </a:r>
            <a:endParaRPr lang="en-US" sz="1000" dirty="0"/>
          </a:p>
        </p:txBody>
      </p:sp>
      <p:sp>
        <p:nvSpPr>
          <p:cNvPr id="39" name="Text 31"/>
          <p:cNvSpPr/>
          <p:nvPr/>
        </p:nvSpPr>
        <p:spPr>
          <a:xfrm>
            <a:off x="5118506" y="5056632"/>
            <a:ext cx="3051962"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Ancient Greece</a:t>
            </a:r>
            <a:endParaRPr lang="en-US" sz="1250" dirty="0"/>
          </a:p>
        </p:txBody>
      </p:sp>
      <p:sp>
        <p:nvSpPr>
          <p:cNvPr id="40" name="Text 32"/>
          <p:cNvSpPr/>
          <p:nvPr/>
        </p:nvSpPr>
        <p:spPr>
          <a:xfrm>
            <a:off x="5145938" y="545896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Ancient Greece's influence on culture and society today.</a:t>
            </a:r>
            <a:endParaRPr lang="en-US" sz="1000" dirty="0"/>
          </a:p>
        </p:txBody>
      </p:sp>
      <p:sp>
        <p:nvSpPr>
          <p:cNvPr id="41" name="Shape 33"/>
          <p:cNvSpPr/>
          <p:nvPr/>
        </p:nvSpPr>
        <p:spPr>
          <a:xfrm>
            <a:off x="8463077" y="3886200"/>
            <a:ext cx="3271418" cy="2514600"/>
          </a:xfrm>
          <a:prstGeom prst="roundRect">
            <a:avLst>
              <a:gd name="adj" fmla="val 2909"/>
            </a:avLst>
          </a:prstGeom>
          <a:solidFill>
            <a:schemeClr val="bg1">
              <a:lumMod val="85000"/>
            </a:schemeClr>
          </a:solidFill>
          <a:ln/>
          <a:effectLst>
            <a:outerShdw blurRad="50800" dist="12700" dir="2700000" algn="bl" rotWithShape="0">
              <a:srgbClr val="000000">
                <a:alpha val="8000"/>
              </a:srgbClr>
            </a:outerShdw>
          </a:effectLst>
        </p:spPr>
      </p:sp>
      <p:sp>
        <p:nvSpPr>
          <p:cNvPr id="42" name="Shape 34"/>
          <p:cNvSpPr/>
          <p:nvPr/>
        </p:nvSpPr>
        <p:spPr>
          <a:xfrm>
            <a:off x="9806178" y="4050792"/>
            <a:ext cx="585216" cy="585216"/>
          </a:xfrm>
          <a:prstGeom prst="ellipse">
            <a:avLst/>
          </a:prstGeom>
          <a:solidFill>
            <a:srgbClr val="C1440E"/>
          </a:solidFill>
          <a:ln/>
        </p:spPr>
      </p:sp>
      <p:sp>
        <p:nvSpPr>
          <p:cNvPr id="44" name="Text 35"/>
          <p:cNvSpPr/>
          <p:nvPr/>
        </p:nvSpPr>
        <p:spPr>
          <a:xfrm>
            <a:off x="8572805" y="4782312"/>
            <a:ext cx="3051962"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a:t>
            </a:r>
            <a:endParaRPr lang="en-US" sz="1000" dirty="0"/>
          </a:p>
        </p:txBody>
      </p:sp>
      <p:sp>
        <p:nvSpPr>
          <p:cNvPr id="45" name="Text 36"/>
          <p:cNvSpPr/>
          <p:nvPr/>
        </p:nvSpPr>
        <p:spPr>
          <a:xfrm>
            <a:off x="8572805" y="5056632"/>
            <a:ext cx="3051962" cy="384048"/>
          </a:xfrm>
          <a:prstGeom prst="rect">
            <a:avLst/>
          </a:prstGeom>
          <a:noFill/>
          <a:ln/>
        </p:spPr>
        <p:txBody>
          <a:bodyPr wrap="square" lIns="0" tIns="0" rIns="0" bIns="0" rtlCol="0" anchor="t"/>
          <a:lstStyle/>
          <a:p>
            <a:pPr marL="0" indent="0" algn="ctr">
              <a:lnSpc>
                <a:spcPct val="100000"/>
              </a:lnSpc>
              <a:buNone/>
            </a:pPr>
            <a:r>
              <a:rPr lang="en-US" sz="1250" b="1" i="1" dirty="0">
                <a:solidFill>
                  <a:schemeClr val="bg1">
                    <a:lumMod val="50000"/>
                  </a:schemeClr>
                </a:solidFill>
                <a:latin typeface="Calibri" pitchFamily="34" charset="0"/>
                <a:ea typeface="Calibri" pitchFamily="34" charset="-122"/>
                <a:cs typeface="Calibri" pitchFamily="34" charset="-120"/>
              </a:rPr>
              <a:t>Ancient Greece continues</a:t>
            </a:r>
            <a:endParaRPr lang="en-US" sz="1250" i="1" dirty="0">
              <a:solidFill>
                <a:schemeClr val="bg1">
                  <a:lumMod val="50000"/>
                </a:schemeClr>
              </a:solidFill>
            </a:endParaRPr>
          </a:p>
        </p:txBody>
      </p:sp>
      <p:sp>
        <p:nvSpPr>
          <p:cNvPr id="47" name="Shape 38"/>
          <p:cNvSpPr/>
          <p:nvPr/>
        </p:nvSpPr>
        <p:spPr>
          <a:xfrm>
            <a:off x="8351215" y="6455664"/>
            <a:ext cx="128016" cy="128016"/>
          </a:xfrm>
          <a:prstGeom prst="ellipse">
            <a:avLst/>
          </a:prstGeom>
          <a:solidFill>
            <a:srgbClr val="F5A623"/>
          </a:solidFill>
          <a:ln/>
        </p:spPr>
      </p:sp>
      <p:sp>
        <p:nvSpPr>
          <p:cNvPr id="48" name="Text 39"/>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49" name="Shape 40"/>
          <p:cNvSpPr/>
          <p:nvPr/>
        </p:nvSpPr>
        <p:spPr>
          <a:xfrm>
            <a:off x="9494215" y="6455664"/>
            <a:ext cx="128016" cy="128016"/>
          </a:xfrm>
          <a:prstGeom prst="ellipse">
            <a:avLst/>
          </a:prstGeom>
          <a:solidFill>
            <a:srgbClr val="0E7C7B"/>
          </a:solidFill>
          <a:ln/>
        </p:spPr>
      </p:sp>
      <p:sp>
        <p:nvSpPr>
          <p:cNvPr id="50" name="Text 41"/>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51" name="Shape 42"/>
          <p:cNvSpPr/>
          <p:nvPr/>
        </p:nvSpPr>
        <p:spPr>
          <a:xfrm>
            <a:off x="10637215" y="6455664"/>
            <a:ext cx="128016" cy="128016"/>
          </a:xfrm>
          <a:prstGeom prst="ellipse">
            <a:avLst/>
          </a:prstGeom>
          <a:solidFill>
            <a:srgbClr val="C1440E"/>
          </a:solidFill>
          <a:ln/>
        </p:spPr>
      </p:sp>
      <p:sp>
        <p:nvSpPr>
          <p:cNvPr id="52" name="Text 43"/>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
        <p:nvSpPr>
          <p:cNvPr id="40" name="Text 32"/>
          <p:cNvSpPr/>
          <p:nvPr/>
        </p:nvSpPr>
        <p:spPr>
          <a:xfrm>
            <a:off x="8600237" y="5458968"/>
            <a:ext cx="2997098" cy="832104"/>
          </a:xfrm>
          <a:prstGeom prst="rect">
            <a:avLst/>
          </a:prstGeom>
          <a:noFill/>
          <a:ln/>
        </p:spPr>
        <p:txBody>
          <a:bodyPr wrap="square" lIns="0" tIns="0" rIns="0" bIns="0" rtlCol="0" anchor="t"/>
          <a:lstStyle/>
          <a:p>
            <a:pPr marL="0" indent="0" algn="ctr">
              <a:lnSpc>
                <a:spcPct val="108000"/>
              </a:lnSpc>
              <a:buNone/>
            </a:pPr>
            <a:r>
              <a:rPr lang="en-US" sz="1000" dirty="0">
                <a:solidFill>
                  <a:srgbClr val="26314F"/>
                </a:solidFill>
                <a:latin typeface="Calibri" pitchFamily="34" charset="0"/>
                <a:ea typeface="Calibri" pitchFamily="34" charset="-122"/>
                <a:cs typeface="Calibri" pitchFamily="34" charset="-120"/>
              </a:rPr>
              <a:t>The Ancient Greece unit runs to the end of Summer 1.</a:t>
            </a:r>
            <a:endParaRPr lang="en-US" sz="1000" dirty="0"/>
          </a:p>
        </p:txBody>
      </p:sp>
      <p:pic>
        <p:nvPicPr>
          <p:cNvPr id="37" name="Image 5" descr="icons/landmark_white.png"/>
          <p:cNvPicPr>
            <a:picLocks noChangeAspect="1"/>
          </p:cNvPicPr>
          <p:nvPr/>
        </p:nvPicPr>
        <p:blipFill>
          <a:blip r:embed="rId3"/>
          <a:stretch>
            <a:fillRect/>
          </a:stretch>
        </p:blipFill>
        <p:spPr>
          <a:xfrm>
            <a:off x="9882256" y="4126870"/>
            <a:ext cx="433060" cy="4330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Coverage: Year 1 – Year 3</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History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09</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1</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2</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3</a:t>
            </a:r>
            <a:endParaRPr lang="en-US" sz="1200" dirty="0"/>
          </a:p>
        </p:txBody>
      </p:sp>
      <p:sp>
        <p:nvSpPr>
          <p:cNvPr id="15" name="Shape 12"/>
          <p:cNvSpPr/>
          <p:nvPr/>
        </p:nvSpPr>
        <p:spPr>
          <a:xfrm>
            <a:off x="502920" y="1737360"/>
            <a:ext cx="2423160" cy="960120"/>
          </a:xfrm>
          <a:prstGeom prst="roundRect">
            <a:avLst>
              <a:gd name="adj" fmla="val 5714"/>
            </a:avLst>
          </a:prstGeom>
          <a:solidFill>
            <a:srgbClr val="EEF1F7"/>
          </a:solidFill>
          <a:ln/>
        </p:spPr>
      </p:sp>
      <p:sp>
        <p:nvSpPr>
          <p:cNvPr id="17" name="Text 13"/>
          <p:cNvSpPr/>
          <p:nvPr/>
        </p:nvSpPr>
        <p:spPr>
          <a:xfrm>
            <a:off x="1069848" y="1737360"/>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Historical Content</a:t>
            </a:r>
            <a:endParaRPr lang="en-US" sz="1200" dirty="0"/>
          </a:p>
        </p:txBody>
      </p:sp>
      <p:sp>
        <p:nvSpPr>
          <p:cNvPr id="18" name="Shape 14"/>
          <p:cNvSpPr/>
          <p:nvPr/>
        </p:nvSpPr>
        <p:spPr>
          <a:xfrm>
            <a:off x="3063240" y="1737360"/>
            <a:ext cx="2798978" cy="960120"/>
          </a:xfrm>
          <a:prstGeom prst="roundRect">
            <a:avLst>
              <a:gd name="adj" fmla="val 5714"/>
            </a:avLst>
          </a:prstGeom>
          <a:solidFill>
            <a:srgbClr val="EEF1F7"/>
          </a:solidFill>
          <a:ln/>
        </p:spPr>
      </p:sp>
      <p:sp>
        <p:nvSpPr>
          <p:cNvPr id="19" name="Text 15"/>
          <p:cNvSpPr/>
          <p:nvPr/>
        </p:nvSpPr>
        <p:spPr>
          <a:xfrm>
            <a:off x="3200400" y="1792224"/>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The Gunpowder Plot, changes within living memory, and Chester Zoo as local history</a:t>
            </a:r>
            <a:endParaRPr lang="en-US" sz="1050" dirty="0"/>
          </a:p>
        </p:txBody>
      </p:sp>
      <p:sp>
        <p:nvSpPr>
          <p:cNvPr id="20" name="Shape 16"/>
          <p:cNvSpPr/>
          <p:nvPr/>
        </p:nvSpPr>
        <p:spPr>
          <a:xfrm>
            <a:off x="5953658" y="1737360"/>
            <a:ext cx="2798978" cy="960120"/>
          </a:xfrm>
          <a:prstGeom prst="roundRect">
            <a:avLst>
              <a:gd name="adj" fmla="val 5714"/>
            </a:avLst>
          </a:prstGeom>
          <a:solidFill>
            <a:srgbClr val="EEF1F7"/>
          </a:solidFill>
          <a:ln/>
        </p:spPr>
      </p:sp>
      <p:sp>
        <p:nvSpPr>
          <p:cNvPr id="21" name="Text 17"/>
          <p:cNvSpPr/>
          <p:nvPr/>
        </p:nvSpPr>
        <p:spPr>
          <a:xfrm>
            <a:off x="6090818" y="1792224"/>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The Great Fire of London, significant explorers, and castles as a local and national study</a:t>
            </a:r>
            <a:endParaRPr lang="en-US" sz="1050" dirty="0"/>
          </a:p>
        </p:txBody>
      </p:sp>
      <p:sp>
        <p:nvSpPr>
          <p:cNvPr id="22" name="Shape 18"/>
          <p:cNvSpPr/>
          <p:nvPr/>
        </p:nvSpPr>
        <p:spPr>
          <a:xfrm>
            <a:off x="8844077" y="1737360"/>
            <a:ext cx="2798978" cy="960120"/>
          </a:xfrm>
          <a:prstGeom prst="roundRect">
            <a:avLst>
              <a:gd name="adj" fmla="val 5714"/>
            </a:avLst>
          </a:prstGeom>
          <a:solidFill>
            <a:srgbClr val="EEF1F7"/>
          </a:solidFill>
          <a:ln/>
        </p:spPr>
      </p:sp>
      <p:sp>
        <p:nvSpPr>
          <p:cNvPr id="23" name="Text 19"/>
          <p:cNvSpPr/>
          <p:nvPr/>
        </p:nvSpPr>
        <p:spPr>
          <a:xfrm>
            <a:off x="8981237" y="1792224"/>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Britain from the Stone Age to the Iron Age, Roman impact on Britain, and Cheshire's waterways</a:t>
            </a:r>
            <a:endParaRPr lang="en-US" sz="1050" dirty="0"/>
          </a:p>
        </p:txBody>
      </p:sp>
      <p:sp>
        <p:nvSpPr>
          <p:cNvPr id="24" name="Shape 20"/>
          <p:cNvSpPr/>
          <p:nvPr/>
        </p:nvSpPr>
        <p:spPr>
          <a:xfrm>
            <a:off x="502920" y="2770632"/>
            <a:ext cx="2423160" cy="960120"/>
          </a:xfrm>
          <a:prstGeom prst="roundRect">
            <a:avLst>
              <a:gd name="adj" fmla="val 5714"/>
            </a:avLst>
          </a:prstGeom>
          <a:solidFill>
            <a:srgbClr val="FFFFFF"/>
          </a:solidFill>
          <a:ln/>
        </p:spPr>
      </p:sp>
      <p:sp>
        <p:nvSpPr>
          <p:cNvPr id="26" name="Text 21"/>
          <p:cNvSpPr/>
          <p:nvPr/>
        </p:nvSpPr>
        <p:spPr>
          <a:xfrm>
            <a:off x="1069848" y="2770632"/>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Chronology</a:t>
            </a:r>
            <a:endParaRPr lang="en-US" sz="1200" dirty="0"/>
          </a:p>
        </p:txBody>
      </p:sp>
      <p:sp>
        <p:nvSpPr>
          <p:cNvPr id="27" name="Shape 22"/>
          <p:cNvSpPr/>
          <p:nvPr/>
        </p:nvSpPr>
        <p:spPr>
          <a:xfrm>
            <a:off x="3063240" y="2770632"/>
            <a:ext cx="2798978" cy="960120"/>
          </a:xfrm>
          <a:prstGeom prst="roundRect">
            <a:avLst>
              <a:gd name="adj" fmla="val 5714"/>
            </a:avLst>
          </a:prstGeom>
          <a:solidFill>
            <a:srgbClr val="FFFFFF"/>
          </a:solidFill>
          <a:ln/>
        </p:spPr>
      </p:sp>
      <p:sp>
        <p:nvSpPr>
          <p:cNvPr id="28" name="Text 23"/>
          <p:cNvSpPr/>
          <p:nvPr/>
        </p:nvSpPr>
        <p:spPr>
          <a:xfrm>
            <a:off x="3200400" y="2825496"/>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Develop an awareness of the past using words and phrases relating to the passing of time</a:t>
            </a:r>
            <a:endParaRPr lang="en-US" sz="1050" dirty="0"/>
          </a:p>
        </p:txBody>
      </p:sp>
      <p:sp>
        <p:nvSpPr>
          <p:cNvPr id="29" name="Shape 24"/>
          <p:cNvSpPr/>
          <p:nvPr/>
        </p:nvSpPr>
        <p:spPr>
          <a:xfrm>
            <a:off x="5953658" y="2770632"/>
            <a:ext cx="2798978" cy="960120"/>
          </a:xfrm>
          <a:prstGeom prst="roundRect">
            <a:avLst>
              <a:gd name="adj" fmla="val 5714"/>
            </a:avLst>
          </a:prstGeom>
          <a:solidFill>
            <a:srgbClr val="FFFFFF"/>
          </a:solidFill>
          <a:ln/>
        </p:spPr>
      </p:sp>
      <p:sp>
        <p:nvSpPr>
          <p:cNvPr id="30" name="Text 25"/>
          <p:cNvSpPr/>
          <p:nvPr/>
        </p:nvSpPr>
        <p:spPr>
          <a:xfrm>
            <a:off x="6090818" y="2825496"/>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Develop an awareness of the past using words and phrases relating to the passing of time</a:t>
            </a:r>
            <a:endParaRPr lang="en-US" sz="1050" dirty="0"/>
          </a:p>
        </p:txBody>
      </p:sp>
      <p:sp>
        <p:nvSpPr>
          <p:cNvPr id="31" name="Shape 26"/>
          <p:cNvSpPr/>
          <p:nvPr/>
        </p:nvSpPr>
        <p:spPr>
          <a:xfrm>
            <a:off x="8844077" y="2770632"/>
            <a:ext cx="2798978" cy="960120"/>
          </a:xfrm>
          <a:prstGeom prst="roundRect">
            <a:avLst>
              <a:gd name="adj" fmla="val 5714"/>
            </a:avLst>
          </a:prstGeom>
          <a:solidFill>
            <a:srgbClr val="FFFFFF"/>
          </a:solidFill>
          <a:ln/>
        </p:spPr>
      </p:sp>
      <p:sp>
        <p:nvSpPr>
          <p:cNvPr id="32" name="Text 27"/>
          <p:cNvSpPr/>
          <p:nvPr/>
        </p:nvSpPr>
        <p:spPr>
          <a:xfrm>
            <a:off x="8981237" y="2825496"/>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Establish clear narratives within and across periods, noting connections and trends over time</a:t>
            </a:r>
            <a:endParaRPr lang="en-US" sz="1050" dirty="0"/>
          </a:p>
        </p:txBody>
      </p:sp>
      <p:sp>
        <p:nvSpPr>
          <p:cNvPr id="33" name="Shape 28"/>
          <p:cNvSpPr/>
          <p:nvPr/>
        </p:nvSpPr>
        <p:spPr>
          <a:xfrm>
            <a:off x="502920" y="3803904"/>
            <a:ext cx="2423160" cy="960120"/>
          </a:xfrm>
          <a:prstGeom prst="roundRect">
            <a:avLst>
              <a:gd name="adj" fmla="val 5714"/>
            </a:avLst>
          </a:prstGeom>
          <a:solidFill>
            <a:srgbClr val="EEF1F7"/>
          </a:solidFill>
          <a:ln/>
        </p:spPr>
      </p:sp>
      <p:sp>
        <p:nvSpPr>
          <p:cNvPr id="35" name="Text 29"/>
          <p:cNvSpPr/>
          <p:nvPr/>
        </p:nvSpPr>
        <p:spPr>
          <a:xfrm>
            <a:off x="1069848" y="3803904"/>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Enquiry</a:t>
            </a:r>
            <a:endParaRPr lang="en-US" sz="1200" dirty="0"/>
          </a:p>
        </p:txBody>
      </p:sp>
      <p:sp>
        <p:nvSpPr>
          <p:cNvPr id="36" name="Shape 30"/>
          <p:cNvSpPr/>
          <p:nvPr/>
        </p:nvSpPr>
        <p:spPr>
          <a:xfrm>
            <a:off x="3063240" y="3803904"/>
            <a:ext cx="2798978" cy="960120"/>
          </a:xfrm>
          <a:prstGeom prst="roundRect">
            <a:avLst>
              <a:gd name="adj" fmla="val 5714"/>
            </a:avLst>
          </a:prstGeom>
          <a:solidFill>
            <a:srgbClr val="EEF1F7"/>
          </a:solidFill>
          <a:ln/>
        </p:spPr>
      </p:sp>
      <p:sp>
        <p:nvSpPr>
          <p:cNvPr id="37" name="Text 31"/>
          <p:cNvSpPr/>
          <p:nvPr/>
        </p:nvSpPr>
        <p:spPr>
          <a:xfrm>
            <a:off x="3200400" y="3858768"/>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Use everyday historical vocabulary; ask and answer questions using stories and sources</a:t>
            </a:r>
            <a:endParaRPr lang="en-US" sz="1050" dirty="0"/>
          </a:p>
        </p:txBody>
      </p:sp>
      <p:sp>
        <p:nvSpPr>
          <p:cNvPr id="38" name="Shape 32"/>
          <p:cNvSpPr/>
          <p:nvPr/>
        </p:nvSpPr>
        <p:spPr>
          <a:xfrm>
            <a:off x="5953658" y="3803904"/>
            <a:ext cx="2798978" cy="960120"/>
          </a:xfrm>
          <a:prstGeom prst="roundRect">
            <a:avLst>
              <a:gd name="adj" fmla="val 5714"/>
            </a:avLst>
          </a:prstGeom>
          <a:solidFill>
            <a:srgbClr val="EEF1F7"/>
          </a:solidFill>
          <a:ln/>
        </p:spPr>
      </p:sp>
      <p:sp>
        <p:nvSpPr>
          <p:cNvPr id="39" name="Text 33"/>
          <p:cNvSpPr/>
          <p:nvPr/>
        </p:nvSpPr>
        <p:spPr>
          <a:xfrm>
            <a:off x="6090818" y="3858768"/>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Use everyday historical vocabulary; ask and answer questions using stories and sources</a:t>
            </a:r>
            <a:endParaRPr lang="en-US" sz="1050" dirty="0"/>
          </a:p>
        </p:txBody>
      </p:sp>
      <p:sp>
        <p:nvSpPr>
          <p:cNvPr id="40" name="Shape 34"/>
          <p:cNvSpPr/>
          <p:nvPr/>
        </p:nvSpPr>
        <p:spPr>
          <a:xfrm>
            <a:off x="8844077" y="3803904"/>
            <a:ext cx="2798978" cy="960120"/>
          </a:xfrm>
          <a:prstGeom prst="roundRect">
            <a:avLst>
              <a:gd name="adj" fmla="val 5714"/>
            </a:avLst>
          </a:prstGeom>
          <a:solidFill>
            <a:srgbClr val="EEF1F7"/>
          </a:solidFill>
          <a:ln/>
        </p:spPr>
      </p:sp>
      <p:sp>
        <p:nvSpPr>
          <p:cNvPr id="41" name="Text 35"/>
          <p:cNvSpPr/>
          <p:nvPr/>
        </p:nvSpPr>
        <p:spPr>
          <a:xfrm>
            <a:off x="8981237" y="3858768"/>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Use appropriate historical terms; understand how knowledge of the past is constructed from sources</a:t>
            </a:r>
            <a:endParaRPr lang="en-US" sz="1050" dirty="0"/>
          </a:p>
        </p:txBody>
      </p:sp>
      <p:sp>
        <p:nvSpPr>
          <p:cNvPr id="42" name="Shape 28"/>
          <p:cNvSpPr/>
          <p:nvPr/>
        </p:nvSpPr>
        <p:spPr>
          <a:xfrm>
            <a:off x="502920" y="4837176"/>
            <a:ext cx="2423160" cy="960120"/>
          </a:xfrm>
          <a:prstGeom prst="roundRect">
            <a:avLst>
              <a:gd name="adj" fmla="val 5714"/>
            </a:avLst>
          </a:prstGeom>
          <a:solidFill>
            <a:srgbClr val="EEF1F7"/>
          </a:solidFill>
          <a:ln/>
        </p:spPr>
      </p:sp>
      <p:sp>
        <p:nvSpPr>
          <p:cNvPr id="44" name="Text 29"/>
          <p:cNvSpPr/>
          <p:nvPr/>
        </p:nvSpPr>
        <p:spPr>
          <a:xfrm>
            <a:off x="1069848" y="4837176"/>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Interpretation</a:t>
            </a:r>
            <a:endParaRPr lang="en-US" sz="1200" dirty="0"/>
          </a:p>
        </p:txBody>
      </p:sp>
      <p:sp>
        <p:nvSpPr>
          <p:cNvPr id="45" name="Shape 30"/>
          <p:cNvSpPr/>
          <p:nvPr/>
        </p:nvSpPr>
        <p:spPr>
          <a:xfrm>
            <a:off x="3063240" y="4837176"/>
            <a:ext cx="2798978" cy="960120"/>
          </a:xfrm>
          <a:prstGeom prst="roundRect">
            <a:avLst>
              <a:gd name="adj" fmla="val 5714"/>
            </a:avLst>
          </a:prstGeom>
          <a:solidFill>
            <a:srgbClr val="EEF1F7"/>
          </a:solidFill>
          <a:ln/>
        </p:spPr>
      </p:sp>
      <p:sp>
        <p:nvSpPr>
          <p:cNvPr id="46" name="Text 31"/>
          <p:cNvSpPr/>
          <p:nvPr/>
        </p:nvSpPr>
        <p:spPr>
          <a:xfrm>
            <a:off x="3200400" y="4892040"/>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Understand some ways we find out about the past and how it is represented</a:t>
            </a:r>
            <a:endParaRPr lang="en-US" sz="1050" dirty="0"/>
          </a:p>
        </p:txBody>
      </p:sp>
      <p:sp>
        <p:nvSpPr>
          <p:cNvPr id="47" name="Shape 32"/>
          <p:cNvSpPr/>
          <p:nvPr/>
        </p:nvSpPr>
        <p:spPr>
          <a:xfrm>
            <a:off x="5953658" y="4837176"/>
            <a:ext cx="2798978" cy="960120"/>
          </a:xfrm>
          <a:prstGeom prst="roundRect">
            <a:avLst>
              <a:gd name="adj" fmla="val 5714"/>
            </a:avLst>
          </a:prstGeom>
          <a:solidFill>
            <a:srgbClr val="EEF1F7"/>
          </a:solidFill>
          <a:ln/>
        </p:spPr>
      </p:sp>
      <p:sp>
        <p:nvSpPr>
          <p:cNvPr id="48" name="Text 33"/>
          <p:cNvSpPr/>
          <p:nvPr/>
        </p:nvSpPr>
        <p:spPr>
          <a:xfrm>
            <a:off x="6090818" y="4892040"/>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Understand some ways we find out about the past and how it is represented</a:t>
            </a:r>
            <a:endParaRPr lang="en-US" sz="1050" dirty="0"/>
          </a:p>
        </p:txBody>
      </p:sp>
      <p:sp>
        <p:nvSpPr>
          <p:cNvPr id="49" name="Shape 34"/>
          <p:cNvSpPr/>
          <p:nvPr/>
        </p:nvSpPr>
        <p:spPr>
          <a:xfrm>
            <a:off x="8844077" y="4837176"/>
            <a:ext cx="2798978" cy="960120"/>
          </a:xfrm>
          <a:prstGeom prst="roundRect">
            <a:avLst>
              <a:gd name="adj" fmla="val 5714"/>
            </a:avLst>
          </a:prstGeom>
          <a:solidFill>
            <a:srgbClr val="EEF1F7"/>
          </a:solidFill>
          <a:ln/>
        </p:spPr>
      </p:sp>
      <p:sp>
        <p:nvSpPr>
          <p:cNvPr id="50" name="Text 35"/>
          <p:cNvSpPr/>
          <p:nvPr/>
        </p:nvSpPr>
        <p:spPr>
          <a:xfrm>
            <a:off x="8981237" y="4892040"/>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Understand that different versions of the past may exist, giving some reasons for this</a:t>
            </a:r>
            <a:endParaRPr lang="en-US" sz="1050" dirty="0"/>
          </a:p>
        </p:txBody>
      </p:sp>
      <p:sp>
        <p:nvSpPr>
          <p:cNvPr id="51" name="Text 44"/>
          <p:cNvSpPr/>
          <p:nvPr/>
        </p:nvSpPr>
        <p:spPr>
          <a:xfrm>
            <a:off x="502920" y="5925312"/>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progression and skills detail by year group, see the History Progression Document.</a:t>
            </a:r>
            <a:endParaRPr lang="en-US" sz="1050" dirty="0"/>
          </a:p>
        </p:txBody>
      </p:sp>
      <p:pic>
        <p:nvPicPr>
          <p:cNvPr id="53" name="Image 1" descr="Daily calendar with solid fill">
            <a:extLst>
              <a:ext uri="{FF2B5EF4-FFF2-40B4-BE49-F238E27FC236}">
                <a16:creationId xmlns:a16="http://schemas.microsoft.com/office/drawing/2014/main" id="{E7F468EB-04B4-4750-B083-9D9B810EDBB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630936" y="2043684"/>
            <a:ext cx="347472" cy="347472"/>
          </a:xfrm>
          <a:prstGeom prst="rect">
            <a:avLst/>
          </a:prstGeom>
        </p:spPr>
      </p:pic>
      <p:pic>
        <p:nvPicPr>
          <p:cNvPr id="54" name="Image 2" descr="Hourglass Finished with solid fill">
            <a:extLst>
              <a:ext uri="{FF2B5EF4-FFF2-40B4-BE49-F238E27FC236}">
                <a16:creationId xmlns:a16="http://schemas.microsoft.com/office/drawing/2014/main" id="{D8EF9407-2A8E-4997-8C71-71B29BD77F62}"/>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630936" y="3076956"/>
            <a:ext cx="347472" cy="347472"/>
          </a:xfrm>
          <a:prstGeom prst="rect">
            <a:avLst/>
          </a:prstGeom>
        </p:spPr>
      </p:pic>
      <p:pic>
        <p:nvPicPr>
          <p:cNvPr id="55" name="Image 3" descr="Questions with solid fill">
            <a:extLst>
              <a:ext uri="{FF2B5EF4-FFF2-40B4-BE49-F238E27FC236}">
                <a16:creationId xmlns:a16="http://schemas.microsoft.com/office/drawing/2014/main" id="{7E7C8BAB-35BE-4E39-BDD5-B399BEE45EC3}"/>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30936" y="4110228"/>
            <a:ext cx="347472" cy="347472"/>
          </a:xfrm>
          <a:prstGeom prst="rect">
            <a:avLst/>
          </a:prstGeom>
        </p:spPr>
      </p:pic>
      <p:pic>
        <p:nvPicPr>
          <p:cNvPr id="56" name="Image 3" descr="Lightbulb and gear with solid fill">
            <a:extLst>
              <a:ext uri="{FF2B5EF4-FFF2-40B4-BE49-F238E27FC236}">
                <a16:creationId xmlns:a16="http://schemas.microsoft.com/office/drawing/2014/main" id="{AB4810B9-C6F5-43C0-B273-B8E5B71D930E}"/>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30936" y="5143500"/>
            <a:ext cx="347472" cy="347472"/>
          </a:xfrm>
          <a:prstGeom prst="rect">
            <a:avLst/>
          </a:prstGeom>
        </p:spPr>
      </p:pic>
      <p:pic>
        <p:nvPicPr>
          <p:cNvPr id="52" name="Image 5" descr="icons/history_white.png">
            <a:extLst>
              <a:ext uri="{FF2B5EF4-FFF2-40B4-BE49-F238E27FC236}">
                <a16:creationId xmlns:a16="http://schemas.microsoft.com/office/drawing/2014/main" id="{E6AD0753-9503-4A67-B260-157DE1480D2A}"/>
              </a:ext>
            </a:extLst>
          </p:cNvPr>
          <p:cNvPicPr>
            <a:picLocks noChangeAspect="1"/>
          </p:cNvPicPr>
          <p:nvPr/>
        </p:nvPicPr>
        <p:blipFill>
          <a:blip r:embed="rId10"/>
          <a:stretch>
            <a:fillRect/>
          </a:stretch>
        </p:blipFill>
        <p:spPr>
          <a:xfrm>
            <a:off x="569854" y="454548"/>
            <a:ext cx="433060" cy="4330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Coverage: Year 4 –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History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4</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5</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6</a:t>
            </a:r>
            <a:endParaRPr lang="en-US" sz="1200" dirty="0"/>
          </a:p>
        </p:txBody>
      </p:sp>
      <p:sp>
        <p:nvSpPr>
          <p:cNvPr id="15" name="Shape 12"/>
          <p:cNvSpPr/>
          <p:nvPr/>
        </p:nvSpPr>
        <p:spPr>
          <a:xfrm>
            <a:off x="502920" y="1737360"/>
            <a:ext cx="2423160" cy="960120"/>
          </a:xfrm>
          <a:prstGeom prst="roundRect">
            <a:avLst>
              <a:gd name="adj" fmla="val 5714"/>
            </a:avLst>
          </a:prstGeom>
          <a:solidFill>
            <a:srgbClr val="EEF1F7"/>
          </a:solidFill>
          <a:ln/>
        </p:spPr>
      </p:sp>
      <p:pic>
        <p:nvPicPr>
          <p:cNvPr id="16" name="Image 1" descr="Daily calendar with solid fill"/>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630936" y="2043684"/>
            <a:ext cx="347472" cy="347472"/>
          </a:xfrm>
          <a:prstGeom prst="rect">
            <a:avLst/>
          </a:prstGeom>
        </p:spPr>
      </p:pic>
      <p:sp>
        <p:nvSpPr>
          <p:cNvPr id="17" name="Text 13"/>
          <p:cNvSpPr/>
          <p:nvPr/>
        </p:nvSpPr>
        <p:spPr>
          <a:xfrm>
            <a:off x="1069848" y="1737360"/>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Historical Content</a:t>
            </a:r>
            <a:endParaRPr lang="en-US" sz="1200" dirty="0"/>
          </a:p>
        </p:txBody>
      </p:sp>
      <p:sp>
        <p:nvSpPr>
          <p:cNvPr id="18" name="Shape 14"/>
          <p:cNvSpPr/>
          <p:nvPr/>
        </p:nvSpPr>
        <p:spPr>
          <a:xfrm>
            <a:off x="3063240" y="1737360"/>
            <a:ext cx="2798978" cy="960120"/>
          </a:xfrm>
          <a:prstGeom prst="roundRect">
            <a:avLst>
              <a:gd name="adj" fmla="val 5714"/>
            </a:avLst>
          </a:prstGeom>
          <a:solidFill>
            <a:srgbClr val="EEF1F7"/>
          </a:solidFill>
          <a:ln/>
        </p:spPr>
      </p:sp>
      <p:sp>
        <p:nvSpPr>
          <p:cNvPr id="19" name="Text 15"/>
          <p:cNvSpPr/>
          <p:nvPr/>
        </p:nvSpPr>
        <p:spPr>
          <a:xfrm>
            <a:off x="3200400" y="1792224"/>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Anglo-Saxon settlement, the Viking struggle for England, and World War Two through Manchester</a:t>
            </a:r>
            <a:endParaRPr lang="en-US" sz="1050" dirty="0"/>
          </a:p>
        </p:txBody>
      </p:sp>
      <p:sp>
        <p:nvSpPr>
          <p:cNvPr id="20" name="Shape 16"/>
          <p:cNvSpPr/>
          <p:nvPr/>
        </p:nvSpPr>
        <p:spPr>
          <a:xfrm>
            <a:off x="5953658" y="1737360"/>
            <a:ext cx="2798978" cy="960120"/>
          </a:xfrm>
          <a:prstGeom prst="roundRect">
            <a:avLst>
              <a:gd name="adj" fmla="val 5714"/>
            </a:avLst>
          </a:prstGeom>
          <a:solidFill>
            <a:srgbClr val="EEF1F7"/>
          </a:solidFill>
          <a:ln/>
        </p:spPr>
      </p:sp>
      <p:sp>
        <p:nvSpPr>
          <p:cNvPr id="21" name="Text 17"/>
          <p:cNvSpPr/>
          <p:nvPr/>
        </p:nvSpPr>
        <p:spPr>
          <a:xfrm>
            <a:off x="6090818" y="1792224"/>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The Maya civilisation, Ancient Egyptian achievements, and crime and punishment through Knutsford</a:t>
            </a:r>
            <a:endParaRPr lang="en-US" sz="1050" dirty="0"/>
          </a:p>
        </p:txBody>
      </p:sp>
      <p:sp>
        <p:nvSpPr>
          <p:cNvPr id="22" name="Shape 18"/>
          <p:cNvSpPr/>
          <p:nvPr/>
        </p:nvSpPr>
        <p:spPr>
          <a:xfrm>
            <a:off x="8844077" y="1737360"/>
            <a:ext cx="2798978" cy="960120"/>
          </a:xfrm>
          <a:prstGeom prst="roundRect">
            <a:avLst>
              <a:gd name="adj" fmla="val 5714"/>
            </a:avLst>
          </a:prstGeom>
          <a:solidFill>
            <a:srgbClr val="EEF1F7"/>
          </a:solidFill>
          <a:ln/>
        </p:spPr>
      </p:sp>
      <p:sp>
        <p:nvSpPr>
          <p:cNvPr id="23" name="Text 19"/>
          <p:cNvSpPr/>
          <p:nvPr/>
        </p:nvSpPr>
        <p:spPr>
          <a:xfrm>
            <a:off x="8981237" y="1792224"/>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A local history study, the Victorians, and Ancient Greece's influence on the western world</a:t>
            </a:r>
            <a:endParaRPr lang="en-US" sz="1050" dirty="0"/>
          </a:p>
        </p:txBody>
      </p:sp>
      <p:sp>
        <p:nvSpPr>
          <p:cNvPr id="24" name="Shape 20"/>
          <p:cNvSpPr/>
          <p:nvPr/>
        </p:nvSpPr>
        <p:spPr>
          <a:xfrm>
            <a:off x="502920" y="2770632"/>
            <a:ext cx="2423160" cy="960120"/>
          </a:xfrm>
          <a:prstGeom prst="roundRect">
            <a:avLst>
              <a:gd name="adj" fmla="val 5714"/>
            </a:avLst>
          </a:prstGeom>
          <a:solidFill>
            <a:srgbClr val="FFFFFF"/>
          </a:solidFill>
          <a:ln/>
        </p:spPr>
      </p:sp>
      <p:pic>
        <p:nvPicPr>
          <p:cNvPr id="25" name="Image 2" descr="Hourglass Finished with solid fill"/>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630936" y="3076956"/>
            <a:ext cx="347472" cy="347472"/>
          </a:xfrm>
          <a:prstGeom prst="rect">
            <a:avLst/>
          </a:prstGeom>
        </p:spPr>
      </p:pic>
      <p:sp>
        <p:nvSpPr>
          <p:cNvPr id="26" name="Text 21"/>
          <p:cNvSpPr/>
          <p:nvPr/>
        </p:nvSpPr>
        <p:spPr>
          <a:xfrm>
            <a:off x="1069848" y="2770632"/>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Chronology</a:t>
            </a:r>
            <a:endParaRPr lang="en-US" sz="1200" dirty="0"/>
          </a:p>
        </p:txBody>
      </p:sp>
      <p:sp>
        <p:nvSpPr>
          <p:cNvPr id="27" name="Shape 22"/>
          <p:cNvSpPr/>
          <p:nvPr/>
        </p:nvSpPr>
        <p:spPr>
          <a:xfrm>
            <a:off x="3063240" y="2770632"/>
            <a:ext cx="2798978" cy="960120"/>
          </a:xfrm>
          <a:prstGeom prst="roundRect">
            <a:avLst>
              <a:gd name="adj" fmla="val 5714"/>
            </a:avLst>
          </a:prstGeom>
          <a:solidFill>
            <a:srgbClr val="FFFFFF"/>
          </a:solidFill>
          <a:ln/>
        </p:spPr>
      </p:sp>
      <p:sp>
        <p:nvSpPr>
          <p:cNvPr id="28" name="Text 23"/>
          <p:cNvSpPr/>
          <p:nvPr/>
        </p:nvSpPr>
        <p:spPr>
          <a:xfrm>
            <a:off x="3200400" y="2825496"/>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Establish clear narratives within and across periods, noting connections and trends over time</a:t>
            </a:r>
            <a:endParaRPr lang="en-US" sz="1050" dirty="0"/>
          </a:p>
        </p:txBody>
      </p:sp>
      <p:sp>
        <p:nvSpPr>
          <p:cNvPr id="29" name="Shape 24"/>
          <p:cNvSpPr/>
          <p:nvPr/>
        </p:nvSpPr>
        <p:spPr>
          <a:xfrm>
            <a:off x="5953658" y="2770632"/>
            <a:ext cx="2798978" cy="960120"/>
          </a:xfrm>
          <a:prstGeom prst="roundRect">
            <a:avLst>
              <a:gd name="adj" fmla="val 5714"/>
            </a:avLst>
          </a:prstGeom>
          <a:solidFill>
            <a:srgbClr val="FFFFFF"/>
          </a:solidFill>
          <a:ln/>
        </p:spPr>
      </p:sp>
      <p:sp>
        <p:nvSpPr>
          <p:cNvPr id="30" name="Text 25"/>
          <p:cNvSpPr/>
          <p:nvPr/>
        </p:nvSpPr>
        <p:spPr>
          <a:xfrm>
            <a:off x="6090818" y="2825496"/>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Establish clear narratives within and across periods, noting connections and trends over time</a:t>
            </a:r>
            <a:endParaRPr lang="en-US" sz="1050" dirty="0"/>
          </a:p>
        </p:txBody>
      </p:sp>
      <p:sp>
        <p:nvSpPr>
          <p:cNvPr id="31" name="Shape 26"/>
          <p:cNvSpPr/>
          <p:nvPr/>
        </p:nvSpPr>
        <p:spPr>
          <a:xfrm>
            <a:off x="8844077" y="2770632"/>
            <a:ext cx="2798978" cy="960120"/>
          </a:xfrm>
          <a:prstGeom prst="roundRect">
            <a:avLst>
              <a:gd name="adj" fmla="val 5714"/>
            </a:avLst>
          </a:prstGeom>
          <a:solidFill>
            <a:srgbClr val="FFFFFF"/>
          </a:solidFill>
          <a:ln/>
        </p:spPr>
      </p:sp>
      <p:sp>
        <p:nvSpPr>
          <p:cNvPr id="32" name="Text 27"/>
          <p:cNvSpPr/>
          <p:nvPr/>
        </p:nvSpPr>
        <p:spPr>
          <a:xfrm>
            <a:off x="8981237" y="2825496"/>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Establish clear narratives within and across periods, noting connections and trends over time</a:t>
            </a:r>
            <a:endParaRPr lang="en-US" sz="1050" dirty="0"/>
          </a:p>
        </p:txBody>
      </p:sp>
      <p:sp>
        <p:nvSpPr>
          <p:cNvPr id="33" name="Shape 28"/>
          <p:cNvSpPr/>
          <p:nvPr/>
        </p:nvSpPr>
        <p:spPr>
          <a:xfrm>
            <a:off x="502920" y="3803904"/>
            <a:ext cx="2423160" cy="960120"/>
          </a:xfrm>
          <a:prstGeom prst="roundRect">
            <a:avLst>
              <a:gd name="adj" fmla="val 5714"/>
            </a:avLst>
          </a:prstGeom>
          <a:solidFill>
            <a:srgbClr val="EEF1F7"/>
          </a:solidFill>
          <a:ln/>
        </p:spPr>
      </p:sp>
      <p:pic>
        <p:nvPicPr>
          <p:cNvPr id="34" name="Image 3" descr="Questions with solid fill"/>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30936" y="4110228"/>
            <a:ext cx="347472" cy="347472"/>
          </a:xfrm>
          <a:prstGeom prst="rect">
            <a:avLst/>
          </a:prstGeom>
        </p:spPr>
      </p:pic>
      <p:sp>
        <p:nvSpPr>
          <p:cNvPr id="35" name="Text 29"/>
          <p:cNvSpPr/>
          <p:nvPr/>
        </p:nvSpPr>
        <p:spPr>
          <a:xfrm>
            <a:off x="1069848" y="3803904"/>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Enquiry</a:t>
            </a:r>
            <a:endParaRPr lang="en-US" sz="1200" dirty="0"/>
          </a:p>
        </p:txBody>
      </p:sp>
      <p:sp>
        <p:nvSpPr>
          <p:cNvPr id="36" name="Shape 30"/>
          <p:cNvSpPr/>
          <p:nvPr/>
        </p:nvSpPr>
        <p:spPr>
          <a:xfrm>
            <a:off x="3063240" y="3803904"/>
            <a:ext cx="2798978" cy="960120"/>
          </a:xfrm>
          <a:prstGeom prst="roundRect">
            <a:avLst>
              <a:gd name="adj" fmla="val 5714"/>
            </a:avLst>
          </a:prstGeom>
          <a:solidFill>
            <a:srgbClr val="EEF1F7"/>
          </a:solidFill>
          <a:ln/>
        </p:spPr>
      </p:sp>
      <p:sp>
        <p:nvSpPr>
          <p:cNvPr id="37" name="Text 31"/>
          <p:cNvSpPr/>
          <p:nvPr/>
        </p:nvSpPr>
        <p:spPr>
          <a:xfrm>
            <a:off x="3200400" y="3858768"/>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Use appropriate historical terms; understand how knowledge of the past is constructed from sources</a:t>
            </a:r>
            <a:endParaRPr lang="en-US" sz="1050" dirty="0"/>
          </a:p>
        </p:txBody>
      </p:sp>
      <p:sp>
        <p:nvSpPr>
          <p:cNvPr id="38" name="Shape 32"/>
          <p:cNvSpPr/>
          <p:nvPr/>
        </p:nvSpPr>
        <p:spPr>
          <a:xfrm>
            <a:off x="5953658" y="3803904"/>
            <a:ext cx="2798978" cy="960120"/>
          </a:xfrm>
          <a:prstGeom prst="roundRect">
            <a:avLst>
              <a:gd name="adj" fmla="val 5714"/>
            </a:avLst>
          </a:prstGeom>
          <a:solidFill>
            <a:srgbClr val="EEF1F7"/>
          </a:solidFill>
          <a:ln/>
        </p:spPr>
      </p:sp>
      <p:sp>
        <p:nvSpPr>
          <p:cNvPr id="39" name="Text 33"/>
          <p:cNvSpPr/>
          <p:nvPr/>
        </p:nvSpPr>
        <p:spPr>
          <a:xfrm>
            <a:off x="6090818" y="3858768"/>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Use appropriate historical terms; understand how knowledge of the past is constructed from sources</a:t>
            </a:r>
            <a:endParaRPr lang="en-US" sz="1050" dirty="0"/>
          </a:p>
        </p:txBody>
      </p:sp>
      <p:sp>
        <p:nvSpPr>
          <p:cNvPr id="40" name="Shape 34"/>
          <p:cNvSpPr/>
          <p:nvPr/>
        </p:nvSpPr>
        <p:spPr>
          <a:xfrm>
            <a:off x="8844077" y="3803904"/>
            <a:ext cx="2798978" cy="960120"/>
          </a:xfrm>
          <a:prstGeom prst="roundRect">
            <a:avLst>
              <a:gd name="adj" fmla="val 5714"/>
            </a:avLst>
          </a:prstGeom>
          <a:solidFill>
            <a:srgbClr val="EEF1F7"/>
          </a:solidFill>
          <a:ln/>
        </p:spPr>
      </p:sp>
      <p:sp>
        <p:nvSpPr>
          <p:cNvPr id="41" name="Text 35"/>
          <p:cNvSpPr/>
          <p:nvPr/>
        </p:nvSpPr>
        <p:spPr>
          <a:xfrm>
            <a:off x="8981237" y="3858768"/>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Use appropriate historical terms; understand how knowledge of the past is constructed from sources</a:t>
            </a:r>
            <a:endParaRPr lang="en-US" sz="1050" dirty="0"/>
          </a:p>
        </p:txBody>
      </p:sp>
      <p:sp>
        <p:nvSpPr>
          <p:cNvPr id="42" name="Shape 28"/>
          <p:cNvSpPr/>
          <p:nvPr/>
        </p:nvSpPr>
        <p:spPr>
          <a:xfrm>
            <a:off x="502920" y="4837176"/>
            <a:ext cx="2423160" cy="960120"/>
          </a:xfrm>
          <a:prstGeom prst="roundRect">
            <a:avLst>
              <a:gd name="adj" fmla="val 5714"/>
            </a:avLst>
          </a:prstGeom>
          <a:solidFill>
            <a:srgbClr val="EEF1F7"/>
          </a:solidFill>
          <a:ln/>
        </p:spPr>
      </p:sp>
      <p:pic>
        <p:nvPicPr>
          <p:cNvPr id="43" name="Image 3" descr="Lightbulb and gear with solid fill"/>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30936" y="5143500"/>
            <a:ext cx="347472" cy="347472"/>
          </a:xfrm>
          <a:prstGeom prst="rect">
            <a:avLst/>
          </a:prstGeom>
        </p:spPr>
      </p:pic>
      <p:sp>
        <p:nvSpPr>
          <p:cNvPr id="44" name="Text 29"/>
          <p:cNvSpPr/>
          <p:nvPr/>
        </p:nvSpPr>
        <p:spPr>
          <a:xfrm>
            <a:off x="1069848" y="4837176"/>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Interpretation</a:t>
            </a:r>
            <a:endParaRPr lang="en-US" sz="1200" dirty="0"/>
          </a:p>
        </p:txBody>
      </p:sp>
      <p:sp>
        <p:nvSpPr>
          <p:cNvPr id="45" name="Shape 30"/>
          <p:cNvSpPr/>
          <p:nvPr/>
        </p:nvSpPr>
        <p:spPr>
          <a:xfrm>
            <a:off x="3063240" y="4837176"/>
            <a:ext cx="2798978" cy="960120"/>
          </a:xfrm>
          <a:prstGeom prst="roundRect">
            <a:avLst>
              <a:gd name="adj" fmla="val 5714"/>
            </a:avLst>
          </a:prstGeom>
          <a:solidFill>
            <a:srgbClr val="EEF1F7"/>
          </a:solidFill>
          <a:ln/>
        </p:spPr>
      </p:sp>
      <p:sp>
        <p:nvSpPr>
          <p:cNvPr id="46" name="Text 31"/>
          <p:cNvSpPr/>
          <p:nvPr/>
        </p:nvSpPr>
        <p:spPr>
          <a:xfrm>
            <a:off x="3200400" y="4892040"/>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Understand that different versions of the past may exist, giving some reasons for this</a:t>
            </a:r>
            <a:endParaRPr lang="en-US" sz="1050" dirty="0"/>
          </a:p>
        </p:txBody>
      </p:sp>
      <p:sp>
        <p:nvSpPr>
          <p:cNvPr id="47" name="Shape 32"/>
          <p:cNvSpPr/>
          <p:nvPr/>
        </p:nvSpPr>
        <p:spPr>
          <a:xfrm>
            <a:off x="5953658" y="4837176"/>
            <a:ext cx="2798978" cy="960120"/>
          </a:xfrm>
          <a:prstGeom prst="roundRect">
            <a:avLst>
              <a:gd name="adj" fmla="val 5714"/>
            </a:avLst>
          </a:prstGeom>
          <a:solidFill>
            <a:srgbClr val="EEF1F7"/>
          </a:solidFill>
          <a:ln/>
        </p:spPr>
      </p:sp>
      <p:sp>
        <p:nvSpPr>
          <p:cNvPr id="48" name="Text 33"/>
          <p:cNvSpPr/>
          <p:nvPr/>
        </p:nvSpPr>
        <p:spPr>
          <a:xfrm>
            <a:off x="6090818" y="4892040"/>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Understand that different versions of the past may exist, giving some reasons for this</a:t>
            </a:r>
            <a:endParaRPr lang="en-US" sz="1050" dirty="0"/>
          </a:p>
        </p:txBody>
      </p:sp>
      <p:sp>
        <p:nvSpPr>
          <p:cNvPr id="49" name="Shape 34"/>
          <p:cNvSpPr/>
          <p:nvPr/>
        </p:nvSpPr>
        <p:spPr>
          <a:xfrm>
            <a:off x="8844077" y="4837176"/>
            <a:ext cx="2798978" cy="960120"/>
          </a:xfrm>
          <a:prstGeom prst="roundRect">
            <a:avLst>
              <a:gd name="adj" fmla="val 5714"/>
            </a:avLst>
          </a:prstGeom>
          <a:solidFill>
            <a:srgbClr val="EEF1F7"/>
          </a:solidFill>
          <a:ln/>
        </p:spPr>
      </p:sp>
      <p:sp>
        <p:nvSpPr>
          <p:cNvPr id="50" name="Text 35"/>
          <p:cNvSpPr/>
          <p:nvPr/>
        </p:nvSpPr>
        <p:spPr>
          <a:xfrm>
            <a:off x="8981237" y="4892040"/>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Understand that different versions of the past may exist, giving some reasons for this</a:t>
            </a:r>
            <a:endParaRPr lang="en-US" sz="1050" dirty="0"/>
          </a:p>
        </p:txBody>
      </p:sp>
      <p:sp>
        <p:nvSpPr>
          <p:cNvPr id="51" name="Text 44"/>
          <p:cNvSpPr/>
          <p:nvPr/>
        </p:nvSpPr>
        <p:spPr>
          <a:xfrm>
            <a:off x="502920" y="5925312"/>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progression and skills detail by year group, see the History Progression Document.</a:t>
            </a:r>
            <a:endParaRPr lang="en-US" sz="1050" dirty="0"/>
          </a:p>
        </p:txBody>
      </p:sp>
      <p:pic>
        <p:nvPicPr>
          <p:cNvPr id="52" name="Image 5" descr="icons/history_white.png">
            <a:extLst>
              <a:ext uri="{FF2B5EF4-FFF2-40B4-BE49-F238E27FC236}">
                <a16:creationId xmlns:a16="http://schemas.microsoft.com/office/drawing/2014/main" id="{7BA479C9-8E62-43E3-9684-E62CBFD4F0CC}"/>
              </a:ext>
            </a:extLst>
          </p:cNvPr>
          <p:cNvPicPr>
            <a:picLocks noChangeAspect="1"/>
          </p:cNvPicPr>
          <p:nvPr/>
        </p:nvPicPr>
        <p:blipFill>
          <a:blip r:embed="rId10"/>
          <a:stretch>
            <a:fillRect/>
          </a:stretch>
        </p:blipFill>
        <p:spPr>
          <a:xfrm>
            <a:off x="569854" y="454548"/>
            <a:ext cx="433060" cy="4330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Disciplinary Skills Progression: Year 1 – Year 3</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History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11</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1</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2</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3</a:t>
            </a:r>
            <a:endParaRPr lang="en-US" sz="1200" dirty="0"/>
          </a:p>
        </p:txBody>
      </p:sp>
      <p:sp>
        <p:nvSpPr>
          <p:cNvPr id="15" name="Shape 12"/>
          <p:cNvSpPr/>
          <p:nvPr/>
        </p:nvSpPr>
        <p:spPr>
          <a:xfrm>
            <a:off x="502920" y="1737360"/>
            <a:ext cx="2423160" cy="1304544"/>
          </a:xfrm>
          <a:prstGeom prst="roundRect">
            <a:avLst>
              <a:gd name="adj" fmla="val 5714"/>
            </a:avLst>
          </a:prstGeom>
          <a:solidFill>
            <a:srgbClr val="EEF1F7"/>
          </a:solidFill>
          <a:ln/>
        </p:spPr>
      </p:sp>
      <p:sp>
        <p:nvSpPr>
          <p:cNvPr id="17" name="Text 13"/>
          <p:cNvSpPr/>
          <p:nvPr/>
        </p:nvSpPr>
        <p:spPr>
          <a:xfrm>
            <a:off x="1069848" y="1737360"/>
            <a:ext cx="1828800" cy="1304544"/>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Chronology</a:t>
            </a:r>
            <a:endParaRPr lang="en-US" sz="1200" dirty="0"/>
          </a:p>
        </p:txBody>
      </p:sp>
      <p:sp>
        <p:nvSpPr>
          <p:cNvPr id="18" name="Shape 14"/>
          <p:cNvSpPr/>
          <p:nvPr/>
        </p:nvSpPr>
        <p:spPr>
          <a:xfrm>
            <a:off x="3063240" y="1737360"/>
            <a:ext cx="2798978" cy="1304544"/>
          </a:xfrm>
          <a:prstGeom prst="roundRect">
            <a:avLst>
              <a:gd name="adj" fmla="val 5714"/>
            </a:avLst>
          </a:prstGeom>
          <a:solidFill>
            <a:srgbClr val="EEF1F7"/>
          </a:solidFill>
          <a:ln/>
        </p:spPr>
      </p:sp>
      <p:sp>
        <p:nvSpPr>
          <p:cNvPr id="19" name="Text 15"/>
          <p:cNvSpPr/>
          <p:nvPr/>
        </p:nvSpPr>
        <p:spPr>
          <a:xfrm>
            <a:off x="3200400" y="1792224"/>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Order events in their own lives; use before, after, now, then</a:t>
            </a:r>
            <a:endParaRPr lang="en-US" sz="1050" dirty="0"/>
          </a:p>
        </p:txBody>
      </p:sp>
      <p:sp>
        <p:nvSpPr>
          <p:cNvPr id="20" name="Shape 16"/>
          <p:cNvSpPr/>
          <p:nvPr/>
        </p:nvSpPr>
        <p:spPr>
          <a:xfrm>
            <a:off x="5953658" y="1737360"/>
            <a:ext cx="2798978" cy="1304544"/>
          </a:xfrm>
          <a:prstGeom prst="roundRect">
            <a:avLst>
              <a:gd name="adj" fmla="val 5714"/>
            </a:avLst>
          </a:prstGeom>
          <a:solidFill>
            <a:srgbClr val="EEF1F7"/>
          </a:solidFill>
          <a:ln/>
        </p:spPr>
      </p:sp>
      <p:sp>
        <p:nvSpPr>
          <p:cNvPr id="21" name="Text 17"/>
          <p:cNvSpPr/>
          <p:nvPr/>
        </p:nvSpPr>
        <p:spPr>
          <a:xfrm>
            <a:off x="6090818" y="1792224"/>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Sequence significant events; begin to use simple timelines</a:t>
            </a:r>
            <a:endParaRPr lang="en-US" sz="1050" dirty="0"/>
          </a:p>
        </p:txBody>
      </p:sp>
      <p:sp>
        <p:nvSpPr>
          <p:cNvPr id="22" name="Shape 18"/>
          <p:cNvSpPr/>
          <p:nvPr/>
        </p:nvSpPr>
        <p:spPr>
          <a:xfrm>
            <a:off x="8844077" y="1737360"/>
            <a:ext cx="2798978" cy="1304544"/>
          </a:xfrm>
          <a:prstGeom prst="roundRect">
            <a:avLst>
              <a:gd name="adj" fmla="val 5714"/>
            </a:avLst>
          </a:prstGeom>
          <a:solidFill>
            <a:srgbClr val="EEF1F7"/>
          </a:solidFill>
          <a:ln/>
        </p:spPr>
      </p:sp>
      <p:sp>
        <p:nvSpPr>
          <p:cNvPr id="23" name="Text 19"/>
          <p:cNvSpPr/>
          <p:nvPr/>
        </p:nvSpPr>
        <p:spPr>
          <a:xfrm>
            <a:off x="8981237" y="1792224"/>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Recognise and sequence key local history events; introduce century, decade, era</a:t>
            </a:r>
            <a:endParaRPr lang="en-US" sz="1050" dirty="0"/>
          </a:p>
        </p:txBody>
      </p:sp>
      <p:sp>
        <p:nvSpPr>
          <p:cNvPr id="24" name="Shape 20"/>
          <p:cNvSpPr/>
          <p:nvPr/>
        </p:nvSpPr>
        <p:spPr>
          <a:xfrm>
            <a:off x="502920" y="3115056"/>
            <a:ext cx="2423160" cy="1304544"/>
          </a:xfrm>
          <a:prstGeom prst="roundRect">
            <a:avLst>
              <a:gd name="adj" fmla="val 5714"/>
            </a:avLst>
          </a:prstGeom>
          <a:solidFill>
            <a:srgbClr val="FFFFFF"/>
          </a:solidFill>
          <a:ln/>
        </p:spPr>
      </p:sp>
      <p:sp>
        <p:nvSpPr>
          <p:cNvPr id="26" name="Text 21"/>
          <p:cNvSpPr/>
          <p:nvPr/>
        </p:nvSpPr>
        <p:spPr>
          <a:xfrm>
            <a:off x="1069848" y="3115056"/>
            <a:ext cx="1828800" cy="1304544"/>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Historical Enquiry</a:t>
            </a:r>
            <a:endParaRPr lang="en-US" sz="1200" dirty="0"/>
          </a:p>
        </p:txBody>
      </p:sp>
      <p:sp>
        <p:nvSpPr>
          <p:cNvPr id="27" name="Shape 22"/>
          <p:cNvSpPr/>
          <p:nvPr/>
        </p:nvSpPr>
        <p:spPr>
          <a:xfrm>
            <a:off x="3063240" y="3115056"/>
            <a:ext cx="2798978" cy="1304544"/>
          </a:xfrm>
          <a:prstGeom prst="roundRect">
            <a:avLst>
              <a:gd name="adj" fmla="val 5714"/>
            </a:avLst>
          </a:prstGeom>
          <a:solidFill>
            <a:srgbClr val="FFFFFF"/>
          </a:solidFill>
          <a:ln/>
        </p:spPr>
      </p:sp>
      <p:sp>
        <p:nvSpPr>
          <p:cNvPr id="28" name="Text 23"/>
          <p:cNvSpPr/>
          <p:nvPr/>
        </p:nvSpPr>
        <p:spPr>
          <a:xfrm>
            <a:off x="3200400" y="3169920"/>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Ask simple questions about the past using basic sources</a:t>
            </a:r>
            <a:endParaRPr lang="en-US" sz="1050" dirty="0"/>
          </a:p>
        </p:txBody>
      </p:sp>
      <p:sp>
        <p:nvSpPr>
          <p:cNvPr id="29" name="Shape 24"/>
          <p:cNvSpPr/>
          <p:nvPr/>
        </p:nvSpPr>
        <p:spPr>
          <a:xfrm>
            <a:off x="5953658" y="3115056"/>
            <a:ext cx="2798978" cy="1304544"/>
          </a:xfrm>
          <a:prstGeom prst="roundRect">
            <a:avLst>
              <a:gd name="adj" fmla="val 5714"/>
            </a:avLst>
          </a:prstGeom>
          <a:solidFill>
            <a:srgbClr val="FFFFFF"/>
          </a:solidFill>
          <a:ln/>
        </p:spPr>
      </p:sp>
      <p:sp>
        <p:nvSpPr>
          <p:cNvPr id="30" name="Text 25"/>
          <p:cNvSpPr/>
          <p:nvPr/>
        </p:nvSpPr>
        <p:spPr>
          <a:xfrm>
            <a:off x="6090818" y="3169920"/>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Formulate questions; research using a range of sources</a:t>
            </a:r>
            <a:endParaRPr lang="en-US" sz="1050" dirty="0"/>
          </a:p>
        </p:txBody>
      </p:sp>
      <p:sp>
        <p:nvSpPr>
          <p:cNvPr id="31" name="Shape 26"/>
          <p:cNvSpPr/>
          <p:nvPr/>
        </p:nvSpPr>
        <p:spPr>
          <a:xfrm>
            <a:off x="8844077" y="3115056"/>
            <a:ext cx="2798978" cy="1304544"/>
          </a:xfrm>
          <a:prstGeom prst="roundRect">
            <a:avLst>
              <a:gd name="adj" fmla="val 5714"/>
            </a:avLst>
          </a:prstGeom>
          <a:solidFill>
            <a:srgbClr val="FFFFFF"/>
          </a:solidFill>
          <a:ln/>
        </p:spPr>
      </p:sp>
      <p:sp>
        <p:nvSpPr>
          <p:cNvPr id="32" name="Text 27"/>
          <p:cNvSpPr/>
          <p:nvPr/>
        </p:nvSpPr>
        <p:spPr>
          <a:xfrm>
            <a:off x="8981237" y="3169920"/>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Develop research skills; begin to understand primary and secondary sources</a:t>
            </a:r>
            <a:endParaRPr lang="en-US" sz="1050" dirty="0"/>
          </a:p>
        </p:txBody>
      </p:sp>
      <p:sp>
        <p:nvSpPr>
          <p:cNvPr id="33" name="Shape 28"/>
          <p:cNvSpPr/>
          <p:nvPr/>
        </p:nvSpPr>
        <p:spPr>
          <a:xfrm>
            <a:off x="502920" y="4492752"/>
            <a:ext cx="2423160" cy="1304544"/>
          </a:xfrm>
          <a:prstGeom prst="roundRect">
            <a:avLst>
              <a:gd name="adj" fmla="val 5714"/>
            </a:avLst>
          </a:prstGeom>
          <a:solidFill>
            <a:srgbClr val="EEF1F7"/>
          </a:solidFill>
          <a:ln/>
        </p:spPr>
      </p:sp>
      <p:sp>
        <p:nvSpPr>
          <p:cNvPr id="35" name="Text 29"/>
          <p:cNvSpPr/>
          <p:nvPr/>
        </p:nvSpPr>
        <p:spPr>
          <a:xfrm>
            <a:off x="1069848" y="4492752"/>
            <a:ext cx="1828800" cy="1304544"/>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Conceptual Understanding</a:t>
            </a:r>
            <a:endParaRPr lang="en-US" sz="1200" dirty="0"/>
          </a:p>
        </p:txBody>
      </p:sp>
      <p:sp>
        <p:nvSpPr>
          <p:cNvPr id="36" name="Shape 30"/>
          <p:cNvSpPr/>
          <p:nvPr/>
        </p:nvSpPr>
        <p:spPr>
          <a:xfrm>
            <a:off x="3063240" y="4492752"/>
            <a:ext cx="2798978" cy="1304544"/>
          </a:xfrm>
          <a:prstGeom prst="roundRect">
            <a:avLst>
              <a:gd name="adj" fmla="val 5714"/>
            </a:avLst>
          </a:prstGeom>
          <a:solidFill>
            <a:srgbClr val="EEF1F7"/>
          </a:solidFill>
          <a:ln/>
        </p:spPr>
      </p:sp>
      <p:sp>
        <p:nvSpPr>
          <p:cNvPr id="37" name="Text 31"/>
          <p:cNvSpPr/>
          <p:nvPr/>
        </p:nvSpPr>
        <p:spPr>
          <a:xfrm>
            <a:off x="3200400" y="4547616"/>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Recognise basic changes over time; understand actions have consequences</a:t>
            </a:r>
            <a:endParaRPr lang="en-US" sz="1050" dirty="0"/>
          </a:p>
        </p:txBody>
      </p:sp>
      <p:sp>
        <p:nvSpPr>
          <p:cNvPr id="38" name="Shape 32"/>
          <p:cNvSpPr/>
          <p:nvPr/>
        </p:nvSpPr>
        <p:spPr>
          <a:xfrm>
            <a:off x="5953658" y="4492752"/>
            <a:ext cx="2798978" cy="1304544"/>
          </a:xfrm>
          <a:prstGeom prst="roundRect">
            <a:avLst>
              <a:gd name="adj" fmla="val 5714"/>
            </a:avLst>
          </a:prstGeom>
          <a:solidFill>
            <a:srgbClr val="EEF1F7"/>
          </a:solidFill>
          <a:ln/>
        </p:spPr>
      </p:sp>
      <p:sp>
        <p:nvSpPr>
          <p:cNvPr id="39" name="Text 33"/>
          <p:cNvSpPr/>
          <p:nvPr/>
        </p:nvSpPr>
        <p:spPr>
          <a:xfrm>
            <a:off x="6090818" y="4547616"/>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Compare past and present; identify causes and consequences</a:t>
            </a:r>
            <a:endParaRPr lang="en-US" sz="1050" dirty="0"/>
          </a:p>
        </p:txBody>
      </p:sp>
      <p:sp>
        <p:nvSpPr>
          <p:cNvPr id="40" name="Shape 34"/>
          <p:cNvSpPr/>
          <p:nvPr/>
        </p:nvSpPr>
        <p:spPr>
          <a:xfrm>
            <a:off x="8844077" y="4492752"/>
            <a:ext cx="2798978" cy="1304544"/>
          </a:xfrm>
          <a:prstGeom prst="roundRect">
            <a:avLst>
              <a:gd name="adj" fmla="val 5714"/>
            </a:avLst>
          </a:prstGeom>
          <a:solidFill>
            <a:srgbClr val="EEF1F7"/>
          </a:solidFill>
          <a:ln/>
        </p:spPr>
      </p:sp>
      <p:sp>
        <p:nvSpPr>
          <p:cNvPr id="41" name="Text 35"/>
          <p:cNvSpPr/>
          <p:nvPr/>
        </p:nvSpPr>
        <p:spPr>
          <a:xfrm>
            <a:off x="8981237" y="4547616"/>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Explore how events led to change; consider consequences of decisions</a:t>
            </a:r>
            <a:endParaRPr lang="en-US" sz="1050" dirty="0"/>
          </a:p>
        </p:txBody>
      </p:sp>
      <p:sp>
        <p:nvSpPr>
          <p:cNvPr id="51" name="Text 44"/>
          <p:cNvSpPr/>
          <p:nvPr/>
        </p:nvSpPr>
        <p:spPr>
          <a:xfrm>
            <a:off x="502920" y="5925312"/>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disciplinary skills progression, see the History Progression Document.</a:t>
            </a:r>
            <a:endParaRPr lang="en-US" sz="1050" dirty="0"/>
          </a:p>
        </p:txBody>
      </p:sp>
      <p:pic>
        <p:nvPicPr>
          <p:cNvPr id="43" name="Image 1" descr="Hourglass Finished with solid fill">
            <a:extLst>
              <a:ext uri="{FF2B5EF4-FFF2-40B4-BE49-F238E27FC236}">
                <a16:creationId xmlns:a16="http://schemas.microsoft.com/office/drawing/2014/main" id="{BB1557F9-38D2-428B-AC9F-331BC89AB26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630936" y="2215896"/>
            <a:ext cx="347472" cy="347472"/>
          </a:xfrm>
          <a:prstGeom prst="rect">
            <a:avLst/>
          </a:prstGeom>
        </p:spPr>
      </p:pic>
      <p:pic>
        <p:nvPicPr>
          <p:cNvPr id="44" name="Image 2" descr="Questions with solid fill">
            <a:extLst>
              <a:ext uri="{FF2B5EF4-FFF2-40B4-BE49-F238E27FC236}">
                <a16:creationId xmlns:a16="http://schemas.microsoft.com/office/drawing/2014/main" id="{552D917D-2EEB-4EA6-BC25-1829918AB22F}"/>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630936" y="3593592"/>
            <a:ext cx="347472" cy="347472"/>
          </a:xfrm>
          <a:prstGeom prst="rect">
            <a:avLst/>
          </a:prstGeom>
        </p:spPr>
      </p:pic>
      <p:pic>
        <p:nvPicPr>
          <p:cNvPr id="45" name="Image 3" descr="Thought bubble with solid fill">
            <a:extLst>
              <a:ext uri="{FF2B5EF4-FFF2-40B4-BE49-F238E27FC236}">
                <a16:creationId xmlns:a16="http://schemas.microsoft.com/office/drawing/2014/main" id="{44B9B39E-ADAF-4655-A698-7392EF7CA020}"/>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30936" y="4971288"/>
            <a:ext cx="347472" cy="347472"/>
          </a:xfrm>
          <a:prstGeom prst="rect">
            <a:avLst/>
          </a:prstGeom>
        </p:spPr>
      </p:pic>
      <p:pic>
        <p:nvPicPr>
          <p:cNvPr id="46" name="Image 5" descr="icons/landmark_white.png">
            <a:extLst>
              <a:ext uri="{FF2B5EF4-FFF2-40B4-BE49-F238E27FC236}">
                <a16:creationId xmlns:a16="http://schemas.microsoft.com/office/drawing/2014/main" id="{1D005D09-EC72-4FC4-82FC-84D11FA89728}"/>
              </a:ext>
            </a:extLst>
          </p:cNvPr>
          <p:cNvPicPr>
            <a:picLocks noChangeAspect="1"/>
          </p:cNvPicPr>
          <p:nvPr/>
        </p:nvPicPr>
        <p:blipFill>
          <a:blip r:embed="rId8"/>
          <a:stretch>
            <a:fillRect/>
          </a:stretch>
        </p:blipFill>
        <p:spPr>
          <a:xfrm>
            <a:off x="569854" y="417332"/>
            <a:ext cx="433060" cy="4330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Disciplinary Skills Progression: Year 4 –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History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12</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4</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5</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6</a:t>
            </a:r>
            <a:endParaRPr lang="en-US" sz="1200" dirty="0"/>
          </a:p>
        </p:txBody>
      </p:sp>
      <p:sp>
        <p:nvSpPr>
          <p:cNvPr id="15" name="Shape 12"/>
          <p:cNvSpPr/>
          <p:nvPr/>
        </p:nvSpPr>
        <p:spPr>
          <a:xfrm>
            <a:off x="502920" y="1737360"/>
            <a:ext cx="2423160" cy="1304544"/>
          </a:xfrm>
          <a:prstGeom prst="roundRect">
            <a:avLst>
              <a:gd name="adj" fmla="val 5714"/>
            </a:avLst>
          </a:prstGeom>
          <a:solidFill>
            <a:srgbClr val="EEF1F7"/>
          </a:solidFill>
          <a:ln/>
        </p:spPr>
      </p:sp>
      <p:sp>
        <p:nvSpPr>
          <p:cNvPr id="17" name="Text 13"/>
          <p:cNvSpPr/>
          <p:nvPr/>
        </p:nvSpPr>
        <p:spPr>
          <a:xfrm>
            <a:off x="1069848" y="1737360"/>
            <a:ext cx="1828800" cy="1304544"/>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Chronology</a:t>
            </a:r>
            <a:endParaRPr lang="en-US" sz="1200" dirty="0"/>
          </a:p>
        </p:txBody>
      </p:sp>
      <p:sp>
        <p:nvSpPr>
          <p:cNvPr id="18" name="Shape 14"/>
          <p:cNvSpPr/>
          <p:nvPr/>
        </p:nvSpPr>
        <p:spPr>
          <a:xfrm>
            <a:off x="3063240" y="1737360"/>
            <a:ext cx="2798978" cy="1304544"/>
          </a:xfrm>
          <a:prstGeom prst="roundRect">
            <a:avLst>
              <a:gd name="adj" fmla="val 5714"/>
            </a:avLst>
          </a:prstGeom>
          <a:solidFill>
            <a:srgbClr val="EEF1F7"/>
          </a:solidFill>
          <a:ln/>
        </p:spPr>
      </p:sp>
      <p:sp>
        <p:nvSpPr>
          <p:cNvPr id="19" name="Text 15"/>
          <p:cNvSpPr/>
          <p:nvPr/>
        </p:nvSpPr>
        <p:spPr>
          <a:xfrm>
            <a:off x="3200400" y="1792224"/>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Arrange events chronologically using timelines; use BC and AD</a:t>
            </a:r>
            <a:endParaRPr lang="en-US" sz="1050" dirty="0"/>
          </a:p>
        </p:txBody>
      </p:sp>
      <p:sp>
        <p:nvSpPr>
          <p:cNvPr id="20" name="Shape 16"/>
          <p:cNvSpPr/>
          <p:nvPr/>
        </p:nvSpPr>
        <p:spPr>
          <a:xfrm>
            <a:off x="5953658" y="1737360"/>
            <a:ext cx="2798978" cy="1304544"/>
          </a:xfrm>
          <a:prstGeom prst="roundRect">
            <a:avLst>
              <a:gd name="adj" fmla="val 5714"/>
            </a:avLst>
          </a:prstGeom>
          <a:solidFill>
            <a:srgbClr val="EEF1F7"/>
          </a:solidFill>
          <a:ln/>
        </p:spPr>
      </p:sp>
      <p:sp>
        <p:nvSpPr>
          <p:cNvPr id="21" name="Text 17"/>
          <p:cNvSpPr/>
          <p:nvPr/>
        </p:nvSpPr>
        <p:spPr>
          <a:xfrm>
            <a:off x="6090818" y="1792224"/>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Compare timing of events across periods; begin timelines with a range of dates</a:t>
            </a:r>
            <a:endParaRPr lang="en-US" sz="1050" dirty="0"/>
          </a:p>
        </p:txBody>
      </p:sp>
      <p:sp>
        <p:nvSpPr>
          <p:cNvPr id="22" name="Shape 18"/>
          <p:cNvSpPr/>
          <p:nvPr/>
        </p:nvSpPr>
        <p:spPr>
          <a:xfrm>
            <a:off x="8844077" y="1737360"/>
            <a:ext cx="2798978" cy="1304544"/>
          </a:xfrm>
          <a:prstGeom prst="roundRect">
            <a:avLst>
              <a:gd name="adj" fmla="val 5714"/>
            </a:avLst>
          </a:prstGeom>
          <a:solidFill>
            <a:srgbClr val="EEF1F7"/>
          </a:solidFill>
          <a:ln/>
        </p:spPr>
      </p:sp>
      <p:sp>
        <p:nvSpPr>
          <p:cNvPr id="23" name="Text 19"/>
          <p:cNvSpPr/>
          <p:nvPr/>
        </p:nvSpPr>
        <p:spPr>
          <a:xfrm>
            <a:off x="8981237" y="1792224"/>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Accurately compare timing across periods; independently create timelines</a:t>
            </a:r>
            <a:endParaRPr lang="en-US" sz="1050" dirty="0"/>
          </a:p>
        </p:txBody>
      </p:sp>
      <p:sp>
        <p:nvSpPr>
          <p:cNvPr id="24" name="Shape 20"/>
          <p:cNvSpPr/>
          <p:nvPr/>
        </p:nvSpPr>
        <p:spPr>
          <a:xfrm>
            <a:off x="502920" y="3115056"/>
            <a:ext cx="2423160" cy="1304544"/>
          </a:xfrm>
          <a:prstGeom prst="roundRect">
            <a:avLst>
              <a:gd name="adj" fmla="val 5714"/>
            </a:avLst>
          </a:prstGeom>
          <a:solidFill>
            <a:srgbClr val="FFFFFF"/>
          </a:solidFill>
          <a:ln/>
        </p:spPr>
      </p:sp>
      <p:sp>
        <p:nvSpPr>
          <p:cNvPr id="26" name="Text 21"/>
          <p:cNvSpPr/>
          <p:nvPr/>
        </p:nvSpPr>
        <p:spPr>
          <a:xfrm>
            <a:off x="1069848" y="3115056"/>
            <a:ext cx="1828800" cy="1304544"/>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Historical Enquiry</a:t>
            </a:r>
            <a:endParaRPr lang="en-US" sz="1200" dirty="0"/>
          </a:p>
        </p:txBody>
      </p:sp>
      <p:sp>
        <p:nvSpPr>
          <p:cNvPr id="27" name="Shape 22"/>
          <p:cNvSpPr/>
          <p:nvPr/>
        </p:nvSpPr>
        <p:spPr>
          <a:xfrm>
            <a:off x="3063240" y="3115056"/>
            <a:ext cx="2798978" cy="1304544"/>
          </a:xfrm>
          <a:prstGeom prst="roundRect">
            <a:avLst>
              <a:gd name="adj" fmla="val 5714"/>
            </a:avLst>
          </a:prstGeom>
          <a:solidFill>
            <a:srgbClr val="FFFFFF"/>
          </a:solidFill>
          <a:ln/>
        </p:spPr>
      </p:sp>
      <p:sp>
        <p:nvSpPr>
          <p:cNvPr id="28" name="Text 23"/>
          <p:cNvSpPr/>
          <p:nvPr/>
        </p:nvSpPr>
        <p:spPr>
          <a:xfrm>
            <a:off x="3200400" y="3169920"/>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Plan simple investigations; understand primary and secondary sources</a:t>
            </a:r>
            <a:endParaRPr lang="en-US" sz="1050" dirty="0"/>
          </a:p>
        </p:txBody>
      </p:sp>
      <p:sp>
        <p:nvSpPr>
          <p:cNvPr id="29" name="Shape 24"/>
          <p:cNvSpPr/>
          <p:nvPr/>
        </p:nvSpPr>
        <p:spPr>
          <a:xfrm>
            <a:off x="5953658" y="3115056"/>
            <a:ext cx="2798978" cy="1304544"/>
          </a:xfrm>
          <a:prstGeom prst="roundRect">
            <a:avLst>
              <a:gd name="adj" fmla="val 5714"/>
            </a:avLst>
          </a:prstGeom>
          <a:solidFill>
            <a:srgbClr val="FFFFFF"/>
          </a:solidFill>
          <a:ln/>
        </p:spPr>
      </p:sp>
      <p:sp>
        <p:nvSpPr>
          <p:cNvPr id="30" name="Text 25"/>
          <p:cNvSpPr/>
          <p:nvPr/>
        </p:nvSpPr>
        <p:spPr>
          <a:xfrm>
            <a:off x="6090818" y="3169920"/>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Conduct complex investigations, analysing multiple sources</a:t>
            </a:r>
            <a:endParaRPr lang="en-US" sz="1050" dirty="0"/>
          </a:p>
        </p:txBody>
      </p:sp>
      <p:sp>
        <p:nvSpPr>
          <p:cNvPr id="31" name="Shape 26"/>
          <p:cNvSpPr/>
          <p:nvPr/>
        </p:nvSpPr>
        <p:spPr>
          <a:xfrm>
            <a:off x="8844077" y="3115056"/>
            <a:ext cx="2798978" cy="1304544"/>
          </a:xfrm>
          <a:prstGeom prst="roundRect">
            <a:avLst>
              <a:gd name="adj" fmla="val 5714"/>
            </a:avLst>
          </a:prstGeom>
          <a:solidFill>
            <a:srgbClr val="FFFFFF"/>
          </a:solidFill>
          <a:ln/>
        </p:spPr>
      </p:sp>
      <p:sp>
        <p:nvSpPr>
          <p:cNvPr id="32" name="Text 27"/>
          <p:cNvSpPr/>
          <p:nvPr/>
        </p:nvSpPr>
        <p:spPr>
          <a:xfrm>
            <a:off x="8981237" y="3169920"/>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Conduct independent research, critically evaluating sources</a:t>
            </a:r>
            <a:endParaRPr lang="en-US" sz="1050" dirty="0"/>
          </a:p>
        </p:txBody>
      </p:sp>
      <p:sp>
        <p:nvSpPr>
          <p:cNvPr id="33" name="Shape 28"/>
          <p:cNvSpPr/>
          <p:nvPr/>
        </p:nvSpPr>
        <p:spPr>
          <a:xfrm>
            <a:off x="502920" y="4492752"/>
            <a:ext cx="2423160" cy="1304544"/>
          </a:xfrm>
          <a:prstGeom prst="roundRect">
            <a:avLst>
              <a:gd name="adj" fmla="val 5714"/>
            </a:avLst>
          </a:prstGeom>
          <a:solidFill>
            <a:srgbClr val="EEF1F7"/>
          </a:solidFill>
          <a:ln/>
        </p:spPr>
      </p:sp>
      <p:sp>
        <p:nvSpPr>
          <p:cNvPr id="35" name="Text 29"/>
          <p:cNvSpPr/>
          <p:nvPr/>
        </p:nvSpPr>
        <p:spPr>
          <a:xfrm>
            <a:off x="1069848" y="4492752"/>
            <a:ext cx="1828800" cy="1304544"/>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Conceptual Understanding</a:t>
            </a:r>
            <a:endParaRPr lang="en-US" sz="1200" dirty="0"/>
          </a:p>
        </p:txBody>
      </p:sp>
      <p:sp>
        <p:nvSpPr>
          <p:cNvPr id="36" name="Shape 30"/>
          <p:cNvSpPr/>
          <p:nvPr/>
        </p:nvSpPr>
        <p:spPr>
          <a:xfrm>
            <a:off x="3063240" y="4492752"/>
            <a:ext cx="2798978" cy="1304544"/>
          </a:xfrm>
          <a:prstGeom prst="roundRect">
            <a:avLst>
              <a:gd name="adj" fmla="val 5714"/>
            </a:avLst>
          </a:prstGeom>
          <a:solidFill>
            <a:srgbClr val="EEF1F7"/>
          </a:solidFill>
          <a:ln/>
        </p:spPr>
      </p:sp>
      <p:sp>
        <p:nvSpPr>
          <p:cNvPr id="37" name="Text 31"/>
          <p:cNvSpPr/>
          <p:nvPr/>
        </p:nvSpPr>
        <p:spPr>
          <a:xfrm>
            <a:off x="3200400" y="4547616"/>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Investigate figures with lasting impact; examine similarities and differences</a:t>
            </a:r>
            <a:endParaRPr lang="en-US" sz="1050" dirty="0"/>
          </a:p>
        </p:txBody>
      </p:sp>
      <p:sp>
        <p:nvSpPr>
          <p:cNvPr id="38" name="Shape 32"/>
          <p:cNvSpPr/>
          <p:nvPr/>
        </p:nvSpPr>
        <p:spPr>
          <a:xfrm>
            <a:off x="5953658" y="4492752"/>
            <a:ext cx="2798978" cy="1304544"/>
          </a:xfrm>
          <a:prstGeom prst="roundRect">
            <a:avLst>
              <a:gd name="adj" fmla="val 5714"/>
            </a:avLst>
          </a:prstGeom>
          <a:solidFill>
            <a:srgbClr val="EEF1F7"/>
          </a:solidFill>
          <a:ln/>
        </p:spPr>
      </p:sp>
      <p:sp>
        <p:nvSpPr>
          <p:cNvPr id="39" name="Text 33"/>
          <p:cNvSpPr/>
          <p:nvPr/>
        </p:nvSpPr>
        <p:spPr>
          <a:xfrm>
            <a:off x="6090818" y="4547616"/>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Examine causes and consequences of change; analyse cultural exchange</a:t>
            </a:r>
            <a:endParaRPr lang="en-US" sz="1050" dirty="0"/>
          </a:p>
        </p:txBody>
      </p:sp>
      <p:sp>
        <p:nvSpPr>
          <p:cNvPr id="40" name="Shape 34"/>
          <p:cNvSpPr/>
          <p:nvPr/>
        </p:nvSpPr>
        <p:spPr>
          <a:xfrm>
            <a:off x="8844077" y="4492752"/>
            <a:ext cx="2798978" cy="1304544"/>
          </a:xfrm>
          <a:prstGeom prst="roundRect">
            <a:avLst>
              <a:gd name="adj" fmla="val 5714"/>
            </a:avLst>
          </a:prstGeom>
          <a:solidFill>
            <a:srgbClr val="EEF1F7"/>
          </a:solidFill>
          <a:ln/>
        </p:spPr>
      </p:sp>
      <p:sp>
        <p:nvSpPr>
          <p:cNvPr id="41" name="Text 35"/>
          <p:cNvSpPr/>
          <p:nvPr/>
        </p:nvSpPr>
        <p:spPr>
          <a:xfrm>
            <a:off x="8981237" y="4547616"/>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Analyse turning points and their long-term effects on history and society</a:t>
            </a:r>
            <a:endParaRPr lang="en-US" sz="1050" dirty="0"/>
          </a:p>
        </p:txBody>
      </p:sp>
      <p:sp>
        <p:nvSpPr>
          <p:cNvPr id="51" name="Text 44"/>
          <p:cNvSpPr/>
          <p:nvPr/>
        </p:nvSpPr>
        <p:spPr>
          <a:xfrm>
            <a:off x="502920" y="5925312"/>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disciplinary skills progression, see the History Progression Document.</a:t>
            </a:r>
            <a:endParaRPr lang="en-US" sz="1050" dirty="0"/>
          </a:p>
        </p:txBody>
      </p:sp>
      <p:pic>
        <p:nvPicPr>
          <p:cNvPr id="43" name="Image 1" descr="Hourglass Finished with solid fill">
            <a:extLst>
              <a:ext uri="{FF2B5EF4-FFF2-40B4-BE49-F238E27FC236}">
                <a16:creationId xmlns:a16="http://schemas.microsoft.com/office/drawing/2014/main" id="{60AE9FF6-89D5-4555-A54B-5582CED3184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630936" y="2215896"/>
            <a:ext cx="347472" cy="347472"/>
          </a:xfrm>
          <a:prstGeom prst="rect">
            <a:avLst/>
          </a:prstGeom>
        </p:spPr>
      </p:pic>
      <p:pic>
        <p:nvPicPr>
          <p:cNvPr id="45" name="Image 3" descr="Thought bubble with solid fill">
            <a:extLst>
              <a:ext uri="{FF2B5EF4-FFF2-40B4-BE49-F238E27FC236}">
                <a16:creationId xmlns:a16="http://schemas.microsoft.com/office/drawing/2014/main" id="{C88D5EF1-0EE0-481B-90D9-1D6166055D30}"/>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630936" y="4971288"/>
            <a:ext cx="347472" cy="347472"/>
          </a:xfrm>
          <a:prstGeom prst="rect">
            <a:avLst/>
          </a:prstGeom>
        </p:spPr>
      </p:pic>
      <p:pic>
        <p:nvPicPr>
          <p:cNvPr id="46" name="Image 2" descr="Questions with solid fill">
            <a:extLst>
              <a:ext uri="{FF2B5EF4-FFF2-40B4-BE49-F238E27FC236}">
                <a16:creationId xmlns:a16="http://schemas.microsoft.com/office/drawing/2014/main" id="{32C82BC7-A76D-4D2F-BEB1-2D009F5698C5}"/>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30936" y="3593592"/>
            <a:ext cx="347472" cy="347472"/>
          </a:xfrm>
          <a:prstGeom prst="rect">
            <a:avLst/>
          </a:prstGeom>
        </p:spPr>
      </p:pic>
      <p:pic>
        <p:nvPicPr>
          <p:cNvPr id="44" name="Image 5" descr="icons/landmark_white.png">
            <a:extLst>
              <a:ext uri="{FF2B5EF4-FFF2-40B4-BE49-F238E27FC236}">
                <a16:creationId xmlns:a16="http://schemas.microsoft.com/office/drawing/2014/main" id="{8384811D-1922-411D-BB21-72A200D0A652}"/>
              </a:ext>
            </a:extLst>
          </p:cNvPr>
          <p:cNvPicPr>
            <a:picLocks noChangeAspect="1"/>
          </p:cNvPicPr>
          <p:nvPr/>
        </p:nvPicPr>
        <p:blipFill>
          <a:blip r:embed="rId8"/>
          <a:stretch>
            <a:fillRect/>
          </a:stretch>
        </p:blipFill>
        <p:spPr>
          <a:xfrm>
            <a:off x="569854" y="417332"/>
            <a:ext cx="433060" cy="4330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1B2E5E"/>
        </a:solidFill>
        <a:effectLst/>
      </p:bgPr>
    </p:bg>
    <p:spTree>
      <p:nvGrpSpPr>
        <p:cNvPr id="1" name=""/>
        <p:cNvGrpSpPr/>
        <p:nvPr/>
      </p:nvGrpSpPr>
      <p:grpSpPr>
        <a:xfrm>
          <a:off x="0" y="0"/>
          <a:ext cx="0" cy="0"/>
          <a:chOff x="0" y="0"/>
          <a:chExt cx="0" cy="0"/>
        </a:xfrm>
      </p:grpSpPr>
      <p:sp>
        <p:nvSpPr>
          <p:cNvPr id="2" name="Shape 0"/>
          <p:cNvSpPr/>
          <p:nvPr/>
        </p:nvSpPr>
        <p:spPr>
          <a:xfrm>
            <a:off x="502920" y="457200"/>
            <a:ext cx="566928" cy="566928"/>
          </a:xfrm>
          <a:prstGeom prst="ellipse">
            <a:avLst/>
          </a:prstGeom>
          <a:solidFill>
            <a:srgbClr val="F5A623"/>
          </a:solidFill>
          <a:ln/>
        </p:spPr>
      </p:sp>
      <p:pic>
        <p:nvPicPr>
          <p:cNvPr id="3" name="Image 0" descr="icons/checkcircle_white.png"/>
          <p:cNvPicPr>
            <a:picLocks noChangeAspect="1"/>
          </p:cNvPicPr>
          <p:nvPr/>
        </p:nvPicPr>
        <p:blipFill>
          <a:blip r:embed="rId3"/>
          <a:stretch>
            <a:fillRect/>
          </a:stretch>
        </p:blipFill>
        <p:spPr>
          <a:xfrm>
            <a:off x="576621" y="530901"/>
            <a:ext cx="419527" cy="419527"/>
          </a:xfrm>
          <a:prstGeom prst="rect">
            <a:avLst/>
          </a:prstGeom>
        </p:spPr>
      </p:pic>
      <p:sp>
        <p:nvSpPr>
          <p:cNvPr id="4" name="Text 1"/>
          <p:cNvSpPr/>
          <p:nvPr/>
        </p:nvSpPr>
        <p:spPr>
          <a:xfrm>
            <a:off x="1234440" y="420624"/>
            <a:ext cx="9601200" cy="640080"/>
          </a:xfrm>
          <a:prstGeom prst="rect">
            <a:avLst/>
          </a:prstGeom>
          <a:noFill/>
          <a:ln/>
        </p:spPr>
        <p:txBody>
          <a:bodyPr wrap="square" lIns="0" tIns="0" rIns="0" bIns="0"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Assessment within History</a:t>
            </a:r>
            <a:endParaRPr lang="en-US" sz="2600" dirty="0"/>
          </a:p>
        </p:txBody>
      </p:sp>
      <p:sp>
        <p:nvSpPr>
          <p:cNvPr id="5" name="Shape 2"/>
          <p:cNvSpPr/>
          <p:nvPr/>
        </p:nvSpPr>
        <p:spPr>
          <a:xfrm>
            <a:off x="502920" y="1371600"/>
            <a:ext cx="5440680" cy="3520440"/>
          </a:xfrm>
          <a:prstGeom prst="roundRect">
            <a:avLst>
              <a:gd name="adj" fmla="val 2078"/>
            </a:avLst>
          </a:prstGeom>
          <a:solidFill>
            <a:srgbClr val="13213F"/>
          </a:solidFill>
          <a:ln/>
        </p:spPr>
      </p:sp>
      <p:sp>
        <p:nvSpPr>
          <p:cNvPr id="6" name="Text 3"/>
          <p:cNvSpPr/>
          <p:nvPr/>
        </p:nvSpPr>
        <p:spPr>
          <a:xfrm>
            <a:off x="822960" y="1600200"/>
            <a:ext cx="4800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DAY TO DAY</a:t>
            </a:r>
            <a:endParaRPr lang="en-US" sz="1400" dirty="0"/>
          </a:p>
        </p:txBody>
      </p:sp>
      <p:sp>
        <p:nvSpPr>
          <p:cNvPr id="7" name="Shape 4"/>
          <p:cNvSpPr/>
          <p:nvPr/>
        </p:nvSpPr>
        <p:spPr>
          <a:xfrm>
            <a:off x="822960" y="2203704"/>
            <a:ext cx="128016" cy="128016"/>
          </a:xfrm>
          <a:prstGeom prst="ellipse">
            <a:avLst/>
          </a:prstGeom>
          <a:solidFill>
            <a:srgbClr val="F5A623"/>
          </a:solidFill>
          <a:ln/>
        </p:spPr>
      </p:sp>
      <p:sp>
        <p:nvSpPr>
          <p:cNvPr id="8" name="Text 5"/>
          <p:cNvSpPr/>
          <p:nvPr/>
        </p:nvSpPr>
        <p:spPr>
          <a:xfrm>
            <a:off x="114300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Questioning, discussion and source-based enquiry throughout every lesson</a:t>
            </a:r>
            <a:endParaRPr lang="en-US" sz="1200" dirty="0"/>
          </a:p>
        </p:txBody>
      </p:sp>
      <p:sp>
        <p:nvSpPr>
          <p:cNvPr id="9" name="Shape 6"/>
          <p:cNvSpPr/>
          <p:nvPr/>
        </p:nvSpPr>
        <p:spPr>
          <a:xfrm>
            <a:off x="822960" y="2916936"/>
            <a:ext cx="128016" cy="128016"/>
          </a:xfrm>
          <a:prstGeom prst="ellipse">
            <a:avLst/>
          </a:prstGeom>
          <a:solidFill>
            <a:srgbClr val="F5A623"/>
          </a:solidFill>
          <a:ln/>
        </p:spPr>
      </p:sp>
      <p:sp>
        <p:nvSpPr>
          <p:cNvPr id="10" name="Text 7"/>
          <p:cNvSpPr/>
          <p:nvPr/>
        </p:nvSpPr>
        <p:spPr>
          <a:xfrm>
            <a:off x="114300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Retrieval activities at the start of each lesson to revisit prior learning</a:t>
            </a:r>
            <a:endParaRPr lang="en-US" sz="1200" dirty="0"/>
          </a:p>
        </p:txBody>
      </p:sp>
      <p:sp>
        <p:nvSpPr>
          <p:cNvPr id="11" name="Shape 8"/>
          <p:cNvSpPr/>
          <p:nvPr/>
        </p:nvSpPr>
        <p:spPr>
          <a:xfrm>
            <a:off x="822960" y="3630168"/>
            <a:ext cx="128016" cy="128016"/>
          </a:xfrm>
          <a:prstGeom prst="ellipse">
            <a:avLst/>
          </a:prstGeom>
          <a:solidFill>
            <a:srgbClr val="F5A623"/>
          </a:solidFill>
          <a:ln/>
        </p:spPr>
      </p:sp>
      <p:sp>
        <p:nvSpPr>
          <p:cNvPr id="12" name="Text 9"/>
          <p:cNvSpPr/>
          <p:nvPr/>
        </p:nvSpPr>
        <p:spPr>
          <a:xfrm>
            <a:off x="114300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Retrieval quizzes and exit tickets throughout each unit</a:t>
            </a:r>
            <a:endParaRPr lang="en-US" sz="1200" dirty="0"/>
          </a:p>
        </p:txBody>
      </p:sp>
      <p:sp>
        <p:nvSpPr>
          <p:cNvPr id="13" name="Shape 10"/>
          <p:cNvSpPr/>
          <p:nvPr/>
        </p:nvSpPr>
        <p:spPr>
          <a:xfrm>
            <a:off x="822960" y="4343400"/>
            <a:ext cx="128016" cy="128016"/>
          </a:xfrm>
          <a:prstGeom prst="ellipse">
            <a:avLst/>
          </a:prstGeom>
          <a:solidFill>
            <a:srgbClr val="F5A623"/>
          </a:solidFill>
          <a:ln/>
        </p:spPr>
      </p:sp>
      <p:sp>
        <p:nvSpPr>
          <p:cNvPr id="14" name="Text 11"/>
          <p:cNvSpPr/>
          <p:nvPr/>
        </p:nvSpPr>
        <p:spPr>
          <a:xfrm>
            <a:off x="114300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Whole-class feedback used to address misconceptions and model improvements</a:t>
            </a:r>
            <a:endParaRPr lang="en-US" sz="1200" dirty="0"/>
          </a:p>
        </p:txBody>
      </p:sp>
      <p:sp>
        <p:nvSpPr>
          <p:cNvPr id="15" name="Shape 12"/>
          <p:cNvSpPr/>
          <p:nvPr/>
        </p:nvSpPr>
        <p:spPr>
          <a:xfrm>
            <a:off x="6263640" y="1371600"/>
            <a:ext cx="5440680" cy="3520440"/>
          </a:xfrm>
          <a:prstGeom prst="roundRect">
            <a:avLst>
              <a:gd name="adj" fmla="val 2078"/>
            </a:avLst>
          </a:prstGeom>
          <a:solidFill>
            <a:srgbClr val="13213F"/>
          </a:solidFill>
          <a:ln/>
        </p:spPr>
      </p:sp>
      <p:sp>
        <p:nvSpPr>
          <p:cNvPr id="16" name="Text 13"/>
          <p:cNvSpPr/>
          <p:nvPr/>
        </p:nvSpPr>
        <p:spPr>
          <a:xfrm>
            <a:off x="6583680" y="1600200"/>
            <a:ext cx="4800600" cy="365760"/>
          </a:xfrm>
          <a:prstGeom prst="rect">
            <a:avLst/>
          </a:prstGeom>
          <a:noFill/>
          <a:ln/>
        </p:spPr>
        <p:txBody>
          <a:bodyPr wrap="square" lIns="0" tIns="0" rIns="0" bIns="0" rtlCol="0" anchor="ctr"/>
          <a:lstStyle/>
          <a:p>
            <a:pPr marL="0" indent="0">
              <a:buNone/>
            </a:pPr>
            <a:r>
              <a:rPr lang="en-US" sz="1400" b="1" kern="0" spc="150" dirty="0">
                <a:solidFill>
                  <a:srgbClr val="0E7C7B"/>
                </a:solidFill>
                <a:latin typeface="Calibri" pitchFamily="34" charset="0"/>
                <a:ea typeface="Calibri" pitchFamily="34" charset="-122"/>
                <a:cs typeface="Calibri" pitchFamily="34" charset="-120"/>
              </a:rPr>
              <a:t>ONGOING</a:t>
            </a:r>
            <a:endParaRPr lang="en-US" sz="1400" dirty="0"/>
          </a:p>
        </p:txBody>
      </p:sp>
      <p:sp>
        <p:nvSpPr>
          <p:cNvPr id="17" name="Shape 14"/>
          <p:cNvSpPr/>
          <p:nvPr/>
        </p:nvSpPr>
        <p:spPr>
          <a:xfrm>
            <a:off x="6583680" y="2203704"/>
            <a:ext cx="128016" cy="128016"/>
          </a:xfrm>
          <a:prstGeom prst="ellipse">
            <a:avLst/>
          </a:prstGeom>
          <a:solidFill>
            <a:srgbClr val="0E7C7B"/>
          </a:solidFill>
          <a:ln/>
        </p:spPr>
      </p:sp>
      <p:sp>
        <p:nvSpPr>
          <p:cNvPr id="18" name="Text 15"/>
          <p:cNvSpPr/>
          <p:nvPr/>
        </p:nvSpPr>
        <p:spPr>
          <a:xfrm>
            <a:off x="690372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An overall professional judgement of attainment made at the end of the year</a:t>
            </a:r>
            <a:endParaRPr lang="en-US" sz="1200" dirty="0"/>
          </a:p>
        </p:txBody>
      </p:sp>
      <p:sp>
        <p:nvSpPr>
          <p:cNvPr id="19" name="Shape 16"/>
          <p:cNvSpPr/>
          <p:nvPr/>
        </p:nvSpPr>
        <p:spPr>
          <a:xfrm>
            <a:off x="6583680" y="2916936"/>
            <a:ext cx="128016" cy="128016"/>
          </a:xfrm>
          <a:prstGeom prst="ellipse">
            <a:avLst/>
          </a:prstGeom>
          <a:solidFill>
            <a:srgbClr val="0E7C7B"/>
          </a:solidFill>
          <a:ln/>
        </p:spPr>
      </p:sp>
      <p:sp>
        <p:nvSpPr>
          <p:cNvPr id="20" name="Text 17"/>
          <p:cNvSpPr/>
          <p:nvPr/>
        </p:nvSpPr>
        <p:spPr>
          <a:xfrm>
            <a:off x="690372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Judged against six waypoints of substantive and disciplinary knowledge per unit</a:t>
            </a:r>
            <a:endParaRPr lang="en-US" sz="1200" dirty="0"/>
          </a:p>
        </p:txBody>
      </p:sp>
      <p:sp>
        <p:nvSpPr>
          <p:cNvPr id="21" name="Shape 18"/>
          <p:cNvSpPr/>
          <p:nvPr/>
        </p:nvSpPr>
        <p:spPr>
          <a:xfrm>
            <a:off x="6583680" y="3630168"/>
            <a:ext cx="128016" cy="128016"/>
          </a:xfrm>
          <a:prstGeom prst="ellipse">
            <a:avLst/>
          </a:prstGeom>
          <a:solidFill>
            <a:srgbClr val="0E7C7B"/>
          </a:solidFill>
          <a:ln/>
        </p:spPr>
      </p:sp>
      <p:sp>
        <p:nvSpPr>
          <p:cNvPr id="22" name="Text 19"/>
          <p:cNvSpPr/>
          <p:nvPr/>
        </p:nvSpPr>
        <p:spPr>
          <a:xfrm>
            <a:off x="690372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Recorded in Whole Class Feedback Books and Insight (annually)</a:t>
            </a:r>
            <a:endParaRPr lang="en-US" sz="1200" dirty="0"/>
          </a:p>
        </p:txBody>
      </p:sp>
      <p:sp>
        <p:nvSpPr>
          <p:cNvPr id="23" name="Shape 20"/>
          <p:cNvSpPr/>
          <p:nvPr/>
        </p:nvSpPr>
        <p:spPr>
          <a:xfrm>
            <a:off x="6583680" y="4343400"/>
            <a:ext cx="128016" cy="128016"/>
          </a:xfrm>
          <a:prstGeom prst="ellipse">
            <a:avLst/>
          </a:prstGeom>
          <a:solidFill>
            <a:srgbClr val="0E7C7B"/>
          </a:solidFill>
          <a:ln/>
        </p:spPr>
      </p:sp>
      <p:sp>
        <p:nvSpPr>
          <p:cNvPr id="24" name="Text 21"/>
          <p:cNvSpPr/>
          <p:nvPr/>
        </p:nvSpPr>
        <p:spPr>
          <a:xfrm>
            <a:off x="690372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Termly monitoring by the Subject Leader checks coverage and progression</a:t>
            </a:r>
            <a:endParaRPr lang="en-US" sz="1200" dirty="0"/>
          </a:p>
        </p:txBody>
      </p:sp>
      <p:sp>
        <p:nvSpPr>
          <p:cNvPr id="25" name="Shape 22"/>
          <p:cNvSpPr/>
          <p:nvPr/>
        </p:nvSpPr>
        <p:spPr>
          <a:xfrm>
            <a:off x="502920" y="5074920"/>
            <a:ext cx="11201400" cy="1234440"/>
          </a:xfrm>
          <a:prstGeom prst="roundRect">
            <a:avLst>
              <a:gd name="adj" fmla="val 5926"/>
            </a:avLst>
          </a:prstGeom>
          <a:solidFill>
            <a:srgbClr val="24386B"/>
          </a:solidFill>
          <a:ln/>
        </p:spPr>
      </p:sp>
      <p:sp>
        <p:nvSpPr>
          <p:cNvPr id="26" name="Shape 23"/>
          <p:cNvSpPr/>
          <p:nvPr/>
        </p:nvSpPr>
        <p:spPr>
          <a:xfrm>
            <a:off x="777240" y="5367528"/>
            <a:ext cx="640080" cy="640080"/>
          </a:xfrm>
          <a:prstGeom prst="ellipse">
            <a:avLst/>
          </a:prstGeom>
          <a:solidFill>
            <a:srgbClr val="F5A623"/>
          </a:solidFill>
          <a:ln/>
        </p:spPr>
      </p:sp>
      <p:pic>
        <p:nvPicPr>
          <p:cNvPr id="27" name="Image 1" descr="icons/history_white.png"/>
          <p:cNvPicPr>
            <a:picLocks noChangeAspect="1"/>
          </p:cNvPicPr>
          <p:nvPr/>
        </p:nvPicPr>
        <p:blipFill>
          <a:blip r:embed="rId4"/>
          <a:stretch>
            <a:fillRect/>
          </a:stretch>
        </p:blipFill>
        <p:spPr>
          <a:xfrm>
            <a:off x="860450" y="5450738"/>
            <a:ext cx="473659" cy="473659"/>
          </a:xfrm>
          <a:prstGeom prst="rect">
            <a:avLst/>
          </a:prstGeom>
        </p:spPr>
      </p:pic>
      <p:sp>
        <p:nvSpPr>
          <p:cNvPr id="28" name="Text 24"/>
          <p:cNvSpPr/>
          <p:nvPr/>
        </p:nvSpPr>
        <p:spPr>
          <a:xfrm>
            <a:off x="1600200" y="5074920"/>
            <a:ext cx="9784080" cy="1234440"/>
          </a:xfrm>
          <a:prstGeom prst="rect">
            <a:avLst/>
          </a:prstGeom>
          <a:noFill/>
          <a:ln/>
        </p:spPr>
        <p:txBody>
          <a:bodyPr wrap="square" lIns="0" tIns="0" rIns="0" bIns="0" rtlCol="0" anchor="ctr"/>
          <a:lstStyle/>
          <a:p>
            <a:pPr marL="0" indent="0">
              <a:lnSpc>
                <a:spcPct val="115000"/>
              </a:lnSpc>
              <a:buNone/>
            </a:pPr>
            <a:r>
              <a:rPr lang="en-US" sz="1400" i="1" dirty="0">
                <a:solidFill>
                  <a:srgbClr val="FFFFFF"/>
                </a:solidFill>
                <a:latin typeface="Calibri" pitchFamily="34" charset="0"/>
                <a:ea typeface="Calibri" pitchFamily="34" charset="-122"/>
                <a:cs typeface="Calibri" pitchFamily="34" charset="-120"/>
              </a:rPr>
              <a:t>Every child at Bexton leaves able to think like a historian: asking questions, weighing evidence and understanding how the past has shaped the present.</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1828</Words>
  <Application>Microsoft Office PowerPoint</Application>
  <PresentationFormat>Widescreen</PresentationFormat>
  <Paragraphs>258</Paragraphs>
  <Slides>13</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Subject Overview</dc:title>
  <dc:subject>PptxGenJS Presentation</dc:subject>
  <dc:creator>Bexton Primary School</dc:creator>
  <cp:lastModifiedBy>Tristram Marchington</cp:lastModifiedBy>
  <cp:revision>4</cp:revision>
  <dcterms:created xsi:type="dcterms:W3CDTF">2026-07-07T13:28:04Z</dcterms:created>
  <dcterms:modified xsi:type="dcterms:W3CDTF">2026-09-23T13:19:19Z</dcterms:modified>
</cp:coreProperties>
</file>