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7" r:id="rId10"/>
    <p:sldId id="264" r:id="rId11"/>
    <p:sldId id="265" r:id="rId12"/>
    <p:sldId id="295" r:id="rId13"/>
    <p:sldId id="268" r:id="rId14"/>
    <p:sldId id="294" r:id="rId15"/>
    <p:sldId id="266" r:id="rId1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3" d="100"/>
          <a:sy n="113" d="100"/>
        </p:scale>
        <p:origin x="47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istram Marchington" userId="4b3aa505-4d04-44d2-a3ea-f74dfb5aec73" providerId="ADAL" clId="{0C0BBB5E-DD5C-4DE9-A008-4AF72DA804F5}"/>
    <pc:docChg chg="modSld">
      <pc:chgData name="Tristram Marchington" userId="4b3aa505-4d04-44d2-a3ea-f74dfb5aec73" providerId="ADAL" clId="{0C0BBB5E-DD5C-4DE9-A008-4AF72DA804F5}" dt="2026-10-08T09:47:07.511" v="18" actId="6549"/>
      <pc:docMkLst>
        <pc:docMk/>
      </pc:docMkLst>
      <pc:sldChg chg="modSp mod">
        <pc:chgData name="Tristram Marchington" userId="4b3aa505-4d04-44d2-a3ea-f74dfb5aec73" providerId="ADAL" clId="{0C0BBB5E-DD5C-4DE9-A008-4AF72DA804F5}" dt="2026-10-08T09:47:07.511" v="18" actId="6549"/>
        <pc:sldMkLst>
          <pc:docMk/>
          <pc:sldMk cId="0" sldId="264"/>
        </pc:sldMkLst>
        <pc:spChg chg="mod">
          <ac:chgData name="Tristram Marchington" userId="4b3aa505-4d04-44d2-a3ea-f74dfb5aec73" providerId="ADAL" clId="{0C0BBB5E-DD5C-4DE9-A008-4AF72DA804F5}" dt="2026-10-08T09:47:07.511" v="18" actId="6549"/>
          <ac:spMkLst>
            <pc:docMk/>
            <pc:sldMk cId="0" sldId="264"/>
            <ac:spMk id="19" creationId="{00000000-0000-0000-0000-000000000000}"/>
          </ac:spMkLst>
        </pc:spChg>
        <pc:spChg chg="mod">
          <ac:chgData name="Tristram Marchington" userId="4b3aa505-4d04-44d2-a3ea-f74dfb5aec73" providerId="ADAL" clId="{0C0BBB5E-DD5C-4DE9-A008-4AF72DA804F5}" dt="2026-10-08T09:46:47.147" v="17" actId="20577"/>
          <ac:spMkLst>
            <pc:docMk/>
            <pc:sldMk cId="0" sldId="264"/>
            <ac:spMk id="28" creationId="{00000000-0000-0000-0000-000000000000}"/>
          </ac:spMkLst>
        </pc:spChg>
      </pc:sldChg>
    </pc:docChg>
  </pc:docChgLst>
  <pc:docChgLst>
    <pc:chgData name="Tristram Marchington" userId="4b3aa505-4d04-44d2-a3ea-f74dfb5aec73" providerId="ADAL" clId="{60EFFFB1-0140-4136-A126-68E8F9A5DC18}"/>
    <pc:docChg chg="custSel addSld delSld modSld sldOrd">
      <pc:chgData name="Tristram Marchington" userId="4b3aa505-4d04-44d2-a3ea-f74dfb5aec73" providerId="ADAL" clId="{60EFFFB1-0140-4136-A126-68E8F9A5DC18}" dt="2026-07-09T08:52:05.542" v="65" actId="20577"/>
      <pc:docMkLst>
        <pc:docMk/>
      </pc:docMkLst>
      <pc:sldChg chg="delSp modSp mod">
        <pc:chgData name="Tristram Marchington" userId="4b3aa505-4d04-44d2-a3ea-f74dfb5aec73" providerId="ADAL" clId="{60EFFFB1-0140-4136-A126-68E8F9A5DC18}" dt="2026-07-08T10:39:05.272" v="6" actId="207"/>
        <pc:sldMkLst>
          <pc:docMk/>
          <pc:sldMk cId="0" sldId="263"/>
        </pc:sldMkLst>
        <pc:spChg chg="mod">
          <ac:chgData name="Tristram Marchington" userId="4b3aa505-4d04-44d2-a3ea-f74dfb5aec73" providerId="ADAL" clId="{60EFFFB1-0140-4136-A126-68E8F9A5DC18}" dt="2026-07-08T10:39:05.272" v="6" actId="207"/>
          <ac:spMkLst>
            <pc:docMk/>
            <pc:sldMk cId="0" sldId="263"/>
            <ac:spMk id="41" creationId="{00000000-0000-0000-0000-000000000000}"/>
          </ac:spMkLst>
        </pc:spChg>
        <pc:spChg chg="mod">
          <ac:chgData name="Tristram Marchington" userId="4b3aa505-4d04-44d2-a3ea-f74dfb5aec73" providerId="ADAL" clId="{60EFFFB1-0140-4136-A126-68E8F9A5DC18}" dt="2026-07-08T10:38:40.438" v="4" actId="114"/>
          <ac:spMkLst>
            <pc:docMk/>
            <pc:sldMk cId="0" sldId="263"/>
            <ac:spMk id="45" creationId="{00000000-0000-0000-0000-000000000000}"/>
          </ac:spMkLst>
        </pc:spChg>
        <pc:spChg chg="del mod">
          <ac:chgData name="Tristram Marchington" userId="4b3aa505-4d04-44d2-a3ea-f74dfb5aec73" providerId="ADAL" clId="{60EFFFB1-0140-4136-A126-68E8F9A5DC18}" dt="2026-07-08T10:38:09.458" v="1" actId="478"/>
          <ac:spMkLst>
            <pc:docMk/>
            <pc:sldMk cId="0" sldId="263"/>
            <ac:spMk id="46" creationId="{00000000-0000-0000-0000-000000000000}"/>
          </ac:spMkLst>
        </pc:spChg>
      </pc:sldChg>
      <pc:sldChg chg="modSp mod ord">
        <pc:chgData name="Tristram Marchington" userId="4b3aa505-4d04-44d2-a3ea-f74dfb5aec73" providerId="ADAL" clId="{60EFFFB1-0140-4136-A126-68E8F9A5DC18}" dt="2026-07-09T08:51:33.541" v="56" actId="20577"/>
        <pc:sldMkLst>
          <pc:docMk/>
          <pc:sldMk cId="0" sldId="264"/>
        </pc:sldMkLst>
        <pc:spChg chg="mod">
          <ac:chgData name="Tristram Marchington" userId="4b3aa505-4d04-44d2-a3ea-f74dfb5aec73" providerId="ADAL" clId="{60EFFFB1-0140-4136-A126-68E8F9A5DC18}" dt="2026-07-08T14:21:58.490" v="23"/>
          <ac:spMkLst>
            <pc:docMk/>
            <pc:sldMk cId="0" sldId="264"/>
            <ac:spMk id="4" creationId="{00000000-0000-0000-0000-000000000000}"/>
          </ac:spMkLst>
        </pc:spChg>
        <pc:spChg chg="mod">
          <ac:chgData name="Tristram Marchington" userId="4b3aa505-4d04-44d2-a3ea-f74dfb5aec73" providerId="ADAL" clId="{60EFFFB1-0140-4136-A126-68E8F9A5DC18}" dt="2026-07-09T08:51:33.541" v="56" actId="20577"/>
          <ac:spMkLst>
            <pc:docMk/>
            <pc:sldMk cId="0" sldId="264"/>
            <ac:spMk id="6" creationId="{00000000-0000-0000-0000-000000000000}"/>
          </ac:spMkLst>
        </pc:spChg>
        <pc:spChg chg="mod">
          <ac:chgData name="Tristram Marchington" userId="4b3aa505-4d04-44d2-a3ea-f74dfb5aec73" providerId="ADAL" clId="{60EFFFB1-0140-4136-A126-68E8F9A5DC18}" dt="2026-07-09T08:50:37.491" v="51" actId="20577"/>
          <ac:spMkLst>
            <pc:docMk/>
            <pc:sldMk cId="0" sldId="264"/>
            <ac:spMk id="51" creationId="{00000000-0000-0000-0000-000000000000}"/>
          </ac:spMkLst>
        </pc:spChg>
      </pc:sldChg>
      <pc:sldChg chg="modSp mod ord">
        <pc:chgData name="Tristram Marchington" userId="4b3aa505-4d04-44d2-a3ea-f74dfb5aec73" providerId="ADAL" clId="{60EFFFB1-0140-4136-A126-68E8F9A5DC18}" dt="2026-07-09T08:51:37.877" v="58" actId="20577"/>
        <pc:sldMkLst>
          <pc:docMk/>
          <pc:sldMk cId="0" sldId="265"/>
        </pc:sldMkLst>
        <pc:spChg chg="mod">
          <ac:chgData name="Tristram Marchington" userId="4b3aa505-4d04-44d2-a3ea-f74dfb5aec73" providerId="ADAL" clId="{60EFFFB1-0140-4136-A126-68E8F9A5DC18}" dt="2026-07-08T14:22:04.621" v="24"/>
          <ac:spMkLst>
            <pc:docMk/>
            <pc:sldMk cId="0" sldId="265"/>
            <ac:spMk id="4" creationId="{00000000-0000-0000-0000-000000000000}"/>
          </ac:spMkLst>
        </pc:spChg>
        <pc:spChg chg="mod">
          <ac:chgData name="Tristram Marchington" userId="4b3aa505-4d04-44d2-a3ea-f74dfb5aec73" providerId="ADAL" clId="{60EFFFB1-0140-4136-A126-68E8F9A5DC18}" dt="2026-07-09T08:51:37.877" v="58" actId="20577"/>
          <ac:spMkLst>
            <pc:docMk/>
            <pc:sldMk cId="0" sldId="265"/>
            <ac:spMk id="6" creationId="{00000000-0000-0000-0000-000000000000}"/>
          </ac:spMkLst>
        </pc:spChg>
        <pc:spChg chg="mod">
          <ac:chgData name="Tristram Marchington" userId="4b3aa505-4d04-44d2-a3ea-f74dfb5aec73" providerId="ADAL" clId="{60EFFFB1-0140-4136-A126-68E8F9A5DC18}" dt="2026-07-09T08:50:44.657" v="52"/>
          <ac:spMkLst>
            <pc:docMk/>
            <pc:sldMk cId="0" sldId="265"/>
            <ac:spMk id="51" creationId="{00000000-0000-0000-0000-000000000000}"/>
          </ac:spMkLst>
        </pc:spChg>
      </pc:sldChg>
      <pc:sldChg chg="add">
        <pc:chgData name="Tristram Marchington" userId="4b3aa505-4d04-44d2-a3ea-f74dfb5aec73" providerId="ADAL" clId="{60EFFFB1-0140-4136-A126-68E8F9A5DC18}" dt="2026-07-08T12:23:37.200" v="19"/>
        <pc:sldMkLst>
          <pc:docMk/>
          <pc:sldMk cId="3603901319" sldId="267"/>
        </pc:sldMkLst>
        <pc:spChg chg="mod">
          <ac:chgData name="Tristram Marchington" userId="4b3aa505-4d04-44d2-a3ea-f74dfb5aec73" providerId="ADAL" clId="{60EFFFB1-0140-4136-A126-68E8F9A5DC18}" dt="2026-07-09T08:51:16.193" v="54" actId="20577"/>
          <ac:spMkLst>
            <pc:docMk/>
            <pc:sldMk cId="3603901319" sldId="267"/>
            <ac:spMk id="6" creationId="{00000000-0000-0000-0000-000000000000}"/>
          </ac:spMkLst>
        </pc:spChg>
      </pc:sldChg>
      <pc:sldChg chg="modSp add mod setBg">
        <pc:chgData name="Tristram Marchington" userId="4b3aa505-4d04-44d2-a3ea-f74dfb5aec73" providerId="ADAL" clId="{60EFFFB1-0140-4136-A126-68E8F9A5DC18}" dt="2026-07-09T08:51:50.393" v="62" actId="20577"/>
        <pc:sldMkLst>
          <pc:docMk/>
          <pc:sldMk cId="0" sldId="268"/>
        </pc:sldMkLst>
        <pc:spChg chg="mod">
          <ac:chgData name="Tristram Marchington" userId="4b3aa505-4d04-44d2-a3ea-f74dfb5aec73" providerId="ADAL" clId="{60EFFFB1-0140-4136-A126-68E8F9A5DC18}" dt="2026-07-09T08:51:50.393" v="62" actId="20577"/>
          <ac:spMkLst>
            <pc:docMk/>
            <pc:sldMk cId="0" sldId="268"/>
            <ac:spMk id="6" creationId="{00000000-0000-0000-0000-000000000000}"/>
          </ac:spMkLst>
        </pc:spChg>
      </pc:sldChg>
      <pc:sldChg chg="addSp modSp add mod setBg">
        <pc:chgData name="Tristram Marchington" userId="4b3aa505-4d04-44d2-a3ea-f74dfb5aec73" providerId="ADAL" clId="{60EFFFB1-0140-4136-A126-68E8F9A5DC18}" dt="2026-07-09T08:52:05.542" v="65" actId="20577"/>
        <pc:sldMkLst>
          <pc:docMk/>
          <pc:sldMk cId="0" sldId="294"/>
        </pc:sldMkLst>
        <pc:spChg chg="mod">
          <ac:chgData name="Tristram Marchington" userId="4b3aa505-4d04-44d2-a3ea-f74dfb5aec73" providerId="ADAL" clId="{60EFFFB1-0140-4136-A126-68E8F9A5DC18}" dt="2026-07-08T12:22:30.897" v="14" actId="114"/>
          <ac:spMkLst>
            <pc:docMk/>
            <pc:sldMk cId="0" sldId="294"/>
            <ac:spMk id="165" creationId="{FE89F039-2110-4728-9532-C9E44FE66EAE}"/>
          </ac:spMkLst>
        </pc:spChg>
        <pc:spChg chg="add mod">
          <ac:chgData name="Tristram Marchington" userId="4b3aa505-4d04-44d2-a3ea-f74dfb5aec73" providerId="ADAL" clId="{60EFFFB1-0140-4136-A126-68E8F9A5DC18}" dt="2026-07-09T08:52:05.542" v="65" actId="20577"/>
          <ac:spMkLst>
            <pc:docMk/>
            <pc:sldMk cId="0" sldId="294"/>
            <ac:spMk id="166" creationId="{63231FE5-BB91-455D-A65D-86830AB7176C}"/>
          </ac:spMkLst>
        </pc:spChg>
      </pc:sldChg>
      <pc:sldChg chg="modSp add mod setBg">
        <pc:chgData name="Tristram Marchington" userId="4b3aa505-4d04-44d2-a3ea-f74dfb5aec73" providerId="ADAL" clId="{60EFFFB1-0140-4136-A126-68E8F9A5DC18}" dt="2026-07-09T08:51:44.291" v="60" actId="20577"/>
        <pc:sldMkLst>
          <pc:docMk/>
          <pc:sldMk cId="0" sldId="295"/>
        </pc:sldMkLst>
        <pc:spChg chg="mod">
          <ac:chgData name="Tristram Marchington" userId="4b3aa505-4d04-44d2-a3ea-f74dfb5aec73" providerId="ADAL" clId="{60EFFFB1-0140-4136-A126-68E8F9A5DC18}" dt="2026-07-09T08:51:44.291" v="60" actId="20577"/>
          <ac:spMkLst>
            <pc:docMk/>
            <pc:sldMk cId="0" sldId="295"/>
            <ac:spMk id="6" creationId="{00000000-0000-0000-0000-000000000000}"/>
          </ac:spMkLst>
        </pc:spChg>
      </pc:sldChg>
    </pc:docChg>
  </pc:docChgLst>
  <pc:docChgLst>
    <pc:chgData name="Tristram Marchington" userId="4b3aa505-4d04-44d2-a3ea-f74dfb5aec73" providerId="ADAL" clId="{FAF9AAAF-5A9D-482A-A83E-CBAC34F1E193}"/>
    <pc:docChg chg="undo custSel modSld">
      <pc:chgData name="Tristram Marchington" userId="4b3aa505-4d04-44d2-a3ea-f74dfb5aec73" providerId="ADAL" clId="{FAF9AAAF-5A9D-482A-A83E-CBAC34F1E193}" dt="2026-09-08T12:52:17.609" v="25" actId="20577"/>
      <pc:docMkLst>
        <pc:docMk/>
      </pc:docMkLst>
      <pc:sldChg chg="addSp delSp modSp mod">
        <pc:chgData name="Tristram Marchington" userId="4b3aa505-4d04-44d2-a3ea-f74dfb5aec73" providerId="ADAL" clId="{FAF9AAAF-5A9D-482A-A83E-CBAC34F1E193}" dt="2026-09-08T12:52:17.609" v="25" actId="20577"/>
        <pc:sldMkLst>
          <pc:docMk/>
          <pc:sldMk cId="0" sldId="260"/>
        </pc:sldMkLst>
        <pc:spChg chg="mod">
          <ac:chgData name="Tristram Marchington" userId="4b3aa505-4d04-44d2-a3ea-f74dfb5aec73" providerId="ADAL" clId="{FAF9AAAF-5A9D-482A-A83E-CBAC34F1E193}" dt="2026-09-08T12:48:41.089" v="5" actId="1076"/>
          <ac:spMkLst>
            <pc:docMk/>
            <pc:sldMk cId="0" sldId="260"/>
            <ac:spMk id="10" creationId="{00000000-0000-0000-0000-000000000000}"/>
          </ac:spMkLst>
        </pc:spChg>
        <pc:spChg chg="mod">
          <ac:chgData name="Tristram Marchington" userId="4b3aa505-4d04-44d2-a3ea-f74dfb5aec73" providerId="ADAL" clId="{FAF9AAAF-5A9D-482A-A83E-CBAC34F1E193}" dt="2026-09-08T12:48:41.089" v="5" actId="1076"/>
          <ac:spMkLst>
            <pc:docMk/>
            <pc:sldMk cId="0" sldId="260"/>
            <ac:spMk id="11" creationId="{00000000-0000-0000-0000-000000000000}"/>
          </ac:spMkLst>
        </pc:spChg>
        <pc:spChg chg="mod">
          <ac:chgData name="Tristram Marchington" userId="4b3aa505-4d04-44d2-a3ea-f74dfb5aec73" providerId="ADAL" clId="{FAF9AAAF-5A9D-482A-A83E-CBAC34F1E193}" dt="2026-09-08T12:48:41.089" v="5" actId="1076"/>
          <ac:spMkLst>
            <pc:docMk/>
            <pc:sldMk cId="0" sldId="260"/>
            <ac:spMk id="13" creationId="{00000000-0000-0000-0000-000000000000}"/>
          </ac:spMkLst>
        </pc:spChg>
        <pc:spChg chg="mod">
          <ac:chgData name="Tristram Marchington" userId="4b3aa505-4d04-44d2-a3ea-f74dfb5aec73" providerId="ADAL" clId="{FAF9AAAF-5A9D-482A-A83E-CBAC34F1E193}" dt="2026-09-08T12:48:41.089" v="5" actId="1076"/>
          <ac:spMkLst>
            <pc:docMk/>
            <pc:sldMk cId="0" sldId="260"/>
            <ac:spMk id="14" creationId="{00000000-0000-0000-0000-000000000000}"/>
          </ac:spMkLst>
        </pc:spChg>
        <pc:spChg chg="mod">
          <ac:chgData name="Tristram Marchington" userId="4b3aa505-4d04-44d2-a3ea-f74dfb5aec73" providerId="ADAL" clId="{FAF9AAAF-5A9D-482A-A83E-CBAC34F1E193}" dt="2026-09-08T12:48:41.089" v="5" actId="1076"/>
          <ac:spMkLst>
            <pc:docMk/>
            <pc:sldMk cId="0" sldId="260"/>
            <ac:spMk id="15" creationId="{00000000-0000-0000-0000-000000000000}"/>
          </ac:spMkLst>
        </pc:spChg>
        <pc:spChg chg="mod">
          <ac:chgData name="Tristram Marchington" userId="4b3aa505-4d04-44d2-a3ea-f74dfb5aec73" providerId="ADAL" clId="{FAF9AAAF-5A9D-482A-A83E-CBAC34F1E193}" dt="2026-09-08T12:48:41.089" v="5" actId="1076"/>
          <ac:spMkLst>
            <pc:docMk/>
            <pc:sldMk cId="0" sldId="260"/>
            <ac:spMk id="16" creationId="{00000000-0000-0000-0000-000000000000}"/>
          </ac:spMkLst>
        </pc:spChg>
        <pc:spChg chg="mod">
          <ac:chgData name="Tristram Marchington" userId="4b3aa505-4d04-44d2-a3ea-f74dfb5aec73" providerId="ADAL" clId="{FAF9AAAF-5A9D-482A-A83E-CBAC34F1E193}" dt="2026-09-08T12:48:41.089" v="5" actId="1076"/>
          <ac:spMkLst>
            <pc:docMk/>
            <pc:sldMk cId="0" sldId="260"/>
            <ac:spMk id="18" creationId="{00000000-0000-0000-0000-000000000000}"/>
          </ac:spMkLst>
        </pc:spChg>
        <pc:spChg chg="mod">
          <ac:chgData name="Tristram Marchington" userId="4b3aa505-4d04-44d2-a3ea-f74dfb5aec73" providerId="ADAL" clId="{FAF9AAAF-5A9D-482A-A83E-CBAC34F1E193}" dt="2026-09-08T12:48:41.089" v="5" actId="1076"/>
          <ac:spMkLst>
            <pc:docMk/>
            <pc:sldMk cId="0" sldId="260"/>
            <ac:spMk id="19" creationId="{00000000-0000-0000-0000-000000000000}"/>
          </ac:spMkLst>
        </pc:spChg>
        <pc:spChg chg="mod">
          <ac:chgData name="Tristram Marchington" userId="4b3aa505-4d04-44d2-a3ea-f74dfb5aec73" providerId="ADAL" clId="{FAF9AAAF-5A9D-482A-A83E-CBAC34F1E193}" dt="2026-09-08T12:48:41.089" v="5" actId="1076"/>
          <ac:spMkLst>
            <pc:docMk/>
            <pc:sldMk cId="0" sldId="260"/>
            <ac:spMk id="20" creationId="{00000000-0000-0000-0000-000000000000}"/>
          </ac:spMkLst>
        </pc:spChg>
        <pc:spChg chg="mod">
          <ac:chgData name="Tristram Marchington" userId="4b3aa505-4d04-44d2-a3ea-f74dfb5aec73" providerId="ADAL" clId="{FAF9AAAF-5A9D-482A-A83E-CBAC34F1E193}" dt="2026-09-08T12:48:41.089" v="5" actId="1076"/>
          <ac:spMkLst>
            <pc:docMk/>
            <pc:sldMk cId="0" sldId="260"/>
            <ac:spMk id="21" creationId="{00000000-0000-0000-0000-000000000000}"/>
          </ac:spMkLst>
        </pc:spChg>
        <pc:spChg chg="mod">
          <ac:chgData name="Tristram Marchington" userId="4b3aa505-4d04-44d2-a3ea-f74dfb5aec73" providerId="ADAL" clId="{FAF9AAAF-5A9D-482A-A83E-CBAC34F1E193}" dt="2026-09-08T12:48:41.089" v="5" actId="1076"/>
          <ac:spMkLst>
            <pc:docMk/>
            <pc:sldMk cId="0" sldId="260"/>
            <ac:spMk id="23" creationId="{00000000-0000-0000-0000-000000000000}"/>
          </ac:spMkLst>
        </pc:spChg>
        <pc:spChg chg="mod">
          <ac:chgData name="Tristram Marchington" userId="4b3aa505-4d04-44d2-a3ea-f74dfb5aec73" providerId="ADAL" clId="{FAF9AAAF-5A9D-482A-A83E-CBAC34F1E193}" dt="2026-09-08T12:48:41.089" v="5" actId="1076"/>
          <ac:spMkLst>
            <pc:docMk/>
            <pc:sldMk cId="0" sldId="260"/>
            <ac:spMk id="24" creationId="{00000000-0000-0000-0000-000000000000}"/>
          </ac:spMkLst>
        </pc:spChg>
        <pc:spChg chg="mod">
          <ac:chgData name="Tristram Marchington" userId="4b3aa505-4d04-44d2-a3ea-f74dfb5aec73" providerId="ADAL" clId="{FAF9AAAF-5A9D-482A-A83E-CBAC34F1E193}" dt="2026-09-08T12:48:41.089" v="5" actId="1076"/>
          <ac:spMkLst>
            <pc:docMk/>
            <pc:sldMk cId="0" sldId="260"/>
            <ac:spMk id="25" creationId="{00000000-0000-0000-0000-000000000000}"/>
          </ac:spMkLst>
        </pc:spChg>
        <pc:spChg chg="mod">
          <ac:chgData name="Tristram Marchington" userId="4b3aa505-4d04-44d2-a3ea-f74dfb5aec73" providerId="ADAL" clId="{FAF9AAAF-5A9D-482A-A83E-CBAC34F1E193}" dt="2026-09-08T12:48:41.089" v="5" actId="1076"/>
          <ac:spMkLst>
            <pc:docMk/>
            <pc:sldMk cId="0" sldId="260"/>
            <ac:spMk id="26" creationId="{00000000-0000-0000-0000-000000000000}"/>
          </ac:spMkLst>
        </pc:spChg>
        <pc:spChg chg="mod">
          <ac:chgData name="Tristram Marchington" userId="4b3aa505-4d04-44d2-a3ea-f74dfb5aec73" providerId="ADAL" clId="{FAF9AAAF-5A9D-482A-A83E-CBAC34F1E193}" dt="2026-09-08T12:48:41.089" v="5" actId="1076"/>
          <ac:spMkLst>
            <pc:docMk/>
            <pc:sldMk cId="0" sldId="260"/>
            <ac:spMk id="28" creationId="{00000000-0000-0000-0000-000000000000}"/>
          </ac:spMkLst>
        </pc:spChg>
        <pc:spChg chg="mod">
          <ac:chgData name="Tristram Marchington" userId="4b3aa505-4d04-44d2-a3ea-f74dfb5aec73" providerId="ADAL" clId="{FAF9AAAF-5A9D-482A-A83E-CBAC34F1E193}" dt="2026-09-08T12:48:41.089" v="5" actId="1076"/>
          <ac:spMkLst>
            <pc:docMk/>
            <pc:sldMk cId="0" sldId="260"/>
            <ac:spMk id="29" creationId="{00000000-0000-0000-0000-000000000000}"/>
          </ac:spMkLst>
        </pc:spChg>
        <pc:spChg chg="add del mod">
          <ac:chgData name="Tristram Marchington" userId="4b3aa505-4d04-44d2-a3ea-f74dfb5aec73" providerId="ADAL" clId="{FAF9AAAF-5A9D-482A-A83E-CBAC34F1E193}" dt="2026-09-08T12:48:27.313" v="4"/>
          <ac:spMkLst>
            <pc:docMk/>
            <pc:sldMk cId="0" sldId="260"/>
            <ac:spMk id="30" creationId="{784B0BE6-3CFD-46EB-AF49-E9CF05C49AE7}"/>
          </ac:spMkLst>
        </pc:spChg>
        <pc:spChg chg="add del mod">
          <ac:chgData name="Tristram Marchington" userId="4b3aa505-4d04-44d2-a3ea-f74dfb5aec73" providerId="ADAL" clId="{FAF9AAAF-5A9D-482A-A83E-CBAC34F1E193}" dt="2026-09-08T12:48:27.313" v="4"/>
          <ac:spMkLst>
            <pc:docMk/>
            <pc:sldMk cId="0" sldId="260"/>
            <ac:spMk id="31" creationId="{4DF7B518-72F5-43AB-B5CB-521AADAE6848}"/>
          </ac:spMkLst>
        </pc:spChg>
        <pc:spChg chg="add del mod">
          <ac:chgData name="Tristram Marchington" userId="4b3aa505-4d04-44d2-a3ea-f74dfb5aec73" providerId="ADAL" clId="{FAF9AAAF-5A9D-482A-A83E-CBAC34F1E193}" dt="2026-09-08T12:48:27.313" v="4"/>
          <ac:spMkLst>
            <pc:docMk/>
            <pc:sldMk cId="0" sldId="260"/>
            <ac:spMk id="33" creationId="{5DE88F50-0EAF-47CB-9C02-A0497AB5CFCE}"/>
          </ac:spMkLst>
        </pc:spChg>
        <pc:spChg chg="add del mod">
          <ac:chgData name="Tristram Marchington" userId="4b3aa505-4d04-44d2-a3ea-f74dfb5aec73" providerId="ADAL" clId="{FAF9AAAF-5A9D-482A-A83E-CBAC34F1E193}" dt="2026-09-08T12:48:27.313" v="4"/>
          <ac:spMkLst>
            <pc:docMk/>
            <pc:sldMk cId="0" sldId="260"/>
            <ac:spMk id="34" creationId="{2B689D22-986B-4B59-A884-A9B33F726611}"/>
          </ac:spMkLst>
        </pc:spChg>
        <pc:spChg chg="add mod">
          <ac:chgData name="Tristram Marchington" userId="4b3aa505-4d04-44d2-a3ea-f74dfb5aec73" providerId="ADAL" clId="{FAF9AAAF-5A9D-482A-A83E-CBAC34F1E193}" dt="2026-09-08T12:48:57.913" v="9" actId="1076"/>
          <ac:spMkLst>
            <pc:docMk/>
            <pc:sldMk cId="0" sldId="260"/>
            <ac:spMk id="35" creationId="{BF1F8760-4958-4EA8-9164-230CB99D7A39}"/>
          </ac:spMkLst>
        </pc:spChg>
        <pc:spChg chg="add mod">
          <ac:chgData name="Tristram Marchington" userId="4b3aa505-4d04-44d2-a3ea-f74dfb5aec73" providerId="ADAL" clId="{FAF9AAAF-5A9D-482A-A83E-CBAC34F1E193}" dt="2026-09-08T12:48:57.913" v="9" actId="1076"/>
          <ac:spMkLst>
            <pc:docMk/>
            <pc:sldMk cId="0" sldId="260"/>
            <ac:spMk id="36" creationId="{46D62BD1-9AD1-474D-A5EF-A1136F94F5A5}"/>
          </ac:spMkLst>
        </pc:spChg>
        <pc:spChg chg="add mod">
          <ac:chgData name="Tristram Marchington" userId="4b3aa505-4d04-44d2-a3ea-f74dfb5aec73" providerId="ADAL" clId="{FAF9AAAF-5A9D-482A-A83E-CBAC34F1E193}" dt="2026-09-08T12:48:57.913" v="9" actId="1076"/>
          <ac:spMkLst>
            <pc:docMk/>
            <pc:sldMk cId="0" sldId="260"/>
            <ac:spMk id="38" creationId="{D79B25CF-0C62-48EA-BE64-7CE9046BA1D7}"/>
          </ac:spMkLst>
        </pc:spChg>
        <pc:spChg chg="add mod">
          <ac:chgData name="Tristram Marchington" userId="4b3aa505-4d04-44d2-a3ea-f74dfb5aec73" providerId="ADAL" clId="{FAF9AAAF-5A9D-482A-A83E-CBAC34F1E193}" dt="2026-09-08T12:52:17.609" v="25" actId="20577"/>
          <ac:spMkLst>
            <pc:docMk/>
            <pc:sldMk cId="0" sldId="260"/>
            <ac:spMk id="39" creationId="{51A3315D-4664-41ED-B299-C70D547CF08F}"/>
          </ac:spMkLst>
        </pc:spChg>
        <pc:picChg chg="mod">
          <ac:chgData name="Tristram Marchington" userId="4b3aa505-4d04-44d2-a3ea-f74dfb5aec73" providerId="ADAL" clId="{FAF9AAAF-5A9D-482A-A83E-CBAC34F1E193}" dt="2026-09-08T12:48:41.089" v="5" actId="1076"/>
          <ac:picMkLst>
            <pc:docMk/>
            <pc:sldMk cId="0" sldId="260"/>
            <ac:picMk id="12" creationId="{00000000-0000-0000-0000-000000000000}"/>
          </ac:picMkLst>
        </pc:picChg>
        <pc:picChg chg="mod">
          <ac:chgData name="Tristram Marchington" userId="4b3aa505-4d04-44d2-a3ea-f74dfb5aec73" providerId="ADAL" clId="{FAF9AAAF-5A9D-482A-A83E-CBAC34F1E193}" dt="2026-09-08T12:48:41.089" v="5" actId="1076"/>
          <ac:picMkLst>
            <pc:docMk/>
            <pc:sldMk cId="0" sldId="260"/>
            <ac:picMk id="17" creationId="{00000000-0000-0000-0000-000000000000}"/>
          </ac:picMkLst>
        </pc:picChg>
        <pc:picChg chg="mod">
          <ac:chgData name="Tristram Marchington" userId="4b3aa505-4d04-44d2-a3ea-f74dfb5aec73" providerId="ADAL" clId="{FAF9AAAF-5A9D-482A-A83E-CBAC34F1E193}" dt="2026-09-08T12:48:41.089" v="5" actId="1076"/>
          <ac:picMkLst>
            <pc:docMk/>
            <pc:sldMk cId="0" sldId="260"/>
            <ac:picMk id="22" creationId="{00000000-0000-0000-0000-000000000000}"/>
          </ac:picMkLst>
        </pc:picChg>
        <pc:picChg chg="mod">
          <ac:chgData name="Tristram Marchington" userId="4b3aa505-4d04-44d2-a3ea-f74dfb5aec73" providerId="ADAL" clId="{FAF9AAAF-5A9D-482A-A83E-CBAC34F1E193}" dt="2026-09-08T12:48:41.089" v="5" actId="1076"/>
          <ac:picMkLst>
            <pc:docMk/>
            <pc:sldMk cId="0" sldId="260"/>
            <ac:picMk id="27" creationId="{00000000-0000-0000-0000-000000000000}"/>
          </ac:picMkLst>
        </pc:picChg>
        <pc:picChg chg="add del mod">
          <ac:chgData name="Tristram Marchington" userId="4b3aa505-4d04-44d2-a3ea-f74dfb5aec73" providerId="ADAL" clId="{FAF9AAAF-5A9D-482A-A83E-CBAC34F1E193}" dt="2026-09-08T12:48:27.313" v="4"/>
          <ac:picMkLst>
            <pc:docMk/>
            <pc:sldMk cId="0" sldId="260"/>
            <ac:picMk id="32" creationId="{5D480C93-0047-4CE8-AEA4-63E8312B4AE8}"/>
          </ac:picMkLst>
        </pc:picChg>
        <pc:picChg chg="add mod">
          <ac:chgData name="Tristram Marchington" userId="4b3aa505-4d04-44d2-a3ea-f74dfb5aec73" providerId="ADAL" clId="{FAF9AAAF-5A9D-482A-A83E-CBAC34F1E193}" dt="2026-09-08T12:48:57.913" v="9" actId="1076"/>
          <ac:picMkLst>
            <pc:docMk/>
            <pc:sldMk cId="0" sldId="260"/>
            <ac:picMk id="37" creationId="{F4519009-17C2-4D12-9D9C-AE104061DFB0}"/>
          </ac:picMkLst>
        </pc:picChg>
      </pc:sldChg>
      <pc:sldChg chg="modSp mod">
        <pc:chgData name="Tristram Marchington" userId="4b3aa505-4d04-44d2-a3ea-f74dfb5aec73" providerId="ADAL" clId="{FAF9AAAF-5A9D-482A-A83E-CBAC34F1E193}" dt="2026-09-08T11:27:12.368" v="2"/>
        <pc:sldMkLst>
          <pc:docMk/>
          <pc:sldMk cId="0" sldId="266"/>
        </pc:sldMkLst>
        <pc:spChg chg="mod">
          <ac:chgData name="Tristram Marchington" userId="4b3aa505-4d04-44d2-a3ea-f74dfb5aec73" providerId="ADAL" clId="{FAF9AAAF-5A9D-482A-A83E-CBAC34F1E193}" dt="2026-09-08T11:27:12.368" v="2"/>
          <ac:spMkLst>
            <pc:docMk/>
            <pc:sldMk cId="0" sldId="266"/>
            <ac:spMk id="16" creationId="{00000000-0000-0000-0000-000000000000}"/>
          </ac:spMkLst>
        </pc:spChg>
        <pc:spChg chg="mod">
          <ac:chgData name="Tristram Marchington" userId="4b3aa505-4d04-44d2-a3ea-f74dfb5aec73" providerId="ADAL" clId="{FAF9AAAF-5A9D-482A-A83E-CBAC34F1E193}" dt="2026-09-08T11:24:15.367" v="1" actId="255"/>
          <ac:spMkLst>
            <pc:docMk/>
            <pc:sldMk cId="0" sldId="266"/>
            <ac:spMk id="2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85968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2.png"/><Relationship Id="rId6" Type="http://schemas.openxmlformats.org/officeDocument/2006/relationships/image" Target="../media/image5.png"/><Relationship Id="rId7"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3.png"/><Relationship Id="rId4" Type="http://schemas.openxmlformats.org/officeDocument/2006/relationships/image" Target="../media/image12.png"/><Relationship Id="rId5" Type="http://schemas.openxmlformats.org/officeDocument/2006/relationships/image" Target="../media/image14.png"/><Relationship Id="rId6" Type="http://schemas.openxmlformats.org/officeDocument/2006/relationships/image" Target="../media/image11.png"/><Relationship Id="rId7" Type="http://schemas.openxmlformats.org/officeDocument/2006/relationships/image" Target="../media/image15.png"/><Relationship Id="rId8"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6" Type="http://schemas.openxmlformats.org/officeDocument/2006/relationships/image" Target="../media/image20.png"/><Relationship Id="rId7" Type="http://schemas.openxmlformats.org/officeDocument/2006/relationships/image" Target="../media/image14.png"/><Relationship Id="rId8" Type="http://schemas.openxmlformats.org/officeDocument/2006/relationships/image" Target="../media/image2.png"/><Relationship Id="rId9"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7.png"/><Relationship Id="rId4" Type="http://schemas.openxmlformats.org/officeDocument/2006/relationships/image" Target="../media/image22.png"/><Relationship Id="rId5" Type="http://schemas.openxmlformats.org/officeDocument/2006/relationships/image" Target="../media/image23.png"/><Relationship Id="rId6" Type="http://schemas.openxmlformats.org/officeDocument/2006/relationships/image" Target="../media/image24.png"/><Relationship Id="rId7" Type="http://schemas.openxmlformats.org/officeDocument/2006/relationships/image" Target="../media/image25.png"/><Relationship Id="rId8" Type="http://schemas.openxmlformats.org/officeDocument/2006/relationships/image" Target="../media/image26.png"/><Relationship Id="rId9" Type="http://schemas.openxmlformats.org/officeDocument/2006/relationships/image" Target="../media/image2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7.png"/><Relationship Id="rId4" Type="http://schemas.openxmlformats.org/officeDocument/2006/relationships/image" Target="../media/image21.png"/><Relationship Id="rId5" Type="http://schemas.openxmlformats.org/officeDocument/2006/relationships/image" Target="../media/image23.png"/><Relationship Id="rId6" Type="http://schemas.openxmlformats.org/officeDocument/2006/relationships/image" Target="../media/image28.png"/><Relationship Id="rId7" Type="http://schemas.openxmlformats.org/officeDocument/2006/relationships/image" Target="../media/image29.png"/><Relationship Id="rId8" Type="http://schemas.openxmlformats.org/officeDocument/2006/relationships/image" Target="../media/image3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png"/><Relationship Id="rId3" Type="http://schemas.openxmlformats.org/officeDocument/2006/relationships/image" Target="../media/image12.png"/><Relationship Id="rId4" Type="http://schemas.openxmlformats.org/officeDocument/2006/relationships/image" Target="../media/image14.png"/><Relationship Id="rId5" Type="http://schemas.openxmlformats.org/officeDocument/2006/relationships/image" Target="../media/image11.png"/><Relationship Id="rId6"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4.png"/><Relationship Id="rId4" Type="http://schemas.openxmlformats.org/officeDocument/2006/relationships/image" Target="../media/image31.png"/><Relationship Id="rId5" Type="http://schemas.openxmlformats.org/officeDocument/2006/relationships/image" Target="../media/image32.png"/><Relationship Id="rId6" Type="http://schemas.openxmlformats.org/officeDocument/2006/relationships/image" Target="../media/image33.png"/><Relationship Id="rId7" Type="http://schemas.openxmlformats.org/officeDocument/2006/relationships/image" Target="../media/image3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4.png"/><Relationship Id="rId4" Type="http://schemas.openxmlformats.org/officeDocument/2006/relationships/image" Target="../media/image31.png"/><Relationship Id="rId5" Type="http://schemas.openxmlformats.org/officeDocument/2006/relationships/image" Target="../media/image32.png"/><Relationship Id="rId6" Type="http://schemas.openxmlformats.org/officeDocument/2006/relationships/image" Target="../media/image33.png"/><Relationship Id="rId7" Type="http://schemas.openxmlformats.org/officeDocument/2006/relationships/image" Target="../media/image3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png"/><Relationship Id="rId3" Type="http://schemas.openxmlformats.org/officeDocument/2006/relationships/image" Target="../media/image31.png"/><Relationship Id="rId4" Type="http://schemas.openxmlformats.org/officeDocument/2006/relationships/image" Target="../media/image32.png"/><Relationship Id="rId5" Type="http://schemas.openxmlformats.org/officeDocument/2006/relationships/image" Target="../media/image3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png"/><Relationship Id="rId3" Type="http://schemas.openxmlformats.org/officeDocument/2006/relationships/image" Target="../media/image31.png"/><Relationship Id="rId4" Type="http://schemas.openxmlformats.org/officeDocument/2006/relationships/image" Target="../media/image32.png"/><Relationship Id="rId5" Type="http://schemas.openxmlformats.org/officeDocument/2006/relationships/image" Target="../media/image3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6.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E5E"/>
        </a:solidFill>
        <a:effectLst/>
      </p:bgPr>
    </p:bg>
    <p:spTree>
      <p:nvGrpSpPr>
        <p:cNvPr id="1" name=""/>
        <p:cNvGrpSpPr/>
        <p:nvPr/>
      </p:nvGrpSpPr>
      <p:grpSpPr>
        <a:xfrm>
          <a:off x="0" y="0"/>
          <a:ext cx="0" cy="0"/>
          <a:chOff x="0" y="0"/>
          <a:chExt cx="0" cy="0"/>
        </a:xfrm>
      </p:grpSpPr>
      <p:pic>
        <p:nvPicPr>
          <p:cNvPr id="2" name="Image 0" descr="bexton_circle.png"/>
          <p:cNvPicPr>
            <a:picLocks noChangeAspect="1"/>
          </p:cNvPicPr>
          <p:nvPr/>
        </p:nvPicPr>
        <p:blipFill>
          <a:blip r:embed="rId3"/>
          <a:stretch>
            <a:fillRect/>
          </a:stretch>
        </p:blipFill>
        <p:spPr>
          <a:xfrm>
            <a:off x="5387188" y="457200"/>
            <a:ext cx="1417320" cy="1417320"/>
          </a:xfrm>
          <a:prstGeom prst="rect">
            <a:avLst/>
          </a:prstGeom>
          <a:effectLst>
            <a:outerShdw blurRad="101600" dist="38100" dir="2700000" algn="bl" rotWithShape="0">
              <a:srgbClr val="000000">
                <a:alpha val="25000"/>
              </a:srgbClr>
            </a:outerShdw>
          </a:effectLst>
        </p:spPr>
      </p:pic>
      <p:sp>
        <p:nvSpPr>
          <p:cNvPr id="3" name="Shape 0"/>
          <p:cNvSpPr/>
          <p:nvPr/>
        </p:nvSpPr>
        <p:spPr>
          <a:xfrm>
            <a:off x="5592928" y="2331720"/>
            <a:ext cx="1005840" cy="1005840"/>
          </a:xfrm>
          <a:prstGeom prst="ellipse">
            <a:avLst/>
          </a:prstGeom>
          <a:solidFill>
            <a:srgbClr val="F5A623"/>
          </a:solidFill>
          <a:ln/>
        </p:spPr>
        <p:txBody>
          <a:bodyPr/>
          <a:p/>
        </p:txBody>
      </p:sp>
      <p:pic>
        <p:nvPicPr>
          <p:cNvPr id="4" name="Image 1" descr="icons/globe_white.png"/>
          <p:cNvPicPr>
            <a:picLocks noChangeAspect="1"/>
          </p:cNvPicPr>
          <p:nvPr/>
        </p:nvPicPr>
        <p:blipFill>
          <a:blip r:embed="rId4"/>
          <a:stretch>
            <a:fillRect/>
          </a:stretch>
        </p:blipFill>
        <p:spPr>
          <a:xfrm>
            <a:off x="5723687" y="2462479"/>
            <a:ext cx="744322" cy="744322"/>
          </a:xfrm>
          <a:prstGeom prst="rect">
            <a:avLst/>
          </a:prstGeom>
        </p:spPr>
      </p:pic>
      <p:sp>
        <p:nvSpPr>
          <p:cNvPr id="5" name="Text 1"/>
          <p:cNvSpPr/>
          <p:nvPr/>
        </p:nvSpPr>
        <p:spPr>
          <a:xfrm>
            <a:off x="0" y="3520440"/>
            <a:ext cx="12191695" cy="1005840"/>
          </a:xfrm>
          <a:prstGeom prst="rect">
            <a:avLst/>
          </a:prstGeom>
          <a:noFill/>
          <a:ln/>
        </p:spPr>
        <p:txBody>
          <a:bodyPr wrap="square" lIns="0" tIns="0" rIns="0" bIns="0" rtlCol="0" anchor="ctr"/>
          <a:lstStyle/>
          <a:p>
            <a:pPr marL="0" indent="0" algn="ctr">
              <a:buNone/>
            </a:pPr>
            <a:r>
              <a:rPr lang="en-US" sz="5400" b="1" kern="0" spc="300" dirty="0">
                <a:solidFill>
                  <a:srgbClr val="FFFFFF"/>
                </a:solidFill>
                <a:latin typeface="Calibri" pitchFamily="34" charset="0"/>
                <a:ea typeface="Calibri" pitchFamily="34" charset="-122"/>
                <a:cs typeface="Calibri" pitchFamily="34" charset="-120"/>
              </a:rPr>
              <a:t>GEOGRAPHY</a:t>
            </a:r>
            <a:endParaRPr lang="en-US" sz="5400" dirty="0"/>
          </a:p>
        </p:txBody>
      </p:sp>
      <p:sp>
        <p:nvSpPr>
          <p:cNvPr id="6" name="Text 2"/>
          <p:cNvSpPr/>
          <p:nvPr/>
        </p:nvSpPr>
        <p:spPr>
          <a:xfrm>
            <a:off x="0" y="4434840"/>
            <a:ext cx="12191695" cy="457200"/>
          </a:xfrm>
          <a:prstGeom prst="rect">
            <a:avLst/>
          </a:prstGeom>
          <a:noFill/>
          <a:ln/>
        </p:spPr>
        <p:txBody>
          <a:bodyPr wrap="square" lIns="0" tIns="0" rIns="0" bIns="0" rtlCol="0" anchor="ctr"/>
          <a:lstStyle/>
          <a:p>
            <a:pPr marL="0" indent="0" algn="ctr">
              <a:buNone/>
            </a:pPr>
            <a:r>
              <a:rPr lang="en-US" sz="2000" b="1" kern="0" spc="300" dirty="0">
                <a:solidFill>
                  <a:srgbClr val="F5A623"/>
                </a:solidFill>
                <a:latin typeface="Calibri" pitchFamily="34" charset="0"/>
                <a:ea typeface="Calibri" pitchFamily="34" charset="-122"/>
                <a:cs typeface="Calibri" pitchFamily="34" charset="-120"/>
              </a:rPr>
              <a:t>SUBJECT OVERVIEW</a:t>
            </a:r>
            <a:endParaRPr lang="en-US" sz="2000" dirty="0"/>
          </a:p>
        </p:txBody>
      </p:sp>
      <p:sp>
        <p:nvSpPr>
          <p:cNvPr id="7" name="Text 3"/>
          <p:cNvSpPr/>
          <p:nvPr/>
        </p:nvSpPr>
        <p:spPr>
          <a:xfrm>
            <a:off x="0" y="4983480"/>
            <a:ext cx="12191695" cy="457200"/>
          </a:xfrm>
          <a:prstGeom prst="rect">
            <a:avLst/>
          </a:prstGeom>
          <a:noFill/>
          <a:ln/>
        </p:spPr>
        <p:txBody>
          <a:bodyPr wrap="square" lIns="0" tIns="0" rIns="0" bIns="0" rtlCol="0" anchor="ctr"/>
          <a:lstStyle/>
          <a:p>
            <a:pPr marL="0" indent="0" algn="ctr">
              <a:buNone/>
            </a:pPr>
            <a:r>
              <a:rPr lang="en-US" sz="1500" i="1" dirty="0">
                <a:solidFill>
                  <a:srgbClr val="C9D2E8"/>
                </a:solidFill>
                <a:latin typeface="Calibri" pitchFamily="34" charset="0"/>
                <a:ea typeface="Calibri" pitchFamily="34" charset="-122"/>
                <a:cs typeface="Calibri" pitchFamily="34" charset="-120"/>
              </a:rPr>
              <a:t>Curious explorers. Global understanding. A sense of place.</a:t>
            </a:r>
            <a:endParaRPr lang="en-US" sz="1500" dirty="0"/>
          </a:p>
        </p:txBody>
      </p:sp>
      <p:sp>
        <p:nvSpPr>
          <p:cNvPr id="8" name="Text 4"/>
          <p:cNvSpPr/>
          <p:nvPr/>
        </p:nvSpPr>
        <p:spPr>
          <a:xfrm>
            <a:off x="0" y="6263640"/>
            <a:ext cx="12191695" cy="320040"/>
          </a:xfrm>
          <a:prstGeom prst="rect">
            <a:avLst/>
          </a:prstGeom>
          <a:noFill/>
          <a:ln/>
        </p:spPr>
        <p:txBody>
          <a:bodyPr wrap="square" lIns="0" tIns="0" rIns="0" bIns="0" rtlCol="0" anchor="ctr"/>
          <a:lstStyle/>
          <a:p>
            <a:pPr marL="0" indent="0" algn="ctr">
              <a:buNone/>
            </a:pPr>
            <a:r>
              <a:rPr lang="en-US" sz="1100" kern="0" spc="200" dirty="0">
                <a:solidFill>
                  <a:srgbClr val="8A97BE"/>
                </a:solidFill>
                <a:latin typeface="Calibri" pitchFamily="34" charset="0"/>
                <a:ea typeface="Calibri" pitchFamily="34" charset="-122"/>
                <a:cs typeface="Calibri" pitchFamily="34" charset="-120"/>
              </a:rPr>
              <a:t>CHESHIRE ACADEMIES TRUST</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p:spPr>
        <p:txBody>
          <a:bodyPr/>
          <a:p/>
        </p:txBody>
      </p:sp>
      <p:pic>
        <p:nvPicPr>
          <p:cNvPr id="3" name="Image 0" descr="icons/book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Curriculum Intent &amp; Implementation</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Geography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02</a:t>
            </a:r>
            <a:endParaRPr lang="en-US" sz="900" dirty="0"/>
          </a:p>
        </p:txBody>
      </p:sp>
      <p:sp>
        <p:nvSpPr>
          <p:cNvPr id="7" name="Shape 4"/>
          <p:cNvSpPr/>
          <p:nvPr/>
        </p:nvSpPr>
        <p:spPr>
          <a:xfrm>
            <a:off x="502920" y="1234440"/>
            <a:ext cx="4160520" cy="5074920"/>
          </a:xfrm>
          <a:prstGeom prst="roundRect">
            <a:avLst>
              <a:gd name="adj" fmla="val 1758"/>
            </a:avLst>
          </a:prstGeom>
          <a:solidFill>
            <a:srgbClr val="EEF1F7"/>
          </a:solidFill>
          <a:ln/>
        </p:spPr>
        <p:txBody>
          <a:bodyPr/>
          <a:p/>
        </p:txBody>
      </p:sp>
      <p:sp>
        <p:nvSpPr>
          <p:cNvPr id="8" name="Text 5"/>
          <p:cNvSpPr/>
          <p:nvPr/>
        </p:nvSpPr>
        <p:spPr>
          <a:xfrm>
            <a:off x="777240" y="1463040"/>
            <a:ext cx="3657600" cy="365760"/>
          </a:xfrm>
          <a:prstGeom prst="rect">
            <a:avLst/>
          </a:prstGeom>
          <a:noFill/>
          <a:ln/>
        </p:spPr>
        <p:txBody>
          <a:bodyPr wrap="square" lIns="0" tIns="0" rIns="0" bIns="0" rtlCol="0" anchor="ctr"/>
          <a:lstStyle/>
          <a:p>
            <a:pPr marL="0" indent="0">
              <a:buNone/>
            </a:pPr>
            <a:r>
              <a:rPr lang="en-US" sz="1400" b="1" kern="0" spc="150" dirty="0">
                <a:solidFill>
                  <a:srgbClr val="F5A623"/>
                </a:solidFill>
                <a:latin typeface="Calibri" pitchFamily="34" charset="0"/>
                <a:ea typeface="Calibri" pitchFamily="34" charset="-122"/>
                <a:cs typeface="Calibri" pitchFamily="34" charset="-120"/>
              </a:rPr>
              <a:t>OUR INTENT</a:t>
            </a:r>
            <a:endParaRPr lang="en-US" sz="1400" dirty="0"/>
          </a:p>
        </p:txBody>
      </p:sp>
      <p:sp>
        <p:nvSpPr>
          <p:cNvPr id="9" name="Text 6"/>
          <p:cNvSpPr/>
          <p:nvPr/>
        </p:nvSpPr>
        <p:spPr>
          <a:xfrm>
            <a:off x="777240" y="1965960"/>
            <a:ext cx="3611880" cy="4206240"/>
          </a:xfrm>
          <a:prstGeom prst="rect">
            <a:avLst/>
          </a:prstGeom>
          <a:noFill/>
          <a:ln/>
        </p:spPr>
        <p:txBody>
          <a:bodyPr wrap="square" lIns="0" tIns="0" rIns="0" bIns="0" rtlCol="0" anchor="t"/>
          <a:lstStyle/>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Curious explorers who understand the world and their place within it</a:t>
            </a:r>
            <a:endParaRPr lang="en-US" sz="1300" dirty="0"/>
          </a:p>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Sequenced from the familiar (school, local area, UK) out to the wider world</a:t>
            </a:r>
            <a:endParaRPr lang="en-US" sz="1300" dirty="0"/>
          </a:p>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An enquiry-led approach: pupils investigate, interpret and draw conclusions</a:t>
            </a:r>
            <a:endParaRPr lang="en-US" sz="1300" dirty="0"/>
          </a:p>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Fieldwork and first-hand geographical enquiry sit at the heart of learning</a:t>
            </a:r>
            <a:endParaRPr lang="en-US" sz="1300" dirty="0"/>
          </a:p>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Discussion and geographical vocabulary are central to every lesson</a:t>
            </a:r>
            <a:endParaRPr lang="en-US" sz="1300" dirty="0"/>
          </a:p>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Confident young geographers who understand sustainability and their part in protecting it</a:t>
            </a:r>
            <a:endParaRPr lang="en-US" sz="1300" dirty="0"/>
          </a:p>
        </p:txBody>
      </p:sp>
      <p:sp>
        <p:nvSpPr>
          <p:cNvPr id="10" name="Text 7"/>
          <p:cNvSpPr/>
          <p:nvPr/>
        </p:nvSpPr>
        <p:spPr>
          <a:xfrm>
            <a:off x="4937760" y="1234440"/>
            <a:ext cx="6720840" cy="365760"/>
          </a:xfrm>
          <a:prstGeom prst="rect">
            <a:avLst/>
          </a:prstGeom>
          <a:noFill/>
          <a:ln/>
        </p:spPr>
        <p:txBody>
          <a:bodyPr wrap="square" lIns="0" tIns="0" rIns="0" bIns="0" rtlCol="0" anchor="ctr"/>
          <a:lstStyle/>
          <a:p>
            <a:pPr marL="0" indent="0">
              <a:buNone/>
            </a:pPr>
            <a:r>
              <a:rPr lang="en-US" sz="1400" b="1" kern="0" spc="150" dirty="0">
                <a:solidFill>
                  <a:srgbClr val="F5A623"/>
                </a:solidFill>
                <a:latin typeface="Calibri" pitchFamily="34" charset="0"/>
                <a:ea typeface="Calibri" pitchFamily="34" charset="-122"/>
                <a:cs typeface="Calibri" pitchFamily="34" charset="-120"/>
              </a:rPr>
              <a:t>IMPLEMENTATION</a:t>
            </a:r>
            <a:endParaRPr lang="en-US" sz="1400" dirty="0"/>
          </a:p>
        </p:txBody>
      </p:sp>
      <p:sp>
        <p:nvSpPr>
          <p:cNvPr id="11" name="Shape 8"/>
          <p:cNvSpPr/>
          <p:nvPr/>
        </p:nvSpPr>
        <p:spPr>
          <a:xfrm>
            <a:off x="4937760" y="1691640"/>
            <a:ext cx="6720840" cy="1170432"/>
          </a:xfrm>
          <a:prstGeom prst="roundRect">
            <a:avLst>
              <a:gd name="adj" fmla="val 5469"/>
            </a:avLst>
          </a:prstGeom>
          <a:solidFill>
            <a:srgbClr val="EEF1F7"/>
          </a:solidFill>
          <a:ln/>
        </p:spPr>
        <p:txBody>
          <a:bodyPr/>
          <a:p/>
        </p:txBody>
      </p:sp>
      <p:sp>
        <p:nvSpPr>
          <p:cNvPr id="12" name="Shape 9"/>
          <p:cNvSpPr/>
          <p:nvPr/>
        </p:nvSpPr>
        <p:spPr>
          <a:xfrm>
            <a:off x="5102352" y="2048256"/>
            <a:ext cx="457200" cy="457200"/>
          </a:xfrm>
          <a:prstGeom prst="ellipse">
            <a:avLst/>
          </a:prstGeom>
          <a:solidFill>
            <a:srgbClr val="1B2E5E"/>
          </a:solidFill>
          <a:ln/>
        </p:spPr>
        <p:txBody>
          <a:bodyPr/>
          <a:p/>
        </p:txBody>
      </p:sp>
      <p:pic>
        <p:nvPicPr>
          <p:cNvPr id="13" name="Image 1" descr="icons/clipboard_white.png"/>
          <p:cNvPicPr>
            <a:picLocks noChangeAspect="1"/>
          </p:cNvPicPr>
          <p:nvPr/>
        </p:nvPicPr>
        <p:blipFill>
          <a:blip r:embed="rId4"/>
          <a:stretch>
            <a:fillRect/>
          </a:stretch>
        </p:blipFill>
        <p:spPr>
          <a:xfrm>
            <a:off x="5161788" y="2107692"/>
            <a:ext cx="338328" cy="338328"/>
          </a:xfrm>
          <a:prstGeom prst="rect">
            <a:avLst/>
          </a:prstGeom>
        </p:spPr>
      </p:pic>
      <p:sp>
        <p:nvSpPr>
          <p:cNvPr id="14" name="Text 10"/>
          <p:cNvSpPr/>
          <p:nvPr/>
        </p:nvSpPr>
        <p:spPr>
          <a:xfrm>
            <a:off x="5715000" y="1783080"/>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Curriculum structure &amp; sequencing</a:t>
            </a:r>
            <a:endParaRPr lang="en-US" sz="1250" dirty="0"/>
          </a:p>
        </p:txBody>
      </p:sp>
      <p:sp>
        <p:nvSpPr>
          <p:cNvPr id="15" name="Text 11"/>
          <p:cNvSpPr/>
          <p:nvPr/>
        </p:nvSpPr>
        <p:spPr>
          <a:xfrm>
            <a:off x="5715000" y="2075688"/>
            <a:ext cx="5760720" cy="713232"/>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Taught as a discrete subject: one lesson a week across three half terms a year (two in Year 6), not through cross-curricular topics. Every unit follows Bexton's C.L.E.A.R. lesson structure.</a:t>
            </a:r>
            <a:endParaRPr lang="en-US" sz="1050" dirty="0"/>
          </a:p>
        </p:txBody>
      </p:sp>
      <p:sp>
        <p:nvSpPr>
          <p:cNvPr id="16" name="Shape 12"/>
          <p:cNvSpPr/>
          <p:nvPr/>
        </p:nvSpPr>
        <p:spPr>
          <a:xfrm>
            <a:off x="4937760" y="3008376"/>
            <a:ext cx="6720840" cy="1170432"/>
          </a:xfrm>
          <a:prstGeom prst="roundRect">
            <a:avLst>
              <a:gd name="adj" fmla="val 5469"/>
            </a:avLst>
          </a:prstGeom>
          <a:solidFill>
            <a:srgbClr val="EEF1F7"/>
          </a:solidFill>
          <a:ln/>
        </p:spPr>
        <p:txBody>
          <a:bodyPr/>
          <a:p/>
        </p:txBody>
      </p:sp>
      <p:sp>
        <p:nvSpPr>
          <p:cNvPr id="17" name="Shape 13"/>
          <p:cNvSpPr/>
          <p:nvPr/>
        </p:nvSpPr>
        <p:spPr>
          <a:xfrm>
            <a:off x="5102352" y="3364992"/>
            <a:ext cx="457200" cy="457200"/>
          </a:xfrm>
          <a:prstGeom prst="ellipse">
            <a:avLst/>
          </a:prstGeom>
          <a:solidFill>
            <a:srgbClr val="1B2E5E"/>
          </a:solidFill>
          <a:ln/>
        </p:spPr>
        <p:txBody>
          <a:bodyPr/>
          <a:p/>
        </p:txBody>
      </p:sp>
      <p:pic>
        <p:nvPicPr>
          <p:cNvPr id="18" name="Image 2" descr="icons/globe_white.png"/>
          <p:cNvPicPr>
            <a:picLocks noChangeAspect="1"/>
          </p:cNvPicPr>
          <p:nvPr/>
        </p:nvPicPr>
        <p:blipFill>
          <a:blip r:embed="rId5"/>
          <a:stretch>
            <a:fillRect/>
          </a:stretch>
        </p:blipFill>
        <p:spPr>
          <a:xfrm>
            <a:off x="5161788" y="3424428"/>
            <a:ext cx="338328" cy="338328"/>
          </a:xfrm>
          <a:prstGeom prst="rect">
            <a:avLst/>
          </a:prstGeom>
        </p:spPr>
      </p:pic>
      <p:sp>
        <p:nvSpPr>
          <p:cNvPr id="19" name="Text 14"/>
          <p:cNvSpPr/>
          <p:nvPr/>
        </p:nvSpPr>
        <p:spPr>
          <a:xfrm>
            <a:off x="5715000" y="3099816"/>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Content &amp; concepts</a:t>
            </a:r>
            <a:endParaRPr lang="en-US" sz="1250" dirty="0"/>
          </a:p>
        </p:txBody>
      </p:sp>
      <p:sp>
        <p:nvSpPr>
          <p:cNvPr id="20" name="Text 15"/>
          <p:cNvSpPr/>
          <p:nvPr/>
        </p:nvSpPr>
        <p:spPr>
          <a:xfrm>
            <a:off x="5715000" y="3392424"/>
            <a:ext cx="5760720" cy="713232"/>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Each unit is built around locational knowledge, place knowledge, human and physical geography, and geographical skills and fieldwork, revisited and developed year on year.</a:t>
            </a:r>
            <a:endParaRPr lang="en-US" sz="1050" dirty="0"/>
          </a:p>
        </p:txBody>
      </p:sp>
      <p:sp>
        <p:nvSpPr>
          <p:cNvPr id="21" name="Shape 16"/>
          <p:cNvSpPr/>
          <p:nvPr/>
        </p:nvSpPr>
        <p:spPr>
          <a:xfrm>
            <a:off x="4937760" y="4325112"/>
            <a:ext cx="6720840" cy="1170432"/>
          </a:xfrm>
          <a:prstGeom prst="roundRect">
            <a:avLst>
              <a:gd name="adj" fmla="val 5469"/>
            </a:avLst>
          </a:prstGeom>
          <a:solidFill>
            <a:srgbClr val="EEF1F7"/>
          </a:solidFill>
          <a:ln/>
        </p:spPr>
        <p:txBody>
          <a:bodyPr/>
          <a:p/>
        </p:txBody>
      </p:sp>
      <p:sp>
        <p:nvSpPr>
          <p:cNvPr id="22" name="Shape 17"/>
          <p:cNvSpPr/>
          <p:nvPr/>
        </p:nvSpPr>
        <p:spPr>
          <a:xfrm>
            <a:off x="5102352" y="4681728"/>
            <a:ext cx="457200" cy="457200"/>
          </a:xfrm>
          <a:prstGeom prst="ellipse">
            <a:avLst/>
          </a:prstGeom>
          <a:solidFill>
            <a:srgbClr val="1B2E5E"/>
          </a:solidFill>
          <a:ln/>
        </p:spPr>
        <p:txBody>
          <a:bodyPr/>
          <a:p/>
        </p:txBody>
      </p:sp>
      <p:pic>
        <p:nvPicPr>
          <p:cNvPr id="23" name="Image 3" descr="icons/seedling_white.png"/>
          <p:cNvPicPr>
            <a:picLocks noChangeAspect="1"/>
          </p:cNvPicPr>
          <p:nvPr/>
        </p:nvPicPr>
        <p:blipFill>
          <a:blip r:embed="rId6"/>
          <a:stretch>
            <a:fillRect/>
          </a:stretch>
        </p:blipFill>
        <p:spPr>
          <a:xfrm>
            <a:off x="5161788" y="4741164"/>
            <a:ext cx="338328" cy="338328"/>
          </a:xfrm>
          <a:prstGeom prst="rect">
            <a:avLst/>
          </a:prstGeom>
        </p:spPr>
      </p:pic>
      <p:sp>
        <p:nvSpPr>
          <p:cNvPr id="24" name="Text 18"/>
          <p:cNvSpPr/>
          <p:nvPr/>
        </p:nvSpPr>
        <p:spPr>
          <a:xfrm>
            <a:off x="5715000" y="4416552"/>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Enrichment &amp; personal development</a:t>
            </a:r>
            <a:endParaRPr lang="en-US" sz="1250" dirty="0"/>
          </a:p>
        </p:txBody>
      </p:sp>
      <p:sp>
        <p:nvSpPr>
          <p:cNvPr id="25" name="Text 19"/>
          <p:cNvSpPr/>
          <p:nvPr/>
        </p:nvSpPr>
        <p:spPr>
          <a:xfrm>
            <a:off x="5715000" y="4709160"/>
            <a:ext cx="5760720" cy="713232"/>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Local fieldwork across Knutsford, the Key Stage 2 London trip focused on the River Thames, and events such as Earth Day connect learning to the wider world.</a:t>
            </a:r>
            <a:endParaRPr lang="en-US" sz="1050" dirty="0"/>
          </a:p>
        </p:txBody>
      </p:sp>
      <p:sp>
        <p:nvSpPr>
          <p:cNvPr id="26" name="Shape 20"/>
          <p:cNvSpPr/>
          <p:nvPr/>
        </p:nvSpPr>
        <p:spPr>
          <a:xfrm>
            <a:off x="4937760" y="5641848"/>
            <a:ext cx="6720840" cy="1170432"/>
          </a:xfrm>
          <a:prstGeom prst="roundRect">
            <a:avLst>
              <a:gd name="adj" fmla="val 5469"/>
            </a:avLst>
          </a:prstGeom>
          <a:solidFill>
            <a:srgbClr val="EEF1F7"/>
          </a:solidFill>
          <a:ln/>
        </p:spPr>
        <p:txBody>
          <a:bodyPr/>
          <a:p/>
        </p:txBody>
      </p:sp>
      <p:sp>
        <p:nvSpPr>
          <p:cNvPr id="27" name="Shape 21"/>
          <p:cNvSpPr/>
          <p:nvPr/>
        </p:nvSpPr>
        <p:spPr>
          <a:xfrm>
            <a:off x="5102352" y="5998464"/>
            <a:ext cx="457200" cy="457200"/>
          </a:xfrm>
          <a:prstGeom prst="ellipse">
            <a:avLst/>
          </a:prstGeom>
          <a:solidFill>
            <a:srgbClr val="1B2E5E"/>
          </a:solidFill>
          <a:ln/>
        </p:spPr>
        <p:txBody>
          <a:bodyPr/>
          <a:p/>
        </p:txBody>
      </p:sp>
      <p:pic>
        <p:nvPicPr>
          <p:cNvPr id="28" name="Image 4" descr="icons/checkcircle_white.png"/>
          <p:cNvPicPr>
            <a:picLocks noChangeAspect="1"/>
          </p:cNvPicPr>
          <p:nvPr/>
        </p:nvPicPr>
        <p:blipFill>
          <a:blip r:embed="rId7"/>
          <a:stretch>
            <a:fillRect/>
          </a:stretch>
        </p:blipFill>
        <p:spPr>
          <a:xfrm>
            <a:off x="5161788" y="6057900"/>
            <a:ext cx="338328" cy="338328"/>
          </a:xfrm>
          <a:prstGeom prst="rect">
            <a:avLst/>
          </a:prstGeom>
        </p:spPr>
      </p:pic>
      <p:sp>
        <p:nvSpPr>
          <p:cNvPr id="29" name="Text 22"/>
          <p:cNvSpPr/>
          <p:nvPr/>
        </p:nvSpPr>
        <p:spPr>
          <a:xfrm>
            <a:off x="5715000" y="5733288"/>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Assessment &amp; next steps</a:t>
            </a:r>
            <a:endParaRPr lang="en-US" sz="1250" dirty="0"/>
          </a:p>
        </p:txBody>
      </p:sp>
      <p:sp>
        <p:nvSpPr>
          <p:cNvPr id="30" name="Text 23"/>
          <p:cNvSpPr/>
          <p:nvPr/>
        </p:nvSpPr>
        <p:spPr>
          <a:xfrm>
            <a:off x="5715000" y="6025896"/>
            <a:ext cx="5760720" cy="713232"/>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Ongoing formative assessment through discussion, questioning and fieldwork. Judgements are recorded in Whole Class Feedback Books and Insight.</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p:spPr>
        <p:txBody>
          <a:bodyPr/>
          <a:p/>
        </p:txBody>
      </p:sp>
      <p:pic>
        <p:nvPicPr>
          <p:cNvPr id="3" name="Image 0" descr="icons/route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Geography and The Pathway</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Geography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03</a:t>
            </a:r>
            <a:endParaRPr lang="en-US" sz="900" dirty="0"/>
          </a:p>
        </p:txBody>
      </p:sp>
      <p:sp>
        <p:nvSpPr>
          <p:cNvPr id="7" name="Text 4"/>
          <p:cNvSpPr/>
          <p:nvPr/>
        </p:nvSpPr>
        <p:spPr>
          <a:xfrm>
            <a:off x="502920" y="1188720"/>
            <a:ext cx="11155680" cy="502920"/>
          </a:xfrm>
          <a:prstGeom prst="rect">
            <a:avLst/>
          </a:prstGeom>
          <a:noFill/>
          <a:ln/>
        </p:spPr>
        <p:txBody>
          <a:bodyPr wrap="square" lIns="0" tIns="0" rIns="0" bIns="0" rtlCol="0" anchor="ctr"/>
          <a:lstStyle/>
          <a:p>
            <a:pPr marL="0" indent="0">
              <a:buNone/>
            </a:pPr>
            <a:r>
              <a:rPr lang="en-US" sz="1350" i="1" dirty="0">
                <a:solidFill>
                  <a:srgbClr val="26314F"/>
                </a:solidFill>
                <a:latin typeface="Calibri" pitchFamily="34" charset="0"/>
                <a:ea typeface="Calibri" pitchFamily="34" charset="-122"/>
                <a:cs typeface="Calibri" pitchFamily="34" charset="-120"/>
              </a:rPr>
              <a:t>Every Geography unit incorporates elements of the five Pathway Trails, connecting subject learning to the wider Bexton experience.</a:t>
            </a:r>
            <a:endParaRPr lang="en-US" sz="1350" dirty="0"/>
          </a:p>
        </p:txBody>
      </p:sp>
      <p:sp>
        <p:nvSpPr>
          <p:cNvPr id="8" name="Shape 5"/>
          <p:cNvSpPr/>
          <p:nvPr/>
        </p:nvSpPr>
        <p:spPr>
          <a:xfrm>
            <a:off x="502920" y="1965960"/>
            <a:ext cx="2093976" cy="4206240"/>
          </a:xfrm>
          <a:prstGeom prst="roundRect">
            <a:avLst>
              <a:gd name="adj" fmla="val 3493"/>
            </a:avLst>
          </a:prstGeom>
          <a:solidFill>
            <a:srgbClr val="EEF1F7"/>
          </a:solidFill>
          <a:ln/>
        </p:spPr>
        <p:txBody>
          <a:bodyPr/>
          <a:p/>
        </p:txBody>
      </p:sp>
      <p:sp>
        <p:nvSpPr>
          <p:cNvPr id="9" name="Shape 6"/>
          <p:cNvSpPr/>
          <p:nvPr/>
        </p:nvSpPr>
        <p:spPr>
          <a:xfrm>
            <a:off x="1257300" y="2240280"/>
            <a:ext cx="585216" cy="585216"/>
          </a:xfrm>
          <a:prstGeom prst="ellipse">
            <a:avLst/>
          </a:prstGeom>
          <a:solidFill>
            <a:srgbClr val="1B2E5E"/>
          </a:solidFill>
          <a:ln/>
        </p:spPr>
        <p:txBody>
          <a:bodyPr/>
          <a:p/>
        </p:txBody>
      </p:sp>
      <p:pic>
        <p:nvPicPr>
          <p:cNvPr id="10" name="Image 1" descr="icons/trophy_white.png"/>
          <p:cNvPicPr>
            <a:picLocks noChangeAspect="1"/>
          </p:cNvPicPr>
          <p:nvPr/>
        </p:nvPicPr>
        <p:blipFill>
          <a:blip r:embed="rId4"/>
          <a:stretch>
            <a:fillRect/>
          </a:stretch>
        </p:blipFill>
        <p:spPr>
          <a:xfrm>
            <a:off x="1333378" y="2316358"/>
            <a:ext cx="433060" cy="433060"/>
          </a:xfrm>
          <a:prstGeom prst="rect">
            <a:avLst/>
          </a:prstGeom>
        </p:spPr>
      </p:pic>
      <p:sp>
        <p:nvSpPr>
          <p:cNvPr id="11" name="Text 7"/>
          <p:cNvSpPr/>
          <p:nvPr/>
        </p:nvSpPr>
        <p:spPr>
          <a:xfrm>
            <a:off x="612648" y="3017520"/>
            <a:ext cx="1874520" cy="411480"/>
          </a:xfrm>
          <a:prstGeom prst="rect">
            <a:avLst/>
          </a:prstGeom>
          <a:noFill/>
          <a:ln/>
        </p:spPr>
        <p:txBody>
          <a:bodyPr wrap="square" lIns="0" tIns="0" rIns="0" bIns="0" rtlCol="0" anchor="ctr"/>
          <a:lstStyle/>
          <a:p>
            <a:pPr marL="0" indent="0" algn="ctr">
              <a:buNone/>
            </a:pPr>
            <a:r>
              <a:rPr lang="en-US" sz="1200" b="1" kern="0" spc="50" dirty="0">
                <a:solidFill>
                  <a:srgbClr val="F5A623"/>
                </a:solidFill>
                <a:latin typeface="Calibri" pitchFamily="34" charset="0"/>
                <a:ea typeface="Calibri" pitchFamily="34" charset="-122"/>
                <a:cs typeface="Calibri" pitchFamily="34" charset="-120"/>
              </a:rPr>
              <a:t>PERFORMANCE</a:t>
            </a:r>
            <a:endParaRPr lang="en-US" sz="1200" dirty="0"/>
          </a:p>
        </p:txBody>
      </p:sp>
      <p:sp>
        <p:nvSpPr>
          <p:cNvPr id="12" name="Text 8"/>
          <p:cNvSpPr/>
          <p:nvPr/>
        </p:nvSpPr>
        <p:spPr>
          <a:xfrm>
            <a:off x="685800" y="3502152"/>
            <a:ext cx="1728216" cy="2514600"/>
          </a:xfrm>
          <a:prstGeom prst="rect">
            <a:avLst/>
          </a:prstGeom>
          <a:noFill/>
          <a:ln/>
        </p:spPr>
        <p:txBody>
          <a:bodyPr wrap="square" lIns="0" tIns="0" rIns="0" bIns="0" rtlCol="0" anchor="t"/>
          <a:lstStyle/>
          <a:p>
            <a:pPr marL="0" indent="0" algn="ctr">
              <a:lnSpc>
                <a:spcPct val="112000"/>
              </a:lnSpc>
              <a:buNone/>
            </a:pPr>
            <a:r>
              <a:rPr lang="en-US" sz="1100" dirty="0">
                <a:solidFill>
                  <a:srgbClr val="26314F"/>
                </a:solidFill>
                <a:latin typeface="Calibri" pitchFamily="34" charset="0"/>
                <a:ea typeface="Calibri" pitchFamily="34" charset="-122"/>
                <a:cs typeface="Calibri" pitchFamily="34" charset="-120"/>
              </a:rPr>
              <a:t>Presenting findings, explaining geographical patterns and justifying opinions with growing confidence.</a:t>
            </a:r>
            <a:endParaRPr lang="en-US" sz="1100" dirty="0"/>
          </a:p>
        </p:txBody>
      </p:sp>
      <p:sp>
        <p:nvSpPr>
          <p:cNvPr id="13" name="Shape 9"/>
          <p:cNvSpPr/>
          <p:nvPr/>
        </p:nvSpPr>
        <p:spPr>
          <a:xfrm>
            <a:off x="2779776" y="1965960"/>
            <a:ext cx="2093976" cy="4206240"/>
          </a:xfrm>
          <a:prstGeom prst="roundRect">
            <a:avLst>
              <a:gd name="adj" fmla="val 3493"/>
            </a:avLst>
          </a:prstGeom>
          <a:solidFill>
            <a:srgbClr val="EEF1F7"/>
          </a:solidFill>
          <a:ln/>
        </p:spPr>
        <p:txBody>
          <a:bodyPr/>
          <a:p/>
        </p:txBody>
      </p:sp>
      <p:sp>
        <p:nvSpPr>
          <p:cNvPr id="14" name="Shape 10"/>
          <p:cNvSpPr/>
          <p:nvPr/>
        </p:nvSpPr>
        <p:spPr>
          <a:xfrm>
            <a:off x="3534156" y="2240280"/>
            <a:ext cx="585216" cy="585216"/>
          </a:xfrm>
          <a:prstGeom prst="ellipse">
            <a:avLst/>
          </a:prstGeom>
          <a:solidFill>
            <a:srgbClr val="1B2E5E"/>
          </a:solidFill>
          <a:ln/>
        </p:spPr>
        <p:txBody>
          <a:bodyPr/>
          <a:p/>
        </p:txBody>
      </p:sp>
      <p:pic>
        <p:nvPicPr>
          <p:cNvPr id="15" name="Image 2" descr="icons/users_white.png"/>
          <p:cNvPicPr>
            <a:picLocks noChangeAspect="1"/>
          </p:cNvPicPr>
          <p:nvPr/>
        </p:nvPicPr>
        <p:blipFill>
          <a:blip r:embed="rId5"/>
          <a:stretch>
            <a:fillRect/>
          </a:stretch>
        </p:blipFill>
        <p:spPr>
          <a:xfrm>
            <a:off x="3610234" y="2316358"/>
            <a:ext cx="433060" cy="433060"/>
          </a:xfrm>
          <a:prstGeom prst="rect">
            <a:avLst/>
          </a:prstGeom>
        </p:spPr>
      </p:pic>
      <p:sp>
        <p:nvSpPr>
          <p:cNvPr id="16" name="Text 11"/>
          <p:cNvSpPr/>
          <p:nvPr/>
        </p:nvSpPr>
        <p:spPr>
          <a:xfrm>
            <a:off x="2889504" y="3017520"/>
            <a:ext cx="1874520" cy="411480"/>
          </a:xfrm>
          <a:prstGeom prst="rect">
            <a:avLst/>
          </a:prstGeom>
          <a:noFill/>
          <a:ln/>
        </p:spPr>
        <p:txBody>
          <a:bodyPr wrap="square" lIns="0" tIns="0" rIns="0" bIns="0" rtlCol="0" anchor="ctr"/>
          <a:lstStyle/>
          <a:p>
            <a:pPr marL="0" indent="0" algn="ctr">
              <a:buNone/>
            </a:pPr>
            <a:r>
              <a:rPr lang="en-US" sz="1200" b="1" kern="0" spc="50" dirty="0">
                <a:solidFill>
                  <a:srgbClr val="F5A623"/>
                </a:solidFill>
                <a:latin typeface="Calibri" pitchFamily="34" charset="0"/>
                <a:ea typeface="Calibri" pitchFamily="34" charset="-122"/>
                <a:cs typeface="Calibri" pitchFamily="34" charset="-120"/>
              </a:rPr>
              <a:t>SOCIAL</a:t>
            </a:r>
            <a:endParaRPr lang="en-US" sz="1200" dirty="0"/>
          </a:p>
        </p:txBody>
      </p:sp>
      <p:sp>
        <p:nvSpPr>
          <p:cNvPr id="17" name="Text 12"/>
          <p:cNvSpPr/>
          <p:nvPr/>
        </p:nvSpPr>
        <p:spPr>
          <a:xfrm>
            <a:off x="2962656" y="3502152"/>
            <a:ext cx="1728216" cy="2514600"/>
          </a:xfrm>
          <a:prstGeom prst="rect">
            <a:avLst/>
          </a:prstGeom>
          <a:noFill/>
          <a:ln/>
        </p:spPr>
        <p:txBody>
          <a:bodyPr wrap="square" lIns="0" tIns="0" rIns="0" bIns="0" rtlCol="0" anchor="t"/>
          <a:lstStyle/>
          <a:p>
            <a:pPr marL="0" indent="0" algn="ctr">
              <a:lnSpc>
                <a:spcPct val="112000"/>
              </a:lnSpc>
              <a:buNone/>
            </a:pPr>
            <a:r>
              <a:rPr lang="en-US" sz="1100" dirty="0">
                <a:solidFill>
                  <a:srgbClr val="26314F"/>
                </a:solidFill>
                <a:latin typeface="Calibri" pitchFamily="34" charset="0"/>
                <a:ea typeface="Calibri" pitchFamily="34" charset="-122"/>
                <a:cs typeface="Calibri" pitchFamily="34" charset="-120"/>
              </a:rPr>
              <a:t>Discussing real-world issues, sustainability and global inequality with respect for different views.</a:t>
            </a:r>
            <a:endParaRPr lang="en-US" sz="1100" dirty="0"/>
          </a:p>
        </p:txBody>
      </p:sp>
      <p:sp>
        <p:nvSpPr>
          <p:cNvPr id="18" name="Shape 13"/>
          <p:cNvSpPr/>
          <p:nvPr/>
        </p:nvSpPr>
        <p:spPr>
          <a:xfrm>
            <a:off x="5056632" y="1965960"/>
            <a:ext cx="2093976" cy="4206240"/>
          </a:xfrm>
          <a:prstGeom prst="roundRect">
            <a:avLst>
              <a:gd name="adj" fmla="val 3493"/>
            </a:avLst>
          </a:prstGeom>
          <a:solidFill>
            <a:srgbClr val="EEF1F7"/>
          </a:solidFill>
          <a:ln/>
        </p:spPr>
        <p:txBody>
          <a:bodyPr/>
          <a:p/>
        </p:txBody>
      </p:sp>
      <p:sp>
        <p:nvSpPr>
          <p:cNvPr id="19" name="Shape 14"/>
          <p:cNvSpPr/>
          <p:nvPr/>
        </p:nvSpPr>
        <p:spPr>
          <a:xfrm>
            <a:off x="5811012" y="2240280"/>
            <a:ext cx="585216" cy="585216"/>
          </a:xfrm>
          <a:prstGeom prst="ellipse">
            <a:avLst/>
          </a:prstGeom>
          <a:solidFill>
            <a:srgbClr val="1B2E5E"/>
          </a:solidFill>
          <a:ln/>
        </p:spPr>
        <p:txBody>
          <a:bodyPr/>
          <a:p/>
        </p:txBody>
      </p:sp>
      <p:pic>
        <p:nvPicPr>
          <p:cNvPr id="20" name="Image 3" descr="icons/mapmarker_white.png"/>
          <p:cNvPicPr>
            <a:picLocks noChangeAspect="1"/>
          </p:cNvPicPr>
          <p:nvPr/>
        </p:nvPicPr>
        <p:blipFill>
          <a:blip r:embed="rId6"/>
          <a:stretch>
            <a:fillRect/>
          </a:stretch>
        </p:blipFill>
        <p:spPr>
          <a:xfrm>
            <a:off x="5887090" y="2316358"/>
            <a:ext cx="433060" cy="433060"/>
          </a:xfrm>
          <a:prstGeom prst="rect">
            <a:avLst/>
          </a:prstGeom>
        </p:spPr>
      </p:pic>
      <p:sp>
        <p:nvSpPr>
          <p:cNvPr id="21" name="Text 15"/>
          <p:cNvSpPr/>
          <p:nvPr/>
        </p:nvSpPr>
        <p:spPr>
          <a:xfrm>
            <a:off x="5166360" y="3017520"/>
            <a:ext cx="1874520" cy="411480"/>
          </a:xfrm>
          <a:prstGeom prst="rect">
            <a:avLst/>
          </a:prstGeom>
          <a:noFill/>
          <a:ln/>
        </p:spPr>
        <p:txBody>
          <a:bodyPr wrap="square" lIns="0" tIns="0" rIns="0" bIns="0" rtlCol="0" anchor="ctr"/>
          <a:lstStyle/>
          <a:p>
            <a:pPr marL="0" indent="0" algn="ctr">
              <a:buNone/>
            </a:pPr>
            <a:r>
              <a:rPr lang="en-US" sz="1200" b="1" kern="0" spc="50" dirty="0">
                <a:solidFill>
                  <a:srgbClr val="F5A623"/>
                </a:solidFill>
                <a:latin typeface="Calibri" pitchFamily="34" charset="0"/>
                <a:ea typeface="Calibri" pitchFamily="34" charset="-122"/>
                <a:cs typeface="Calibri" pitchFamily="34" charset="-120"/>
              </a:rPr>
              <a:t>COMMUNITY</a:t>
            </a:r>
            <a:endParaRPr lang="en-US" sz="1200" dirty="0"/>
          </a:p>
        </p:txBody>
      </p:sp>
      <p:sp>
        <p:nvSpPr>
          <p:cNvPr id="22" name="Text 16"/>
          <p:cNvSpPr/>
          <p:nvPr/>
        </p:nvSpPr>
        <p:spPr>
          <a:xfrm>
            <a:off x="5239512" y="3502152"/>
            <a:ext cx="1728216" cy="2514600"/>
          </a:xfrm>
          <a:prstGeom prst="rect">
            <a:avLst/>
          </a:prstGeom>
          <a:noFill/>
          <a:ln/>
        </p:spPr>
        <p:txBody>
          <a:bodyPr wrap="square" lIns="0" tIns="0" rIns="0" bIns="0" rtlCol="0" anchor="t"/>
          <a:lstStyle/>
          <a:p>
            <a:pPr marL="0" indent="0" algn="ctr">
              <a:lnSpc>
                <a:spcPct val="112000"/>
              </a:lnSpc>
              <a:buNone/>
            </a:pPr>
            <a:r>
              <a:rPr lang="en-US" sz="1100" dirty="0">
                <a:solidFill>
                  <a:srgbClr val="26314F"/>
                </a:solidFill>
                <a:latin typeface="Calibri" pitchFamily="34" charset="0"/>
                <a:ea typeface="Calibri" pitchFamily="34" charset="-122"/>
                <a:cs typeface="Calibri" pitchFamily="34" charset="-120"/>
              </a:rPr>
              <a:t>Exploring Knutsford and the wider world, and considering how to improve our local area.</a:t>
            </a:r>
            <a:endParaRPr lang="en-US" sz="1100" dirty="0"/>
          </a:p>
        </p:txBody>
      </p:sp>
      <p:sp>
        <p:nvSpPr>
          <p:cNvPr id="23" name="Shape 17"/>
          <p:cNvSpPr/>
          <p:nvPr/>
        </p:nvSpPr>
        <p:spPr>
          <a:xfrm>
            <a:off x="7333488" y="1965960"/>
            <a:ext cx="2093976" cy="4206240"/>
          </a:xfrm>
          <a:prstGeom prst="roundRect">
            <a:avLst>
              <a:gd name="adj" fmla="val 3493"/>
            </a:avLst>
          </a:prstGeom>
          <a:solidFill>
            <a:srgbClr val="EEF1F7"/>
          </a:solidFill>
          <a:ln/>
        </p:spPr>
        <p:txBody>
          <a:bodyPr/>
          <a:p/>
        </p:txBody>
      </p:sp>
      <p:sp>
        <p:nvSpPr>
          <p:cNvPr id="24" name="Shape 18"/>
          <p:cNvSpPr/>
          <p:nvPr/>
        </p:nvSpPr>
        <p:spPr>
          <a:xfrm>
            <a:off x="8087868" y="2240280"/>
            <a:ext cx="585216" cy="585216"/>
          </a:xfrm>
          <a:prstGeom prst="ellipse">
            <a:avLst/>
          </a:prstGeom>
          <a:solidFill>
            <a:srgbClr val="1B2E5E"/>
          </a:solidFill>
          <a:ln/>
        </p:spPr>
        <p:txBody>
          <a:bodyPr/>
          <a:p/>
        </p:txBody>
      </p:sp>
      <p:pic>
        <p:nvPicPr>
          <p:cNvPr id="25" name="Image 4" descr="icons/handshake_white.png"/>
          <p:cNvPicPr>
            <a:picLocks noChangeAspect="1"/>
          </p:cNvPicPr>
          <p:nvPr/>
        </p:nvPicPr>
        <p:blipFill>
          <a:blip r:embed="rId7"/>
          <a:stretch>
            <a:fillRect/>
          </a:stretch>
        </p:blipFill>
        <p:spPr>
          <a:xfrm>
            <a:off x="8163946" y="2316358"/>
            <a:ext cx="433060" cy="433060"/>
          </a:xfrm>
          <a:prstGeom prst="rect">
            <a:avLst/>
          </a:prstGeom>
        </p:spPr>
      </p:pic>
      <p:sp>
        <p:nvSpPr>
          <p:cNvPr id="26" name="Text 19"/>
          <p:cNvSpPr/>
          <p:nvPr/>
        </p:nvSpPr>
        <p:spPr>
          <a:xfrm>
            <a:off x="7443216" y="3017520"/>
            <a:ext cx="1874520" cy="411480"/>
          </a:xfrm>
          <a:prstGeom prst="rect">
            <a:avLst/>
          </a:prstGeom>
          <a:noFill/>
          <a:ln/>
        </p:spPr>
        <p:txBody>
          <a:bodyPr wrap="square" lIns="0" tIns="0" rIns="0" bIns="0" rtlCol="0" anchor="ctr"/>
          <a:lstStyle/>
          <a:p>
            <a:pPr marL="0" indent="0" algn="ctr">
              <a:buNone/>
            </a:pPr>
            <a:r>
              <a:rPr lang="en-US" sz="1200" b="1" kern="0" spc="50" dirty="0">
                <a:solidFill>
                  <a:srgbClr val="F5A623"/>
                </a:solidFill>
                <a:latin typeface="Calibri" pitchFamily="34" charset="0"/>
                <a:ea typeface="Calibri" pitchFamily="34" charset="-122"/>
                <a:cs typeface="Calibri" pitchFamily="34" charset="-120"/>
              </a:rPr>
              <a:t>TEAM</a:t>
            </a:r>
            <a:endParaRPr lang="en-US" sz="1200" dirty="0"/>
          </a:p>
        </p:txBody>
      </p:sp>
      <p:sp>
        <p:nvSpPr>
          <p:cNvPr id="27" name="Text 20"/>
          <p:cNvSpPr/>
          <p:nvPr/>
        </p:nvSpPr>
        <p:spPr>
          <a:xfrm>
            <a:off x="7516368" y="3502152"/>
            <a:ext cx="1728216" cy="2514600"/>
          </a:xfrm>
          <a:prstGeom prst="rect">
            <a:avLst/>
          </a:prstGeom>
          <a:noFill/>
          <a:ln/>
        </p:spPr>
        <p:txBody>
          <a:bodyPr wrap="square" lIns="0" tIns="0" rIns="0" bIns="0" rtlCol="0" anchor="t"/>
          <a:lstStyle/>
          <a:p>
            <a:pPr marL="0" indent="0" algn="ctr">
              <a:lnSpc>
                <a:spcPct val="112000"/>
              </a:lnSpc>
              <a:buNone/>
            </a:pPr>
            <a:r>
              <a:rPr lang="en-US" sz="1100" dirty="0">
                <a:solidFill>
                  <a:srgbClr val="26314F"/>
                </a:solidFill>
                <a:latin typeface="Calibri" pitchFamily="34" charset="0"/>
                <a:ea typeface="Calibri" pitchFamily="34" charset="-122"/>
                <a:cs typeface="Calibri" pitchFamily="34" charset="-120"/>
              </a:rPr>
              <a:t>Collaborating on fieldwork, paired map investigations and shared enquiry tasks.</a:t>
            </a:r>
            <a:endParaRPr lang="en-US" sz="1100" dirty="0"/>
          </a:p>
        </p:txBody>
      </p:sp>
      <p:sp>
        <p:nvSpPr>
          <p:cNvPr id="28" name="Shape 21"/>
          <p:cNvSpPr/>
          <p:nvPr/>
        </p:nvSpPr>
        <p:spPr>
          <a:xfrm>
            <a:off x="9610344" y="1965960"/>
            <a:ext cx="2093976" cy="4206240"/>
          </a:xfrm>
          <a:prstGeom prst="roundRect">
            <a:avLst>
              <a:gd name="adj" fmla="val 3493"/>
            </a:avLst>
          </a:prstGeom>
          <a:solidFill>
            <a:srgbClr val="EEF1F7"/>
          </a:solidFill>
          <a:ln/>
        </p:spPr>
        <p:txBody>
          <a:bodyPr/>
          <a:p/>
        </p:txBody>
      </p:sp>
      <p:sp>
        <p:nvSpPr>
          <p:cNvPr id="29" name="Shape 22"/>
          <p:cNvSpPr/>
          <p:nvPr/>
        </p:nvSpPr>
        <p:spPr>
          <a:xfrm>
            <a:off x="10364724" y="2240280"/>
            <a:ext cx="585216" cy="585216"/>
          </a:xfrm>
          <a:prstGeom prst="ellipse">
            <a:avLst/>
          </a:prstGeom>
          <a:solidFill>
            <a:srgbClr val="1B2E5E"/>
          </a:solidFill>
          <a:ln/>
        </p:spPr>
        <p:txBody>
          <a:bodyPr/>
          <a:p/>
        </p:txBody>
      </p:sp>
      <p:pic>
        <p:nvPicPr>
          <p:cNvPr id="30" name="Image 5" descr="icons/comments_white.png"/>
          <p:cNvPicPr>
            <a:picLocks noChangeAspect="1"/>
          </p:cNvPicPr>
          <p:nvPr/>
        </p:nvPicPr>
        <p:blipFill>
          <a:blip r:embed="rId8"/>
          <a:stretch>
            <a:fillRect/>
          </a:stretch>
        </p:blipFill>
        <p:spPr>
          <a:xfrm>
            <a:off x="10440802" y="2316358"/>
            <a:ext cx="433060" cy="433060"/>
          </a:xfrm>
          <a:prstGeom prst="rect">
            <a:avLst/>
          </a:prstGeom>
        </p:spPr>
      </p:pic>
      <p:sp>
        <p:nvSpPr>
          <p:cNvPr id="31" name="Text 23"/>
          <p:cNvSpPr/>
          <p:nvPr/>
        </p:nvSpPr>
        <p:spPr>
          <a:xfrm>
            <a:off x="9720072" y="3017520"/>
            <a:ext cx="1874520" cy="411480"/>
          </a:xfrm>
          <a:prstGeom prst="rect">
            <a:avLst/>
          </a:prstGeom>
          <a:noFill/>
          <a:ln/>
        </p:spPr>
        <p:txBody>
          <a:bodyPr wrap="square" lIns="0" tIns="0" rIns="0" bIns="0" rtlCol="0" anchor="ctr"/>
          <a:lstStyle/>
          <a:p>
            <a:pPr marL="0" indent="0" algn="ctr">
              <a:buNone/>
            </a:pPr>
            <a:r>
              <a:rPr lang="en-US" sz="1200" b="1" kern="0" spc="50" dirty="0">
                <a:solidFill>
                  <a:srgbClr val="F5A623"/>
                </a:solidFill>
                <a:latin typeface="Calibri" pitchFamily="34" charset="0"/>
                <a:ea typeface="Calibri" pitchFamily="34" charset="-122"/>
                <a:cs typeface="Calibri" pitchFamily="34" charset="-120"/>
              </a:rPr>
              <a:t>COMMUNICATION</a:t>
            </a:r>
            <a:endParaRPr lang="en-US" sz="1200" dirty="0"/>
          </a:p>
        </p:txBody>
      </p:sp>
      <p:sp>
        <p:nvSpPr>
          <p:cNvPr id="32" name="Text 24"/>
          <p:cNvSpPr/>
          <p:nvPr/>
        </p:nvSpPr>
        <p:spPr>
          <a:xfrm>
            <a:off x="9793224" y="3502152"/>
            <a:ext cx="1728216" cy="2514600"/>
          </a:xfrm>
          <a:prstGeom prst="rect">
            <a:avLst/>
          </a:prstGeom>
          <a:noFill/>
          <a:ln/>
        </p:spPr>
        <p:txBody>
          <a:bodyPr wrap="square" lIns="0" tIns="0" rIns="0" bIns="0" rtlCol="0" anchor="t"/>
          <a:lstStyle/>
          <a:p>
            <a:pPr marL="0" indent="0" algn="ctr">
              <a:lnSpc>
                <a:spcPct val="112000"/>
              </a:lnSpc>
              <a:buNone/>
            </a:pPr>
            <a:r>
              <a:rPr lang="en-US" sz="1100" dirty="0">
                <a:solidFill>
                  <a:srgbClr val="26314F"/>
                </a:solidFill>
                <a:latin typeface="Calibri" pitchFamily="34" charset="0"/>
                <a:ea typeface="Calibri" pitchFamily="34" charset="-122"/>
                <a:cs typeface="Calibri" pitchFamily="34" charset="-120"/>
              </a:rPr>
              <a:t>Communicating opinions clearly and using evidence to support a point of view.</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0E7C7B"/>
          </a:solidFill>
          <a:ln/>
        </p:spPr>
        <p:txBody>
          <a:bodyPr/>
          <a:p/>
        </p:txBody>
      </p:sp>
      <p:pic>
        <p:nvPicPr>
          <p:cNvPr id="3" name="Image 0" descr="icons/globe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Geography in the Early Years Foundation Stage</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Geography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04</a:t>
            </a:r>
            <a:endParaRPr lang="en-US" sz="900" dirty="0"/>
          </a:p>
        </p:txBody>
      </p:sp>
      <p:sp>
        <p:nvSpPr>
          <p:cNvPr id="7" name="Text 4"/>
          <p:cNvSpPr/>
          <p:nvPr/>
        </p:nvSpPr>
        <p:spPr>
          <a:xfrm>
            <a:off x="502920" y="1234440"/>
            <a:ext cx="5394960" cy="1371600"/>
          </a:xfrm>
          <a:prstGeom prst="rect">
            <a:avLst/>
          </a:prstGeom>
          <a:noFill/>
          <a:ln/>
        </p:spPr>
        <p:txBody>
          <a:bodyPr wrap="square" lIns="0" tIns="0" rIns="0" bIns="0" rtlCol="0" anchor="t"/>
          <a:lstStyle/>
          <a:p>
            <a:pPr marL="0" indent="0">
              <a:lnSpc>
                <a:spcPct val="112000"/>
              </a:lnSpc>
              <a:buNone/>
            </a:pPr>
            <a:r>
              <a:rPr lang="en-US" sz="1300" dirty="0">
                <a:solidFill>
                  <a:srgbClr val="26314F"/>
                </a:solidFill>
                <a:latin typeface="Calibri" pitchFamily="34" charset="0"/>
                <a:ea typeface="Calibri" pitchFamily="34" charset="-122"/>
                <a:cs typeface="Calibri" pitchFamily="34" charset="-120"/>
              </a:rPr>
              <a:t>Geography in Reception sits within Understanding the World. Children build early locational language and talk about their own environment through continuous provision and adult-led experiences, ready for the discrete geography curriculum from Year 1.</a:t>
            </a:r>
            <a:endParaRPr lang="en-US" sz="1300" dirty="0"/>
          </a:p>
        </p:txBody>
      </p:sp>
      <p:sp>
        <p:nvSpPr>
          <p:cNvPr id="8" name="Shape 5"/>
          <p:cNvSpPr/>
          <p:nvPr/>
        </p:nvSpPr>
        <p:spPr>
          <a:xfrm>
            <a:off x="502920" y="2697480"/>
            <a:ext cx="5394960" cy="3520440"/>
          </a:xfrm>
          <a:prstGeom prst="roundRect">
            <a:avLst>
              <a:gd name="adj" fmla="val 2078"/>
            </a:avLst>
          </a:prstGeom>
          <a:solidFill>
            <a:srgbClr val="EEF1F7"/>
          </a:solidFill>
          <a:ln/>
        </p:spPr>
        <p:txBody>
          <a:bodyPr/>
          <a:p/>
        </p:txBody>
      </p:sp>
      <p:sp>
        <p:nvSpPr>
          <p:cNvPr id="9" name="Text 6"/>
          <p:cNvSpPr/>
          <p:nvPr/>
        </p:nvSpPr>
        <p:spPr>
          <a:xfrm>
            <a:off x="777240" y="2926080"/>
            <a:ext cx="4846320" cy="320040"/>
          </a:xfrm>
          <a:prstGeom prst="rect">
            <a:avLst/>
          </a:prstGeom>
          <a:noFill/>
          <a:ln/>
        </p:spPr>
        <p:txBody>
          <a:bodyPr wrap="square" lIns="0" tIns="0" rIns="0" bIns="0" rtlCol="0" anchor="ctr"/>
          <a:lstStyle/>
          <a:p>
            <a:pPr marL="0" indent="0">
              <a:buNone/>
            </a:pPr>
            <a:r>
              <a:rPr lang="en-US" sz="1250" b="1" kern="0" spc="100" dirty="0">
                <a:solidFill>
                  <a:srgbClr val="0E7C7B"/>
                </a:solidFill>
                <a:latin typeface="Calibri" pitchFamily="34" charset="0"/>
                <a:ea typeface="Calibri" pitchFamily="34" charset="-122"/>
                <a:cs typeface="Calibri" pitchFamily="34" charset="-120"/>
              </a:rPr>
              <a:t>BY THE END OF RECEPTION, CHILDREN CAN...</a:t>
            </a:r>
            <a:endParaRPr lang="en-US" sz="1250" dirty="0"/>
          </a:p>
        </p:txBody>
      </p:sp>
      <p:sp>
        <p:nvSpPr>
          <p:cNvPr id="10" name="Shape 7"/>
          <p:cNvSpPr/>
          <p:nvPr/>
        </p:nvSpPr>
        <p:spPr>
          <a:xfrm>
            <a:off x="777240" y="3429000"/>
            <a:ext cx="457200" cy="457200"/>
          </a:xfrm>
          <a:prstGeom prst="ellipse">
            <a:avLst/>
          </a:prstGeom>
          <a:solidFill>
            <a:srgbClr val="0E7C7B"/>
          </a:solidFill>
          <a:ln/>
        </p:spPr>
        <p:txBody>
          <a:bodyPr/>
          <a:p/>
        </p:txBody>
      </p:sp>
      <p:pic>
        <p:nvPicPr>
          <p:cNvPr id="11" name="Image 1" descr="icons/checkcircle_white.png"/>
          <p:cNvPicPr>
            <a:picLocks noChangeAspect="1"/>
          </p:cNvPicPr>
          <p:nvPr/>
        </p:nvPicPr>
        <p:blipFill>
          <a:blip r:embed="rId4"/>
          <a:stretch>
            <a:fillRect/>
          </a:stretch>
        </p:blipFill>
        <p:spPr>
          <a:xfrm>
            <a:off x="836676" y="3488436"/>
            <a:ext cx="338328" cy="338328"/>
          </a:xfrm>
          <a:prstGeom prst="rect">
            <a:avLst/>
          </a:prstGeom>
        </p:spPr>
      </p:pic>
      <p:sp>
        <p:nvSpPr>
          <p:cNvPr id="12" name="Text 8"/>
          <p:cNvSpPr/>
          <p:nvPr/>
        </p:nvSpPr>
        <p:spPr>
          <a:xfrm>
            <a:off x="1371600" y="3429000"/>
            <a:ext cx="4343400" cy="548640"/>
          </a:xfrm>
          <a:prstGeom prst="rect">
            <a:avLst/>
          </a:prstGeom>
          <a:noFill/>
          <a:ln/>
        </p:spPr>
        <p:txBody>
          <a:bodyPr wrap="square" lIns="0" tIns="0" rIns="0" bIns="0" rtlCol="0" anchor="ctr"/>
          <a:lstStyle/>
          <a:p>
            <a:pPr marL="0" indent="0">
              <a:lnSpc>
                <a:spcPct val="102000"/>
              </a:lnSpc>
              <a:buNone/>
            </a:pPr>
            <a:r>
              <a:rPr lang="en-US" sz="1250" dirty="0">
                <a:solidFill>
                  <a:srgbClr val="26314F"/>
                </a:solidFill>
                <a:latin typeface="Calibri" pitchFamily="34" charset="0"/>
                <a:ea typeface="Calibri" pitchFamily="34" charset="-122"/>
                <a:cs typeface="Calibri" pitchFamily="34" charset="-120"/>
              </a:rPr>
              <a:t>Talk about features of their own environment, their home, school and Knutsford</a:t>
            </a:r>
            <a:endParaRPr lang="en-US" sz="1250" dirty="0"/>
          </a:p>
        </p:txBody>
      </p:sp>
      <p:sp>
        <p:nvSpPr>
          <p:cNvPr id="13" name="Shape 9"/>
          <p:cNvSpPr/>
          <p:nvPr/>
        </p:nvSpPr>
        <p:spPr>
          <a:xfrm>
            <a:off x="777240" y="4114800"/>
            <a:ext cx="457200" cy="457200"/>
          </a:xfrm>
          <a:prstGeom prst="ellipse">
            <a:avLst/>
          </a:prstGeom>
          <a:solidFill>
            <a:srgbClr val="0E7C7B"/>
          </a:solidFill>
          <a:ln/>
        </p:spPr>
        <p:txBody>
          <a:bodyPr/>
          <a:p/>
        </p:txBody>
      </p:sp>
      <p:pic>
        <p:nvPicPr>
          <p:cNvPr id="14" name="Image 2" descr="icons/checkcircle_white.png"/>
          <p:cNvPicPr>
            <a:picLocks noChangeAspect="1"/>
          </p:cNvPicPr>
          <p:nvPr/>
        </p:nvPicPr>
        <p:blipFill>
          <a:blip r:embed="rId4"/>
          <a:stretch>
            <a:fillRect/>
          </a:stretch>
        </p:blipFill>
        <p:spPr>
          <a:xfrm>
            <a:off x="836676" y="4174236"/>
            <a:ext cx="338328" cy="338328"/>
          </a:xfrm>
          <a:prstGeom prst="rect">
            <a:avLst/>
          </a:prstGeom>
        </p:spPr>
      </p:pic>
      <p:sp>
        <p:nvSpPr>
          <p:cNvPr id="15" name="Text 10"/>
          <p:cNvSpPr/>
          <p:nvPr/>
        </p:nvSpPr>
        <p:spPr>
          <a:xfrm>
            <a:off x="1371600" y="4114800"/>
            <a:ext cx="4343400" cy="548640"/>
          </a:xfrm>
          <a:prstGeom prst="rect">
            <a:avLst/>
          </a:prstGeom>
          <a:noFill/>
          <a:ln/>
        </p:spPr>
        <p:txBody>
          <a:bodyPr wrap="square" lIns="0" tIns="0" rIns="0" bIns="0" rtlCol="0" anchor="ctr"/>
          <a:lstStyle/>
          <a:p>
            <a:pPr marL="0" indent="0">
              <a:lnSpc>
                <a:spcPct val="102000"/>
              </a:lnSpc>
              <a:buNone/>
            </a:pPr>
            <a:r>
              <a:rPr lang="en-US" sz="1250" dirty="0">
                <a:solidFill>
                  <a:srgbClr val="26314F"/>
                </a:solidFill>
                <a:latin typeface="Calibri" pitchFamily="34" charset="0"/>
                <a:ea typeface="Calibri" pitchFamily="34" charset="-122"/>
                <a:cs typeface="Calibri" pitchFamily="34" charset="-120"/>
              </a:rPr>
              <a:t>Find polar regions on a world map and talk about where hot and cold places are</a:t>
            </a:r>
            <a:endParaRPr lang="en-US" sz="1250" dirty="0"/>
          </a:p>
        </p:txBody>
      </p:sp>
      <p:sp>
        <p:nvSpPr>
          <p:cNvPr id="16" name="Shape 11"/>
          <p:cNvSpPr/>
          <p:nvPr/>
        </p:nvSpPr>
        <p:spPr>
          <a:xfrm>
            <a:off x="777240" y="4800600"/>
            <a:ext cx="457200" cy="457200"/>
          </a:xfrm>
          <a:prstGeom prst="ellipse">
            <a:avLst/>
          </a:prstGeom>
          <a:solidFill>
            <a:srgbClr val="0E7C7B"/>
          </a:solidFill>
          <a:ln/>
        </p:spPr>
        <p:txBody>
          <a:bodyPr/>
          <a:p/>
        </p:txBody>
      </p:sp>
      <p:pic>
        <p:nvPicPr>
          <p:cNvPr id="17" name="Image 3" descr="icons/checkcircle_white.png"/>
          <p:cNvPicPr>
            <a:picLocks noChangeAspect="1"/>
          </p:cNvPicPr>
          <p:nvPr/>
        </p:nvPicPr>
        <p:blipFill>
          <a:blip r:embed="rId4"/>
          <a:stretch>
            <a:fillRect/>
          </a:stretch>
        </p:blipFill>
        <p:spPr>
          <a:xfrm>
            <a:off x="836676" y="4860036"/>
            <a:ext cx="338328" cy="338328"/>
          </a:xfrm>
          <a:prstGeom prst="rect">
            <a:avLst/>
          </a:prstGeom>
        </p:spPr>
      </p:pic>
      <p:sp>
        <p:nvSpPr>
          <p:cNvPr id="18" name="Text 12"/>
          <p:cNvSpPr/>
          <p:nvPr/>
        </p:nvSpPr>
        <p:spPr>
          <a:xfrm>
            <a:off x="1371600" y="4800600"/>
            <a:ext cx="4343400" cy="548640"/>
          </a:xfrm>
          <a:prstGeom prst="rect">
            <a:avLst/>
          </a:prstGeom>
          <a:noFill/>
          <a:ln/>
        </p:spPr>
        <p:txBody>
          <a:bodyPr wrap="square" lIns="0" tIns="0" rIns="0" bIns="0" rtlCol="0" anchor="ctr"/>
          <a:lstStyle/>
          <a:p>
            <a:pPr marL="0" indent="0">
              <a:lnSpc>
                <a:spcPct val="102000"/>
              </a:lnSpc>
              <a:buNone/>
            </a:pPr>
            <a:r>
              <a:rPr lang="en-US" sz="1250" dirty="0">
                <a:solidFill>
                  <a:srgbClr val="26314F"/>
                </a:solidFill>
                <a:latin typeface="Calibri" pitchFamily="34" charset="0"/>
                <a:ea typeface="Calibri" pitchFamily="34" charset="-122"/>
                <a:cs typeface="Calibri" pitchFamily="34" charset="-120"/>
              </a:rPr>
              <a:t>Compare climates and habitats, using words like cold, arctic, tundra and temperature</a:t>
            </a:r>
            <a:endParaRPr lang="en-US" sz="1250" dirty="0"/>
          </a:p>
        </p:txBody>
      </p:sp>
      <p:sp>
        <p:nvSpPr>
          <p:cNvPr id="19" name="Shape 13"/>
          <p:cNvSpPr/>
          <p:nvPr/>
        </p:nvSpPr>
        <p:spPr>
          <a:xfrm>
            <a:off x="777240" y="5486400"/>
            <a:ext cx="457200" cy="457200"/>
          </a:xfrm>
          <a:prstGeom prst="ellipse">
            <a:avLst/>
          </a:prstGeom>
          <a:solidFill>
            <a:srgbClr val="0E7C7B"/>
          </a:solidFill>
          <a:ln/>
        </p:spPr>
        <p:txBody>
          <a:bodyPr/>
          <a:p/>
        </p:txBody>
      </p:sp>
      <p:pic>
        <p:nvPicPr>
          <p:cNvPr id="20" name="Image 4" descr="icons/checkcircle_white.png"/>
          <p:cNvPicPr>
            <a:picLocks noChangeAspect="1"/>
          </p:cNvPicPr>
          <p:nvPr/>
        </p:nvPicPr>
        <p:blipFill>
          <a:blip r:embed="rId4"/>
          <a:stretch>
            <a:fillRect/>
          </a:stretch>
        </p:blipFill>
        <p:spPr>
          <a:xfrm>
            <a:off x="836676" y="5545836"/>
            <a:ext cx="338328" cy="338328"/>
          </a:xfrm>
          <a:prstGeom prst="rect">
            <a:avLst/>
          </a:prstGeom>
        </p:spPr>
      </p:pic>
      <p:sp>
        <p:nvSpPr>
          <p:cNvPr id="21" name="Text 14"/>
          <p:cNvSpPr/>
          <p:nvPr/>
        </p:nvSpPr>
        <p:spPr>
          <a:xfrm>
            <a:off x="1371600" y="5486400"/>
            <a:ext cx="4343400" cy="548640"/>
          </a:xfrm>
          <a:prstGeom prst="rect">
            <a:avLst/>
          </a:prstGeom>
          <a:noFill/>
          <a:ln/>
        </p:spPr>
        <p:txBody>
          <a:bodyPr wrap="square" lIns="0" tIns="0" rIns="0" bIns="0" rtlCol="0" anchor="ctr"/>
          <a:lstStyle/>
          <a:p>
            <a:pPr marL="0" indent="0">
              <a:lnSpc>
                <a:spcPct val="102000"/>
              </a:lnSpc>
              <a:buNone/>
            </a:pPr>
            <a:r>
              <a:rPr lang="en-US" sz="1250" dirty="0">
                <a:solidFill>
                  <a:srgbClr val="26314F"/>
                </a:solidFill>
                <a:latin typeface="Calibri" pitchFamily="34" charset="0"/>
                <a:ea typeface="Calibri" pitchFamily="34" charset="-122"/>
                <a:cs typeface="Calibri" pitchFamily="34" charset="-120"/>
              </a:rPr>
              <a:t>Recognise seasonal change, and talk about how we look after the oceans and living things</a:t>
            </a:r>
            <a:endParaRPr lang="en-US" sz="1250" dirty="0"/>
          </a:p>
        </p:txBody>
      </p:sp>
      <p:sp>
        <p:nvSpPr>
          <p:cNvPr id="22" name="Shape 15"/>
          <p:cNvSpPr/>
          <p:nvPr/>
        </p:nvSpPr>
        <p:spPr>
          <a:xfrm>
            <a:off x="6263640" y="1234440"/>
            <a:ext cx="5394960" cy="4983480"/>
          </a:xfrm>
          <a:prstGeom prst="roundRect">
            <a:avLst>
              <a:gd name="adj" fmla="val 1468"/>
            </a:avLst>
          </a:prstGeom>
          <a:solidFill>
            <a:srgbClr val="1B2E5E"/>
          </a:solidFill>
          <a:ln/>
          <a:effectLst>
            <a:outerShdw blurRad="76200" dist="25400" dir="2700000" algn="bl" rotWithShape="0">
              <a:srgbClr val="000000">
                <a:alpha val="15000"/>
              </a:srgbClr>
            </a:outerShdw>
          </a:effectLst>
        </p:spPr>
        <p:txBody>
          <a:bodyPr/>
          <a:p/>
        </p:txBody>
      </p:sp>
      <p:sp>
        <p:nvSpPr>
          <p:cNvPr id="23" name="Shape 16"/>
          <p:cNvSpPr/>
          <p:nvPr/>
        </p:nvSpPr>
        <p:spPr>
          <a:xfrm>
            <a:off x="6537960" y="1508760"/>
            <a:ext cx="548640" cy="548640"/>
          </a:xfrm>
          <a:prstGeom prst="ellipse">
            <a:avLst/>
          </a:prstGeom>
          <a:solidFill>
            <a:srgbClr val="0E7C7B"/>
          </a:solidFill>
          <a:ln/>
        </p:spPr>
        <p:txBody>
          <a:bodyPr/>
          <a:p/>
        </p:txBody>
      </p:sp>
      <p:pic>
        <p:nvPicPr>
          <p:cNvPr id="24" name="Image 5" descr="icons/globe_white.png"/>
          <p:cNvPicPr>
            <a:picLocks noChangeAspect="1"/>
          </p:cNvPicPr>
          <p:nvPr/>
        </p:nvPicPr>
        <p:blipFill>
          <a:blip r:embed="rId3"/>
          <a:stretch>
            <a:fillRect/>
          </a:stretch>
        </p:blipFill>
        <p:spPr>
          <a:xfrm>
            <a:off x="6609283" y="1580083"/>
            <a:ext cx="405994" cy="405994"/>
          </a:xfrm>
          <a:prstGeom prst="rect">
            <a:avLst/>
          </a:prstGeom>
        </p:spPr>
      </p:pic>
      <p:sp>
        <p:nvSpPr>
          <p:cNvPr id="25" name="Text 17"/>
          <p:cNvSpPr/>
          <p:nvPr/>
        </p:nvSpPr>
        <p:spPr>
          <a:xfrm>
            <a:off x="7223760" y="1508760"/>
            <a:ext cx="4297680" cy="274320"/>
          </a:xfrm>
          <a:prstGeom prst="rect">
            <a:avLst/>
          </a:prstGeom>
          <a:noFill/>
          <a:ln/>
        </p:spPr>
        <p:txBody>
          <a:bodyPr wrap="square" lIns="0" tIns="0" rIns="0" bIns="0" rtlCol="0" anchor="ctr"/>
          <a:lstStyle/>
          <a:p>
            <a:pPr marL="0" indent="0">
              <a:buNone/>
            </a:pPr>
            <a:r>
              <a:rPr lang="en-US" sz="1200" b="1" dirty="0">
                <a:solidFill>
                  <a:srgbClr val="0E7C7B"/>
                </a:solidFill>
                <a:latin typeface="Calibri" pitchFamily="34" charset="0"/>
                <a:ea typeface="Calibri" pitchFamily="34" charset="-122"/>
                <a:cs typeface="Calibri" pitchFamily="34" charset="-120"/>
              </a:rPr>
              <a:t>UNDERSTANDING THE WORLD</a:t>
            </a:r>
            <a:endParaRPr lang="en-US" sz="1200" dirty="0"/>
          </a:p>
        </p:txBody>
      </p:sp>
      <p:sp>
        <p:nvSpPr>
          <p:cNvPr id="26" name="Text 18"/>
          <p:cNvSpPr/>
          <p:nvPr/>
        </p:nvSpPr>
        <p:spPr>
          <a:xfrm>
            <a:off x="7223760" y="1783080"/>
            <a:ext cx="4297680" cy="320040"/>
          </a:xfrm>
          <a:prstGeom prst="rect">
            <a:avLst/>
          </a:prstGeom>
          <a:noFill/>
          <a:ln/>
        </p:spPr>
        <p:txBody>
          <a:bodyPr wrap="square" lIns="0" tIns="0" rIns="0" bIns="0" rtlCol="0" anchor="ctr"/>
          <a:lstStyle/>
          <a:p>
            <a:pPr marL="0" indent="0">
              <a:buNone/>
            </a:pPr>
            <a:r>
              <a:rPr lang="en-US" sz="1350" b="1" dirty="0">
                <a:solidFill>
                  <a:srgbClr val="FFFFFF"/>
                </a:solidFill>
                <a:latin typeface="Calibri" pitchFamily="34" charset="0"/>
                <a:ea typeface="Calibri" pitchFamily="34" charset="-122"/>
                <a:cs typeface="Calibri" pitchFamily="34" charset="-120"/>
              </a:rPr>
              <a:t>Early Learning Goal: The World</a:t>
            </a:r>
            <a:endParaRPr lang="en-US" sz="1350" dirty="0"/>
          </a:p>
        </p:txBody>
      </p:sp>
      <p:sp>
        <p:nvSpPr>
          <p:cNvPr id="27" name="Shape 19"/>
          <p:cNvSpPr/>
          <p:nvPr/>
        </p:nvSpPr>
        <p:spPr>
          <a:xfrm>
            <a:off x="6537960" y="2478024"/>
            <a:ext cx="128016" cy="128016"/>
          </a:xfrm>
          <a:prstGeom prst="ellipse">
            <a:avLst/>
          </a:prstGeom>
          <a:solidFill>
            <a:srgbClr val="F5A623"/>
          </a:solidFill>
          <a:ln/>
        </p:spPr>
        <p:txBody>
          <a:bodyPr/>
          <a:p/>
        </p:txBody>
      </p:sp>
      <p:sp>
        <p:nvSpPr>
          <p:cNvPr id="28" name="Text 20"/>
          <p:cNvSpPr/>
          <p:nvPr/>
        </p:nvSpPr>
        <p:spPr>
          <a:xfrm>
            <a:off x="6858000" y="2350008"/>
            <a:ext cx="4663440" cy="914400"/>
          </a:xfrm>
          <a:prstGeom prst="rect">
            <a:avLst/>
          </a:prstGeom>
          <a:noFill/>
          <a:ln/>
        </p:spPr>
        <p:txBody>
          <a:bodyPr wrap="square" lIns="0" tIns="0" rIns="0" bIns="0" rtlCol="0" anchor="t"/>
          <a:lstStyle/>
          <a:p>
            <a:pPr marL="0" indent="0">
              <a:lnSpc>
                <a:spcPct val="112000"/>
              </a:lnSpc>
              <a:buNone/>
            </a:pPr>
            <a:r>
              <a:rPr lang="en-US" sz="1250" dirty="0">
                <a:solidFill>
                  <a:srgbClr val="E4E9F5"/>
                </a:solidFill>
                <a:latin typeface="Calibri" pitchFamily="34" charset="0"/>
                <a:ea typeface="Calibri" pitchFamily="34" charset="-122"/>
                <a:cs typeface="Calibri" pitchFamily="34" charset="-120"/>
              </a:rPr>
              <a:t>Explore the natural world around them, making observations and drawing pictures of animals and plants</a:t>
            </a:r>
            <a:endParaRPr lang="en-US" sz="1250" dirty="0"/>
          </a:p>
        </p:txBody>
      </p:sp>
      <p:sp>
        <p:nvSpPr>
          <p:cNvPr id="29" name="Shape 21"/>
          <p:cNvSpPr/>
          <p:nvPr/>
        </p:nvSpPr>
        <p:spPr>
          <a:xfrm>
            <a:off x="6537960" y="3648456"/>
            <a:ext cx="128016" cy="128016"/>
          </a:xfrm>
          <a:prstGeom prst="ellipse">
            <a:avLst/>
          </a:prstGeom>
          <a:solidFill>
            <a:srgbClr val="F5A623"/>
          </a:solidFill>
          <a:ln/>
        </p:spPr>
        <p:txBody>
          <a:bodyPr/>
          <a:p/>
        </p:txBody>
      </p:sp>
      <p:sp>
        <p:nvSpPr>
          <p:cNvPr id="30" name="Text 22"/>
          <p:cNvSpPr/>
          <p:nvPr/>
        </p:nvSpPr>
        <p:spPr>
          <a:xfrm>
            <a:off x="6858000" y="3520440"/>
            <a:ext cx="4663440" cy="914400"/>
          </a:xfrm>
          <a:prstGeom prst="rect">
            <a:avLst/>
          </a:prstGeom>
          <a:noFill/>
          <a:ln/>
        </p:spPr>
        <p:txBody>
          <a:bodyPr wrap="square" lIns="0" tIns="0" rIns="0" bIns="0" rtlCol="0" anchor="t"/>
          <a:lstStyle/>
          <a:p>
            <a:pPr marL="0" indent="0">
              <a:lnSpc>
                <a:spcPct val="112000"/>
              </a:lnSpc>
              <a:buNone/>
            </a:pPr>
            <a:r>
              <a:rPr lang="en-US" sz="1250" dirty="0">
                <a:solidFill>
                  <a:srgbClr val="E4E9F5"/>
                </a:solidFill>
                <a:latin typeface="Calibri" pitchFamily="34" charset="0"/>
                <a:ea typeface="Calibri" pitchFamily="34" charset="-122"/>
                <a:cs typeface="Calibri" pitchFamily="34" charset="-120"/>
              </a:rPr>
              <a:t>Know some similarities and differences between the natural world around them and contrasting environments</a:t>
            </a:r>
            <a:endParaRPr lang="en-US" sz="1250" dirty="0"/>
          </a:p>
        </p:txBody>
      </p:sp>
      <p:sp>
        <p:nvSpPr>
          <p:cNvPr id="31" name="Shape 23"/>
          <p:cNvSpPr/>
          <p:nvPr/>
        </p:nvSpPr>
        <p:spPr>
          <a:xfrm>
            <a:off x="6537960" y="4818888"/>
            <a:ext cx="128016" cy="128016"/>
          </a:xfrm>
          <a:prstGeom prst="ellipse">
            <a:avLst/>
          </a:prstGeom>
          <a:solidFill>
            <a:srgbClr val="F5A623"/>
          </a:solidFill>
          <a:ln/>
        </p:spPr>
        <p:txBody>
          <a:bodyPr/>
          <a:p/>
        </p:txBody>
      </p:sp>
      <p:sp>
        <p:nvSpPr>
          <p:cNvPr id="32" name="Text 24"/>
          <p:cNvSpPr/>
          <p:nvPr/>
        </p:nvSpPr>
        <p:spPr>
          <a:xfrm>
            <a:off x="6858000" y="4690872"/>
            <a:ext cx="4663440" cy="914400"/>
          </a:xfrm>
          <a:prstGeom prst="rect">
            <a:avLst/>
          </a:prstGeom>
          <a:noFill/>
          <a:ln/>
        </p:spPr>
        <p:txBody>
          <a:bodyPr wrap="square" lIns="0" tIns="0" rIns="0" bIns="0" rtlCol="0" anchor="t"/>
          <a:lstStyle/>
          <a:p>
            <a:pPr marL="0" indent="0">
              <a:lnSpc>
                <a:spcPct val="112000"/>
              </a:lnSpc>
              <a:buNone/>
            </a:pPr>
            <a:r>
              <a:rPr lang="en-US" sz="1250" dirty="0">
                <a:solidFill>
                  <a:srgbClr val="E4E9F5"/>
                </a:solidFill>
                <a:latin typeface="Calibri" pitchFamily="34" charset="0"/>
                <a:ea typeface="Calibri" pitchFamily="34" charset="-122"/>
                <a:cs typeface="Calibri" pitchFamily="34" charset="-120"/>
              </a:rPr>
              <a:t>Understand some important processes and changes in the natural world around them, including the seasons</a:t>
            </a:r>
            <a:endParaRPr lang="en-US" sz="1250" dirty="0"/>
          </a:p>
        </p:txBody>
      </p:sp>
      <p:sp>
        <p:nvSpPr>
          <p:cNvPr id="33" name="Text 25"/>
          <p:cNvSpPr/>
          <p:nvPr/>
        </p:nvSpPr>
        <p:spPr>
          <a:xfrm>
            <a:off x="6537960" y="5532120"/>
            <a:ext cx="4892040" cy="594360"/>
          </a:xfrm>
          <a:prstGeom prst="rect">
            <a:avLst/>
          </a:prstGeom>
          <a:noFill/>
          <a:ln/>
        </p:spPr>
        <p:txBody>
          <a:bodyPr wrap="square" lIns="0" tIns="0" rIns="0" bIns="0" rtlCol="0" anchor="t"/>
          <a:lstStyle/>
          <a:p>
            <a:pPr marL="0" indent="0">
              <a:lnSpc>
                <a:spcPct val="110000"/>
              </a:lnSpc>
              <a:buNone/>
            </a:pPr>
            <a:r>
              <a:rPr lang="en-US" sz="1050" i="1" dirty="0">
                <a:solidFill>
                  <a:srgbClr val="AEB8D6"/>
                </a:solidFill>
                <a:latin typeface="Calibri" pitchFamily="34" charset="0"/>
                <a:ea typeface="Calibri" pitchFamily="34" charset="-122"/>
                <a:cs typeface="Calibri" pitchFamily="34" charset="-120"/>
              </a:rPr>
              <a:t>Development Matters guides the frequency, repetition and depth of these experiences. Geography is not taught discretely in Nursery, where children explore the natural environment through seasonal walks, weather and the school garden.</a:t>
            </a:r>
            <a:endParaRPr lang="en-US" sz="10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C1440E"/>
          </a:solidFill>
          <a:ln/>
        </p:spPr>
        <p:txBody>
          <a:bodyPr/>
          <a:p/>
        </p:txBody>
      </p:sp>
      <p:pic>
        <p:nvPicPr>
          <p:cNvPr id="3" name="Image 0" descr="icons/hands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Inclusion within Geography</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Geography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05</a:t>
            </a:r>
            <a:endParaRPr lang="en-US" sz="900" dirty="0"/>
          </a:p>
        </p:txBody>
      </p:sp>
      <p:sp>
        <p:nvSpPr>
          <p:cNvPr id="7" name="Text 4"/>
          <p:cNvSpPr/>
          <p:nvPr/>
        </p:nvSpPr>
        <p:spPr>
          <a:xfrm>
            <a:off x="502920" y="1234440"/>
            <a:ext cx="4206240" cy="1463040"/>
          </a:xfrm>
          <a:prstGeom prst="rect">
            <a:avLst/>
          </a:prstGeom>
          <a:noFill/>
          <a:ln/>
        </p:spPr>
        <p:txBody>
          <a:bodyPr wrap="square" lIns="0" tIns="0" rIns="0" bIns="0" rtlCol="0" anchor="t"/>
          <a:lstStyle/>
          <a:p>
            <a:pPr marL="0" indent="0">
              <a:lnSpc>
                <a:spcPct val="115000"/>
              </a:lnSpc>
              <a:buNone/>
            </a:pPr>
            <a:r>
              <a:rPr lang="en-US" sz="1300" dirty="0">
                <a:solidFill>
                  <a:srgbClr val="26314F"/>
                </a:solidFill>
                <a:latin typeface="Calibri" pitchFamily="34" charset="0"/>
                <a:ea typeface="Calibri" pitchFamily="34" charset="-122"/>
                <a:cs typeface="Calibri" pitchFamily="34" charset="-120"/>
              </a:rPr>
              <a:t>Every child at Bexton is a geographer. The curriculum intent stays the same for every pupil. What changes is how staff scaffold the journey there for children with additional needs.</a:t>
            </a:r>
            <a:endParaRPr lang="en-US" sz="1300" dirty="0"/>
          </a:p>
        </p:txBody>
      </p:sp>
      <p:sp>
        <p:nvSpPr>
          <p:cNvPr id="8" name="Shape 5"/>
          <p:cNvSpPr/>
          <p:nvPr/>
        </p:nvSpPr>
        <p:spPr>
          <a:xfrm>
            <a:off x="502920" y="4297680"/>
            <a:ext cx="4206240" cy="1920240"/>
          </a:xfrm>
          <a:prstGeom prst="roundRect">
            <a:avLst>
              <a:gd name="adj" fmla="val 3810"/>
            </a:avLst>
          </a:prstGeom>
          <a:solidFill>
            <a:srgbClr val="1B2E5E"/>
          </a:solidFill>
          <a:ln/>
        </p:spPr>
        <p:txBody>
          <a:bodyPr/>
          <a:p/>
        </p:txBody>
      </p:sp>
      <p:sp>
        <p:nvSpPr>
          <p:cNvPr id="9" name="Text 6"/>
          <p:cNvSpPr/>
          <p:nvPr/>
        </p:nvSpPr>
        <p:spPr>
          <a:xfrm>
            <a:off x="777240" y="4297680"/>
            <a:ext cx="3657600" cy="1920240"/>
          </a:xfrm>
          <a:prstGeom prst="rect">
            <a:avLst/>
          </a:prstGeom>
          <a:noFill/>
          <a:ln/>
        </p:spPr>
        <p:txBody>
          <a:bodyPr wrap="square" lIns="0" tIns="0" rIns="0" bIns="0" rtlCol="0" anchor="ctr"/>
          <a:lstStyle/>
          <a:p>
            <a:pPr marL="0" indent="0">
              <a:lnSpc>
                <a:spcPct val="110000"/>
              </a:lnSpc>
              <a:buNone/>
            </a:pPr>
            <a:r>
              <a:rPr lang="en-US" sz="2000" b="1" dirty="0">
                <a:solidFill>
                  <a:srgbClr val="FFFFFF"/>
                </a:solidFill>
                <a:latin typeface="Calibri" pitchFamily="34" charset="0"/>
                <a:ea typeface="Calibri" pitchFamily="34" charset="-122"/>
                <a:cs typeface="Calibri" pitchFamily="34" charset="-120"/>
              </a:rPr>
              <a:t>SAME AMBITION.</a:t>
            </a:r>
            <a:endParaRPr lang="en-US" sz="2000" dirty="0"/>
          </a:p>
          <a:p>
            <a:pPr marL="0" indent="0">
              <a:lnSpc>
                <a:spcPct val="110000"/>
              </a:lnSpc>
              <a:buNone/>
            </a:pPr>
            <a:r>
              <a:rPr lang="en-US" sz="2000" b="1" dirty="0">
                <a:solidFill>
                  <a:srgbClr val="FFFFFF"/>
                </a:solidFill>
                <a:latin typeface="Calibri" pitchFamily="34" charset="0"/>
                <a:ea typeface="Calibri" pitchFamily="34" charset="-122"/>
                <a:cs typeface="Calibri" pitchFamily="34" charset="-120"/>
              </a:rPr>
              <a:t>ADAPTED APPROACH.</a:t>
            </a:r>
            <a:endParaRPr lang="en-US" sz="2000" dirty="0"/>
          </a:p>
        </p:txBody>
      </p:sp>
      <p:sp>
        <p:nvSpPr>
          <p:cNvPr id="10" name="Shape 7"/>
          <p:cNvSpPr/>
          <p:nvPr/>
        </p:nvSpPr>
        <p:spPr>
          <a:xfrm>
            <a:off x="5196840" y="313639"/>
            <a:ext cx="6629400" cy="1143000"/>
          </a:xfrm>
          <a:prstGeom prst="roundRect">
            <a:avLst>
              <a:gd name="adj" fmla="val 5600"/>
            </a:avLst>
          </a:prstGeom>
          <a:solidFill>
            <a:srgbClr val="EEF1F7"/>
          </a:solidFill>
          <a:ln/>
        </p:spPr>
        <p:txBody>
          <a:bodyPr/>
          <a:p/>
        </p:txBody>
      </p:sp>
      <p:sp>
        <p:nvSpPr>
          <p:cNvPr id="11" name="Shape 8"/>
          <p:cNvSpPr/>
          <p:nvPr/>
        </p:nvSpPr>
        <p:spPr>
          <a:xfrm>
            <a:off x="5361432" y="610819"/>
            <a:ext cx="548640" cy="548640"/>
          </a:xfrm>
          <a:prstGeom prst="ellipse">
            <a:avLst/>
          </a:prstGeom>
          <a:solidFill>
            <a:srgbClr val="C1440E"/>
          </a:solidFill>
          <a:ln/>
        </p:spPr>
        <p:txBody>
          <a:bodyPr/>
          <a:p/>
        </p:txBody>
      </p:sp>
      <p:pic>
        <p:nvPicPr>
          <p:cNvPr id="12" name="Image 1" descr="icons/comments_white.png"/>
          <p:cNvPicPr>
            <a:picLocks noChangeAspect="1"/>
          </p:cNvPicPr>
          <p:nvPr/>
        </p:nvPicPr>
        <p:blipFill>
          <a:blip r:embed="rId4"/>
          <a:stretch>
            <a:fillRect/>
          </a:stretch>
        </p:blipFill>
        <p:spPr>
          <a:xfrm>
            <a:off x="5432755" y="682142"/>
            <a:ext cx="405994" cy="405994"/>
          </a:xfrm>
          <a:prstGeom prst="rect">
            <a:avLst/>
          </a:prstGeom>
        </p:spPr>
      </p:pic>
      <p:sp>
        <p:nvSpPr>
          <p:cNvPr id="13" name="Text 9"/>
          <p:cNvSpPr/>
          <p:nvPr/>
        </p:nvSpPr>
        <p:spPr>
          <a:xfrm>
            <a:off x="6092952" y="386791"/>
            <a:ext cx="1828800" cy="996696"/>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Explaining</a:t>
            </a:r>
            <a:endParaRPr lang="en-US" sz="1300" dirty="0"/>
          </a:p>
        </p:txBody>
      </p:sp>
      <p:sp>
        <p:nvSpPr>
          <p:cNvPr id="14" name="Text 10"/>
          <p:cNvSpPr/>
          <p:nvPr/>
        </p:nvSpPr>
        <p:spPr>
          <a:xfrm>
            <a:off x="7985760" y="313639"/>
            <a:ext cx="3703320" cy="1143000"/>
          </a:xfrm>
          <a:prstGeom prst="rect">
            <a:avLst/>
          </a:prstGeom>
          <a:noFill/>
          <a:ln/>
        </p:spPr>
        <p:txBody>
          <a:bodyPr wrap="square" lIns="0" tIns="0" rIns="0" bIns="0" rtlCol="0" anchor="ctr"/>
          <a:lstStyle/>
          <a:p>
            <a:pPr marL="0" indent="0">
              <a:lnSpc>
                <a:spcPct val="108000"/>
              </a:lnSpc>
              <a:buNone/>
            </a:pPr>
            <a:r>
              <a:rPr lang="en-US" sz="1150" dirty="0">
                <a:solidFill>
                  <a:srgbClr val="26314F"/>
                </a:solidFill>
                <a:latin typeface="Calibri" pitchFamily="34" charset="0"/>
                <a:ea typeface="Calibri" pitchFamily="34" charset="-122"/>
                <a:cs typeface="Calibri" pitchFamily="34" charset="-120"/>
              </a:rPr>
              <a:t>Sentence stems, modelled responses and oral rehearsal before recording, with scribing where needed</a:t>
            </a:r>
            <a:endParaRPr lang="en-US" sz="1150" dirty="0"/>
          </a:p>
        </p:txBody>
      </p:sp>
      <p:sp>
        <p:nvSpPr>
          <p:cNvPr id="15" name="Shape 11"/>
          <p:cNvSpPr/>
          <p:nvPr/>
        </p:nvSpPr>
        <p:spPr>
          <a:xfrm>
            <a:off x="5196840" y="1602943"/>
            <a:ext cx="6629400" cy="1143000"/>
          </a:xfrm>
          <a:prstGeom prst="roundRect">
            <a:avLst>
              <a:gd name="adj" fmla="val 5600"/>
            </a:avLst>
          </a:prstGeom>
          <a:solidFill>
            <a:srgbClr val="EEF1F7"/>
          </a:solidFill>
          <a:ln/>
        </p:spPr>
        <p:txBody>
          <a:bodyPr/>
          <a:p/>
        </p:txBody>
      </p:sp>
      <p:sp>
        <p:nvSpPr>
          <p:cNvPr id="16" name="Shape 12"/>
          <p:cNvSpPr/>
          <p:nvPr/>
        </p:nvSpPr>
        <p:spPr>
          <a:xfrm>
            <a:off x="5361432" y="1900123"/>
            <a:ext cx="548640" cy="548640"/>
          </a:xfrm>
          <a:prstGeom prst="ellipse">
            <a:avLst/>
          </a:prstGeom>
          <a:solidFill>
            <a:srgbClr val="C1440E"/>
          </a:solidFill>
          <a:ln/>
        </p:spPr>
        <p:txBody>
          <a:bodyPr/>
          <a:p/>
        </p:txBody>
      </p:sp>
      <p:pic>
        <p:nvPicPr>
          <p:cNvPr id="17" name="Image 2" descr="icons/mapmarked_white.png"/>
          <p:cNvPicPr>
            <a:picLocks noChangeAspect="1"/>
          </p:cNvPicPr>
          <p:nvPr/>
        </p:nvPicPr>
        <p:blipFill>
          <a:blip r:embed="rId5"/>
          <a:stretch>
            <a:fillRect/>
          </a:stretch>
        </p:blipFill>
        <p:spPr>
          <a:xfrm>
            <a:off x="5432755" y="1971446"/>
            <a:ext cx="405994" cy="405994"/>
          </a:xfrm>
          <a:prstGeom prst="rect">
            <a:avLst/>
          </a:prstGeom>
        </p:spPr>
      </p:pic>
      <p:sp>
        <p:nvSpPr>
          <p:cNvPr id="18" name="Text 13"/>
          <p:cNvSpPr/>
          <p:nvPr/>
        </p:nvSpPr>
        <p:spPr>
          <a:xfrm>
            <a:off x="6092952" y="1676095"/>
            <a:ext cx="1828800" cy="996696"/>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Map work</a:t>
            </a:r>
            <a:endParaRPr lang="en-US" sz="1300" dirty="0"/>
          </a:p>
        </p:txBody>
      </p:sp>
      <p:sp>
        <p:nvSpPr>
          <p:cNvPr id="19" name="Text 14"/>
          <p:cNvSpPr/>
          <p:nvPr/>
        </p:nvSpPr>
        <p:spPr>
          <a:xfrm>
            <a:off x="7985760" y="1602943"/>
            <a:ext cx="3703320" cy="1143000"/>
          </a:xfrm>
          <a:prstGeom prst="rect">
            <a:avLst/>
          </a:prstGeom>
          <a:noFill/>
          <a:ln/>
        </p:spPr>
        <p:txBody>
          <a:bodyPr wrap="square" lIns="0" tIns="0" rIns="0" bIns="0" rtlCol="0" anchor="ctr"/>
          <a:lstStyle/>
          <a:p>
            <a:pPr marL="0" indent="0">
              <a:lnSpc>
                <a:spcPct val="108000"/>
              </a:lnSpc>
              <a:buNone/>
            </a:pPr>
            <a:r>
              <a:rPr lang="en-US" sz="1150" dirty="0">
                <a:solidFill>
                  <a:srgbClr val="26314F"/>
                </a:solidFill>
                <a:latin typeface="Calibri" pitchFamily="34" charset="0"/>
                <a:ea typeface="Calibri" pitchFamily="34" charset="-122"/>
                <a:cs typeface="Calibri" pitchFamily="34" charset="-120"/>
              </a:rPr>
              <a:t>Enlarged or simplified maps, targeted adult support and mixed-attainment pairings</a:t>
            </a:r>
            <a:endParaRPr lang="en-US" sz="1150" dirty="0"/>
          </a:p>
        </p:txBody>
      </p:sp>
      <p:sp>
        <p:nvSpPr>
          <p:cNvPr id="20" name="Shape 15"/>
          <p:cNvSpPr/>
          <p:nvPr/>
        </p:nvSpPr>
        <p:spPr>
          <a:xfrm>
            <a:off x="5196840" y="2892247"/>
            <a:ext cx="6629400" cy="1143000"/>
          </a:xfrm>
          <a:prstGeom prst="roundRect">
            <a:avLst>
              <a:gd name="adj" fmla="val 5600"/>
            </a:avLst>
          </a:prstGeom>
          <a:solidFill>
            <a:srgbClr val="EEF1F7"/>
          </a:solidFill>
          <a:ln/>
        </p:spPr>
        <p:txBody>
          <a:bodyPr/>
          <a:p/>
        </p:txBody>
      </p:sp>
      <p:sp>
        <p:nvSpPr>
          <p:cNvPr id="21" name="Shape 16"/>
          <p:cNvSpPr/>
          <p:nvPr/>
        </p:nvSpPr>
        <p:spPr>
          <a:xfrm>
            <a:off x="5361432" y="3189427"/>
            <a:ext cx="548640" cy="548640"/>
          </a:xfrm>
          <a:prstGeom prst="ellipse">
            <a:avLst/>
          </a:prstGeom>
          <a:solidFill>
            <a:srgbClr val="C1440E"/>
          </a:solidFill>
          <a:ln/>
        </p:spPr>
        <p:txBody>
          <a:bodyPr/>
          <a:p/>
        </p:txBody>
      </p:sp>
      <p:pic>
        <p:nvPicPr>
          <p:cNvPr id="22" name="Image 3" descr="icons/handshake_white.png"/>
          <p:cNvPicPr>
            <a:picLocks noChangeAspect="1"/>
          </p:cNvPicPr>
          <p:nvPr/>
        </p:nvPicPr>
        <p:blipFill>
          <a:blip r:embed="rId6"/>
          <a:stretch>
            <a:fillRect/>
          </a:stretch>
        </p:blipFill>
        <p:spPr>
          <a:xfrm>
            <a:off x="5432755" y="3260750"/>
            <a:ext cx="405994" cy="405994"/>
          </a:xfrm>
          <a:prstGeom prst="rect">
            <a:avLst/>
          </a:prstGeom>
        </p:spPr>
      </p:pic>
      <p:sp>
        <p:nvSpPr>
          <p:cNvPr id="23" name="Text 17"/>
          <p:cNvSpPr/>
          <p:nvPr/>
        </p:nvSpPr>
        <p:spPr>
          <a:xfrm>
            <a:off x="6092952" y="2965399"/>
            <a:ext cx="1828800" cy="996696"/>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Fieldwork</a:t>
            </a:r>
            <a:endParaRPr lang="en-US" sz="1300" dirty="0"/>
          </a:p>
        </p:txBody>
      </p:sp>
      <p:sp>
        <p:nvSpPr>
          <p:cNvPr id="24" name="Text 18"/>
          <p:cNvSpPr/>
          <p:nvPr/>
        </p:nvSpPr>
        <p:spPr>
          <a:xfrm>
            <a:off x="7985760" y="2892247"/>
            <a:ext cx="3703320" cy="1143000"/>
          </a:xfrm>
          <a:prstGeom prst="rect">
            <a:avLst/>
          </a:prstGeom>
          <a:noFill/>
          <a:ln/>
        </p:spPr>
        <p:txBody>
          <a:bodyPr wrap="square" lIns="0" tIns="0" rIns="0" bIns="0" rtlCol="0" anchor="ctr"/>
          <a:lstStyle/>
          <a:p>
            <a:pPr marL="0" indent="0">
              <a:lnSpc>
                <a:spcPct val="108000"/>
              </a:lnSpc>
              <a:buNone/>
            </a:pPr>
            <a:r>
              <a:rPr lang="en-US" sz="1150" dirty="0">
                <a:solidFill>
                  <a:srgbClr val="26314F"/>
                </a:solidFill>
                <a:latin typeface="Calibri" pitchFamily="34" charset="0"/>
                <a:ea typeface="Calibri" pitchFamily="34" charset="-122"/>
                <a:cs typeface="Calibri" pitchFamily="34" charset="-120"/>
              </a:rPr>
              <a:t>Additional adults deployed for focused questioning and guided observation</a:t>
            </a:r>
            <a:endParaRPr lang="en-US" sz="1150" dirty="0"/>
          </a:p>
        </p:txBody>
      </p:sp>
      <p:sp>
        <p:nvSpPr>
          <p:cNvPr id="25" name="Shape 19"/>
          <p:cNvSpPr/>
          <p:nvPr/>
        </p:nvSpPr>
        <p:spPr>
          <a:xfrm>
            <a:off x="5196840" y="4181551"/>
            <a:ext cx="6629400" cy="1143000"/>
          </a:xfrm>
          <a:prstGeom prst="roundRect">
            <a:avLst>
              <a:gd name="adj" fmla="val 5600"/>
            </a:avLst>
          </a:prstGeom>
          <a:solidFill>
            <a:srgbClr val="EEF1F7"/>
          </a:solidFill>
          <a:ln/>
        </p:spPr>
        <p:txBody>
          <a:bodyPr/>
          <a:p/>
        </p:txBody>
      </p:sp>
      <p:sp>
        <p:nvSpPr>
          <p:cNvPr id="26" name="Shape 20"/>
          <p:cNvSpPr/>
          <p:nvPr/>
        </p:nvSpPr>
        <p:spPr>
          <a:xfrm>
            <a:off x="5361432" y="4478731"/>
            <a:ext cx="548640" cy="548640"/>
          </a:xfrm>
          <a:prstGeom prst="ellipse">
            <a:avLst/>
          </a:prstGeom>
          <a:solidFill>
            <a:srgbClr val="C1440E"/>
          </a:solidFill>
          <a:ln/>
        </p:spPr>
        <p:txBody>
          <a:bodyPr/>
          <a:p/>
        </p:txBody>
      </p:sp>
      <p:pic>
        <p:nvPicPr>
          <p:cNvPr id="27" name="Image 4" descr="icons/camera_white.png"/>
          <p:cNvPicPr>
            <a:picLocks noChangeAspect="1"/>
          </p:cNvPicPr>
          <p:nvPr/>
        </p:nvPicPr>
        <p:blipFill>
          <a:blip r:embed="rId7"/>
          <a:stretch>
            <a:fillRect/>
          </a:stretch>
        </p:blipFill>
        <p:spPr>
          <a:xfrm>
            <a:off x="5432755" y="4550054"/>
            <a:ext cx="405994" cy="405994"/>
          </a:xfrm>
          <a:prstGeom prst="rect">
            <a:avLst/>
          </a:prstGeom>
        </p:spPr>
      </p:pic>
      <p:sp>
        <p:nvSpPr>
          <p:cNvPr id="28" name="Text 21"/>
          <p:cNvSpPr/>
          <p:nvPr/>
        </p:nvSpPr>
        <p:spPr>
          <a:xfrm>
            <a:off x="6092952" y="4254703"/>
            <a:ext cx="1828800" cy="996696"/>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Evidence</a:t>
            </a:r>
            <a:endParaRPr lang="en-US" sz="1300" dirty="0"/>
          </a:p>
        </p:txBody>
      </p:sp>
      <p:sp>
        <p:nvSpPr>
          <p:cNvPr id="29" name="Text 22"/>
          <p:cNvSpPr/>
          <p:nvPr/>
        </p:nvSpPr>
        <p:spPr>
          <a:xfrm>
            <a:off x="7985760" y="4181551"/>
            <a:ext cx="3703320" cy="1143000"/>
          </a:xfrm>
          <a:prstGeom prst="rect">
            <a:avLst/>
          </a:prstGeom>
          <a:noFill/>
          <a:ln/>
        </p:spPr>
        <p:txBody>
          <a:bodyPr wrap="square" lIns="0" tIns="0" rIns="0" bIns="0" rtlCol="0" anchor="ctr"/>
          <a:lstStyle/>
          <a:p>
            <a:pPr marL="0" indent="0">
              <a:lnSpc>
                <a:spcPct val="108000"/>
              </a:lnSpc>
              <a:buNone/>
            </a:pPr>
            <a:r>
              <a:rPr lang="en-US" sz="1150" dirty="0">
                <a:solidFill>
                  <a:srgbClr val="26314F"/>
                </a:solidFill>
                <a:latin typeface="Calibri" pitchFamily="34" charset="0"/>
                <a:ea typeface="Calibri" pitchFamily="34" charset="-122"/>
                <a:cs typeface="Calibri" pitchFamily="34" charset="-120"/>
              </a:rPr>
              <a:t>Photographs, diagrams, oral answers and map annotations count alongside writing</a:t>
            </a:r>
            <a:endParaRPr lang="en-US" sz="1150" dirty="0"/>
          </a:p>
        </p:txBody>
      </p:sp>
      <p:sp>
        <p:nvSpPr>
          <p:cNvPr id="35" name="Shape 23">
            <a:extLst>
              <a:ext uri="{FF2B5EF4-FFF2-40B4-BE49-F238E27FC236}">
                <a16:creationId xmlns:a16="http://schemas.microsoft.com/office/drawing/2014/main" id="{BF1F8760-4958-4EA8-9164-230CB99D7A39}"/>
              </a:ext>
            </a:extLst>
          </p:cNvPr>
          <p:cNvSpPr/>
          <p:nvPr/>
        </p:nvSpPr>
        <p:spPr>
          <a:xfrm>
            <a:off x="5196840" y="5489990"/>
            <a:ext cx="6629400" cy="987552"/>
          </a:xfrm>
          <a:prstGeom prst="roundRect">
            <a:avLst>
              <a:gd name="adj" fmla="val 6481"/>
            </a:avLst>
          </a:prstGeom>
          <a:solidFill>
            <a:srgbClr val="EEF1F7"/>
          </a:solidFill>
          <a:ln/>
        </p:spPr>
        <p:txBody>
          <a:bodyPr/>
          <a:p/>
        </p:txBody>
      </p:sp>
      <p:sp>
        <p:nvSpPr>
          <p:cNvPr id="36" name="Shape 24">
            <a:extLst>
              <a:ext uri="{FF2B5EF4-FFF2-40B4-BE49-F238E27FC236}">
                <a16:creationId xmlns:a16="http://schemas.microsoft.com/office/drawing/2014/main" id="{46D62BD1-9AD1-474D-A5EF-A1136F94F5A5}"/>
              </a:ext>
            </a:extLst>
          </p:cNvPr>
          <p:cNvSpPr/>
          <p:nvPr/>
        </p:nvSpPr>
        <p:spPr>
          <a:xfrm>
            <a:off x="5343144" y="5732306"/>
            <a:ext cx="502920" cy="502920"/>
          </a:xfrm>
          <a:prstGeom prst="ellipse">
            <a:avLst/>
          </a:prstGeom>
          <a:solidFill>
            <a:srgbClr val="C1440E"/>
          </a:solidFill>
          <a:ln/>
        </p:spPr>
        <p:txBody>
          <a:bodyPr/>
          <a:p/>
        </p:txBody>
      </p:sp>
      <p:pic>
        <p:nvPicPr>
          <p:cNvPr id="37" name="Image 5" descr="icons/rocket_white.png">
            <a:extLst>
              <a:ext uri="{FF2B5EF4-FFF2-40B4-BE49-F238E27FC236}">
                <a16:creationId xmlns:a16="http://schemas.microsoft.com/office/drawing/2014/main" id="{F4519009-17C2-4D12-9D9C-AE104061DFB0}"/>
              </a:ext>
            </a:extLst>
          </p:cNvPr>
          <p:cNvPicPr>
            <a:picLocks noChangeAspect="1"/>
          </p:cNvPicPr>
          <p:nvPr/>
        </p:nvPicPr>
        <p:blipFill>
          <a:blip r:embed="rId8"/>
          <a:stretch>
            <a:fillRect/>
          </a:stretch>
        </p:blipFill>
        <p:spPr>
          <a:xfrm>
            <a:off x="5408524" y="5797686"/>
            <a:ext cx="372161" cy="372161"/>
          </a:xfrm>
          <a:prstGeom prst="rect">
            <a:avLst/>
          </a:prstGeom>
        </p:spPr>
      </p:pic>
      <p:sp>
        <p:nvSpPr>
          <p:cNvPr id="38" name="Text 25">
            <a:extLst>
              <a:ext uri="{FF2B5EF4-FFF2-40B4-BE49-F238E27FC236}">
                <a16:creationId xmlns:a16="http://schemas.microsoft.com/office/drawing/2014/main" id="{D79B25CF-0C62-48EA-BE64-7CE9046BA1D7}"/>
              </a:ext>
            </a:extLst>
          </p:cNvPr>
          <p:cNvSpPr/>
          <p:nvPr/>
        </p:nvSpPr>
        <p:spPr>
          <a:xfrm>
            <a:off x="6019800" y="5563142"/>
            <a:ext cx="1828800" cy="822960"/>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Challenge</a:t>
            </a:r>
            <a:endParaRPr lang="en-US" sz="1300" dirty="0"/>
          </a:p>
        </p:txBody>
      </p:sp>
      <p:sp>
        <p:nvSpPr>
          <p:cNvPr id="39" name="Text 26">
            <a:extLst>
              <a:ext uri="{FF2B5EF4-FFF2-40B4-BE49-F238E27FC236}">
                <a16:creationId xmlns:a16="http://schemas.microsoft.com/office/drawing/2014/main" id="{51A3315D-4664-41ED-B299-C70D547CF08F}"/>
              </a:ext>
            </a:extLst>
          </p:cNvPr>
          <p:cNvSpPr/>
          <p:nvPr/>
        </p:nvSpPr>
        <p:spPr>
          <a:xfrm>
            <a:off x="7984067" y="5489990"/>
            <a:ext cx="3794760" cy="987552"/>
          </a:xfrm>
          <a:prstGeom prst="rect">
            <a:avLst/>
          </a:prstGeom>
          <a:noFill/>
          <a:ln/>
        </p:spPr>
        <p:txBody>
          <a:bodyPr wrap="square" lIns="0" tIns="0" rIns="0" bIns="0" rtlCol="0" anchor="ctr"/>
          <a:lstStyle/>
          <a:p>
            <a:pPr marL="0" indent="0">
              <a:lnSpc>
                <a:spcPct val="105000"/>
              </a:lnSpc>
              <a:buNone/>
            </a:pPr>
            <a:r>
              <a:rPr lang="en-US" sz="1150" dirty="0">
                <a:solidFill>
                  <a:srgbClr val="26314F"/>
                </a:solidFill>
                <a:latin typeface="Calibri" pitchFamily="34" charset="0"/>
                <a:ea typeface="Calibri" pitchFamily="34" charset="-122"/>
                <a:cs typeface="Calibri" pitchFamily="34" charset="-120"/>
              </a:rPr>
              <a:t>Open-ended enquiry, reduced scaffolding and justifying geographical views with evidence</a:t>
            </a:r>
            <a:endParaRPr lang="en-US" sz="11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p:spPr>
        <p:txBody>
          <a:bodyPr/>
          <a:p/>
        </p:txBody>
      </p:sp>
      <p:pic>
        <p:nvPicPr>
          <p:cNvPr id="3" name="Image 0" descr="icons/compass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Curriculum Journey: Year 1 &amp; Year 2</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Geography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06</a:t>
            </a:r>
            <a:endParaRPr lang="en-US" sz="900" dirty="0"/>
          </a:p>
        </p:txBody>
      </p:sp>
      <p:sp>
        <p:nvSpPr>
          <p:cNvPr id="7" name="Shape 4"/>
          <p:cNvSpPr/>
          <p:nvPr/>
        </p:nvSpPr>
        <p:spPr>
          <a:xfrm>
            <a:off x="502920" y="1234440"/>
            <a:ext cx="868680" cy="2514600"/>
          </a:xfrm>
          <a:prstGeom prst="roundRect">
            <a:avLst>
              <a:gd name="adj" fmla="val 8421"/>
            </a:avLst>
          </a:prstGeom>
          <a:solidFill>
            <a:srgbClr val="1B2E5E"/>
          </a:solidFill>
          <a:ln/>
        </p:spPr>
        <p:txBody>
          <a:bodyPr/>
          <a:p/>
        </p:txBody>
      </p:sp>
      <p:sp>
        <p:nvSpPr>
          <p:cNvPr id="8" name="Text 5"/>
          <p:cNvSpPr/>
          <p:nvPr/>
        </p:nvSpPr>
        <p:spPr>
          <a:xfrm>
            <a:off x="502920" y="123444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1</a:t>
            </a:r>
            <a:endParaRPr lang="en-US" sz="1600" dirty="0"/>
          </a:p>
        </p:txBody>
      </p:sp>
      <p:sp>
        <p:nvSpPr>
          <p:cNvPr id="9" name="Shape 6"/>
          <p:cNvSpPr/>
          <p:nvPr/>
        </p:nvSpPr>
        <p:spPr>
          <a:xfrm>
            <a:off x="1554480" y="1234440"/>
            <a:ext cx="3271418" cy="2514600"/>
          </a:xfrm>
          <a:prstGeom prst="roundRect">
            <a:avLst>
              <a:gd name="adj" fmla="val 2909"/>
            </a:avLst>
          </a:prstGeom>
          <a:solidFill>
            <a:srgbClr val="EEF1F7"/>
          </a:solidFill>
          <a:ln/>
          <a:effectLst>
            <a:outerShdw blurRad="50800" dist="12700" dir="2700000" algn="bl" rotWithShape="0">
              <a:srgbClr val="000000">
                <a:alpha val="8000"/>
              </a:srgbClr>
            </a:outerShdw>
          </a:effectLst>
        </p:spPr>
        <p:txBody>
          <a:bodyPr/>
          <a:p/>
        </p:txBody>
      </p:sp>
      <p:sp>
        <p:nvSpPr>
          <p:cNvPr id="10" name="Shape 7"/>
          <p:cNvSpPr/>
          <p:nvPr/>
        </p:nvSpPr>
        <p:spPr>
          <a:xfrm>
            <a:off x="2897581" y="1399032"/>
            <a:ext cx="585216" cy="585216"/>
          </a:xfrm>
          <a:prstGeom prst="ellipse">
            <a:avLst/>
          </a:prstGeom>
          <a:solidFill>
            <a:srgbClr val="F5A623"/>
          </a:solidFill>
          <a:ln/>
        </p:spPr>
        <p:txBody>
          <a:bodyPr/>
          <a:p/>
        </p:txBody>
      </p:sp>
      <p:pic>
        <p:nvPicPr>
          <p:cNvPr id="11" name="Image 1" descr="icons/school_white.png"/>
          <p:cNvPicPr>
            <a:picLocks noChangeAspect="1"/>
          </p:cNvPicPr>
          <p:nvPr/>
        </p:nvPicPr>
        <p:blipFill>
          <a:blip r:embed="rId4"/>
          <a:stretch>
            <a:fillRect/>
          </a:stretch>
        </p:blipFill>
        <p:spPr>
          <a:xfrm>
            <a:off x="2973659" y="1475110"/>
            <a:ext cx="433060" cy="433060"/>
          </a:xfrm>
          <a:prstGeom prst="rect">
            <a:avLst/>
          </a:prstGeom>
        </p:spPr>
      </p:pic>
      <p:sp>
        <p:nvSpPr>
          <p:cNvPr id="12" name="Text 8"/>
          <p:cNvSpPr/>
          <p:nvPr/>
        </p:nvSpPr>
        <p:spPr>
          <a:xfrm>
            <a:off x="1691640" y="2130552"/>
            <a:ext cx="2997098" cy="256032"/>
          </a:xfrm>
          <a:prstGeom prst="rect">
            <a:avLst/>
          </a:prstGeom>
          <a:noFill/>
          <a:ln/>
        </p:spPr>
        <p:txBody>
          <a:bodyPr wrap="square" lIns="0" tIns="0" rIns="0" bIns="0" rtlCol="0" anchor="ctr"/>
          <a:lstStyle/>
          <a:p>
            <a:pPr marL="0" indent="0" algn="ctr">
              <a:buNone/>
            </a:pPr>
            <a:r>
              <a:rPr lang="en-US" sz="1000" b="1" kern="0" spc="100" dirty="0">
                <a:solidFill>
                  <a:srgbClr val="F5A623"/>
                </a:solidFill>
                <a:latin typeface="Calibri" pitchFamily="34" charset="0"/>
                <a:ea typeface="Calibri" pitchFamily="34" charset="-122"/>
                <a:cs typeface="Calibri" pitchFamily="34" charset="-120"/>
              </a:rPr>
              <a:t>AUTUMN</a:t>
            </a:r>
            <a:endParaRPr lang="en-US" sz="1000" dirty="0"/>
          </a:p>
        </p:txBody>
      </p:sp>
      <p:sp>
        <p:nvSpPr>
          <p:cNvPr id="13" name="Text 9"/>
          <p:cNvSpPr/>
          <p:nvPr/>
        </p:nvSpPr>
        <p:spPr>
          <a:xfrm>
            <a:off x="1691640" y="2404872"/>
            <a:ext cx="2997098" cy="384048"/>
          </a:xfrm>
          <a:prstGeom prst="rect">
            <a:avLst/>
          </a:prstGeom>
          <a:noFill/>
          <a:ln/>
        </p:spPr>
        <p:txBody>
          <a:bodyPr wrap="square" lIns="0" tIns="0" rIns="0" bIns="0" rtlCol="0" anchor="t"/>
          <a:lstStyle/>
          <a:p>
            <a:pPr marL="0" indent="0" algn="ctr">
              <a:lnSpc>
                <a:spcPct val="100000"/>
              </a:lnSpc>
              <a:buNone/>
            </a:pPr>
            <a:r>
              <a:rPr lang="en-US" sz="1250" b="1" dirty="0">
                <a:solidFill>
                  <a:srgbClr val="1B2E5E"/>
                </a:solidFill>
                <a:latin typeface="Calibri" pitchFamily="34" charset="0"/>
                <a:ea typeface="Calibri" pitchFamily="34" charset="-122"/>
                <a:cs typeface="Calibri" pitchFamily="34" charset="-120"/>
              </a:rPr>
              <a:t>Our School</a:t>
            </a:r>
            <a:endParaRPr lang="en-US" sz="1250" dirty="0"/>
          </a:p>
        </p:txBody>
      </p:sp>
      <p:sp>
        <p:nvSpPr>
          <p:cNvPr id="14" name="Text 10"/>
          <p:cNvSpPr/>
          <p:nvPr/>
        </p:nvSpPr>
        <p:spPr>
          <a:xfrm>
            <a:off x="1737360" y="2807208"/>
            <a:ext cx="2905658" cy="832104"/>
          </a:xfrm>
          <a:prstGeom prst="rect">
            <a:avLst/>
          </a:prstGeom>
          <a:noFill/>
          <a:ln/>
        </p:spPr>
        <p:txBody>
          <a:bodyPr wrap="square" lIns="0" tIns="0" rIns="0" bIns="0" rtlCol="0" anchor="t"/>
          <a:lstStyle/>
          <a:p>
            <a:pPr marL="0" indent="0" algn="ctr">
              <a:lnSpc>
                <a:spcPct val="108000"/>
              </a:lnSpc>
              <a:buNone/>
            </a:pPr>
            <a:r>
              <a:rPr lang="en-US" sz="1050" dirty="0">
                <a:solidFill>
                  <a:srgbClr val="26314F"/>
                </a:solidFill>
                <a:latin typeface="Calibri" pitchFamily="34" charset="0"/>
                <a:ea typeface="Calibri" pitchFamily="34" charset="-122"/>
                <a:cs typeface="Calibri" pitchFamily="34" charset="-120"/>
              </a:rPr>
              <a:t>How our school works, and how we look after it.</a:t>
            </a:r>
            <a:endParaRPr lang="en-US" sz="1050" dirty="0"/>
          </a:p>
        </p:txBody>
      </p:sp>
      <p:sp>
        <p:nvSpPr>
          <p:cNvPr id="15" name="Shape 11"/>
          <p:cNvSpPr/>
          <p:nvPr/>
        </p:nvSpPr>
        <p:spPr>
          <a:xfrm>
            <a:off x="5008778" y="1234440"/>
            <a:ext cx="3271418" cy="2514600"/>
          </a:xfrm>
          <a:prstGeom prst="roundRect">
            <a:avLst>
              <a:gd name="adj" fmla="val 2909"/>
            </a:avLst>
          </a:prstGeom>
          <a:solidFill>
            <a:srgbClr val="EEF1F7"/>
          </a:solidFill>
          <a:ln/>
          <a:effectLst>
            <a:outerShdw blurRad="50800" dist="12700" dir="2700000" algn="bl" rotWithShape="0">
              <a:srgbClr val="000000">
                <a:alpha val="8000"/>
              </a:srgbClr>
            </a:outerShdw>
          </a:effectLst>
        </p:spPr>
        <p:txBody>
          <a:bodyPr/>
          <a:p/>
        </p:txBody>
      </p:sp>
      <p:sp>
        <p:nvSpPr>
          <p:cNvPr id="16" name="Shape 12"/>
          <p:cNvSpPr/>
          <p:nvPr/>
        </p:nvSpPr>
        <p:spPr>
          <a:xfrm>
            <a:off x="6351880" y="1399032"/>
            <a:ext cx="585216" cy="585216"/>
          </a:xfrm>
          <a:prstGeom prst="ellipse">
            <a:avLst/>
          </a:prstGeom>
          <a:solidFill>
            <a:srgbClr val="0E7C7B"/>
          </a:solidFill>
          <a:ln/>
        </p:spPr>
        <p:txBody>
          <a:bodyPr/>
          <a:p/>
        </p:txBody>
      </p:sp>
      <p:pic>
        <p:nvPicPr>
          <p:cNvPr id="17" name="Image 2" descr="icons/city_white.png"/>
          <p:cNvPicPr>
            <a:picLocks noChangeAspect="1"/>
          </p:cNvPicPr>
          <p:nvPr/>
        </p:nvPicPr>
        <p:blipFill>
          <a:blip r:embed="rId5"/>
          <a:stretch>
            <a:fillRect/>
          </a:stretch>
        </p:blipFill>
        <p:spPr>
          <a:xfrm>
            <a:off x="6427958" y="1475110"/>
            <a:ext cx="433060" cy="433060"/>
          </a:xfrm>
          <a:prstGeom prst="rect">
            <a:avLst/>
          </a:prstGeom>
        </p:spPr>
      </p:pic>
      <p:sp>
        <p:nvSpPr>
          <p:cNvPr id="18" name="Text 13"/>
          <p:cNvSpPr/>
          <p:nvPr/>
        </p:nvSpPr>
        <p:spPr>
          <a:xfrm>
            <a:off x="5145938" y="2130552"/>
            <a:ext cx="2997098" cy="256032"/>
          </a:xfrm>
          <a:prstGeom prst="rect">
            <a:avLst/>
          </a:prstGeom>
          <a:noFill/>
          <a:ln/>
        </p:spPr>
        <p:txBody>
          <a:bodyPr wrap="square" lIns="0" tIns="0" rIns="0" bIns="0" rtlCol="0" anchor="ctr"/>
          <a:lstStyle/>
          <a:p>
            <a:pPr marL="0" indent="0" algn="ctr">
              <a:buNone/>
            </a:pPr>
            <a:r>
              <a:rPr lang="en-US" sz="1000" b="1" kern="0" spc="100" dirty="0">
                <a:solidFill>
                  <a:srgbClr val="0E7C7B"/>
                </a:solidFill>
                <a:latin typeface="Calibri" pitchFamily="34" charset="0"/>
                <a:ea typeface="Calibri" pitchFamily="34" charset="-122"/>
                <a:cs typeface="Calibri" pitchFamily="34" charset="-120"/>
              </a:rPr>
              <a:t>SPRING</a:t>
            </a:r>
            <a:endParaRPr lang="en-US" sz="1000" dirty="0"/>
          </a:p>
        </p:txBody>
      </p:sp>
      <p:sp>
        <p:nvSpPr>
          <p:cNvPr id="19" name="Text 14"/>
          <p:cNvSpPr/>
          <p:nvPr/>
        </p:nvSpPr>
        <p:spPr>
          <a:xfrm>
            <a:off x="5145938" y="2404872"/>
            <a:ext cx="2997098" cy="384048"/>
          </a:xfrm>
          <a:prstGeom prst="rect">
            <a:avLst/>
          </a:prstGeom>
          <a:noFill/>
          <a:ln/>
        </p:spPr>
        <p:txBody>
          <a:bodyPr wrap="square" lIns="0" tIns="0" rIns="0" bIns="0" rtlCol="0" anchor="t"/>
          <a:lstStyle/>
          <a:p>
            <a:pPr marL="0" indent="0" algn="ctr">
              <a:lnSpc>
                <a:spcPct val="100000"/>
              </a:lnSpc>
              <a:buNone/>
            </a:pPr>
            <a:r>
              <a:rPr lang="en-US" sz="1250" b="1" dirty="0">
                <a:solidFill>
                  <a:srgbClr val="1B2E5E"/>
                </a:solidFill>
                <a:latin typeface="Calibri" pitchFamily="34" charset="0"/>
                <a:ea typeface="Calibri" pitchFamily="34" charset="-122"/>
                <a:cs typeface="Calibri" pitchFamily="34" charset="-120"/>
              </a:rPr>
              <a:t>Our Town</a:t>
            </a:r>
            <a:endParaRPr lang="en-US" sz="1250" dirty="0"/>
          </a:p>
        </p:txBody>
      </p:sp>
      <p:sp>
        <p:nvSpPr>
          <p:cNvPr id="20" name="Text 15"/>
          <p:cNvSpPr/>
          <p:nvPr/>
        </p:nvSpPr>
        <p:spPr>
          <a:xfrm>
            <a:off x="5191658" y="2807208"/>
            <a:ext cx="2905658" cy="832104"/>
          </a:xfrm>
          <a:prstGeom prst="rect">
            <a:avLst/>
          </a:prstGeom>
          <a:noFill/>
          <a:ln/>
        </p:spPr>
        <p:txBody>
          <a:bodyPr wrap="square" lIns="0" tIns="0" rIns="0" bIns="0" rtlCol="0" anchor="t"/>
          <a:lstStyle/>
          <a:p>
            <a:pPr marL="0" indent="0" algn="ctr">
              <a:lnSpc>
                <a:spcPct val="108000"/>
              </a:lnSpc>
              <a:buNone/>
            </a:pPr>
            <a:r>
              <a:rPr lang="en-US" sz="1050" dirty="0">
                <a:solidFill>
                  <a:srgbClr val="26314F"/>
                </a:solidFill>
                <a:latin typeface="Calibri" pitchFamily="34" charset="0"/>
                <a:ea typeface="Calibri" pitchFamily="34" charset="-122"/>
                <a:cs typeface="Calibri" pitchFamily="34" charset="-120"/>
              </a:rPr>
              <a:t>Locating Knutsford and its landmarks.</a:t>
            </a:r>
            <a:endParaRPr lang="en-US" sz="1050" dirty="0"/>
          </a:p>
        </p:txBody>
      </p:sp>
      <p:sp>
        <p:nvSpPr>
          <p:cNvPr id="21" name="Shape 16"/>
          <p:cNvSpPr/>
          <p:nvPr/>
        </p:nvSpPr>
        <p:spPr>
          <a:xfrm>
            <a:off x="8463077" y="1234440"/>
            <a:ext cx="3271418" cy="2514600"/>
          </a:xfrm>
          <a:prstGeom prst="roundRect">
            <a:avLst>
              <a:gd name="adj" fmla="val 2909"/>
            </a:avLst>
          </a:prstGeom>
          <a:solidFill>
            <a:srgbClr val="EEF1F7"/>
          </a:solidFill>
          <a:ln/>
          <a:effectLst>
            <a:outerShdw blurRad="50800" dist="12700" dir="2700000" algn="bl" rotWithShape="0">
              <a:srgbClr val="000000">
                <a:alpha val="8000"/>
              </a:srgbClr>
            </a:outerShdw>
          </a:effectLst>
        </p:spPr>
        <p:txBody>
          <a:bodyPr/>
          <a:p/>
        </p:txBody>
      </p:sp>
      <p:sp>
        <p:nvSpPr>
          <p:cNvPr id="22" name="Shape 17"/>
          <p:cNvSpPr/>
          <p:nvPr/>
        </p:nvSpPr>
        <p:spPr>
          <a:xfrm>
            <a:off x="9806178" y="1399032"/>
            <a:ext cx="585216" cy="585216"/>
          </a:xfrm>
          <a:prstGeom prst="ellipse">
            <a:avLst/>
          </a:prstGeom>
          <a:solidFill>
            <a:srgbClr val="C1440E"/>
          </a:solidFill>
          <a:ln/>
        </p:spPr>
        <p:txBody>
          <a:bodyPr/>
          <a:p/>
        </p:txBody>
      </p:sp>
      <p:pic>
        <p:nvPicPr>
          <p:cNvPr id="23" name="Image 3" descr="icons/umbrellabeach_white.png"/>
          <p:cNvPicPr>
            <a:picLocks noChangeAspect="1"/>
          </p:cNvPicPr>
          <p:nvPr/>
        </p:nvPicPr>
        <p:blipFill>
          <a:blip r:embed="rId6"/>
          <a:stretch>
            <a:fillRect/>
          </a:stretch>
        </p:blipFill>
        <p:spPr>
          <a:xfrm>
            <a:off x="9882256" y="1475110"/>
            <a:ext cx="433060" cy="433060"/>
          </a:xfrm>
          <a:prstGeom prst="rect">
            <a:avLst/>
          </a:prstGeom>
        </p:spPr>
      </p:pic>
      <p:sp>
        <p:nvSpPr>
          <p:cNvPr id="24" name="Text 18"/>
          <p:cNvSpPr/>
          <p:nvPr/>
        </p:nvSpPr>
        <p:spPr>
          <a:xfrm>
            <a:off x="8600237" y="2130552"/>
            <a:ext cx="2997098" cy="256032"/>
          </a:xfrm>
          <a:prstGeom prst="rect">
            <a:avLst/>
          </a:prstGeom>
          <a:noFill/>
          <a:ln/>
        </p:spPr>
        <p:txBody>
          <a:bodyPr wrap="square" lIns="0" tIns="0" rIns="0" bIns="0" rtlCol="0" anchor="ctr"/>
          <a:lstStyle/>
          <a:p>
            <a:pPr marL="0" indent="0" algn="ctr">
              <a:buNone/>
            </a:pPr>
            <a:r>
              <a:rPr lang="en-US" sz="1000" b="1" kern="0" spc="100" dirty="0">
                <a:solidFill>
                  <a:srgbClr val="C1440E"/>
                </a:solidFill>
                <a:latin typeface="Calibri" pitchFamily="34" charset="0"/>
                <a:ea typeface="Calibri" pitchFamily="34" charset="-122"/>
                <a:cs typeface="Calibri" pitchFamily="34" charset="-120"/>
              </a:rPr>
              <a:t>SUMMER</a:t>
            </a:r>
            <a:endParaRPr lang="en-US" sz="1000" dirty="0"/>
          </a:p>
        </p:txBody>
      </p:sp>
      <p:sp>
        <p:nvSpPr>
          <p:cNvPr id="25" name="Text 19"/>
          <p:cNvSpPr/>
          <p:nvPr/>
        </p:nvSpPr>
        <p:spPr>
          <a:xfrm>
            <a:off x="8600237" y="2404872"/>
            <a:ext cx="2997098" cy="384048"/>
          </a:xfrm>
          <a:prstGeom prst="rect">
            <a:avLst/>
          </a:prstGeom>
          <a:noFill/>
          <a:ln/>
        </p:spPr>
        <p:txBody>
          <a:bodyPr wrap="square" lIns="0" tIns="0" rIns="0" bIns="0" rtlCol="0" anchor="t"/>
          <a:lstStyle/>
          <a:p>
            <a:pPr marL="0" indent="0" algn="ctr">
              <a:lnSpc>
                <a:spcPct val="100000"/>
              </a:lnSpc>
              <a:buNone/>
            </a:pPr>
            <a:r>
              <a:rPr lang="en-US" sz="1250" b="1" dirty="0">
                <a:solidFill>
                  <a:srgbClr val="1B2E5E"/>
                </a:solidFill>
                <a:latin typeface="Calibri" pitchFamily="34" charset="0"/>
                <a:ea typeface="Calibri" pitchFamily="34" charset="-122"/>
                <a:cs typeface="Calibri" pitchFamily="34" charset="-120"/>
              </a:rPr>
              <a:t>Brilliant Beaches</a:t>
            </a:r>
            <a:endParaRPr lang="en-US" sz="1250" dirty="0"/>
          </a:p>
        </p:txBody>
      </p:sp>
      <p:sp>
        <p:nvSpPr>
          <p:cNvPr id="26" name="Text 20"/>
          <p:cNvSpPr/>
          <p:nvPr/>
        </p:nvSpPr>
        <p:spPr>
          <a:xfrm>
            <a:off x="8645957" y="2807208"/>
            <a:ext cx="2905658" cy="832104"/>
          </a:xfrm>
          <a:prstGeom prst="rect">
            <a:avLst/>
          </a:prstGeom>
          <a:noFill/>
          <a:ln/>
        </p:spPr>
        <p:txBody>
          <a:bodyPr wrap="square" lIns="0" tIns="0" rIns="0" bIns="0" rtlCol="0" anchor="t"/>
          <a:lstStyle/>
          <a:p>
            <a:pPr marL="0" indent="0" algn="ctr">
              <a:lnSpc>
                <a:spcPct val="108000"/>
              </a:lnSpc>
              <a:buNone/>
            </a:pPr>
            <a:r>
              <a:rPr lang="en-US" sz="1050" dirty="0">
                <a:solidFill>
                  <a:srgbClr val="26314F"/>
                </a:solidFill>
                <a:latin typeface="Calibri" pitchFamily="34" charset="0"/>
                <a:ea typeface="Calibri" pitchFamily="34" charset="-122"/>
                <a:cs typeface="Calibri" pitchFamily="34" charset="-120"/>
              </a:rPr>
              <a:t>Beaches, seaside towns and protecting our coasts.</a:t>
            </a:r>
            <a:endParaRPr lang="en-US" sz="1050" dirty="0"/>
          </a:p>
        </p:txBody>
      </p:sp>
      <p:sp>
        <p:nvSpPr>
          <p:cNvPr id="27" name="Shape 21"/>
          <p:cNvSpPr/>
          <p:nvPr/>
        </p:nvSpPr>
        <p:spPr>
          <a:xfrm>
            <a:off x="502920" y="3886200"/>
            <a:ext cx="868680" cy="2514600"/>
          </a:xfrm>
          <a:prstGeom prst="roundRect">
            <a:avLst>
              <a:gd name="adj" fmla="val 8421"/>
            </a:avLst>
          </a:prstGeom>
          <a:solidFill>
            <a:srgbClr val="1B2E5E"/>
          </a:solidFill>
          <a:ln/>
        </p:spPr>
        <p:txBody>
          <a:bodyPr/>
          <a:p/>
        </p:txBody>
      </p:sp>
      <p:sp>
        <p:nvSpPr>
          <p:cNvPr id="28" name="Text 22"/>
          <p:cNvSpPr/>
          <p:nvPr/>
        </p:nvSpPr>
        <p:spPr>
          <a:xfrm>
            <a:off x="502920" y="388620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2</a:t>
            </a:r>
            <a:endParaRPr lang="en-US" sz="1600" dirty="0"/>
          </a:p>
        </p:txBody>
      </p:sp>
      <p:sp>
        <p:nvSpPr>
          <p:cNvPr id="29" name="Shape 23"/>
          <p:cNvSpPr/>
          <p:nvPr/>
        </p:nvSpPr>
        <p:spPr>
          <a:xfrm>
            <a:off x="1554480" y="3886200"/>
            <a:ext cx="3271418" cy="2514600"/>
          </a:xfrm>
          <a:prstGeom prst="roundRect">
            <a:avLst>
              <a:gd name="adj" fmla="val 2909"/>
            </a:avLst>
          </a:prstGeom>
          <a:solidFill>
            <a:srgbClr val="EEF1F7"/>
          </a:solidFill>
          <a:ln/>
          <a:effectLst>
            <a:outerShdw blurRad="50800" dist="12700" dir="2700000" algn="bl" rotWithShape="0">
              <a:srgbClr val="000000">
                <a:alpha val="8000"/>
              </a:srgbClr>
            </a:outerShdw>
          </a:effectLst>
        </p:spPr>
        <p:txBody>
          <a:bodyPr/>
          <a:p/>
        </p:txBody>
      </p:sp>
      <p:sp>
        <p:nvSpPr>
          <p:cNvPr id="30" name="Shape 24"/>
          <p:cNvSpPr/>
          <p:nvPr/>
        </p:nvSpPr>
        <p:spPr>
          <a:xfrm>
            <a:off x="2897581" y="4050792"/>
            <a:ext cx="585216" cy="585216"/>
          </a:xfrm>
          <a:prstGeom prst="ellipse">
            <a:avLst/>
          </a:prstGeom>
          <a:solidFill>
            <a:srgbClr val="F5A623"/>
          </a:solidFill>
          <a:ln/>
        </p:spPr>
        <p:txBody>
          <a:bodyPr/>
          <a:p/>
        </p:txBody>
      </p:sp>
      <p:pic>
        <p:nvPicPr>
          <p:cNvPr id="31" name="Image 4" descr="icons/mapmarked_white.png"/>
          <p:cNvPicPr>
            <a:picLocks noChangeAspect="1"/>
          </p:cNvPicPr>
          <p:nvPr/>
        </p:nvPicPr>
        <p:blipFill>
          <a:blip r:embed="rId7"/>
          <a:stretch>
            <a:fillRect/>
          </a:stretch>
        </p:blipFill>
        <p:spPr>
          <a:xfrm>
            <a:off x="2973659" y="4126870"/>
            <a:ext cx="433060" cy="433060"/>
          </a:xfrm>
          <a:prstGeom prst="rect">
            <a:avLst/>
          </a:prstGeom>
        </p:spPr>
      </p:pic>
      <p:sp>
        <p:nvSpPr>
          <p:cNvPr id="32" name="Text 25"/>
          <p:cNvSpPr/>
          <p:nvPr/>
        </p:nvSpPr>
        <p:spPr>
          <a:xfrm>
            <a:off x="1691640" y="4782312"/>
            <a:ext cx="2997098" cy="256032"/>
          </a:xfrm>
          <a:prstGeom prst="rect">
            <a:avLst/>
          </a:prstGeom>
          <a:noFill/>
          <a:ln/>
        </p:spPr>
        <p:txBody>
          <a:bodyPr wrap="square" lIns="0" tIns="0" rIns="0" bIns="0" rtlCol="0" anchor="ctr"/>
          <a:lstStyle/>
          <a:p>
            <a:pPr marL="0" indent="0" algn="ctr">
              <a:buNone/>
            </a:pPr>
            <a:r>
              <a:rPr lang="en-US" sz="1000" b="1" kern="0" spc="100" dirty="0">
                <a:solidFill>
                  <a:srgbClr val="F5A623"/>
                </a:solidFill>
                <a:latin typeface="Calibri" pitchFamily="34" charset="0"/>
                <a:ea typeface="Calibri" pitchFamily="34" charset="-122"/>
                <a:cs typeface="Calibri" pitchFamily="34" charset="-120"/>
              </a:rPr>
              <a:t>AUTUMN</a:t>
            </a:r>
            <a:endParaRPr lang="en-US" sz="1000" dirty="0"/>
          </a:p>
        </p:txBody>
      </p:sp>
      <p:sp>
        <p:nvSpPr>
          <p:cNvPr id="33" name="Text 26"/>
          <p:cNvSpPr/>
          <p:nvPr/>
        </p:nvSpPr>
        <p:spPr>
          <a:xfrm>
            <a:off x="1691640" y="5056632"/>
            <a:ext cx="2997098" cy="384048"/>
          </a:xfrm>
          <a:prstGeom prst="rect">
            <a:avLst/>
          </a:prstGeom>
          <a:noFill/>
          <a:ln/>
        </p:spPr>
        <p:txBody>
          <a:bodyPr wrap="square" lIns="0" tIns="0" rIns="0" bIns="0" rtlCol="0" anchor="t"/>
          <a:lstStyle/>
          <a:p>
            <a:pPr marL="0" indent="0" algn="ctr">
              <a:lnSpc>
                <a:spcPct val="100000"/>
              </a:lnSpc>
              <a:buNone/>
            </a:pPr>
            <a:r>
              <a:rPr lang="en-US" sz="1250" b="1" dirty="0">
                <a:solidFill>
                  <a:srgbClr val="1B2E5E"/>
                </a:solidFill>
                <a:latin typeface="Calibri" pitchFamily="34" charset="0"/>
                <a:ea typeface="Calibri" pitchFamily="34" charset="-122"/>
                <a:cs typeface="Calibri" pitchFamily="34" charset="-120"/>
              </a:rPr>
              <a:t>The UK</a:t>
            </a:r>
            <a:endParaRPr lang="en-US" sz="1250" dirty="0"/>
          </a:p>
        </p:txBody>
      </p:sp>
      <p:sp>
        <p:nvSpPr>
          <p:cNvPr id="34" name="Text 27"/>
          <p:cNvSpPr/>
          <p:nvPr/>
        </p:nvSpPr>
        <p:spPr>
          <a:xfrm>
            <a:off x="1737360" y="5458968"/>
            <a:ext cx="2905658" cy="832104"/>
          </a:xfrm>
          <a:prstGeom prst="rect">
            <a:avLst/>
          </a:prstGeom>
          <a:noFill/>
          <a:ln/>
        </p:spPr>
        <p:txBody>
          <a:bodyPr wrap="square" lIns="0" tIns="0" rIns="0" bIns="0" rtlCol="0" anchor="t"/>
          <a:lstStyle/>
          <a:p>
            <a:pPr marL="0" indent="0" algn="ctr">
              <a:lnSpc>
                <a:spcPct val="108000"/>
              </a:lnSpc>
              <a:buNone/>
            </a:pPr>
            <a:r>
              <a:rPr lang="en-US" sz="1050" dirty="0">
                <a:solidFill>
                  <a:srgbClr val="26314F"/>
                </a:solidFill>
                <a:latin typeface="Calibri" pitchFamily="34" charset="0"/>
                <a:ea typeface="Calibri" pitchFamily="34" charset="-122"/>
                <a:cs typeface="Calibri" pitchFamily="34" charset="-120"/>
              </a:rPr>
              <a:t>The UK's four countries, capitals and seas.</a:t>
            </a:r>
            <a:endParaRPr lang="en-US" sz="1050" dirty="0"/>
          </a:p>
        </p:txBody>
      </p:sp>
      <p:sp>
        <p:nvSpPr>
          <p:cNvPr id="35" name="Shape 28"/>
          <p:cNvSpPr/>
          <p:nvPr/>
        </p:nvSpPr>
        <p:spPr>
          <a:xfrm>
            <a:off x="5008778" y="3886200"/>
            <a:ext cx="3271418" cy="2514600"/>
          </a:xfrm>
          <a:prstGeom prst="roundRect">
            <a:avLst>
              <a:gd name="adj" fmla="val 2909"/>
            </a:avLst>
          </a:prstGeom>
          <a:solidFill>
            <a:srgbClr val="EEF1F7"/>
          </a:solidFill>
          <a:ln/>
          <a:effectLst>
            <a:outerShdw blurRad="50800" dist="12700" dir="2700000" algn="bl" rotWithShape="0">
              <a:srgbClr val="000000">
                <a:alpha val="8000"/>
              </a:srgbClr>
            </a:outerShdw>
          </a:effectLst>
        </p:spPr>
        <p:txBody>
          <a:bodyPr/>
          <a:p/>
        </p:txBody>
      </p:sp>
      <p:sp>
        <p:nvSpPr>
          <p:cNvPr id="36" name="Shape 29"/>
          <p:cNvSpPr/>
          <p:nvPr/>
        </p:nvSpPr>
        <p:spPr>
          <a:xfrm>
            <a:off x="6351880" y="4050792"/>
            <a:ext cx="585216" cy="585216"/>
          </a:xfrm>
          <a:prstGeom prst="ellipse">
            <a:avLst/>
          </a:prstGeom>
          <a:solidFill>
            <a:srgbClr val="0E7C7B"/>
          </a:solidFill>
          <a:ln/>
        </p:spPr>
        <p:txBody>
          <a:bodyPr/>
          <a:p/>
        </p:txBody>
      </p:sp>
      <p:pic>
        <p:nvPicPr>
          <p:cNvPr id="37" name="Image 5" descr="icons/globe_white.png"/>
          <p:cNvPicPr>
            <a:picLocks noChangeAspect="1"/>
          </p:cNvPicPr>
          <p:nvPr/>
        </p:nvPicPr>
        <p:blipFill>
          <a:blip r:embed="rId8"/>
          <a:stretch>
            <a:fillRect/>
          </a:stretch>
        </p:blipFill>
        <p:spPr>
          <a:xfrm>
            <a:off x="6427958" y="4126870"/>
            <a:ext cx="433060" cy="433060"/>
          </a:xfrm>
          <a:prstGeom prst="rect">
            <a:avLst/>
          </a:prstGeom>
        </p:spPr>
      </p:pic>
      <p:sp>
        <p:nvSpPr>
          <p:cNvPr id="38" name="Text 30"/>
          <p:cNvSpPr/>
          <p:nvPr/>
        </p:nvSpPr>
        <p:spPr>
          <a:xfrm>
            <a:off x="5145938" y="4782312"/>
            <a:ext cx="2997098" cy="256032"/>
          </a:xfrm>
          <a:prstGeom prst="rect">
            <a:avLst/>
          </a:prstGeom>
          <a:noFill/>
          <a:ln/>
        </p:spPr>
        <p:txBody>
          <a:bodyPr wrap="square" lIns="0" tIns="0" rIns="0" bIns="0" rtlCol="0" anchor="ctr"/>
          <a:lstStyle/>
          <a:p>
            <a:pPr marL="0" indent="0" algn="ctr">
              <a:buNone/>
            </a:pPr>
            <a:r>
              <a:rPr lang="en-US" sz="1000" b="1" kern="0" spc="100" dirty="0">
                <a:solidFill>
                  <a:srgbClr val="0E7C7B"/>
                </a:solidFill>
                <a:latin typeface="Calibri" pitchFamily="34" charset="0"/>
                <a:ea typeface="Calibri" pitchFamily="34" charset="-122"/>
                <a:cs typeface="Calibri" pitchFamily="34" charset="-120"/>
              </a:rPr>
              <a:t>SPRING</a:t>
            </a:r>
            <a:endParaRPr lang="en-US" sz="1000" dirty="0"/>
          </a:p>
        </p:txBody>
      </p:sp>
      <p:sp>
        <p:nvSpPr>
          <p:cNvPr id="39" name="Text 31"/>
          <p:cNvSpPr/>
          <p:nvPr/>
        </p:nvSpPr>
        <p:spPr>
          <a:xfrm>
            <a:off x="5145938" y="5056632"/>
            <a:ext cx="2997098" cy="384048"/>
          </a:xfrm>
          <a:prstGeom prst="rect">
            <a:avLst/>
          </a:prstGeom>
          <a:noFill/>
          <a:ln/>
        </p:spPr>
        <p:txBody>
          <a:bodyPr wrap="square" lIns="0" tIns="0" rIns="0" bIns="0" rtlCol="0" anchor="t"/>
          <a:lstStyle/>
          <a:p>
            <a:pPr marL="0" indent="0" algn="ctr">
              <a:lnSpc>
                <a:spcPct val="100000"/>
              </a:lnSpc>
              <a:buNone/>
            </a:pPr>
            <a:r>
              <a:rPr lang="en-US" sz="1250" b="1" dirty="0">
                <a:solidFill>
                  <a:srgbClr val="1B2E5E"/>
                </a:solidFill>
                <a:latin typeface="Calibri" pitchFamily="34" charset="0"/>
                <a:ea typeface="Calibri" pitchFamily="34" charset="-122"/>
                <a:cs typeface="Calibri" pitchFamily="34" charset="-120"/>
              </a:rPr>
              <a:t>Our World</a:t>
            </a:r>
            <a:endParaRPr lang="en-US" sz="1250" dirty="0"/>
          </a:p>
        </p:txBody>
      </p:sp>
      <p:sp>
        <p:nvSpPr>
          <p:cNvPr id="40" name="Text 32"/>
          <p:cNvSpPr/>
          <p:nvPr/>
        </p:nvSpPr>
        <p:spPr>
          <a:xfrm>
            <a:off x="5191658" y="5458968"/>
            <a:ext cx="2905658" cy="832104"/>
          </a:xfrm>
          <a:prstGeom prst="rect">
            <a:avLst/>
          </a:prstGeom>
          <a:noFill/>
          <a:ln/>
        </p:spPr>
        <p:txBody>
          <a:bodyPr wrap="square" lIns="0" tIns="0" rIns="0" bIns="0" rtlCol="0" anchor="t"/>
          <a:lstStyle/>
          <a:p>
            <a:pPr marL="0" indent="0" algn="ctr">
              <a:lnSpc>
                <a:spcPct val="108000"/>
              </a:lnSpc>
              <a:buNone/>
            </a:pPr>
            <a:r>
              <a:rPr lang="en-US" sz="1050" dirty="0">
                <a:solidFill>
                  <a:srgbClr val="26314F"/>
                </a:solidFill>
                <a:latin typeface="Calibri" pitchFamily="34" charset="0"/>
                <a:ea typeface="Calibri" pitchFamily="34" charset="-122"/>
                <a:cs typeface="Calibri" pitchFamily="34" charset="-120"/>
              </a:rPr>
              <a:t>Continents, oceans and climates around the world.</a:t>
            </a:r>
            <a:endParaRPr lang="en-US" sz="1050" dirty="0"/>
          </a:p>
        </p:txBody>
      </p:sp>
      <p:sp>
        <p:nvSpPr>
          <p:cNvPr id="41" name="Shape 33"/>
          <p:cNvSpPr/>
          <p:nvPr/>
        </p:nvSpPr>
        <p:spPr>
          <a:xfrm>
            <a:off x="8463077" y="3886200"/>
            <a:ext cx="3271418" cy="2514600"/>
          </a:xfrm>
          <a:prstGeom prst="roundRect">
            <a:avLst>
              <a:gd name="adj" fmla="val 2909"/>
            </a:avLst>
          </a:prstGeom>
          <a:solidFill>
            <a:srgbClr val="EEF1F7"/>
          </a:solidFill>
          <a:ln/>
          <a:effectLst>
            <a:outerShdw blurRad="50800" dist="12700" dir="2700000" algn="bl" rotWithShape="0">
              <a:srgbClr val="000000">
                <a:alpha val="8000"/>
              </a:srgbClr>
            </a:outerShdw>
          </a:effectLst>
        </p:spPr>
        <p:txBody>
          <a:bodyPr/>
          <a:p/>
        </p:txBody>
      </p:sp>
      <p:sp>
        <p:nvSpPr>
          <p:cNvPr id="42" name="Shape 34"/>
          <p:cNvSpPr/>
          <p:nvPr/>
        </p:nvSpPr>
        <p:spPr>
          <a:xfrm>
            <a:off x="9806178" y="4050792"/>
            <a:ext cx="585216" cy="585216"/>
          </a:xfrm>
          <a:prstGeom prst="ellipse">
            <a:avLst/>
          </a:prstGeom>
          <a:solidFill>
            <a:srgbClr val="C1440E"/>
          </a:solidFill>
          <a:ln/>
        </p:spPr>
        <p:txBody>
          <a:bodyPr/>
          <a:p/>
        </p:txBody>
      </p:sp>
      <p:pic>
        <p:nvPicPr>
          <p:cNvPr id="43" name="Image 6" descr="icons/sun_white.png"/>
          <p:cNvPicPr>
            <a:picLocks noChangeAspect="1"/>
          </p:cNvPicPr>
          <p:nvPr/>
        </p:nvPicPr>
        <p:blipFill>
          <a:blip r:embed="rId9"/>
          <a:stretch>
            <a:fillRect/>
          </a:stretch>
        </p:blipFill>
        <p:spPr>
          <a:xfrm>
            <a:off x="9882256" y="4126870"/>
            <a:ext cx="433060" cy="433060"/>
          </a:xfrm>
          <a:prstGeom prst="rect">
            <a:avLst/>
          </a:prstGeom>
        </p:spPr>
      </p:pic>
      <p:sp>
        <p:nvSpPr>
          <p:cNvPr id="44" name="Text 35"/>
          <p:cNvSpPr/>
          <p:nvPr/>
        </p:nvSpPr>
        <p:spPr>
          <a:xfrm>
            <a:off x="8600237" y="4782312"/>
            <a:ext cx="2997098" cy="256032"/>
          </a:xfrm>
          <a:prstGeom prst="rect">
            <a:avLst/>
          </a:prstGeom>
          <a:noFill/>
          <a:ln/>
        </p:spPr>
        <p:txBody>
          <a:bodyPr wrap="square" lIns="0" tIns="0" rIns="0" bIns="0" rtlCol="0" anchor="ctr"/>
          <a:lstStyle/>
          <a:p>
            <a:pPr marL="0" indent="0" algn="ctr">
              <a:buNone/>
            </a:pPr>
            <a:r>
              <a:rPr lang="en-US" sz="1000" b="1" kern="0" spc="100" dirty="0">
                <a:solidFill>
                  <a:srgbClr val="C1440E"/>
                </a:solidFill>
                <a:latin typeface="Calibri" pitchFamily="34" charset="0"/>
                <a:ea typeface="Calibri" pitchFamily="34" charset="-122"/>
                <a:cs typeface="Calibri" pitchFamily="34" charset="-120"/>
              </a:rPr>
              <a:t>SUMMER</a:t>
            </a:r>
            <a:endParaRPr lang="en-US" sz="1000" dirty="0"/>
          </a:p>
        </p:txBody>
      </p:sp>
      <p:sp>
        <p:nvSpPr>
          <p:cNvPr id="45" name="Text 36"/>
          <p:cNvSpPr/>
          <p:nvPr/>
        </p:nvSpPr>
        <p:spPr>
          <a:xfrm>
            <a:off x="8600237" y="5056632"/>
            <a:ext cx="2997098" cy="384048"/>
          </a:xfrm>
          <a:prstGeom prst="rect">
            <a:avLst/>
          </a:prstGeom>
          <a:noFill/>
          <a:ln/>
        </p:spPr>
        <p:txBody>
          <a:bodyPr wrap="square" lIns="0" tIns="0" rIns="0" bIns="0" rtlCol="0" anchor="t"/>
          <a:lstStyle/>
          <a:p>
            <a:pPr marL="0" indent="0" algn="ctr">
              <a:lnSpc>
                <a:spcPct val="100000"/>
              </a:lnSpc>
              <a:buNone/>
            </a:pPr>
            <a:r>
              <a:rPr lang="en-US" sz="1250" b="1" dirty="0">
                <a:solidFill>
                  <a:srgbClr val="1B2E5E"/>
                </a:solidFill>
                <a:latin typeface="Calibri" pitchFamily="34" charset="0"/>
                <a:ea typeface="Calibri" pitchFamily="34" charset="-122"/>
                <a:cs typeface="Calibri" pitchFamily="34" charset="-120"/>
              </a:rPr>
              <a:t>Living in Tanzania</a:t>
            </a:r>
            <a:endParaRPr lang="en-US" sz="1250" dirty="0"/>
          </a:p>
        </p:txBody>
      </p:sp>
      <p:sp>
        <p:nvSpPr>
          <p:cNvPr id="46" name="Text 37"/>
          <p:cNvSpPr/>
          <p:nvPr/>
        </p:nvSpPr>
        <p:spPr>
          <a:xfrm>
            <a:off x="8645957" y="5458968"/>
            <a:ext cx="2905658" cy="832104"/>
          </a:xfrm>
          <a:prstGeom prst="rect">
            <a:avLst/>
          </a:prstGeom>
          <a:noFill/>
          <a:ln/>
        </p:spPr>
        <p:txBody>
          <a:bodyPr wrap="square" lIns="0" tIns="0" rIns="0" bIns="0" rtlCol="0" anchor="t"/>
          <a:lstStyle/>
          <a:p>
            <a:pPr marL="0" indent="0" algn="ctr">
              <a:lnSpc>
                <a:spcPct val="108000"/>
              </a:lnSpc>
              <a:buNone/>
            </a:pPr>
            <a:r>
              <a:rPr lang="en-US" sz="1050" dirty="0">
                <a:solidFill>
                  <a:srgbClr val="26314F"/>
                </a:solidFill>
                <a:latin typeface="Calibri" pitchFamily="34" charset="0"/>
                <a:ea typeface="Calibri" pitchFamily="34" charset="-122"/>
                <a:cs typeface="Calibri" pitchFamily="34" charset="-120"/>
              </a:rPr>
              <a:t>Comparing life in Tanzania and the Lake District.</a:t>
            </a:r>
            <a:endParaRPr lang="en-US" sz="1050" dirty="0"/>
          </a:p>
        </p:txBody>
      </p:sp>
      <p:sp>
        <p:nvSpPr>
          <p:cNvPr id="47" name="Shape 38"/>
          <p:cNvSpPr/>
          <p:nvPr/>
        </p:nvSpPr>
        <p:spPr>
          <a:xfrm>
            <a:off x="8351215" y="6455664"/>
            <a:ext cx="128016" cy="128016"/>
          </a:xfrm>
          <a:prstGeom prst="ellipse">
            <a:avLst/>
          </a:prstGeom>
          <a:solidFill>
            <a:srgbClr val="F5A623"/>
          </a:solidFill>
          <a:ln/>
        </p:spPr>
        <p:txBody>
          <a:bodyPr/>
          <a:p/>
        </p:txBody>
      </p:sp>
      <p:sp>
        <p:nvSpPr>
          <p:cNvPr id="48" name="Text 39"/>
          <p:cNvSpPr/>
          <p:nvPr/>
        </p:nvSpPr>
        <p:spPr>
          <a:xfrm>
            <a:off x="8534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Autumn</a:t>
            </a:r>
            <a:endParaRPr lang="en-US" sz="900" dirty="0"/>
          </a:p>
        </p:txBody>
      </p:sp>
      <p:sp>
        <p:nvSpPr>
          <p:cNvPr id="49" name="Shape 40"/>
          <p:cNvSpPr/>
          <p:nvPr/>
        </p:nvSpPr>
        <p:spPr>
          <a:xfrm>
            <a:off x="9494215" y="6455664"/>
            <a:ext cx="128016" cy="128016"/>
          </a:xfrm>
          <a:prstGeom prst="ellipse">
            <a:avLst/>
          </a:prstGeom>
          <a:solidFill>
            <a:srgbClr val="0E7C7B"/>
          </a:solidFill>
          <a:ln/>
        </p:spPr>
        <p:txBody>
          <a:bodyPr/>
          <a:p/>
        </p:txBody>
      </p:sp>
      <p:sp>
        <p:nvSpPr>
          <p:cNvPr id="50" name="Text 41"/>
          <p:cNvSpPr/>
          <p:nvPr/>
        </p:nvSpPr>
        <p:spPr>
          <a:xfrm>
            <a:off x="9677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Spring</a:t>
            </a:r>
            <a:endParaRPr lang="en-US" sz="900" dirty="0"/>
          </a:p>
        </p:txBody>
      </p:sp>
      <p:sp>
        <p:nvSpPr>
          <p:cNvPr id="51" name="Shape 42"/>
          <p:cNvSpPr/>
          <p:nvPr/>
        </p:nvSpPr>
        <p:spPr>
          <a:xfrm>
            <a:off x="10637215" y="6455664"/>
            <a:ext cx="128016" cy="128016"/>
          </a:xfrm>
          <a:prstGeom prst="ellipse">
            <a:avLst/>
          </a:prstGeom>
          <a:solidFill>
            <a:srgbClr val="C1440E"/>
          </a:solidFill>
          <a:ln/>
        </p:spPr>
        <p:txBody>
          <a:bodyPr/>
          <a:p/>
        </p:txBody>
      </p:sp>
      <p:sp>
        <p:nvSpPr>
          <p:cNvPr id="52" name="Text 43"/>
          <p:cNvSpPr/>
          <p:nvPr/>
        </p:nvSpPr>
        <p:spPr>
          <a:xfrm>
            <a:off x="10820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Summer</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p:spPr>
        <p:txBody>
          <a:bodyPr/>
          <a:p/>
        </p:txBody>
      </p:sp>
      <p:pic>
        <p:nvPicPr>
          <p:cNvPr id="3" name="Image 0" descr="icons/compass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Curriculum Journey: Year 3 &amp; Year 4</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Geography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07</a:t>
            </a:r>
            <a:endParaRPr lang="en-US" sz="900" dirty="0"/>
          </a:p>
        </p:txBody>
      </p:sp>
      <p:sp>
        <p:nvSpPr>
          <p:cNvPr id="7" name="Shape 4"/>
          <p:cNvSpPr/>
          <p:nvPr/>
        </p:nvSpPr>
        <p:spPr>
          <a:xfrm>
            <a:off x="502920" y="1234440"/>
            <a:ext cx="868680" cy="2514600"/>
          </a:xfrm>
          <a:prstGeom prst="roundRect">
            <a:avLst>
              <a:gd name="adj" fmla="val 8421"/>
            </a:avLst>
          </a:prstGeom>
          <a:solidFill>
            <a:srgbClr val="1B2E5E"/>
          </a:solidFill>
          <a:ln/>
        </p:spPr>
        <p:txBody>
          <a:bodyPr/>
          <a:p/>
        </p:txBody>
      </p:sp>
      <p:sp>
        <p:nvSpPr>
          <p:cNvPr id="8" name="Text 5"/>
          <p:cNvSpPr/>
          <p:nvPr/>
        </p:nvSpPr>
        <p:spPr>
          <a:xfrm>
            <a:off x="502920" y="123444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3</a:t>
            </a:r>
            <a:endParaRPr lang="en-US" sz="1600" dirty="0"/>
          </a:p>
        </p:txBody>
      </p:sp>
      <p:sp>
        <p:nvSpPr>
          <p:cNvPr id="9" name="Shape 6"/>
          <p:cNvSpPr/>
          <p:nvPr/>
        </p:nvSpPr>
        <p:spPr>
          <a:xfrm>
            <a:off x="1554480" y="1234440"/>
            <a:ext cx="3271418" cy="2514600"/>
          </a:xfrm>
          <a:prstGeom prst="roundRect">
            <a:avLst>
              <a:gd name="adj" fmla="val 2909"/>
            </a:avLst>
          </a:prstGeom>
          <a:solidFill>
            <a:srgbClr val="EEF1F7"/>
          </a:solidFill>
          <a:ln/>
          <a:effectLst>
            <a:outerShdw blurRad="50800" dist="12700" dir="2700000" algn="bl" rotWithShape="0">
              <a:srgbClr val="000000">
                <a:alpha val="8000"/>
              </a:srgbClr>
            </a:outerShdw>
          </a:effectLst>
        </p:spPr>
        <p:txBody>
          <a:bodyPr/>
          <a:p/>
        </p:txBody>
      </p:sp>
      <p:sp>
        <p:nvSpPr>
          <p:cNvPr id="10" name="Shape 7"/>
          <p:cNvSpPr/>
          <p:nvPr/>
        </p:nvSpPr>
        <p:spPr>
          <a:xfrm>
            <a:off x="2897581" y="1399032"/>
            <a:ext cx="585216" cy="585216"/>
          </a:xfrm>
          <a:prstGeom prst="ellipse">
            <a:avLst/>
          </a:prstGeom>
          <a:solidFill>
            <a:srgbClr val="F5A623"/>
          </a:solidFill>
          <a:ln/>
        </p:spPr>
        <p:txBody>
          <a:bodyPr/>
          <a:p/>
        </p:txBody>
      </p:sp>
      <p:pic>
        <p:nvPicPr>
          <p:cNvPr id="11" name="Image 1" descr="icons/history_white.png"/>
          <p:cNvPicPr>
            <a:picLocks noChangeAspect="1"/>
          </p:cNvPicPr>
          <p:nvPr/>
        </p:nvPicPr>
        <p:blipFill>
          <a:blip r:embed="rId4"/>
          <a:stretch>
            <a:fillRect/>
          </a:stretch>
        </p:blipFill>
        <p:spPr>
          <a:xfrm>
            <a:off x="2973659" y="1475110"/>
            <a:ext cx="433060" cy="433060"/>
          </a:xfrm>
          <a:prstGeom prst="rect">
            <a:avLst/>
          </a:prstGeom>
        </p:spPr>
      </p:pic>
      <p:sp>
        <p:nvSpPr>
          <p:cNvPr id="12" name="Text 8"/>
          <p:cNvSpPr/>
          <p:nvPr/>
        </p:nvSpPr>
        <p:spPr>
          <a:xfrm>
            <a:off x="1691640" y="2130552"/>
            <a:ext cx="2997098" cy="256032"/>
          </a:xfrm>
          <a:prstGeom prst="rect">
            <a:avLst/>
          </a:prstGeom>
          <a:noFill/>
          <a:ln/>
        </p:spPr>
        <p:txBody>
          <a:bodyPr wrap="square" lIns="0" tIns="0" rIns="0" bIns="0" rtlCol="0" anchor="ctr"/>
          <a:lstStyle/>
          <a:p>
            <a:pPr marL="0" indent="0" algn="ctr">
              <a:buNone/>
            </a:pPr>
            <a:r>
              <a:rPr lang="en-US" sz="1000" b="1" kern="0" spc="100" dirty="0">
                <a:solidFill>
                  <a:srgbClr val="F5A623"/>
                </a:solidFill>
                <a:latin typeface="Calibri" pitchFamily="34" charset="0"/>
                <a:ea typeface="Calibri" pitchFamily="34" charset="-122"/>
                <a:cs typeface="Calibri" pitchFamily="34" charset="-120"/>
              </a:rPr>
              <a:t>AUTUMN</a:t>
            </a:r>
            <a:endParaRPr lang="en-US" sz="1000" dirty="0"/>
          </a:p>
        </p:txBody>
      </p:sp>
      <p:sp>
        <p:nvSpPr>
          <p:cNvPr id="13" name="Text 9"/>
          <p:cNvSpPr/>
          <p:nvPr/>
        </p:nvSpPr>
        <p:spPr>
          <a:xfrm>
            <a:off x="1691640" y="2404872"/>
            <a:ext cx="2997098" cy="384048"/>
          </a:xfrm>
          <a:prstGeom prst="rect">
            <a:avLst/>
          </a:prstGeom>
          <a:noFill/>
          <a:ln/>
        </p:spPr>
        <p:txBody>
          <a:bodyPr wrap="square" lIns="0" tIns="0" rIns="0" bIns="0" rtlCol="0" anchor="t"/>
          <a:lstStyle/>
          <a:p>
            <a:pPr marL="0" indent="0" algn="ctr">
              <a:lnSpc>
                <a:spcPct val="100000"/>
              </a:lnSpc>
              <a:buNone/>
            </a:pPr>
            <a:r>
              <a:rPr lang="en-US" sz="1250" b="1" dirty="0">
                <a:solidFill>
                  <a:srgbClr val="1B2E5E"/>
                </a:solidFill>
                <a:latin typeface="Calibri" pitchFamily="34" charset="0"/>
                <a:ea typeface="Calibri" pitchFamily="34" charset="-122"/>
                <a:cs typeface="Calibri" pitchFamily="34" charset="-120"/>
              </a:rPr>
              <a:t>Settlements: Past and Present</a:t>
            </a:r>
            <a:endParaRPr lang="en-US" sz="1250" dirty="0"/>
          </a:p>
        </p:txBody>
      </p:sp>
      <p:sp>
        <p:nvSpPr>
          <p:cNvPr id="14" name="Text 10"/>
          <p:cNvSpPr/>
          <p:nvPr/>
        </p:nvSpPr>
        <p:spPr>
          <a:xfrm>
            <a:off x="1737360" y="2807208"/>
            <a:ext cx="2905658" cy="832104"/>
          </a:xfrm>
          <a:prstGeom prst="rect">
            <a:avLst/>
          </a:prstGeom>
          <a:noFill/>
          <a:ln/>
        </p:spPr>
        <p:txBody>
          <a:bodyPr wrap="square" lIns="0" tIns="0" rIns="0" bIns="0" rtlCol="0" anchor="t"/>
          <a:lstStyle/>
          <a:p>
            <a:pPr marL="0" indent="0" algn="ctr">
              <a:lnSpc>
                <a:spcPct val="108000"/>
              </a:lnSpc>
              <a:buNone/>
            </a:pPr>
            <a:r>
              <a:rPr lang="en-US" sz="1050" dirty="0">
                <a:solidFill>
                  <a:srgbClr val="26314F"/>
                </a:solidFill>
                <a:latin typeface="Calibri" pitchFamily="34" charset="0"/>
                <a:ea typeface="Calibri" pitchFamily="34" charset="-122"/>
                <a:cs typeface="Calibri" pitchFamily="34" charset="-120"/>
              </a:rPr>
              <a:t>Why settlements began, explored through Skara Brae.</a:t>
            </a:r>
            <a:endParaRPr lang="en-US" sz="1050" dirty="0"/>
          </a:p>
        </p:txBody>
      </p:sp>
      <p:sp>
        <p:nvSpPr>
          <p:cNvPr id="15" name="Shape 11"/>
          <p:cNvSpPr/>
          <p:nvPr/>
        </p:nvSpPr>
        <p:spPr>
          <a:xfrm>
            <a:off x="5008778" y="1234440"/>
            <a:ext cx="3271418" cy="2514600"/>
          </a:xfrm>
          <a:prstGeom prst="roundRect">
            <a:avLst>
              <a:gd name="adj" fmla="val 2909"/>
            </a:avLst>
          </a:prstGeom>
          <a:solidFill>
            <a:srgbClr val="EEF1F7"/>
          </a:solidFill>
          <a:ln/>
          <a:effectLst>
            <a:outerShdw blurRad="50800" dist="12700" dir="2700000" algn="bl" rotWithShape="0">
              <a:srgbClr val="000000">
                <a:alpha val="8000"/>
              </a:srgbClr>
            </a:outerShdw>
          </a:effectLst>
        </p:spPr>
        <p:txBody>
          <a:bodyPr/>
          <a:p/>
        </p:txBody>
      </p:sp>
      <p:sp>
        <p:nvSpPr>
          <p:cNvPr id="16" name="Shape 12"/>
          <p:cNvSpPr/>
          <p:nvPr/>
        </p:nvSpPr>
        <p:spPr>
          <a:xfrm>
            <a:off x="6351880" y="1399032"/>
            <a:ext cx="585216" cy="585216"/>
          </a:xfrm>
          <a:prstGeom prst="ellipse">
            <a:avLst/>
          </a:prstGeom>
          <a:solidFill>
            <a:srgbClr val="0E7C7B"/>
          </a:solidFill>
          <a:ln/>
        </p:spPr>
        <p:txBody>
          <a:bodyPr/>
          <a:p/>
        </p:txBody>
      </p:sp>
      <p:pic>
        <p:nvPicPr>
          <p:cNvPr id="17" name="Image 2" descr="icons/water_white.png"/>
          <p:cNvPicPr>
            <a:picLocks noChangeAspect="1"/>
          </p:cNvPicPr>
          <p:nvPr/>
        </p:nvPicPr>
        <p:blipFill>
          <a:blip r:embed="rId5"/>
          <a:stretch>
            <a:fillRect/>
          </a:stretch>
        </p:blipFill>
        <p:spPr>
          <a:xfrm>
            <a:off x="6427958" y="1475110"/>
            <a:ext cx="433060" cy="433060"/>
          </a:xfrm>
          <a:prstGeom prst="rect">
            <a:avLst/>
          </a:prstGeom>
        </p:spPr>
      </p:pic>
      <p:sp>
        <p:nvSpPr>
          <p:cNvPr id="18" name="Text 13"/>
          <p:cNvSpPr/>
          <p:nvPr/>
        </p:nvSpPr>
        <p:spPr>
          <a:xfrm>
            <a:off x="5145938" y="2130552"/>
            <a:ext cx="2997098" cy="256032"/>
          </a:xfrm>
          <a:prstGeom prst="rect">
            <a:avLst/>
          </a:prstGeom>
          <a:noFill/>
          <a:ln/>
        </p:spPr>
        <p:txBody>
          <a:bodyPr wrap="square" lIns="0" tIns="0" rIns="0" bIns="0" rtlCol="0" anchor="ctr"/>
          <a:lstStyle/>
          <a:p>
            <a:pPr marL="0" indent="0" algn="ctr">
              <a:buNone/>
            </a:pPr>
            <a:r>
              <a:rPr lang="en-US" sz="1000" b="1" kern="0" spc="100" dirty="0">
                <a:solidFill>
                  <a:srgbClr val="0E7C7B"/>
                </a:solidFill>
                <a:latin typeface="Calibri" pitchFamily="34" charset="0"/>
                <a:ea typeface="Calibri" pitchFamily="34" charset="-122"/>
                <a:cs typeface="Calibri" pitchFamily="34" charset="-120"/>
              </a:rPr>
              <a:t>SPRING</a:t>
            </a:r>
            <a:endParaRPr lang="en-US" sz="1000" dirty="0"/>
          </a:p>
        </p:txBody>
      </p:sp>
      <p:sp>
        <p:nvSpPr>
          <p:cNvPr id="19" name="Text 14"/>
          <p:cNvSpPr/>
          <p:nvPr/>
        </p:nvSpPr>
        <p:spPr>
          <a:xfrm>
            <a:off x="5145938" y="2404872"/>
            <a:ext cx="2997098" cy="384048"/>
          </a:xfrm>
          <a:prstGeom prst="rect">
            <a:avLst/>
          </a:prstGeom>
          <a:noFill/>
          <a:ln/>
        </p:spPr>
        <p:txBody>
          <a:bodyPr wrap="square" lIns="0" tIns="0" rIns="0" bIns="0" rtlCol="0" anchor="t"/>
          <a:lstStyle/>
          <a:p>
            <a:pPr marL="0" indent="0" algn="ctr">
              <a:lnSpc>
                <a:spcPct val="100000"/>
              </a:lnSpc>
              <a:buNone/>
            </a:pPr>
            <a:r>
              <a:rPr lang="en-US" sz="1250" b="1" dirty="0">
                <a:solidFill>
                  <a:srgbClr val="1B2E5E"/>
                </a:solidFill>
                <a:latin typeface="Calibri" pitchFamily="34" charset="0"/>
                <a:ea typeface="Calibri" pitchFamily="34" charset="-122"/>
                <a:cs typeface="Calibri" pitchFamily="34" charset="-120"/>
              </a:rPr>
              <a:t>The UK and Italy</a:t>
            </a:r>
            <a:endParaRPr lang="en-US" sz="1250" dirty="0"/>
          </a:p>
        </p:txBody>
      </p:sp>
      <p:sp>
        <p:nvSpPr>
          <p:cNvPr id="20" name="Text 15"/>
          <p:cNvSpPr/>
          <p:nvPr/>
        </p:nvSpPr>
        <p:spPr>
          <a:xfrm>
            <a:off x="5191658" y="2807208"/>
            <a:ext cx="2905658" cy="832104"/>
          </a:xfrm>
          <a:prstGeom prst="rect">
            <a:avLst/>
          </a:prstGeom>
          <a:noFill/>
          <a:ln/>
        </p:spPr>
        <p:txBody>
          <a:bodyPr wrap="square" lIns="0" tIns="0" rIns="0" bIns="0" rtlCol="0" anchor="t"/>
          <a:lstStyle/>
          <a:p>
            <a:pPr marL="0" indent="0" algn="ctr">
              <a:lnSpc>
                <a:spcPct val="108000"/>
              </a:lnSpc>
              <a:buNone/>
            </a:pPr>
            <a:r>
              <a:rPr lang="en-US" sz="1050" dirty="0">
                <a:solidFill>
                  <a:srgbClr val="26314F"/>
                </a:solidFill>
                <a:latin typeface="Calibri" pitchFamily="34" charset="0"/>
                <a:ea typeface="Calibri" pitchFamily="34" charset="-122"/>
                <a:cs typeface="Calibri" pitchFamily="34" charset="-120"/>
              </a:rPr>
              <a:t>Comparing coasts: the Bay of Naples and Cornwall.</a:t>
            </a:r>
            <a:endParaRPr lang="en-US" sz="1050" dirty="0"/>
          </a:p>
        </p:txBody>
      </p:sp>
      <p:sp>
        <p:nvSpPr>
          <p:cNvPr id="21" name="Shape 16"/>
          <p:cNvSpPr/>
          <p:nvPr/>
        </p:nvSpPr>
        <p:spPr>
          <a:xfrm>
            <a:off x="8463077" y="1234440"/>
            <a:ext cx="3271418" cy="2514600"/>
          </a:xfrm>
          <a:prstGeom prst="roundRect">
            <a:avLst>
              <a:gd name="adj" fmla="val 2909"/>
            </a:avLst>
          </a:prstGeom>
          <a:solidFill>
            <a:srgbClr val="EEF1F7"/>
          </a:solidFill>
          <a:ln/>
          <a:effectLst>
            <a:outerShdw blurRad="50800" dist="12700" dir="2700000" algn="bl" rotWithShape="0">
              <a:srgbClr val="000000">
                <a:alpha val="8000"/>
              </a:srgbClr>
            </a:outerShdw>
          </a:effectLst>
        </p:spPr>
        <p:txBody>
          <a:bodyPr/>
          <a:p/>
        </p:txBody>
      </p:sp>
      <p:sp>
        <p:nvSpPr>
          <p:cNvPr id="22" name="Shape 17"/>
          <p:cNvSpPr/>
          <p:nvPr/>
        </p:nvSpPr>
        <p:spPr>
          <a:xfrm>
            <a:off x="9806178" y="1399032"/>
            <a:ext cx="585216" cy="585216"/>
          </a:xfrm>
          <a:prstGeom prst="ellipse">
            <a:avLst/>
          </a:prstGeom>
          <a:solidFill>
            <a:srgbClr val="C1440E"/>
          </a:solidFill>
          <a:ln/>
        </p:spPr>
        <p:txBody>
          <a:bodyPr/>
          <a:p/>
        </p:txBody>
      </p:sp>
      <p:pic>
        <p:nvPicPr>
          <p:cNvPr id="23" name="Image 3" descr="icons/tree_white.png"/>
          <p:cNvPicPr>
            <a:picLocks noChangeAspect="1"/>
          </p:cNvPicPr>
          <p:nvPr/>
        </p:nvPicPr>
        <p:blipFill>
          <a:blip r:embed="rId6"/>
          <a:stretch>
            <a:fillRect/>
          </a:stretch>
        </p:blipFill>
        <p:spPr>
          <a:xfrm>
            <a:off x="9882256" y="1475110"/>
            <a:ext cx="433060" cy="433060"/>
          </a:xfrm>
          <a:prstGeom prst="rect">
            <a:avLst/>
          </a:prstGeom>
        </p:spPr>
      </p:pic>
      <p:sp>
        <p:nvSpPr>
          <p:cNvPr id="24" name="Text 18"/>
          <p:cNvSpPr/>
          <p:nvPr/>
        </p:nvSpPr>
        <p:spPr>
          <a:xfrm>
            <a:off x="8600237" y="2130552"/>
            <a:ext cx="2997098" cy="256032"/>
          </a:xfrm>
          <a:prstGeom prst="rect">
            <a:avLst/>
          </a:prstGeom>
          <a:noFill/>
          <a:ln/>
        </p:spPr>
        <p:txBody>
          <a:bodyPr wrap="square" lIns="0" tIns="0" rIns="0" bIns="0" rtlCol="0" anchor="ctr"/>
          <a:lstStyle/>
          <a:p>
            <a:pPr marL="0" indent="0" algn="ctr">
              <a:buNone/>
            </a:pPr>
            <a:r>
              <a:rPr lang="en-US" sz="1000" b="1" kern="0" spc="100" dirty="0">
                <a:solidFill>
                  <a:srgbClr val="C1440E"/>
                </a:solidFill>
                <a:latin typeface="Calibri" pitchFamily="34" charset="0"/>
                <a:ea typeface="Calibri" pitchFamily="34" charset="-122"/>
                <a:cs typeface="Calibri" pitchFamily="34" charset="-120"/>
              </a:rPr>
              <a:t>SUMMER</a:t>
            </a:r>
            <a:endParaRPr lang="en-US" sz="1000" dirty="0"/>
          </a:p>
        </p:txBody>
      </p:sp>
      <p:sp>
        <p:nvSpPr>
          <p:cNvPr id="25" name="Text 19"/>
          <p:cNvSpPr/>
          <p:nvPr/>
        </p:nvSpPr>
        <p:spPr>
          <a:xfrm>
            <a:off x="8600237" y="2404872"/>
            <a:ext cx="2997098" cy="384048"/>
          </a:xfrm>
          <a:prstGeom prst="rect">
            <a:avLst/>
          </a:prstGeom>
          <a:noFill/>
          <a:ln/>
        </p:spPr>
        <p:txBody>
          <a:bodyPr wrap="square" lIns="0" tIns="0" rIns="0" bIns="0" rtlCol="0" anchor="t"/>
          <a:lstStyle/>
          <a:p>
            <a:pPr marL="0" indent="0" algn="ctr">
              <a:lnSpc>
                <a:spcPct val="100000"/>
              </a:lnSpc>
              <a:buNone/>
            </a:pPr>
            <a:r>
              <a:rPr lang="en-US" sz="1250" b="1" dirty="0">
                <a:solidFill>
                  <a:srgbClr val="1B2E5E"/>
                </a:solidFill>
                <a:latin typeface="Calibri" pitchFamily="34" charset="0"/>
                <a:ea typeface="Calibri" pitchFamily="34" charset="-122"/>
                <a:cs typeface="Calibri" pitchFamily="34" charset="-120"/>
              </a:rPr>
              <a:t>Forests and Rainforests</a:t>
            </a:r>
            <a:endParaRPr lang="en-US" sz="1250" dirty="0"/>
          </a:p>
        </p:txBody>
      </p:sp>
      <p:sp>
        <p:nvSpPr>
          <p:cNvPr id="26" name="Text 20"/>
          <p:cNvSpPr/>
          <p:nvPr/>
        </p:nvSpPr>
        <p:spPr>
          <a:xfrm>
            <a:off x="8645957" y="2807208"/>
            <a:ext cx="2905658" cy="832104"/>
          </a:xfrm>
          <a:prstGeom prst="rect">
            <a:avLst/>
          </a:prstGeom>
          <a:noFill/>
          <a:ln/>
        </p:spPr>
        <p:txBody>
          <a:bodyPr wrap="square" lIns="0" tIns="0" rIns="0" bIns="0" rtlCol="0" anchor="t"/>
          <a:lstStyle/>
          <a:p>
            <a:pPr marL="0" indent="0" algn="ctr">
              <a:lnSpc>
                <a:spcPct val="108000"/>
              </a:lnSpc>
              <a:buNone/>
            </a:pPr>
            <a:r>
              <a:rPr lang="en-US" sz="1050" dirty="0">
                <a:solidFill>
                  <a:srgbClr val="26314F"/>
                </a:solidFill>
                <a:latin typeface="Calibri" pitchFamily="34" charset="0"/>
                <a:ea typeface="Calibri" pitchFamily="34" charset="-122"/>
                <a:cs typeface="Calibri" pitchFamily="34" charset="-120"/>
              </a:rPr>
              <a:t>Climate, wildlife and protecting the Amazon.</a:t>
            </a:r>
            <a:endParaRPr lang="en-US" sz="1050" dirty="0"/>
          </a:p>
        </p:txBody>
      </p:sp>
      <p:sp>
        <p:nvSpPr>
          <p:cNvPr id="27" name="Shape 21"/>
          <p:cNvSpPr/>
          <p:nvPr/>
        </p:nvSpPr>
        <p:spPr>
          <a:xfrm>
            <a:off x="502920" y="3886200"/>
            <a:ext cx="868680" cy="2514600"/>
          </a:xfrm>
          <a:prstGeom prst="roundRect">
            <a:avLst>
              <a:gd name="adj" fmla="val 8421"/>
            </a:avLst>
          </a:prstGeom>
          <a:solidFill>
            <a:srgbClr val="1B2E5E"/>
          </a:solidFill>
          <a:ln/>
        </p:spPr>
        <p:txBody>
          <a:bodyPr/>
          <a:p/>
        </p:txBody>
      </p:sp>
      <p:sp>
        <p:nvSpPr>
          <p:cNvPr id="28" name="Text 22"/>
          <p:cNvSpPr/>
          <p:nvPr/>
        </p:nvSpPr>
        <p:spPr>
          <a:xfrm>
            <a:off x="502920" y="388620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4</a:t>
            </a:r>
            <a:endParaRPr lang="en-US" sz="1600" dirty="0"/>
          </a:p>
        </p:txBody>
      </p:sp>
      <p:sp>
        <p:nvSpPr>
          <p:cNvPr id="29" name="Shape 23"/>
          <p:cNvSpPr/>
          <p:nvPr/>
        </p:nvSpPr>
        <p:spPr>
          <a:xfrm>
            <a:off x="1554480" y="3886200"/>
            <a:ext cx="3271418" cy="2514600"/>
          </a:xfrm>
          <a:prstGeom prst="roundRect">
            <a:avLst>
              <a:gd name="adj" fmla="val 2909"/>
            </a:avLst>
          </a:prstGeom>
          <a:solidFill>
            <a:srgbClr val="EEF1F7"/>
          </a:solidFill>
          <a:ln/>
          <a:effectLst>
            <a:outerShdw blurRad="50800" dist="12700" dir="2700000" algn="bl" rotWithShape="0">
              <a:srgbClr val="000000">
                <a:alpha val="8000"/>
              </a:srgbClr>
            </a:outerShdw>
          </a:effectLst>
        </p:spPr>
        <p:txBody>
          <a:bodyPr/>
          <a:p/>
        </p:txBody>
      </p:sp>
      <p:sp>
        <p:nvSpPr>
          <p:cNvPr id="30" name="Shape 24"/>
          <p:cNvSpPr/>
          <p:nvPr/>
        </p:nvSpPr>
        <p:spPr>
          <a:xfrm>
            <a:off x="2897581" y="4050792"/>
            <a:ext cx="585216" cy="585216"/>
          </a:xfrm>
          <a:prstGeom prst="ellipse">
            <a:avLst/>
          </a:prstGeom>
          <a:solidFill>
            <a:srgbClr val="F5A623"/>
          </a:solidFill>
          <a:ln/>
        </p:spPr>
        <p:txBody>
          <a:bodyPr/>
          <a:p/>
        </p:txBody>
      </p:sp>
      <p:pic>
        <p:nvPicPr>
          <p:cNvPr id="31" name="Image 4" descr="icons/snowflake_white.png"/>
          <p:cNvPicPr>
            <a:picLocks noChangeAspect="1"/>
          </p:cNvPicPr>
          <p:nvPr/>
        </p:nvPicPr>
        <p:blipFill>
          <a:blip r:embed="rId7"/>
          <a:stretch>
            <a:fillRect/>
          </a:stretch>
        </p:blipFill>
        <p:spPr>
          <a:xfrm>
            <a:off x="2973659" y="4126870"/>
            <a:ext cx="433060" cy="433060"/>
          </a:xfrm>
          <a:prstGeom prst="rect">
            <a:avLst/>
          </a:prstGeom>
        </p:spPr>
      </p:pic>
      <p:sp>
        <p:nvSpPr>
          <p:cNvPr id="32" name="Text 25"/>
          <p:cNvSpPr/>
          <p:nvPr/>
        </p:nvSpPr>
        <p:spPr>
          <a:xfrm>
            <a:off x="1691640" y="4782312"/>
            <a:ext cx="2997098" cy="256032"/>
          </a:xfrm>
          <a:prstGeom prst="rect">
            <a:avLst/>
          </a:prstGeom>
          <a:noFill/>
          <a:ln/>
        </p:spPr>
        <p:txBody>
          <a:bodyPr wrap="square" lIns="0" tIns="0" rIns="0" bIns="0" rtlCol="0" anchor="ctr"/>
          <a:lstStyle/>
          <a:p>
            <a:pPr marL="0" indent="0" algn="ctr">
              <a:buNone/>
            </a:pPr>
            <a:r>
              <a:rPr lang="en-US" sz="1000" b="1" kern="0" spc="100" dirty="0">
                <a:solidFill>
                  <a:srgbClr val="F5A623"/>
                </a:solidFill>
                <a:latin typeface="Calibri" pitchFamily="34" charset="0"/>
                <a:ea typeface="Calibri" pitchFamily="34" charset="-122"/>
                <a:cs typeface="Calibri" pitchFamily="34" charset="-120"/>
              </a:rPr>
              <a:t>AUTUMN</a:t>
            </a:r>
            <a:endParaRPr lang="en-US" sz="1000" dirty="0"/>
          </a:p>
        </p:txBody>
      </p:sp>
      <p:sp>
        <p:nvSpPr>
          <p:cNvPr id="33" name="Text 26"/>
          <p:cNvSpPr/>
          <p:nvPr/>
        </p:nvSpPr>
        <p:spPr>
          <a:xfrm>
            <a:off x="1691640" y="5056632"/>
            <a:ext cx="2997098" cy="384048"/>
          </a:xfrm>
          <a:prstGeom prst="rect">
            <a:avLst/>
          </a:prstGeom>
          <a:noFill/>
          <a:ln/>
        </p:spPr>
        <p:txBody>
          <a:bodyPr wrap="square" lIns="0" tIns="0" rIns="0" bIns="0" rtlCol="0" anchor="t"/>
          <a:lstStyle/>
          <a:p>
            <a:pPr marL="0" indent="0" algn="ctr">
              <a:lnSpc>
                <a:spcPct val="100000"/>
              </a:lnSpc>
              <a:buNone/>
            </a:pPr>
            <a:r>
              <a:rPr lang="en-US" sz="1250" b="1" dirty="0">
                <a:solidFill>
                  <a:srgbClr val="1B2E5E"/>
                </a:solidFill>
                <a:latin typeface="Calibri" pitchFamily="34" charset="0"/>
                <a:ea typeface="Calibri" pitchFamily="34" charset="-122"/>
                <a:cs typeface="Calibri" pitchFamily="34" charset="-120"/>
              </a:rPr>
              <a:t>Scandinavian Europe</a:t>
            </a:r>
            <a:endParaRPr lang="en-US" sz="1250" dirty="0"/>
          </a:p>
        </p:txBody>
      </p:sp>
      <p:sp>
        <p:nvSpPr>
          <p:cNvPr id="34" name="Text 27"/>
          <p:cNvSpPr/>
          <p:nvPr/>
        </p:nvSpPr>
        <p:spPr>
          <a:xfrm>
            <a:off x="1737360" y="5458968"/>
            <a:ext cx="2905658" cy="832104"/>
          </a:xfrm>
          <a:prstGeom prst="rect">
            <a:avLst/>
          </a:prstGeom>
          <a:noFill/>
          <a:ln/>
        </p:spPr>
        <p:txBody>
          <a:bodyPr wrap="square" lIns="0" tIns="0" rIns="0" bIns="0" rtlCol="0" anchor="t"/>
          <a:lstStyle/>
          <a:p>
            <a:pPr marL="0" indent="0" algn="ctr">
              <a:lnSpc>
                <a:spcPct val="108000"/>
              </a:lnSpc>
              <a:buNone/>
            </a:pPr>
            <a:r>
              <a:rPr lang="en-US" sz="1050" dirty="0">
                <a:solidFill>
                  <a:srgbClr val="26314F"/>
                </a:solidFill>
                <a:latin typeface="Calibri" pitchFamily="34" charset="0"/>
                <a:ea typeface="Calibri" pitchFamily="34" charset="-122"/>
                <a:cs typeface="Calibri" pitchFamily="34" charset="-120"/>
              </a:rPr>
              <a:t>Climate and natural resources across Scandinavia.</a:t>
            </a:r>
            <a:endParaRPr lang="en-US" sz="1050" dirty="0"/>
          </a:p>
        </p:txBody>
      </p:sp>
      <p:sp>
        <p:nvSpPr>
          <p:cNvPr id="35" name="Shape 28"/>
          <p:cNvSpPr/>
          <p:nvPr/>
        </p:nvSpPr>
        <p:spPr>
          <a:xfrm>
            <a:off x="5008778" y="3886200"/>
            <a:ext cx="3271418" cy="2514600"/>
          </a:xfrm>
          <a:prstGeom prst="roundRect">
            <a:avLst>
              <a:gd name="adj" fmla="val 2909"/>
            </a:avLst>
          </a:prstGeom>
          <a:solidFill>
            <a:srgbClr val="EEF1F7"/>
          </a:solidFill>
          <a:ln/>
          <a:effectLst>
            <a:outerShdw blurRad="50800" dist="12700" dir="2700000" algn="bl" rotWithShape="0">
              <a:srgbClr val="000000">
                <a:alpha val="8000"/>
              </a:srgbClr>
            </a:outerShdw>
          </a:effectLst>
        </p:spPr>
        <p:txBody>
          <a:bodyPr/>
          <a:p/>
        </p:txBody>
      </p:sp>
      <p:sp>
        <p:nvSpPr>
          <p:cNvPr id="36" name="Shape 29"/>
          <p:cNvSpPr/>
          <p:nvPr/>
        </p:nvSpPr>
        <p:spPr>
          <a:xfrm>
            <a:off x="6351880" y="4050792"/>
            <a:ext cx="585216" cy="585216"/>
          </a:xfrm>
          <a:prstGeom prst="ellipse">
            <a:avLst/>
          </a:prstGeom>
          <a:solidFill>
            <a:srgbClr val="0E7C7B"/>
          </a:solidFill>
          <a:ln/>
        </p:spPr>
        <p:txBody>
          <a:bodyPr/>
          <a:p/>
        </p:txBody>
      </p:sp>
      <p:sp>
        <p:nvSpPr>
          <p:cNvPr id="38" name="Text 30"/>
          <p:cNvSpPr/>
          <p:nvPr/>
        </p:nvSpPr>
        <p:spPr>
          <a:xfrm>
            <a:off x="5145938" y="4782312"/>
            <a:ext cx="2997098" cy="256032"/>
          </a:xfrm>
          <a:prstGeom prst="rect">
            <a:avLst/>
          </a:prstGeom>
          <a:noFill/>
          <a:ln/>
        </p:spPr>
        <p:txBody>
          <a:bodyPr wrap="square" lIns="0" tIns="0" rIns="0" bIns="0" rtlCol="0" anchor="ctr"/>
          <a:lstStyle/>
          <a:p>
            <a:pPr marL="0" indent="0" algn="ctr">
              <a:buNone/>
            </a:pPr>
            <a:r>
              <a:rPr lang="en-US" sz="1000" b="1" kern="0" spc="100" dirty="0">
                <a:solidFill>
                  <a:srgbClr val="0E7C7B"/>
                </a:solidFill>
                <a:latin typeface="Calibri" pitchFamily="34" charset="0"/>
                <a:ea typeface="Calibri" pitchFamily="34" charset="-122"/>
                <a:cs typeface="Calibri" pitchFamily="34" charset="-120"/>
              </a:rPr>
              <a:t>SPRING</a:t>
            </a:r>
            <a:endParaRPr lang="en-US" sz="1000" dirty="0"/>
          </a:p>
        </p:txBody>
      </p:sp>
      <p:sp>
        <p:nvSpPr>
          <p:cNvPr id="39" name="Text 31"/>
          <p:cNvSpPr/>
          <p:nvPr/>
        </p:nvSpPr>
        <p:spPr>
          <a:xfrm>
            <a:off x="5145938" y="5056632"/>
            <a:ext cx="2997098" cy="384048"/>
          </a:xfrm>
          <a:prstGeom prst="rect">
            <a:avLst/>
          </a:prstGeom>
          <a:noFill/>
          <a:ln/>
        </p:spPr>
        <p:txBody>
          <a:bodyPr wrap="square" lIns="0" tIns="0" rIns="0" bIns="0" rtlCol="0" anchor="t"/>
          <a:lstStyle/>
          <a:p>
            <a:pPr marL="0" indent="0" algn="ctr">
              <a:lnSpc>
                <a:spcPct val="100000"/>
              </a:lnSpc>
              <a:buNone/>
            </a:pPr>
            <a:r>
              <a:rPr lang="en-US" sz="1250" b="1" dirty="0">
                <a:solidFill>
                  <a:srgbClr val="1B2E5E"/>
                </a:solidFill>
                <a:latin typeface="Calibri" pitchFamily="34" charset="0"/>
                <a:ea typeface="Calibri" pitchFamily="34" charset="-122"/>
                <a:cs typeface="Calibri" pitchFamily="34" charset="-120"/>
              </a:rPr>
              <a:t>Everest Expedition</a:t>
            </a:r>
            <a:endParaRPr lang="en-US" sz="1250" dirty="0"/>
          </a:p>
        </p:txBody>
      </p:sp>
      <p:sp>
        <p:nvSpPr>
          <p:cNvPr id="40" name="Text 32"/>
          <p:cNvSpPr/>
          <p:nvPr/>
        </p:nvSpPr>
        <p:spPr>
          <a:xfrm>
            <a:off x="5191658" y="5458968"/>
            <a:ext cx="2905658" cy="832104"/>
          </a:xfrm>
          <a:prstGeom prst="rect">
            <a:avLst/>
          </a:prstGeom>
          <a:noFill/>
          <a:ln/>
        </p:spPr>
        <p:txBody>
          <a:bodyPr wrap="square" lIns="0" tIns="0" rIns="0" bIns="0" rtlCol="0" anchor="t"/>
          <a:lstStyle/>
          <a:p>
            <a:pPr marL="0" indent="0" algn="ctr">
              <a:lnSpc>
                <a:spcPct val="108000"/>
              </a:lnSpc>
              <a:buNone/>
            </a:pPr>
            <a:r>
              <a:rPr lang="en-US" sz="1050" dirty="0">
                <a:solidFill>
                  <a:srgbClr val="26314F"/>
                </a:solidFill>
                <a:latin typeface="Calibri" pitchFamily="34" charset="0"/>
                <a:ea typeface="Calibri" pitchFamily="34" charset="-122"/>
                <a:cs typeface="Calibri" pitchFamily="34" charset="-120"/>
              </a:rPr>
              <a:t>Life, tourism and sustainability on Everest.</a:t>
            </a:r>
            <a:endParaRPr lang="en-US" sz="1050" dirty="0"/>
          </a:p>
        </p:txBody>
      </p:sp>
      <p:sp>
        <p:nvSpPr>
          <p:cNvPr id="41" name="Shape 33"/>
          <p:cNvSpPr/>
          <p:nvPr/>
        </p:nvSpPr>
        <p:spPr>
          <a:xfrm>
            <a:off x="8463077" y="3886200"/>
            <a:ext cx="3271418" cy="2514600"/>
          </a:xfrm>
          <a:prstGeom prst="roundRect">
            <a:avLst>
              <a:gd name="adj" fmla="val 2909"/>
            </a:avLst>
          </a:prstGeom>
          <a:solidFill>
            <a:srgbClr val="EEF1F7"/>
          </a:solidFill>
          <a:ln/>
          <a:effectLst>
            <a:outerShdw blurRad="50800" dist="12700" dir="2700000" algn="bl" rotWithShape="0">
              <a:srgbClr val="000000">
                <a:alpha val="8000"/>
              </a:srgbClr>
            </a:outerShdw>
          </a:effectLst>
        </p:spPr>
        <p:txBody>
          <a:bodyPr/>
          <a:p/>
        </p:txBody>
      </p:sp>
      <p:sp>
        <p:nvSpPr>
          <p:cNvPr id="42" name="Shape 34"/>
          <p:cNvSpPr/>
          <p:nvPr/>
        </p:nvSpPr>
        <p:spPr>
          <a:xfrm>
            <a:off x="9806178" y="4050792"/>
            <a:ext cx="585216" cy="585216"/>
          </a:xfrm>
          <a:prstGeom prst="ellipse">
            <a:avLst/>
          </a:prstGeom>
          <a:solidFill>
            <a:srgbClr val="C1440E"/>
          </a:solidFill>
          <a:ln/>
        </p:spPr>
        <p:txBody>
          <a:bodyPr/>
          <a:p/>
        </p:txBody>
      </p:sp>
      <p:sp>
        <p:nvSpPr>
          <p:cNvPr id="44" name="Text 35"/>
          <p:cNvSpPr/>
          <p:nvPr/>
        </p:nvSpPr>
        <p:spPr>
          <a:xfrm>
            <a:off x="8600237" y="4782312"/>
            <a:ext cx="2997098" cy="256032"/>
          </a:xfrm>
          <a:prstGeom prst="rect">
            <a:avLst/>
          </a:prstGeom>
          <a:noFill/>
          <a:ln/>
        </p:spPr>
        <p:txBody>
          <a:bodyPr wrap="square" lIns="0" tIns="0" rIns="0" bIns="0" rtlCol="0" anchor="ctr"/>
          <a:lstStyle/>
          <a:p>
            <a:pPr marL="0" indent="0" algn="ctr">
              <a:buNone/>
            </a:pPr>
            <a:r>
              <a:rPr lang="en-US" sz="1000" b="1" kern="0" spc="100" dirty="0">
                <a:solidFill>
                  <a:srgbClr val="C1440E"/>
                </a:solidFill>
                <a:latin typeface="Calibri" pitchFamily="34" charset="0"/>
                <a:ea typeface="Calibri" pitchFamily="34" charset="-122"/>
                <a:cs typeface="Calibri" pitchFamily="34" charset="-120"/>
              </a:rPr>
              <a:t>SUMMER</a:t>
            </a:r>
            <a:endParaRPr lang="en-US" sz="1000" dirty="0"/>
          </a:p>
        </p:txBody>
      </p:sp>
      <p:sp>
        <p:nvSpPr>
          <p:cNvPr id="45" name="Text 36"/>
          <p:cNvSpPr/>
          <p:nvPr/>
        </p:nvSpPr>
        <p:spPr>
          <a:xfrm>
            <a:off x="8600237" y="5056632"/>
            <a:ext cx="2997098" cy="384048"/>
          </a:xfrm>
          <a:prstGeom prst="rect">
            <a:avLst/>
          </a:prstGeom>
          <a:noFill/>
          <a:ln/>
        </p:spPr>
        <p:txBody>
          <a:bodyPr wrap="square" lIns="0" tIns="0" rIns="0" bIns="0" rtlCol="0" anchor="t"/>
          <a:lstStyle/>
          <a:p>
            <a:pPr marL="0" indent="0" algn="ctr">
              <a:lnSpc>
                <a:spcPct val="100000"/>
              </a:lnSpc>
              <a:buNone/>
            </a:pPr>
            <a:r>
              <a:rPr lang="en-US" sz="1250" b="1" dirty="0">
                <a:solidFill>
                  <a:srgbClr val="1B2E5E"/>
                </a:solidFill>
                <a:latin typeface="Calibri" pitchFamily="34" charset="0"/>
                <a:ea typeface="Calibri" pitchFamily="34" charset="-122"/>
                <a:cs typeface="Calibri" pitchFamily="34" charset="-120"/>
              </a:rPr>
              <a:t>Settlement in York</a:t>
            </a:r>
            <a:endParaRPr lang="en-US" sz="1250" dirty="0"/>
          </a:p>
        </p:txBody>
      </p:sp>
      <p:sp>
        <p:nvSpPr>
          <p:cNvPr id="46" name="Text 37"/>
          <p:cNvSpPr/>
          <p:nvPr/>
        </p:nvSpPr>
        <p:spPr>
          <a:xfrm>
            <a:off x="8645957" y="5458968"/>
            <a:ext cx="2905658" cy="832104"/>
          </a:xfrm>
          <a:prstGeom prst="rect">
            <a:avLst/>
          </a:prstGeom>
          <a:noFill/>
          <a:ln/>
        </p:spPr>
        <p:txBody>
          <a:bodyPr wrap="square" lIns="0" tIns="0" rIns="0" bIns="0" rtlCol="0" anchor="t"/>
          <a:lstStyle/>
          <a:p>
            <a:pPr marL="0" indent="0" algn="ctr">
              <a:lnSpc>
                <a:spcPct val="108000"/>
              </a:lnSpc>
              <a:buNone/>
            </a:pPr>
            <a:r>
              <a:rPr lang="en-US" sz="1050" dirty="0">
                <a:solidFill>
                  <a:srgbClr val="26314F"/>
                </a:solidFill>
                <a:latin typeface="Calibri" pitchFamily="34" charset="0"/>
                <a:ea typeface="Calibri" pitchFamily="34" charset="-122"/>
                <a:cs typeface="Calibri" pitchFamily="34" charset="-120"/>
              </a:rPr>
              <a:t>York's story, from Jorvik to today.</a:t>
            </a:r>
            <a:endParaRPr lang="en-US" sz="1050" dirty="0"/>
          </a:p>
        </p:txBody>
      </p:sp>
      <p:sp>
        <p:nvSpPr>
          <p:cNvPr id="47" name="Shape 38"/>
          <p:cNvSpPr/>
          <p:nvPr/>
        </p:nvSpPr>
        <p:spPr>
          <a:xfrm>
            <a:off x="8351215" y="6455664"/>
            <a:ext cx="128016" cy="128016"/>
          </a:xfrm>
          <a:prstGeom prst="ellipse">
            <a:avLst/>
          </a:prstGeom>
          <a:solidFill>
            <a:srgbClr val="F5A623"/>
          </a:solidFill>
          <a:ln/>
        </p:spPr>
        <p:txBody>
          <a:bodyPr/>
          <a:p/>
        </p:txBody>
      </p:sp>
      <p:sp>
        <p:nvSpPr>
          <p:cNvPr id="48" name="Text 39"/>
          <p:cNvSpPr/>
          <p:nvPr/>
        </p:nvSpPr>
        <p:spPr>
          <a:xfrm>
            <a:off x="8534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Autumn</a:t>
            </a:r>
            <a:endParaRPr lang="en-US" sz="900" dirty="0"/>
          </a:p>
        </p:txBody>
      </p:sp>
      <p:sp>
        <p:nvSpPr>
          <p:cNvPr id="49" name="Shape 40"/>
          <p:cNvSpPr/>
          <p:nvPr/>
        </p:nvSpPr>
        <p:spPr>
          <a:xfrm>
            <a:off x="9494215" y="6455664"/>
            <a:ext cx="128016" cy="128016"/>
          </a:xfrm>
          <a:prstGeom prst="ellipse">
            <a:avLst/>
          </a:prstGeom>
          <a:solidFill>
            <a:srgbClr val="0E7C7B"/>
          </a:solidFill>
          <a:ln/>
        </p:spPr>
        <p:txBody>
          <a:bodyPr/>
          <a:p/>
        </p:txBody>
      </p:sp>
      <p:sp>
        <p:nvSpPr>
          <p:cNvPr id="50" name="Text 41"/>
          <p:cNvSpPr/>
          <p:nvPr/>
        </p:nvSpPr>
        <p:spPr>
          <a:xfrm>
            <a:off x="9677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Spring</a:t>
            </a:r>
            <a:endParaRPr lang="en-US" sz="900" dirty="0"/>
          </a:p>
        </p:txBody>
      </p:sp>
      <p:sp>
        <p:nvSpPr>
          <p:cNvPr id="51" name="Shape 42"/>
          <p:cNvSpPr/>
          <p:nvPr/>
        </p:nvSpPr>
        <p:spPr>
          <a:xfrm>
            <a:off x="10637215" y="6455664"/>
            <a:ext cx="128016" cy="128016"/>
          </a:xfrm>
          <a:prstGeom prst="ellipse">
            <a:avLst/>
          </a:prstGeom>
          <a:solidFill>
            <a:srgbClr val="C1440E"/>
          </a:solidFill>
          <a:ln/>
        </p:spPr>
        <p:txBody>
          <a:bodyPr/>
          <a:p/>
        </p:txBody>
      </p:sp>
      <p:sp>
        <p:nvSpPr>
          <p:cNvPr id="52" name="Text 43"/>
          <p:cNvSpPr/>
          <p:nvPr/>
        </p:nvSpPr>
        <p:spPr>
          <a:xfrm>
            <a:off x="10820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Summer</a:t>
            </a:r>
            <a:endParaRPr lang="en-US" sz="900" dirty="0"/>
          </a:p>
        </p:txBody>
      </p:sp>
      <p:pic>
        <p:nvPicPr>
          <p:cNvPr id="37" name="Image 5" descr="icons/landmark_white.png"/>
          <p:cNvPicPr>
            <a:picLocks noChangeAspect="1"/>
          </p:cNvPicPr>
          <p:nvPr/>
        </p:nvPicPr>
        <p:blipFill>
          <a:blip r:embed="rId8"/>
          <a:stretch>
            <a:fillRect/>
          </a:stretch>
        </p:blipFill>
        <p:spPr>
          <a:xfrm>
            <a:off x="9882256" y="4126870"/>
            <a:ext cx="433060" cy="433060"/>
          </a:xfrm>
          <a:prstGeom prst="rect">
            <a:avLst/>
          </a:prstGeom>
        </p:spPr>
      </p:pic>
      <p:pic>
        <p:nvPicPr>
          <p:cNvPr id="43" name="Image 6" descr="icons/mountain_white.png"/>
          <p:cNvPicPr>
            <a:picLocks noChangeAspect="1"/>
          </p:cNvPicPr>
          <p:nvPr/>
        </p:nvPicPr>
        <p:blipFill>
          <a:blip r:embed="rId9"/>
          <a:stretch>
            <a:fillRect/>
          </a:stretch>
        </p:blipFill>
        <p:spPr>
          <a:xfrm>
            <a:off x="6427958" y="4126870"/>
            <a:ext cx="433060" cy="43306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p:spPr>
        <p:txBody>
          <a:bodyPr/>
          <a:p/>
        </p:txBody>
      </p:sp>
      <p:pic>
        <p:nvPicPr>
          <p:cNvPr id="3" name="Image 0" descr="icons/compass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Curriculum Journey: Year 5 &amp; Year 6</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Geography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08</a:t>
            </a:r>
            <a:endParaRPr lang="en-US" sz="900" dirty="0"/>
          </a:p>
        </p:txBody>
      </p:sp>
      <p:sp>
        <p:nvSpPr>
          <p:cNvPr id="7" name="Shape 4"/>
          <p:cNvSpPr/>
          <p:nvPr/>
        </p:nvSpPr>
        <p:spPr>
          <a:xfrm>
            <a:off x="502920" y="1234440"/>
            <a:ext cx="868680" cy="2514600"/>
          </a:xfrm>
          <a:prstGeom prst="roundRect">
            <a:avLst>
              <a:gd name="adj" fmla="val 8421"/>
            </a:avLst>
          </a:prstGeom>
          <a:solidFill>
            <a:srgbClr val="1B2E5E"/>
          </a:solidFill>
          <a:ln/>
        </p:spPr>
        <p:txBody>
          <a:bodyPr/>
          <a:p/>
        </p:txBody>
      </p:sp>
      <p:sp>
        <p:nvSpPr>
          <p:cNvPr id="8" name="Text 5"/>
          <p:cNvSpPr/>
          <p:nvPr/>
        </p:nvSpPr>
        <p:spPr>
          <a:xfrm>
            <a:off x="502920" y="123444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5</a:t>
            </a:r>
            <a:endParaRPr lang="en-US" sz="1600" dirty="0"/>
          </a:p>
        </p:txBody>
      </p:sp>
      <p:sp>
        <p:nvSpPr>
          <p:cNvPr id="9" name="Shape 6"/>
          <p:cNvSpPr/>
          <p:nvPr/>
        </p:nvSpPr>
        <p:spPr>
          <a:xfrm>
            <a:off x="1554480" y="1234440"/>
            <a:ext cx="3271418" cy="2514600"/>
          </a:xfrm>
          <a:prstGeom prst="roundRect">
            <a:avLst>
              <a:gd name="adj" fmla="val 2909"/>
            </a:avLst>
          </a:prstGeom>
          <a:solidFill>
            <a:srgbClr val="EEF1F7"/>
          </a:solidFill>
          <a:ln/>
          <a:effectLst>
            <a:outerShdw blurRad="50800" dist="12700" dir="2700000" algn="bl" rotWithShape="0">
              <a:srgbClr val="000000">
                <a:alpha val="8000"/>
              </a:srgbClr>
            </a:outerShdw>
          </a:effectLst>
        </p:spPr>
        <p:txBody>
          <a:bodyPr/>
          <a:p/>
        </p:txBody>
      </p:sp>
      <p:sp>
        <p:nvSpPr>
          <p:cNvPr id="10" name="Shape 7"/>
          <p:cNvSpPr/>
          <p:nvPr/>
        </p:nvSpPr>
        <p:spPr>
          <a:xfrm>
            <a:off x="2897581" y="1399032"/>
            <a:ext cx="585216" cy="585216"/>
          </a:xfrm>
          <a:prstGeom prst="ellipse">
            <a:avLst/>
          </a:prstGeom>
          <a:solidFill>
            <a:srgbClr val="F5A623"/>
          </a:solidFill>
          <a:ln/>
        </p:spPr>
        <p:txBody>
          <a:bodyPr/>
          <a:p/>
        </p:txBody>
      </p:sp>
      <p:pic>
        <p:nvPicPr>
          <p:cNvPr id="11" name="Image 1" descr="icons/sun_white.png"/>
          <p:cNvPicPr>
            <a:picLocks noChangeAspect="1"/>
          </p:cNvPicPr>
          <p:nvPr/>
        </p:nvPicPr>
        <p:blipFill>
          <a:blip r:embed="rId4"/>
          <a:stretch>
            <a:fillRect/>
          </a:stretch>
        </p:blipFill>
        <p:spPr>
          <a:xfrm>
            <a:off x="2973659" y="1475110"/>
            <a:ext cx="433060" cy="433060"/>
          </a:xfrm>
          <a:prstGeom prst="rect">
            <a:avLst/>
          </a:prstGeom>
        </p:spPr>
      </p:pic>
      <p:sp>
        <p:nvSpPr>
          <p:cNvPr id="12" name="Text 8"/>
          <p:cNvSpPr/>
          <p:nvPr/>
        </p:nvSpPr>
        <p:spPr>
          <a:xfrm>
            <a:off x="1691640" y="2130552"/>
            <a:ext cx="2997098" cy="256032"/>
          </a:xfrm>
          <a:prstGeom prst="rect">
            <a:avLst/>
          </a:prstGeom>
          <a:noFill/>
          <a:ln/>
        </p:spPr>
        <p:txBody>
          <a:bodyPr wrap="square" lIns="0" tIns="0" rIns="0" bIns="0" rtlCol="0" anchor="ctr"/>
          <a:lstStyle/>
          <a:p>
            <a:pPr marL="0" indent="0" algn="ctr">
              <a:buNone/>
            </a:pPr>
            <a:r>
              <a:rPr lang="en-US" sz="1000" b="1" kern="0" spc="100" dirty="0">
                <a:solidFill>
                  <a:srgbClr val="F5A623"/>
                </a:solidFill>
                <a:latin typeface="Calibri" pitchFamily="34" charset="0"/>
                <a:ea typeface="Calibri" pitchFamily="34" charset="-122"/>
                <a:cs typeface="Calibri" pitchFamily="34" charset="-120"/>
              </a:rPr>
              <a:t>AUTUMN</a:t>
            </a:r>
            <a:endParaRPr lang="en-US" sz="1000" dirty="0"/>
          </a:p>
        </p:txBody>
      </p:sp>
      <p:sp>
        <p:nvSpPr>
          <p:cNvPr id="13" name="Text 9"/>
          <p:cNvSpPr/>
          <p:nvPr/>
        </p:nvSpPr>
        <p:spPr>
          <a:xfrm>
            <a:off x="1691640" y="2404872"/>
            <a:ext cx="2997098" cy="384048"/>
          </a:xfrm>
          <a:prstGeom prst="rect">
            <a:avLst/>
          </a:prstGeom>
          <a:noFill/>
          <a:ln/>
        </p:spPr>
        <p:txBody>
          <a:bodyPr wrap="square" lIns="0" tIns="0" rIns="0" bIns="0" rtlCol="0" anchor="t"/>
          <a:lstStyle/>
          <a:p>
            <a:pPr marL="0" indent="0" algn="ctr">
              <a:lnSpc>
                <a:spcPct val="100000"/>
              </a:lnSpc>
              <a:buNone/>
            </a:pPr>
            <a:r>
              <a:rPr lang="en-US" sz="1250" b="1" dirty="0">
                <a:solidFill>
                  <a:srgbClr val="1B2E5E"/>
                </a:solidFill>
                <a:latin typeface="Calibri" pitchFamily="34" charset="0"/>
                <a:ea typeface="Calibri" pitchFamily="34" charset="-122"/>
                <a:cs typeface="Calibri" pitchFamily="34" charset="-120"/>
              </a:rPr>
              <a:t>Mexico</a:t>
            </a:r>
            <a:endParaRPr lang="en-US" sz="1250" dirty="0"/>
          </a:p>
        </p:txBody>
      </p:sp>
      <p:sp>
        <p:nvSpPr>
          <p:cNvPr id="14" name="Text 10"/>
          <p:cNvSpPr/>
          <p:nvPr/>
        </p:nvSpPr>
        <p:spPr>
          <a:xfrm>
            <a:off x="1737360" y="2807208"/>
            <a:ext cx="2905658" cy="832104"/>
          </a:xfrm>
          <a:prstGeom prst="rect">
            <a:avLst/>
          </a:prstGeom>
          <a:noFill/>
          <a:ln/>
        </p:spPr>
        <p:txBody>
          <a:bodyPr wrap="square" lIns="0" tIns="0" rIns="0" bIns="0" rtlCol="0" anchor="t"/>
          <a:lstStyle/>
          <a:p>
            <a:pPr marL="0" indent="0" algn="ctr">
              <a:lnSpc>
                <a:spcPct val="108000"/>
              </a:lnSpc>
              <a:buNone/>
            </a:pPr>
            <a:r>
              <a:rPr lang="en-US" sz="1050" dirty="0">
                <a:solidFill>
                  <a:srgbClr val="26314F"/>
                </a:solidFill>
                <a:latin typeface="Calibri" pitchFamily="34" charset="0"/>
                <a:ea typeface="Calibri" pitchFamily="34" charset="-122"/>
                <a:cs typeface="Calibri" pitchFamily="34" charset="-120"/>
              </a:rPr>
              <a:t>Mexico's geography and the growth of Mexico City.</a:t>
            </a:r>
            <a:endParaRPr lang="en-US" sz="1050" dirty="0"/>
          </a:p>
        </p:txBody>
      </p:sp>
      <p:sp>
        <p:nvSpPr>
          <p:cNvPr id="15" name="Shape 11"/>
          <p:cNvSpPr/>
          <p:nvPr/>
        </p:nvSpPr>
        <p:spPr>
          <a:xfrm>
            <a:off x="5008778" y="1234440"/>
            <a:ext cx="3271418" cy="2514600"/>
          </a:xfrm>
          <a:prstGeom prst="roundRect">
            <a:avLst>
              <a:gd name="adj" fmla="val 2909"/>
            </a:avLst>
          </a:prstGeom>
          <a:solidFill>
            <a:srgbClr val="EEF1F7"/>
          </a:solidFill>
          <a:ln/>
          <a:effectLst>
            <a:outerShdw blurRad="50800" dist="12700" dir="2700000" algn="bl" rotWithShape="0">
              <a:srgbClr val="000000">
                <a:alpha val="8000"/>
              </a:srgbClr>
            </a:outerShdw>
          </a:effectLst>
        </p:spPr>
        <p:txBody>
          <a:bodyPr/>
          <a:p/>
        </p:txBody>
      </p:sp>
      <p:sp>
        <p:nvSpPr>
          <p:cNvPr id="16" name="Shape 12"/>
          <p:cNvSpPr/>
          <p:nvPr/>
        </p:nvSpPr>
        <p:spPr>
          <a:xfrm>
            <a:off x="6351880" y="1399032"/>
            <a:ext cx="585216" cy="585216"/>
          </a:xfrm>
          <a:prstGeom prst="ellipse">
            <a:avLst/>
          </a:prstGeom>
          <a:solidFill>
            <a:srgbClr val="0E7C7B"/>
          </a:solidFill>
          <a:ln/>
        </p:spPr>
        <p:txBody>
          <a:bodyPr/>
          <a:p/>
        </p:txBody>
      </p:sp>
      <p:pic>
        <p:nvPicPr>
          <p:cNvPr id="17" name="Image 2" descr="icons/water_white.png"/>
          <p:cNvPicPr>
            <a:picLocks noChangeAspect="1"/>
          </p:cNvPicPr>
          <p:nvPr/>
        </p:nvPicPr>
        <p:blipFill>
          <a:blip r:embed="rId5"/>
          <a:stretch>
            <a:fillRect/>
          </a:stretch>
        </p:blipFill>
        <p:spPr>
          <a:xfrm>
            <a:off x="6427958" y="1475110"/>
            <a:ext cx="433060" cy="433060"/>
          </a:xfrm>
          <a:prstGeom prst="rect">
            <a:avLst/>
          </a:prstGeom>
        </p:spPr>
      </p:pic>
      <p:sp>
        <p:nvSpPr>
          <p:cNvPr id="18" name="Text 13"/>
          <p:cNvSpPr/>
          <p:nvPr/>
        </p:nvSpPr>
        <p:spPr>
          <a:xfrm>
            <a:off x="5145938" y="2130552"/>
            <a:ext cx="2997098" cy="256032"/>
          </a:xfrm>
          <a:prstGeom prst="rect">
            <a:avLst/>
          </a:prstGeom>
          <a:noFill/>
          <a:ln/>
        </p:spPr>
        <p:txBody>
          <a:bodyPr wrap="square" lIns="0" tIns="0" rIns="0" bIns="0" rtlCol="0" anchor="ctr"/>
          <a:lstStyle/>
          <a:p>
            <a:pPr marL="0" indent="0" algn="ctr">
              <a:buNone/>
            </a:pPr>
            <a:r>
              <a:rPr lang="en-US" sz="1000" b="1" kern="0" spc="100" dirty="0">
                <a:solidFill>
                  <a:srgbClr val="0E7C7B"/>
                </a:solidFill>
                <a:latin typeface="Calibri" pitchFamily="34" charset="0"/>
                <a:ea typeface="Calibri" pitchFamily="34" charset="-122"/>
                <a:cs typeface="Calibri" pitchFamily="34" charset="-120"/>
              </a:rPr>
              <a:t>SPRING</a:t>
            </a:r>
            <a:endParaRPr lang="en-US" sz="1000" dirty="0"/>
          </a:p>
        </p:txBody>
      </p:sp>
      <p:sp>
        <p:nvSpPr>
          <p:cNvPr id="19" name="Text 14"/>
          <p:cNvSpPr/>
          <p:nvPr/>
        </p:nvSpPr>
        <p:spPr>
          <a:xfrm>
            <a:off x="5145938" y="2404872"/>
            <a:ext cx="2997098" cy="384048"/>
          </a:xfrm>
          <a:prstGeom prst="rect">
            <a:avLst/>
          </a:prstGeom>
          <a:noFill/>
          <a:ln/>
        </p:spPr>
        <p:txBody>
          <a:bodyPr wrap="square" lIns="0" tIns="0" rIns="0" bIns="0" rtlCol="0" anchor="t"/>
          <a:lstStyle/>
          <a:p>
            <a:pPr marL="0" indent="0" algn="ctr">
              <a:lnSpc>
                <a:spcPct val="100000"/>
              </a:lnSpc>
              <a:buNone/>
            </a:pPr>
            <a:r>
              <a:rPr lang="en-US" sz="1250" b="1" dirty="0">
                <a:solidFill>
                  <a:srgbClr val="1B2E5E"/>
                </a:solidFill>
                <a:latin typeface="Calibri" pitchFamily="34" charset="0"/>
                <a:ea typeface="Calibri" pitchFamily="34" charset="-122"/>
                <a:cs typeface="Calibri" pitchFamily="34" charset="-120"/>
              </a:rPr>
              <a:t>Rivers and Coasts</a:t>
            </a:r>
            <a:endParaRPr lang="en-US" sz="1250" dirty="0"/>
          </a:p>
        </p:txBody>
      </p:sp>
      <p:sp>
        <p:nvSpPr>
          <p:cNvPr id="20" name="Text 15"/>
          <p:cNvSpPr/>
          <p:nvPr/>
        </p:nvSpPr>
        <p:spPr>
          <a:xfrm>
            <a:off x="5191658" y="2807208"/>
            <a:ext cx="2905658" cy="832104"/>
          </a:xfrm>
          <a:prstGeom prst="rect">
            <a:avLst/>
          </a:prstGeom>
          <a:noFill/>
          <a:ln/>
        </p:spPr>
        <p:txBody>
          <a:bodyPr wrap="square" lIns="0" tIns="0" rIns="0" bIns="0" rtlCol="0" anchor="t"/>
          <a:lstStyle/>
          <a:p>
            <a:pPr marL="0" indent="0" algn="ctr">
              <a:lnSpc>
                <a:spcPct val="108000"/>
              </a:lnSpc>
              <a:buNone/>
            </a:pPr>
            <a:r>
              <a:rPr lang="en-US" sz="1050" dirty="0">
                <a:solidFill>
                  <a:srgbClr val="26314F"/>
                </a:solidFill>
                <a:latin typeface="Calibri" pitchFamily="34" charset="0"/>
                <a:ea typeface="Calibri" pitchFamily="34" charset="-122"/>
                <a:cs typeface="Calibri" pitchFamily="34" charset="-120"/>
              </a:rPr>
              <a:t>The Thames, and the Formby and Sefton coast.</a:t>
            </a:r>
            <a:endParaRPr lang="en-US" sz="1050" dirty="0"/>
          </a:p>
        </p:txBody>
      </p:sp>
      <p:sp>
        <p:nvSpPr>
          <p:cNvPr id="21" name="Shape 16"/>
          <p:cNvSpPr/>
          <p:nvPr/>
        </p:nvSpPr>
        <p:spPr>
          <a:xfrm>
            <a:off x="8463077" y="1234440"/>
            <a:ext cx="3271418" cy="2514600"/>
          </a:xfrm>
          <a:prstGeom prst="roundRect">
            <a:avLst>
              <a:gd name="adj" fmla="val 2909"/>
            </a:avLst>
          </a:prstGeom>
          <a:solidFill>
            <a:srgbClr val="EEF1F7"/>
          </a:solidFill>
          <a:ln/>
          <a:effectLst>
            <a:outerShdw blurRad="50800" dist="12700" dir="2700000" algn="bl" rotWithShape="0">
              <a:srgbClr val="000000">
                <a:alpha val="8000"/>
              </a:srgbClr>
            </a:outerShdw>
          </a:effectLst>
        </p:spPr>
        <p:txBody>
          <a:bodyPr/>
          <a:p/>
        </p:txBody>
      </p:sp>
      <p:sp>
        <p:nvSpPr>
          <p:cNvPr id="22" name="Shape 17"/>
          <p:cNvSpPr/>
          <p:nvPr/>
        </p:nvSpPr>
        <p:spPr>
          <a:xfrm>
            <a:off x="9806178" y="1399032"/>
            <a:ext cx="585216" cy="585216"/>
          </a:xfrm>
          <a:prstGeom prst="ellipse">
            <a:avLst/>
          </a:prstGeom>
          <a:solidFill>
            <a:srgbClr val="C1440E"/>
          </a:solidFill>
          <a:ln/>
        </p:spPr>
        <p:txBody>
          <a:bodyPr/>
          <a:p/>
        </p:txBody>
      </p:sp>
      <p:pic>
        <p:nvPicPr>
          <p:cNvPr id="23" name="Image 3" descr="icons/exclamation_white.png"/>
          <p:cNvPicPr>
            <a:picLocks noChangeAspect="1"/>
          </p:cNvPicPr>
          <p:nvPr/>
        </p:nvPicPr>
        <p:blipFill>
          <a:blip r:embed="rId6"/>
          <a:stretch>
            <a:fillRect/>
          </a:stretch>
        </p:blipFill>
        <p:spPr>
          <a:xfrm>
            <a:off x="9882256" y="1475110"/>
            <a:ext cx="433060" cy="433060"/>
          </a:xfrm>
          <a:prstGeom prst="rect">
            <a:avLst/>
          </a:prstGeom>
        </p:spPr>
      </p:pic>
      <p:sp>
        <p:nvSpPr>
          <p:cNvPr id="24" name="Text 18"/>
          <p:cNvSpPr/>
          <p:nvPr/>
        </p:nvSpPr>
        <p:spPr>
          <a:xfrm>
            <a:off x="8600237" y="2130552"/>
            <a:ext cx="2997098" cy="256032"/>
          </a:xfrm>
          <a:prstGeom prst="rect">
            <a:avLst/>
          </a:prstGeom>
          <a:noFill/>
          <a:ln/>
        </p:spPr>
        <p:txBody>
          <a:bodyPr wrap="square" lIns="0" tIns="0" rIns="0" bIns="0" rtlCol="0" anchor="ctr"/>
          <a:lstStyle/>
          <a:p>
            <a:pPr marL="0" indent="0" algn="ctr">
              <a:buNone/>
            </a:pPr>
            <a:r>
              <a:rPr lang="en-US" sz="1000" b="1" kern="0" spc="100" dirty="0">
                <a:solidFill>
                  <a:srgbClr val="C1440E"/>
                </a:solidFill>
                <a:latin typeface="Calibri" pitchFamily="34" charset="0"/>
                <a:ea typeface="Calibri" pitchFamily="34" charset="-122"/>
                <a:cs typeface="Calibri" pitchFamily="34" charset="-120"/>
              </a:rPr>
              <a:t>SUMMER</a:t>
            </a:r>
            <a:endParaRPr lang="en-US" sz="1000" dirty="0"/>
          </a:p>
        </p:txBody>
      </p:sp>
      <p:sp>
        <p:nvSpPr>
          <p:cNvPr id="25" name="Text 19"/>
          <p:cNvSpPr/>
          <p:nvPr/>
        </p:nvSpPr>
        <p:spPr>
          <a:xfrm>
            <a:off x="8600237" y="2404872"/>
            <a:ext cx="2997098" cy="384048"/>
          </a:xfrm>
          <a:prstGeom prst="rect">
            <a:avLst/>
          </a:prstGeom>
          <a:noFill/>
          <a:ln/>
        </p:spPr>
        <p:txBody>
          <a:bodyPr wrap="square" lIns="0" tIns="0" rIns="0" bIns="0" rtlCol="0" anchor="t"/>
          <a:lstStyle/>
          <a:p>
            <a:pPr marL="0" indent="0" algn="ctr">
              <a:lnSpc>
                <a:spcPct val="100000"/>
              </a:lnSpc>
              <a:buNone/>
            </a:pPr>
            <a:r>
              <a:rPr lang="en-US" sz="1250" b="1" dirty="0">
                <a:solidFill>
                  <a:srgbClr val="1B2E5E"/>
                </a:solidFill>
                <a:latin typeface="Calibri" pitchFamily="34" charset="0"/>
                <a:ea typeface="Calibri" pitchFamily="34" charset="-122"/>
                <a:cs typeface="Calibri" pitchFamily="34" charset="-120"/>
              </a:rPr>
              <a:t>Natural Disasters</a:t>
            </a:r>
            <a:endParaRPr lang="en-US" sz="1250" dirty="0"/>
          </a:p>
        </p:txBody>
      </p:sp>
      <p:sp>
        <p:nvSpPr>
          <p:cNvPr id="26" name="Text 20"/>
          <p:cNvSpPr/>
          <p:nvPr/>
        </p:nvSpPr>
        <p:spPr>
          <a:xfrm>
            <a:off x="8645957" y="2807208"/>
            <a:ext cx="2905658" cy="832104"/>
          </a:xfrm>
          <a:prstGeom prst="rect">
            <a:avLst/>
          </a:prstGeom>
          <a:noFill/>
          <a:ln/>
        </p:spPr>
        <p:txBody>
          <a:bodyPr wrap="square" lIns="0" tIns="0" rIns="0" bIns="0" rtlCol="0" anchor="t"/>
          <a:lstStyle/>
          <a:p>
            <a:pPr marL="0" indent="0" algn="ctr">
              <a:lnSpc>
                <a:spcPct val="108000"/>
              </a:lnSpc>
              <a:buNone/>
            </a:pPr>
            <a:r>
              <a:rPr lang="en-US" sz="1050" dirty="0">
                <a:solidFill>
                  <a:srgbClr val="26314F"/>
                </a:solidFill>
                <a:latin typeface="Calibri" pitchFamily="34" charset="0"/>
                <a:ea typeface="Calibri" pitchFamily="34" charset="-122"/>
                <a:cs typeface="Calibri" pitchFamily="34" charset="-120"/>
              </a:rPr>
              <a:t>Earthquakes, volcanoes and living safely with risk.</a:t>
            </a:r>
            <a:endParaRPr lang="en-US" sz="1050" dirty="0"/>
          </a:p>
        </p:txBody>
      </p:sp>
      <p:sp>
        <p:nvSpPr>
          <p:cNvPr id="27" name="Shape 21"/>
          <p:cNvSpPr/>
          <p:nvPr/>
        </p:nvSpPr>
        <p:spPr>
          <a:xfrm>
            <a:off x="502920" y="3886200"/>
            <a:ext cx="868680" cy="2514600"/>
          </a:xfrm>
          <a:prstGeom prst="roundRect">
            <a:avLst>
              <a:gd name="adj" fmla="val 8421"/>
            </a:avLst>
          </a:prstGeom>
          <a:solidFill>
            <a:srgbClr val="1B2E5E"/>
          </a:solidFill>
          <a:ln/>
        </p:spPr>
        <p:txBody>
          <a:bodyPr/>
          <a:p/>
        </p:txBody>
      </p:sp>
      <p:sp>
        <p:nvSpPr>
          <p:cNvPr id="28" name="Text 22"/>
          <p:cNvSpPr/>
          <p:nvPr/>
        </p:nvSpPr>
        <p:spPr>
          <a:xfrm>
            <a:off x="502920" y="388620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6</a:t>
            </a:r>
            <a:endParaRPr lang="en-US" sz="1600" dirty="0"/>
          </a:p>
        </p:txBody>
      </p:sp>
      <p:sp>
        <p:nvSpPr>
          <p:cNvPr id="29" name="Shape 23"/>
          <p:cNvSpPr/>
          <p:nvPr/>
        </p:nvSpPr>
        <p:spPr>
          <a:xfrm>
            <a:off x="1554480" y="3886200"/>
            <a:ext cx="3271418" cy="2514600"/>
          </a:xfrm>
          <a:prstGeom prst="roundRect">
            <a:avLst>
              <a:gd name="adj" fmla="val 2909"/>
            </a:avLst>
          </a:prstGeom>
          <a:solidFill>
            <a:srgbClr val="EEF1F7"/>
          </a:solidFill>
          <a:ln/>
          <a:effectLst>
            <a:outerShdw blurRad="50800" dist="12700" dir="2700000" algn="bl" rotWithShape="0">
              <a:srgbClr val="000000">
                <a:alpha val="8000"/>
              </a:srgbClr>
            </a:outerShdw>
          </a:effectLst>
        </p:spPr>
        <p:txBody>
          <a:bodyPr/>
          <a:p/>
        </p:txBody>
      </p:sp>
      <p:sp>
        <p:nvSpPr>
          <p:cNvPr id="30" name="Shape 24"/>
          <p:cNvSpPr/>
          <p:nvPr/>
        </p:nvSpPr>
        <p:spPr>
          <a:xfrm>
            <a:off x="2897581" y="4050792"/>
            <a:ext cx="585216" cy="585216"/>
          </a:xfrm>
          <a:prstGeom prst="ellipse">
            <a:avLst/>
          </a:prstGeom>
          <a:solidFill>
            <a:srgbClr val="F5A623"/>
          </a:solidFill>
          <a:ln/>
        </p:spPr>
        <p:txBody>
          <a:bodyPr/>
          <a:p/>
        </p:txBody>
      </p:sp>
      <p:pic>
        <p:nvPicPr>
          <p:cNvPr id="31" name="Image 4" descr="icons/ship_white.png"/>
          <p:cNvPicPr>
            <a:picLocks noChangeAspect="1"/>
          </p:cNvPicPr>
          <p:nvPr/>
        </p:nvPicPr>
        <p:blipFill>
          <a:blip r:embed="rId7"/>
          <a:stretch>
            <a:fillRect/>
          </a:stretch>
        </p:blipFill>
        <p:spPr>
          <a:xfrm>
            <a:off x="2973659" y="4126870"/>
            <a:ext cx="433060" cy="433060"/>
          </a:xfrm>
          <a:prstGeom prst="rect">
            <a:avLst/>
          </a:prstGeom>
        </p:spPr>
      </p:pic>
      <p:sp>
        <p:nvSpPr>
          <p:cNvPr id="32" name="Text 25"/>
          <p:cNvSpPr/>
          <p:nvPr/>
        </p:nvSpPr>
        <p:spPr>
          <a:xfrm>
            <a:off x="1691640" y="4782312"/>
            <a:ext cx="2997098" cy="256032"/>
          </a:xfrm>
          <a:prstGeom prst="rect">
            <a:avLst/>
          </a:prstGeom>
          <a:noFill/>
          <a:ln/>
        </p:spPr>
        <p:txBody>
          <a:bodyPr wrap="square" lIns="0" tIns="0" rIns="0" bIns="0" rtlCol="0" anchor="ctr"/>
          <a:lstStyle/>
          <a:p>
            <a:pPr marL="0" indent="0" algn="ctr">
              <a:buNone/>
            </a:pPr>
            <a:r>
              <a:rPr lang="en-US" sz="1000" b="1" kern="0" spc="100" dirty="0">
                <a:solidFill>
                  <a:srgbClr val="F5A623"/>
                </a:solidFill>
                <a:latin typeface="Calibri" pitchFamily="34" charset="0"/>
                <a:ea typeface="Calibri" pitchFamily="34" charset="-122"/>
                <a:cs typeface="Calibri" pitchFamily="34" charset="-120"/>
              </a:rPr>
              <a:t>AUTUMN</a:t>
            </a:r>
            <a:endParaRPr lang="en-US" sz="1000" dirty="0"/>
          </a:p>
        </p:txBody>
      </p:sp>
      <p:sp>
        <p:nvSpPr>
          <p:cNvPr id="33" name="Text 26"/>
          <p:cNvSpPr/>
          <p:nvPr/>
        </p:nvSpPr>
        <p:spPr>
          <a:xfrm>
            <a:off x="1691640" y="5056632"/>
            <a:ext cx="2997098" cy="384048"/>
          </a:xfrm>
          <a:prstGeom prst="rect">
            <a:avLst/>
          </a:prstGeom>
          <a:noFill/>
          <a:ln/>
        </p:spPr>
        <p:txBody>
          <a:bodyPr wrap="square" lIns="0" tIns="0" rIns="0" bIns="0" rtlCol="0" anchor="t"/>
          <a:lstStyle/>
          <a:p>
            <a:pPr marL="0" indent="0" algn="ctr">
              <a:lnSpc>
                <a:spcPct val="100000"/>
              </a:lnSpc>
              <a:buNone/>
            </a:pPr>
            <a:r>
              <a:rPr lang="en-US" sz="1250" b="1" dirty="0">
                <a:solidFill>
                  <a:srgbClr val="1B2E5E"/>
                </a:solidFill>
                <a:latin typeface="Calibri" pitchFamily="34" charset="0"/>
                <a:ea typeface="Calibri" pitchFamily="34" charset="-122"/>
                <a:cs typeface="Calibri" pitchFamily="34" charset="-120"/>
              </a:rPr>
              <a:t>Trade and Vancouver</a:t>
            </a:r>
            <a:endParaRPr lang="en-US" sz="1250" dirty="0"/>
          </a:p>
        </p:txBody>
      </p:sp>
      <p:sp>
        <p:nvSpPr>
          <p:cNvPr id="34" name="Text 27"/>
          <p:cNvSpPr/>
          <p:nvPr/>
        </p:nvSpPr>
        <p:spPr>
          <a:xfrm>
            <a:off x="1737360" y="5458968"/>
            <a:ext cx="2905658" cy="832104"/>
          </a:xfrm>
          <a:prstGeom prst="rect">
            <a:avLst/>
          </a:prstGeom>
          <a:noFill/>
          <a:ln/>
        </p:spPr>
        <p:txBody>
          <a:bodyPr wrap="square" lIns="0" tIns="0" rIns="0" bIns="0" rtlCol="0" anchor="t"/>
          <a:lstStyle/>
          <a:p>
            <a:pPr marL="0" indent="0" algn="ctr">
              <a:lnSpc>
                <a:spcPct val="108000"/>
              </a:lnSpc>
              <a:buNone/>
            </a:pPr>
            <a:r>
              <a:rPr lang="en-US" sz="1050" dirty="0">
                <a:solidFill>
                  <a:srgbClr val="26314F"/>
                </a:solidFill>
                <a:latin typeface="Calibri" pitchFamily="34" charset="0"/>
                <a:ea typeface="Calibri" pitchFamily="34" charset="-122"/>
                <a:cs typeface="Calibri" pitchFamily="34" charset="-120"/>
              </a:rPr>
              <a:t>Global trade and interdependence, through Vancouver.</a:t>
            </a:r>
            <a:endParaRPr lang="en-US" sz="1050" dirty="0"/>
          </a:p>
        </p:txBody>
      </p:sp>
      <p:sp>
        <p:nvSpPr>
          <p:cNvPr id="35" name="Shape 28"/>
          <p:cNvSpPr/>
          <p:nvPr/>
        </p:nvSpPr>
        <p:spPr>
          <a:xfrm>
            <a:off x="8463077" y="3886200"/>
            <a:ext cx="3271418" cy="2514600"/>
          </a:xfrm>
          <a:prstGeom prst="roundRect">
            <a:avLst>
              <a:gd name="adj" fmla="val 2909"/>
            </a:avLst>
          </a:prstGeom>
          <a:solidFill>
            <a:srgbClr val="EEF1F7"/>
          </a:solidFill>
          <a:ln/>
          <a:effectLst>
            <a:outerShdw blurRad="50800" dist="12700" dir="2700000" algn="bl" rotWithShape="0">
              <a:srgbClr val="000000">
                <a:alpha val="8000"/>
              </a:srgbClr>
            </a:outerShdw>
          </a:effectLst>
        </p:spPr>
        <p:txBody>
          <a:bodyPr/>
          <a:p/>
        </p:txBody>
      </p:sp>
      <p:sp>
        <p:nvSpPr>
          <p:cNvPr id="36" name="Shape 29"/>
          <p:cNvSpPr/>
          <p:nvPr/>
        </p:nvSpPr>
        <p:spPr>
          <a:xfrm>
            <a:off x="9806179" y="4050792"/>
            <a:ext cx="585216" cy="585216"/>
          </a:xfrm>
          <a:prstGeom prst="ellipse">
            <a:avLst/>
          </a:prstGeom>
          <a:solidFill>
            <a:srgbClr val="C1440E"/>
          </a:solidFill>
          <a:ln/>
        </p:spPr>
        <p:txBody>
          <a:bodyPr/>
          <a:p/>
        </p:txBody>
      </p:sp>
      <p:pic>
        <p:nvPicPr>
          <p:cNvPr id="37" name="Image 5" descr="icons/compass_white.png"/>
          <p:cNvPicPr>
            <a:picLocks noChangeAspect="1"/>
          </p:cNvPicPr>
          <p:nvPr/>
        </p:nvPicPr>
        <p:blipFill>
          <a:blip r:embed="rId3"/>
          <a:stretch>
            <a:fillRect/>
          </a:stretch>
        </p:blipFill>
        <p:spPr>
          <a:xfrm>
            <a:off x="9882257" y="4126870"/>
            <a:ext cx="433060" cy="433060"/>
          </a:xfrm>
          <a:prstGeom prst="rect">
            <a:avLst/>
          </a:prstGeom>
        </p:spPr>
      </p:pic>
      <p:sp>
        <p:nvSpPr>
          <p:cNvPr id="38" name="Text 30"/>
          <p:cNvSpPr/>
          <p:nvPr/>
        </p:nvSpPr>
        <p:spPr>
          <a:xfrm>
            <a:off x="8600237" y="4782312"/>
            <a:ext cx="2997098" cy="256032"/>
          </a:xfrm>
          <a:prstGeom prst="rect">
            <a:avLst/>
          </a:prstGeom>
          <a:noFill/>
          <a:ln/>
        </p:spPr>
        <p:txBody>
          <a:bodyPr wrap="square" lIns="0" tIns="0" rIns="0" bIns="0" rtlCol="0" anchor="ctr"/>
          <a:lstStyle/>
          <a:p>
            <a:pPr marL="0" indent="0" algn="ctr">
              <a:buNone/>
            </a:pPr>
            <a:r>
              <a:rPr lang="en-US" sz="1000" b="1" kern="0" spc="100" dirty="0">
                <a:solidFill>
                  <a:srgbClr val="C1440E"/>
                </a:solidFill>
                <a:latin typeface="Calibri" pitchFamily="34" charset="0"/>
                <a:ea typeface="Calibri" pitchFamily="34" charset="-122"/>
                <a:cs typeface="Calibri" pitchFamily="34" charset="-120"/>
              </a:rPr>
              <a:t>SUMMER</a:t>
            </a:r>
            <a:endParaRPr lang="en-US" sz="1000" dirty="0"/>
          </a:p>
        </p:txBody>
      </p:sp>
      <p:sp>
        <p:nvSpPr>
          <p:cNvPr id="39" name="Text 31"/>
          <p:cNvSpPr/>
          <p:nvPr/>
        </p:nvSpPr>
        <p:spPr>
          <a:xfrm>
            <a:off x="8600237" y="5056632"/>
            <a:ext cx="2997098" cy="384048"/>
          </a:xfrm>
          <a:prstGeom prst="rect">
            <a:avLst/>
          </a:prstGeom>
          <a:noFill/>
          <a:ln/>
        </p:spPr>
        <p:txBody>
          <a:bodyPr wrap="square" lIns="0" tIns="0" rIns="0" bIns="0" rtlCol="0" anchor="t"/>
          <a:lstStyle/>
          <a:p>
            <a:pPr marL="0" indent="0" algn="ctr">
              <a:lnSpc>
                <a:spcPct val="100000"/>
              </a:lnSpc>
              <a:buNone/>
            </a:pPr>
            <a:r>
              <a:rPr lang="en-US" sz="1250" b="1" dirty="0">
                <a:solidFill>
                  <a:srgbClr val="1B2E5E"/>
                </a:solidFill>
                <a:latin typeface="Calibri" pitchFamily="34" charset="0"/>
                <a:ea typeface="Calibri" pitchFamily="34" charset="-122"/>
                <a:cs typeface="Calibri" pitchFamily="34" charset="-120"/>
              </a:rPr>
              <a:t>Geographers’ Challenge</a:t>
            </a:r>
            <a:endParaRPr lang="en-US" sz="1250" dirty="0"/>
          </a:p>
        </p:txBody>
      </p:sp>
      <p:sp>
        <p:nvSpPr>
          <p:cNvPr id="40" name="Text 32"/>
          <p:cNvSpPr/>
          <p:nvPr/>
        </p:nvSpPr>
        <p:spPr>
          <a:xfrm>
            <a:off x="8645957" y="5458968"/>
            <a:ext cx="2905658" cy="832104"/>
          </a:xfrm>
          <a:prstGeom prst="rect">
            <a:avLst/>
          </a:prstGeom>
          <a:noFill/>
          <a:ln/>
        </p:spPr>
        <p:txBody>
          <a:bodyPr wrap="square" lIns="0" tIns="0" rIns="0" bIns="0" rtlCol="0" anchor="t"/>
          <a:lstStyle/>
          <a:p>
            <a:pPr marL="0" indent="0" algn="ctr">
              <a:lnSpc>
                <a:spcPct val="108000"/>
              </a:lnSpc>
              <a:buNone/>
            </a:pPr>
            <a:r>
              <a:rPr lang="en-US" sz="1050" dirty="0">
                <a:solidFill>
                  <a:srgbClr val="26314F"/>
                </a:solidFill>
                <a:latin typeface="Calibri" pitchFamily="34" charset="0"/>
                <a:ea typeface="Calibri" pitchFamily="34" charset="-122"/>
                <a:cs typeface="Calibri" pitchFamily="34" charset="-120"/>
              </a:rPr>
              <a:t>Planning and justifying a trip abroad.</a:t>
            </a:r>
            <a:endParaRPr lang="en-US" sz="1050" dirty="0"/>
          </a:p>
        </p:txBody>
      </p:sp>
      <p:sp>
        <p:nvSpPr>
          <p:cNvPr id="41" name="Shape 33"/>
          <p:cNvSpPr/>
          <p:nvPr/>
        </p:nvSpPr>
        <p:spPr>
          <a:xfrm>
            <a:off x="5008778" y="3886200"/>
            <a:ext cx="3271418" cy="2514600"/>
          </a:xfrm>
          <a:prstGeom prst="roundRect">
            <a:avLst>
              <a:gd name="adj" fmla="val 2909"/>
            </a:avLst>
          </a:prstGeom>
          <a:solidFill>
            <a:schemeClr val="bg1">
              <a:lumMod val="85000"/>
            </a:schemeClr>
          </a:solidFill>
          <a:ln/>
          <a:effectLst>
            <a:outerShdw blurRad="50800" dist="12700" dir="2700000" algn="bl" rotWithShape="0">
              <a:srgbClr val="000000">
                <a:alpha val="8000"/>
              </a:srgbClr>
            </a:outerShdw>
          </a:effectLst>
        </p:spPr>
        <p:txBody>
          <a:bodyPr/>
          <a:p/>
        </p:txBody>
      </p:sp>
      <p:sp>
        <p:nvSpPr>
          <p:cNvPr id="44" name="Text 35"/>
          <p:cNvSpPr/>
          <p:nvPr/>
        </p:nvSpPr>
        <p:spPr>
          <a:xfrm>
            <a:off x="5145938" y="4782312"/>
            <a:ext cx="2997098" cy="256032"/>
          </a:xfrm>
          <a:prstGeom prst="rect">
            <a:avLst/>
          </a:prstGeom>
          <a:noFill/>
          <a:ln/>
        </p:spPr>
        <p:txBody>
          <a:bodyPr wrap="square" lIns="0" tIns="0" rIns="0" bIns="0" rtlCol="0" anchor="ctr"/>
          <a:lstStyle/>
          <a:p>
            <a:pPr marL="0" indent="0" algn="ctr">
              <a:buNone/>
            </a:pPr>
            <a:r>
              <a:rPr lang="en-US" sz="1000" b="1" kern="0" spc="100" dirty="0">
                <a:solidFill>
                  <a:srgbClr val="0E7C7B"/>
                </a:solidFill>
                <a:latin typeface="Calibri" pitchFamily="34" charset="0"/>
                <a:ea typeface="Calibri" pitchFamily="34" charset="-122"/>
                <a:cs typeface="Calibri" pitchFamily="34" charset="-120"/>
              </a:rPr>
              <a:t>SPRING</a:t>
            </a:r>
            <a:endParaRPr lang="en-US" sz="1000" dirty="0"/>
          </a:p>
        </p:txBody>
      </p:sp>
      <p:sp>
        <p:nvSpPr>
          <p:cNvPr id="45" name="Text 36"/>
          <p:cNvSpPr/>
          <p:nvPr/>
        </p:nvSpPr>
        <p:spPr>
          <a:xfrm>
            <a:off x="5145938" y="5056632"/>
            <a:ext cx="2997098" cy="384048"/>
          </a:xfrm>
          <a:prstGeom prst="rect">
            <a:avLst/>
          </a:prstGeom>
          <a:noFill/>
          <a:ln/>
        </p:spPr>
        <p:txBody>
          <a:bodyPr wrap="square" lIns="0" tIns="0" rIns="0" bIns="0" rtlCol="0" anchor="t"/>
          <a:lstStyle/>
          <a:p>
            <a:pPr marL="0" indent="0" algn="ctr">
              <a:lnSpc>
                <a:spcPct val="100000"/>
              </a:lnSpc>
              <a:buNone/>
            </a:pPr>
            <a:r>
              <a:rPr lang="en-US" sz="1250" b="1" i="1" dirty="0">
                <a:solidFill>
                  <a:schemeClr val="bg1">
                    <a:lumMod val="50000"/>
                  </a:schemeClr>
                </a:solidFill>
                <a:latin typeface="Calibri" pitchFamily="34" charset="0"/>
                <a:ea typeface="Calibri" pitchFamily="34" charset="-122"/>
                <a:cs typeface="Calibri" pitchFamily="34" charset="-120"/>
              </a:rPr>
              <a:t>No geography unit this term</a:t>
            </a:r>
            <a:endParaRPr lang="en-US" sz="1250" i="1" dirty="0">
              <a:solidFill>
                <a:schemeClr val="bg1">
                  <a:lumMod val="50000"/>
                </a:schemeClr>
              </a:solidFill>
            </a:endParaRPr>
          </a:p>
        </p:txBody>
      </p:sp>
      <p:sp>
        <p:nvSpPr>
          <p:cNvPr id="47" name="Shape 38"/>
          <p:cNvSpPr/>
          <p:nvPr/>
        </p:nvSpPr>
        <p:spPr>
          <a:xfrm>
            <a:off x="8351215" y="6455664"/>
            <a:ext cx="128016" cy="128016"/>
          </a:xfrm>
          <a:prstGeom prst="ellipse">
            <a:avLst/>
          </a:prstGeom>
          <a:solidFill>
            <a:srgbClr val="F5A623"/>
          </a:solidFill>
          <a:ln/>
        </p:spPr>
        <p:txBody>
          <a:bodyPr/>
          <a:p/>
        </p:txBody>
      </p:sp>
      <p:sp>
        <p:nvSpPr>
          <p:cNvPr id="48" name="Text 39"/>
          <p:cNvSpPr/>
          <p:nvPr/>
        </p:nvSpPr>
        <p:spPr>
          <a:xfrm>
            <a:off x="8534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Autumn</a:t>
            </a:r>
            <a:endParaRPr lang="en-US" sz="900" dirty="0"/>
          </a:p>
        </p:txBody>
      </p:sp>
      <p:sp>
        <p:nvSpPr>
          <p:cNvPr id="49" name="Shape 40"/>
          <p:cNvSpPr/>
          <p:nvPr/>
        </p:nvSpPr>
        <p:spPr>
          <a:xfrm>
            <a:off x="9494215" y="6455664"/>
            <a:ext cx="128016" cy="128016"/>
          </a:xfrm>
          <a:prstGeom prst="ellipse">
            <a:avLst/>
          </a:prstGeom>
          <a:solidFill>
            <a:srgbClr val="0E7C7B"/>
          </a:solidFill>
          <a:ln/>
        </p:spPr>
        <p:txBody>
          <a:bodyPr/>
          <a:p/>
        </p:txBody>
      </p:sp>
      <p:sp>
        <p:nvSpPr>
          <p:cNvPr id="50" name="Text 41"/>
          <p:cNvSpPr/>
          <p:nvPr/>
        </p:nvSpPr>
        <p:spPr>
          <a:xfrm>
            <a:off x="9677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Spring</a:t>
            </a:r>
            <a:endParaRPr lang="en-US" sz="900" dirty="0"/>
          </a:p>
        </p:txBody>
      </p:sp>
      <p:sp>
        <p:nvSpPr>
          <p:cNvPr id="51" name="Shape 42"/>
          <p:cNvSpPr/>
          <p:nvPr/>
        </p:nvSpPr>
        <p:spPr>
          <a:xfrm>
            <a:off x="10637215" y="6455664"/>
            <a:ext cx="128016" cy="128016"/>
          </a:xfrm>
          <a:prstGeom prst="ellipse">
            <a:avLst/>
          </a:prstGeom>
          <a:solidFill>
            <a:srgbClr val="C1440E"/>
          </a:solidFill>
          <a:ln/>
        </p:spPr>
        <p:txBody>
          <a:bodyPr/>
          <a:p/>
        </p:txBody>
      </p:sp>
      <p:sp>
        <p:nvSpPr>
          <p:cNvPr id="52" name="Text 43"/>
          <p:cNvSpPr/>
          <p:nvPr/>
        </p:nvSpPr>
        <p:spPr>
          <a:xfrm>
            <a:off x="10820095" y="6419088"/>
            <a:ext cx="100584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Summer</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C1440E"/>
          </a:solidFill>
          <a:ln/>
        </p:spPr>
        <p:txBody>
          <a:bodyPr/>
          <a:p/>
        </p:txBody>
      </p:sp>
      <p:pic>
        <p:nvPicPr>
          <p:cNvPr id="3" name="Image 0" descr="icons/hands_white.png"/>
          <p:cNvPicPr>
            <a:picLocks noChangeAspect="1"/>
          </p:cNvPicPr>
          <p:nvPr/>
        </p:nvPicPr>
        <p:blipFill>
          <a:blip r:embed="rId2"/>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Disciplinary Skills &amp; Sustainability</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Geography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09</a:t>
            </a:r>
            <a:endParaRPr lang="en-US" sz="900" dirty="0"/>
          </a:p>
        </p:txBody>
      </p:sp>
      <p:sp>
        <p:nvSpPr>
          <p:cNvPr id="7" name="Text 4"/>
          <p:cNvSpPr/>
          <p:nvPr/>
        </p:nvSpPr>
        <p:spPr>
          <a:xfrm>
            <a:off x="502920" y="1234440"/>
            <a:ext cx="4206240" cy="1463040"/>
          </a:xfrm>
          <a:prstGeom prst="rect">
            <a:avLst/>
          </a:prstGeom>
          <a:noFill/>
          <a:ln/>
        </p:spPr>
        <p:txBody>
          <a:bodyPr wrap="square" lIns="0" tIns="0" rIns="0" bIns="0" rtlCol="0" anchor="t"/>
          <a:lstStyle/>
          <a:p>
            <a:pPr marL="0" indent="0">
              <a:lnSpc>
                <a:spcPct val="115000"/>
              </a:lnSpc>
              <a:buNone/>
            </a:pPr>
            <a:r>
              <a:rPr lang="en-US" sz="1300" dirty="0">
                <a:solidFill>
                  <a:srgbClr val="26314F"/>
                </a:solidFill>
                <a:latin typeface="Calibri" pitchFamily="34" charset="0"/>
                <a:ea typeface="Calibri" pitchFamily="34" charset="-122"/>
                <a:cs typeface="Calibri" pitchFamily="34" charset="-120"/>
              </a:rPr>
              <a:t>Alongside National Curriculum coverage, three disciplinary skills are tracked year on year, and every unit closes with a waypoint focused on sustainability.</a:t>
            </a:r>
            <a:endParaRPr lang="en-US" sz="1300" dirty="0"/>
          </a:p>
        </p:txBody>
      </p:sp>
      <p:sp>
        <p:nvSpPr>
          <p:cNvPr id="8" name="Shape 5"/>
          <p:cNvSpPr/>
          <p:nvPr/>
        </p:nvSpPr>
        <p:spPr>
          <a:xfrm>
            <a:off x="502920" y="4297680"/>
            <a:ext cx="4206240" cy="1920240"/>
          </a:xfrm>
          <a:prstGeom prst="roundRect">
            <a:avLst>
              <a:gd name="adj" fmla="val 3810"/>
            </a:avLst>
          </a:prstGeom>
          <a:solidFill>
            <a:srgbClr val="1B2E5E"/>
          </a:solidFill>
          <a:ln/>
        </p:spPr>
        <p:txBody>
          <a:bodyPr/>
          <a:p/>
        </p:txBody>
      </p:sp>
      <p:sp>
        <p:nvSpPr>
          <p:cNvPr id="9" name="Text 6"/>
          <p:cNvSpPr/>
          <p:nvPr/>
        </p:nvSpPr>
        <p:spPr>
          <a:xfrm>
            <a:off x="777240" y="4297680"/>
            <a:ext cx="3657600" cy="1920240"/>
          </a:xfrm>
          <a:prstGeom prst="rect">
            <a:avLst/>
          </a:prstGeom>
          <a:noFill/>
          <a:ln/>
        </p:spPr>
        <p:txBody>
          <a:bodyPr wrap="square" lIns="0" tIns="0" rIns="0" bIns="0" rtlCol="0" anchor="ctr"/>
          <a:lstStyle/>
          <a:p>
            <a:pPr marL="0" indent="0">
              <a:lnSpc>
                <a:spcPct val="110000"/>
              </a:lnSpc>
              <a:buNone/>
            </a:pPr>
            <a:r>
              <a:rPr lang="en-US" sz="2000" b="1" dirty="0">
                <a:solidFill>
                  <a:srgbClr val="FFFFFF"/>
                </a:solidFill>
                <a:latin typeface="Calibri" pitchFamily="34" charset="0"/>
                <a:ea typeface="Calibri" pitchFamily="34" charset="-122"/>
                <a:cs typeface="Calibri" pitchFamily="34" charset="-120"/>
              </a:rPr>
              <a:t>SKILLS BUILT.</a:t>
            </a:r>
            <a:endParaRPr lang="en-US" sz="2000" dirty="0"/>
          </a:p>
          <a:p>
            <a:pPr marL="0" indent="0">
              <a:lnSpc>
                <a:spcPct val="110000"/>
              </a:lnSpc>
              <a:buNone/>
            </a:pPr>
            <a:r>
              <a:rPr lang="en-US" sz="2000" b="1" dirty="0">
                <a:solidFill>
                  <a:srgbClr val="FFFFFF"/>
                </a:solidFill>
                <a:latin typeface="Calibri" pitchFamily="34" charset="0"/>
                <a:ea typeface="Calibri" pitchFamily="34" charset="-122"/>
                <a:cs typeface="Calibri" pitchFamily="34" charset="-120"/>
              </a:rPr>
              <a:t>YEAR ON YEAR.</a:t>
            </a:r>
            <a:endParaRPr lang="en-US" sz="2000" dirty="0"/>
          </a:p>
        </p:txBody>
      </p:sp>
      <p:sp>
        <p:nvSpPr>
          <p:cNvPr id="10" name="Shape 7"/>
          <p:cNvSpPr/>
          <p:nvPr/>
        </p:nvSpPr>
        <p:spPr>
          <a:xfrm>
            <a:off x="5029200" y="1234440"/>
            <a:ext cx="6629400" cy="1143000"/>
          </a:xfrm>
          <a:prstGeom prst="roundRect">
            <a:avLst>
              <a:gd name="adj" fmla="val 5600"/>
            </a:avLst>
          </a:prstGeom>
          <a:solidFill>
            <a:srgbClr val="EEF1F7"/>
          </a:solidFill>
          <a:ln/>
        </p:spPr>
        <p:txBody>
          <a:bodyPr/>
          <a:p/>
        </p:txBody>
      </p:sp>
      <p:sp>
        <p:nvSpPr>
          <p:cNvPr id="11" name="Shape 8"/>
          <p:cNvSpPr/>
          <p:nvPr/>
        </p:nvSpPr>
        <p:spPr>
          <a:xfrm>
            <a:off x="5193792" y="1531620"/>
            <a:ext cx="548640" cy="548640"/>
          </a:xfrm>
          <a:prstGeom prst="ellipse">
            <a:avLst/>
          </a:prstGeom>
          <a:solidFill>
            <a:srgbClr val="C1440E"/>
          </a:solidFill>
          <a:ln/>
        </p:spPr>
        <p:txBody>
          <a:bodyPr/>
          <a:p/>
        </p:txBody>
      </p:sp>
      <p:pic>
        <p:nvPicPr>
          <p:cNvPr id="12" name="Image 1" descr="icons/comments_white.png"/>
          <p:cNvPicPr>
            <a:picLocks noChangeAspect="1"/>
          </p:cNvPicPr>
          <p:nvPr/>
        </p:nvPicPr>
        <p:blipFill>
          <a:blip r:embed="rId3"/>
          <a:stretch>
            <a:fillRect/>
          </a:stretch>
        </p:blipFill>
        <p:spPr>
          <a:xfrm>
            <a:off x="5265115" y="1602943"/>
            <a:ext cx="405994" cy="405994"/>
          </a:xfrm>
          <a:prstGeom prst="rect">
            <a:avLst/>
          </a:prstGeom>
        </p:spPr>
      </p:pic>
      <p:sp>
        <p:nvSpPr>
          <p:cNvPr id="13" name="Text 9"/>
          <p:cNvSpPr/>
          <p:nvPr/>
        </p:nvSpPr>
        <p:spPr>
          <a:xfrm>
            <a:off x="5925312" y="1307592"/>
            <a:ext cx="1828800" cy="996696"/>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Enquiry</a:t>
            </a:r>
            <a:endParaRPr lang="en-US" sz="1300" dirty="0"/>
          </a:p>
        </p:txBody>
      </p:sp>
      <p:sp>
        <p:nvSpPr>
          <p:cNvPr id="14" name="Text 10"/>
          <p:cNvSpPr/>
          <p:nvPr/>
        </p:nvSpPr>
        <p:spPr>
          <a:xfrm>
            <a:off x="7818120" y="1234440"/>
            <a:ext cx="3703320" cy="1143000"/>
          </a:xfrm>
          <a:prstGeom prst="rect">
            <a:avLst/>
          </a:prstGeom>
          <a:noFill/>
          <a:ln/>
        </p:spPr>
        <p:txBody>
          <a:bodyPr wrap="square" lIns="0" tIns="0" rIns="0" bIns="0" rtlCol="0" anchor="ctr"/>
          <a:lstStyle/>
          <a:p>
            <a:pPr marL="0" indent="0">
              <a:lnSpc>
                <a:spcPct val="108000"/>
              </a:lnSpc>
              <a:buNone/>
            </a:pPr>
            <a:r>
              <a:rPr lang="en-US" sz="1150" dirty="0">
                <a:solidFill>
                  <a:srgbClr val="26314F"/>
                </a:solidFill>
                <a:latin typeface="Calibri" pitchFamily="34" charset="0"/>
                <a:ea typeface="Calibri" pitchFamily="34" charset="-122"/>
                <a:cs typeface="Calibri" pitchFamily="34" charset="-120"/>
              </a:rPr>
              <a:t>Asking questions, interpreting evidence and reaching conclusions with growing independence</a:t>
            </a:r>
            <a:endParaRPr lang="en-US" sz="1150" dirty="0"/>
          </a:p>
        </p:txBody>
      </p:sp>
      <p:sp>
        <p:nvSpPr>
          <p:cNvPr id="15" name="Shape 11"/>
          <p:cNvSpPr/>
          <p:nvPr/>
        </p:nvSpPr>
        <p:spPr>
          <a:xfrm>
            <a:off x="5029200" y="2523744"/>
            <a:ext cx="6629400" cy="1143000"/>
          </a:xfrm>
          <a:prstGeom prst="roundRect">
            <a:avLst>
              <a:gd name="adj" fmla="val 5600"/>
            </a:avLst>
          </a:prstGeom>
          <a:solidFill>
            <a:srgbClr val="EEF1F7"/>
          </a:solidFill>
          <a:ln/>
        </p:spPr>
        <p:txBody>
          <a:bodyPr/>
          <a:p/>
        </p:txBody>
      </p:sp>
      <p:sp>
        <p:nvSpPr>
          <p:cNvPr id="16" name="Shape 12"/>
          <p:cNvSpPr/>
          <p:nvPr/>
        </p:nvSpPr>
        <p:spPr>
          <a:xfrm>
            <a:off x="5193792" y="2820924"/>
            <a:ext cx="548640" cy="548640"/>
          </a:xfrm>
          <a:prstGeom prst="ellipse">
            <a:avLst/>
          </a:prstGeom>
          <a:solidFill>
            <a:srgbClr val="C1440E"/>
          </a:solidFill>
          <a:ln/>
        </p:spPr>
        <p:txBody>
          <a:bodyPr/>
          <a:p/>
        </p:txBody>
      </p:sp>
      <p:pic>
        <p:nvPicPr>
          <p:cNvPr id="17" name="Image 2" descr="icons/mapmarked_white.png"/>
          <p:cNvPicPr>
            <a:picLocks noChangeAspect="1"/>
          </p:cNvPicPr>
          <p:nvPr/>
        </p:nvPicPr>
        <p:blipFill>
          <a:blip r:embed="rId4"/>
          <a:stretch>
            <a:fillRect/>
          </a:stretch>
        </p:blipFill>
        <p:spPr>
          <a:xfrm>
            <a:off x="5265115" y="2892247"/>
            <a:ext cx="405994" cy="405994"/>
          </a:xfrm>
          <a:prstGeom prst="rect">
            <a:avLst/>
          </a:prstGeom>
        </p:spPr>
      </p:pic>
      <p:sp>
        <p:nvSpPr>
          <p:cNvPr id="18" name="Text 13"/>
          <p:cNvSpPr/>
          <p:nvPr/>
        </p:nvSpPr>
        <p:spPr>
          <a:xfrm>
            <a:off x="5925312" y="2596896"/>
            <a:ext cx="1828800" cy="996696"/>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Map work</a:t>
            </a:r>
            <a:endParaRPr lang="en-US" sz="1300" dirty="0"/>
          </a:p>
        </p:txBody>
      </p:sp>
      <p:sp>
        <p:nvSpPr>
          <p:cNvPr id="19" name="Text 14"/>
          <p:cNvSpPr/>
          <p:nvPr/>
        </p:nvSpPr>
        <p:spPr>
          <a:xfrm>
            <a:off x="7818120" y="2523744"/>
            <a:ext cx="3703320" cy="1143000"/>
          </a:xfrm>
          <a:prstGeom prst="rect">
            <a:avLst/>
          </a:prstGeom>
          <a:noFill/>
          <a:ln/>
        </p:spPr>
        <p:txBody>
          <a:bodyPr wrap="square" lIns="0" tIns="0" rIns="0" bIns="0" rtlCol="0" anchor="ctr"/>
          <a:lstStyle/>
          <a:p>
            <a:pPr marL="0" indent="0">
              <a:lnSpc>
                <a:spcPct val="108000"/>
              </a:lnSpc>
              <a:buNone/>
            </a:pPr>
            <a:r>
              <a:rPr lang="en-US" sz="1150" dirty="0">
                <a:solidFill>
                  <a:srgbClr val="26314F"/>
                </a:solidFill>
                <a:latin typeface="Calibri" pitchFamily="34" charset="0"/>
                <a:ea typeface="Calibri" pitchFamily="34" charset="-122"/>
                <a:cs typeface="Calibri" pitchFamily="34" charset="-120"/>
              </a:rPr>
              <a:t>Using maps, atlases, globes and compasses with increasing precision from Reception to Year 6</a:t>
            </a:r>
            <a:endParaRPr lang="en-US" sz="1150" dirty="0"/>
          </a:p>
        </p:txBody>
      </p:sp>
      <p:sp>
        <p:nvSpPr>
          <p:cNvPr id="20" name="Shape 15"/>
          <p:cNvSpPr/>
          <p:nvPr/>
        </p:nvSpPr>
        <p:spPr>
          <a:xfrm>
            <a:off x="5029200" y="3813048"/>
            <a:ext cx="6629400" cy="1143000"/>
          </a:xfrm>
          <a:prstGeom prst="roundRect">
            <a:avLst>
              <a:gd name="adj" fmla="val 5600"/>
            </a:avLst>
          </a:prstGeom>
          <a:solidFill>
            <a:srgbClr val="EEF1F7"/>
          </a:solidFill>
          <a:ln/>
        </p:spPr>
        <p:txBody>
          <a:bodyPr/>
          <a:p/>
        </p:txBody>
      </p:sp>
      <p:sp>
        <p:nvSpPr>
          <p:cNvPr id="21" name="Shape 16"/>
          <p:cNvSpPr/>
          <p:nvPr/>
        </p:nvSpPr>
        <p:spPr>
          <a:xfrm>
            <a:off x="5193792" y="4110228"/>
            <a:ext cx="548640" cy="548640"/>
          </a:xfrm>
          <a:prstGeom prst="ellipse">
            <a:avLst/>
          </a:prstGeom>
          <a:solidFill>
            <a:srgbClr val="C1440E"/>
          </a:solidFill>
          <a:ln/>
        </p:spPr>
        <p:txBody>
          <a:bodyPr/>
          <a:p/>
        </p:txBody>
      </p:sp>
      <p:pic>
        <p:nvPicPr>
          <p:cNvPr id="22" name="Image 3" descr="icons/handshake_white.png"/>
          <p:cNvPicPr>
            <a:picLocks noChangeAspect="1"/>
          </p:cNvPicPr>
          <p:nvPr/>
        </p:nvPicPr>
        <p:blipFill>
          <a:blip r:embed="rId5"/>
          <a:stretch>
            <a:fillRect/>
          </a:stretch>
        </p:blipFill>
        <p:spPr>
          <a:xfrm>
            <a:off x="5265115" y="4181551"/>
            <a:ext cx="405994" cy="405994"/>
          </a:xfrm>
          <a:prstGeom prst="rect">
            <a:avLst/>
          </a:prstGeom>
        </p:spPr>
      </p:pic>
      <p:sp>
        <p:nvSpPr>
          <p:cNvPr id="23" name="Text 17"/>
          <p:cNvSpPr/>
          <p:nvPr/>
        </p:nvSpPr>
        <p:spPr>
          <a:xfrm>
            <a:off x="5925312" y="3886200"/>
            <a:ext cx="1828800" cy="996696"/>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Fieldwork</a:t>
            </a:r>
            <a:endParaRPr lang="en-US" sz="1300" dirty="0"/>
          </a:p>
        </p:txBody>
      </p:sp>
      <p:sp>
        <p:nvSpPr>
          <p:cNvPr id="24" name="Text 18"/>
          <p:cNvSpPr/>
          <p:nvPr/>
        </p:nvSpPr>
        <p:spPr>
          <a:xfrm>
            <a:off x="7818120" y="3813048"/>
            <a:ext cx="3703320" cy="1143000"/>
          </a:xfrm>
          <a:prstGeom prst="rect">
            <a:avLst/>
          </a:prstGeom>
          <a:noFill/>
          <a:ln/>
        </p:spPr>
        <p:txBody>
          <a:bodyPr wrap="square" lIns="0" tIns="0" rIns="0" bIns="0" rtlCol="0" anchor="ctr"/>
          <a:lstStyle/>
          <a:p>
            <a:pPr marL="0" indent="0">
              <a:lnSpc>
                <a:spcPct val="108000"/>
              </a:lnSpc>
              <a:buNone/>
            </a:pPr>
            <a:r>
              <a:rPr lang="en-US" sz="1150" dirty="0">
                <a:solidFill>
                  <a:srgbClr val="26314F"/>
                </a:solidFill>
                <a:latin typeface="Calibri" pitchFamily="34" charset="0"/>
                <a:ea typeface="Calibri" pitchFamily="34" charset="-122"/>
                <a:cs typeface="Calibri" pitchFamily="34" charset="-120"/>
              </a:rPr>
              <a:t>Observing, measuring and recording data in the school grounds, Knutsford and further afield</a:t>
            </a:r>
            <a:endParaRPr lang="en-US" sz="1150" dirty="0"/>
          </a:p>
        </p:txBody>
      </p:sp>
      <p:sp>
        <p:nvSpPr>
          <p:cNvPr id="25" name="Shape 19"/>
          <p:cNvSpPr/>
          <p:nvPr/>
        </p:nvSpPr>
        <p:spPr>
          <a:xfrm>
            <a:off x="5029200" y="5102352"/>
            <a:ext cx="6629400" cy="1143000"/>
          </a:xfrm>
          <a:prstGeom prst="roundRect">
            <a:avLst>
              <a:gd name="adj" fmla="val 5600"/>
            </a:avLst>
          </a:prstGeom>
          <a:solidFill>
            <a:srgbClr val="EEF1F7"/>
          </a:solidFill>
          <a:ln/>
        </p:spPr>
        <p:txBody>
          <a:bodyPr/>
          <a:p/>
        </p:txBody>
      </p:sp>
      <p:sp>
        <p:nvSpPr>
          <p:cNvPr id="26" name="Shape 20"/>
          <p:cNvSpPr/>
          <p:nvPr/>
        </p:nvSpPr>
        <p:spPr>
          <a:xfrm>
            <a:off x="5193792" y="5399532"/>
            <a:ext cx="548640" cy="548640"/>
          </a:xfrm>
          <a:prstGeom prst="ellipse">
            <a:avLst/>
          </a:prstGeom>
          <a:solidFill>
            <a:srgbClr val="C1440E"/>
          </a:solidFill>
          <a:ln/>
        </p:spPr>
        <p:txBody>
          <a:bodyPr/>
          <a:p/>
        </p:txBody>
      </p:sp>
      <p:pic>
        <p:nvPicPr>
          <p:cNvPr id="27" name="Image 4" descr="icons/camera_white.png"/>
          <p:cNvPicPr>
            <a:picLocks noChangeAspect="1"/>
          </p:cNvPicPr>
          <p:nvPr/>
        </p:nvPicPr>
        <p:blipFill>
          <a:blip r:embed="rId6"/>
          <a:stretch>
            <a:fillRect/>
          </a:stretch>
        </p:blipFill>
        <p:spPr>
          <a:xfrm>
            <a:off x="5265115" y="5470855"/>
            <a:ext cx="405994" cy="405994"/>
          </a:xfrm>
          <a:prstGeom prst="rect">
            <a:avLst/>
          </a:prstGeom>
        </p:spPr>
      </p:pic>
      <p:sp>
        <p:nvSpPr>
          <p:cNvPr id="28" name="Text 21"/>
          <p:cNvSpPr/>
          <p:nvPr/>
        </p:nvSpPr>
        <p:spPr>
          <a:xfrm>
            <a:off x="5925312" y="5175504"/>
            <a:ext cx="1828800" cy="996696"/>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Sustainability</a:t>
            </a:r>
            <a:endParaRPr lang="en-US" sz="1300" dirty="0"/>
          </a:p>
        </p:txBody>
      </p:sp>
      <p:sp>
        <p:nvSpPr>
          <p:cNvPr id="29" name="Text 22"/>
          <p:cNvSpPr/>
          <p:nvPr/>
        </p:nvSpPr>
        <p:spPr>
          <a:xfrm>
            <a:off x="7818120" y="5102352"/>
            <a:ext cx="3703320" cy="1143000"/>
          </a:xfrm>
          <a:prstGeom prst="rect">
            <a:avLst/>
          </a:prstGeom>
          <a:noFill/>
          <a:ln/>
        </p:spPr>
        <p:txBody>
          <a:bodyPr wrap="square" lIns="0" tIns="0" rIns="0" bIns="0" rtlCol="0" anchor="ctr"/>
          <a:lstStyle/>
          <a:p>
            <a:pPr marL="0" indent="0">
              <a:lnSpc>
                <a:spcPct val="108000"/>
              </a:lnSpc>
              <a:buNone/>
            </a:pPr>
            <a:r>
              <a:rPr lang="en-US" sz="1150" dirty="0">
                <a:solidFill>
                  <a:srgbClr val="26314F"/>
                </a:solidFill>
                <a:latin typeface="Calibri" pitchFamily="34" charset="0"/>
                <a:ea typeface="Calibri" pitchFamily="34" charset="-122"/>
                <a:cs typeface="Calibri" pitchFamily="34" charset="-120"/>
              </a:rPr>
              <a:t>Every unit closes with a waypoint exploring sustainability, from recycling to responsible tourism</a:t>
            </a:r>
            <a:endParaRPr lang="en-US" sz="1150" dirty="0"/>
          </a:p>
        </p:txBody>
      </p:sp>
    </p:spTree>
    <p:extLst>
      <p:ext uri="{BB962C8B-B14F-4D97-AF65-F5344CB8AC3E}">
        <p14:creationId xmlns:p14="http://schemas.microsoft.com/office/powerpoint/2010/main" val="36039013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0E7C7B"/>
          </a:solidFill>
          <a:ln/>
        </p:spPr>
        <p:txBody>
          <a:bodyPr/>
          <a:p/>
        </p:txBody>
      </p:sp>
      <p:pic>
        <p:nvPicPr>
          <p:cNvPr id="3" name="Image 0" descr="icons/mapmarked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Curriculum Coverage: Year 1 – Year 3</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Geography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10</a:t>
            </a:r>
            <a:endParaRPr lang="en-US" sz="900" dirty="0"/>
          </a:p>
        </p:txBody>
      </p:sp>
      <p:sp>
        <p:nvSpPr>
          <p:cNvPr id="7" name="Shape 4"/>
          <p:cNvSpPr/>
          <p:nvPr/>
        </p:nvSpPr>
        <p:spPr>
          <a:xfrm>
            <a:off x="502920" y="1188720"/>
            <a:ext cx="2423160" cy="457200"/>
          </a:xfrm>
          <a:prstGeom prst="roundRect">
            <a:avLst>
              <a:gd name="adj" fmla="val 12000"/>
            </a:avLst>
          </a:prstGeom>
          <a:solidFill>
            <a:srgbClr val="1B2E5E"/>
          </a:solidFill>
          <a:ln/>
        </p:spPr>
        <p:txBody>
          <a:bodyPr/>
          <a:p/>
        </p:txBody>
      </p:sp>
      <p:sp>
        <p:nvSpPr>
          <p:cNvPr id="8" name="Text 5"/>
          <p:cNvSpPr/>
          <p:nvPr/>
        </p:nvSpPr>
        <p:spPr>
          <a:xfrm>
            <a:off x="502920" y="1188720"/>
            <a:ext cx="2423160" cy="457200"/>
          </a:xfrm>
          <a:prstGeom prst="rect">
            <a:avLst/>
          </a:prstGeom>
          <a:noFill/>
          <a:ln/>
        </p:spPr>
        <p:txBody>
          <a:bodyPr wrap="square" lIns="0" tIns="0" rIns="0" bIns="0" rtlCol="0" anchor="ctr"/>
          <a:lstStyle/>
          <a:p>
            <a:pPr marL="0" indent="0" algn="ctr">
              <a:buNone/>
            </a:pPr>
            <a:r>
              <a:rPr lang="en-US" sz="1100" b="1" kern="0" spc="100" dirty="0">
                <a:solidFill>
                  <a:srgbClr val="FFFFFF"/>
                </a:solidFill>
                <a:latin typeface="Calibri" pitchFamily="34" charset="0"/>
                <a:ea typeface="Calibri" pitchFamily="34" charset="-122"/>
                <a:cs typeface="Calibri" pitchFamily="34" charset="-120"/>
              </a:rPr>
              <a:t>STRAND</a:t>
            </a:r>
            <a:endParaRPr lang="en-US" sz="1100" dirty="0"/>
          </a:p>
        </p:txBody>
      </p:sp>
      <p:sp>
        <p:nvSpPr>
          <p:cNvPr id="9" name="Shape 6"/>
          <p:cNvSpPr/>
          <p:nvPr/>
        </p:nvSpPr>
        <p:spPr>
          <a:xfrm>
            <a:off x="3063240" y="1188720"/>
            <a:ext cx="2798978" cy="457200"/>
          </a:xfrm>
          <a:prstGeom prst="roundRect">
            <a:avLst>
              <a:gd name="adj" fmla="val 12000"/>
            </a:avLst>
          </a:prstGeom>
          <a:solidFill>
            <a:srgbClr val="1B2E5E"/>
          </a:solidFill>
          <a:ln/>
        </p:spPr>
        <p:txBody>
          <a:bodyPr/>
          <a:p/>
        </p:txBody>
      </p:sp>
      <p:sp>
        <p:nvSpPr>
          <p:cNvPr id="10" name="Text 7"/>
          <p:cNvSpPr/>
          <p:nvPr/>
        </p:nvSpPr>
        <p:spPr>
          <a:xfrm>
            <a:off x="3063240"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1</a:t>
            </a:r>
            <a:endParaRPr lang="en-US" sz="1200" dirty="0"/>
          </a:p>
        </p:txBody>
      </p:sp>
      <p:sp>
        <p:nvSpPr>
          <p:cNvPr id="11" name="Shape 8"/>
          <p:cNvSpPr/>
          <p:nvPr/>
        </p:nvSpPr>
        <p:spPr>
          <a:xfrm>
            <a:off x="5953658" y="1188720"/>
            <a:ext cx="2798978" cy="457200"/>
          </a:xfrm>
          <a:prstGeom prst="roundRect">
            <a:avLst>
              <a:gd name="adj" fmla="val 12000"/>
            </a:avLst>
          </a:prstGeom>
          <a:solidFill>
            <a:srgbClr val="1B2E5E"/>
          </a:solidFill>
          <a:ln/>
        </p:spPr>
        <p:txBody>
          <a:bodyPr/>
          <a:p/>
        </p:txBody>
      </p:sp>
      <p:sp>
        <p:nvSpPr>
          <p:cNvPr id="12" name="Text 9"/>
          <p:cNvSpPr/>
          <p:nvPr/>
        </p:nvSpPr>
        <p:spPr>
          <a:xfrm>
            <a:off x="5953658"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2</a:t>
            </a:r>
            <a:endParaRPr lang="en-US" sz="1200" dirty="0"/>
          </a:p>
        </p:txBody>
      </p:sp>
      <p:sp>
        <p:nvSpPr>
          <p:cNvPr id="13" name="Shape 10"/>
          <p:cNvSpPr/>
          <p:nvPr/>
        </p:nvSpPr>
        <p:spPr>
          <a:xfrm>
            <a:off x="8844077" y="1188720"/>
            <a:ext cx="2798978" cy="457200"/>
          </a:xfrm>
          <a:prstGeom prst="roundRect">
            <a:avLst>
              <a:gd name="adj" fmla="val 12000"/>
            </a:avLst>
          </a:prstGeom>
          <a:solidFill>
            <a:srgbClr val="1B2E5E"/>
          </a:solidFill>
          <a:ln/>
        </p:spPr>
        <p:txBody>
          <a:bodyPr/>
          <a:p/>
        </p:txBody>
      </p:sp>
      <p:sp>
        <p:nvSpPr>
          <p:cNvPr id="14" name="Text 11"/>
          <p:cNvSpPr/>
          <p:nvPr/>
        </p:nvSpPr>
        <p:spPr>
          <a:xfrm>
            <a:off x="8844077"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3</a:t>
            </a:r>
            <a:endParaRPr lang="en-US" sz="1200" dirty="0"/>
          </a:p>
        </p:txBody>
      </p:sp>
      <p:sp>
        <p:nvSpPr>
          <p:cNvPr id="15" name="Shape 12"/>
          <p:cNvSpPr/>
          <p:nvPr/>
        </p:nvSpPr>
        <p:spPr>
          <a:xfrm>
            <a:off x="502920" y="1737360"/>
            <a:ext cx="2423160" cy="960120"/>
          </a:xfrm>
          <a:prstGeom prst="roundRect">
            <a:avLst>
              <a:gd name="adj" fmla="val 5714"/>
            </a:avLst>
          </a:prstGeom>
          <a:solidFill>
            <a:srgbClr val="EEF1F7"/>
          </a:solidFill>
          <a:ln/>
        </p:spPr>
        <p:txBody>
          <a:bodyPr/>
          <a:p/>
        </p:txBody>
      </p:sp>
      <p:pic>
        <p:nvPicPr>
          <p:cNvPr id="16" name="Image 1" descr="icons/mapmarked_navy.png"/>
          <p:cNvPicPr>
            <a:picLocks noChangeAspect="1"/>
          </p:cNvPicPr>
          <p:nvPr/>
        </p:nvPicPr>
        <p:blipFill>
          <a:blip r:embed="rId4"/>
          <a:stretch>
            <a:fillRect/>
          </a:stretch>
        </p:blipFill>
        <p:spPr>
          <a:xfrm>
            <a:off x="630936" y="2043684"/>
            <a:ext cx="347472" cy="347472"/>
          </a:xfrm>
          <a:prstGeom prst="rect">
            <a:avLst/>
          </a:prstGeom>
        </p:spPr>
      </p:pic>
      <p:sp>
        <p:nvSpPr>
          <p:cNvPr id="17" name="Text 13"/>
          <p:cNvSpPr/>
          <p:nvPr/>
        </p:nvSpPr>
        <p:spPr>
          <a:xfrm>
            <a:off x="1069848" y="1737360"/>
            <a:ext cx="1828800" cy="960120"/>
          </a:xfrm>
          <a:prstGeom prst="rect">
            <a:avLst/>
          </a:prstGeom>
          <a:noFill/>
          <a:ln/>
        </p:spPr>
        <p:txBody>
          <a:bodyPr wrap="square" lIns="0" tIns="0" rIns="0" bIns="0" rtlCol="0" anchor="ctr"/>
          <a:lstStyle/>
          <a:p>
            <a:pPr marL="0" indent="0">
              <a:lnSpc>
                <a:spcPct val="100000"/>
              </a:lnSpc>
              <a:buNone/>
            </a:pPr>
            <a:r>
              <a:rPr lang="en-US" sz="1200" b="1" dirty="0">
                <a:solidFill>
                  <a:srgbClr val="1B2E5E"/>
                </a:solidFill>
                <a:latin typeface="Calibri" pitchFamily="34" charset="0"/>
                <a:ea typeface="Calibri" pitchFamily="34" charset="-122"/>
                <a:cs typeface="Calibri" pitchFamily="34" charset="-120"/>
              </a:rPr>
              <a:t>Locational Knowledge</a:t>
            </a:r>
            <a:endParaRPr lang="en-US" sz="1200" dirty="0"/>
          </a:p>
        </p:txBody>
      </p:sp>
      <p:sp>
        <p:nvSpPr>
          <p:cNvPr id="18" name="Shape 14"/>
          <p:cNvSpPr/>
          <p:nvPr/>
        </p:nvSpPr>
        <p:spPr>
          <a:xfrm>
            <a:off x="3063240" y="1737360"/>
            <a:ext cx="2798978" cy="960120"/>
          </a:xfrm>
          <a:prstGeom prst="roundRect">
            <a:avLst>
              <a:gd name="adj" fmla="val 5714"/>
            </a:avLst>
          </a:prstGeom>
          <a:solidFill>
            <a:srgbClr val="EEF1F7"/>
          </a:solidFill>
          <a:ln/>
        </p:spPr>
        <p:txBody>
          <a:bodyPr/>
          <a:p/>
        </p:txBody>
      </p:sp>
      <p:sp>
        <p:nvSpPr>
          <p:cNvPr id="19" name="Text 15"/>
          <p:cNvSpPr/>
          <p:nvPr/>
        </p:nvSpPr>
        <p:spPr>
          <a:xfrm>
            <a:off x="3200400" y="1792224"/>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Name the UK's four countries and locate Knutsford in Cheshire</a:t>
            </a:r>
            <a:endParaRPr lang="en-US" sz="1050" dirty="0"/>
          </a:p>
        </p:txBody>
      </p:sp>
      <p:sp>
        <p:nvSpPr>
          <p:cNvPr id="20" name="Shape 16"/>
          <p:cNvSpPr/>
          <p:nvPr/>
        </p:nvSpPr>
        <p:spPr>
          <a:xfrm>
            <a:off x="5953658" y="1737360"/>
            <a:ext cx="2798978" cy="960120"/>
          </a:xfrm>
          <a:prstGeom prst="roundRect">
            <a:avLst>
              <a:gd name="adj" fmla="val 5714"/>
            </a:avLst>
          </a:prstGeom>
          <a:solidFill>
            <a:srgbClr val="EEF1F7"/>
          </a:solidFill>
          <a:ln/>
        </p:spPr>
        <p:txBody>
          <a:bodyPr/>
          <a:p/>
        </p:txBody>
      </p:sp>
      <p:sp>
        <p:nvSpPr>
          <p:cNvPr id="21" name="Text 17"/>
          <p:cNvSpPr/>
          <p:nvPr/>
        </p:nvSpPr>
        <p:spPr>
          <a:xfrm>
            <a:off x="6090818" y="1792224"/>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UK countries, capitals and surrounding seas; the world's continents and oceans</a:t>
            </a:r>
            <a:endParaRPr lang="en-US" sz="1050" dirty="0"/>
          </a:p>
        </p:txBody>
      </p:sp>
      <p:sp>
        <p:nvSpPr>
          <p:cNvPr id="22" name="Shape 18"/>
          <p:cNvSpPr/>
          <p:nvPr/>
        </p:nvSpPr>
        <p:spPr>
          <a:xfrm>
            <a:off x="8844077" y="1737360"/>
            <a:ext cx="2798978" cy="960120"/>
          </a:xfrm>
          <a:prstGeom prst="roundRect">
            <a:avLst>
              <a:gd name="adj" fmla="val 5714"/>
            </a:avLst>
          </a:prstGeom>
          <a:solidFill>
            <a:srgbClr val="EEF1F7"/>
          </a:solidFill>
          <a:ln/>
        </p:spPr>
        <p:txBody>
          <a:bodyPr/>
          <a:p/>
        </p:txBody>
      </p:sp>
      <p:sp>
        <p:nvSpPr>
          <p:cNvPr id="23" name="Text 19"/>
          <p:cNvSpPr/>
          <p:nvPr/>
        </p:nvSpPr>
        <p:spPr>
          <a:xfrm>
            <a:off x="8981237" y="1792224"/>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Locate Italy, Orkney and the Amazon; the Equator and the Tropics</a:t>
            </a:r>
            <a:endParaRPr lang="en-US" sz="1050" dirty="0"/>
          </a:p>
        </p:txBody>
      </p:sp>
      <p:sp>
        <p:nvSpPr>
          <p:cNvPr id="24" name="Shape 20"/>
          <p:cNvSpPr/>
          <p:nvPr/>
        </p:nvSpPr>
        <p:spPr>
          <a:xfrm>
            <a:off x="502920" y="2770632"/>
            <a:ext cx="2423160" cy="960120"/>
          </a:xfrm>
          <a:prstGeom prst="roundRect">
            <a:avLst>
              <a:gd name="adj" fmla="val 5714"/>
            </a:avLst>
          </a:prstGeom>
          <a:solidFill>
            <a:srgbClr val="FFFFFF"/>
          </a:solidFill>
          <a:ln/>
        </p:spPr>
        <p:txBody>
          <a:bodyPr/>
          <a:p/>
        </p:txBody>
      </p:sp>
      <p:pic>
        <p:nvPicPr>
          <p:cNvPr id="25" name="Image 2" descr="icons/globe_navy.png"/>
          <p:cNvPicPr>
            <a:picLocks noChangeAspect="1"/>
          </p:cNvPicPr>
          <p:nvPr/>
        </p:nvPicPr>
        <p:blipFill>
          <a:blip r:embed="rId5"/>
          <a:stretch>
            <a:fillRect/>
          </a:stretch>
        </p:blipFill>
        <p:spPr>
          <a:xfrm>
            <a:off x="630936" y="3076956"/>
            <a:ext cx="347472" cy="347472"/>
          </a:xfrm>
          <a:prstGeom prst="rect">
            <a:avLst/>
          </a:prstGeom>
        </p:spPr>
      </p:pic>
      <p:sp>
        <p:nvSpPr>
          <p:cNvPr id="26" name="Text 21"/>
          <p:cNvSpPr/>
          <p:nvPr/>
        </p:nvSpPr>
        <p:spPr>
          <a:xfrm>
            <a:off x="1069848" y="2770632"/>
            <a:ext cx="1828800" cy="960120"/>
          </a:xfrm>
          <a:prstGeom prst="rect">
            <a:avLst/>
          </a:prstGeom>
          <a:noFill/>
          <a:ln/>
        </p:spPr>
        <p:txBody>
          <a:bodyPr wrap="square" lIns="0" tIns="0" rIns="0" bIns="0" rtlCol="0" anchor="ctr"/>
          <a:lstStyle/>
          <a:p>
            <a:pPr marL="0" indent="0">
              <a:lnSpc>
                <a:spcPct val="100000"/>
              </a:lnSpc>
              <a:buNone/>
            </a:pPr>
            <a:r>
              <a:rPr lang="en-US" sz="1200" b="1" dirty="0">
                <a:solidFill>
                  <a:srgbClr val="1B2E5E"/>
                </a:solidFill>
                <a:latin typeface="Calibri" pitchFamily="34" charset="0"/>
                <a:ea typeface="Calibri" pitchFamily="34" charset="-122"/>
                <a:cs typeface="Calibri" pitchFamily="34" charset="-120"/>
              </a:rPr>
              <a:t>Place Knowledge</a:t>
            </a:r>
            <a:endParaRPr lang="en-US" sz="1200" dirty="0"/>
          </a:p>
        </p:txBody>
      </p:sp>
      <p:sp>
        <p:nvSpPr>
          <p:cNvPr id="27" name="Shape 22"/>
          <p:cNvSpPr/>
          <p:nvPr/>
        </p:nvSpPr>
        <p:spPr>
          <a:xfrm>
            <a:off x="3063240" y="2770632"/>
            <a:ext cx="2798978" cy="960120"/>
          </a:xfrm>
          <a:prstGeom prst="roundRect">
            <a:avLst>
              <a:gd name="adj" fmla="val 5714"/>
            </a:avLst>
          </a:prstGeom>
          <a:solidFill>
            <a:srgbClr val="FFFFFF"/>
          </a:solidFill>
          <a:ln/>
        </p:spPr>
        <p:txBody>
          <a:bodyPr/>
          <a:p/>
        </p:txBody>
      </p:sp>
      <p:sp>
        <p:nvSpPr>
          <p:cNvPr id="28" name="Text 23"/>
          <p:cNvSpPr/>
          <p:nvPr/>
        </p:nvSpPr>
        <p:spPr>
          <a:xfrm>
            <a:off x="3200400" y="2825496"/>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Compare a UK beach with a non-European country</a:t>
            </a:r>
            <a:endParaRPr lang="en-US" sz="1050" dirty="0"/>
          </a:p>
        </p:txBody>
      </p:sp>
      <p:sp>
        <p:nvSpPr>
          <p:cNvPr id="29" name="Shape 24"/>
          <p:cNvSpPr/>
          <p:nvPr/>
        </p:nvSpPr>
        <p:spPr>
          <a:xfrm>
            <a:off x="5953658" y="2770632"/>
            <a:ext cx="2798978" cy="960120"/>
          </a:xfrm>
          <a:prstGeom prst="roundRect">
            <a:avLst>
              <a:gd name="adj" fmla="val 5714"/>
            </a:avLst>
          </a:prstGeom>
          <a:solidFill>
            <a:srgbClr val="FFFFFF"/>
          </a:solidFill>
          <a:ln/>
        </p:spPr>
        <p:txBody>
          <a:bodyPr/>
          <a:p/>
        </p:txBody>
      </p:sp>
      <p:sp>
        <p:nvSpPr>
          <p:cNvPr id="30" name="Text 25"/>
          <p:cNvSpPr/>
          <p:nvPr/>
        </p:nvSpPr>
        <p:spPr>
          <a:xfrm>
            <a:off x="6090818" y="2825496"/>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Compare the Lake District with Tanzania</a:t>
            </a:r>
            <a:endParaRPr lang="en-US" sz="1050" dirty="0"/>
          </a:p>
        </p:txBody>
      </p:sp>
      <p:sp>
        <p:nvSpPr>
          <p:cNvPr id="31" name="Shape 26"/>
          <p:cNvSpPr/>
          <p:nvPr/>
        </p:nvSpPr>
        <p:spPr>
          <a:xfrm>
            <a:off x="8844077" y="2770632"/>
            <a:ext cx="2798978" cy="960120"/>
          </a:xfrm>
          <a:prstGeom prst="roundRect">
            <a:avLst>
              <a:gd name="adj" fmla="val 5714"/>
            </a:avLst>
          </a:prstGeom>
          <a:solidFill>
            <a:srgbClr val="FFFFFF"/>
          </a:solidFill>
          <a:ln/>
        </p:spPr>
        <p:txBody>
          <a:bodyPr/>
          <a:p/>
        </p:txBody>
      </p:sp>
      <p:sp>
        <p:nvSpPr>
          <p:cNvPr id="32" name="Text 27"/>
          <p:cNvSpPr/>
          <p:nvPr/>
        </p:nvSpPr>
        <p:spPr>
          <a:xfrm>
            <a:off x="8981237" y="2825496"/>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Compare Cornwall with the Bay of Naples, and Delamere Forest with the Amazon</a:t>
            </a:r>
            <a:endParaRPr lang="en-US" sz="1050" dirty="0"/>
          </a:p>
        </p:txBody>
      </p:sp>
      <p:sp>
        <p:nvSpPr>
          <p:cNvPr id="33" name="Shape 28"/>
          <p:cNvSpPr/>
          <p:nvPr/>
        </p:nvSpPr>
        <p:spPr>
          <a:xfrm>
            <a:off x="502920" y="3803904"/>
            <a:ext cx="2423160" cy="960120"/>
          </a:xfrm>
          <a:prstGeom prst="roundRect">
            <a:avLst>
              <a:gd name="adj" fmla="val 5714"/>
            </a:avLst>
          </a:prstGeom>
          <a:solidFill>
            <a:srgbClr val="EEF1F7"/>
          </a:solidFill>
          <a:ln/>
        </p:spPr>
        <p:txBody>
          <a:bodyPr/>
          <a:p/>
        </p:txBody>
      </p:sp>
      <p:pic>
        <p:nvPicPr>
          <p:cNvPr id="34" name="Image 3" descr="icons/mountain_navy.png"/>
          <p:cNvPicPr>
            <a:picLocks noChangeAspect="1"/>
          </p:cNvPicPr>
          <p:nvPr/>
        </p:nvPicPr>
        <p:blipFill>
          <a:blip r:embed="rId6"/>
          <a:stretch>
            <a:fillRect/>
          </a:stretch>
        </p:blipFill>
        <p:spPr>
          <a:xfrm>
            <a:off x="630936" y="4110228"/>
            <a:ext cx="347472" cy="347472"/>
          </a:xfrm>
          <a:prstGeom prst="rect">
            <a:avLst/>
          </a:prstGeom>
        </p:spPr>
      </p:pic>
      <p:sp>
        <p:nvSpPr>
          <p:cNvPr id="35" name="Text 29"/>
          <p:cNvSpPr/>
          <p:nvPr/>
        </p:nvSpPr>
        <p:spPr>
          <a:xfrm>
            <a:off x="1069848" y="3803904"/>
            <a:ext cx="1828800" cy="960120"/>
          </a:xfrm>
          <a:prstGeom prst="rect">
            <a:avLst/>
          </a:prstGeom>
          <a:noFill/>
          <a:ln/>
        </p:spPr>
        <p:txBody>
          <a:bodyPr wrap="square" lIns="0" tIns="0" rIns="0" bIns="0" rtlCol="0" anchor="ctr"/>
          <a:lstStyle/>
          <a:p>
            <a:pPr marL="0" indent="0">
              <a:lnSpc>
                <a:spcPct val="100000"/>
              </a:lnSpc>
              <a:buNone/>
            </a:pPr>
            <a:r>
              <a:rPr lang="en-US" sz="1200" b="1" dirty="0">
                <a:solidFill>
                  <a:srgbClr val="1B2E5E"/>
                </a:solidFill>
                <a:latin typeface="Calibri" pitchFamily="34" charset="0"/>
                <a:ea typeface="Calibri" pitchFamily="34" charset="-122"/>
                <a:cs typeface="Calibri" pitchFamily="34" charset="-120"/>
              </a:rPr>
              <a:t>Human &amp; Physical Geography</a:t>
            </a:r>
            <a:endParaRPr lang="en-US" sz="1200" dirty="0"/>
          </a:p>
        </p:txBody>
      </p:sp>
      <p:sp>
        <p:nvSpPr>
          <p:cNvPr id="36" name="Shape 30"/>
          <p:cNvSpPr/>
          <p:nvPr/>
        </p:nvSpPr>
        <p:spPr>
          <a:xfrm>
            <a:off x="3063240" y="3803904"/>
            <a:ext cx="2798978" cy="960120"/>
          </a:xfrm>
          <a:prstGeom prst="roundRect">
            <a:avLst>
              <a:gd name="adj" fmla="val 5714"/>
            </a:avLst>
          </a:prstGeom>
          <a:solidFill>
            <a:srgbClr val="EEF1F7"/>
          </a:solidFill>
          <a:ln/>
        </p:spPr>
        <p:txBody>
          <a:bodyPr/>
          <a:p/>
        </p:txBody>
      </p:sp>
      <p:sp>
        <p:nvSpPr>
          <p:cNvPr id="37" name="Text 31"/>
          <p:cNvSpPr/>
          <p:nvPr/>
        </p:nvSpPr>
        <p:spPr>
          <a:xfrm>
            <a:off x="3200400" y="3858768"/>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Basic vocabulary for coasts, towns and local features</a:t>
            </a:r>
            <a:endParaRPr lang="en-US" sz="1050" dirty="0"/>
          </a:p>
        </p:txBody>
      </p:sp>
      <p:sp>
        <p:nvSpPr>
          <p:cNvPr id="38" name="Shape 32"/>
          <p:cNvSpPr/>
          <p:nvPr/>
        </p:nvSpPr>
        <p:spPr>
          <a:xfrm>
            <a:off x="5953658" y="3803904"/>
            <a:ext cx="2798978" cy="960120"/>
          </a:xfrm>
          <a:prstGeom prst="roundRect">
            <a:avLst>
              <a:gd name="adj" fmla="val 5714"/>
            </a:avLst>
          </a:prstGeom>
          <a:solidFill>
            <a:srgbClr val="EEF1F7"/>
          </a:solidFill>
          <a:ln/>
        </p:spPr>
        <p:txBody>
          <a:bodyPr/>
          <a:p/>
        </p:txBody>
      </p:sp>
      <p:sp>
        <p:nvSpPr>
          <p:cNvPr id="39" name="Text 33"/>
          <p:cNvSpPr/>
          <p:nvPr/>
        </p:nvSpPr>
        <p:spPr>
          <a:xfrm>
            <a:off x="6090818" y="3858768"/>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Hot and cold places and the Equator; climate, mountains and UK landmarks</a:t>
            </a:r>
            <a:endParaRPr lang="en-US" sz="1050" dirty="0"/>
          </a:p>
        </p:txBody>
      </p:sp>
      <p:sp>
        <p:nvSpPr>
          <p:cNvPr id="40" name="Shape 34"/>
          <p:cNvSpPr/>
          <p:nvPr/>
        </p:nvSpPr>
        <p:spPr>
          <a:xfrm>
            <a:off x="8844077" y="3803904"/>
            <a:ext cx="2798978" cy="960120"/>
          </a:xfrm>
          <a:prstGeom prst="roundRect">
            <a:avLst>
              <a:gd name="adj" fmla="val 5714"/>
            </a:avLst>
          </a:prstGeom>
          <a:solidFill>
            <a:srgbClr val="EEF1F7"/>
          </a:solidFill>
          <a:ln/>
        </p:spPr>
        <p:txBody>
          <a:bodyPr/>
          <a:p/>
        </p:txBody>
      </p:sp>
      <p:sp>
        <p:nvSpPr>
          <p:cNvPr id="41" name="Text 35"/>
          <p:cNvSpPr/>
          <p:nvPr/>
        </p:nvSpPr>
        <p:spPr>
          <a:xfrm>
            <a:off x="8981237" y="3858768"/>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Volcanoes, coasts, climate zones and biomes; settlement and resources</a:t>
            </a:r>
            <a:endParaRPr lang="en-US" sz="1050" dirty="0"/>
          </a:p>
        </p:txBody>
      </p:sp>
      <p:sp>
        <p:nvSpPr>
          <p:cNvPr id="42" name="Shape 36"/>
          <p:cNvSpPr/>
          <p:nvPr/>
        </p:nvSpPr>
        <p:spPr>
          <a:xfrm>
            <a:off x="502920" y="4837176"/>
            <a:ext cx="2423160" cy="960120"/>
          </a:xfrm>
          <a:prstGeom prst="roundRect">
            <a:avLst>
              <a:gd name="adj" fmla="val 5714"/>
            </a:avLst>
          </a:prstGeom>
          <a:solidFill>
            <a:srgbClr val="FFFFFF"/>
          </a:solidFill>
          <a:ln/>
        </p:spPr>
        <p:txBody>
          <a:bodyPr/>
          <a:p/>
        </p:txBody>
      </p:sp>
      <p:pic>
        <p:nvPicPr>
          <p:cNvPr id="43" name="Image 4" descr="icons/compass_navy.png"/>
          <p:cNvPicPr>
            <a:picLocks noChangeAspect="1"/>
          </p:cNvPicPr>
          <p:nvPr/>
        </p:nvPicPr>
        <p:blipFill>
          <a:blip r:embed="rId7"/>
          <a:stretch>
            <a:fillRect/>
          </a:stretch>
        </p:blipFill>
        <p:spPr>
          <a:xfrm>
            <a:off x="630936" y="5143500"/>
            <a:ext cx="347472" cy="347472"/>
          </a:xfrm>
          <a:prstGeom prst="rect">
            <a:avLst/>
          </a:prstGeom>
        </p:spPr>
      </p:pic>
      <p:sp>
        <p:nvSpPr>
          <p:cNvPr id="44" name="Text 37"/>
          <p:cNvSpPr/>
          <p:nvPr/>
        </p:nvSpPr>
        <p:spPr>
          <a:xfrm>
            <a:off x="1069848" y="4837176"/>
            <a:ext cx="1828800" cy="960120"/>
          </a:xfrm>
          <a:prstGeom prst="rect">
            <a:avLst/>
          </a:prstGeom>
          <a:noFill/>
          <a:ln/>
        </p:spPr>
        <p:txBody>
          <a:bodyPr wrap="square" lIns="0" tIns="0" rIns="0" bIns="0" rtlCol="0" anchor="ctr"/>
          <a:lstStyle/>
          <a:p>
            <a:pPr marL="0" indent="0">
              <a:lnSpc>
                <a:spcPct val="100000"/>
              </a:lnSpc>
              <a:buNone/>
            </a:pPr>
            <a:r>
              <a:rPr lang="en-US" sz="1200" b="1" dirty="0">
                <a:solidFill>
                  <a:srgbClr val="1B2E5E"/>
                </a:solidFill>
                <a:latin typeface="Calibri" pitchFamily="34" charset="0"/>
                <a:ea typeface="Calibri" pitchFamily="34" charset="-122"/>
                <a:cs typeface="Calibri" pitchFamily="34" charset="-120"/>
              </a:rPr>
              <a:t>Skills &amp; Fieldwork</a:t>
            </a:r>
            <a:endParaRPr lang="en-US" sz="1200" dirty="0"/>
          </a:p>
        </p:txBody>
      </p:sp>
      <p:sp>
        <p:nvSpPr>
          <p:cNvPr id="45" name="Shape 38"/>
          <p:cNvSpPr/>
          <p:nvPr/>
        </p:nvSpPr>
        <p:spPr>
          <a:xfrm>
            <a:off x="3063240" y="4837176"/>
            <a:ext cx="2798978" cy="960120"/>
          </a:xfrm>
          <a:prstGeom prst="roundRect">
            <a:avLst>
              <a:gd name="adj" fmla="val 5714"/>
            </a:avLst>
          </a:prstGeom>
          <a:solidFill>
            <a:srgbClr val="FFFFFF"/>
          </a:solidFill>
          <a:ln/>
        </p:spPr>
        <p:txBody>
          <a:bodyPr/>
          <a:p/>
        </p:txBody>
      </p:sp>
      <p:sp>
        <p:nvSpPr>
          <p:cNvPr id="46" name="Text 39"/>
          <p:cNvSpPr/>
          <p:nvPr/>
        </p:nvSpPr>
        <p:spPr>
          <a:xfrm>
            <a:off x="3200400" y="4892040"/>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Aerial photos, simple maps, compass directions and fieldwork in school and Knutsford</a:t>
            </a:r>
            <a:endParaRPr lang="en-US" sz="1050" dirty="0"/>
          </a:p>
        </p:txBody>
      </p:sp>
      <p:sp>
        <p:nvSpPr>
          <p:cNvPr id="47" name="Shape 40"/>
          <p:cNvSpPr/>
          <p:nvPr/>
        </p:nvSpPr>
        <p:spPr>
          <a:xfrm>
            <a:off x="5953658" y="4837176"/>
            <a:ext cx="2798978" cy="960120"/>
          </a:xfrm>
          <a:prstGeom prst="roundRect">
            <a:avLst>
              <a:gd name="adj" fmla="val 5714"/>
            </a:avLst>
          </a:prstGeom>
          <a:solidFill>
            <a:srgbClr val="FFFFFF"/>
          </a:solidFill>
          <a:ln/>
        </p:spPr>
        <p:txBody>
          <a:bodyPr/>
          <a:p/>
        </p:txBody>
      </p:sp>
      <p:sp>
        <p:nvSpPr>
          <p:cNvPr id="48" name="Text 41"/>
          <p:cNvSpPr/>
          <p:nvPr/>
        </p:nvSpPr>
        <p:spPr>
          <a:xfrm>
            <a:off x="6090818" y="4892040"/>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World maps, atlases and globes; simple maps with keys; compass directions</a:t>
            </a:r>
            <a:endParaRPr lang="en-US" sz="1050" dirty="0"/>
          </a:p>
        </p:txBody>
      </p:sp>
      <p:sp>
        <p:nvSpPr>
          <p:cNvPr id="49" name="Shape 42"/>
          <p:cNvSpPr/>
          <p:nvPr/>
        </p:nvSpPr>
        <p:spPr>
          <a:xfrm>
            <a:off x="8844077" y="4837176"/>
            <a:ext cx="2798978" cy="960120"/>
          </a:xfrm>
          <a:prstGeom prst="roundRect">
            <a:avLst>
              <a:gd name="adj" fmla="val 5714"/>
            </a:avLst>
          </a:prstGeom>
          <a:solidFill>
            <a:srgbClr val="FFFFFF"/>
          </a:solidFill>
          <a:ln/>
        </p:spPr>
        <p:txBody>
          <a:bodyPr/>
          <a:p/>
        </p:txBody>
      </p:sp>
      <p:sp>
        <p:nvSpPr>
          <p:cNvPr id="50" name="Text 43"/>
          <p:cNvSpPr/>
          <p:nvPr/>
        </p:nvSpPr>
        <p:spPr>
          <a:xfrm>
            <a:off x="8981237" y="4892040"/>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Sketch maps, 4-point compass; beginning grid references and OS maps</a:t>
            </a:r>
            <a:endParaRPr lang="en-US" sz="1050" dirty="0"/>
          </a:p>
        </p:txBody>
      </p:sp>
      <p:sp>
        <p:nvSpPr>
          <p:cNvPr id="51" name="Text 44"/>
          <p:cNvSpPr/>
          <p:nvPr/>
        </p:nvSpPr>
        <p:spPr>
          <a:xfrm>
            <a:off x="502920" y="5925312"/>
            <a:ext cx="11185855" cy="256032"/>
          </a:xfrm>
          <a:prstGeom prst="rect">
            <a:avLst/>
          </a:prstGeom>
          <a:noFill/>
          <a:ln/>
        </p:spPr>
        <p:txBody>
          <a:bodyPr wrap="square" lIns="0" tIns="0" rIns="0" bIns="0" rtlCol="0" anchor="ctr"/>
          <a:lstStyle/>
          <a:p>
            <a:pPr marL="0" indent="0">
              <a:buNone/>
            </a:pPr>
            <a:r>
              <a:rPr lang="en-US" sz="1050" i="1" dirty="0">
                <a:solidFill>
                  <a:srgbClr val="5B6172"/>
                </a:solidFill>
                <a:latin typeface="Calibri" pitchFamily="34" charset="0"/>
                <a:ea typeface="Calibri" pitchFamily="34" charset="-122"/>
                <a:cs typeface="Calibri" pitchFamily="34" charset="-120"/>
              </a:rPr>
              <a:t>For full curriculum coverage, see the Geography Progression Document.</a:t>
            </a: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0E7C7B"/>
          </a:solidFill>
          <a:ln/>
        </p:spPr>
        <p:txBody>
          <a:bodyPr/>
          <a:p/>
        </p:txBody>
      </p:sp>
      <p:pic>
        <p:nvPicPr>
          <p:cNvPr id="3" name="Image 0" descr="icons/mapmarked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Curriculum Coverage: Year 4 – Year 6</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Geography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11</a:t>
            </a:r>
            <a:endParaRPr lang="en-US" sz="900" dirty="0"/>
          </a:p>
        </p:txBody>
      </p:sp>
      <p:sp>
        <p:nvSpPr>
          <p:cNvPr id="7" name="Shape 4"/>
          <p:cNvSpPr/>
          <p:nvPr/>
        </p:nvSpPr>
        <p:spPr>
          <a:xfrm>
            <a:off x="502920" y="1188720"/>
            <a:ext cx="2423160" cy="457200"/>
          </a:xfrm>
          <a:prstGeom prst="roundRect">
            <a:avLst>
              <a:gd name="adj" fmla="val 12000"/>
            </a:avLst>
          </a:prstGeom>
          <a:solidFill>
            <a:srgbClr val="1B2E5E"/>
          </a:solidFill>
          <a:ln/>
        </p:spPr>
        <p:txBody>
          <a:bodyPr/>
          <a:p/>
        </p:txBody>
      </p:sp>
      <p:sp>
        <p:nvSpPr>
          <p:cNvPr id="8" name="Text 5"/>
          <p:cNvSpPr/>
          <p:nvPr/>
        </p:nvSpPr>
        <p:spPr>
          <a:xfrm>
            <a:off x="502920" y="1188720"/>
            <a:ext cx="2423160" cy="457200"/>
          </a:xfrm>
          <a:prstGeom prst="rect">
            <a:avLst/>
          </a:prstGeom>
          <a:noFill/>
          <a:ln/>
        </p:spPr>
        <p:txBody>
          <a:bodyPr wrap="square" lIns="0" tIns="0" rIns="0" bIns="0" rtlCol="0" anchor="ctr"/>
          <a:lstStyle/>
          <a:p>
            <a:pPr marL="0" indent="0" algn="ctr">
              <a:buNone/>
            </a:pPr>
            <a:r>
              <a:rPr lang="en-US" sz="1100" b="1" kern="0" spc="100" dirty="0">
                <a:solidFill>
                  <a:srgbClr val="FFFFFF"/>
                </a:solidFill>
                <a:latin typeface="Calibri" pitchFamily="34" charset="0"/>
                <a:ea typeface="Calibri" pitchFamily="34" charset="-122"/>
                <a:cs typeface="Calibri" pitchFamily="34" charset="-120"/>
              </a:rPr>
              <a:t>STRAND</a:t>
            </a:r>
            <a:endParaRPr lang="en-US" sz="1100" dirty="0"/>
          </a:p>
        </p:txBody>
      </p:sp>
      <p:sp>
        <p:nvSpPr>
          <p:cNvPr id="9" name="Shape 6"/>
          <p:cNvSpPr/>
          <p:nvPr/>
        </p:nvSpPr>
        <p:spPr>
          <a:xfrm>
            <a:off x="3063240" y="1188720"/>
            <a:ext cx="2798978" cy="457200"/>
          </a:xfrm>
          <a:prstGeom prst="roundRect">
            <a:avLst>
              <a:gd name="adj" fmla="val 12000"/>
            </a:avLst>
          </a:prstGeom>
          <a:solidFill>
            <a:srgbClr val="1B2E5E"/>
          </a:solidFill>
          <a:ln/>
        </p:spPr>
        <p:txBody>
          <a:bodyPr/>
          <a:p/>
        </p:txBody>
      </p:sp>
      <p:sp>
        <p:nvSpPr>
          <p:cNvPr id="10" name="Text 7"/>
          <p:cNvSpPr/>
          <p:nvPr/>
        </p:nvSpPr>
        <p:spPr>
          <a:xfrm>
            <a:off x="3063240"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4</a:t>
            </a:r>
            <a:endParaRPr lang="en-US" sz="1200" dirty="0"/>
          </a:p>
        </p:txBody>
      </p:sp>
      <p:sp>
        <p:nvSpPr>
          <p:cNvPr id="11" name="Shape 8"/>
          <p:cNvSpPr/>
          <p:nvPr/>
        </p:nvSpPr>
        <p:spPr>
          <a:xfrm>
            <a:off x="5953658" y="1188720"/>
            <a:ext cx="2798978" cy="457200"/>
          </a:xfrm>
          <a:prstGeom prst="roundRect">
            <a:avLst>
              <a:gd name="adj" fmla="val 12000"/>
            </a:avLst>
          </a:prstGeom>
          <a:solidFill>
            <a:srgbClr val="1B2E5E"/>
          </a:solidFill>
          <a:ln/>
        </p:spPr>
        <p:txBody>
          <a:bodyPr/>
          <a:p/>
        </p:txBody>
      </p:sp>
      <p:sp>
        <p:nvSpPr>
          <p:cNvPr id="12" name="Text 9"/>
          <p:cNvSpPr/>
          <p:nvPr/>
        </p:nvSpPr>
        <p:spPr>
          <a:xfrm>
            <a:off x="5953658"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5</a:t>
            </a:r>
            <a:endParaRPr lang="en-US" sz="1200" dirty="0"/>
          </a:p>
        </p:txBody>
      </p:sp>
      <p:sp>
        <p:nvSpPr>
          <p:cNvPr id="13" name="Shape 10"/>
          <p:cNvSpPr/>
          <p:nvPr/>
        </p:nvSpPr>
        <p:spPr>
          <a:xfrm>
            <a:off x="8844077" y="1188720"/>
            <a:ext cx="2798978" cy="457200"/>
          </a:xfrm>
          <a:prstGeom prst="roundRect">
            <a:avLst>
              <a:gd name="adj" fmla="val 12000"/>
            </a:avLst>
          </a:prstGeom>
          <a:solidFill>
            <a:srgbClr val="1B2E5E"/>
          </a:solidFill>
          <a:ln/>
        </p:spPr>
        <p:txBody>
          <a:bodyPr/>
          <a:p/>
        </p:txBody>
      </p:sp>
      <p:sp>
        <p:nvSpPr>
          <p:cNvPr id="14" name="Text 11"/>
          <p:cNvSpPr/>
          <p:nvPr/>
        </p:nvSpPr>
        <p:spPr>
          <a:xfrm>
            <a:off x="8844077"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6</a:t>
            </a:r>
            <a:endParaRPr lang="en-US" sz="1200" dirty="0"/>
          </a:p>
        </p:txBody>
      </p:sp>
      <p:sp>
        <p:nvSpPr>
          <p:cNvPr id="15" name="Shape 12"/>
          <p:cNvSpPr/>
          <p:nvPr/>
        </p:nvSpPr>
        <p:spPr>
          <a:xfrm>
            <a:off x="502920" y="1737360"/>
            <a:ext cx="2423160" cy="960120"/>
          </a:xfrm>
          <a:prstGeom prst="roundRect">
            <a:avLst>
              <a:gd name="adj" fmla="val 5714"/>
            </a:avLst>
          </a:prstGeom>
          <a:solidFill>
            <a:srgbClr val="EEF1F7"/>
          </a:solidFill>
          <a:ln/>
        </p:spPr>
        <p:txBody>
          <a:bodyPr/>
          <a:p/>
        </p:txBody>
      </p:sp>
      <p:pic>
        <p:nvPicPr>
          <p:cNvPr id="16" name="Image 1" descr="icons/mapmarked_navy.png"/>
          <p:cNvPicPr>
            <a:picLocks noChangeAspect="1"/>
          </p:cNvPicPr>
          <p:nvPr/>
        </p:nvPicPr>
        <p:blipFill>
          <a:blip r:embed="rId4"/>
          <a:stretch>
            <a:fillRect/>
          </a:stretch>
        </p:blipFill>
        <p:spPr>
          <a:xfrm>
            <a:off x="630936" y="2043684"/>
            <a:ext cx="347472" cy="347472"/>
          </a:xfrm>
          <a:prstGeom prst="rect">
            <a:avLst/>
          </a:prstGeom>
        </p:spPr>
      </p:pic>
      <p:sp>
        <p:nvSpPr>
          <p:cNvPr id="17" name="Text 13"/>
          <p:cNvSpPr/>
          <p:nvPr/>
        </p:nvSpPr>
        <p:spPr>
          <a:xfrm>
            <a:off x="1069848" y="1737360"/>
            <a:ext cx="1828800" cy="960120"/>
          </a:xfrm>
          <a:prstGeom prst="rect">
            <a:avLst/>
          </a:prstGeom>
          <a:noFill/>
          <a:ln/>
        </p:spPr>
        <p:txBody>
          <a:bodyPr wrap="square" lIns="0" tIns="0" rIns="0" bIns="0" rtlCol="0" anchor="ctr"/>
          <a:lstStyle/>
          <a:p>
            <a:pPr marL="0" indent="0">
              <a:lnSpc>
                <a:spcPct val="100000"/>
              </a:lnSpc>
              <a:buNone/>
            </a:pPr>
            <a:r>
              <a:rPr lang="en-US" sz="1200" b="1" dirty="0">
                <a:solidFill>
                  <a:srgbClr val="1B2E5E"/>
                </a:solidFill>
                <a:latin typeface="Calibri" pitchFamily="34" charset="0"/>
                <a:ea typeface="Calibri" pitchFamily="34" charset="-122"/>
                <a:cs typeface="Calibri" pitchFamily="34" charset="-120"/>
              </a:rPr>
              <a:t>Locational Knowledge</a:t>
            </a:r>
            <a:endParaRPr lang="en-US" sz="1200" dirty="0"/>
          </a:p>
        </p:txBody>
      </p:sp>
      <p:sp>
        <p:nvSpPr>
          <p:cNvPr id="18" name="Shape 14"/>
          <p:cNvSpPr/>
          <p:nvPr/>
        </p:nvSpPr>
        <p:spPr>
          <a:xfrm>
            <a:off x="3063240" y="1737360"/>
            <a:ext cx="2798978" cy="960120"/>
          </a:xfrm>
          <a:prstGeom prst="roundRect">
            <a:avLst>
              <a:gd name="adj" fmla="val 5714"/>
            </a:avLst>
          </a:prstGeom>
          <a:solidFill>
            <a:srgbClr val="EEF1F7"/>
          </a:solidFill>
          <a:ln/>
        </p:spPr>
        <p:txBody>
          <a:bodyPr/>
          <a:p/>
        </p:txBody>
      </p:sp>
      <p:sp>
        <p:nvSpPr>
          <p:cNvPr id="19" name="Text 15"/>
          <p:cNvSpPr/>
          <p:nvPr/>
        </p:nvSpPr>
        <p:spPr>
          <a:xfrm>
            <a:off x="3200400" y="1792224"/>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Locate Scandinavia, the Himalayas, and Yorkshire's counties and cities</a:t>
            </a:r>
            <a:endParaRPr lang="en-US" sz="1050" dirty="0"/>
          </a:p>
        </p:txBody>
      </p:sp>
      <p:sp>
        <p:nvSpPr>
          <p:cNvPr id="20" name="Shape 16"/>
          <p:cNvSpPr/>
          <p:nvPr/>
        </p:nvSpPr>
        <p:spPr>
          <a:xfrm>
            <a:off x="5953658" y="1737360"/>
            <a:ext cx="2798978" cy="960120"/>
          </a:xfrm>
          <a:prstGeom prst="roundRect">
            <a:avLst>
              <a:gd name="adj" fmla="val 5714"/>
            </a:avLst>
          </a:prstGeom>
          <a:solidFill>
            <a:srgbClr val="EEF1F7"/>
          </a:solidFill>
          <a:ln/>
        </p:spPr>
        <p:txBody>
          <a:bodyPr/>
          <a:p/>
        </p:txBody>
      </p:sp>
      <p:sp>
        <p:nvSpPr>
          <p:cNvPr id="21" name="Text 17"/>
          <p:cNvSpPr/>
          <p:nvPr/>
        </p:nvSpPr>
        <p:spPr>
          <a:xfrm>
            <a:off x="6090818" y="1792224"/>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Locate Mexico, the UK's major rivers and seas, and plate boundaries</a:t>
            </a:r>
            <a:endParaRPr lang="en-US" sz="1050" dirty="0"/>
          </a:p>
        </p:txBody>
      </p:sp>
      <p:sp>
        <p:nvSpPr>
          <p:cNvPr id="22" name="Shape 18"/>
          <p:cNvSpPr/>
          <p:nvPr/>
        </p:nvSpPr>
        <p:spPr>
          <a:xfrm>
            <a:off x="8844077" y="1737360"/>
            <a:ext cx="2798978" cy="960120"/>
          </a:xfrm>
          <a:prstGeom prst="roundRect">
            <a:avLst>
              <a:gd name="adj" fmla="val 5714"/>
            </a:avLst>
          </a:prstGeom>
          <a:solidFill>
            <a:srgbClr val="EEF1F7"/>
          </a:solidFill>
          <a:ln/>
        </p:spPr>
        <p:txBody>
          <a:bodyPr/>
          <a:p/>
        </p:txBody>
      </p:sp>
      <p:sp>
        <p:nvSpPr>
          <p:cNvPr id="23" name="Text 19"/>
          <p:cNvSpPr/>
          <p:nvPr/>
        </p:nvSpPr>
        <p:spPr>
          <a:xfrm>
            <a:off x="8981237" y="1792224"/>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Locate Canada and Vancouver; latitude, longitude, time zones and the Prime Meridian</a:t>
            </a:r>
            <a:endParaRPr lang="en-US" sz="1050" dirty="0"/>
          </a:p>
        </p:txBody>
      </p:sp>
      <p:sp>
        <p:nvSpPr>
          <p:cNvPr id="24" name="Shape 20"/>
          <p:cNvSpPr/>
          <p:nvPr/>
        </p:nvSpPr>
        <p:spPr>
          <a:xfrm>
            <a:off x="502920" y="2770632"/>
            <a:ext cx="2423160" cy="960120"/>
          </a:xfrm>
          <a:prstGeom prst="roundRect">
            <a:avLst>
              <a:gd name="adj" fmla="val 5714"/>
            </a:avLst>
          </a:prstGeom>
          <a:solidFill>
            <a:srgbClr val="FFFFFF"/>
          </a:solidFill>
          <a:ln/>
        </p:spPr>
        <p:txBody>
          <a:bodyPr/>
          <a:p/>
        </p:txBody>
      </p:sp>
      <p:pic>
        <p:nvPicPr>
          <p:cNvPr id="25" name="Image 2" descr="icons/globe_navy.png"/>
          <p:cNvPicPr>
            <a:picLocks noChangeAspect="1"/>
          </p:cNvPicPr>
          <p:nvPr/>
        </p:nvPicPr>
        <p:blipFill>
          <a:blip r:embed="rId5"/>
          <a:stretch>
            <a:fillRect/>
          </a:stretch>
        </p:blipFill>
        <p:spPr>
          <a:xfrm>
            <a:off x="630936" y="3076956"/>
            <a:ext cx="347472" cy="347472"/>
          </a:xfrm>
          <a:prstGeom prst="rect">
            <a:avLst/>
          </a:prstGeom>
        </p:spPr>
      </p:pic>
      <p:sp>
        <p:nvSpPr>
          <p:cNvPr id="26" name="Text 21"/>
          <p:cNvSpPr/>
          <p:nvPr/>
        </p:nvSpPr>
        <p:spPr>
          <a:xfrm>
            <a:off x="1069848" y="2770632"/>
            <a:ext cx="1828800" cy="960120"/>
          </a:xfrm>
          <a:prstGeom prst="rect">
            <a:avLst/>
          </a:prstGeom>
          <a:noFill/>
          <a:ln/>
        </p:spPr>
        <p:txBody>
          <a:bodyPr wrap="square" lIns="0" tIns="0" rIns="0" bIns="0" rtlCol="0" anchor="ctr"/>
          <a:lstStyle/>
          <a:p>
            <a:pPr marL="0" indent="0">
              <a:lnSpc>
                <a:spcPct val="100000"/>
              </a:lnSpc>
              <a:buNone/>
            </a:pPr>
            <a:r>
              <a:rPr lang="en-US" sz="1200" b="1" dirty="0">
                <a:solidFill>
                  <a:srgbClr val="1B2E5E"/>
                </a:solidFill>
                <a:latin typeface="Calibri" pitchFamily="34" charset="0"/>
                <a:ea typeface="Calibri" pitchFamily="34" charset="-122"/>
                <a:cs typeface="Calibri" pitchFamily="34" charset="-120"/>
              </a:rPr>
              <a:t>Place Knowledge</a:t>
            </a:r>
            <a:endParaRPr lang="en-US" sz="1200" dirty="0"/>
          </a:p>
        </p:txBody>
      </p:sp>
      <p:sp>
        <p:nvSpPr>
          <p:cNvPr id="27" name="Shape 22"/>
          <p:cNvSpPr/>
          <p:nvPr/>
        </p:nvSpPr>
        <p:spPr>
          <a:xfrm>
            <a:off x="3063240" y="2770632"/>
            <a:ext cx="2798978" cy="960120"/>
          </a:xfrm>
          <a:prstGeom prst="roundRect">
            <a:avLst>
              <a:gd name="adj" fmla="val 5714"/>
            </a:avLst>
          </a:prstGeom>
          <a:solidFill>
            <a:srgbClr val="FFFFFF"/>
          </a:solidFill>
          <a:ln/>
        </p:spPr>
        <p:txBody>
          <a:bodyPr/>
          <a:p/>
        </p:txBody>
      </p:sp>
      <p:sp>
        <p:nvSpPr>
          <p:cNvPr id="28" name="Text 23"/>
          <p:cNvSpPr/>
          <p:nvPr/>
        </p:nvSpPr>
        <p:spPr>
          <a:xfrm>
            <a:off x="3200400" y="2825496"/>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Study Scandinavia, Everest and the Himalayas, and York from Jorvik to today</a:t>
            </a:r>
            <a:endParaRPr lang="en-US" sz="1050" dirty="0"/>
          </a:p>
        </p:txBody>
      </p:sp>
      <p:sp>
        <p:nvSpPr>
          <p:cNvPr id="29" name="Shape 24"/>
          <p:cNvSpPr/>
          <p:nvPr/>
        </p:nvSpPr>
        <p:spPr>
          <a:xfrm>
            <a:off x="5953658" y="2770632"/>
            <a:ext cx="2798978" cy="960120"/>
          </a:xfrm>
          <a:prstGeom prst="roundRect">
            <a:avLst>
              <a:gd name="adj" fmla="val 5714"/>
            </a:avLst>
          </a:prstGeom>
          <a:solidFill>
            <a:srgbClr val="FFFFFF"/>
          </a:solidFill>
          <a:ln/>
        </p:spPr>
        <p:txBody>
          <a:bodyPr/>
          <a:p/>
        </p:txBody>
      </p:sp>
      <p:sp>
        <p:nvSpPr>
          <p:cNvPr id="30" name="Text 25"/>
          <p:cNvSpPr/>
          <p:nvPr/>
        </p:nvSpPr>
        <p:spPr>
          <a:xfrm>
            <a:off x="6090818" y="2825496"/>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Study Mexico and Mexico City, the Thames, and the Formby and Sefton coast</a:t>
            </a:r>
            <a:endParaRPr lang="en-US" sz="1050" dirty="0"/>
          </a:p>
        </p:txBody>
      </p:sp>
      <p:sp>
        <p:nvSpPr>
          <p:cNvPr id="31" name="Shape 26"/>
          <p:cNvSpPr/>
          <p:nvPr/>
        </p:nvSpPr>
        <p:spPr>
          <a:xfrm>
            <a:off x="8844077" y="2770632"/>
            <a:ext cx="2798978" cy="960120"/>
          </a:xfrm>
          <a:prstGeom prst="roundRect">
            <a:avLst>
              <a:gd name="adj" fmla="val 5714"/>
            </a:avLst>
          </a:prstGeom>
          <a:solidFill>
            <a:srgbClr val="FFFFFF"/>
          </a:solidFill>
          <a:ln/>
        </p:spPr>
        <p:txBody>
          <a:bodyPr/>
          <a:p/>
        </p:txBody>
      </p:sp>
      <p:sp>
        <p:nvSpPr>
          <p:cNvPr id="32" name="Text 27"/>
          <p:cNvSpPr/>
          <p:nvPr/>
        </p:nvSpPr>
        <p:spPr>
          <a:xfrm>
            <a:off x="8981237" y="2825496"/>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Study Vancouver as a trading city; compare destinations in the Geographers' Challenge</a:t>
            </a:r>
            <a:endParaRPr lang="en-US" sz="1050" dirty="0"/>
          </a:p>
        </p:txBody>
      </p:sp>
      <p:sp>
        <p:nvSpPr>
          <p:cNvPr id="33" name="Shape 28"/>
          <p:cNvSpPr/>
          <p:nvPr/>
        </p:nvSpPr>
        <p:spPr>
          <a:xfrm>
            <a:off x="502920" y="3803904"/>
            <a:ext cx="2423160" cy="960120"/>
          </a:xfrm>
          <a:prstGeom prst="roundRect">
            <a:avLst>
              <a:gd name="adj" fmla="val 5714"/>
            </a:avLst>
          </a:prstGeom>
          <a:solidFill>
            <a:srgbClr val="EEF1F7"/>
          </a:solidFill>
          <a:ln/>
        </p:spPr>
        <p:txBody>
          <a:bodyPr/>
          <a:p/>
        </p:txBody>
      </p:sp>
      <p:pic>
        <p:nvPicPr>
          <p:cNvPr id="34" name="Image 3" descr="icons/mountain_navy.png"/>
          <p:cNvPicPr>
            <a:picLocks noChangeAspect="1"/>
          </p:cNvPicPr>
          <p:nvPr/>
        </p:nvPicPr>
        <p:blipFill>
          <a:blip r:embed="rId6"/>
          <a:stretch>
            <a:fillRect/>
          </a:stretch>
        </p:blipFill>
        <p:spPr>
          <a:xfrm>
            <a:off x="630936" y="4110228"/>
            <a:ext cx="347472" cy="347472"/>
          </a:xfrm>
          <a:prstGeom prst="rect">
            <a:avLst/>
          </a:prstGeom>
        </p:spPr>
      </p:pic>
      <p:sp>
        <p:nvSpPr>
          <p:cNvPr id="35" name="Text 29"/>
          <p:cNvSpPr/>
          <p:nvPr/>
        </p:nvSpPr>
        <p:spPr>
          <a:xfrm>
            <a:off x="1069848" y="3803904"/>
            <a:ext cx="1828800" cy="960120"/>
          </a:xfrm>
          <a:prstGeom prst="rect">
            <a:avLst/>
          </a:prstGeom>
          <a:noFill/>
          <a:ln/>
        </p:spPr>
        <p:txBody>
          <a:bodyPr wrap="square" lIns="0" tIns="0" rIns="0" bIns="0" rtlCol="0" anchor="ctr"/>
          <a:lstStyle/>
          <a:p>
            <a:pPr marL="0" indent="0">
              <a:lnSpc>
                <a:spcPct val="100000"/>
              </a:lnSpc>
              <a:buNone/>
            </a:pPr>
            <a:r>
              <a:rPr lang="en-US" sz="1200" b="1" dirty="0">
                <a:solidFill>
                  <a:srgbClr val="1B2E5E"/>
                </a:solidFill>
                <a:latin typeface="Calibri" pitchFamily="34" charset="0"/>
                <a:ea typeface="Calibri" pitchFamily="34" charset="-122"/>
                <a:cs typeface="Calibri" pitchFamily="34" charset="-120"/>
              </a:rPr>
              <a:t>Human &amp; Physical Geography</a:t>
            </a:r>
            <a:endParaRPr lang="en-US" sz="1200" dirty="0"/>
          </a:p>
        </p:txBody>
      </p:sp>
      <p:sp>
        <p:nvSpPr>
          <p:cNvPr id="36" name="Shape 30"/>
          <p:cNvSpPr/>
          <p:nvPr/>
        </p:nvSpPr>
        <p:spPr>
          <a:xfrm>
            <a:off x="3063240" y="3803904"/>
            <a:ext cx="2798978" cy="960120"/>
          </a:xfrm>
          <a:prstGeom prst="roundRect">
            <a:avLst>
              <a:gd name="adj" fmla="val 5714"/>
            </a:avLst>
          </a:prstGeom>
          <a:solidFill>
            <a:srgbClr val="EEF1F7"/>
          </a:solidFill>
          <a:ln/>
        </p:spPr>
        <p:txBody>
          <a:bodyPr/>
          <a:p/>
        </p:txBody>
      </p:sp>
      <p:sp>
        <p:nvSpPr>
          <p:cNvPr id="37" name="Text 31"/>
          <p:cNvSpPr/>
          <p:nvPr/>
        </p:nvSpPr>
        <p:spPr>
          <a:xfrm>
            <a:off x="3200400" y="3858768"/>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Biomes, mountains, glaciers and rivers; settlement, land use and resources</a:t>
            </a:r>
            <a:endParaRPr lang="en-US" sz="1050" dirty="0"/>
          </a:p>
        </p:txBody>
      </p:sp>
      <p:sp>
        <p:nvSpPr>
          <p:cNvPr id="38" name="Shape 32"/>
          <p:cNvSpPr/>
          <p:nvPr/>
        </p:nvSpPr>
        <p:spPr>
          <a:xfrm>
            <a:off x="5953658" y="3803904"/>
            <a:ext cx="2798978" cy="960120"/>
          </a:xfrm>
          <a:prstGeom prst="roundRect">
            <a:avLst>
              <a:gd name="adj" fmla="val 5714"/>
            </a:avLst>
          </a:prstGeom>
          <a:solidFill>
            <a:srgbClr val="EEF1F7"/>
          </a:solidFill>
          <a:ln/>
        </p:spPr>
        <p:txBody>
          <a:bodyPr/>
          <a:p/>
        </p:txBody>
      </p:sp>
      <p:sp>
        <p:nvSpPr>
          <p:cNvPr id="39" name="Text 33"/>
          <p:cNvSpPr/>
          <p:nvPr/>
        </p:nvSpPr>
        <p:spPr>
          <a:xfrm>
            <a:off x="6090818" y="3858768"/>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Water cycle, rivers, coasts, earthquakes and volcanoes; population and land use</a:t>
            </a:r>
            <a:endParaRPr lang="en-US" sz="1050" dirty="0"/>
          </a:p>
        </p:txBody>
      </p:sp>
      <p:sp>
        <p:nvSpPr>
          <p:cNvPr id="40" name="Shape 34"/>
          <p:cNvSpPr/>
          <p:nvPr/>
        </p:nvSpPr>
        <p:spPr>
          <a:xfrm>
            <a:off x="8844077" y="3803904"/>
            <a:ext cx="2798978" cy="960120"/>
          </a:xfrm>
          <a:prstGeom prst="roundRect">
            <a:avLst>
              <a:gd name="adj" fmla="val 5714"/>
            </a:avLst>
          </a:prstGeom>
          <a:solidFill>
            <a:srgbClr val="EEF1F7"/>
          </a:solidFill>
          <a:ln/>
        </p:spPr>
        <p:txBody>
          <a:bodyPr/>
          <a:p/>
        </p:txBody>
      </p:sp>
      <p:sp>
        <p:nvSpPr>
          <p:cNvPr id="41" name="Text 35"/>
          <p:cNvSpPr/>
          <p:nvPr/>
        </p:nvSpPr>
        <p:spPr>
          <a:xfrm>
            <a:off x="8981237" y="3858768"/>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Trade, supply chains and natural resources; tourism and its impacts</a:t>
            </a:r>
            <a:endParaRPr lang="en-US" sz="1050" dirty="0"/>
          </a:p>
        </p:txBody>
      </p:sp>
      <p:sp>
        <p:nvSpPr>
          <p:cNvPr id="42" name="Shape 36"/>
          <p:cNvSpPr/>
          <p:nvPr/>
        </p:nvSpPr>
        <p:spPr>
          <a:xfrm>
            <a:off x="502920" y="4837176"/>
            <a:ext cx="2423160" cy="960120"/>
          </a:xfrm>
          <a:prstGeom prst="roundRect">
            <a:avLst>
              <a:gd name="adj" fmla="val 5714"/>
            </a:avLst>
          </a:prstGeom>
          <a:solidFill>
            <a:srgbClr val="FFFFFF"/>
          </a:solidFill>
          <a:ln/>
        </p:spPr>
        <p:txBody>
          <a:bodyPr/>
          <a:p/>
        </p:txBody>
      </p:sp>
      <p:pic>
        <p:nvPicPr>
          <p:cNvPr id="43" name="Image 4" descr="icons/compass_navy.png"/>
          <p:cNvPicPr>
            <a:picLocks noChangeAspect="1"/>
          </p:cNvPicPr>
          <p:nvPr/>
        </p:nvPicPr>
        <p:blipFill>
          <a:blip r:embed="rId7"/>
          <a:stretch>
            <a:fillRect/>
          </a:stretch>
        </p:blipFill>
        <p:spPr>
          <a:xfrm>
            <a:off x="630936" y="5143500"/>
            <a:ext cx="347472" cy="347472"/>
          </a:xfrm>
          <a:prstGeom prst="rect">
            <a:avLst/>
          </a:prstGeom>
        </p:spPr>
      </p:pic>
      <p:sp>
        <p:nvSpPr>
          <p:cNvPr id="44" name="Text 37"/>
          <p:cNvSpPr/>
          <p:nvPr/>
        </p:nvSpPr>
        <p:spPr>
          <a:xfrm>
            <a:off x="1069848" y="4837176"/>
            <a:ext cx="1828800" cy="960120"/>
          </a:xfrm>
          <a:prstGeom prst="rect">
            <a:avLst/>
          </a:prstGeom>
          <a:noFill/>
          <a:ln/>
        </p:spPr>
        <p:txBody>
          <a:bodyPr wrap="square" lIns="0" tIns="0" rIns="0" bIns="0" rtlCol="0" anchor="ctr"/>
          <a:lstStyle/>
          <a:p>
            <a:pPr marL="0" indent="0">
              <a:lnSpc>
                <a:spcPct val="100000"/>
              </a:lnSpc>
              <a:buNone/>
            </a:pPr>
            <a:r>
              <a:rPr lang="en-US" sz="1200" b="1" dirty="0">
                <a:solidFill>
                  <a:srgbClr val="1B2E5E"/>
                </a:solidFill>
                <a:latin typeface="Calibri" pitchFamily="34" charset="0"/>
                <a:ea typeface="Calibri" pitchFamily="34" charset="-122"/>
                <a:cs typeface="Calibri" pitchFamily="34" charset="-120"/>
              </a:rPr>
              <a:t>Skills &amp; Fieldwork</a:t>
            </a:r>
            <a:endParaRPr lang="en-US" sz="1200" dirty="0"/>
          </a:p>
        </p:txBody>
      </p:sp>
      <p:sp>
        <p:nvSpPr>
          <p:cNvPr id="45" name="Shape 38"/>
          <p:cNvSpPr/>
          <p:nvPr/>
        </p:nvSpPr>
        <p:spPr>
          <a:xfrm>
            <a:off x="3063240" y="4837176"/>
            <a:ext cx="2798978" cy="960120"/>
          </a:xfrm>
          <a:prstGeom prst="roundRect">
            <a:avLst>
              <a:gd name="adj" fmla="val 5714"/>
            </a:avLst>
          </a:prstGeom>
          <a:solidFill>
            <a:srgbClr val="FFFFFF"/>
          </a:solidFill>
          <a:ln/>
        </p:spPr>
        <p:txBody>
          <a:bodyPr/>
          <a:p/>
        </p:txBody>
      </p:sp>
      <p:sp>
        <p:nvSpPr>
          <p:cNvPr id="46" name="Text 39"/>
          <p:cNvSpPr/>
          <p:nvPr/>
        </p:nvSpPr>
        <p:spPr>
          <a:xfrm>
            <a:off x="3200400" y="4892040"/>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Digital and printed maps, 8-point compass and 4-figure grid references</a:t>
            </a:r>
            <a:endParaRPr lang="en-US" sz="1050" dirty="0"/>
          </a:p>
        </p:txBody>
      </p:sp>
      <p:sp>
        <p:nvSpPr>
          <p:cNvPr id="47" name="Shape 40"/>
          <p:cNvSpPr/>
          <p:nvPr/>
        </p:nvSpPr>
        <p:spPr>
          <a:xfrm>
            <a:off x="5953658" y="4837176"/>
            <a:ext cx="2798978" cy="960120"/>
          </a:xfrm>
          <a:prstGeom prst="roundRect">
            <a:avLst>
              <a:gd name="adj" fmla="val 5714"/>
            </a:avLst>
          </a:prstGeom>
          <a:solidFill>
            <a:srgbClr val="FFFFFF"/>
          </a:solidFill>
          <a:ln/>
        </p:spPr>
        <p:txBody>
          <a:bodyPr/>
          <a:p/>
        </p:txBody>
      </p:sp>
      <p:sp>
        <p:nvSpPr>
          <p:cNvPr id="48" name="Text 41"/>
          <p:cNvSpPr/>
          <p:nvPr/>
        </p:nvSpPr>
        <p:spPr>
          <a:xfrm>
            <a:off x="6090818" y="4892040"/>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OS maps with greater accuracy, digital mapping and climate graphs</a:t>
            </a:r>
            <a:endParaRPr lang="en-US" sz="1050" dirty="0"/>
          </a:p>
        </p:txBody>
      </p:sp>
      <p:sp>
        <p:nvSpPr>
          <p:cNvPr id="49" name="Shape 42"/>
          <p:cNvSpPr/>
          <p:nvPr/>
        </p:nvSpPr>
        <p:spPr>
          <a:xfrm>
            <a:off x="8844077" y="4837176"/>
            <a:ext cx="2798978" cy="960120"/>
          </a:xfrm>
          <a:prstGeom prst="roundRect">
            <a:avLst>
              <a:gd name="adj" fmla="val 5714"/>
            </a:avLst>
          </a:prstGeom>
          <a:solidFill>
            <a:srgbClr val="FFFFFF"/>
          </a:solidFill>
          <a:ln/>
        </p:spPr>
        <p:txBody>
          <a:bodyPr/>
          <a:p/>
        </p:txBody>
      </p:sp>
      <p:sp>
        <p:nvSpPr>
          <p:cNvPr id="50" name="Text 43"/>
          <p:cNvSpPr/>
          <p:nvPr/>
        </p:nvSpPr>
        <p:spPr>
          <a:xfrm>
            <a:off x="8981237" y="4892040"/>
            <a:ext cx="2524658" cy="850392"/>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6-figure grid references, OS map scale and coordinates, used independently</a:t>
            </a:r>
            <a:endParaRPr lang="en-US" sz="1050" dirty="0"/>
          </a:p>
        </p:txBody>
      </p:sp>
      <p:sp>
        <p:nvSpPr>
          <p:cNvPr id="51" name="Text 44"/>
          <p:cNvSpPr/>
          <p:nvPr/>
        </p:nvSpPr>
        <p:spPr>
          <a:xfrm>
            <a:off x="502920" y="5925312"/>
            <a:ext cx="11185855" cy="256032"/>
          </a:xfrm>
          <a:prstGeom prst="rect">
            <a:avLst/>
          </a:prstGeom>
          <a:noFill/>
          <a:ln/>
        </p:spPr>
        <p:txBody>
          <a:bodyPr wrap="square" lIns="0" tIns="0" rIns="0" bIns="0" rtlCol="0" anchor="ctr"/>
          <a:lstStyle/>
          <a:p>
            <a:pPr marL="0" indent="0">
              <a:buNone/>
            </a:pPr>
            <a:r>
              <a:rPr lang="en-US" sz="1050" i="1" dirty="0">
                <a:solidFill>
                  <a:srgbClr val="5B6172"/>
                </a:solidFill>
                <a:latin typeface="Calibri" pitchFamily="34" charset="0"/>
                <a:ea typeface="Calibri" pitchFamily="34" charset="-122"/>
                <a:cs typeface="Calibri" pitchFamily="34" charset="-120"/>
              </a:rPr>
              <a:t>For full curriculum coverage, see the Geography Progression Document.</a:t>
            </a:r>
            <a:endParaRPr lang="en-US" sz="10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0E7C7B"/>
          </a:solidFill>
          <a:ln/>
        </p:spPr>
        <p:txBody>
          <a:bodyPr/>
          <a:p/>
        </p:txBody>
      </p:sp>
      <p:pic>
        <p:nvPicPr>
          <p:cNvPr id="3" name="Image 0" descr="icons/mapmarked_white.png"/>
          <p:cNvPicPr>
            <a:picLocks noChangeAspect="1"/>
          </p:cNvPicPr>
          <p:nvPr/>
        </p:nvPicPr>
        <p:blipFill>
          <a:blip r:embed="rId2"/>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Disciplinary Skills Progression: Year 1 – Year 3</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Geography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12</a:t>
            </a:r>
            <a:endParaRPr lang="en-US" sz="900" dirty="0"/>
          </a:p>
        </p:txBody>
      </p:sp>
      <p:sp>
        <p:nvSpPr>
          <p:cNvPr id="7" name="Shape 4"/>
          <p:cNvSpPr/>
          <p:nvPr/>
        </p:nvSpPr>
        <p:spPr>
          <a:xfrm>
            <a:off x="502920" y="1188720"/>
            <a:ext cx="2423160" cy="457200"/>
          </a:xfrm>
          <a:prstGeom prst="roundRect">
            <a:avLst>
              <a:gd name="adj" fmla="val 12000"/>
            </a:avLst>
          </a:prstGeom>
          <a:solidFill>
            <a:srgbClr val="1B2E5E"/>
          </a:solidFill>
          <a:ln/>
        </p:spPr>
        <p:txBody>
          <a:bodyPr/>
          <a:p/>
        </p:txBody>
      </p:sp>
      <p:sp>
        <p:nvSpPr>
          <p:cNvPr id="8" name="Text 5"/>
          <p:cNvSpPr/>
          <p:nvPr/>
        </p:nvSpPr>
        <p:spPr>
          <a:xfrm>
            <a:off x="502920" y="1188720"/>
            <a:ext cx="2423160" cy="457200"/>
          </a:xfrm>
          <a:prstGeom prst="rect">
            <a:avLst/>
          </a:prstGeom>
          <a:noFill/>
          <a:ln/>
        </p:spPr>
        <p:txBody>
          <a:bodyPr wrap="square" lIns="0" tIns="0" rIns="0" bIns="0" rtlCol="0" anchor="ctr"/>
          <a:lstStyle/>
          <a:p>
            <a:pPr marL="0" indent="0" algn="ctr">
              <a:buNone/>
            </a:pPr>
            <a:r>
              <a:rPr lang="en-US" sz="1100" b="1" kern="0" spc="100" dirty="0">
                <a:solidFill>
                  <a:srgbClr val="FFFFFF"/>
                </a:solidFill>
                <a:latin typeface="Calibri" pitchFamily="34" charset="0"/>
                <a:ea typeface="Calibri" pitchFamily="34" charset="-122"/>
                <a:cs typeface="Calibri" pitchFamily="34" charset="-120"/>
              </a:rPr>
              <a:t>STRAND</a:t>
            </a:r>
            <a:endParaRPr lang="en-US" sz="1100" dirty="0"/>
          </a:p>
        </p:txBody>
      </p:sp>
      <p:sp>
        <p:nvSpPr>
          <p:cNvPr id="9" name="Shape 6"/>
          <p:cNvSpPr/>
          <p:nvPr/>
        </p:nvSpPr>
        <p:spPr>
          <a:xfrm>
            <a:off x="3063240" y="1188720"/>
            <a:ext cx="2798978" cy="457200"/>
          </a:xfrm>
          <a:prstGeom prst="roundRect">
            <a:avLst>
              <a:gd name="adj" fmla="val 12000"/>
            </a:avLst>
          </a:prstGeom>
          <a:solidFill>
            <a:srgbClr val="1B2E5E"/>
          </a:solidFill>
          <a:ln/>
        </p:spPr>
        <p:txBody>
          <a:bodyPr/>
          <a:p/>
        </p:txBody>
      </p:sp>
      <p:sp>
        <p:nvSpPr>
          <p:cNvPr id="10" name="Text 7"/>
          <p:cNvSpPr/>
          <p:nvPr/>
        </p:nvSpPr>
        <p:spPr>
          <a:xfrm>
            <a:off x="3063240"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1</a:t>
            </a:r>
            <a:endParaRPr lang="en-US" sz="1200" dirty="0"/>
          </a:p>
        </p:txBody>
      </p:sp>
      <p:sp>
        <p:nvSpPr>
          <p:cNvPr id="11" name="Shape 8"/>
          <p:cNvSpPr/>
          <p:nvPr/>
        </p:nvSpPr>
        <p:spPr>
          <a:xfrm>
            <a:off x="5953658" y="1188720"/>
            <a:ext cx="2798978" cy="457200"/>
          </a:xfrm>
          <a:prstGeom prst="roundRect">
            <a:avLst>
              <a:gd name="adj" fmla="val 12000"/>
            </a:avLst>
          </a:prstGeom>
          <a:solidFill>
            <a:srgbClr val="1B2E5E"/>
          </a:solidFill>
          <a:ln/>
        </p:spPr>
        <p:txBody>
          <a:bodyPr/>
          <a:p/>
        </p:txBody>
      </p:sp>
      <p:sp>
        <p:nvSpPr>
          <p:cNvPr id="12" name="Text 9"/>
          <p:cNvSpPr/>
          <p:nvPr/>
        </p:nvSpPr>
        <p:spPr>
          <a:xfrm>
            <a:off x="5953658"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2</a:t>
            </a:r>
            <a:endParaRPr lang="en-US" sz="1200" dirty="0"/>
          </a:p>
        </p:txBody>
      </p:sp>
      <p:sp>
        <p:nvSpPr>
          <p:cNvPr id="13" name="Shape 10"/>
          <p:cNvSpPr/>
          <p:nvPr/>
        </p:nvSpPr>
        <p:spPr>
          <a:xfrm>
            <a:off x="8844077" y="1188720"/>
            <a:ext cx="2798978" cy="457200"/>
          </a:xfrm>
          <a:prstGeom prst="roundRect">
            <a:avLst>
              <a:gd name="adj" fmla="val 12000"/>
            </a:avLst>
          </a:prstGeom>
          <a:solidFill>
            <a:srgbClr val="1B2E5E"/>
          </a:solidFill>
          <a:ln/>
        </p:spPr>
        <p:txBody>
          <a:bodyPr/>
          <a:p/>
        </p:txBody>
      </p:sp>
      <p:sp>
        <p:nvSpPr>
          <p:cNvPr id="14" name="Text 11"/>
          <p:cNvSpPr/>
          <p:nvPr/>
        </p:nvSpPr>
        <p:spPr>
          <a:xfrm>
            <a:off x="8844077"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3</a:t>
            </a:r>
            <a:endParaRPr lang="en-US" sz="1200" dirty="0"/>
          </a:p>
        </p:txBody>
      </p:sp>
      <p:sp>
        <p:nvSpPr>
          <p:cNvPr id="15" name="Shape 12"/>
          <p:cNvSpPr/>
          <p:nvPr/>
        </p:nvSpPr>
        <p:spPr>
          <a:xfrm>
            <a:off x="502920" y="1737360"/>
            <a:ext cx="2423160" cy="1304544"/>
          </a:xfrm>
          <a:prstGeom prst="roundRect">
            <a:avLst>
              <a:gd name="adj" fmla="val 5714"/>
            </a:avLst>
          </a:prstGeom>
          <a:solidFill>
            <a:srgbClr val="EEF1F7"/>
          </a:solidFill>
          <a:ln/>
        </p:spPr>
        <p:txBody>
          <a:bodyPr/>
          <a:p/>
        </p:txBody>
      </p:sp>
      <p:pic>
        <p:nvPicPr>
          <p:cNvPr id="16" name="Image 1" descr="icons/mapmarked_navy.png"/>
          <p:cNvPicPr>
            <a:picLocks noChangeAspect="1"/>
          </p:cNvPicPr>
          <p:nvPr/>
        </p:nvPicPr>
        <p:blipFill>
          <a:blip r:embed="rId3"/>
          <a:stretch>
            <a:fillRect/>
          </a:stretch>
        </p:blipFill>
        <p:spPr>
          <a:xfrm>
            <a:off x="630936" y="2215896"/>
            <a:ext cx="347472" cy="347472"/>
          </a:xfrm>
          <a:prstGeom prst="rect">
            <a:avLst/>
          </a:prstGeom>
        </p:spPr>
      </p:pic>
      <p:sp>
        <p:nvSpPr>
          <p:cNvPr id="17" name="Text 13"/>
          <p:cNvSpPr/>
          <p:nvPr/>
        </p:nvSpPr>
        <p:spPr>
          <a:xfrm>
            <a:off x="1069848" y="1737360"/>
            <a:ext cx="1828800" cy="1304544"/>
          </a:xfrm>
          <a:prstGeom prst="rect">
            <a:avLst/>
          </a:prstGeom>
          <a:noFill/>
          <a:ln/>
        </p:spPr>
        <p:txBody>
          <a:bodyPr wrap="square" lIns="0" tIns="0" rIns="0" bIns="0" rtlCol="0" anchor="ctr"/>
          <a:lstStyle/>
          <a:p>
            <a:pPr marL="0" indent="0">
              <a:lnSpc>
                <a:spcPct val="100000"/>
              </a:lnSpc>
              <a:buNone/>
            </a:pPr>
            <a:r>
              <a:rPr lang="en-US" sz="1200" b="1" dirty="0">
                <a:solidFill>
                  <a:srgbClr val="1B2E5E"/>
                </a:solidFill>
                <a:latin typeface="Calibri" pitchFamily="34" charset="0"/>
                <a:ea typeface="Calibri" pitchFamily="34" charset="-122"/>
                <a:cs typeface="Calibri" pitchFamily="34" charset="-120"/>
              </a:rPr>
              <a:t>Mapwork</a:t>
            </a:r>
            <a:endParaRPr lang="en-US" sz="1200" dirty="0"/>
          </a:p>
        </p:txBody>
      </p:sp>
      <p:sp>
        <p:nvSpPr>
          <p:cNvPr id="18" name="Shape 14"/>
          <p:cNvSpPr/>
          <p:nvPr/>
        </p:nvSpPr>
        <p:spPr>
          <a:xfrm>
            <a:off x="3063240" y="1737360"/>
            <a:ext cx="2798978" cy="1304544"/>
          </a:xfrm>
          <a:prstGeom prst="roundRect">
            <a:avLst>
              <a:gd name="adj" fmla="val 5714"/>
            </a:avLst>
          </a:prstGeom>
          <a:solidFill>
            <a:srgbClr val="EEF1F7"/>
          </a:solidFill>
          <a:ln/>
        </p:spPr>
        <p:txBody>
          <a:bodyPr/>
          <a:p/>
        </p:txBody>
      </p:sp>
      <p:sp>
        <p:nvSpPr>
          <p:cNvPr id="19" name="Text 15"/>
          <p:cNvSpPr/>
          <p:nvPr/>
        </p:nvSpPr>
        <p:spPr>
          <a:xfrm>
            <a:off x="3200400" y="1792224"/>
            <a:ext cx="2524658" cy="1194816"/>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Recognise basic map features; use simple compass directions</a:t>
            </a:r>
            <a:endParaRPr lang="en-US" sz="1050" dirty="0"/>
          </a:p>
        </p:txBody>
      </p:sp>
      <p:sp>
        <p:nvSpPr>
          <p:cNvPr id="20" name="Shape 16"/>
          <p:cNvSpPr/>
          <p:nvPr/>
        </p:nvSpPr>
        <p:spPr>
          <a:xfrm>
            <a:off x="5953658" y="1737360"/>
            <a:ext cx="2798978" cy="1304544"/>
          </a:xfrm>
          <a:prstGeom prst="roundRect">
            <a:avLst>
              <a:gd name="adj" fmla="val 5714"/>
            </a:avLst>
          </a:prstGeom>
          <a:solidFill>
            <a:srgbClr val="EEF1F7"/>
          </a:solidFill>
          <a:ln/>
        </p:spPr>
        <p:txBody>
          <a:bodyPr/>
          <a:p/>
        </p:txBody>
      </p:sp>
      <p:sp>
        <p:nvSpPr>
          <p:cNvPr id="21" name="Text 17"/>
          <p:cNvSpPr/>
          <p:nvPr/>
        </p:nvSpPr>
        <p:spPr>
          <a:xfrm>
            <a:off x="6090818" y="1792224"/>
            <a:ext cx="2524658" cy="1194816"/>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Create simple maps with keys and symbols</a:t>
            </a:r>
            <a:endParaRPr lang="en-US" sz="1050" dirty="0"/>
          </a:p>
        </p:txBody>
      </p:sp>
      <p:sp>
        <p:nvSpPr>
          <p:cNvPr id="22" name="Shape 18"/>
          <p:cNvSpPr/>
          <p:nvPr/>
        </p:nvSpPr>
        <p:spPr>
          <a:xfrm>
            <a:off x="8844077" y="1737360"/>
            <a:ext cx="2798978" cy="1304544"/>
          </a:xfrm>
          <a:prstGeom prst="roundRect">
            <a:avLst>
              <a:gd name="adj" fmla="val 5714"/>
            </a:avLst>
          </a:prstGeom>
          <a:solidFill>
            <a:srgbClr val="EEF1F7"/>
          </a:solidFill>
          <a:ln/>
        </p:spPr>
        <p:txBody>
          <a:bodyPr/>
          <a:p/>
        </p:txBody>
      </p:sp>
      <p:sp>
        <p:nvSpPr>
          <p:cNvPr id="23" name="Text 19"/>
          <p:cNvSpPr/>
          <p:nvPr/>
        </p:nvSpPr>
        <p:spPr>
          <a:xfrm>
            <a:off x="8981237" y="1792224"/>
            <a:ext cx="2524658" cy="1194816"/>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Begin to sketch maps; begin 4-figure grid references and OS maps</a:t>
            </a:r>
            <a:endParaRPr lang="en-US" sz="1050" dirty="0"/>
          </a:p>
        </p:txBody>
      </p:sp>
      <p:sp>
        <p:nvSpPr>
          <p:cNvPr id="24" name="Shape 20"/>
          <p:cNvSpPr/>
          <p:nvPr/>
        </p:nvSpPr>
        <p:spPr>
          <a:xfrm>
            <a:off x="502920" y="3115056"/>
            <a:ext cx="2423160" cy="1304544"/>
          </a:xfrm>
          <a:prstGeom prst="roundRect">
            <a:avLst>
              <a:gd name="adj" fmla="val 5714"/>
            </a:avLst>
          </a:prstGeom>
          <a:solidFill>
            <a:srgbClr val="FFFFFF"/>
          </a:solidFill>
          <a:ln/>
        </p:spPr>
        <p:txBody>
          <a:bodyPr/>
          <a:p/>
        </p:txBody>
      </p:sp>
      <p:pic>
        <p:nvPicPr>
          <p:cNvPr id="25" name="Image 2" descr="icons/globe_navy.png"/>
          <p:cNvPicPr>
            <a:picLocks noChangeAspect="1"/>
          </p:cNvPicPr>
          <p:nvPr/>
        </p:nvPicPr>
        <p:blipFill>
          <a:blip r:embed="rId4"/>
          <a:stretch>
            <a:fillRect/>
          </a:stretch>
        </p:blipFill>
        <p:spPr>
          <a:xfrm>
            <a:off x="630936" y="3593592"/>
            <a:ext cx="347472" cy="347472"/>
          </a:xfrm>
          <a:prstGeom prst="rect">
            <a:avLst/>
          </a:prstGeom>
        </p:spPr>
      </p:pic>
      <p:sp>
        <p:nvSpPr>
          <p:cNvPr id="26" name="Text 21"/>
          <p:cNvSpPr/>
          <p:nvPr/>
        </p:nvSpPr>
        <p:spPr>
          <a:xfrm>
            <a:off x="1069848" y="3115056"/>
            <a:ext cx="1828800" cy="1304544"/>
          </a:xfrm>
          <a:prstGeom prst="rect">
            <a:avLst/>
          </a:prstGeom>
          <a:noFill/>
          <a:ln/>
        </p:spPr>
        <p:txBody>
          <a:bodyPr wrap="square" lIns="0" tIns="0" rIns="0" bIns="0" rtlCol="0" anchor="ctr"/>
          <a:lstStyle/>
          <a:p>
            <a:pPr marL="0" indent="0">
              <a:lnSpc>
                <a:spcPct val="100000"/>
              </a:lnSpc>
              <a:buNone/>
            </a:pPr>
            <a:r>
              <a:rPr lang="en-US" sz="1200" b="1" dirty="0">
                <a:solidFill>
                  <a:srgbClr val="1B2E5E"/>
                </a:solidFill>
                <a:latin typeface="Calibri" pitchFamily="34" charset="0"/>
                <a:ea typeface="Calibri" pitchFamily="34" charset="-122"/>
                <a:cs typeface="Calibri" pitchFamily="34" charset="-120"/>
              </a:rPr>
              <a:t>Geographical Enquiry</a:t>
            </a:r>
            <a:endParaRPr lang="en-US" sz="1200" dirty="0"/>
          </a:p>
        </p:txBody>
      </p:sp>
      <p:sp>
        <p:nvSpPr>
          <p:cNvPr id="27" name="Shape 22"/>
          <p:cNvSpPr/>
          <p:nvPr/>
        </p:nvSpPr>
        <p:spPr>
          <a:xfrm>
            <a:off x="3063240" y="3115056"/>
            <a:ext cx="2798978" cy="1304544"/>
          </a:xfrm>
          <a:prstGeom prst="roundRect">
            <a:avLst>
              <a:gd name="adj" fmla="val 5714"/>
            </a:avLst>
          </a:prstGeom>
          <a:solidFill>
            <a:srgbClr val="FFFFFF"/>
          </a:solidFill>
          <a:ln/>
        </p:spPr>
        <p:txBody>
          <a:bodyPr/>
          <a:p/>
        </p:txBody>
      </p:sp>
      <p:sp>
        <p:nvSpPr>
          <p:cNvPr id="28" name="Text 23"/>
          <p:cNvSpPr/>
          <p:nvPr/>
        </p:nvSpPr>
        <p:spPr>
          <a:xfrm>
            <a:off x="3200400" y="3169920"/>
            <a:ext cx="2524658" cy="1194816"/>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Ask simple questions and make comments based on observations</a:t>
            </a:r>
            <a:endParaRPr lang="en-US" sz="1050" dirty="0"/>
          </a:p>
        </p:txBody>
      </p:sp>
      <p:sp>
        <p:nvSpPr>
          <p:cNvPr id="29" name="Shape 24"/>
          <p:cNvSpPr/>
          <p:nvPr/>
        </p:nvSpPr>
        <p:spPr>
          <a:xfrm>
            <a:off x="5953658" y="3115056"/>
            <a:ext cx="2798978" cy="1304544"/>
          </a:xfrm>
          <a:prstGeom prst="roundRect">
            <a:avLst>
              <a:gd name="adj" fmla="val 5714"/>
            </a:avLst>
          </a:prstGeom>
          <a:solidFill>
            <a:srgbClr val="FFFFFF"/>
          </a:solidFill>
          <a:ln/>
        </p:spPr>
        <p:txBody>
          <a:bodyPr/>
          <a:p/>
        </p:txBody>
      </p:sp>
      <p:sp>
        <p:nvSpPr>
          <p:cNvPr id="30" name="Text 25"/>
          <p:cNvSpPr/>
          <p:nvPr/>
        </p:nvSpPr>
        <p:spPr>
          <a:xfrm>
            <a:off x="6090818" y="3169920"/>
            <a:ext cx="2524658" cy="1194816"/>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Ask more complex questions further afield; compare regions</a:t>
            </a:r>
            <a:endParaRPr lang="en-US" sz="1050" dirty="0"/>
          </a:p>
        </p:txBody>
      </p:sp>
      <p:sp>
        <p:nvSpPr>
          <p:cNvPr id="31" name="Shape 26"/>
          <p:cNvSpPr/>
          <p:nvPr/>
        </p:nvSpPr>
        <p:spPr>
          <a:xfrm>
            <a:off x="8844077" y="3115056"/>
            <a:ext cx="2798978" cy="1304544"/>
          </a:xfrm>
          <a:prstGeom prst="roundRect">
            <a:avLst>
              <a:gd name="adj" fmla="val 5714"/>
            </a:avLst>
          </a:prstGeom>
          <a:solidFill>
            <a:srgbClr val="FFFFFF"/>
          </a:solidFill>
          <a:ln/>
        </p:spPr>
        <p:txBody>
          <a:bodyPr/>
          <a:p/>
        </p:txBody>
      </p:sp>
      <p:sp>
        <p:nvSpPr>
          <p:cNvPr id="32" name="Text 27"/>
          <p:cNvSpPr/>
          <p:nvPr/>
        </p:nvSpPr>
        <p:spPr>
          <a:xfrm>
            <a:off x="8981237" y="3169920"/>
            <a:ext cx="2524658" cy="1194816"/>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Describe relationships between human and physical features</a:t>
            </a:r>
            <a:endParaRPr lang="en-US" sz="1050" dirty="0"/>
          </a:p>
        </p:txBody>
      </p:sp>
      <p:sp>
        <p:nvSpPr>
          <p:cNvPr id="33" name="Shape 28"/>
          <p:cNvSpPr/>
          <p:nvPr/>
        </p:nvSpPr>
        <p:spPr>
          <a:xfrm>
            <a:off x="502920" y="4492752"/>
            <a:ext cx="2423160" cy="1304544"/>
          </a:xfrm>
          <a:prstGeom prst="roundRect">
            <a:avLst>
              <a:gd name="adj" fmla="val 5714"/>
            </a:avLst>
          </a:prstGeom>
          <a:solidFill>
            <a:srgbClr val="EEF1F7"/>
          </a:solidFill>
          <a:ln/>
        </p:spPr>
        <p:txBody>
          <a:bodyPr/>
          <a:p/>
        </p:txBody>
      </p:sp>
      <p:pic>
        <p:nvPicPr>
          <p:cNvPr id="34" name="Image 3" descr="icons/mountain_navy.png"/>
          <p:cNvPicPr>
            <a:picLocks noChangeAspect="1"/>
          </p:cNvPicPr>
          <p:nvPr/>
        </p:nvPicPr>
        <p:blipFill>
          <a:blip r:embed="rId5"/>
          <a:stretch>
            <a:fillRect/>
          </a:stretch>
        </p:blipFill>
        <p:spPr>
          <a:xfrm>
            <a:off x="630936" y="4971288"/>
            <a:ext cx="347472" cy="347472"/>
          </a:xfrm>
          <a:prstGeom prst="rect">
            <a:avLst/>
          </a:prstGeom>
        </p:spPr>
      </p:pic>
      <p:sp>
        <p:nvSpPr>
          <p:cNvPr id="35" name="Text 29"/>
          <p:cNvSpPr/>
          <p:nvPr/>
        </p:nvSpPr>
        <p:spPr>
          <a:xfrm>
            <a:off x="1069848" y="4492752"/>
            <a:ext cx="1828800" cy="1304544"/>
          </a:xfrm>
          <a:prstGeom prst="rect">
            <a:avLst/>
          </a:prstGeom>
          <a:noFill/>
          <a:ln/>
        </p:spPr>
        <p:txBody>
          <a:bodyPr wrap="square" lIns="0" tIns="0" rIns="0" bIns="0" rtlCol="0" anchor="ctr"/>
          <a:lstStyle/>
          <a:p>
            <a:pPr marL="0" indent="0">
              <a:lnSpc>
                <a:spcPct val="100000"/>
              </a:lnSpc>
              <a:buNone/>
            </a:pPr>
            <a:r>
              <a:rPr lang="en-US" sz="1200" b="1" dirty="0">
                <a:solidFill>
                  <a:srgbClr val="1B2E5E"/>
                </a:solidFill>
                <a:latin typeface="Calibri" pitchFamily="34" charset="0"/>
                <a:ea typeface="Calibri" pitchFamily="34" charset="-122"/>
                <a:cs typeface="Calibri" pitchFamily="34" charset="-120"/>
              </a:rPr>
              <a:t>Fieldwork</a:t>
            </a:r>
            <a:endParaRPr lang="en-US" sz="1200" dirty="0"/>
          </a:p>
        </p:txBody>
      </p:sp>
      <p:sp>
        <p:nvSpPr>
          <p:cNvPr id="36" name="Shape 30"/>
          <p:cNvSpPr/>
          <p:nvPr/>
        </p:nvSpPr>
        <p:spPr>
          <a:xfrm>
            <a:off x="3063240" y="4492752"/>
            <a:ext cx="2798978" cy="1304544"/>
          </a:xfrm>
          <a:prstGeom prst="roundRect">
            <a:avLst>
              <a:gd name="adj" fmla="val 5714"/>
            </a:avLst>
          </a:prstGeom>
          <a:solidFill>
            <a:srgbClr val="EEF1F7"/>
          </a:solidFill>
          <a:ln/>
        </p:spPr>
        <p:txBody>
          <a:bodyPr/>
          <a:p/>
        </p:txBody>
      </p:sp>
      <p:sp>
        <p:nvSpPr>
          <p:cNvPr id="37" name="Text 31"/>
          <p:cNvSpPr/>
          <p:nvPr/>
        </p:nvSpPr>
        <p:spPr>
          <a:xfrm>
            <a:off x="3200400" y="4547616"/>
            <a:ext cx="2524658" cy="1194816"/>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Measure and record basic data using equipment, with support</a:t>
            </a:r>
            <a:endParaRPr lang="en-US" sz="1050" dirty="0"/>
          </a:p>
        </p:txBody>
      </p:sp>
      <p:sp>
        <p:nvSpPr>
          <p:cNvPr id="38" name="Shape 32"/>
          <p:cNvSpPr/>
          <p:nvPr/>
        </p:nvSpPr>
        <p:spPr>
          <a:xfrm>
            <a:off x="5953658" y="4492752"/>
            <a:ext cx="2798978" cy="1304544"/>
          </a:xfrm>
          <a:prstGeom prst="roundRect">
            <a:avLst>
              <a:gd name="adj" fmla="val 5714"/>
            </a:avLst>
          </a:prstGeom>
          <a:solidFill>
            <a:srgbClr val="EEF1F7"/>
          </a:solidFill>
          <a:ln/>
        </p:spPr>
        <p:txBody>
          <a:bodyPr/>
          <a:p/>
        </p:txBody>
      </p:sp>
      <p:sp>
        <p:nvSpPr>
          <p:cNvPr id="39" name="Text 33"/>
          <p:cNvSpPr/>
          <p:nvPr/>
        </p:nvSpPr>
        <p:spPr>
          <a:xfrm>
            <a:off x="6090818" y="4547616"/>
            <a:ext cx="2524658" cy="1194816"/>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Measure environmental data more independently</a:t>
            </a:r>
            <a:endParaRPr lang="en-US" sz="1050" dirty="0"/>
          </a:p>
        </p:txBody>
      </p:sp>
      <p:sp>
        <p:nvSpPr>
          <p:cNvPr id="40" name="Shape 34"/>
          <p:cNvSpPr/>
          <p:nvPr/>
        </p:nvSpPr>
        <p:spPr>
          <a:xfrm>
            <a:off x="8844077" y="4492752"/>
            <a:ext cx="2798978" cy="1304544"/>
          </a:xfrm>
          <a:prstGeom prst="roundRect">
            <a:avLst>
              <a:gd name="adj" fmla="val 5714"/>
            </a:avLst>
          </a:prstGeom>
          <a:solidFill>
            <a:srgbClr val="EEF1F7"/>
          </a:solidFill>
          <a:ln/>
        </p:spPr>
        <p:txBody>
          <a:bodyPr/>
          <a:p/>
        </p:txBody>
      </p:sp>
      <p:sp>
        <p:nvSpPr>
          <p:cNvPr id="41" name="Text 35"/>
          <p:cNvSpPr/>
          <p:nvPr/>
        </p:nvSpPr>
        <p:spPr>
          <a:xfrm>
            <a:off x="8981237" y="4547616"/>
            <a:ext cx="2524658" cy="1194816"/>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Form questions to answer with fieldwork; present data in tables and charts</a:t>
            </a:r>
            <a:endParaRPr lang="en-US" sz="1050" dirty="0"/>
          </a:p>
        </p:txBody>
      </p:sp>
      <p:sp>
        <p:nvSpPr>
          <p:cNvPr id="51" name="Text 44"/>
          <p:cNvSpPr/>
          <p:nvPr/>
        </p:nvSpPr>
        <p:spPr>
          <a:xfrm>
            <a:off x="502920" y="5925312"/>
            <a:ext cx="11185855" cy="256032"/>
          </a:xfrm>
          <a:prstGeom prst="rect">
            <a:avLst/>
          </a:prstGeom>
          <a:noFill/>
          <a:ln/>
        </p:spPr>
        <p:txBody>
          <a:bodyPr wrap="square" lIns="0" tIns="0" rIns="0" bIns="0" rtlCol="0" anchor="ctr"/>
          <a:lstStyle/>
          <a:p>
            <a:pPr marL="0" indent="0">
              <a:buNone/>
            </a:pPr>
            <a:r>
              <a:rPr lang="en-US" sz="1050" i="1" dirty="0">
                <a:solidFill>
                  <a:srgbClr val="5B6172"/>
                </a:solidFill>
                <a:latin typeface="Calibri" pitchFamily="34" charset="0"/>
                <a:ea typeface="Calibri" pitchFamily="34" charset="-122"/>
                <a:cs typeface="Calibri" pitchFamily="34" charset="-120"/>
              </a:rPr>
              <a:t>For full disciplinary skills progression, see the Geography Progression Document.</a:t>
            </a:r>
            <a:endParaRPr lang="en-US" sz="10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0E7C7B"/>
          </a:solidFill>
          <a:ln/>
        </p:spPr>
        <p:txBody>
          <a:bodyPr/>
          <a:p/>
        </p:txBody>
      </p:sp>
      <p:pic>
        <p:nvPicPr>
          <p:cNvPr id="3" name="Image 0" descr="icons/mapmarked_white.png"/>
          <p:cNvPicPr>
            <a:picLocks noChangeAspect="1"/>
          </p:cNvPicPr>
          <p:nvPr/>
        </p:nvPicPr>
        <p:blipFill>
          <a:blip r:embed="rId2"/>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Disciplinary Skills Progression: Year 4 – Year 6</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Geography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13</a:t>
            </a:r>
            <a:endParaRPr lang="en-US" sz="900" dirty="0"/>
          </a:p>
        </p:txBody>
      </p:sp>
      <p:sp>
        <p:nvSpPr>
          <p:cNvPr id="7" name="Shape 4"/>
          <p:cNvSpPr/>
          <p:nvPr/>
        </p:nvSpPr>
        <p:spPr>
          <a:xfrm>
            <a:off x="502920" y="1188720"/>
            <a:ext cx="2423160" cy="457200"/>
          </a:xfrm>
          <a:prstGeom prst="roundRect">
            <a:avLst>
              <a:gd name="adj" fmla="val 12000"/>
            </a:avLst>
          </a:prstGeom>
          <a:solidFill>
            <a:srgbClr val="1B2E5E"/>
          </a:solidFill>
          <a:ln/>
        </p:spPr>
        <p:txBody>
          <a:bodyPr/>
          <a:p/>
        </p:txBody>
      </p:sp>
      <p:sp>
        <p:nvSpPr>
          <p:cNvPr id="8" name="Text 5"/>
          <p:cNvSpPr/>
          <p:nvPr/>
        </p:nvSpPr>
        <p:spPr>
          <a:xfrm>
            <a:off x="502920" y="1188720"/>
            <a:ext cx="2423160" cy="457200"/>
          </a:xfrm>
          <a:prstGeom prst="rect">
            <a:avLst/>
          </a:prstGeom>
          <a:noFill/>
          <a:ln/>
        </p:spPr>
        <p:txBody>
          <a:bodyPr wrap="square" lIns="0" tIns="0" rIns="0" bIns="0" rtlCol="0" anchor="ctr"/>
          <a:lstStyle/>
          <a:p>
            <a:pPr marL="0" indent="0" algn="ctr">
              <a:buNone/>
            </a:pPr>
            <a:r>
              <a:rPr lang="en-US" sz="1100" b="1" kern="0" spc="100" dirty="0">
                <a:solidFill>
                  <a:srgbClr val="FFFFFF"/>
                </a:solidFill>
                <a:latin typeface="Calibri" pitchFamily="34" charset="0"/>
                <a:ea typeface="Calibri" pitchFamily="34" charset="-122"/>
                <a:cs typeface="Calibri" pitchFamily="34" charset="-120"/>
              </a:rPr>
              <a:t>STRAND</a:t>
            </a:r>
            <a:endParaRPr lang="en-US" sz="1100" dirty="0"/>
          </a:p>
        </p:txBody>
      </p:sp>
      <p:sp>
        <p:nvSpPr>
          <p:cNvPr id="9" name="Shape 6"/>
          <p:cNvSpPr/>
          <p:nvPr/>
        </p:nvSpPr>
        <p:spPr>
          <a:xfrm>
            <a:off x="3063240" y="1188720"/>
            <a:ext cx="2798978" cy="457200"/>
          </a:xfrm>
          <a:prstGeom prst="roundRect">
            <a:avLst>
              <a:gd name="adj" fmla="val 12000"/>
            </a:avLst>
          </a:prstGeom>
          <a:solidFill>
            <a:srgbClr val="1B2E5E"/>
          </a:solidFill>
          <a:ln/>
        </p:spPr>
        <p:txBody>
          <a:bodyPr/>
          <a:p/>
        </p:txBody>
      </p:sp>
      <p:sp>
        <p:nvSpPr>
          <p:cNvPr id="10" name="Text 7"/>
          <p:cNvSpPr/>
          <p:nvPr/>
        </p:nvSpPr>
        <p:spPr>
          <a:xfrm>
            <a:off x="3063240"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4</a:t>
            </a:r>
            <a:endParaRPr lang="en-US" sz="1200" dirty="0"/>
          </a:p>
        </p:txBody>
      </p:sp>
      <p:sp>
        <p:nvSpPr>
          <p:cNvPr id="11" name="Shape 8"/>
          <p:cNvSpPr/>
          <p:nvPr/>
        </p:nvSpPr>
        <p:spPr>
          <a:xfrm>
            <a:off x="5953658" y="1188720"/>
            <a:ext cx="2798978" cy="457200"/>
          </a:xfrm>
          <a:prstGeom prst="roundRect">
            <a:avLst>
              <a:gd name="adj" fmla="val 12000"/>
            </a:avLst>
          </a:prstGeom>
          <a:solidFill>
            <a:srgbClr val="1B2E5E"/>
          </a:solidFill>
          <a:ln/>
        </p:spPr>
        <p:txBody>
          <a:bodyPr/>
          <a:p/>
        </p:txBody>
      </p:sp>
      <p:sp>
        <p:nvSpPr>
          <p:cNvPr id="12" name="Text 9"/>
          <p:cNvSpPr/>
          <p:nvPr/>
        </p:nvSpPr>
        <p:spPr>
          <a:xfrm>
            <a:off x="5953658"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5</a:t>
            </a:r>
            <a:endParaRPr lang="en-US" sz="1200" dirty="0"/>
          </a:p>
        </p:txBody>
      </p:sp>
      <p:sp>
        <p:nvSpPr>
          <p:cNvPr id="13" name="Shape 10"/>
          <p:cNvSpPr/>
          <p:nvPr/>
        </p:nvSpPr>
        <p:spPr>
          <a:xfrm>
            <a:off x="8844077" y="1188720"/>
            <a:ext cx="2798978" cy="457200"/>
          </a:xfrm>
          <a:prstGeom prst="roundRect">
            <a:avLst>
              <a:gd name="adj" fmla="val 12000"/>
            </a:avLst>
          </a:prstGeom>
          <a:solidFill>
            <a:srgbClr val="1B2E5E"/>
          </a:solidFill>
          <a:ln/>
        </p:spPr>
        <p:txBody>
          <a:bodyPr/>
          <a:p/>
        </p:txBody>
      </p:sp>
      <p:sp>
        <p:nvSpPr>
          <p:cNvPr id="14" name="Text 11"/>
          <p:cNvSpPr/>
          <p:nvPr/>
        </p:nvSpPr>
        <p:spPr>
          <a:xfrm>
            <a:off x="8844077"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6</a:t>
            </a:r>
            <a:endParaRPr lang="en-US" sz="1200" dirty="0"/>
          </a:p>
        </p:txBody>
      </p:sp>
      <p:sp>
        <p:nvSpPr>
          <p:cNvPr id="15" name="Shape 12"/>
          <p:cNvSpPr/>
          <p:nvPr/>
        </p:nvSpPr>
        <p:spPr>
          <a:xfrm>
            <a:off x="502920" y="1737360"/>
            <a:ext cx="2423160" cy="1304544"/>
          </a:xfrm>
          <a:prstGeom prst="roundRect">
            <a:avLst>
              <a:gd name="adj" fmla="val 5714"/>
            </a:avLst>
          </a:prstGeom>
          <a:solidFill>
            <a:srgbClr val="EEF1F7"/>
          </a:solidFill>
          <a:ln/>
        </p:spPr>
        <p:txBody>
          <a:bodyPr/>
          <a:p/>
        </p:txBody>
      </p:sp>
      <p:pic>
        <p:nvPicPr>
          <p:cNvPr id="16" name="Image 1" descr="icons/mapmarked_navy.png"/>
          <p:cNvPicPr>
            <a:picLocks noChangeAspect="1"/>
          </p:cNvPicPr>
          <p:nvPr/>
        </p:nvPicPr>
        <p:blipFill>
          <a:blip r:embed="rId3"/>
          <a:stretch>
            <a:fillRect/>
          </a:stretch>
        </p:blipFill>
        <p:spPr>
          <a:xfrm>
            <a:off x="630936" y="2215896"/>
            <a:ext cx="347472" cy="347472"/>
          </a:xfrm>
          <a:prstGeom prst="rect">
            <a:avLst/>
          </a:prstGeom>
        </p:spPr>
      </p:pic>
      <p:sp>
        <p:nvSpPr>
          <p:cNvPr id="17" name="Text 13"/>
          <p:cNvSpPr/>
          <p:nvPr/>
        </p:nvSpPr>
        <p:spPr>
          <a:xfrm>
            <a:off x="1069848" y="1737360"/>
            <a:ext cx="1828800" cy="1304544"/>
          </a:xfrm>
          <a:prstGeom prst="rect">
            <a:avLst/>
          </a:prstGeom>
          <a:noFill/>
          <a:ln/>
        </p:spPr>
        <p:txBody>
          <a:bodyPr wrap="square" lIns="0" tIns="0" rIns="0" bIns="0" rtlCol="0" anchor="ctr"/>
          <a:lstStyle/>
          <a:p>
            <a:pPr marL="0" indent="0">
              <a:lnSpc>
                <a:spcPct val="100000"/>
              </a:lnSpc>
              <a:buNone/>
            </a:pPr>
            <a:r>
              <a:rPr lang="en-US" sz="1200" b="1" dirty="0">
                <a:solidFill>
                  <a:srgbClr val="1B2E5E"/>
                </a:solidFill>
                <a:latin typeface="Calibri" pitchFamily="34" charset="0"/>
                <a:ea typeface="Calibri" pitchFamily="34" charset="-122"/>
                <a:cs typeface="Calibri" pitchFamily="34" charset="-120"/>
              </a:rPr>
              <a:t>Mapwork</a:t>
            </a:r>
            <a:endParaRPr lang="en-US" sz="1200" dirty="0"/>
          </a:p>
        </p:txBody>
      </p:sp>
      <p:sp>
        <p:nvSpPr>
          <p:cNvPr id="18" name="Shape 14"/>
          <p:cNvSpPr/>
          <p:nvPr/>
        </p:nvSpPr>
        <p:spPr>
          <a:xfrm>
            <a:off x="3063240" y="1737360"/>
            <a:ext cx="2798978" cy="1304544"/>
          </a:xfrm>
          <a:prstGeom prst="roundRect">
            <a:avLst>
              <a:gd name="adj" fmla="val 5714"/>
            </a:avLst>
          </a:prstGeom>
          <a:solidFill>
            <a:srgbClr val="EEF1F7"/>
          </a:solidFill>
          <a:ln/>
        </p:spPr>
        <p:txBody>
          <a:bodyPr/>
          <a:p/>
        </p:txBody>
      </p:sp>
      <p:sp>
        <p:nvSpPr>
          <p:cNvPr id="19" name="Text 15"/>
          <p:cNvSpPr/>
          <p:nvPr/>
        </p:nvSpPr>
        <p:spPr>
          <a:xfrm>
            <a:off x="3200400" y="1792224"/>
            <a:ext cx="2524658" cy="1194816"/>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Use a range of maps including digital; 4-figure grid references accurately</a:t>
            </a:r>
            <a:endParaRPr lang="en-US" sz="1050" dirty="0"/>
          </a:p>
        </p:txBody>
      </p:sp>
      <p:sp>
        <p:nvSpPr>
          <p:cNvPr id="20" name="Shape 16"/>
          <p:cNvSpPr/>
          <p:nvPr/>
        </p:nvSpPr>
        <p:spPr>
          <a:xfrm>
            <a:off x="5953658" y="1737360"/>
            <a:ext cx="2798978" cy="1304544"/>
          </a:xfrm>
          <a:prstGeom prst="roundRect">
            <a:avLst>
              <a:gd name="adj" fmla="val 5714"/>
            </a:avLst>
          </a:prstGeom>
          <a:solidFill>
            <a:srgbClr val="EEF1F7"/>
          </a:solidFill>
          <a:ln/>
        </p:spPr>
        <p:txBody>
          <a:bodyPr/>
          <a:p/>
        </p:txBody>
      </p:sp>
      <p:sp>
        <p:nvSpPr>
          <p:cNvPr id="21" name="Text 17"/>
          <p:cNvSpPr/>
          <p:nvPr/>
        </p:nvSpPr>
        <p:spPr>
          <a:xfrm>
            <a:off x="6090818" y="1792224"/>
            <a:ext cx="2524658" cy="1194816"/>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Select appropriate maps; begin 6-figure grid references</a:t>
            </a:r>
            <a:endParaRPr lang="en-US" sz="1050" dirty="0"/>
          </a:p>
        </p:txBody>
      </p:sp>
      <p:sp>
        <p:nvSpPr>
          <p:cNvPr id="22" name="Shape 18"/>
          <p:cNvSpPr/>
          <p:nvPr/>
        </p:nvSpPr>
        <p:spPr>
          <a:xfrm>
            <a:off x="8844077" y="1737360"/>
            <a:ext cx="2798978" cy="1304544"/>
          </a:xfrm>
          <a:prstGeom prst="roundRect">
            <a:avLst>
              <a:gd name="adj" fmla="val 5714"/>
            </a:avLst>
          </a:prstGeom>
          <a:solidFill>
            <a:srgbClr val="EEF1F7"/>
          </a:solidFill>
          <a:ln/>
        </p:spPr>
        <p:txBody>
          <a:bodyPr/>
          <a:p/>
        </p:txBody>
      </p:sp>
      <p:sp>
        <p:nvSpPr>
          <p:cNvPr id="23" name="Text 19"/>
          <p:cNvSpPr/>
          <p:nvPr/>
        </p:nvSpPr>
        <p:spPr>
          <a:xfrm>
            <a:off x="8981237" y="1792224"/>
            <a:ext cx="2524658" cy="1194816"/>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Analyse multiple maps; use 6-figure grid references accurately</a:t>
            </a:r>
            <a:endParaRPr lang="en-US" sz="1050" dirty="0"/>
          </a:p>
        </p:txBody>
      </p:sp>
      <p:sp>
        <p:nvSpPr>
          <p:cNvPr id="24" name="Shape 20"/>
          <p:cNvSpPr/>
          <p:nvPr/>
        </p:nvSpPr>
        <p:spPr>
          <a:xfrm>
            <a:off x="502920" y="3115056"/>
            <a:ext cx="2423160" cy="1304544"/>
          </a:xfrm>
          <a:prstGeom prst="roundRect">
            <a:avLst>
              <a:gd name="adj" fmla="val 5714"/>
            </a:avLst>
          </a:prstGeom>
          <a:solidFill>
            <a:srgbClr val="FFFFFF"/>
          </a:solidFill>
          <a:ln/>
        </p:spPr>
        <p:txBody>
          <a:bodyPr/>
          <a:p/>
        </p:txBody>
      </p:sp>
      <p:pic>
        <p:nvPicPr>
          <p:cNvPr id="25" name="Image 2" descr="icons/globe_navy.png"/>
          <p:cNvPicPr>
            <a:picLocks noChangeAspect="1"/>
          </p:cNvPicPr>
          <p:nvPr/>
        </p:nvPicPr>
        <p:blipFill>
          <a:blip r:embed="rId4"/>
          <a:stretch>
            <a:fillRect/>
          </a:stretch>
        </p:blipFill>
        <p:spPr>
          <a:xfrm>
            <a:off x="630936" y="3593592"/>
            <a:ext cx="347472" cy="347472"/>
          </a:xfrm>
          <a:prstGeom prst="rect">
            <a:avLst/>
          </a:prstGeom>
        </p:spPr>
      </p:pic>
      <p:sp>
        <p:nvSpPr>
          <p:cNvPr id="26" name="Text 21"/>
          <p:cNvSpPr/>
          <p:nvPr/>
        </p:nvSpPr>
        <p:spPr>
          <a:xfrm>
            <a:off x="1069848" y="3115056"/>
            <a:ext cx="1828800" cy="1304544"/>
          </a:xfrm>
          <a:prstGeom prst="rect">
            <a:avLst/>
          </a:prstGeom>
          <a:noFill/>
          <a:ln/>
        </p:spPr>
        <p:txBody>
          <a:bodyPr wrap="square" lIns="0" tIns="0" rIns="0" bIns="0" rtlCol="0" anchor="ctr"/>
          <a:lstStyle/>
          <a:p>
            <a:pPr marL="0" indent="0">
              <a:lnSpc>
                <a:spcPct val="100000"/>
              </a:lnSpc>
              <a:buNone/>
            </a:pPr>
            <a:r>
              <a:rPr lang="en-US" sz="1200" b="1" dirty="0">
                <a:solidFill>
                  <a:srgbClr val="1B2E5E"/>
                </a:solidFill>
                <a:latin typeface="Calibri" pitchFamily="34" charset="0"/>
                <a:ea typeface="Calibri" pitchFamily="34" charset="-122"/>
                <a:cs typeface="Calibri" pitchFamily="34" charset="-120"/>
              </a:rPr>
              <a:t>Geographical Enquiry</a:t>
            </a:r>
            <a:endParaRPr lang="en-US" sz="1200" dirty="0"/>
          </a:p>
        </p:txBody>
      </p:sp>
      <p:sp>
        <p:nvSpPr>
          <p:cNvPr id="27" name="Shape 22"/>
          <p:cNvSpPr/>
          <p:nvPr/>
        </p:nvSpPr>
        <p:spPr>
          <a:xfrm>
            <a:off x="3063240" y="3115056"/>
            <a:ext cx="2798978" cy="1304544"/>
          </a:xfrm>
          <a:prstGeom prst="roundRect">
            <a:avLst>
              <a:gd name="adj" fmla="val 5714"/>
            </a:avLst>
          </a:prstGeom>
          <a:solidFill>
            <a:srgbClr val="FFFFFF"/>
          </a:solidFill>
          <a:ln/>
        </p:spPr>
        <p:txBody>
          <a:bodyPr/>
          <a:p/>
        </p:txBody>
      </p:sp>
      <p:sp>
        <p:nvSpPr>
          <p:cNvPr id="28" name="Text 23"/>
          <p:cNvSpPr/>
          <p:nvPr/>
        </p:nvSpPr>
        <p:spPr>
          <a:xfrm>
            <a:off x="3200400" y="3169920"/>
            <a:ext cx="2524658" cy="1194816"/>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Select appropriate tools and resources; begin to understand change over time</a:t>
            </a:r>
            <a:endParaRPr lang="en-US" sz="1050" dirty="0"/>
          </a:p>
        </p:txBody>
      </p:sp>
      <p:sp>
        <p:nvSpPr>
          <p:cNvPr id="29" name="Shape 24"/>
          <p:cNvSpPr/>
          <p:nvPr/>
        </p:nvSpPr>
        <p:spPr>
          <a:xfrm>
            <a:off x="5953658" y="3115056"/>
            <a:ext cx="2798978" cy="1304544"/>
          </a:xfrm>
          <a:prstGeom prst="roundRect">
            <a:avLst>
              <a:gd name="adj" fmla="val 5714"/>
            </a:avLst>
          </a:prstGeom>
          <a:solidFill>
            <a:srgbClr val="FFFFFF"/>
          </a:solidFill>
          <a:ln/>
        </p:spPr>
        <p:txBody>
          <a:bodyPr/>
          <a:p/>
        </p:txBody>
      </p:sp>
      <p:sp>
        <p:nvSpPr>
          <p:cNvPr id="30" name="Text 25"/>
          <p:cNvSpPr/>
          <p:nvPr/>
        </p:nvSpPr>
        <p:spPr>
          <a:xfrm>
            <a:off x="6090818" y="3169920"/>
            <a:ext cx="2524658" cy="1194816"/>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Form opinions from accurate sources; begin to analyse data to reach conclusions</a:t>
            </a:r>
            <a:endParaRPr lang="en-US" sz="1050" dirty="0"/>
          </a:p>
        </p:txBody>
      </p:sp>
      <p:sp>
        <p:nvSpPr>
          <p:cNvPr id="31" name="Shape 26"/>
          <p:cNvSpPr/>
          <p:nvPr/>
        </p:nvSpPr>
        <p:spPr>
          <a:xfrm>
            <a:off x="8844077" y="3115056"/>
            <a:ext cx="2798978" cy="1304544"/>
          </a:xfrm>
          <a:prstGeom prst="roundRect">
            <a:avLst>
              <a:gd name="adj" fmla="val 5714"/>
            </a:avLst>
          </a:prstGeom>
          <a:solidFill>
            <a:srgbClr val="FFFFFF"/>
          </a:solidFill>
          <a:ln/>
        </p:spPr>
        <p:txBody>
          <a:bodyPr/>
          <a:p/>
        </p:txBody>
      </p:sp>
      <p:sp>
        <p:nvSpPr>
          <p:cNvPr id="32" name="Text 27"/>
          <p:cNvSpPr/>
          <p:nvPr/>
        </p:nvSpPr>
        <p:spPr>
          <a:xfrm>
            <a:off x="8981237" y="3169920"/>
            <a:ext cx="2524658" cy="1194816"/>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Independently interpret and scrutinise data; explain how features interact</a:t>
            </a:r>
            <a:endParaRPr lang="en-US" sz="1050" dirty="0"/>
          </a:p>
        </p:txBody>
      </p:sp>
      <p:sp>
        <p:nvSpPr>
          <p:cNvPr id="33" name="Shape 28"/>
          <p:cNvSpPr/>
          <p:nvPr/>
        </p:nvSpPr>
        <p:spPr>
          <a:xfrm>
            <a:off x="502920" y="4492752"/>
            <a:ext cx="2423160" cy="1304544"/>
          </a:xfrm>
          <a:prstGeom prst="roundRect">
            <a:avLst>
              <a:gd name="adj" fmla="val 5714"/>
            </a:avLst>
          </a:prstGeom>
          <a:solidFill>
            <a:srgbClr val="EEF1F7"/>
          </a:solidFill>
          <a:ln/>
        </p:spPr>
        <p:txBody>
          <a:bodyPr/>
          <a:p/>
        </p:txBody>
      </p:sp>
      <p:pic>
        <p:nvPicPr>
          <p:cNvPr id="34" name="Image 3" descr="icons/mountain_navy.png"/>
          <p:cNvPicPr>
            <a:picLocks noChangeAspect="1"/>
          </p:cNvPicPr>
          <p:nvPr/>
        </p:nvPicPr>
        <p:blipFill>
          <a:blip r:embed="rId5"/>
          <a:stretch>
            <a:fillRect/>
          </a:stretch>
        </p:blipFill>
        <p:spPr>
          <a:xfrm>
            <a:off x="630936" y="4971288"/>
            <a:ext cx="347472" cy="347472"/>
          </a:xfrm>
          <a:prstGeom prst="rect">
            <a:avLst/>
          </a:prstGeom>
        </p:spPr>
      </p:pic>
      <p:sp>
        <p:nvSpPr>
          <p:cNvPr id="35" name="Text 29"/>
          <p:cNvSpPr/>
          <p:nvPr/>
        </p:nvSpPr>
        <p:spPr>
          <a:xfrm>
            <a:off x="1069848" y="4492752"/>
            <a:ext cx="1828800" cy="1304544"/>
          </a:xfrm>
          <a:prstGeom prst="rect">
            <a:avLst/>
          </a:prstGeom>
          <a:noFill/>
          <a:ln/>
        </p:spPr>
        <p:txBody>
          <a:bodyPr wrap="square" lIns="0" tIns="0" rIns="0" bIns="0" rtlCol="0" anchor="ctr"/>
          <a:lstStyle/>
          <a:p>
            <a:pPr marL="0" indent="0">
              <a:lnSpc>
                <a:spcPct val="100000"/>
              </a:lnSpc>
              <a:buNone/>
            </a:pPr>
            <a:r>
              <a:rPr lang="en-US" sz="1200" b="1" dirty="0">
                <a:solidFill>
                  <a:srgbClr val="1B2E5E"/>
                </a:solidFill>
                <a:latin typeface="Calibri" pitchFamily="34" charset="0"/>
                <a:ea typeface="Calibri" pitchFamily="34" charset="-122"/>
                <a:cs typeface="Calibri" pitchFamily="34" charset="-120"/>
              </a:rPr>
              <a:t>Fieldwork</a:t>
            </a:r>
            <a:endParaRPr lang="en-US" sz="1200" dirty="0"/>
          </a:p>
        </p:txBody>
      </p:sp>
      <p:sp>
        <p:nvSpPr>
          <p:cNvPr id="36" name="Shape 30"/>
          <p:cNvSpPr/>
          <p:nvPr/>
        </p:nvSpPr>
        <p:spPr>
          <a:xfrm>
            <a:off x="3063240" y="4492752"/>
            <a:ext cx="2798978" cy="1304544"/>
          </a:xfrm>
          <a:prstGeom prst="roundRect">
            <a:avLst>
              <a:gd name="adj" fmla="val 5714"/>
            </a:avLst>
          </a:prstGeom>
          <a:solidFill>
            <a:srgbClr val="EEF1F7"/>
          </a:solidFill>
          <a:ln/>
        </p:spPr>
        <p:txBody>
          <a:bodyPr/>
          <a:p/>
        </p:txBody>
      </p:sp>
      <p:sp>
        <p:nvSpPr>
          <p:cNvPr id="37" name="Text 31"/>
          <p:cNvSpPr/>
          <p:nvPr/>
        </p:nvSpPr>
        <p:spPr>
          <a:xfrm>
            <a:off x="3200400" y="4547616"/>
            <a:ext cx="2524658" cy="1194816"/>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Plan fieldwork and identify variables; begin to use ICT and draw conclusions</a:t>
            </a:r>
            <a:endParaRPr lang="en-US" sz="1050" dirty="0"/>
          </a:p>
        </p:txBody>
      </p:sp>
      <p:sp>
        <p:nvSpPr>
          <p:cNvPr id="38" name="Shape 32"/>
          <p:cNvSpPr/>
          <p:nvPr/>
        </p:nvSpPr>
        <p:spPr>
          <a:xfrm>
            <a:off x="5953658" y="4492752"/>
            <a:ext cx="2798978" cy="1304544"/>
          </a:xfrm>
          <a:prstGeom prst="roundRect">
            <a:avLst>
              <a:gd name="adj" fmla="val 5714"/>
            </a:avLst>
          </a:prstGeom>
          <a:solidFill>
            <a:srgbClr val="EEF1F7"/>
          </a:solidFill>
          <a:ln/>
        </p:spPr>
        <p:txBody>
          <a:bodyPr/>
          <a:p/>
        </p:txBody>
      </p:sp>
      <p:sp>
        <p:nvSpPr>
          <p:cNvPr id="39" name="Text 33"/>
          <p:cNvSpPr/>
          <p:nvPr/>
        </p:nvSpPr>
        <p:spPr>
          <a:xfrm>
            <a:off x="6090818" y="4547616"/>
            <a:ext cx="2524658" cy="1194816"/>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Make complex observations; analyse data more comprehensively</a:t>
            </a:r>
            <a:endParaRPr lang="en-US" sz="1050" dirty="0"/>
          </a:p>
        </p:txBody>
      </p:sp>
      <p:sp>
        <p:nvSpPr>
          <p:cNvPr id="40" name="Shape 34"/>
          <p:cNvSpPr/>
          <p:nvPr/>
        </p:nvSpPr>
        <p:spPr>
          <a:xfrm>
            <a:off x="8844077" y="4492752"/>
            <a:ext cx="2798978" cy="1304544"/>
          </a:xfrm>
          <a:prstGeom prst="roundRect">
            <a:avLst>
              <a:gd name="adj" fmla="val 5714"/>
            </a:avLst>
          </a:prstGeom>
          <a:solidFill>
            <a:srgbClr val="EEF1F7"/>
          </a:solidFill>
          <a:ln/>
        </p:spPr>
        <p:txBody>
          <a:bodyPr/>
          <a:p/>
        </p:txBody>
      </p:sp>
      <p:sp>
        <p:nvSpPr>
          <p:cNvPr id="41" name="Text 35"/>
          <p:cNvSpPr/>
          <p:nvPr/>
        </p:nvSpPr>
        <p:spPr>
          <a:xfrm>
            <a:off x="8981237" y="4547616"/>
            <a:ext cx="2524658" cy="1194816"/>
          </a:xfrm>
          <a:prstGeom prst="rect">
            <a:avLst/>
          </a:prstGeom>
          <a:noFill/>
          <a:ln/>
        </p:spPr>
        <p:txBody>
          <a:bodyPr wrap="square" lIns="0" tIns="0" rIns="0" bIns="0" rtlCol="0" anchor="ctr"/>
          <a:lstStyle/>
          <a:p>
            <a:pPr marL="0" indent="0" algn="l">
              <a:lnSpc>
                <a:spcPct val="105000"/>
              </a:lnSpc>
              <a:buNone/>
            </a:pPr>
            <a:r>
              <a:rPr lang="en-US" sz="1050" dirty="0">
                <a:solidFill>
                  <a:srgbClr val="26314F"/>
                </a:solidFill>
                <a:latin typeface="Calibri" pitchFamily="34" charset="0"/>
                <a:ea typeface="Calibri" pitchFamily="34" charset="-122"/>
                <a:cs typeface="Calibri" pitchFamily="34" charset="-120"/>
              </a:rPr>
              <a:t>Analyse data comprehensively using ICT; communicate findings effectively</a:t>
            </a:r>
            <a:endParaRPr lang="en-US" sz="1050" dirty="0"/>
          </a:p>
        </p:txBody>
      </p:sp>
      <p:sp>
        <p:nvSpPr>
          <p:cNvPr id="51" name="Text 44"/>
          <p:cNvSpPr/>
          <p:nvPr/>
        </p:nvSpPr>
        <p:spPr>
          <a:xfrm>
            <a:off x="502920" y="5925312"/>
            <a:ext cx="11185855" cy="256032"/>
          </a:xfrm>
          <a:prstGeom prst="rect">
            <a:avLst/>
          </a:prstGeom>
          <a:noFill/>
          <a:ln/>
        </p:spPr>
        <p:txBody>
          <a:bodyPr wrap="square" lIns="0" tIns="0" rIns="0" bIns="0" rtlCol="0" anchor="ctr"/>
          <a:lstStyle/>
          <a:p>
            <a:pPr marL="0" indent="0">
              <a:buNone/>
            </a:pPr>
            <a:r>
              <a:rPr lang="en-US" sz="1050" i="1" dirty="0">
                <a:solidFill>
                  <a:srgbClr val="5B6172"/>
                </a:solidFill>
                <a:latin typeface="Calibri" pitchFamily="34" charset="0"/>
                <a:ea typeface="Calibri" pitchFamily="34" charset="-122"/>
                <a:cs typeface="Calibri" pitchFamily="34" charset="-120"/>
              </a:rPr>
              <a:t>For full disciplinary skills progression, see the Geography Progression Document.</a:t>
            </a:r>
            <a:endParaRPr lang="en-US" sz="10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Rectangle 163">
            <a:extLst>
              <a:ext uri="{FF2B5EF4-FFF2-40B4-BE49-F238E27FC236}">
                <a16:creationId xmlns:a16="http://schemas.microsoft.com/office/drawing/2014/main" id="{D0C74A3E-A7F0-48C0-A8E6-3ABB7AF8ABFB}"/>
              </a:ext>
            </a:extLst>
          </p:cNvPr>
          <p:cNvSpPr/>
          <p:nvPr/>
        </p:nvSpPr>
        <p:spPr>
          <a:xfrm>
            <a:off x="10354928" y="3319272"/>
            <a:ext cx="1541417" cy="1572768"/>
          </a:xfrm>
          <a:prstGeom prst="rect">
            <a:avLst/>
          </a:prstGeom>
          <a:solidFill>
            <a:srgbClr val="DDE3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Shape 0"/>
          <p:cNvSpPr/>
          <p:nvPr/>
        </p:nvSpPr>
        <p:spPr>
          <a:xfrm>
            <a:off x="0" y="0"/>
            <a:ext cx="12161520" cy="658368"/>
          </a:xfrm>
          <a:prstGeom prst="rect">
            <a:avLst/>
          </a:prstGeom>
          <a:solidFill>
            <a:srgbClr val="1B2E5E"/>
          </a:solidFill>
          <a:ln w="12700">
            <a:solidFill>
              <a:srgbClr val="1B2E5E"/>
            </a:solidFill>
            <a:prstDash val="solid"/>
          </a:ln>
        </p:spPr>
        <p:txBody>
          <a:bodyPr/>
          <a:p/>
        </p:txBody>
      </p:sp>
      <p:sp>
        <p:nvSpPr>
          <p:cNvPr id="3" name="Shape 1"/>
          <p:cNvSpPr/>
          <p:nvPr/>
        </p:nvSpPr>
        <p:spPr>
          <a:xfrm>
            <a:off x="0" y="658368"/>
            <a:ext cx="12161520" cy="50292"/>
          </a:xfrm>
          <a:prstGeom prst="rect">
            <a:avLst/>
          </a:prstGeom>
          <a:solidFill>
            <a:srgbClr val="F5A623"/>
          </a:solidFill>
          <a:ln w="12700">
            <a:solidFill>
              <a:srgbClr val="F5A623"/>
            </a:solidFill>
            <a:prstDash val="solid"/>
          </a:ln>
        </p:spPr>
        <p:txBody>
          <a:bodyPr/>
          <a:p/>
        </p:txBody>
      </p:sp>
      <p:sp>
        <p:nvSpPr>
          <p:cNvPr id="4" name="Text 2"/>
          <p:cNvSpPr/>
          <p:nvPr/>
        </p:nvSpPr>
        <p:spPr>
          <a:xfrm>
            <a:off x="347472" y="0"/>
            <a:ext cx="8686800" cy="658368"/>
          </a:xfrm>
          <a:prstGeom prst="rect">
            <a:avLst/>
          </a:prstGeom>
          <a:noFill/>
          <a:ln/>
        </p:spPr>
        <p:txBody>
          <a:bodyPr wrap="square" lIns="0" tIns="0" rIns="0" bIns="0" rtlCol="0" anchor="ctr"/>
          <a:lstStyle/>
          <a:p>
            <a:pPr marL="0" indent="0" algn="l">
              <a:buNone/>
            </a:pPr>
            <a:r>
              <a:rPr lang="en-US" sz="2200" b="1" dirty="0">
                <a:solidFill>
                  <a:srgbClr val="FFFFFF"/>
                </a:solidFill>
                <a:latin typeface="Calibri" pitchFamily="34" charset="0"/>
                <a:ea typeface="Calibri" pitchFamily="34" charset="-122"/>
                <a:cs typeface="Calibri" pitchFamily="34" charset="-120"/>
              </a:rPr>
              <a:t>Geography: Sustainability Focus by Unit</a:t>
            </a:r>
            <a:endParaRPr lang="en-US" sz="2200" dirty="0"/>
          </a:p>
        </p:txBody>
      </p:sp>
      <p:sp>
        <p:nvSpPr>
          <p:cNvPr id="5" name="Text 3"/>
          <p:cNvSpPr/>
          <p:nvPr/>
        </p:nvSpPr>
        <p:spPr>
          <a:xfrm>
            <a:off x="9052560" y="0"/>
            <a:ext cx="2926080" cy="658368"/>
          </a:xfrm>
          <a:prstGeom prst="rect">
            <a:avLst/>
          </a:prstGeom>
          <a:noFill/>
          <a:ln/>
        </p:spPr>
        <p:txBody>
          <a:bodyPr wrap="square" lIns="0" tIns="0" rIns="0" bIns="0" rtlCol="0" anchor="ctr"/>
          <a:lstStyle/>
          <a:p>
            <a:pPr marL="0" indent="0" algn="r">
              <a:buNone/>
            </a:pPr>
            <a:r>
              <a:rPr lang="en-US" sz="1200" dirty="0">
                <a:solidFill>
                  <a:srgbClr val="F5A623"/>
                </a:solidFill>
                <a:latin typeface="Calibri" pitchFamily="34" charset="0"/>
                <a:ea typeface="Calibri" pitchFamily="34" charset="-122"/>
                <a:cs typeface="Calibri" pitchFamily="34" charset="-120"/>
              </a:rPr>
              <a:t>Bexton Primary School</a:t>
            </a:r>
            <a:endParaRPr lang="en-US" sz="1200" dirty="0"/>
          </a:p>
        </p:txBody>
      </p:sp>
      <p:sp>
        <p:nvSpPr>
          <p:cNvPr id="6" name="Text 4"/>
          <p:cNvSpPr/>
          <p:nvPr/>
        </p:nvSpPr>
        <p:spPr>
          <a:xfrm>
            <a:off x="347472" y="749808"/>
            <a:ext cx="11704320" cy="310896"/>
          </a:xfrm>
          <a:prstGeom prst="rect">
            <a:avLst/>
          </a:prstGeom>
          <a:noFill/>
          <a:ln/>
        </p:spPr>
        <p:txBody>
          <a:bodyPr wrap="square" lIns="0" tIns="0" rIns="0" bIns="0" rtlCol="0" anchor="ctr"/>
          <a:lstStyle/>
          <a:p>
            <a:pPr marL="0" indent="0" algn="l">
              <a:buNone/>
            </a:pPr>
            <a:r>
              <a:rPr lang="en-US" sz="850" dirty="0">
                <a:solidFill>
                  <a:srgbClr val="3A4A6B"/>
                </a:solidFill>
                <a:latin typeface="Calibri" pitchFamily="34" charset="0"/>
                <a:ea typeface="Calibri" pitchFamily="34" charset="-122"/>
                <a:cs typeface="Calibri" pitchFamily="34" charset="-120"/>
              </a:rPr>
              <a:t>Every geography unit closes with a waypoint focused on an element of sustainability, shown here for each topic and year group.</a:t>
            </a:r>
            <a:endParaRPr lang="en-US" sz="850" dirty="0"/>
          </a:p>
        </p:txBody>
      </p:sp>
      <p:sp>
        <p:nvSpPr>
          <p:cNvPr id="7" name="Shape 5"/>
          <p:cNvSpPr/>
          <p:nvPr/>
        </p:nvSpPr>
        <p:spPr>
          <a:xfrm>
            <a:off x="36576" y="1901952"/>
            <a:ext cx="384048" cy="1097280"/>
          </a:xfrm>
          <a:prstGeom prst="roundRect">
            <a:avLst>
              <a:gd name="adj" fmla="val 11905"/>
            </a:avLst>
          </a:prstGeom>
          <a:solidFill>
            <a:srgbClr val="F5A623"/>
          </a:solidFill>
          <a:ln w="12700">
            <a:solidFill>
              <a:srgbClr val="F5A623"/>
            </a:solidFill>
            <a:prstDash val="solid"/>
          </a:ln>
        </p:spPr>
        <p:txBody>
          <a:bodyPr/>
          <a:p/>
        </p:txBody>
      </p:sp>
      <p:sp>
        <p:nvSpPr>
          <p:cNvPr id="8" name="Text 6"/>
          <p:cNvSpPr/>
          <p:nvPr/>
        </p:nvSpPr>
        <p:spPr>
          <a:xfrm rot="16200000">
            <a:off x="-326136" y="2359152"/>
            <a:ext cx="1097280" cy="292608"/>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Autumn</a:t>
            </a:r>
            <a:endParaRPr lang="en-US" sz="850" dirty="0"/>
          </a:p>
        </p:txBody>
      </p:sp>
      <p:sp>
        <p:nvSpPr>
          <p:cNvPr id="9" name="Shape 7"/>
          <p:cNvSpPr/>
          <p:nvPr/>
        </p:nvSpPr>
        <p:spPr>
          <a:xfrm>
            <a:off x="36576" y="3557016"/>
            <a:ext cx="384048" cy="1097280"/>
          </a:xfrm>
          <a:prstGeom prst="roundRect">
            <a:avLst>
              <a:gd name="adj" fmla="val 11905"/>
            </a:avLst>
          </a:prstGeom>
          <a:solidFill>
            <a:srgbClr val="2E7D6E"/>
          </a:solidFill>
          <a:ln w="12700">
            <a:solidFill>
              <a:srgbClr val="2E7D6E"/>
            </a:solidFill>
            <a:prstDash val="solid"/>
          </a:ln>
        </p:spPr>
        <p:txBody>
          <a:bodyPr/>
          <a:p/>
        </p:txBody>
      </p:sp>
      <p:sp>
        <p:nvSpPr>
          <p:cNvPr id="10" name="Text 8"/>
          <p:cNvSpPr/>
          <p:nvPr/>
        </p:nvSpPr>
        <p:spPr>
          <a:xfrm rot="16200000">
            <a:off x="-335280" y="4023360"/>
            <a:ext cx="1097280" cy="292608"/>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Spring</a:t>
            </a:r>
            <a:endParaRPr lang="en-US" sz="850" dirty="0"/>
          </a:p>
        </p:txBody>
      </p:sp>
      <p:sp>
        <p:nvSpPr>
          <p:cNvPr id="11" name="Shape 9"/>
          <p:cNvSpPr/>
          <p:nvPr/>
        </p:nvSpPr>
        <p:spPr>
          <a:xfrm>
            <a:off x="36576" y="5212080"/>
            <a:ext cx="384048" cy="1097280"/>
          </a:xfrm>
          <a:prstGeom prst="roundRect">
            <a:avLst>
              <a:gd name="adj" fmla="val 11905"/>
            </a:avLst>
          </a:prstGeom>
          <a:solidFill>
            <a:srgbClr val="C0392B"/>
          </a:solidFill>
          <a:ln w="12700">
            <a:solidFill>
              <a:srgbClr val="C0392B"/>
            </a:solidFill>
            <a:prstDash val="solid"/>
          </a:ln>
        </p:spPr>
        <p:txBody>
          <a:bodyPr/>
          <a:p/>
        </p:txBody>
      </p:sp>
      <p:sp>
        <p:nvSpPr>
          <p:cNvPr id="12" name="Text 10"/>
          <p:cNvSpPr/>
          <p:nvPr/>
        </p:nvSpPr>
        <p:spPr>
          <a:xfrm rot="16200000">
            <a:off x="-335280" y="5669280"/>
            <a:ext cx="1097280" cy="292608"/>
          </a:xfrm>
          <a:prstGeom prst="rect">
            <a:avLst/>
          </a:prstGeom>
          <a:noFill/>
          <a:ln/>
        </p:spPr>
        <p:txBody>
          <a:bodyPr wrap="square" lIns="0" tIns="0" rIns="0" bIns="0" rtlCol="0" anchor="ctr"/>
          <a:lstStyle/>
          <a:p>
            <a:pPr marL="0" indent="0" algn="ctr">
              <a:buNone/>
            </a:pPr>
            <a:r>
              <a:rPr lang="en-US" sz="850" b="1" dirty="0">
                <a:solidFill>
                  <a:srgbClr val="FFFFFF"/>
                </a:solidFill>
                <a:latin typeface="Calibri" pitchFamily="34" charset="0"/>
                <a:ea typeface="Calibri" pitchFamily="34" charset="-122"/>
                <a:cs typeface="Calibri" pitchFamily="34" charset="-120"/>
              </a:rPr>
              <a:t>Summer</a:t>
            </a:r>
            <a:endParaRPr lang="en-US" sz="850" dirty="0"/>
          </a:p>
        </p:txBody>
      </p:sp>
      <p:sp>
        <p:nvSpPr>
          <p:cNvPr id="13" name="Shape 11"/>
          <p:cNvSpPr/>
          <p:nvPr/>
        </p:nvSpPr>
        <p:spPr>
          <a:xfrm>
            <a:off x="502920" y="1152144"/>
            <a:ext cx="1541417" cy="420624"/>
          </a:xfrm>
          <a:prstGeom prst="roundRect">
            <a:avLst>
              <a:gd name="adj" fmla="val 15217"/>
            </a:avLst>
          </a:prstGeom>
          <a:solidFill>
            <a:srgbClr val="1B2E5E"/>
          </a:solidFill>
          <a:ln w="12700">
            <a:solidFill>
              <a:srgbClr val="1B2E5E"/>
            </a:solidFill>
            <a:prstDash val="solid"/>
          </a:ln>
        </p:spPr>
        <p:txBody>
          <a:bodyPr/>
          <a:p/>
        </p:txBody>
      </p:sp>
      <p:sp>
        <p:nvSpPr>
          <p:cNvPr id="14" name="Text 12"/>
          <p:cNvSpPr/>
          <p:nvPr/>
        </p:nvSpPr>
        <p:spPr>
          <a:xfrm>
            <a:off x="502920" y="1152144"/>
            <a:ext cx="1541417" cy="420624"/>
          </a:xfrm>
          <a:prstGeom prst="rect">
            <a:avLst/>
          </a:prstGeom>
          <a:noFill/>
          <a:ln/>
        </p:spPr>
        <p:txBody>
          <a:bodyPr wrap="square" lIns="0" tIns="0" rIns="0" bIns="0"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Reception</a:t>
            </a:r>
            <a:endParaRPr lang="en-US" sz="1150" dirty="0"/>
          </a:p>
        </p:txBody>
      </p:sp>
      <p:sp>
        <p:nvSpPr>
          <p:cNvPr id="15" name="Shape 13"/>
          <p:cNvSpPr/>
          <p:nvPr/>
        </p:nvSpPr>
        <p:spPr>
          <a:xfrm>
            <a:off x="1273629" y="1572768"/>
            <a:ext cx="0" cy="91440"/>
          </a:xfrm>
          <a:prstGeom prst="line">
            <a:avLst/>
          </a:prstGeom>
          <a:noFill/>
          <a:ln w="19050">
            <a:solidFill>
              <a:srgbClr val="F5A623"/>
            </a:solidFill>
            <a:prstDash val="solid"/>
          </a:ln>
        </p:spPr>
        <p:txBody>
          <a:bodyPr/>
          <a:p/>
        </p:txBody>
      </p:sp>
      <p:sp>
        <p:nvSpPr>
          <p:cNvPr id="18" name="Shape 16"/>
          <p:cNvSpPr/>
          <p:nvPr/>
        </p:nvSpPr>
        <p:spPr>
          <a:xfrm>
            <a:off x="1273629" y="3236976"/>
            <a:ext cx="0" cy="82296"/>
          </a:xfrm>
          <a:prstGeom prst="line">
            <a:avLst/>
          </a:prstGeom>
          <a:noFill/>
          <a:ln w="12700">
            <a:solidFill>
              <a:srgbClr val="B8C4D8"/>
            </a:solidFill>
            <a:prstDash val="dash"/>
          </a:ln>
        </p:spPr>
        <p:txBody>
          <a:bodyPr/>
          <a:p/>
        </p:txBody>
      </p:sp>
      <p:sp>
        <p:nvSpPr>
          <p:cNvPr id="21" name="Shape 19"/>
          <p:cNvSpPr/>
          <p:nvPr/>
        </p:nvSpPr>
        <p:spPr>
          <a:xfrm>
            <a:off x="1273629" y="4892040"/>
            <a:ext cx="0" cy="82296"/>
          </a:xfrm>
          <a:prstGeom prst="line">
            <a:avLst/>
          </a:prstGeom>
          <a:noFill/>
          <a:ln w="12700">
            <a:solidFill>
              <a:srgbClr val="B8C4D8"/>
            </a:solidFill>
            <a:prstDash val="dash"/>
          </a:ln>
        </p:spPr>
        <p:txBody>
          <a:bodyPr/>
          <a:p/>
        </p:txBody>
      </p:sp>
      <p:sp>
        <p:nvSpPr>
          <p:cNvPr id="24" name="Shape 22"/>
          <p:cNvSpPr/>
          <p:nvPr/>
        </p:nvSpPr>
        <p:spPr>
          <a:xfrm>
            <a:off x="2144921" y="1152144"/>
            <a:ext cx="1541417" cy="420624"/>
          </a:xfrm>
          <a:prstGeom prst="roundRect">
            <a:avLst>
              <a:gd name="adj" fmla="val 15217"/>
            </a:avLst>
          </a:prstGeom>
          <a:solidFill>
            <a:srgbClr val="1B2E5E"/>
          </a:solidFill>
          <a:ln w="12700">
            <a:solidFill>
              <a:srgbClr val="1B2E5E"/>
            </a:solidFill>
            <a:prstDash val="solid"/>
          </a:ln>
        </p:spPr>
        <p:txBody>
          <a:bodyPr/>
          <a:p/>
        </p:txBody>
      </p:sp>
      <p:sp>
        <p:nvSpPr>
          <p:cNvPr id="25" name="Text 23"/>
          <p:cNvSpPr/>
          <p:nvPr/>
        </p:nvSpPr>
        <p:spPr>
          <a:xfrm>
            <a:off x="2144921" y="1152144"/>
            <a:ext cx="1541417" cy="420624"/>
          </a:xfrm>
          <a:prstGeom prst="rect">
            <a:avLst/>
          </a:prstGeom>
          <a:noFill/>
          <a:ln/>
        </p:spPr>
        <p:txBody>
          <a:bodyPr wrap="square" lIns="0" tIns="0" rIns="0" bIns="0"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Year 1</a:t>
            </a:r>
            <a:endParaRPr lang="en-US" sz="1150" dirty="0"/>
          </a:p>
        </p:txBody>
      </p:sp>
      <p:sp>
        <p:nvSpPr>
          <p:cNvPr id="26" name="Shape 24"/>
          <p:cNvSpPr/>
          <p:nvPr/>
        </p:nvSpPr>
        <p:spPr>
          <a:xfrm>
            <a:off x="2915630" y="1572768"/>
            <a:ext cx="0" cy="91440"/>
          </a:xfrm>
          <a:prstGeom prst="line">
            <a:avLst/>
          </a:prstGeom>
          <a:noFill/>
          <a:ln w="19050">
            <a:solidFill>
              <a:srgbClr val="F5A623"/>
            </a:solidFill>
            <a:prstDash val="solid"/>
          </a:ln>
        </p:spPr>
        <p:txBody>
          <a:bodyPr/>
          <a:p/>
        </p:txBody>
      </p:sp>
      <p:sp>
        <p:nvSpPr>
          <p:cNvPr id="27" name="Shape 25"/>
          <p:cNvSpPr/>
          <p:nvPr/>
        </p:nvSpPr>
        <p:spPr>
          <a:xfrm>
            <a:off x="2144921" y="1664208"/>
            <a:ext cx="1541417" cy="1572768"/>
          </a:xfrm>
          <a:prstGeom prst="roundRect">
            <a:avLst>
              <a:gd name="adj" fmla="val 4153"/>
            </a:avLst>
          </a:prstGeom>
          <a:solidFill>
            <a:srgbClr val="FFFFFF"/>
          </a:solidFill>
          <a:ln w="12700">
            <a:solidFill>
              <a:srgbClr val="C5D0E6"/>
            </a:solidFill>
            <a:prstDash val="solid"/>
          </a:ln>
          <a:effectLst>
            <a:outerShdw blurRad="50800" dist="25400" dir="2700000" algn="bl" rotWithShape="0">
              <a:srgbClr val="000000">
                <a:alpha val="7000"/>
              </a:srgbClr>
            </a:outerShdw>
          </a:effectLst>
        </p:spPr>
        <p:txBody>
          <a:bodyPr/>
          <a:p/>
        </p:txBody>
      </p:sp>
      <p:sp>
        <p:nvSpPr>
          <p:cNvPr id="28" name="Shape 26"/>
          <p:cNvSpPr/>
          <p:nvPr/>
        </p:nvSpPr>
        <p:spPr>
          <a:xfrm>
            <a:off x="2773898" y="1792224"/>
            <a:ext cx="283464" cy="283464"/>
          </a:xfrm>
          <a:prstGeom prst="ellipse">
            <a:avLst/>
          </a:prstGeom>
          <a:solidFill>
            <a:srgbClr val="F5A623"/>
          </a:solidFill>
          <a:ln w="12700">
            <a:solidFill>
              <a:srgbClr val="F5A623"/>
            </a:solidFill>
            <a:prstDash val="solid"/>
          </a:ln>
        </p:spPr>
        <p:txBody>
          <a:bodyPr/>
          <a:p/>
        </p:txBody>
      </p:sp>
      <p:sp>
        <p:nvSpPr>
          <p:cNvPr id="29" name="Text 27"/>
          <p:cNvSpPr/>
          <p:nvPr/>
        </p:nvSpPr>
        <p:spPr>
          <a:xfrm>
            <a:off x="2773898" y="1796796"/>
            <a:ext cx="283464" cy="274320"/>
          </a:xfrm>
          <a:prstGeom prst="rect">
            <a:avLst/>
          </a:prstGeom>
          <a:noFill/>
          <a:ln/>
        </p:spPr>
        <p:txBody>
          <a:bodyPr wrap="square" lIns="0" tIns="0" rIns="0" bIns="0"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A</a:t>
            </a:r>
            <a:endParaRPr lang="en-US" sz="800" dirty="0"/>
          </a:p>
        </p:txBody>
      </p:sp>
      <p:sp>
        <p:nvSpPr>
          <p:cNvPr id="30" name="Text 28"/>
          <p:cNvSpPr/>
          <p:nvPr/>
        </p:nvSpPr>
        <p:spPr>
          <a:xfrm>
            <a:off x="2208929" y="2157984"/>
            <a:ext cx="1413401" cy="347472"/>
          </a:xfrm>
          <a:prstGeom prst="rect">
            <a:avLst/>
          </a:prstGeom>
          <a:noFill/>
          <a:ln/>
        </p:spPr>
        <p:txBody>
          <a:bodyPr wrap="square" lIns="0" tIns="0" rIns="0" bIns="0" rtlCol="0" anchor="ctr"/>
          <a:lstStyle/>
          <a:p>
            <a:pPr marL="0" indent="0" algn="ctr">
              <a:buNone/>
            </a:pPr>
            <a:r>
              <a:rPr lang="en-US" sz="950" b="1" dirty="0">
                <a:solidFill>
                  <a:srgbClr val="1B2E5E"/>
                </a:solidFill>
                <a:latin typeface="Calibri" pitchFamily="34" charset="0"/>
                <a:ea typeface="Calibri" pitchFamily="34" charset="-122"/>
                <a:cs typeface="Calibri" pitchFamily="34" charset="-120"/>
              </a:rPr>
              <a:t>Our School</a:t>
            </a:r>
            <a:endParaRPr lang="en-US" sz="950" dirty="0"/>
          </a:p>
        </p:txBody>
      </p:sp>
      <p:sp>
        <p:nvSpPr>
          <p:cNvPr id="31" name="Shape 29"/>
          <p:cNvSpPr/>
          <p:nvPr/>
        </p:nvSpPr>
        <p:spPr>
          <a:xfrm>
            <a:off x="2272937" y="2514600"/>
            <a:ext cx="1285385" cy="0"/>
          </a:xfrm>
          <a:prstGeom prst="line">
            <a:avLst/>
          </a:prstGeom>
          <a:noFill/>
          <a:ln w="9525">
            <a:solidFill>
              <a:srgbClr val="DCE4F0"/>
            </a:solidFill>
            <a:prstDash val="solid"/>
          </a:ln>
        </p:spPr>
        <p:txBody>
          <a:bodyPr/>
          <a:p/>
        </p:txBody>
      </p:sp>
      <p:sp>
        <p:nvSpPr>
          <p:cNvPr id="32" name="Text 30"/>
          <p:cNvSpPr/>
          <p:nvPr/>
        </p:nvSpPr>
        <p:spPr>
          <a:xfrm>
            <a:off x="2218073" y="2551176"/>
            <a:ext cx="1395113" cy="603504"/>
          </a:xfrm>
          <a:prstGeom prst="rect">
            <a:avLst/>
          </a:prstGeom>
          <a:noFill/>
          <a:ln/>
        </p:spPr>
        <p:txBody>
          <a:bodyPr wrap="square" lIns="0" tIns="0" rIns="0" bIns="0" rtlCol="0" anchor="t"/>
          <a:lstStyle/>
          <a:p>
            <a:pPr marL="0" indent="0" algn="l">
              <a:buNone/>
            </a:pPr>
            <a:r>
              <a:rPr lang="en-US" sz="650" dirty="0">
                <a:solidFill>
                  <a:srgbClr val="3A4A6B"/>
                </a:solidFill>
                <a:latin typeface="Calibri" pitchFamily="34" charset="0"/>
                <a:ea typeface="Calibri" pitchFamily="34" charset="-122"/>
                <a:cs typeface="Calibri" pitchFamily="34" charset="-120"/>
              </a:rPr>
              <a:t>Waypoint 6, Improving our environmental impact: pupils suggest ways to improve the school grounds through recycling, planting and greener travel choices.</a:t>
            </a:r>
            <a:endParaRPr lang="en-US" sz="650" dirty="0"/>
          </a:p>
        </p:txBody>
      </p:sp>
      <p:sp>
        <p:nvSpPr>
          <p:cNvPr id="33" name="Shape 31"/>
          <p:cNvSpPr/>
          <p:nvPr/>
        </p:nvSpPr>
        <p:spPr>
          <a:xfrm>
            <a:off x="2915630" y="3236976"/>
            <a:ext cx="0" cy="82296"/>
          </a:xfrm>
          <a:prstGeom prst="line">
            <a:avLst/>
          </a:prstGeom>
          <a:noFill/>
          <a:ln w="12700">
            <a:solidFill>
              <a:srgbClr val="B8C4D8"/>
            </a:solidFill>
            <a:prstDash val="dash"/>
          </a:ln>
        </p:spPr>
        <p:txBody>
          <a:bodyPr/>
          <a:p/>
        </p:txBody>
      </p:sp>
      <p:sp>
        <p:nvSpPr>
          <p:cNvPr id="34" name="Shape 32"/>
          <p:cNvSpPr/>
          <p:nvPr/>
        </p:nvSpPr>
        <p:spPr>
          <a:xfrm>
            <a:off x="2144921" y="3319272"/>
            <a:ext cx="1541417" cy="1572768"/>
          </a:xfrm>
          <a:prstGeom prst="roundRect">
            <a:avLst>
              <a:gd name="adj" fmla="val 4153"/>
            </a:avLst>
          </a:prstGeom>
          <a:solidFill>
            <a:srgbClr val="FFFFFF"/>
          </a:solidFill>
          <a:ln w="12700">
            <a:solidFill>
              <a:srgbClr val="C5D0E6"/>
            </a:solidFill>
            <a:prstDash val="solid"/>
          </a:ln>
          <a:effectLst>
            <a:outerShdw blurRad="50800" dist="25400" dir="2700000" algn="bl" rotWithShape="0">
              <a:srgbClr val="000000">
                <a:alpha val="7000"/>
              </a:srgbClr>
            </a:outerShdw>
          </a:effectLst>
        </p:spPr>
        <p:txBody>
          <a:bodyPr/>
          <a:p/>
        </p:txBody>
      </p:sp>
      <p:sp>
        <p:nvSpPr>
          <p:cNvPr id="35" name="Shape 33"/>
          <p:cNvSpPr/>
          <p:nvPr/>
        </p:nvSpPr>
        <p:spPr>
          <a:xfrm>
            <a:off x="2773898" y="3447288"/>
            <a:ext cx="283464" cy="283464"/>
          </a:xfrm>
          <a:prstGeom prst="ellipse">
            <a:avLst/>
          </a:prstGeom>
          <a:solidFill>
            <a:srgbClr val="2E7D6E"/>
          </a:solidFill>
          <a:ln w="12700">
            <a:solidFill>
              <a:srgbClr val="2E7D6E"/>
            </a:solidFill>
            <a:prstDash val="solid"/>
          </a:ln>
        </p:spPr>
        <p:txBody>
          <a:bodyPr/>
          <a:p/>
        </p:txBody>
      </p:sp>
      <p:sp>
        <p:nvSpPr>
          <p:cNvPr id="36" name="Text 34"/>
          <p:cNvSpPr/>
          <p:nvPr/>
        </p:nvSpPr>
        <p:spPr>
          <a:xfrm>
            <a:off x="2773898" y="3451860"/>
            <a:ext cx="283464" cy="274320"/>
          </a:xfrm>
          <a:prstGeom prst="rect">
            <a:avLst/>
          </a:prstGeom>
          <a:noFill/>
          <a:ln/>
        </p:spPr>
        <p:txBody>
          <a:bodyPr wrap="square" lIns="0" tIns="0" rIns="0" bIns="0"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Sp</a:t>
            </a:r>
            <a:endParaRPr lang="en-US" sz="800" dirty="0"/>
          </a:p>
        </p:txBody>
      </p:sp>
      <p:sp>
        <p:nvSpPr>
          <p:cNvPr id="37" name="Text 35"/>
          <p:cNvSpPr/>
          <p:nvPr/>
        </p:nvSpPr>
        <p:spPr>
          <a:xfrm>
            <a:off x="2208929" y="3813048"/>
            <a:ext cx="1413401" cy="347472"/>
          </a:xfrm>
          <a:prstGeom prst="rect">
            <a:avLst/>
          </a:prstGeom>
          <a:noFill/>
          <a:ln/>
        </p:spPr>
        <p:txBody>
          <a:bodyPr wrap="square" lIns="0" tIns="0" rIns="0" bIns="0" rtlCol="0" anchor="ctr"/>
          <a:lstStyle/>
          <a:p>
            <a:pPr marL="0" indent="0" algn="ctr">
              <a:buNone/>
            </a:pPr>
            <a:r>
              <a:rPr lang="en-US" sz="950" b="1" dirty="0">
                <a:solidFill>
                  <a:srgbClr val="1B2E5E"/>
                </a:solidFill>
                <a:latin typeface="Calibri" pitchFamily="34" charset="0"/>
                <a:ea typeface="Calibri" pitchFamily="34" charset="-122"/>
                <a:cs typeface="Calibri" pitchFamily="34" charset="-120"/>
              </a:rPr>
              <a:t>Our Town</a:t>
            </a:r>
            <a:endParaRPr lang="en-US" sz="950" dirty="0"/>
          </a:p>
        </p:txBody>
      </p:sp>
      <p:sp>
        <p:nvSpPr>
          <p:cNvPr id="38" name="Shape 36"/>
          <p:cNvSpPr/>
          <p:nvPr/>
        </p:nvSpPr>
        <p:spPr>
          <a:xfrm>
            <a:off x="2272937" y="4169664"/>
            <a:ext cx="1285385" cy="0"/>
          </a:xfrm>
          <a:prstGeom prst="line">
            <a:avLst/>
          </a:prstGeom>
          <a:noFill/>
          <a:ln w="9525">
            <a:solidFill>
              <a:srgbClr val="DCE4F0"/>
            </a:solidFill>
            <a:prstDash val="solid"/>
          </a:ln>
        </p:spPr>
        <p:txBody>
          <a:bodyPr/>
          <a:p/>
        </p:txBody>
      </p:sp>
      <p:sp>
        <p:nvSpPr>
          <p:cNvPr id="39" name="Text 37"/>
          <p:cNvSpPr/>
          <p:nvPr/>
        </p:nvSpPr>
        <p:spPr>
          <a:xfrm>
            <a:off x="2218073" y="4206240"/>
            <a:ext cx="1395113" cy="603504"/>
          </a:xfrm>
          <a:prstGeom prst="rect">
            <a:avLst/>
          </a:prstGeom>
          <a:noFill/>
          <a:ln/>
        </p:spPr>
        <p:txBody>
          <a:bodyPr wrap="square" lIns="0" tIns="0" rIns="0" bIns="0" rtlCol="0" anchor="t"/>
          <a:lstStyle/>
          <a:p>
            <a:pPr marL="0" indent="0" algn="l">
              <a:buNone/>
            </a:pPr>
            <a:r>
              <a:rPr lang="en-US" sz="650" dirty="0">
                <a:solidFill>
                  <a:srgbClr val="3A4A6B"/>
                </a:solidFill>
                <a:latin typeface="Calibri" pitchFamily="34" charset="0"/>
                <a:ea typeface="Calibri" pitchFamily="34" charset="-122"/>
                <a:cs typeface="Calibri" pitchFamily="34" charset="-120"/>
              </a:rPr>
              <a:t>Waypoint 6, Looking after our town: pupils consider how people can care for Knutsford and suggest improvements to the local area.</a:t>
            </a:r>
            <a:endParaRPr lang="en-US" sz="650" dirty="0"/>
          </a:p>
        </p:txBody>
      </p:sp>
      <p:sp>
        <p:nvSpPr>
          <p:cNvPr id="40" name="Shape 38"/>
          <p:cNvSpPr/>
          <p:nvPr/>
        </p:nvSpPr>
        <p:spPr>
          <a:xfrm>
            <a:off x="2915630" y="4892040"/>
            <a:ext cx="0" cy="82296"/>
          </a:xfrm>
          <a:prstGeom prst="line">
            <a:avLst/>
          </a:prstGeom>
          <a:noFill/>
          <a:ln w="12700">
            <a:solidFill>
              <a:srgbClr val="B8C4D8"/>
            </a:solidFill>
            <a:prstDash val="dash"/>
          </a:ln>
        </p:spPr>
        <p:txBody>
          <a:bodyPr/>
          <a:p/>
        </p:txBody>
      </p:sp>
      <p:sp>
        <p:nvSpPr>
          <p:cNvPr id="41" name="Shape 39"/>
          <p:cNvSpPr/>
          <p:nvPr/>
        </p:nvSpPr>
        <p:spPr>
          <a:xfrm>
            <a:off x="2144921" y="4974336"/>
            <a:ext cx="1541417" cy="1572768"/>
          </a:xfrm>
          <a:prstGeom prst="roundRect">
            <a:avLst>
              <a:gd name="adj" fmla="val 4153"/>
            </a:avLst>
          </a:prstGeom>
          <a:solidFill>
            <a:srgbClr val="FFFFFF"/>
          </a:solidFill>
          <a:ln w="12700">
            <a:solidFill>
              <a:srgbClr val="C5D0E6"/>
            </a:solidFill>
            <a:prstDash val="solid"/>
          </a:ln>
          <a:effectLst>
            <a:outerShdw blurRad="50800" dist="25400" dir="2700000" algn="bl" rotWithShape="0">
              <a:srgbClr val="000000">
                <a:alpha val="7000"/>
              </a:srgbClr>
            </a:outerShdw>
          </a:effectLst>
        </p:spPr>
        <p:txBody>
          <a:bodyPr/>
          <a:p/>
        </p:txBody>
      </p:sp>
      <p:sp>
        <p:nvSpPr>
          <p:cNvPr id="42" name="Shape 40"/>
          <p:cNvSpPr/>
          <p:nvPr/>
        </p:nvSpPr>
        <p:spPr>
          <a:xfrm>
            <a:off x="2773898" y="5102352"/>
            <a:ext cx="283464" cy="283464"/>
          </a:xfrm>
          <a:prstGeom prst="ellipse">
            <a:avLst/>
          </a:prstGeom>
          <a:solidFill>
            <a:srgbClr val="C0392B"/>
          </a:solidFill>
          <a:ln w="12700">
            <a:solidFill>
              <a:srgbClr val="C0392B"/>
            </a:solidFill>
            <a:prstDash val="solid"/>
          </a:ln>
        </p:spPr>
        <p:txBody>
          <a:bodyPr/>
          <a:p/>
        </p:txBody>
      </p:sp>
      <p:sp>
        <p:nvSpPr>
          <p:cNvPr id="43" name="Text 41"/>
          <p:cNvSpPr/>
          <p:nvPr/>
        </p:nvSpPr>
        <p:spPr>
          <a:xfrm>
            <a:off x="2773898" y="5106924"/>
            <a:ext cx="283464" cy="274320"/>
          </a:xfrm>
          <a:prstGeom prst="rect">
            <a:avLst/>
          </a:prstGeom>
          <a:noFill/>
          <a:ln/>
        </p:spPr>
        <p:txBody>
          <a:bodyPr wrap="square" lIns="0" tIns="0" rIns="0" bIns="0"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Su</a:t>
            </a:r>
            <a:endParaRPr lang="en-US" sz="800" dirty="0"/>
          </a:p>
        </p:txBody>
      </p:sp>
      <p:sp>
        <p:nvSpPr>
          <p:cNvPr id="44" name="Text 42"/>
          <p:cNvSpPr/>
          <p:nvPr/>
        </p:nvSpPr>
        <p:spPr>
          <a:xfrm>
            <a:off x="2208929" y="5468112"/>
            <a:ext cx="1413401" cy="347472"/>
          </a:xfrm>
          <a:prstGeom prst="rect">
            <a:avLst/>
          </a:prstGeom>
          <a:noFill/>
          <a:ln/>
        </p:spPr>
        <p:txBody>
          <a:bodyPr wrap="square" lIns="0" tIns="0" rIns="0" bIns="0" rtlCol="0" anchor="ctr"/>
          <a:lstStyle/>
          <a:p>
            <a:pPr marL="0" indent="0" algn="ctr">
              <a:buNone/>
            </a:pPr>
            <a:r>
              <a:rPr lang="en-US" sz="950" b="1" dirty="0">
                <a:solidFill>
                  <a:srgbClr val="1B2E5E"/>
                </a:solidFill>
                <a:latin typeface="Calibri" pitchFamily="34" charset="0"/>
                <a:ea typeface="Calibri" pitchFamily="34" charset="-122"/>
                <a:cs typeface="Calibri" pitchFamily="34" charset="-120"/>
              </a:rPr>
              <a:t>Brilliant Beaches</a:t>
            </a:r>
            <a:endParaRPr lang="en-US" sz="950" dirty="0"/>
          </a:p>
        </p:txBody>
      </p:sp>
      <p:sp>
        <p:nvSpPr>
          <p:cNvPr id="45" name="Shape 43"/>
          <p:cNvSpPr/>
          <p:nvPr/>
        </p:nvSpPr>
        <p:spPr>
          <a:xfrm>
            <a:off x="2272937" y="5824728"/>
            <a:ext cx="1285385" cy="0"/>
          </a:xfrm>
          <a:prstGeom prst="line">
            <a:avLst/>
          </a:prstGeom>
          <a:noFill/>
          <a:ln w="9525">
            <a:solidFill>
              <a:srgbClr val="DCE4F0"/>
            </a:solidFill>
            <a:prstDash val="solid"/>
          </a:ln>
        </p:spPr>
        <p:txBody>
          <a:bodyPr/>
          <a:p/>
        </p:txBody>
      </p:sp>
      <p:sp>
        <p:nvSpPr>
          <p:cNvPr id="46" name="Text 44"/>
          <p:cNvSpPr/>
          <p:nvPr/>
        </p:nvSpPr>
        <p:spPr>
          <a:xfrm>
            <a:off x="2218073" y="5861304"/>
            <a:ext cx="1395113" cy="603504"/>
          </a:xfrm>
          <a:prstGeom prst="rect">
            <a:avLst/>
          </a:prstGeom>
          <a:noFill/>
          <a:ln/>
        </p:spPr>
        <p:txBody>
          <a:bodyPr wrap="square" lIns="0" tIns="0" rIns="0" bIns="0" rtlCol="0" anchor="t"/>
          <a:lstStyle/>
          <a:p>
            <a:pPr marL="0" indent="0" algn="l">
              <a:buNone/>
            </a:pPr>
            <a:r>
              <a:rPr lang="en-US" sz="650" dirty="0">
                <a:solidFill>
                  <a:srgbClr val="3A4A6B"/>
                </a:solidFill>
                <a:latin typeface="Calibri" pitchFamily="34" charset="0"/>
                <a:ea typeface="Calibri" pitchFamily="34" charset="-122"/>
                <a:cs typeface="Calibri" pitchFamily="34" charset="-120"/>
              </a:rPr>
              <a:t>Waypoint 6, Protecting our beaches: pupils explore how people can help protect coastal environments around the world.</a:t>
            </a:r>
            <a:endParaRPr lang="en-US" sz="650" dirty="0"/>
          </a:p>
        </p:txBody>
      </p:sp>
      <p:sp>
        <p:nvSpPr>
          <p:cNvPr id="47" name="Shape 45"/>
          <p:cNvSpPr/>
          <p:nvPr/>
        </p:nvSpPr>
        <p:spPr>
          <a:xfrm>
            <a:off x="3786922" y="1152144"/>
            <a:ext cx="1541417" cy="420624"/>
          </a:xfrm>
          <a:prstGeom prst="roundRect">
            <a:avLst>
              <a:gd name="adj" fmla="val 15217"/>
            </a:avLst>
          </a:prstGeom>
          <a:solidFill>
            <a:srgbClr val="1B2E5E"/>
          </a:solidFill>
          <a:ln w="12700">
            <a:solidFill>
              <a:srgbClr val="1B2E5E"/>
            </a:solidFill>
            <a:prstDash val="solid"/>
          </a:ln>
        </p:spPr>
        <p:txBody>
          <a:bodyPr/>
          <a:p/>
        </p:txBody>
      </p:sp>
      <p:sp>
        <p:nvSpPr>
          <p:cNvPr id="48" name="Text 46"/>
          <p:cNvSpPr/>
          <p:nvPr/>
        </p:nvSpPr>
        <p:spPr>
          <a:xfrm>
            <a:off x="3786922" y="1152144"/>
            <a:ext cx="1541417" cy="420624"/>
          </a:xfrm>
          <a:prstGeom prst="rect">
            <a:avLst/>
          </a:prstGeom>
          <a:noFill/>
          <a:ln/>
        </p:spPr>
        <p:txBody>
          <a:bodyPr wrap="square" lIns="0" tIns="0" rIns="0" bIns="0"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Year 2</a:t>
            </a:r>
            <a:endParaRPr lang="en-US" sz="1150" dirty="0"/>
          </a:p>
        </p:txBody>
      </p:sp>
      <p:sp>
        <p:nvSpPr>
          <p:cNvPr id="49" name="Shape 47"/>
          <p:cNvSpPr/>
          <p:nvPr/>
        </p:nvSpPr>
        <p:spPr>
          <a:xfrm>
            <a:off x="4557631" y="1572768"/>
            <a:ext cx="0" cy="91440"/>
          </a:xfrm>
          <a:prstGeom prst="line">
            <a:avLst/>
          </a:prstGeom>
          <a:noFill/>
          <a:ln w="19050">
            <a:solidFill>
              <a:srgbClr val="F5A623"/>
            </a:solidFill>
            <a:prstDash val="solid"/>
          </a:ln>
        </p:spPr>
        <p:txBody>
          <a:bodyPr/>
          <a:p/>
        </p:txBody>
      </p:sp>
      <p:sp>
        <p:nvSpPr>
          <p:cNvPr id="50" name="Shape 48"/>
          <p:cNvSpPr/>
          <p:nvPr/>
        </p:nvSpPr>
        <p:spPr>
          <a:xfrm>
            <a:off x="3786922" y="1664208"/>
            <a:ext cx="1541417" cy="1572768"/>
          </a:xfrm>
          <a:prstGeom prst="roundRect">
            <a:avLst>
              <a:gd name="adj" fmla="val 4153"/>
            </a:avLst>
          </a:prstGeom>
          <a:solidFill>
            <a:srgbClr val="FFFFFF"/>
          </a:solidFill>
          <a:ln w="12700">
            <a:solidFill>
              <a:srgbClr val="C5D0E6"/>
            </a:solidFill>
            <a:prstDash val="solid"/>
          </a:ln>
          <a:effectLst>
            <a:outerShdw blurRad="50800" dist="25400" dir="2700000" algn="bl" rotWithShape="0">
              <a:srgbClr val="000000">
                <a:alpha val="7000"/>
              </a:srgbClr>
            </a:outerShdw>
          </a:effectLst>
        </p:spPr>
        <p:txBody>
          <a:bodyPr/>
          <a:p/>
        </p:txBody>
      </p:sp>
      <p:sp>
        <p:nvSpPr>
          <p:cNvPr id="51" name="Shape 49"/>
          <p:cNvSpPr/>
          <p:nvPr/>
        </p:nvSpPr>
        <p:spPr>
          <a:xfrm>
            <a:off x="4415899" y="1792224"/>
            <a:ext cx="283464" cy="283464"/>
          </a:xfrm>
          <a:prstGeom prst="ellipse">
            <a:avLst/>
          </a:prstGeom>
          <a:solidFill>
            <a:srgbClr val="F5A623"/>
          </a:solidFill>
          <a:ln w="12700">
            <a:solidFill>
              <a:srgbClr val="F5A623"/>
            </a:solidFill>
            <a:prstDash val="solid"/>
          </a:ln>
        </p:spPr>
        <p:txBody>
          <a:bodyPr/>
          <a:p/>
        </p:txBody>
      </p:sp>
      <p:sp>
        <p:nvSpPr>
          <p:cNvPr id="52" name="Text 50"/>
          <p:cNvSpPr/>
          <p:nvPr/>
        </p:nvSpPr>
        <p:spPr>
          <a:xfrm>
            <a:off x="4415899" y="1796796"/>
            <a:ext cx="283464" cy="274320"/>
          </a:xfrm>
          <a:prstGeom prst="rect">
            <a:avLst/>
          </a:prstGeom>
          <a:noFill/>
          <a:ln/>
        </p:spPr>
        <p:txBody>
          <a:bodyPr wrap="square" lIns="0" tIns="0" rIns="0" bIns="0"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A</a:t>
            </a:r>
            <a:endParaRPr lang="en-US" sz="800" dirty="0"/>
          </a:p>
        </p:txBody>
      </p:sp>
      <p:sp>
        <p:nvSpPr>
          <p:cNvPr id="53" name="Text 51"/>
          <p:cNvSpPr/>
          <p:nvPr/>
        </p:nvSpPr>
        <p:spPr>
          <a:xfrm>
            <a:off x="3850930" y="2157984"/>
            <a:ext cx="1413401" cy="347472"/>
          </a:xfrm>
          <a:prstGeom prst="rect">
            <a:avLst/>
          </a:prstGeom>
          <a:noFill/>
          <a:ln/>
        </p:spPr>
        <p:txBody>
          <a:bodyPr wrap="square" lIns="0" tIns="0" rIns="0" bIns="0" rtlCol="0" anchor="ctr"/>
          <a:lstStyle/>
          <a:p>
            <a:pPr marL="0" indent="0" algn="ctr">
              <a:buNone/>
            </a:pPr>
            <a:r>
              <a:rPr lang="en-US" sz="950" b="1" dirty="0">
                <a:solidFill>
                  <a:srgbClr val="1B2E5E"/>
                </a:solidFill>
                <a:latin typeface="Calibri" pitchFamily="34" charset="0"/>
                <a:ea typeface="Calibri" pitchFamily="34" charset="-122"/>
                <a:cs typeface="Calibri" pitchFamily="34" charset="-120"/>
              </a:rPr>
              <a:t>The UK</a:t>
            </a:r>
            <a:endParaRPr lang="en-US" sz="950" dirty="0"/>
          </a:p>
        </p:txBody>
      </p:sp>
      <p:sp>
        <p:nvSpPr>
          <p:cNvPr id="54" name="Shape 52"/>
          <p:cNvSpPr/>
          <p:nvPr/>
        </p:nvSpPr>
        <p:spPr>
          <a:xfrm>
            <a:off x="3914938" y="2514600"/>
            <a:ext cx="1285385" cy="0"/>
          </a:xfrm>
          <a:prstGeom prst="line">
            <a:avLst/>
          </a:prstGeom>
          <a:noFill/>
          <a:ln w="9525">
            <a:solidFill>
              <a:srgbClr val="DCE4F0"/>
            </a:solidFill>
            <a:prstDash val="solid"/>
          </a:ln>
        </p:spPr>
        <p:txBody>
          <a:bodyPr/>
          <a:p/>
        </p:txBody>
      </p:sp>
      <p:sp>
        <p:nvSpPr>
          <p:cNvPr id="55" name="Text 53"/>
          <p:cNvSpPr/>
          <p:nvPr/>
        </p:nvSpPr>
        <p:spPr>
          <a:xfrm>
            <a:off x="3860074" y="2551176"/>
            <a:ext cx="1395113" cy="603504"/>
          </a:xfrm>
          <a:prstGeom prst="rect">
            <a:avLst/>
          </a:prstGeom>
          <a:noFill/>
          <a:ln/>
        </p:spPr>
        <p:txBody>
          <a:bodyPr wrap="square" lIns="0" tIns="0" rIns="0" bIns="0" rtlCol="0" anchor="t"/>
          <a:lstStyle/>
          <a:p>
            <a:pPr marL="0" indent="0" algn="l">
              <a:buNone/>
            </a:pPr>
            <a:r>
              <a:rPr lang="en-US" sz="650" dirty="0">
                <a:solidFill>
                  <a:srgbClr val="3A4A6B"/>
                </a:solidFill>
                <a:latin typeface="Calibri" pitchFamily="34" charset="0"/>
                <a:ea typeface="Calibri" pitchFamily="34" charset="-122"/>
                <a:cs typeface="Calibri" pitchFamily="34" charset="-120"/>
              </a:rPr>
              <a:t>Waypoint 6, Caring for our environment: pupils consider how people across the UK can help care for the environment.</a:t>
            </a:r>
            <a:endParaRPr lang="en-US" sz="650" dirty="0"/>
          </a:p>
        </p:txBody>
      </p:sp>
      <p:sp>
        <p:nvSpPr>
          <p:cNvPr id="56" name="Shape 54"/>
          <p:cNvSpPr/>
          <p:nvPr/>
        </p:nvSpPr>
        <p:spPr>
          <a:xfrm>
            <a:off x="4557631" y="3236976"/>
            <a:ext cx="0" cy="82296"/>
          </a:xfrm>
          <a:prstGeom prst="line">
            <a:avLst/>
          </a:prstGeom>
          <a:noFill/>
          <a:ln w="12700">
            <a:solidFill>
              <a:srgbClr val="B8C4D8"/>
            </a:solidFill>
            <a:prstDash val="dash"/>
          </a:ln>
        </p:spPr>
        <p:txBody>
          <a:bodyPr/>
          <a:p/>
        </p:txBody>
      </p:sp>
      <p:sp>
        <p:nvSpPr>
          <p:cNvPr id="57" name="Shape 55"/>
          <p:cNvSpPr/>
          <p:nvPr/>
        </p:nvSpPr>
        <p:spPr>
          <a:xfrm>
            <a:off x="3786922" y="3319272"/>
            <a:ext cx="1541417" cy="1572768"/>
          </a:xfrm>
          <a:prstGeom prst="roundRect">
            <a:avLst>
              <a:gd name="adj" fmla="val 4153"/>
            </a:avLst>
          </a:prstGeom>
          <a:solidFill>
            <a:srgbClr val="FFFFFF"/>
          </a:solidFill>
          <a:ln w="12700">
            <a:solidFill>
              <a:srgbClr val="C5D0E6"/>
            </a:solidFill>
            <a:prstDash val="solid"/>
          </a:ln>
          <a:effectLst>
            <a:outerShdw blurRad="50800" dist="25400" dir="2700000" algn="bl" rotWithShape="0">
              <a:srgbClr val="000000">
                <a:alpha val="7000"/>
              </a:srgbClr>
            </a:outerShdw>
          </a:effectLst>
        </p:spPr>
        <p:txBody>
          <a:bodyPr/>
          <a:p/>
        </p:txBody>
      </p:sp>
      <p:sp>
        <p:nvSpPr>
          <p:cNvPr id="58" name="Shape 56"/>
          <p:cNvSpPr/>
          <p:nvPr/>
        </p:nvSpPr>
        <p:spPr>
          <a:xfrm>
            <a:off x="4415899" y="3447288"/>
            <a:ext cx="283464" cy="283464"/>
          </a:xfrm>
          <a:prstGeom prst="ellipse">
            <a:avLst/>
          </a:prstGeom>
          <a:solidFill>
            <a:srgbClr val="2E7D6E"/>
          </a:solidFill>
          <a:ln w="12700">
            <a:solidFill>
              <a:srgbClr val="2E7D6E"/>
            </a:solidFill>
            <a:prstDash val="solid"/>
          </a:ln>
        </p:spPr>
        <p:txBody>
          <a:bodyPr/>
          <a:p/>
        </p:txBody>
      </p:sp>
      <p:sp>
        <p:nvSpPr>
          <p:cNvPr id="59" name="Text 57"/>
          <p:cNvSpPr/>
          <p:nvPr/>
        </p:nvSpPr>
        <p:spPr>
          <a:xfrm>
            <a:off x="4415899" y="3451860"/>
            <a:ext cx="283464" cy="274320"/>
          </a:xfrm>
          <a:prstGeom prst="rect">
            <a:avLst/>
          </a:prstGeom>
          <a:noFill/>
          <a:ln/>
        </p:spPr>
        <p:txBody>
          <a:bodyPr wrap="square" lIns="0" tIns="0" rIns="0" bIns="0"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Sp</a:t>
            </a:r>
            <a:endParaRPr lang="en-US" sz="800" dirty="0"/>
          </a:p>
        </p:txBody>
      </p:sp>
      <p:sp>
        <p:nvSpPr>
          <p:cNvPr id="60" name="Text 58"/>
          <p:cNvSpPr/>
          <p:nvPr/>
        </p:nvSpPr>
        <p:spPr>
          <a:xfrm>
            <a:off x="3850930" y="3813048"/>
            <a:ext cx="1413401" cy="347472"/>
          </a:xfrm>
          <a:prstGeom prst="rect">
            <a:avLst/>
          </a:prstGeom>
          <a:noFill/>
          <a:ln/>
        </p:spPr>
        <p:txBody>
          <a:bodyPr wrap="square" lIns="0" tIns="0" rIns="0" bIns="0" rtlCol="0" anchor="ctr"/>
          <a:lstStyle/>
          <a:p>
            <a:pPr marL="0" indent="0" algn="ctr">
              <a:buNone/>
            </a:pPr>
            <a:r>
              <a:rPr lang="en-US" sz="950" b="1" dirty="0">
                <a:solidFill>
                  <a:srgbClr val="1B2E5E"/>
                </a:solidFill>
                <a:latin typeface="Calibri" pitchFamily="34" charset="0"/>
                <a:ea typeface="Calibri" pitchFamily="34" charset="-122"/>
                <a:cs typeface="Calibri" pitchFamily="34" charset="-120"/>
              </a:rPr>
              <a:t>Our World</a:t>
            </a:r>
            <a:endParaRPr lang="en-US" sz="950" dirty="0"/>
          </a:p>
        </p:txBody>
      </p:sp>
      <p:sp>
        <p:nvSpPr>
          <p:cNvPr id="61" name="Shape 59"/>
          <p:cNvSpPr/>
          <p:nvPr/>
        </p:nvSpPr>
        <p:spPr>
          <a:xfrm>
            <a:off x="3914938" y="4169664"/>
            <a:ext cx="1285385" cy="0"/>
          </a:xfrm>
          <a:prstGeom prst="line">
            <a:avLst/>
          </a:prstGeom>
          <a:noFill/>
          <a:ln w="9525">
            <a:solidFill>
              <a:srgbClr val="DCE4F0"/>
            </a:solidFill>
            <a:prstDash val="solid"/>
          </a:ln>
        </p:spPr>
        <p:txBody>
          <a:bodyPr/>
          <a:p/>
        </p:txBody>
      </p:sp>
      <p:sp>
        <p:nvSpPr>
          <p:cNvPr id="62" name="Text 60"/>
          <p:cNvSpPr/>
          <p:nvPr/>
        </p:nvSpPr>
        <p:spPr>
          <a:xfrm>
            <a:off x="3860074" y="4206240"/>
            <a:ext cx="1395113" cy="603504"/>
          </a:xfrm>
          <a:prstGeom prst="rect">
            <a:avLst/>
          </a:prstGeom>
          <a:noFill/>
          <a:ln/>
        </p:spPr>
        <p:txBody>
          <a:bodyPr wrap="square" lIns="0" tIns="0" rIns="0" bIns="0" rtlCol="0" anchor="t"/>
          <a:lstStyle/>
          <a:p>
            <a:pPr marL="0" indent="0" algn="l">
              <a:buNone/>
            </a:pPr>
            <a:r>
              <a:rPr lang="en-US" sz="650" dirty="0">
                <a:solidFill>
                  <a:srgbClr val="3A4A6B"/>
                </a:solidFill>
                <a:latin typeface="Calibri" pitchFamily="34" charset="0"/>
                <a:ea typeface="Calibri" pitchFamily="34" charset="-122"/>
                <a:cs typeface="Calibri" pitchFamily="34" charset="-120"/>
              </a:rPr>
              <a:t>Waypoint 6, Looking after our world: pupils explore how people can protect environments and habitats through responsible actions.</a:t>
            </a:r>
            <a:endParaRPr lang="en-US" sz="650" dirty="0"/>
          </a:p>
        </p:txBody>
      </p:sp>
      <p:sp>
        <p:nvSpPr>
          <p:cNvPr id="63" name="Shape 61"/>
          <p:cNvSpPr/>
          <p:nvPr/>
        </p:nvSpPr>
        <p:spPr>
          <a:xfrm>
            <a:off x="4557631" y="4892040"/>
            <a:ext cx="0" cy="82296"/>
          </a:xfrm>
          <a:prstGeom prst="line">
            <a:avLst/>
          </a:prstGeom>
          <a:noFill/>
          <a:ln w="12700">
            <a:solidFill>
              <a:srgbClr val="B8C4D8"/>
            </a:solidFill>
            <a:prstDash val="dash"/>
          </a:ln>
        </p:spPr>
        <p:txBody>
          <a:bodyPr/>
          <a:p/>
        </p:txBody>
      </p:sp>
      <p:sp>
        <p:nvSpPr>
          <p:cNvPr id="64" name="Shape 62"/>
          <p:cNvSpPr/>
          <p:nvPr/>
        </p:nvSpPr>
        <p:spPr>
          <a:xfrm>
            <a:off x="3786922" y="4974336"/>
            <a:ext cx="1541417" cy="1572768"/>
          </a:xfrm>
          <a:prstGeom prst="roundRect">
            <a:avLst>
              <a:gd name="adj" fmla="val 4153"/>
            </a:avLst>
          </a:prstGeom>
          <a:solidFill>
            <a:srgbClr val="FFFFFF"/>
          </a:solidFill>
          <a:ln w="12700">
            <a:solidFill>
              <a:srgbClr val="C5D0E6"/>
            </a:solidFill>
            <a:prstDash val="solid"/>
          </a:ln>
          <a:effectLst>
            <a:outerShdw blurRad="50800" dist="25400" dir="2700000" algn="bl" rotWithShape="0">
              <a:srgbClr val="000000">
                <a:alpha val="7000"/>
              </a:srgbClr>
            </a:outerShdw>
          </a:effectLst>
        </p:spPr>
        <p:txBody>
          <a:bodyPr/>
          <a:p/>
        </p:txBody>
      </p:sp>
      <p:sp>
        <p:nvSpPr>
          <p:cNvPr id="65" name="Shape 63"/>
          <p:cNvSpPr/>
          <p:nvPr/>
        </p:nvSpPr>
        <p:spPr>
          <a:xfrm>
            <a:off x="4415899" y="5102352"/>
            <a:ext cx="283464" cy="283464"/>
          </a:xfrm>
          <a:prstGeom prst="ellipse">
            <a:avLst/>
          </a:prstGeom>
          <a:solidFill>
            <a:srgbClr val="C0392B"/>
          </a:solidFill>
          <a:ln w="12700">
            <a:solidFill>
              <a:srgbClr val="C0392B"/>
            </a:solidFill>
            <a:prstDash val="solid"/>
          </a:ln>
        </p:spPr>
        <p:txBody>
          <a:bodyPr/>
          <a:p/>
        </p:txBody>
      </p:sp>
      <p:sp>
        <p:nvSpPr>
          <p:cNvPr id="66" name="Text 64"/>
          <p:cNvSpPr/>
          <p:nvPr/>
        </p:nvSpPr>
        <p:spPr>
          <a:xfrm>
            <a:off x="4415899" y="5106924"/>
            <a:ext cx="283464" cy="274320"/>
          </a:xfrm>
          <a:prstGeom prst="rect">
            <a:avLst/>
          </a:prstGeom>
          <a:noFill/>
          <a:ln/>
        </p:spPr>
        <p:txBody>
          <a:bodyPr wrap="square" lIns="0" tIns="0" rIns="0" bIns="0"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Su</a:t>
            </a:r>
            <a:endParaRPr lang="en-US" sz="800" dirty="0"/>
          </a:p>
        </p:txBody>
      </p:sp>
      <p:sp>
        <p:nvSpPr>
          <p:cNvPr id="67" name="Text 65"/>
          <p:cNvSpPr/>
          <p:nvPr/>
        </p:nvSpPr>
        <p:spPr>
          <a:xfrm>
            <a:off x="3850930" y="5468112"/>
            <a:ext cx="1413401" cy="347472"/>
          </a:xfrm>
          <a:prstGeom prst="rect">
            <a:avLst/>
          </a:prstGeom>
          <a:noFill/>
          <a:ln/>
        </p:spPr>
        <p:txBody>
          <a:bodyPr wrap="square" lIns="0" tIns="0" rIns="0" bIns="0" rtlCol="0" anchor="ctr"/>
          <a:lstStyle/>
          <a:p>
            <a:pPr marL="0" indent="0" algn="ctr">
              <a:buNone/>
            </a:pPr>
            <a:r>
              <a:rPr lang="en-US" sz="950" b="1" dirty="0">
                <a:solidFill>
                  <a:srgbClr val="1B2E5E"/>
                </a:solidFill>
                <a:latin typeface="Calibri" pitchFamily="34" charset="0"/>
                <a:ea typeface="Calibri" pitchFamily="34" charset="-122"/>
                <a:cs typeface="Calibri" pitchFamily="34" charset="-120"/>
              </a:rPr>
              <a:t>Living in Tanzania</a:t>
            </a:r>
            <a:endParaRPr lang="en-US" sz="950" dirty="0"/>
          </a:p>
        </p:txBody>
      </p:sp>
      <p:sp>
        <p:nvSpPr>
          <p:cNvPr id="68" name="Shape 66"/>
          <p:cNvSpPr/>
          <p:nvPr/>
        </p:nvSpPr>
        <p:spPr>
          <a:xfrm>
            <a:off x="3914938" y="5824728"/>
            <a:ext cx="1285385" cy="0"/>
          </a:xfrm>
          <a:prstGeom prst="line">
            <a:avLst/>
          </a:prstGeom>
          <a:noFill/>
          <a:ln w="9525">
            <a:solidFill>
              <a:srgbClr val="DCE4F0"/>
            </a:solidFill>
            <a:prstDash val="solid"/>
          </a:ln>
        </p:spPr>
        <p:txBody>
          <a:bodyPr/>
          <a:p/>
        </p:txBody>
      </p:sp>
      <p:sp>
        <p:nvSpPr>
          <p:cNvPr id="69" name="Text 67"/>
          <p:cNvSpPr/>
          <p:nvPr/>
        </p:nvSpPr>
        <p:spPr>
          <a:xfrm>
            <a:off x="3860074" y="5861304"/>
            <a:ext cx="1395113" cy="603504"/>
          </a:xfrm>
          <a:prstGeom prst="rect">
            <a:avLst/>
          </a:prstGeom>
          <a:noFill/>
          <a:ln/>
        </p:spPr>
        <p:txBody>
          <a:bodyPr wrap="square" lIns="0" tIns="0" rIns="0" bIns="0" rtlCol="0" anchor="t"/>
          <a:lstStyle/>
          <a:p>
            <a:pPr marL="0" indent="0" algn="l">
              <a:buNone/>
            </a:pPr>
            <a:r>
              <a:rPr lang="en-US" sz="650" dirty="0">
                <a:solidFill>
                  <a:srgbClr val="3A4A6B"/>
                </a:solidFill>
                <a:latin typeface="Calibri" pitchFamily="34" charset="0"/>
                <a:ea typeface="Calibri" pitchFamily="34" charset="-122"/>
                <a:cs typeface="Calibri" pitchFamily="34" charset="-120"/>
              </a:rPr>
              <a:t>Waypoint 6, Floods and droughts: pupils learn how climate change affects weather patterns and how saving water and reducing waste can help.</a:t>
            </a:r>
            <a:endParaRPr lang="en-US" sz="650" dirty="0"/>
          </a:p>
        </p:txBody>
      </p:sp>
      <p:sp>
        <p:nvSpPr>
          <p:cNvPr id="70" name="Shape 68"/>
          <p:cNvSpPr/>
          <p:nvPr/>
        </p:nvSpPr>
        <p:spPr>
          <a:xfrm>
            <a:off x="5428923" y="1152144"/>
            <a:ext cx="1541417" cy="420624"/>
          </a:xfrm>
          <a:prstGeom prst="roundRect">
            <a:avLst>
              <a:gd name="adj" fmla="val 15217"/>
            </a:avLst>
          </a:prstGeom>
          <a:solidFill>
            <a:srgbClr val="1B2E5E"/>
          </a:solidFill>
          <a:ln w="12700">
            <a:solidFill>
              <a:srgbClr val="1B2E5E"/>
            </a:solidFill>
            <a:prstDash val="solid"/>
          </a:ln>
        </p:spPr>
        <p:txBody>
          <a:bodyPr/>
          <a:p/>
        </p:txBody>
      </p:sp>
      <p:sp>
        <p:nvSpPr>
          <p:cNvPr id="71" name="Text 69"/>
          <p:cNvSpPr/>
          <p:nvPr/>
        </p:nvSpPr>
        <p:spPr>
          <a:xfrm>
            <a:off x="5428923" y="1152144"/>
            <a:ext cx="1541417" cy="420624"/>
          </a:xfrm>
          <a:prstGeom prst="rect">
            <a:avLst/>
          </a:prstGeom>
          <a:noFill/>
          <a:ln/>
        </p:spPr>
        <p:txBody>
          <a:bodyPr wrap="square" lIns="0" tIns="0" rIns="0" bIns="0"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Year 3</a:t>
            </a:r>
            <a:endParaRPr lang="en-US" sz="1150" dirty="0"/>
          </a:p>
        </p:txBody>
      </p:sp>
      <p:sp>
        <p:nvSpPr>
          <p:cNvPr id="72" name="Shape 70"/>
          <p:cNvSpPr/>
          <p:nvPr/>
        </p:nvSpPr>
        <p:spPr>
          <a:xfrm>
            <a:off x="6199632" y="1572768"/>
            <a:ext cx="0" cy="91440"/>
          </a:xfrm>
          <a:prstGeom prst="line">
            <a:avLst/>
          </a:prstGeom>
          <a:noFill/>
          <a:ln w="19050">
            <a:solidFill>
              <a:srgbClr val="F5A623"/>
            </a:solidFill>
            <a:prstDash val="solid"/>
          </a:ln>
        </p:spPr>
        <p:txBody>
          <a:bodyPr/>
          <a:p/>
        </p:txBody>
      </p:sp>
      <p:sp>
        <p:nvSpPr>
          <p:cNvPr id="73" name="Shape 71"/>
          <p:cNvSpPr/>
          <p:nvPr/>
        </p:nvSpPr>
        <p:spPr>
          <a:xfrm>
            <a:off x="5428923" y="1664208"/>
            <a:ext cx="1541417" cy="1572768"/>
          </a:xfrm>
          <a:prstGeom prst="roundRect">
            <a:avLst>
              <a:gd name="adj" fmla="val 4153"/>
            </a:avLst>
          </a:prstGeom>
          <a:solidFill>
            <a:srgbClr val="FFFFFF"/>
          </a:solidFill>
          <a:ln w="12700">
            <a:solidFill>
              <a:srgbClr val="C5D0E6"/>
            </a:solidFill>
            <a:prstDash val="solid"/>
          </a:ln>
          <a:effectLst>
            <a:outerShdw blurRad="50800" dist="25400" dir="2700000" algn="bl" rotWithShape="0">
              <a:srgbClr val="000000">
                <a:alpha val="7000"/>
              </a:srgbClr>
            </a:outerShdw>
          </a:effectLst>
        </p:spPr>
        <p:txBody>
          <a:bodyPr/>
          <a:p/>
        </p:txBody>
      </p:sp>
      <p:sp>
        <p:nvSpPr>
          <p:cNvPr id="74" name="Shape 72"/>
          <p:cNvSpPr/>
          <p:nvPr/>
        </p:nvSpPr>
        <p:spPr>
          <a:xfrm>
            <a:off x="6057900" y="1792224"/>
            <a:ext cx="283464" cy="283464"/>
          </a:xfrm>
          <a:prstGeom prst="ellipse">
            <a:avLst/>
          </a:prstGeom>
          <a:solidFill>
            <a:srgbClr val="F5A623"/>
          </a:solidFill>
          <a:ln w="12700">
            <a:solidFill>
              <a:srgbClr val="F5A623"/>
            </a:solidFill>
            <a:prstDash val="solid"/>
          </a:ln>
        </p:spPr>
        <p:txBody>
          <a:bodyPr/>
          <a:p/>
        </p:txBody>
      </p:sp>
      <p:sp>
        <p:nvSpPr>
          <p:cNvPr id="75" name="Text 73"/>
          <p:cNvSpPr/>
          <p:nvPr/>
        </p:nvSpPr>
        <p:spPr>
          <a:xfrm>
            <a:off x="6057900" y="1796796"/>
            <a:ext cx="283464" cy="274320"/>
          </a:xfrm>
          <a:prstGeom prst="rect">
            <a:avLst/>
          </a:prstGeom>
          <a:noFill/>
          <a:ln/>
        </p:spPr>
        <p:txBody>
          <a:bodyPr wrap="square" lIns="0" tIns="0" rIns="0" bIns="0"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A</a:t>
            </a:r>
            <a:endParaRPr lang="en-US" sz="800" dirty="0"/>
          </a:p>
        </p:txBody>
      </p:sp>
      <p:sp>
        <p:nvSpPr>
          <p:cNvPr id="76" name="Text 74"/>
          <p:cNvSpPr/>
          <p:nvPr/>
        </p:nvSpPr>
        <p:spPr>
          <a:xfrm>
            <a:off x="5492931" y="2157984"/>
            <a:ext cx="1413401" cy="347472"/>
          </a:xfrm>
          <a:prstGeom prst="rect">
            <a:avLst/>
          </a:prstGeom>
          <a:noFill/>
          <a:ln/>
        </p:spPr>
        <p:txBody>
          <a:bodyPr wrap="square" lIns="0" tIns="0" rIns="0" bIns="0" rtlCol="0" anchor="ctr"/>
          <a:lstStyle/>
          <a:p>
            <a:pPr marL="0" indent="0" algn="ctr">
              <a:buNone/>
            </a:pPr>
            <a:r>
              <a:rPr lang="en-US" sz="850" b="1" dirty="0">
                <a:solidFill>
                  <a:srgbClr val="1B2E5E"/>
                </a:solidFill>
                <a:latin typeface="Calibri" pitchFamily="34" charset="0"/>
                <a:ea typeface="Calibri" pitchFamily="34" charset="-122"/>
                <a:cs typeface="Calibri" pitchFamily="34" charset="-120"/>
              </a:rPr>
              <a:t>Settlements: Past and Present</a:t>
            </a:r>
            <a:endParaRPr lang="en-US" sz="850" dirty="0"/>
          </a:p>
        </p:txBody>
      </p:sp>
      <p:sp>
        <p:nvSpPr>
          <p:cNvPr id="77" name="Shape 75"/>
          <p:cNvSpPr/>
          <p:nvPr/>
        </p:nvSpPr>
        <p:spPr>
          <a:xfrm>
            <a:off x="5556939" y="2514600"/>
            <a:ext cx="1285385" cy="0"/>
          </a:xfrm>
          <a:prstGeom prst="line">
            <a:avLst/>
          </a:prstGeom>
          <a:noFill/>
          <a:ln w="9525">
            <a:solidFill>
              <a:srgbClr val="DCE4F0"/>
            </a:solidFill>
            <a:prstDash val="solid"/>
          </a:ln>
        </p:spPr>
        <p:txBody>
          <a:bodyPr/>
          <a:p/>
        </p:txBody>
      </p:sp>
      <p:sp>
        <p:nvSpPr>
          <p:cNvPr id="78" name="Text 76"/>
          <p:cNvSpPr/>
          <p:nvPr/>
        </p:nvSpPr>
        <p:spPr>
          <a:xfrm>
            <a:off x="5502075" y="2551176"/>
            <a:ext cx="1395113" cy="603504"/>
          </a:xfrm>
          <a:prstGeom prst="rect">
            <a:avLst/>
          </a:prstGeom>
          <a:noFill/>
          <a:ln/>
        </p:spPr>
        <p:txBody>
          <a:bodyPr wrap="square" lIns="0" tIns="0" rIns="0" bIns="0" rtlCol="0" anchor="t"/>
          <a:lstStyle/>
          <a:p>
            <a:pPr marL="0" indent="0" algn="l">
              <a:buNone/>
            </a:pPr>
            <a:r>
              <a:rPr lang="en-US" sz="650" dirty="0">
                <a:solidFill>
                  <a:srgbClr val="3A4A6B"/>
                </a:solidFill>
                <a:latin typeface="Calibri" pitchFamily="34" charset="0"/>
                <a:ea typeface="Calibri" pitchFamily="34" charset="-122"/>
                <a:cs typeface="Calibri" pitchFamily="34" charset="-120"/>
              </a:rPr>
              <a:t>Waypoint 6, Sustainable living: pupils explore what sustainable living means and how people can use resources carefully.</a:t>
            </a:r>
            <a:endParaRPr lang="en-US" sz="650" dirty="0"/>
          </a:p>
        </p:txBody>
      </p:sp>
      <p:sp>
        <p:nvSpPr>
          <p:cNvPr id="79" name="Shape 77"/>
          <p:cNvSpPr/>
          <p:nvPr/>
        </p:nvSpPr>
        <p:spPr>
          <a:xfrm>
            <a:off x="6199632" y="3236976"/>
            <a:ext cx="0" cy="82296"/>
          </a:xfrm>
          <a:prstGeom prst="line">
            <a:avLst/>
          </a:prstGeom>
          <a:noFill/>
          <a:ln w="12700">
            <a:solidFill>
              <a:srgbClr val="B8C4D8"/>
            </a:solidFill>
            <a:prstDash val="dash"/>
          </a:ln>
        </p:spPr>
        <p:txBody>
          <a:bodyPr/>
          <a:p/>
        </p:txBody>
      </p:sp>
      <p:sp>
        <p:nvSpPr>
          <p:cNvPr id="80" name="Shape 78"/>
          <p:cNvSpPr/>
          <p:nvPr/>
        </p:nvSpPr>
        <p:spPr>
          <a:xfrm>
            <a:off x="5428923" y="3319272"/>
            <a:ext cx="1541417" cy="1572768"/>
          </a:xfrm>
          <a:prstGeom prst="roundRect">
            <a:avLst>
              <a:gd name="adj" fmla="val 4153"/>
            </a:avLst>
          </a:prstGeom>
          <a:solidFill>
            <a:srgbClr val="FFFFFF"/>
          </a:solidFill>
          <a:ln w="12700">
            <a:solidFill>
              <a:srgbClr val="C5D0E6"/>
            </a:solidFill>
            <a:prstDash val="solid"/>
          </a:ln>
          <a:effectLst>
            <a:outerShdw blurRad="50800" dist="25400" dir="2700000" algn="bl" rotWithShape="0">
              <a:srgbClr val="000000">
                <a:alpha val="7000"/>
              </a:srgbClr>
            </a:outerShdw>
          </a:effectLst>
        </p:spPr>
        <p:txBody>
          <a:bodyPr/>
          <a:p/>
        </p:txBody>
      </p:sp>
      <p:sp>
        <p:nvSpPr>
          <p:cNvPr id="81" name="Shape 79"/>
          <p:cNvSpPr/>
          <p:nvPr/>
        </p:nvSpPr>
        <p:spPr>
          <a:xfrm>
            <a:off x="6057900" y="3447288"/>
            <a:ext cx="283464" cy="283464"/>
          </a:xfrm>
          <a:prstGeom prst="ellipse">
            <a:avLst/>
          </a:prstGeom>
          <a:solidFill>
            <a:srgbClr val="2E7D6E"/>
          </a:solidFill>
          <a:ln w="12700">
            <a:solidFill>
              <a:srgbClr val="2E7D6E"/>
            </a:solidFill>
            <a:prstDash val="solid"/>
          </a:ln>
        </p:spPr>
        <p:txBody>
          <a:bodyPr/>
          <a:p/>
        </p:txBody>
      </p:sp>
      <p:sp>
        <p:nvSpPr>
          <p:cNvPr id="82" name="Text 80"/>
          <p:cNvSpPr/>
          <p:nvPr/>
        </p:nvSpPr>
        <p:spPr>
          <a:xfrm>
            <a:off x="6057900" y="3451860"/>
            <a:ext cx="283464" cy="274320"/>
          </a:xfrm>
          <a:prstGeom prst="rect">
            <a:avLst/>
          </a:prstGeom>
          <a:noFill/>
          <a:ln/>
        </p:spPr>
        <p:txBody>
          <a:bodyPr wrap="square" lIns="0" tIns="0" rIns="0" bIns="0"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Sp</a:t>
            </a:r>
            <a:endParaRPr lang="en-US" sz="800" dirty="0"/>
          </a:p>
        </p:txBody>
      </p:sp>
      <p:sp>
        <p:nvSpPr>
          <p:cNvPr id="83" name="Text 81"/>
          <p:cNvSpPr/>
          <p:nvPr/>
        </p:nvSpPr>
        <p:spPr>
          <a:xfrm>
            <a:off x="5492931" y="3813048"/>
            <a:ext cx="1413401" cy="347472"/>
          </a:xfrm>
          <a:prstGeom prst="rect">
            <a:avLst/>
          </a:prstGeom>
          <a:noFill/>
          <a:ln/>
        </p:spPr>
        <p:txBody>
          <a:bodyPr wrap="square" lIns="0" tIns="0" rIns="0" bIns="0" rtlCol="0" anchor="ctr"/>
          <a:lstStyle/>
          <a:p>
            <a:pPr marL="0" indent="0" algn="ctr">
              <a:buNone/>
            </a:pPr>
            <a:r>
              <a:rPr lang="en-US" sz="950" b="1" dirty="0">
                <a:solidFill>
                  <a:srgbClr val="1B2E5E"/>
                </a:solidFill>
                <a:latin typeface="Calibri" pitchFamily="34" charset="0"/>
                <a:ea typeface="Calibri" pitchFamily="34" charset="-122"/>
                <a:cs typeface="Calibri" pitchFamily="34" charset="-120"/>
              </a:rPr>
              <a:t>The UK and Italy</a:t>
            </a:r>
            <a:endParaRPr lang="en-US" sz="950" dirty="0"/>
          </a:p>
        </p:txBody>
      </p:sp>
      <p:sp>
        <p:nvSpPr>
          <p:cNvPr id="84" name="Shape 82"/>
          <p:cNvSpPr/>
          <p:nvPr/>
        </p:nvSpPr>
        <p:spPr>
          <a:xfrm>
            <a:off x="5556939" y="4169664"/>
            <a:ext cx="1285385" cy="0"/>
          </a:xfrm>
          <a:prstGeom prst="line">
            <a:avLst/>
          </a:prstGeom>
          <a:noFill/>
          <a:ln w="9525">
            <a:solidFill>
              <a:srgbClr val="DCE4F0"/>
            </a:solidFill>
            <a:prstDash val="solid"/>
          </a:ln>
        </p:spPr>
        <p:txBody>
          <a:bodyPr/>
          <a:p/>
        </p:txBody>
      </p:sp>
      <p:sp>
        <p:nvSpPr>
          <p:cNvPr id="85" name="Text 83"/>
          <p:cNvSpPr/>
          <p:nvPr/>
        </p:nvSpPr>
        <p:spPr>
          <a:xfrm>
            <a:off x="5502075" y="4206240"/>
            <a:ext cx="1395113" cy="603504"/>
          </a:xfrm>
          <a:prstGeom prst="rect">
            <a:avLst/>
          </a:prstGeom>
          <a:noFill/>
          <a:ln/>
        </p:spPr>
        <p:txBody>
          <a:bodyPr wrap="square" lIns="0" tIns="0" rIns="0" bIns="0" rtlCol="0" anchor="t"/>
          <a:lstStyle/>
          <a:p>
            <a:pPr marL="0" indent="0" algn="l">
              <a:buNone/>
            </a:pPr>
            <a:r>
              <a:rPr lang="en-US" sz="650" dirty="0">
                <a:solidFill>
                  <a:srgbClr val="3A4A6B"/>
                </a:solidFill>
                <a:latin typeface="Calibri" pitchFamily="34" charset="0"/>
                <a:ea typeface="Calibri" pitchFamily="34" charset="-122"/>
                <a:cs typeface="Calibri" pitchFamily="34" charset="-120"/>
              </a:rPr>
              <a:t>Waypoint 6, Protecting coastlines and wildlife: pupils explore how coastlines and wildlife can be protected through sustainable, responsible tourism.</a:t>
            </a:r>
            <a:endParaRPr lang="en-US" sz="650" dirty="0"/>
          </a:p>
        </p:txBody>
      </p:sp>
      <p:sp>
        <p:nvSpPr>
          <p:cNvPr id="86" name="Shape 84"/>
          <p:cNvSpPr/>
          <p:nvPr/>
        </p:nvSpPr>
        <p:spPr>
          <a:xfrm>
            <a:off x="6199632" y="4892040"/>
            <a:ext cx="0" cy="82296"/>
          </a:xfrm>
          <a:prstGeom prst="line">
            <a:avLst/>
          </a:prstGeom>
          <a:noFill/>
          <a:ln w="12700">
            <a:solidFill>
              <a:srgbClr val="B8C4D8"/>
            </a:solidFill>
            <a:prstDash val="dash"/>
          </a:ln>
        </p:spPr>
        <p:txBody>
          <a:bodyPr/>
          <a:p/>
        </p:txBody>
      </p:sp>
      <p:sp>
        <p:nvSpPr>
          <p:cNvPr id="87" name="Shape 85"/>
          <p:cNvSpPr/>
          <p:nvPr/>
        </p:nvSpPr>
        <p:spPr>
          <a:xfrm>
            <a:off x="5428923" y="4974336"/>
            <a:ext cx="1541417" cy="1572768"/>
          </a:xfrm>
          <a:prstGeom prst="roundRect">
            <a:avLst>
              <a:gd name="adj" fmla="val 4153"/>
            </a:avLst>
          </a:prstGeom>
          <a:solidFill>
            <a:srgbClr val="FFFFFF"/>
          </a:solidFill>
          <a:ln w="12700">
            <a:solidFill>
              <a:srgbClr val="C5D0E6"/>
            </a:solidFill>
            <a:prstDash val="solid"/>
          </a:ln>
          <a:effectLst>
            <a:outerShdw blurRad="50800" dist="25400" dir="2700000" algn="bl" rotWithShape="0">
              <a:srgbClr val="000000">
                <a:alpha val="7000"/>
              </a:srgbClr>
            </a:outerShdw>
          </a:effectLst>
        </p:spPr>
        <p:txBody>
          <a:bodyPr/>
          <a:p/>
        </p:txBody>
      </p:sp>
      <p:sp>
        <p:nvSpPr>
          <p:cNvPr id="88" name="Shape 86"/>
          <p:cNvSpPr/>
          <p:nvPr/>
        </p:nvSpPr>
        <p:spPr>
          <a:xfrm>
            <a:off x="6057900" y="5102352"/>
            <a:ext cx="283464" cy="283464"/>
          </a:xfrm>
          <a:prstGeom prst="ellipse">
            <a:avLst/>
          </a:prstGeom>
          <a:solidFill>
            <a:srgbClr val="C0392B"/>
          </a:solidFill>
          <a:ln w="12700">
            <a:solidFill>
              <a:srgbClr val="C0392B"/>
            </a:solidFill>
            <a:prstDash val="solid"/>
          </a:ln>
        </p:spPr>
        <p:txBody>
          <a:bodyPr/>
          <a:p/>
        </p:txBody>
      </p:sp>
      <p:sp>
        <p:nvSpPr>
          <p:cNvPr id="89" name="Text 87"/>
          <p:cNvSpPr/>
          <p:nvPr/>
        </p:nvSpPr>
        <p:spPr>
          <a:xfrm>
            <a:off x="6057900" y="5106924"/>
            <a:ext cx="283464" cy="274320"/>
          </a:xfrm>
          <a:prstGeom prst="rect">
            <a:avLst/>
          </a:prstGeom>
          <a:noFill/>
          <a:ln/>
        </p:spPr>
        <p:txBody>
          <a:bodyPr wrap="square" lIns="0" tIns="0" rIns="0" bIns="0"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Su</a:t>
            </a:r>
            <a:endParaRPr lang="en-US" sz="800" dirty="0"/>
          </a:p>
        </p:txBody>
      </p:sp>
      <p:sp>
        <p:nvSpPr>
          <p:cNvPr id="90" name="Text 88"/>
          <p:cNvSpPr/>
          <p:nvPr/>
        </p:nvSpPr>
        <p:spPr>
          <a:xfrm>
            <a:off x="5492931" y="5468112"/>
            <a:ext cx="1413401" cy="347472"/>
          </a:xfrm>
          <a:prstGeom prst="rect">
            <a:avLst/>
          </a:prstGeom>
          <a:noFill/>
          <a:ln/>
        </p:spPr>
        <p:txBody>
          <a:bodyPr wrap="square" lIns="0" tIns="0" rIns="0" bIns="0" rtlCol="0" anchor="ctr"/>
          <a:lstStyle/>
          <a:p>
            <a:pPr marL="0" indent="0" algn="ctr">
              <a:buNone/>
            </a:pPr>
            <a:r>
              <a:rPr lang="en-US" sz="850" b="1" dirty="0">
                <a:solidFill>
                  <a:srgbClr val="1B2E5E"/>
                </a:solidFill>
                <a:latin typeface="Calibri" pitchFamily="34" charset="0"/>
                <a:ea typeface="Calibri" pitchFamily="34" charset="-122"/>
                <a:cs typeface="Calibri" pitchFamily="34" charset="-120"/>
              </a:rPr>
              <a:t>Forests and Rainforests</a:t>
            </a:r>
            <a:endParaRPr lang="en-US" sz="850" dirty="0"/>
          </a:p>
        </p:txBody>
      </p:sp>
      <p:sp>
        <p:nvSpPr>
          <p:cNvPr id="91" name="Shape 89"/>
          <p:cNvSpPr/>
          <p:nvPr/>
        </p:nvSpPr>
        <p:spPr>
          <a:xfrm>
            <a:off x="5556939" y="5824728"/>
            <a:ext cx="1285385" cy="0"/>
          </a:xfrm>
          <a:prstGeom prst="line">
            <a:avLst/>
          </a:prstGeom>
          <a:noFill/>
          <a:ln w="9525">
            <a:solidFill>
              <a:srgbClr val="DCE4F0"/>
            </a:solidFill>
            <a:prstDash val="solid"/>
          </a:ln>
        </p:spPr>
        <p:txBody>
          <a:bodyPr/>
          <a:p/>
        </p:txBody>
      </p:sp>
      <p:sp>
        <p:nvSpPr>
          <p:cNvPr id="92" name="Text 90"/>
          <p:cNvSpPr/>
          <p:nvPr/>
        </p:nvSpPr>
        <p:spPr>
          <a:xfrm>
            <a:off x="5502075" y="5861304"/>
            <a:ext cx="1395113" cy="603504"/>
          </a:xfrm>
          <a:prstGeom prst="rect">
            <a:avLst/>
          </a:prstGeom>
          <a:noFill/>
          <a:ln/>
        </p:spPr>
        <p:txBody>
          <a:bodyPr wrap="square" lIns="0" tIns="0" rIns="0" bIns="0" rtlCol="0" anchor="t"/>
          <a:lstStyle/>
          <a:p>
            <a:pPr marL="0" indent="0" algn="l">
              <a:buNone/>
            </a:pPr>
            <a:r>
              <a:rPr lang="en-US" sz="650" dirty="0">
                <a:solidFill>
                  <a:srgbClr val="3A4A6B"/>
                </a:solidFill>
                <a:latin typeface="Calibri" pitchFamily="34" charset="0"/>
                <a:ea typeface="Calibri" pitchFamily="34" charset="-122"/>
                <a:cs typeface="Calibri" pitchFamily="34" charset="-120"/>
              </a:rPr>
              <a:t>Waypoint 6, Rainforests under threat: pupils explore deforestation and ways to reduce it, including conservation and sustainable products.</a:t>
            </a:r>
            <a:endParaRPr lang="en-US" sz="650" dirty="0"/>
          </a:p>
        </p:txBody>
      </p:sp>
      <p:sp>
        <p:nvSpPr>
          <p:cNvPr id="93" name="Shape 91"/>
          <p:cNvSpPr/>
          <p:nvPr/>
        </p:nvSpPr>
        <p:spPr>
          <a:xfrm>
            <a:off x="7070925" y="1152144"/>
            <a:ext cx="1541417" cy="420624"/>
          </a:xfrm>
          <a:prstGeom prst="roundRect">
            <a:avLst>
              <a:gd name="adj" fmla="val 15217"/>
            </a:avLst>
          </a:prstGeom>
          <a:solidFill>
            <a:srgbClr val="1B2E5E"/>
          </a:solidFill>
          <a:ln w="12700">
            <a:solidFill>
              <a:srgbClr val="1B2E5E"/>
            </a:solidFill>
            <a:prstDash val="solid"/>
          </a:ln>
        </p:spPr>
        <p:txBody>
          <a:bodyPr/>
          <a:p/>
        </p:txBody>
      </p:sp>
      <p:sp>
        <p:nvSpPr>
          <p:cNvPr id="94" name="Text 92"/>
          <p:cNvSpPr/>
          <p:nvPr/>
        </p:nvSpPr>
        <p:spPr>
          <a:xfrm>
            <a:off x="7070925" y="1152144"/>
            <a:ext cx="1541417" cy="420624"/>
          </a:xfrm>
          <a:prstGeom prst="rect">
            <a:avLst/>
          </a:prstGeom>
          <a:noFill/>
          <a:ln/>
        </p:spPr>
        <p:txBody>
          <a:bodyPr wrap="square" lIns="0" tIns="0" rIns="0" bIns="0"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Year 4</a:t>
            </a:r>
            <a:endParaRPr lang="en-US" sz="1150" dirty="0"/>
          </a:p>
        </p:txBody>
      </p:sp>
      <p:sp>
        <p:nvSpPr>
          <p:cNvPr id="95" name="Shape 93"/>
          <p:cNvSpPr/>
          <p:nvPr/>
        </p:nvSpPr>
        <p:spPr>
          <a:xfrm>
            <a:off x="7841633" y="1572768"/>
            <a:ext cx="0" cy="91440"/>
          </a:xfrm>
          <a:prstGeom prst="line">
            <a:avLst/>
          </a:prstGeom>
          <a:noFill/>
          <a:ln w="19050">
            <a:solidFill>
              <a:srgbClr val="F5A623"/>
            </a:solidFill>
            <a:prstDash val="solid"/>
          </a:ln>
        </p:spPr>
        <p:txBody>
          <a:bodyPr/>
          <a:p/>
        </p:txBody>
      </p:sp>
      <p:sp>
        <p:nvSpPr>
          <p:cNvPr id="96" name="Shape 94"/>
          <p:cNvSpPr/>
          <p:nvPr/>
        </p:nvSpPr>
        <p:spPr>
          <a:xfrm>
            <a:off x="7070925" y="1664208"/>
            <a:ext cx="1541417" cy="1572768"/>
          </a:xfrm>
          <a:prstGeom prst="roundRect">
            <a:avLst>
              <a:gd name="adj" fmla="val 4153"/>
            </a:avLst>
          </a:prstGeom>
          <a:solidFill>
            <a:srgbClr val="FFFFFF"/>
          </a:solidFill>
          <a:ln w="12700">
            <a:solidFill>
              <a:srgbClr val="C5D0E6"/>
            </a:solidFill>
            <a:prstDash val="solid"/>
          </a:ln>
          <a:effectLst>
            <a:outerShdw blurRad="50800" dist="25400" dir="2700000" algn="bl" rotWithShape="0">
              <a:srgbClr val="000000">
                <a:alpha val="7000"/>
              </a:srgbClr>
            </a:outerShdw>
          </a:effectLst>
        </p:spPr>
        <p:txBody>
          <a:bodyPr/>
          <a:p/>
        </p:txBody>
      </p:sp>
      <p:sp>
        <p:nvSpPr>
          <p:cNvPr id="97" name="Shape 95"/>
          <p:cNvSpPr/>
          <p:nvPr/>
        </p:nvSpPr>
        <p:spPr>
          <a:xfrm>
            <a:off x="7699901" y="1792224"/>
            <a:ext cx="283464" cy="283464"/>
          </a:xfrm>
          <a:prstGeom prst="ellipse">
            <a:avLst/>
          </a:prstGeom>
          <a:solidFill>
            <a:srgbClr val="F5A623"/>
          </a:solidFill>
          <a:ln w="12700">
            <a:solidFill>
              <a:srgbClr val="F5A623"/>
            </a:solidFill>
            <a:prstDash val="solid"/>
          </a:ln>
        </p:spPr>
        <p:txBody>
          <a:bodyPr/>
          <a:p/>
        </p:txBody>
      </p:sp>
      <p:sp>
        <p:nvSpPr>
          <p:cNvPr id="98" name="Text 96"/>
          <p:cNvSpPr/>
          <p:nvPr/>
        </p:nvSpPr>
        <p:spPr>
          <a:xfrm>
            <a:off x="7699901" y="1796796"/>
            <a:ext cx="283464" cy="274320"/>
          </a:xfrm>
          <a:prstGeom prst="rect">
            <a:avLst/>
          </a:prstGeom>
          <a:noFill/>
          <a:ln/>
        </p:spPr>
        <p:txBody>
          <a:bodyPr wrap="square" lIns="0" tIns="0" rIns="0" bIns="0"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A</a:t>
            </a:r>
            <a:endParaRPr lang="en-US" sz="800" dirty="0"/>
          </a:p>
        </p:txBody>
      </p:sp>
      <p:sp>
        <p:nvSpPr>
          <p:cNvPr id="99" name="Text 97"/>
          <p:cNvSpPr/>
          <p:nvPr/>
        </p:nvSpPr>
        <p:spPr>
          <a:xfrm>
            <a:off x="7134933" y="2157984"/>
            <a:ext cx="1413401" cy="347472"/>
          </a:xfrm>
          <a:prstGeom prst="rect">
            <a:avLst/>
          </a:prstGeom>
          <a:noFill/>
          <a:ln/>
        </p:spPr>
        <p:txBody>
          <a:bodyPr wrap="square" lIns="0" tIns="0" rIns="0" bIns="0" rtlCol="0" anchor="ctr"/>
          <a:lstStyle/>
          <a:p>
            <a:pPr marL="0" indent="0" algn="ctr">
              <a:buNone/>
            </a:pPr>
            <a:r>
              <a:rPr lang="en-US" sz="950" b="1" dirty="0">
                <a:solidFill>
                  <a:srgbClr val="1B2E5E"/>
                </a:solidFill>
                <a:latin typeface="Calibri" pitchFamily="34" charset="0"/>
                <a:ea typeface="Calibri" pitchFamily="34" charset="-122"/>
                <a:cs typeface="Calibri" pitchFamily="34" charset="-120"/>
              </a:rPr>
              <a:t>Scandinavian Europe</a:t>
            </a:r>
            <a:endParaRPr lang="en-US" sz="950" dirty="0"/>
          </a:p>
        </p:txBody>
      </p:sp>
      <p:sp>
        <p:nvSpPr>
          <p:cNvPr id="100" name="Shape 98"/>
          <p:cNvSpPr/>
          <p:nvPr/>
        </p:nvSpPr>
        <p:spPr>
          <a:xfrm>
            <a:off x="7198941" y="2514600"/>
            <a:ext cx="1285385" cy="0"/>
          </a:xfrm>
          <a:prstGeom prst="line">
            <a:avLst/>
          </a:prstGeom>
          <a:noFill/>
          <a:ln w="9525">
            <a:solidFill>
              <a:srgbClr val="DCE4F0"/>
            </a:solidFill>
            <a:prstDash val="solid"/>
          </a:ln>
        </p:spPr>
        <p:txBody>
          <a:bodyPr/>
          <a:p/>
        </p:txBody>
      </p:sp>
      <p:sp>
        <p:nvSpPr>
          <p:cNvPr id="101" name="Text 99"/>
          <p:cNvSpPr/>
          <p:nvPr/>
        </p:nvSpPr>
        <p:spPr>
          <a:xfrm>
            <a:off x="7144077" y="2551176"/>
            <a:ext cx="1395113" cy="603504"/>
          </a:xfrm>
          <a:prstGeom prst="rect">
            <a:avLst/>
          </a:prstGeom>
          <a:noFill/>
          <a:ln/>
        </p:spPr>
        <p:txBody>
          <a:bodyPr wrap="square" lIns="0" tIns="0" rIns="0" bIns="0" rtlCol="0" anchor="t"/>
          <a:lstStyle/>
          <a:p>
            <a:pPr marL="0" indent="0" algn="l">
              <a:buNone/>
            </a:pPr>
            <a:r>
              <a:rPr lang="en-US" sz="650" dirty="0">
                <a:solidFill>
                  <a:srgbClr val="3A4A6B"/>
                </a:solidFill>
                <a:latin typeface="Calibri" pitchFamily="34" charset="0"/>
                <a:ea typeface="Calibri" pitchFamily="34" charset="-122"/>
                <a:cs typeface="Calibri" pitchFamily="34" charset="-120"/>
              </a:rPr>
              <a:t>Waypoint 6, Using natural resources sustainably: pupils learn how Scandinavian countries invest in sustainable transport, renewable energy and conservation.</a:t>
            </a:r>
            <a:endParaRPr lang="en-US" sz="650" dirty="0"/>
          </a:p>
        </p:txBody>
      </p:sp>
      <p:sp>
        <p:nvSpPr>
          <p:cNvPr id="102" name="Shape 100"/>
          <p:cNvSpPr/>
          <p:nvPr/>
        </p:nvSpPr>
        <p:spPr>
          <a:xfrm>
            <a:off x="7841633" y="3236976"/>
            <a:ext cx="0" cy="82296"/>
          </a:xfrm>
          <a:prstGeom prst="line">
            <a:avLst/>
          </a:prstGeom>
          <a:noFill/>
          <a:ln w="12700">
            <a:solidFill>
              <a:srgbClr val="B8C4D8"/>
            </a:solidFill>
            <a:prstDash val="dash"/>
          </a:ln>
        </p:spPr>
        <p:txBody>
          <a:bodyPr/>
          <a:p/>
        </p:txBody>
      </p:sp>
      <p:sp>
        <p:nvSpPr>
          <p:cNvPr id="103" name="Shape 101"/>
          <p:cNvSpPr/>
          <p:nvPr/>
        </p:nvSpPr>
        <p:spPr>
          <a:xfrm>
            <a:off x="7070925" y="3319272"/>
            <a:ext cx="1541417" cy="1572768"/>
          </a:xfrm>
          <a:prstGeom prst="roundRect">
            <a:avLst>
              <a:gd name="adj" fmla="val 4153"/>
            </a:avLst>
          </a:prstGeom>
          <a:solidFill>
            <a:srgbClr val="FFFFFF"/>
          </a:solidFill>
          <a:ln w="12700">
            <a:solidFill>
              <a:srgbClr val="C5D0E6"/>
            </a:solidFill>
            <a:prstDash val="solid"/>
          </a:ln>
          <a:effectLst>
            <a:outerShdw blurRad="50800" dist="25400" dir="2700000" algn="bl" rotWithShape="0">
              <a:srgbClr val="000000">
                <a:alpha val="7000"/>
              </a:srgbClr>
            </a:outerShdw>
          </a:effectLst>
        </p:spPr>
        <p:txBody>
          <a:bodyPr/>
          <a:p/>
        </p:txBody>
      </p:sp>
      <p:sp>
        <p:nvSpPr>
          <p:cNvPr id="104" name="Shape 102"/>
          <p:cNvSpPr/>
          <p:nvPr/>
        </p:nvSpPr>
        <p:spPr>
          <a:xfrm>
            <a:off x="7699901" y="3447288"/>
            <a:ext cx="283464" cy="283464"/>
          </a:xfrm>
          <a:prstGeom prst="ellipse">
            <a:avLst/>
          </a:prstGeom>
          <a:solidFill>
            <a:srgbClr val="2E7D6E"/>
          </a:solidFill>
          <a:ln w="12700">
            <a:solidFill>
              <a:srgbClr val="2E7D6E"/>
            </a:solidFill>
            <a:prstDash val="solid"/>
          </a:ln>
        </p:spPr>
        <p:txBody>
          <a:bodyPr/>
          <a:p/>
        </p:txBody>
      </p:sp>
      <p:sp>
        <p:nvSpPr>
          <p:cNvPr id="105" name="Text 103"/>
          <p:cNvSpPr/>
          <p:nvPr/>
        </p:nvSpPr>
        <p:spPr>
          <a:xfrm>
            <a:off x="7699901" y="3451860"/>
            <a:ext cx="283464" cy="274320"/>
          </a:xfrm>
          <a:prstGeom prst="rect">
            <a:avLst/>
          </a:prstGeom>
          <a:noFill/>
          <a:ln/>
        </p:spPr>
        <p:txBody>
          <a:bodyPr wrap="square" lIns="0" tIns="0" rIns="0" bIns="0"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Sp</a:t>
            </a:r>
            <a:endParaRPr lang="en-US" sz="800" dirty="0"/>
          </a:p>
        </p:txBody>
      </p:sp>
      <p:sp>
        <p:nvSpPr>
          <p:cNvPr id="106" name="Text 104"/>
          <p:cNvSpPr/>
          <p:nvPr/>
        </p:nvSpPr>
        <p:spPr>
          <a:xfrm>
            <a:off x="7134933" y="3813048"/>
            <a:ext cx="1413401" cy="347472"/>
          </a:xfrm>
          <a:prstGeom prst="rect">
            <a:avLst/>
          </a:prstGeom>
          <a:noFill/>
          <a:ln/>
        </p:spPr>
        <p:txBody>
          <a:bodyPr wrap="square" lIns="0" tIns="0" rIns="0" bIns="0" rtlCol="0" anchor="ctr"/>
          <a:lstStyle/>
          <a:p>
            <a:pPr marL="0" indent="0" algn="ctr">
              <a:buNone/>
            </a:pPr>
            <a:r>
              <a:rPr lang="en-US" sz="950" b="1" dirty="0">
                <a:solidFill>
                  <a:srgbClr val="1B2E5E"/>
                </a:solidFill>
                <a:latin typeface="Calibri" pitchFamily="34" charset="0"/>
                <a:ea typeface="Calibri" pitchFamily="34" charset="-122"/>
                <a:cs typeface="Calibri" pitchFamily="34" charset="-120"/>
              </a:rPr>
              <a:t>Everest Expedition</a:t>
            </a:r>
            <a:endParaRPr lang="en-US" sz="950" dirty="0"/>
          </a:p>
        </p:txBody>
      </p:sp>
      <p:sp>
        <p:nvSpPr>
          <p:cNvPr id="107" name="Shape 105"/>
          <p:cNvSpPr/>
          <p:nvPr/>
        </p:nvSpPr>
        <p:spPr>
          <a:xfrm>
            <a:off x="7198941" y="4169664"/>
            <a:ext cx="1285385" cy="0"/>
          </a:xfrm>
          <a:prstGeom prst="line">
            <a:avLst/>
          </a:prstGeom>
          <a:noFill/>
          <a:ln w="9525">
            <a:solidFill>
              <a:srgbClr val="DCE4F0"/>
            </a:solidFill>
            <a:prstDash val="solid"/>
          </a:ln>
        </p:spPr>
        <p:txBody>
          <a:bodyPr/>
          <a:p/>
        </p:txBody>
      </p:sp>
      <p:sp>
        <p:nvSpPr>
          <p:cNvPr id="108" name="Text 106"/>
          <p:cNvSpPr/>
          <p:nvPr/>
        </p:nvSpPr>
        <p:spPr>
          <a:xfrm>
            <a:off x="7144077" y="4206240"/>
            <a:ext cx="1395113" cy="603504"/>
          </a:xfrm>
          <a:prstGeom prst="rect">
            <a:avLst/>
          </a:prstGeom>
          <a:noFill/>
          <a:ln/>
        </p:spPr>
        <p:txBody>
          <a:bodyPr wrap="square" lIns="0" tIns="0" rIns="0" bIns="0" rtlCol="0" anchor="t"/>
          <a:lstStyle/>
          <a:p>
            <a:pPr marL="0" indent="0" algn="l">
              <a:buNone/>
            </a:pPr>
            <a:r>
              <a:rPr lang="en-US" sz="650" dirty="0">
                <a:solidFill>
                  <a:srgbClr val="3A4A6B"/>
                </a:solidFill>
                <a:latin typeface="Calibri" pitchFamily="34" charset="0"/>
                <a:ea typeface="Calibri" pitchFamily="34" charset="-122"/>
                <a:cs typeface="Calibri" pitchFamily="34" charset="-120"/>
              </a:rPr>
              <a:t>Waypoint 6, Everest's future: pupils explore how litter, pollution and glacier melting affect Everest, and who shares responsibility for protecting it.</a:t>
            </a:r>
            <a:endParaRPr lang="en-US" sz="650" dirty="0"/>
          </a:p>
        </p:txBody>
      </p:sp>
      <p:sp>
        <p:nvSpPr>
          <p:cNvPr id="109" name="Shape 107"/>
          <p:cNvSpPr/>
          <p:nvPr/>
        </p:nvSpPr>
        <p:spPr>
          <a:xfrm>
            <a:off x="7841633" y="4892040"/>
            <a:ext cx="0" cy="82296"/>
          </a:xfrm>
          <a:prstGeom prst="line">
            <a:avLst/>
          </a:prstGeom>
          <a:noFill/>
          <a:ln w="12700">
            <a:solidFill>
              <a:srgbClr val="B8C4D8"/>
            </a:solidFill>
            <a:prstDash val="dash"/>
          </a:ln>
        </p:spPr>
        <p:txBody>
          <a:bodyPr/>
          <a:p/>
        </p:txBody>
      </p:sp>
      <p:sp>
        <p:nvSpPr>
          <p:cNvPr id="110" name="Shape 108"/>
          <p:cNvSpPr/>
          <p:nvPr/>
        </p:nvSpPr>
        <p:spPr>
          <a:xfrm>
            <a:off x="7070925" y="4974336"/>
            <a:ext cx="1541417" cy="1572768"/>
          </a:xfrm>
          <a:prstGeom prst="roundRect">
            <a:avLst>
              <a:gd name="adj" fmla="val 4153"/>
            </a:avLst>
          </a:prstGeom>
          <a:solidFill>
            <a:srgbClr val="FFFFFF"/>
          </a:solidFill>
          <a:ln w="12700">
            <a:solidFill>
              <a:srgbClr val="C5D0E6"/>
            </a:solidFill>
            <a:prstDash val="solid"/>
          </a:ln>
          <a:effectLst>
            <a:outerShdw blurRad="50800" dist="25400" dir="2700000" algn="bl" rotWithShape="0">
              <a:srgbClr val="000000">
                <a:alpha val="7000"/>
              </a:srgbClr>
            </a:outerShdw>
          </a:effectLst>
        </p:spPr>
        <p:txBody>
          <a:bodyPr/>
          <a:p/>
        </p:txBody>
      </p:sp>
      <p:sp>
        <p:nvSpPr>
          <p:cNvPr id="111" name="Shape 109"/>
          <p:cNvSpPr/>
          <p:nvPr/>
        </p:nvSpPr>
        <p:spPr>
          <a:xfrm>
            <a:off x="7699901" y="5102352"/>
            <a:ext cx="283464" cy="283464"/>
          </a:xfrm>
          <a:prstGeom prst="ellipse">
            <a:avLst/>
          </a:prstGeom>
          <a:solidFill>
            <a:srgbClr val="C0392B"/>
          </a:solidFill>
          <a:ln w="12700">
            <a:solidFill>
              <a:srgbClr val="C0392B"/>
            </a:solidFill>
            <a:prstDash val="solid"/>
          </a:ln>
        </p:spPr>
        <p:txBody>
          <a:bodyPr/>
          <a:p/>
        </p:txBody>
      </p:sp>
      <p:sp>
        <p:nvSpPr>
          <p:cNvPr id="112" name="Text 110"/>
          <p:cNvSpPr/>
          <p:nvPr/>
        </p:nvSpPr>
        <p:spPr>
          <a:xfrm>
            <a:off x="7699901" y="5106924"/>
            <a:ext cx="283464" cy="274320"/>
          </a:xfrm>
          <a:prstGeom prst="rect">
            <a:avLst/>
          </a:prstGeom>
          <a:noFill/>
          <a:ln/>
        </p:spPr>
        <p:txBody>
          <a:bodyPr wrap="square" lIns="0" tIns="0" rIns="0" bIns="0"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Su</a:t>
            </a:r>
            <a:endParaRPr lang="en-US" sz="800" dirty="0"/>
          </a:p>
        </p:txBody>
      </p:sp>
      <p:sp>
        <p:nvSpPr>
          <p:cNvPr id="113" name="Text 111"/>
          <p:cNvSpPr/>
          <p:nvPr/>
        </p:nvSpPr>
        <p:spPr>
          <a:xfrm>
            <a:off x="7134933" y="5468112"/>
            <a:ext cx="1413401" cy="347472"/>
          </a:xfrm>
          <a:prstGeom prst="rect">
            <a:avLst/>
          </a:prstGeom>
          <a:noFill/>
          <a:ln/>
        </p:spPr>
        <p:txBody>
          <a:bodyPr wrap="square" lIns="0" tIns="0" rIns="0" bIns="0" rtlCol="0" anchor="ctr"/>
          <a:lstStyle/>
          <a:p>
            <a:pPr marL="0" indent="0" algn="ctr">
              <a:buNone/>
            </a:pPr>
            <a:r>
              <a:rPr lang="en-US" sz="950" b="1" dirty="0">
                <a:solidFill>
                  <a:srgbClr val="1B2E5E"/>
                </a:solidFill>
                <a:latin typeface="Calibri" pitchFamily="34" charset="0"/>
                <a:ea typeface="Calibri" pitchFamily="34" charset="-122"/>
                <a:cs typeface="Calibri" pitchFamily="34" charset="-120"/>
              </a:rPr>
              <a:t>Settlement in York</a:t>
            </a:r>
            <a:endParaRPr lang="en-US" sz="950" dirty="0"/>
          </a:p>
        </p:txBody>
      </p:sp>
      <p:sp>
        <p:nvSpPr>
          <p:cNvPr id="114" name="Shape 112"/>
          <p:cNvSpPr/>
          <p:nvPr/>
        </p:nvSpPr>
        <p:spPr>
          <a:xfrm>
            <a:off x="7198941" y="5824728"/>
            <a:ext cx="1285385" cy="0"/>
          </a:xfrm>
          <a:prstGeom prst="line">
            <a:avLst/>
          </a:prstGeom>
          <a:noFill/>
          <a:ln w="9525">
            <a:solidFill>
              <a:srgbClr val="DCE4F0"/>
            </a:solidFill>
            <a:prstDash val="solid"/>
          </a:ln>
        </p:spPr>
        <p:txBody>
          <a:bodyPr/>
          <a:p/>
        </p:txBody>
      </p:sp>
      <p:sp>
        <p:nvSpPr>
          <p:cNvPr id="115" name="Text 113"/>
          <p:cNvSpPr/>
          <p:nvPr/>
        </p:nvSpPr>
        <p:spPr>
          <a:xfrm>
            <a:off x="7144077" y="5861304"/>
            <a:ext cx="1395113" cy="603504"/>
          </a:xfrm>
          <a:prstGeom prst="rect">
            <a:avLst/>
          </a:prstGeom>
          <a:noFill/>
          <a:ln/>
        </p:spPr>
        <p:txBody>
          <a:bodyPr wrap="square" lIns="0" tIns="0" rIns="0" bIns="0" rtlCol="0" anchor="t"/>
          <a:lstStyle/>
          <a:p>
            <a:pPr marL="0" indent="0" algn="l">
              <a:buNone/>
            </a:pPr>
            <a:r>
              <a:rPr lang="en-US" sz="650" dirty="0">
                <a:solidFill>
                  <a:srgbClr val="3A4A6B"/>
                </a:solidFill>
                <a:latin typeface="Calibri" pitchFamily="34" charset="0"/>
                <a:ea typeface="Calibri" pitchFamily="34" charset="-122"/>
                <a:cs typeface="Calibri" pitchFamily="34" charset="-120"/>
              </a:rPr>
              <a:t>Waypoint 6, Challenges and sustainability: pupils explore how York balances growth and development with protecting its environment today.</a:t>
            </a:r>
            <a:endParaRPr lang="en-US" sz="650" dirty="0"/>
          </a:p>
        </p:txBody>
      </p:sp>
      <p:sp>
        <p:nvSpPr>
          <p:cNvPr id="116" name="Shape 114"/>
          <p:cNvSpPr/>
          <p:nvPr/>
        </p:nvSpPr>
        <p:spPr>
          <a:xfrm>
            <a:off x="8712926" y="1152144"/>
            <a:ext cx="1541417" cy="420624"/>
          </a:xfrm>
          <a:prstGeom prst="roundRect">
            <a:avLst>
              <a:gd name="adj" fmla="val 15217"/>
            </a:avLst>
          </a:prstGeom>
          <a:solidFill>
            <a:srgbClr val="1B2E5E"/>
          </a:solidFill>
          <a:ln w="12700">
            <a:solidFill>
              <a:srgbClr val="1B2E5E"/>
            </a:solidFill>
            <a:prstDash val="solid"/>
          </a:ln>
        </p:spPr>
        <p:txBody>
          <a:bodyPr/>
          <a:p/>
        </p:txBody>
      </p:sp>
      <p:sp>
        <p:nvSpPr>
          <p:cNvPr id="117" name="Text 115"/>
          <p:cNvSpPr/>
          <p:nvPr/>
        </p:nvSpPr>
        <p:spPr>
          <a:xfrm>
            <a:off x="8712926" y="1152144"/>
            <a:ext cx="1541417" cy="420624"/>
          </a:xfrm>
          <a:prstGeom prst="rect">
            <a:avLst/>
          </a:prstGeom>
          <a:noFill/>
          <a:ln/>
        </p:spPr>
        <p:txBody>
          <a:bodyPr wrap="square" lIns="0" tIns="0" rIns="0" bIns="0"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Year 5</a:t>
            </a:r>
            <a:endParaRPr lang="en-US" sz="1150" dirty="0"/>
          </a:p>
        </p:txBody>
      </p:sp>
      <p:sp>
        <p:nvSpPr>
          <p:cNvPr id="118" name="Shape 116"/>
          <p:cNvSpPr/>
          <p:nvPr/>
        </p:nvSpPr>
        <p:spPr>
          <a:xfrm>
            <a:off x="9483634" y="1572768"/>
            <a:ext cx="0" cy="91440"/>
          </a:xfrm>
          <a:prstGeom prst="line">
            <a:avLst/>
          </a:prstGeom>
          <a:noFill/>
          <a:ln w="19050">
            <a:solidFill>
              <a:srgbClr val="F5A623"/>
            </a:solidFill>
            <a:prstDash val="solid"/>
          </a:ln>
        </p:spPr>
        <p:txBody>
          <a:bodyPr/>
          <a:p/>
        </p:txBody>
      </p:sp>
      <p:sp>
        <p:nvSpPr>
          <p:cNvPr id="119" name="Shape 117"/>
          <p:cNvSpPr/>
          <p:nvPr/>
        </p:nvSpPr>
        <p:spPr>
          <a:xfrm>
            <a:off x="8712926" y="1664208"/>
            <a:ext cx="1541417" cy="1572768"/>
          </a:xfrm>
          <a:prstGeom prst="roundRect">
            <a:avLst>
              <a:gd name="adj" fmla="val 4153"/>
            </a:avLst>
          </a:prstGeom>
          <a:solidFill>
            <a:srgbClr val="FFFFFF"/>
          </a:solidFill>
          <a:ln w="12700">
            <a:solidFill>
              <a:srgbClr val="C5D0E6"/>
            </a:solidFill>
            <a:prstDash val="solid"/>
          </a:ln>
          <a:effectLst>
            <a:outerShdw blurRad="50800" dist="25400" dir="2700000" algn="bl" rotWithShape="0">
              <a:srgbClr val="000000">
                <a:alpha val="7000"/>
              </a:srgbClr>
            </a:outerShdw>
          </a:effectLst>
        </p:spPr>
        <p:txBody>
          <a:bodyPr/>
          <a:p/>
        </p:txBody>
      </p:sp>
      <p:sp>
        <p:nvSpPr>
          <p:cNvPr id="120" name="Shape 118"/>
          <p:cNvSpPr/>
          <p:nvPr/>
        </p:nvSpPr>
        <p:spPr>
          <a:xfrm>
            <a:off x="9341902" y="1792224"/>
            <a:ext cx="283464" cy="283464"/>
          </a:xfrm>
          <a:prstGeom prst="ellipse">
            <a:avLst/>
          </a:prstGeom>
          <a:solidFill>
            <a:srgbClr val="F5A623"/>
          </a:solidFill>
          <a:ln w="12700">
            <a:solidFill>
              <a:srgbClr val="F5A623"/>
            </a:solidFill>
            <a:prstDash val="solid"/>
          </a:ln>
        </p:spPr>
        <p:txBody>
          <a:bodyPr/>
          <a:p/>
        </p:txBody>
      </p:sp>
      <p:sp>
        <p:nvSpPr>
          <p:cNvPr id="121" name="Text 119"/>
          <p:cNvSpPr/>
          <p:nvPr/>
        </p:nvSpPr>
        <p:spPr>
          <a:xfrm>
            <a:off x="9341902" y="1796796"/>
            <a:ext cx="283464" cy="274320"/>
          </a:xfrm>
          <a:prstGeom prst="rect">
            <a:avLst/>
          </a:prstGeom>
          <a:noFill/>
          <a:ln/>
        </p:spPr>
        <p:txBody>
          <a:bodyPr wrap="square" lIns="0" tIns="0" rIns="0" bIns="0"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A</a:t>
            </a:r>
            <a:endParaRPr lang="en-US" sz="800" dirty="0"/>
          </a:p>
        </p:txBody>
      </p:sp>
      <p:sp>
        <p:nvSpPr>
          <p:cNvPr id="122" name="Text 120"/>
          <p:cNvSpPr/>
          <p:nvPr/>
        </p:nvSpPr>
        <p:spPr>
          <a:xfrm>
            <a:off x="8776934" y="2157984"/>
            <a:ext cx="1413401" cy="347472"/>
          </a:xfrm>
          <a:prstGeom prst="rect">
            <a:avLst/>
          </a:prstGeom>
          <a:noFill/>
          <a:ln/>
        </p:spPr>
        <p:txBody>
          <a:bodyPr wrap="square" lIns="0" tIns="0" rIns="0" bIns="0" rtlCol="0" anchor="ctr"/>
          <a:lstStyle/>
          <a:p>
            <a:pPr marL="0" indent="0" algn="ctr">
              <a:buNone/>
            </a:pPr>
            <a:r>
              <a:rPr lang="en-US" sz="950" b="1" dirty="0">
                <a:solidFill>
                  <a:srgbClr val="1B2E5E"/>
                </a:solidFill>
                <a:latin typeface="Calibri" pitchFamily="34" charset="0"/>
                <a:ea typeface="Calibri" pitchFamily="34" charset="-122"/>
                <a:cs typeface="Calibri" pitchFamily="34" charset="-120"/>
              </a:rPr>
              <a:t>Mexico</a:t>
            </a:r>
            <a:endParaRPr lang="en-US" sz="950" dirty="0"/>
          </a:p>
        </p:txBody>
      </p:sp>
      <p:sp>
        <p:nvSpPr>
          <p:cNvPr id="123" name="Shape 121"/>
          <p:cNvSpPr/>
          <p:nvPr/>
        </p:nvSpPr>
        <p:spPr>
          <a:xfrm>
            <a:off x="8840942" y="2514600"/>
            <a:ext cx="1285385" cy="0"/>
          </a:xfrm>
          <a:prstGeom prst="line">
            <a:avLst/>
          </a:prstGeom>
          <a:noFill/>
          <a:ln w="9525">
            <a:solidFill>
              <a:srgbClr val="DCE4F0"/>
            </a:solidFill>
            <a:prstDash val="solid"/>
          </a:ln>
        </p:spPr>
        <p:txBody>
          <a:bodyPr/>
          <a:p/>
        </p:txBody>
      </p:sp>
      <p:sp>
        <p:nvSpPr>
          <p:cNvPr id="124" name="Text 122"/>
          <p:cNvSpPr/>
          <p:nvPr/>
        </p:nvSpPr>
        <p:spPr>
          <a:xfrm>
            <a:off x="8786078" y="2551176"/>
            <a:ext cx="1395113" cy="603504"/>
          </a:xfrm>
          <a:prstGeom prst="rect">
            <a:avLst/>
          </a:prstGeom>
          <a:noFill/>
          <a:ln/>
        </p:spPr>
        <p:txBody>
          <a:bodyPr wrap="square" lIns="0" tIns="0" rIns="0" bIns="0" rtlCol="0" anchor="t"/>
          <a:lstStyle/>
          <a:p>
            <a:pPr marL="0" indent="0" algn="l">
              <a:buNone/>
            </a:pPr>
            <a:r>
              <a:rPr lang="en-US" sz="650" dirty="0">
                <a:solidFill>
                  <a:srgbClr val="3A4A6B"/>
                </a:solidFill>
                <a:latin typeface="Calibri" pitchFamily="34" charset="0"/>
                <a:ea typeface="Calibri" pitchFamily="34" charset="-122"/>
                <a:cs typeface="Calibri" pitchFamily="34" charset="-120"/>
              </a:rPr>
              <a:t>Waypoint 6, Sustainable Mexico City: pupils explore how recycling, cleaner energy and community responsibility can create more sustainable cities.</a:t>
            </a:r>
            <a:endParaRPr lang="en-US" sz="650" dirty="0"/>
          </a:p>
        </p:txBody>
      </p:sp>
      <p:sp>
        <p:nvSpPr>
          <p:cNvPr id="125" name="Shape 123"/>
          <p:cNvSpPr/>
          <p:nvPr/>
        </p:nvSpPr>
        <p:spPr>
          <a:xfrm>
            <a:off x="9483634" y="3236976"/>
            <a:ext cx="0" cy="82296"/>
          </a:xfrm>
          <a:prstGeom prst="line">
            <a:avLst/>
          </a:prstGeom>
          <a:noFill/>
          <a:ln w="12700">
            <a:solidFill>
              <a:srgbClr val="B8C4D8"/>
            </a:solidFill>
            <a:prstDash val="dash"/>
          </a:ln>
        </p:spPr>
        <p:txBody>
          <a:bodyPr/>
          <a:p/>
        </p:txBody>
      </p:sp>
      <p:sp>
        <p:nvSpPr>
          <p:cNvPr id="126" name="Shape 124"/>
          <p:cNvSpPr/>
          <p:nvPr/>
        </p:nvSpPr>
        <p:spPr>
          <a:xfrm>
            <a:off x="8712926" y="3319272"/>
            <a:ext cx="1541417" cy="1572768"/>
          </a:xfrm>
          <a:prstGeom prst="roundRect">
            <a:avLst>
              <a:gd name="adj" fmla="val 4153"/>
            </a:avLst>
          </a:prstGeom>
          <a:solidFill>
            <a:srgbClr val="FFFFFF"/>
          </a:solidFill>
          <a:ln w="12700">
            <a:solidFill>
              <a:srgbClr val="C5D0E6"/>
            </a:solidFill>
            <a:prstDash val="solid"/>
          </a:ln>
          <a:effectLst>
            <a:outerShdw blurRad="50800" dist="25400" dir="2700000" algn="bl" rotWithShape="0">
              <a:srgbClr val="000000">
                <a:alpha val="7000"/>
              </a:srgbClr>
            </a:outerShdw>
          </a:effectLst>
        </p:spPr>
        <p:txBody>
          <a:bodyPr/>
          <a:p/>
        </p:txBody>
      </p:sp>
      <p:sp>
        <p:nvSpPr>
          <p:cNvPr id="127" name="Shape 125"/>
          <p:cNvSpPr/>
          <p:nvPr/>
        </p:nvSpPr>
        <p:spPr>
          <a:xfrm>
            <a:off x="9341902" y="3447288"/>
            <a:ext cx="283464" cy="283464"/>
          </a:xfrm>
          <a:prstGeom prst="ellipse">
            <a:avLst/>
          </a:prstGeom>
          <a:solidFill>
            <a:srgbClr val="2E7D6E"/>
          </a:solidFill>
          <a:ln w="12700">
            <a:solidFill>
              <a:srgbClr val="2E7D6E"/>
            </a:solidFill>
            <a:prstDash val="solid"/>
          </a:ln>
        </p:spPr>
        <p:txBody>
          <a:bodyPr/>
          <a:p/>
        </p:txBody>
      </p:sp>
      <p:sp>
        <p:nvSpPr>
          <p:cNvPr id="128" name="Text 126"/>
          <p:cNvSpPr/>
          <p:nvPr/>
        </p:nvSpPr>
        <p:spPr>
          <a:xfrm>
            <a:off x="9341902" y="3451860"/>
            <a:ext cx="283464" cy="274320"/>
          </a:xfrm>
          <a:prstGeom prst="rect">
            <a:avLst/>
          </a:prstGeom>
          <a:noFill/>
          <a:ln/>
        </p:spPr>
        <p:txBody>
          <a:bodyPr wrap="square" lIns="0" tIns="0" rIns="0" bIns="0"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Sp</a:t>
            </a:r>
            <a:endParaRPr lang="en-US" sz="800" dirty="0"/>
          </a:p>
        </p:txBody>
      </p:sp>
      <p:sp>
        <p:nvSpPr>
          <p:cNvPr id="129" name="Text 127"/>
          <p:cNvSpPr/>
          <p:nvPr/>
        </p:nvSpPr>
        <p:spPr>
          <a:xfrm>
            <a:off x="8776934" y="3813048"/>
            <a:ext cx="1413401" cy="347472"/>
          </a:xfrm>
          <a:prstGeom prst="rect">
            <a:avLst/>
          </a:prstGeom>
          <a:noFill/>
          <a:ln/>
        </p:spPr>
        <p:txBody>
          <a:bodyPr wrap="square" lIns="0" tIns="0" rIns="0" bIns="0" rtlCol="0" anchor="ctr"/>
          <a:lstStyle/>
          <a:p>
            <a:pPr marL="0" indent="0" algn="ctr">
              <a:buNone/>
            </a:pPr>
            <a:r>
              <a:rPr lang="en-US" sz="950" b="1" dirty="0">
                <a:solidFill>
                  <a:srgbClr val="1B2E5E"/>
                </a:solidFill>
                <a:latin typeface="Calibri" pitchFamily="34" charset="0"/>
                <a:ea typeface="Calibri" pitchFamily="34" charset="-122"/>
                <a:cs typeface="Calibri" pitchFamily="34" charset="-120"/>
              </a:rPr>
              <a:t>Rivers and Coasts</a:t>
            </a:r>
            <a:endParaRPr lang="en-US" sz="950" dirty="0"/>
          </a:p>
        </p:txBody>
      </p:sp>
      <p:sp>
        <p:nvSpPr>
          <p:cNvPr id="130" name="Shape 128"/>
          <p:cNvSpPr/>
          <p:nvPr/>
        </p:nvSpPr>
        <p:spPr>
          <a:xfrm>
            <a:off x="8840942" y="4169664"/>
            <a:ext cx="1285385" cy="0"/>
          </a:xfrm>
          <a:prstGeom prst="line">
            <a:avLst/>
          </a:prstGeom>
          <a:noFill/>
          <a:ln w="9525">
            <a:solidFill>
              <a:srgbClr val="DCE4F0"/>
            </a:solidFill>
            <a:prstDash val="solid"/>
          </a:ln>
        </p:spPr>
        <p:txBody>
          <a:bodyPr/>
          <a:p/>
        </p:txBody>
      </p:sp>
      <p:sp>
        <p:nvSpPr>
          <p:cNvPr id="131" name="Text 129"/>
          <p:cNvSpPr/>
          <p:nvPr/>
        </p:nvSpPr>
        <p:spPr>
          <a:xfrm>
            <a:off x="8786078" y="4206240"/>
            <a:ext cx="1395113" cy="603504"/>
          </a:xfrm>
          <a:prstGeom prst="rect">
            <a:avLst/>
          </a:prstGeom>
          <a:noFill/>
          <a:ln/>
        </p:spPr>
        <p:txBody>
          <a:bodyPr wrap="square" lIns="0" tIns="0" rIns="0" bIns="0" rtlCol="0" anchor="t"/>
          <a:lstStyle/>
          <a:p>
            <a:pPr marL="0" indent="0" algn="l">
              <a:buNone/>
            </a:pPr>
            <a:r>
              <a:rPr lang="en-US" sz="650" dirty="0">
                <a:solidFill>
                  <a:srgbClr val="3A4A6B"/>
                </a:solidFill>
                <a:latin typeface="Calibri" pitchFamily="34" charset="0"/>
                <a:ea typeface="Calibri" pitchFamily="34" charset="-122"/>
                <a:cs typeface="Calibri" pitchFamily="34" charset="-120"/>
              </a:rPr>
              <a:t>Waypoint 6, The Formby and Sefton Coast: pupils explore how coastal management balances human use with protecting dunes from erosion.</a:t>
            </a:r>
            <a:endParaRPr lang="en-US" sz="650" dirty="0"/>
          </a:p>
        </p:txBody>
      </p:sp>
      <p:sp>
        <p:nvSpPr>
          <p:cNvPr id="132" name="Shape 130"/>
          <p:cNvSpPr/>
          <p:nvPr/>
        </p:nvSpPr>
        <p:spPr>
          <a:xfrm>
            <a:off x="9483634" y="4892040"/>
            <a:ext cx="0" cy="82296"/>
          </a:xfrm>
          <a:prstGeom prst="line">
            <a:avLst/>
          </a:prstGeom>
          <a:noFill/>
          <a:ln w="12700">
            <a:solidFill>
              <a:srgbClr val="B8C4D8"/>
            </a:solidFill>
            <a:prstDash val="dash"/>
          </a:ln>
        </p:spPr>
        <p:txBody>
          <a:bodyPr/>
          <a:p/>
        </p:txBody>
      </p:sp>
      <p:sp>
        <p:nvSpPr>
          <p:cNvPr id="133" name="Shape 131"/>
          <p:cNvSpPr/>
          <p:nvPr/>
        </p:nvSpPr>
        <p:spPr>
          <a:xfrm>
            <a:off x="8712926" y="4974336"/>
            <a:ext cx="1541417" cy="1572768"/>
          </a:xfrm>
          <a:prstGeom prst="roundRect">
            <a:avLst>
              <a:gd name="adj" fmla="val 4153"/>
            </a:avLst>
          </a:prstGeom>
          <a:solidFill>
            <a:srgbClr val="FFFFFF"/>
          </a:solidFill>
          <a:ln w="12700">
            <a:solidFill>
              <a:srgbClr val="C5D0E6"/>
            </a:solidFill>
            <a:prstDash val="solid"/>
          </a:ln>
          <a:effectLst>
            <a:outerShdw blurRad="50800" dist="25400" dir="2700000" algn="bl" rotWithShape="0">
              <a:srgbClr val="000000">
                <a:alpha val="7000"/>
              </a:srgbClr>
            </a:outerShdw>
          </a:effectLst>
        </p:spPr>
        <p:txBody>
          <a:bodyPr/>
          <a:p/>
        </p:txBody>
      </p:sp>
      <p:sp>
        <p:nvSpPr>
          <p:cNvPr id="134" name="Shape 132"/>
          <p:cNvSpPr/>
          <p:nvPr/>
        </p:nvSpPr>
        <p:spPr>
          <a:xfrm>
            <a:off x="9341902" y="5102352"/>
            <a:ext cx="283464" cy="283464"/>
          </a:xfrm>
          <a:prstGeom prst="ellipse">
            <a:avLst/>
          </a:prstGeom>
          <a:solidFill>
            <a:srgbClr val="C0392B"/>
          </a:solidFill>
          <a:ln w="12700">
            <a:solidFill>
              <a:srgbClr val="C0392B"/>
            </a:solidFill>
            <a:prstDash val="solid"/>
          </a:ln>
        </p:spPr>
        <p:txBody>
          <a:bodyPr/>
          <a:p/>
        </p:txBody>
      </p:sp>
      <p:sp>
        <p:nvSpPr>
          <p:cNvPr id="135" name="Text 133"/>
          <p:cNvSpPr/>
          <p:nvPr/>
        </p:nvSpPr>
        <p:spPr>
          <a:xfrm>
            <a:off x="9341902" y="5106924"/>
            <a:ext cx="283464" cy="274320"/>
          </a:xfrm>
          <a:prstGeom prst="rect">
            <a:avLst/>
          </a:prstGeom>
          <a:noFill/>
          <a:ln/>
        </p:spPr>
        <p:txBody>
          <a:bodyPr wrap="square" lIns="0" tIns="0" rIns="0" bIns="0"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Su</a:t>
            </a:r>
            <a:endParaRPr lang="en-US" sz="800" dirty="0"/>
          </a:p>
        </p:txBody>
      </p:sp>
      <p:sp>
        <p:nvSpPr>
          <p:cNvPr id="136" name="Text 134"/>
          <p:cNvSpPr/>
          <p:nvPr/>
        </p:nvSpPr>
        <p:spPr>
          <a:xfrm>
            <a:off x="8776934" y="5468112"/>
            <a:ext cx="1413401" cy="347472"/>
          </a:xfrm>
          <a:prstGeom prst="rect">
            <a:avLst/>
          </a:prstGeom>
          <a:noFill/>
          <a:ln/>
        </p:spPr>
        <p:txBody>
          <a:bodyPr wrap="square" lIns="0" tIns="0" rIns="0" bIns="0" rtlCol="0" anchor="ctr"/>
          <a:lstStyle/>
          <a:p>
            <a:pPr marL="0" indent="0" algn="ctr">
              <a:buNone/>
            </a:pPr>
            <a:r>
              <a:rPr lang="en-US" sz="950" b="1" dirty="0">
                <a:solidFill>
                  <a:srgbClr val="1B2E5E"/>
                </a:solidFill>
                <a:latin typeface="Calibri" pitchFamily="34" charset="0"/>
                <a:ea typeface="Calibri" pitchFamily="34" charset="-122"/>
                <a:cs typeface="Calibri" pitchFamily="34" charset="-120"/>
              </a:rPr>
              <a:t>Natural Disasters</a:t>
            </a:r>
            <a:endParaRPr lang="en-US" sz="950" dirty="0"/>
          </a:p>
        </p:txBody>
      </p:sp>
      <p:sp>
        <p:nvSpPr>
          <p:cNvPr id="137" name="Shape 135"/>
          <p:cNvSpPr/>
          <p:nvPr/>
        </p:nvSpPr>
        <p:spPr>
          <a:xfrm>
            <a:off x="8840942" y="5824728"/>
            <a:ext cx="1285385" cy="0"/>
          </a:xfrm>
          <a:prstGeom prst="line">
            <a:avLst/>
          </a:prstGeom>
          <a:noFill/>
          <a:ln w="9525">
            <a:solidFill>
              <a:srgbClr val="DCE4F0"/>
            </a:solidFill>
            <a:prstDash val="solid"/>
          </a:ln>
        </p:spPr>
        <p:txBody>
          <a:bodyPr/>
          <a:p/>
        </p:txBody>
      </p:sp>
      <p:sp>
        <p:nvSpPr>
          <p:cNvPr id="138" name="Text 136"/>
          <p:cNvSpPr/>
          <p:nvPr/>
        </p:nvSpPr>
        <p:spPr>
          <a:xfrm>
            <a:off x="8786078" y="5861304"/>
            <a:ext cx="1395113" cy="603504"/>
          </a:xfrm>
          <a:prstGeom prst="rect">
            <a:avLst/>
          </a:prstGeom>
          <a:noFill/>
          <a:ln/>
        </p:spPr>
        <p:txBody>
          <a:bodyPr wrap="square" lIns="0" tIns="0" rIns="0" bIns="0" rtlCol="0" anchor="t"/>
          <a:lstStyle/>
          <a:p>
            <a:pPr marL="0" indent="0" algn="l">
              <a:buNone/>
            </a:pPr>
            <a:r>
              <a:rPr lang="en-US" sz="650" dirty="0">
                <a:solidFill>
                  <a:srgbClr val="3A4A6B"/>
                </a:solidFill>
                <a:latin typeface="Calibri" pitchFamily="34" charset="0"/>
                <a:ea typeface="Calibri" pitchFamily="34" charset="-122"/>
                <a:cs typeface="Calibri" pitchFamily="34" charset="-120"/>
              </a:rPr>
              <a:t>Waypoint 6, Reducing disaster risk: pupils explore how sustainable, resilient approaches help communities reduce risk and recover from disasters.</a:t>
            </a:r>
            <a:endParaRPr lang="en-US" sz="650" dirty="0"/>
          </a:p>
        </p:txBody>
      </p:sp>
      <p:sp>
        <p:nvSpPr>
          <p:cNvPr id="139" name="Shape 137"/>
          <p:cNvSpPr/>
          <p:nvPr/>
        </p:nvSpPr>
        <p:spPr>
          <a:xfrm>
            <a:off x="10354927" y="1152144"/>
            <a:ext cx="1541417" cy="420624"/>
          </a:xfrm>
          <a:prstGeom prst="roundRect">
            <a:avLst>
              <a:gd name="adj" fmla="val 15217"/>
            </a:avLst>
          </a:prstGeom>
          <a:solidFill>
            <a:srgbClr val="1B2E5E"/>
          </a:solidFill>
          <a:ln w="12700">
            <a:solidFill>
              <a:srgbClr val="1B2E5E"/>
            </a:solidFill>
            <a:prstDash val="solid"/>
          </a:ln>
        </p:spPr>
        <p:txBody>
          <a:bodyPr/>
          <a:p/>
        </p:txBody>
      </p:sp>
      <p:sp>
        <p:nvSpPr>
          <p:cNvPr id="140" name="Text 138"/>
          <p:cNvSpPr/>
          <p:nvPr/>
        </p:nvSpPr>
        <p:spPr>
          <a:xfrm>
            <a:off x="10354927" y="1152144"/>
            <a:ext cx="1541417" cy="420624"/>
          </a:xfrm>
          <a:prstGeom prst="rect">
            <a:avLst/>
          </a:prstGeom>
          <a:noFill/>
          <a:ln/>
        </p:spPr>
        <p:txBody>
          <a:bodyPr wrap="square" lIns="0" tIns="0" rIns="0" bIns="0"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Year 6</a:t>
            </a:r>
            <a:endParaRPr lang="en-US" sz="1150" dirty="0"/>
          </a:p>
        </p:txBody>
      </p:sp>
      <p:sp>
        <p:nvSpPr>
          <p:cNvPr id="141" name="Shape 139"/>
          <p:cNvSpPr/>
          <p:nvPr/>
        </p:nvSpPr>
        <p:spPr>
          <a:xfrm>
            <a:off x="11125635" y="1572768"/>
            <a:ext cx="0" cy="91440"/>
          </a:xfrm>
          <a:prstGeom prst="line">
            <a:avLst/>
          </a:prstGeom>
          <a:noFill/>
          <a:ln w="19050">
            <a:solidFill>
              <a:srgbClr val="F5A623"/>
            </a:solidFill>
            <a:prstDash val="solid"/>
          </a:ln>
        </p:spPr>
        <p:txBody>
          <a:bodyPr/>
          <a:p/>
        </p:txBody>
      </p:sp>
      <p:sp>
        <p:nvSpPr>
          <p:cNvPr id="142" name="Shape 140"/>
          <p:cNvSpPr/>
          <p:nvPr/>
        </p:nvSpPr>
        <p:spPr>
          <a:xfrm>
            <a:off x="10354927" y="1664208"/>
            <a:ext cx="1541417" cy="1572768"/>
          </a:xfrm>
          <a:prstGeom prst="roundRect">
            <a:avLst>
              <a:gd name="adj" fmla="val 4153"/>
            </a:avLst>
          </a:prstGeom>
          <a:solidFill>
            <a:srgbClr val="FFFFFF"/>
          </a:solidFill>
          <a:ln w="12700">
            <a:solidFill>
              <a:srgbClr val="C5D0E6"/>
            </a:solidFill>
            <a:prstDash val="solid"/>
          </a:ln>
          <a:effectLst>
            <a:outerShdw blurRad="50800" dist="25400" dir="2700000" algn="bl" rotWithShape="0">
              <a:srgbClr val="000000">
                <a:alpha val="7000"/>
              </a:srgbClr>
            </a:outerShdw>
          </a:effectLst>
        </p:spPr>
        <p:txBody>
          <a:bodyPr/>
          <a:p/>
        </p:txBody>
      </p:sp>
      <p:sp>
        <p:nvSpPr>
          <p:cNvPr id="143" name="Shape 141"/>
          <p:cNvSpPr/>
          <p:nvPr/>
        </p:nvSpPr>
        <p:spPr>
          <a:xfrm>
            <a:off x="10983903" y="1792224"/>
            <a:ext cx="283464" cy="283464"/>
          </a:xfrm>
          <a:prstGeom prst="ellipse">
            <a:avLst/>
          </a:prstGeom>
          <a:solidFill>
            <a:srgbClr val="F5A623"/>
          </a:solidFill>
          <a:ln w="12700">
            <a:solidFill>
              <a:srgbClr val="F5A623"/>
            </a:solidFill>
            <a:prstDash val="solid"/>
          </a:ln>
        </p:spPr>
        <p:txBody>
          <a:bodyPr/>
          <a:p/>
        </p:txBody>
      </p:sp>
      <p:sp>
        <p:nvSpPr>
          <p:cNvPr id="144" name="Text 142"/>
          <p:cNvSpPr/>
          <p:nvPr/>
        </p:nvSpPr>
        <p:spPr>
          <a:xfrm>
            <a:off x="10983903" y="1796796"/>
            <a:ext cx="283464" cy="274320"/>
          </a:xfrm>
          <a:prstGeom prst="rect">
            <a:avLst/>
          </a:prstGeom>
          <a:noFill/>
          <a:ln/>
        </p:spPr>
        <p:txBody>
          <a:bodyPr wrap="square" lIns="0" tIns="0" rIns="0" bIns="0"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A</a:t>
            </a:r>
            <a:endParaRPr lang="en-US" sz="800" dirty="0"/>
          </a:p>
        </p:txBody>
      </p:sp>
      <p:sp>
        <p:nvSpPr>
          <p:cNvPr id="145" name="Text 143"/>
          <p:cNvSpPr/>
          <p:nvPr/>
        </p:nvSpPr>
        <p:spPr>
          <a:xfrm>
            <a:off x="10418935" y="2157984"/>
            <a:ext cx="1413401" cy="347472"/>
          </a:xfrm>
          <a:prstGeom prst="rect">
            <a:avLst/>
          </a:prstGeom>
          <a:noFill/>
          <a:ln/>
        </p:spPr>
        <p:txBody>
          <a:bodyPr wrap="square" lIns="0" tIns="0" rIns="0" bIns="0" rtlCol="0" anchor="ctr"/>
          <a:lstStyle/>
          <a:p>
            <a:pPr marL="0" indent="0" algn="ctr">
              <a:buNone/>
            </a:pPr>
            <a:r>
              <a:rPr lang="en-US" sz="950" b="1" dirty="0">
                <a:solidFill>
                  <a:srgbClr val="1B2E5E"/>
                </a:solidFill>
                <a:latin typeface="Calibri" pitchFamily="34" charset="0"/>
                <a:ea typeface="Calibri" pitchFamily="34" charset="-122"/>
                <a:cs typeface="Calibri" pitchFamily="34" charset="-120"/>
              </a:rPr>
              <a:t>Trade and Vancouver</a:t>
            </a:r>
            <a:endParaRPr lang="en-US" sz="950" dirty="0"/>
          </a:p>
        </p:txBody>
      </p:sp>
      <p:sp>
        <p:nvSpPr>
          <p:cNvPr id="146" name="Shape 144"/>
          <p:cNvSpPr/>
          <p:nvPr/>
        </p:nvSpPr>
        <p:spPr>
          <a:xfrm>
            <a:off x="10482943" y="2514600"/>
            <a:ext cx="1285385" cy="0"/>
          </a:xfrm>
          <a:prstGeom prst="line">
            <a:avLst/>
          </a:prstGeom>
          <a:noFill/>
          <a:ln w="9525">
            <a:solidFill>
              <a:srgbClr val="DCE4F0"/>
            </a:solidFill>
            <a:prstDash val="solid"/>
          </a:ln>
        </p:spPr>
        <p:txBody>
          <a:bodyPr/>
          <a:p/>
        </p:txBody>
      </p:sp>
      <p:sp>
        <p:nvSpPr>
          <p:cNvPr id="147" name="Text 145"/>
          <p:cNvSpPr/>
          <p:nvPr/>
        </p:nvSpPr>
        <p:spPr>
          <a:xfrm>
            <a:off x="10428079" y="2551176"/>
            <a:ext cx="1395113" cy="603504"/>
          </a:xfrm>
          <a:prstGeom prst="rect">
            <a:avLst/>
          </a:prstGeom>
          <a:noFill/>
          <a:ln/>
        </p:spPr>
        <p:txBody>
          <a:bodyPr wrap="square" lIns="0" tIns="0" rIns="0" bIns="0" rtlCol="0" anchor="t"/>
          <a:lstStyle/>
          <a:p>
            <a:pPr marL="0" indent="0" algn="l">
              <a:buNone/>
            </a:pPr>
            <a:r>
              <a:rPr lang="en-US" sz="650" dirty="0">
                <a:solidFill>
                  <a:srgbClr val="3A4A6B"/>
                </a:solidFill>
                <a:latin typeface="Calibri" pitchFamily="34" charset="0"/>
                <a:ea typeface="Calibri" pitchFamily="34" charset="-122"/>
                <a:cs typeface="Calibri" pitchFamily="34" charset="-120"/>
              </a:rPr>
              <a:t>Waypoint 6, Making trade fair: pupils explore how Fair Trade helps make global trade fairer and more sustainable.</a:t>
            </a:r>
            <a:endParaRPr lang="en-US" sz="650" dirty="0"/>
          </a:p>
        </p:txBody>
      </p:sp>
      <p:sp>
        <p:nvSpPr>
          <p:cNvPr id="148" name="Shape 146"/>
          <p:cNvSpPr/>
          <p:nvPr/>
        </p:nvSpPr>
        <p:spPr>
          <a:xfrm>
            <a:off x="11125635" y="3236976"/>
            <a:ext cx="0" cy="82296"/>
          </a:xfrm>
          <a:prstGeom prst="line">
            <a:avLst/>
          </a:prstGeom>
          <a:noFill/>
          <a:ln w="12700">
            <a:solidFill>
              <a:srgbClr val="B8C4D8"/>
            </a:solidFill>
            <a:prstDash val="dash"/>
          </a:ln>
        </p:spPr>
        <p:txBody>
          <a:bodyPr/>
          <a:p/>
        </p:txBody>
      </p:sp>
      <p:sp>
        <p:nvSpPr>
          <p:cNvPr id="149" name="Shape 147"/>
          <p:cNvSpPr/>
          <p:nvPr/>
        </p:nvSpPr>
        <p:spPr>
          <a:xfrm>
            <a:off x="10354927" y="4974336"/>
            <a:ext cx="1541417" cy="1572768"/>
          </a:xfrm>
          <a:prstGeom prst="roundRect">
            <a:avLst>
              <a:gd name="adj" fmla="val 4153"/>
            </a:avLst>
          </a:prstGeom>
          <a:solidFill>
            <a:srgbClr val="FFFFFF"/>
          </a:solidFill>
          <a:ln w="12700">
            <a:solidFill>
              <a:srgbClr val="C5D0E6"/>
            </a:solidFill>
            <a:prstDash val="solid"/>
          </a:ln>
          <a:effectLst>
            <a:outerShdw blurRad="50800" dist="25400" dir="2700000" algn="bl" rotWithShape="0">
              <a:srgbClr val="000000">
                <a:alpha val="7000"/>
              </a:srgbClr>
            </a:outerShdw>
          </a:effectLst>
        </p:spPr>
        <p:txBody>
          <a:bodyPr/>
          <a:p/>
        </p:txBody>
      </p:sp>
      <p:sp>
        <p:nvSpPr>
          <p:cNvPr id="150" name="Shape 148"/>
          <p:cNvSpPr/>
          <p:nvPr/>
        </p:nvSpPr>
        <p:spPr>
          <a:xfrm>
            <a:off x="10983903" y="3447288"/>
            <a:ext cx="283464" cy="283464"/>
          </a:xfrm>
          <a:prstGeom prst="ellipse">
            <a:avLst/>
          </a:prstGeom>
          <a:solidFill>
            <a:srgbClr val="2E7D6E"/>
          </a:solidFill>
          <a:ln w="12700">
            <a:solidFill>
              <a:srgbClr val="2E7D6E"/>
            </a:solidFill>
            <a:prstDash val="solid"/>
          </a:ln>
        </p:spPr>
        <p:txBody>
          <a:bodyPr/>
          <a:p/>
        </p:txBody>
      </p:sp>
      <p:sp>
        <p:nvSpPr>
          <p:cNvPr id="151" name="Text 149"/>
          <p:cNvSpPr/>
          <p:nvPr/>
        </p:nvSpPr>
        <p:spPr>
          <a:xfrm>
            <a:off x="10983903" y="3451860"/>
            <a:ext cx="283464" cy="274320"/>
          </a:xfrm>
          <a:prstGeom prst="rect">
            <a:avLst/>
          </a:prstGeom>
          <a:noFill/>
          <a:ln/>
        </p:spPr>
        <p:txBody>
          <a:bodyPr wrap="square" lIns="0" tIns="0" rIns="0" bIns="0"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Sp</a:t>
            </a:r>
            <a:endParaRPr lang="en-US" sz="800" dirty="0"/>
          </a:p>
        </p:txBody>
      </p:sp>
      <p:sp>
        <p:nvSpPr>
          <p:cNvPr id="152" name="Text 150"/>
          <p:cNvSpPr/>
          <p:nvPr/>
        </p:nvSpPr>
        <p:spPr>
          <a:xfrm>
            <a:off x="10418935" y="5468112"/>
            <a:ext cx="1413401" cy="347472"/>
          </a:xfrm>
          <a:prstGeom prst="rect">
            <a:avLst/>
          </a:prstGeom>
          <a:noFill/>
          <a:ln/>
        </p:spPr>
        <p:txBody>
          <a:bodyPr wrap="square" lIns="0" tIns="0" rIns="0" bIns="0" rtlCol="0" anchor="ctr"/>
          <a:lstStyle/>
          <a:p>
            <a:pPr marL="0" indent="0" algn="ctr">
              <a:buNone/>
            </a:pPr>
            <a:r>
              <a:rPr lang="en-US" sz="950" b="1" dirty="0">
                <a:solidFill>
                  <a:srgbClr val="1B2E5E"/>
                </a:solidFill>
                <a:latin typeface="Calibri" pitchFamily="34" charset="0"/>
                <a:ea typeface="Calibri" pitchFamily="34" charset="-122"/>
                <a:cs typeface="Calibri" pitchFamily="34" charset="-120"/>
              </a:rPr>
              <a:t>Geographers' Challenge</a:t>
            </a:r>
            <a:endParaRPr lang="en-US" sz="950" dirty="0"/>
          </a:p>
        </p:txBody>
      </p:sp>
      <p:sp>
        <p:nvSpPr>
          <p:cNvPr id="153" name="Shape 151"/>
          <p:cNvSpPr/>
          <p:nvPr/>
        </p:nvSpPr>
        <p:spPr>
          <a:xfrm>
            <a:off x="10482943" y="5824728"/>
            <a:ext cx="1285385" cy="0"/>
          </a:xfrm>
          <a:prstGeom prst="line">
            <a:avLst/>
          </a:prstGeom>
          <a:noFill/>
          <a:ln w="9525">
            <a:solidFill>
              <a:srgbClr val="DCE4F0"/>
            </a:solidFill>
            <a:prstDash val="solid"/>
          </a:ln>
        </p:spPr>
        <p:txBody>
          <a:bodyPr/>
          <a:p/>
        </p:txBody>
      </p:sp>
      <p:sp>
        <p:nvSpPr>
          <p:cNvPr id="154" name="Text 152"/>
          <p:cNvSpPr/>
          <p:nvPr/>
        </p:nvSpPr>
        <p:spPr>
          <a:xfrm>
            <a:off x="10428079" y="5861304"/>
            <a:ext cx="1395113" cy="603504"/>
          </a:xfrm>
          <a:prstGeom prst="rect">
            <a:avLst/>
          </a:prstGeom>
          <a:noFill/>
          <a:ln/>
        </p:spPr>
        <p:txBody>
          <a:bodyPr wrap="square" lIns="0" tIns="0" rIns="0" bIns="0" rtlCol="0" anchor="t"/>
          <a:lstStyle/>
          <a:p>
            <a:pPr marL="0" indent="0" algn="l">
              <a:buNone/>
            </a:pPr>
            <a:r>
              <a:rPr lang="en-US" sz="600" dirty="0">
                <a:solidFill>
                  <a:srgbClr val="3A4A6B"/>
                </a:solidFill>
                <a:latin typeface="Calibri" pitchFamily="34" charset="0"/>
                <a:ea typeface="Calibri" pitchFamily="34" charset="-122"/>
                <a:cs typeface="Calibri" pitchFamily="34" charset="-120"/>
              </a:rPr>
              <a:t>Waypoint 6, Presenting a trip: pupils consider tourism's positive and negative impacts and how responsible travellers can help protect the places they visit.</a:t>
            </a:r>
            <a:endParaRPr lang="en-US" sz="600" dirty="0"/>
          </a:p>
        </p:txBody>
      </p:sp>
      <p:sp>
        <p:nvSpPr>
          <p:cNvPr id="155" name="Shape 153"/>
          <p:cNvSpPr/>
          <p:nvPr/>
        </p:nvSpPr>
        <p:spPr>
          <a:xfrm>
            <a:off x="11125635" y="4892040"/>
            <a:ext cx="0" cy="82296"/>
          </a:xfrm>
          <a:prstGeom prst="line">
            <a:avLst/>
          </a:prstGeom>
          <a:noFill/>
          <a:ln w="12700">
            <a:solidFill>
              <a:srgbClr val="B8C4D8"/>
            </a:solidFill>
            <a:prstDash val="dash"/>
          </a:ln>
        </p:spPr>
        <p:txBody>
          <a:bodyPr/>
          <a:p/>
        </p:txBody>
      </p:sp>
      <p:sp>
        <p:nvSpPr>
          <p:cNvPr id="157" name="Shape 155"/>
          <p:cNvSpPr/>
          <p:nvPr/>
        </p:nvSpPr>
        <p:spPr>
          <a:xfrm>
            <a:off x="10983903" y="5102352"/>
            <a:ext cx="283464" cy="283464"/>
          </a:xfrm>
          <a:prstGeom prst="ellipse">
            <a:avLst/>
          </a:prstGeom>
          <a:solidFill>
            <a:srgbClr val="C0392B"/>
          </a:solidFill>
          <a:ln w="12700">
            <a:solidFill>
              <a:srgbClr val="C0392B"/>
            </a:solidFill>
            <a:prstDash val="solid"/>
          </a:ln>
        </p:spPr>
        <p:txBody>
          <a:bodyPr/>
          <a:p/>
        </p:txBody>
      </p:sp>
      <p:sp>
        <p:nvSpPr>
          <p:cNvPr id="158" name="Text 156"/>
          <p:cNvSpPr/>
          <p:nvPr/>
        </p:nvSpPr>
        <p:spPr>
          <a:xfrm>
            <a:off x="10983903" y="5106924"/>
            <a:ext cx="283464" cy="274320"/>
          </a:xfrm>
          <a:prstGeom prst="rect">
            <a:avLst/>
          </a:prstGeom>
          <a:noFill/>
          <a:ln/>
        </p:spPr>
        <p:txBody>
          <a:bodyPr wrap="square" lIns="0" tIns="0" rIns="0" bIns="0"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Su</a:t>
            </a:r>
            <a:endParaRPr lang="en-US" sz="800" dirty="0"/>
          </a:p>
        </p:txBody>
      </p:sp>
      <p:sp>
        <p:nvSpPr>
          <p:cNvPr id="160" name="Shape 158"/>
          <p:cNvSpPr/>
          <p:nvPr/>
        </p:nvSpPr>
        <p:spPr>
          <a:xfrm>
            <a:off x="10482943" y="4169664"/>
            <a:ext cx="1285385" cy="0"/>
          </a:xfrm>
          <a:prstGeom prst="line">
            <a:avLst/>
          </a:prstGeom>
          <a:noFill/>
          <a:ln w="9525">
            <a:solidFill>
              <a:srgbClr val="DCE4F0"/>
            </a:solidFill>
            <a:prstDash val="solid"/>
          </a:ln>
        </p:spPr>
        <p:txBody>
          <a:bodyPr/>
          <a:p/>
        </p:txBody>
      </p:sp>
      <p:sp>
        <p:nvSpPr>
          <p:cNvPr id="162" name="Shape 160"/>
          <p:cNvSpPr/>
          <p:nvPr/>
        </p:nvSpPr>
        <p:spPr>
          <a:xfrm>
            <a:off x="0" y="6693408"/>
            <a:ext cx="12161520" cy="164592"/>
          </a:xfrm>
          <a:prstGeom prst="rect">
            <a:avLst/>
          </a:prstGeom>
          <a:solidFill>
            <a:srgbClr val="1B2E5E"/>
          </a:solidFill>
          <a:ln w="12700">
            <a:solidFill>
              <a:srgbClr val="1B2E5E"/>
            </a:solidFill>
            <a:prstDash val="solid"/>
          </a:ln>
        </p:spPr>
        <p:txBody>
          <a:bodyPr/>
          <a:p/>
        </p:txBody>
      </p:sp>
      <p:sp>
        <p:nvSpPr>
          <p:cNvPr id="163" name="Text 161"/>
          <p:cNvSpPr/>
          <p:nvPr/>
        </p:nvSpPr>
        <p:spPr>
          <a:xfrm>
            <a:off x="0" y="6693408"/>
            <a:ext cx="12161520" cy="164592"/>
          </a:xfrm>
          <a:prstGeom prst="rect">
            <a:avLst/>
          </a:prstGeom>
          <a:noFill/>
          <a:ln/>
        </p:spPr>
        <p:txBody>
          <a:bodyPr wrap="square" lIns="0" tIns="0" rIns="0" bIns="0" rtlCol="0" anchor="ctr"/>
          <a:lstStyle/>
          <a:p>
            <a:pPr marL="0" indent="0" algn="ctr">
              <a:buNone/>
            </a:pPr>
            <a:r>
              <a:rPr lang="en-US" sz="750" dirty="0">
                <a:solidFill>
                  <a:srgbClr val="99AACE"/>
                </a:solidFill>
                <a:latin typeface="Calibri" pitchFamily="34" charset="0"/>
                <a:ea typeface="Calibri" pitchFamily="34" charset="-122"/>
                <a:cs typeface="Calibri" pitchFamily="34" charset="-120"/>
              </a:rPr>
              <a:t>Cheshire Academies Trust  |  Bexton Primary School  |  Geography Curriculum</a:t>
            </a:r>
            <a:endParaRPr lang="en-US" sz="750" dirty="0"/>
          </a:p>
        </p:txBody>
      </p:sp>
      <p:sp>
        <p:nvSpPr>
          <p:cNvPr id="165" name="TextBox 164">
            <a:extLst>
              <a:ext uri="{FF2B5EF4-FFF2-40B4-BE49-F238E27FC236}">
                <a16:creationId xmlns:a16="http://schemas.microsoft.com/office/drawing/2014/main" id="{FE89F039-2110-4728-9532-C9E44FE66EAE}"/>
              </a:ext>
            </a:extLst>
          </p:cNvPr>
          <p:cNvSpPr txBox="1"/>
          <p:nvPr/>
        </p:nvSpPr>
        <p:spPr>
          <a:xfrm>
            <a:off x="10354927" y="3902145"/>
            <a:ext cx="1541417" cy="169277"/>
          </a:xfrm>
          <a:prstGeom prst="rect">
            <a:avLst/>
          </a:prstGeom>
          <a:noFill/>
        </p:spPr>
        <p:txBody>
          <a:bodyPr wrap="square" lIns="0" tIns="0" rIns="0" bIns="0" anchor="ctr">
            <a:spAutoFit/>
          </a:bodyPr>
          <a:lstStyle/>
          <a:p>
            <a:pPr algn="ctr">
              <a:spcAft>
                <a:spcPts val="0"/>
              </a:spcAft>
              <a:buNone/>
            </a:pPr>
            <a:r>
              <a:rPr lang="en-US" sz="1100" b="0" i="1" dirty="0">
                <a:solidFill>
                  <a:srgbClr val="8A9CC0"/>
                </a:solidFill>
                <a:latin typeface="Calibri"/>
              </a:rPr>
              <a:t>No geography unit this term</a:t>
            </a:r>
          </a:p>
        </p:txBody>
      </p:sp>
      <p:sp>
        <p:nvSpPr>
          <p:cNvPr id="166" name="Text 3">
            <a:extLst>
              <a:ext uri="{FF2B5EF4-FFF2-40B4-BE49-F238E27FC236}">
                <a16:creationId xmlns:a16="http://schemas.microsoft.com/office/drawing/2014/main" id="{63231FE5-BB91-455D-A65D-86830AB7176C}"/>
              </a:ext>
            </a:extLst>
          </p:cNvPr>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14</a:t>
            </a:r>
            <a:endParaRPr lang="en-US" sz="900" dirty="0"/>
          </a:p>
        </p:txBody>
      </p:sp>
      <p:sp>
        <p:nvSpPr>
          <p:cNvPr id="166" name="Shape 25"/>
          <p:cNvSpPr/>
          <p:nvPr/>
        </p:nvSpPr>
        <p:spPr>
          <a:xfrm>
            <a:off x="502920" y="1664208"/>
            <a:ext cx="1541417" cy="1572768"/>
          </a:xfrm>
          <a:prstGeom prst="roundRect">
            <a:avLst>
              <a:gd name="adj" fmla="val 4153"/>
            </a:avLst>
          </a:prstGeom>
          <a:solidFill>
            <a:srgbClr val="FFFFFF"/>
          </a:solidFill>
          <a:ln w="12700">
            <a:solidFill>
              <a:srgbClr val="C5D0E6"/>
            </a:solidFill>
            <a:prstDash val="solid"/>
          </a:ln>
          <a:effectLst>
            <a:outerShdw blurRad="50800" dist="25400" dir="2700000" algn="bl" rotWithShape="0">
              <a:srgbClr val="000000">
                <a:alpha val="7000"/>
              </a:srgbClr>
            </a:outerShdw>
          </a:effectLst>
        </p:spPr>
        <p:txBody>
          <a:bodyPr/>
          <a:p/>
        </p:txBody>
      </p:sp>
      <p:sp>
        <p:nvSpPr>
          <p:cNvPr id="167" name="Shape 26"/>
          <p:cNvSpPr/>
          <p:nvPr/>
        </p:nvSpPr>
        <p:spPr>
          <a:xfrm>
            <a:off x="1131897" y="1792224"/>
            <a:ext cx="283464" cy="283464"/>
          </a:xfrm>
          <a:prstGeom prst="ellipse">
            <a:avLst/>
          </a:prstGeom>
          <a:solidFill>
            <a:srgbClr val="F5A623"/>
          </a:solidFill>
          <a:ln w="12700">
            <a:solidFill>
              <a:srgbClr val="F5A623"/>
            </a:solidFill>
            <a:prstDash val="solid"/>
          </a:ln>
        </p:spPr>
        <p:txBody>
          <a:bodyPr/>
          <a:p/>
        </p:txBody>
      </p:sp>
      <p:sp>
        <p:nvSpPr>
          <p:cNvPr id="168" name="Text 27"/>
          <p:cNvSpPr/>
          <p:nvPr/>
        </p:nvSpPr>
        <p:spPr>
          <a:xfrm>
            <a:off x="1131897" y="1796796"/>
            <a:ext cx="283464" cy="274320"/>
          </a:xfrm>
          <a:prstGeom prst="rect">
            <a:avLst/>
          </a:prstGeom>
          <a:noFill/>
          <a:ln/>
        </p:spPr>
        <p:txBody>
          <a:bodyPr wrap="square" lIns="0" tIns="0" rIns="0" bIns="0"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A</a:t>
            </a:r>
            <a:endParaRPr lang="en-US" sz="800" dirty="0"/>
          </a:p>
        </p:txBody>
      </p:sp>
      <p:sp>
        <p:nvSpPr>
          <p:cNvPr id="169" name="Text 28"/>
          <p:cNvSpPr/>
          <p:nvPr/>
        </p:nvSpPr>
        <p:spPr>
          <a:xfrm>
            <a:off x="566928" y="2157984"/>
            <a:ext cx="1413401" cy="347472"/>
          </a:xfrm>
          <a:prstGeom prst="rect">
            <a:avLst/>
          </a:prstGeom>
          <a:noFill/>
          <a:ln/>
        </p:spPr>
        <p:txBody>
          <a:bodyPr wrap="square" lIns="0" tIns="0" rIns="0" bIns="0" rtlCol="0" anchor="ctr"/>
          <a:lstStyle/>
          <a:p>
            <a:pPr marL="0" indent="0" algn="ctr">
              <a:buNone/>
            </a:pPr>
            <a:r>
              <a:rPr lang="en-US" sz="950" b="1" dirty="0">
                <a:solidFill>
                  <a:srgbClr val="1B2E5E"/>
                </a:solidFill>
                <a:latin typeface="Calibri" pitchFamily="34" charset="0"/>
                <a:ea typeface="Calibri" pitchFamily="34" charset="-122"/>
                <a:cs typeface="Calibri" pitchFamily="34" charset="-120"/>
              </a:rPr>
              <a:t>We Belong Here</a:t>
            </a:r>
            <a:endParaRPr lang="en-US" sz="950" dirty="0"/>
          </a:p>
        </p:txBody>
      </p:sp>
      <p:sp>
        <p:nvSpPr>
          <p:cNvPr id="170" name="Shape 29"/>
          <p:cNvSpPr/>
          <p:nvPr/>
        </p:nvSpPr>
        <p:spPr>
          <a:xfrm>
            <a:off x="630936" y="2514600"/>
            <a:ext cx="1285385" cy="0"/>
          </a:xfrm>
          <a:prstGeom prst="line">
            <a:avLst/>
          </a:prstGeom>
          <a:noFill/>
          <a:ln w="9525">
            <a:solidFill>
              <a:srgbClr val="DCE4F0"/>
            </a:solidFill>
            <a:prstDash val="solid"/>
          </a:ln>
        </p:spPr>
        <p:txBody>
          <a:bodyPr/>
          <a:p/>
        </p:txBody>
      </p:sp>
      <p:sp>
        <p:nvSpPr>
          <p:cNvPr id="171" name="Text 30"/>
          <p:cNvSpPr/>
          <p:nvPr/>
        </p:nvSpPr>
        <p:spPr>
          <a:xfrm>
            <a:off x="576072" y="2551176"/>
            <a:ext cx="1395113" cy="603504"/>
          </a:xfrm>
          <a:prstGeom prst="rect">
            <a:avLst/>
          </a:prstGeom>
          <a:noFill/>
          <a:ln/>
        </p:spPr>
        <p:txBody>
          <a:bodyPr wrap="square" lIns="0" tIns="0" rIns="0" bIns="0" rtlCol="0" anchor="t"/>
          <a:lstStyle/>
          <a:p>
            <a:pPr marL="0" indent="0" algn="l">
              <a:buNone/>
            </a:pPr>
            <a:r>
              <a:rPr lang="en-US" sz="650" dirty="0">
                <a:solidFill>
                  <a:srgbClr val="3A4A6B"/>
                </a:solidFill>
                <a:latin typeface="Calibri" pitchFamily="34" charset="0"/>
                <a:ea typeface="Calibri" pitchFamily="34" charset="-122"/>
                <a:cs typeface="Calibri" pitchFamily="34" charset="-120"/>
              </a:rPr>
              <a:t>No discrete sustainability waypoint. Children begin by noticing seasonal change and learning about the animals in their close environment.</a:t>
            </a:r>
            <a:endParaRPr lang="en-US" sz="650" dirty="0"/>
          </a:p>
        </p:txBody>
      </p:sp>
      <p:sp>
        <p:nvSpPr>
          <p:cNvPr id="173" name="Shape 32"/>
          <p:cNvSpPr/>
          <p:nvPr/>
        </p:nvSpPr>
        <p:spPr>
          <a:xfrm>
            <a:off x="502920" y="3319272"/>
            <a:ext cx="1541417" cy="1572768"/>
          </a:xfrm>
          <a:prstGeom prst="roundRect">
            <a:avLst>
              <a:gd name="adj" fmla="val 4153"/>
            </a:avLst>
          </a:prstGeom>
          <a:solidFill>
            <a:srgbClr val="FFFFFF"/>
          </a:solidFill>
          <a:ln w="12700">
            <a:solidFill>
              <a:srgbClr val="C5D0E6"/>
            </a:solidFill>
            <a:prstDash val="solid"/>
          </a:ln>
          <a:effectLst>
            <a:outerShdw blurRad="50800" dist="25400" dir="2700000" algn="bl" rotWithShape="0">
              <a:srgbClr val="000000">
                <a:alpha val="7000"/>
              </a:srgbClr>
            </a:outerShdw>
          </a:effectLst>
        </p:spPr>
        <p:txBody>
          <a:bodyPr/>
          <a:p/>
        </p:txBody>
      </p:sp>
      <p:sp>
        <p:nvSpPr>
          <p:cNvPr id="174" name="Shape 33"/>
          <p:cNvSpPr/>
          <p:nvPr/>
        </p:nvSpPr>
        <p:spPr>
          <a:xfrm>
            <a:off x="1131897" y="3447288"/>
            <a:ext cx="283464" cy="283464"/>
          </a:xfrm>
          <a:prstGeom prst="ellipse">
            <a:avLst/>
          </a:prstGeom>
          <a:solidFill>
            <a:srgbClr val="2E7D6E"/>
          </a:solidFill>
          <a:ln w="12700">
            <a:solidFill>
              <a:srgbClr val="2E7D6E"/>
            </a:solidFill>
            <a:prstDash val="solid"/>
          </a:ln>
        </p:spPr>
        <p:txBody>
          <a:bodyPr/>
          <a:p/>
        </p:txBody>
      </p:sp>
      <p:sp>
        <p:nvSpPr>
          <p:cNvPr id="175" name="Text 34"/>
          <p:cNvSpPr/>
          <p:nvPr/>
        </p:nvSpPr>
        <p:spPr>
          <a:xfrm>
            <a:off x="1131897" y="3451860"/>
            <a:ext cx="283464" cy="274320"/>
          </a:xfrm>
          <a:prstGeom prst="rect">
            <a:avLst/>
          </a:prstGeom>
          <a:noFill/>
          <a:ln/>
        </p:spPr>
        <p:txBody>
          <a:bodyPr wrap="square" lIns="0" tIns="0" rIns="0" bIns="0"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Sp</a:t>
            </a:r>
            <a:endParaRPr lang="en-US" sz="800" dirty="0"/>
          </a:p>
        </p:txBody>
      </p:sp>
      <p:sp>
        <p:nvSpPr>
          <p:cNvPr id="176" name="Text 35"/>
          <p:cNvSpPr/>
          <p:nvPr/>
        </p:nvSpPr>
        <p:spPr>
          <a:xfrm>
            <a:off x="566928" y="3813048"/>
            <a:ext cx="1413401" cy="347472"/>
          </a:xfrm>
          <a:prstGeom prst="rect">
            <a:avLst/>
          </a:prstGeom>
          <a:noFill/>
          <a:ln/>
        </p:spPr>
        <p:txBody>
          <a:bodyPr wrap="square" lIns="0" tIns="0" rIns="0" bIns="0" rtlCol="0" anchor="ctr"/>
          <a:lstStyle/>
          <a:p>
            <a:pPr marL="0" indent="0" algn="ctr">
              <a:buNone/>
            </a:pPr>
            <a:r>
              <a:rPr lang="en-US" sz="950" b="1" dirty="0">
                <a:solidFill>
                  <a:srgbClr val="1B2E5E"/>
                </a:solidFill>
                <a:latin typeface="Calibri" pitchFamily="34" charset="0"/>
                <a:ea typeface="Calibri" pitchFamily="34" charset="-122"/>
                <a:cs typeface="Calibri" pitchFamily="34" charset="-120"/>
              </a:rPr>
              <a:t>Frozen Kingdom</a:t>
            </a:r>
            <a:endParaRPr lang="en-US" sz="950" dirty="0"/>
          </a:p>
        </p:txBody>
      </p:sp>
      <p:sp>
        <p:nvSpPr>
          <p:cNvPr id="177" name="Shape 36"/>
          <p:cNvSpPr/>
          <p:nvPr/>
        </p:nvSpPr>
        <p:spPr>
          <a:xfrm>
            <a:off x="630936" y="4169664"/>
            <a:ext cx="1285385" cy="0"/>
          </a:xfrm>
          <a:prstGeom prst="line">
            <a:avLst/>
          </a:prstGeom>
          <a:noFill/>
          <a:ln w="9525">
            <a:solidFill>
              <a:srgbClr val="DCE4F0"/>
            </a:solidFill>
            <a:prstDash val="solid"/>
          </a:ln>
        </p:spPr>
        <p:txBody>
          <a:bodyPr/>
          <a:p/>
        </p:txBody>
      </p:sp>
      <p:sp>
        <p:nvSpPr>
          <p:cNvPr id="178" name="Text 37"/>
          <p:cNvSpPr/>
          <p:nvPr/>
        </p:nvSpPr>
        <p:spPr>
          <a:xfrm>
            <a:off x="576072" y="4206240"/>
            <a:ext cx="1395113" cy="603504"/>
          </a:xfrm>
          <a:prstGeom prst="rect">
            <a:avLst/>
          </a:prstGeom>
          <a:noFill/>
          <a:ln/>
        </p:spPr>
        <p:txBody>
          <a:bodyPr wrap="square" lIns="0" tIns="0" rIns="0" bIns="0" rtlCol="0" anchor="t"/>
          <a:lstStyle/>
          <a:p>
            <a:pPr marL="0" indent="0" algn="l">
              <a:buNone/>
            </a:pPr>
            <a:r>
              <a:rPr lang="en-US" sz="650" dirty="0">
                <a:solidFill>
                  <a:srgbClr val="3A4A6B"/>
                </a:solidFill>
                <a:latin typeface="Calibri" pitchFamily="34" charset="0"/>
                <a:ea typeface="Calibri" pitchFamily="34" charset="-122"/>
                <a:cs typeface="Calibri" pitchFamily="34" charset="-120"/>
              </a:rPr>
              <a:t>No discrete sustainability waypoint. Children compare polar habitats and the animals that live in them, and find out how explorers learn about our world.</a:t>
            </a:r>
            <a:endParaRPr lang="en-US" sz="650" dirty="0"/>
          </a:p>
        </p:txBody>
      </p:sp>
      <p:sp>
        <p:nvSpPr>
          <p:cNvPr id="180" name="Shape 39"/>
          <p:cNvSpPr/>
          <p:nvPr/>
        </p:nvSpPr>
        <p:spPr>
          <a:xfrm>
            <a:off x="502920" y="4974336"/>
            <a:ext cx="1541417" cy="1572768"/>
          </a:xfrm>
          <a:prstGeom prst="roundRect">
            <a:avLst>
              <a:gd name="adj" fmla="val 4153"/>
            </a:avLst>
          </a:prstGeom>
          <a:solidFill>
            <a:srgbClr val="FFFFFF"/>
          </a:solidFill>
          <a:ln w="12700">
            <a:solidFill>
              <a:srgbClr val="C5D0E6"/>
            </a:solidFill>
            <a:prstDash val="solid"/>
          </a:ln>
          <a:effectLst>
            <a:outerShdw blurRad="50800" dist="25400" dir="2700000" algn="bl" rotWithShape="0">
              <a:srgbClr val="000000">
                <a:alpha val="7000"/>
              </a:srgbClr>
            </a:outerShdw>
          </a:effectLst>
        </p:spPr>
        <p:txBody>
          <a:bodyPr/>
          <a:p/>
        </p:txBody>
      </p:sp>
      <p:sp>
        <p:nvSpPr>
          <p:cNvPr id="181" name="Shape 40"/>
          <p:cNvSpPr/>
          <p:nvPr/>
        </p:nvSpPr>
        <p:spPr>
          <a:xfrm>
            <a:off x="1131897" y="5102352"/>
            <a:ext cx="283464" cy="283464"/>
          </a:xfrm>
          <a:prstGeom prst="ellipse">
            <a:avLst/>
          </a:prstGeom>
          <a:solidFill>
            <a:srgbClr val="C0392B"/>
          </a:solidFill>
          <a:ln w="12700">
            <a:solidFill>
              <a:srgbClr val="C0392B"/>
            </a:solidFill>
            <a:prstDash val="solid"/>
          </a:ln>
        </p:spPr>
        <p:txBody>
          <a:bodyPr/>
          <a:p/>
        </p:txBody>
      </p:sp>
      <p:sp>
        <p:nvSpPr>
          <p:cNvPr id="182" name="Text 41"/>
          <p:cNvSpPr/>
          <p:nvPr/>
        </p:nvSpPr>
        <p:spPr>
          <a:xfrm>
            <a:off x="1131897" y="5106924"/>
            <a:ext cx="283464" cy="274320"/>
          </a:xfrm>
          <a:prstGeom prst="rect">
            <a:avLst/>
          </a:prstGeom>
          <a:noFill/>
          <a:ln/>
        </p:spPr>
        <p:txBody>
          <a:bodyPr wrap="square" lIns="0" tIns="0" rIns="0" bIns="0" rtlCol="0" anchor="ctr"/>
          <a:lstStyle/>
          <a:p>
            <a:pPr marL="0" indent="0" algn="ctr">
              <a:buNone/>
            </a:pPr>
            <a:r>
              <a:rPr lang="en-US" sz="800" b="1" dirty="0">
                <a:solidFill>
                  <a:srgbClr val="FFFFFF"/>
                </a:solidFill>
                <a:latin typeface="Calibri" pitchFamily="34" charset="0"/>
                <a:ea typeface="Calibri" pitchFamily="34" charset="-122"/>
                <a:cs typeface="Calibri" pitchFamily="34" charset="-120"/>
              </a:rPr>
              <a:t>Su</a:t>
            </a:r>
            <a:endParaRPr lang="en-US" sz="800" dirty="0"/>
          </a:p>
        </p:txBody>
      </p:sp>
      <p:sp>
        <p:nvSpPr>
          <p:cNvPr id="183" name="Text 42"/>
          <p:cNvSpPr/>
          <p:nvPr/>
        </p:nvSpPr>
        <p:spPr>
          <a:xfrm>
            <a:off x="566928" y="5468112"/>
            <a:ext cx="1413401" cy="347472"/>
          </a:xfrm>
          <a:prstGeom prst="rect">
            <a:avLst/>
          </a:prstGeom>
          <a:noFill/>
          <a:ln/>
        </p:spPr>
        <p:txBody>
          <a:bodyPr wrap="square" lIns="0" tIns="0" rIns="0" bIns="0" rtlCol="0" anchor="ctr"/>
          <a:lstStyle/>
          <a:p>
            <a:pPr marL="0" indent="0" algn="ctr">
              <a:buNone/>
            </a:pPr>
            <a:r>
              <a:rPr lang="en-US" sz="950" b="1" dirty="0">
                <a:solidFill>
                  <a:srgbClr val="1B2E5E"/>
                </a:solidFill>
                <a:latin typeface="Calibri" pitchFamily="34" charset="0"/>
                <a:ea typeface="Calibri" pitchFamily="34" charset="-122"/>
                <a:cs typeface="Calibri" pitchFamily="34" charset="-120"/>
              </a:rPr>
              <a:t>Sandcastles and Seashells</a:t>
            </a:r>
            <a:endParaRPr lang="en-US" sz="950" dirty="0"/>
          </a:p>
        </p:txBody>
      </p:sp>
      <p:sp>
        <p:nvSpPr>
          <p:cNvPr id="184" name="Shape 43"/>
          <p:cNvSpPr/>
          <p:nvPr/>
        </p:nvSpPr>
        <p:spPr>
          <a:xfrm>
            <a:off x="630936" y="5824728"/>
            <a:ext cx="1285385" cy="0"/>
          </a:xfrm>
          <a:prstGeom prst="line">
            <a:avLst/>
          </a:prstGeom>
          <a:noFill/>
          <a:ln w="9525">
            <a:solidFill>
              <a:srgbClr val="DCE4F0"/>
            </a:solidFill>
            <a:prstDash val="solid"/>
          </a:ln>
        </p:spPr>
        <p:txBody>
          <a:bodyPr/>
          <a:p/>
        </p:txBody>
      </p:sp>
      <p:sp>
        <p:nvSpPr>
          <p:cNvPr id="185" name="Text 44"/>
          <p:cNvSpPr/>
          <p:nvPr/>
        </p:nvSpPr>
        <p:spPr>
          <a:xfrm>
            <a:off x="576072" y="5861304"/>
            <a:ext cx="1395113" cy="603504"/>
          </a:xfrm>
          <a:prstGeom prst="rect">
            <a:avLst/>
          </a:prstGeom>
          <a:noFill/>
          <a:ln/>
        </p:spPr>
        <p:txBody>
          <a:bodyPr wrap="square" lIns="0" tIns="0" rIns="0" bIns="0" rtlCol="0" anchor="t"/>
          <a:lstStyle/>
          <a:p>
            <a:pPr marL="0" indent="0" algn="l">
              <a:buNone/>
            </a:pPr>
            <a:r>
              <a:rPr lang="en-US" sz="650" dirty="0">
                <a:solidFill>
                  <a:srgbClr val="3A4A6B"/>
                </a:solidFill>
                <a:latin typeface="Calibri" pitchFamily="34" charset="0"/>
                <a:ea typeface="Calibri" pitchFamily="34" charset="-122"/>
                <a:cs typeface="Calibri" pitchFamily="34" charset="-120"/>
              </a:rPr>
              <a:t>Looking after the oceans: children talk about ways to reduce pollution, building on learning in spring about caring for living things and respecting the natural world.</a:t>
            </a:r>
            <a:endParaRPr lang="en-US" sz="6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1">
    <p:bg>
      <p:bgPr>
        <a:solidFill>
          <a:srgbClr val="1B2E5E"/>
        </a:solidFill>
        <a:effectLst/>
      </p:bgPr>
    </p:bg>
    <p:spTree>
      <p:nvGrpSpPr>
        <p:cNvPr id="1" name=""/>
        <p:cNvGrpSpPr/>
        <p:nvPr/>
      </p:nvGrpSpPr>
      <p:grpSpPr>
        <a:xfrm>
          <a:off x="0" y="0"/>
          <a:ext cx="0" cy="0"/>
          <a:chOff x="0" y="0"/>
          <a:chExt cx="0" cy="0"/>
        </a:xfrm>
      </p:grpSpPr>
      <p:sp>
        <p:nvSpPr>
          <p:cNvPr id="2" name="Shape 0"/>
          <p:cNvSpPr/>
          <p:nvPr/>
        </p:nvSpPr>
        <p:spPr>
          <a:xfrm>
            <a:off x="502920" y="457200"/>
            <a:ext cx="566928" cy="566928"/>
          </a:xfrm>
          <a:prstGeom prst="ellipse">
            <a:avLst/>
          </a:prstGeom>
          <a:solidFill>
            <a:srgbClr val="F5A623"/>
          </a:solidFill>
          <a:ln/>
        </p:spPr>
        <p:txBody>
          <a:bodyPr/>
          <a:p/>
        </p:txBody>
      </p:sp>
      <p:pic>
        <p:nvPicPr>
          <p:cNvPr id="3" name="Image 0" descr="icons/checkcircle_white.png"/>
          <p:cNvPicPr>
            <a:picLocks noChangeAspect="1"/>
          </p:cNvPicPr>
          <p:nvPr/>
        </p:nvPicPr>
        <p:blipFill>
          <a:blip r:embed="rId3"/>
          <a:stretch>
            <a:fillRect/>
          </a:stretch>
        </p:blipFill>
        <p:spPr>
          <a:xfrm>
            <a:off x="576621" y="530901"/>
            <a:ext cx="419527" cy="419527"/>
          </a:xfrm>
          <a:prstGeom prst="rect">
            <a:avLst/>
          </a:prstGeom>
        </p:spPr>
      </p:pic>
      <p:sp>
        <p:nvSpPr>
          <p:cNvPr id="4" name="Text 1"/>
          <p:cNvSpPr/>
          <p:nvPr/>
        </p:nvSpPr>
        <p:spPr>
          <a:xfrm>
            <a:off x="1234440" y="420624"/>
            <a:ext cx="9601200" cy="640080"/>
          </a:xfrm>
          <a:prstGeom prst="rect">
            <a:avLst/>
          </a:prstGeom>
          <a:noFill/>
          <a:ln/>
        </p:spPr>
        <p:txBody>
          <a:bodyPr wrap="square" lIns="0" tIns="0" rIns="0" bIns="0" rtlCol="0" anchor="ctr"/>
          <a:lstStyle/>
          <a:p>
            <a:pPr marL="0" indent="0">
              <a:buNone/>
            </a:pPr>
            <a:r>
              <a:rPr lang="en-US" sz="2600" b="1" dirty="0">
                <a:solidFill>
                  <a:srgbClr val="FFFFFF"/>
                </a:solidFill>
                <a:latin typeface="Calibri" pitchFamily="34" charset="0"/>
                <a:ea typeface="Calibri" pitchFamily="34" charset="-122"/>
                <a:cs typeface="Calibri" pitchFamily="34" charset="-120"/>
              </a:rPr>
              <a:t>Assessment within Geography</a:t>
            </a:r>
            <a:endParaRPr lang="en-US" sz="2600" dirty="0"/>
          </a:p>
        </p:txBody>
      </p:sp>
      <p:sp>
        <p:nvSpPr>
          <p:cNvPr id="5" name="Shape 2"/>
          <p:cNvSpPr/>
          <p:nvPr/>
        </p:nvSpPr>
        <p:spPr>
          <a:xfrm>
            <a:off x="502920" y="1371600"/>
            <a:ext cx="5440680" cy="3520440"/>
          </a:xfrm>
          <a:prstGeom prst="roundRect">
            <a:avLst>
              <a:gd name="adj" fmla="val 2078"/>
            </a:avLst>
          </a:prstGeom>
          <a:solidFill>
            <a:srgbClr val="13213F"/>
          </a:solidFill>
          <a:ln/>
        </p:spPr>
        <p:txBody>
          <a:bodyPr/>
          <a:p/>
        </p:txBody>
      </p:sp>
      <p:sp>
        <p:nvSpPr>
          <p:cNvPr id="6" name="Text 3"/>
          <p:cNvSpPr/>
          <p:nvPr/>
        </p:nvSpPr>
        <p:spPr>
          <a:xfrm>
            <a:off x="822960" y="1600200"/>
            <a:ext cx="4800600" cy="365760"/>
          </a:xfrm>
          <a:prstGeom prst="rect">
            <a:avLst/>
          </a:prstGeom>
          <a:noFill/>
          <a:ln/>
        </p:spPr>
        <p:txBody>
          <a:bodyPr wrap="square" lIns="0" tIns="0" rIns="0" bIns="0" rtlCol="0" anchor="ctr"/>
          <a:lstStyle/>
          <a:p>
            <a:pPr marL="0" indent="0">
              <a:buNone/>
            </a:pPr>
            <a:r>
              <a:rPr lang="en-US" sz="1400" b="1" kern="0" spc="150" dirty="0">
                <a:solidFill>
                  <a:srgbClr val="F5A623"/>
                </a:solidFill>
                <a:latin typeface="Calibri" pitchFamily="34" charset="0"/>
                <a:ea typeface="Calibri" pitchFamily="34" charset="-122"/>
                <a:cs typeface="Calibri" pitchFamily="34" charset="-120"/>
              </a:rPr>
              <a:t>DAY TO DAY</a:t>
            </a:r>
            <a:endParaRPr lang="en-US" sz="1400" dirty="0"/>
          </a:p>
        </p:txBody>
      </p:sp>
      <p:sp>
        <p:nvSpPr>
          <p:cNvPr id="7" name="Shape 4"/>
          <p:cNvSpPr/>
          <p:nvPr/>
        </p:nvSpPr>
        <p:spPr>
          <a:xfrm>
            <a:off x="822960" y="2203704"/>
            <a:ext cx="128016" cy="128016"/>
          </a:xfrm>
          <a:prstGeom prst="ellipse">
            <a:avLst/>
          </a:prstGeom>
          <a:solidFill>
            <a:srgbClr val="F5A623"/>
          </a:solidFill>
          <a:ln/>
        </p:spPr>
        <p:txBody>
          <a:bodyPr/>
          <a:p/>
        </p:txBody>
      </p:sp>
      <p:sp>
        <p:nvSpPr>
          <p:cNvPr id="8" name="Text 5"/>
          <p:cNvSpPr/>
          <p:nvPr/>
        </p:nvSpPr>
        <p:spPr>
          <a:xfrm>
            <a:off x="1143000" y="2057400"/>
            <a:ext cx="4434840" cy="685800"/>
          </a:xfrm>
          <a:prstGeom prst="rect">
            <a:avLst/>
          </a:prstGeom>
          <a:noFill/>
          <a:ln/>
        </p:spPr>
        <p:txBody>
          <a:bodyPr wrap="square" lIns="0" tIns="0" rIns="0" bIns="0" rtlCol="0" anchor="t"/>
          <a:lstStyle/>
          <a:p>
            <a:pPr marL="0" indent="0">
              <a:lnSpc>
                <a:spcPct val="112000"/>
              </a:lnSpc>
              <a:buNone/>
            </a:pPr>
            <a:r>
              <a:rPr lang="en-US" sz="1250" dirty="0">
                <a:solidFill>
                  <a:srgbClr val="E4E9F5"/>
                </a:solidFill>
                <a:latin typeface="Calibri" pitchFamily="34" charset="0"/>
                <a:ea typeface="Calibri" pitchFamily="34" charset="-122"/>
                <a:cs typeface="Calibri" pitchFamily="34" charset="-120"/>
              </a:rPr>
              <a:t>Discussion, questioning and retrieval of prior knowledge</a:t>
            </a:r>
            <a:endParaRPr lang="en-US" sz="1250" dirty="0"/>
          </a:p>
        </p:txBody>
      </p:sp>
      <p:sp>
        <p:nvSpPr>
          <p:cNvPr id="9" name="Shape 6"/>
          <p:cNvSpPr/>
          <p:nvPr/>
        </p:nvSpPr>
        <p:spPr>
          <a:xfrm>
            <a:off x="822960" y="2916936"/>
            <a:ext cx="128016" cy="128016"/>
          </a:xfrm>
          <a:prstGeom prst="ellipse">
            <a:avLst/>
          </a:prstGeom>
          <a:solidFill>
            <a:srgbClr val="F5A623"/>
          </a:solidFill>
          <a:ln/>
        </p:spPr>
        <p:txBody>
          <a:bodyPr/>
          <a:p/>
        </p:txBody>
      </p:sp>
      <p:sp>
        <p:nvSpPr>
          <p:cNvPr id="10" name="Text 7"/>
          <p:cNvSpPr/>
          <p:nvPr/>
        </p:nvSpPr>
        <p:spPr>
          <a:xfrm>
            <a:off x="1143000" y="2770632"/>
            <a:ext cx="4434840" cy="685800"/>
          </a:xfrm>
          <a:prstGeom prst="rect">
            <a:avLst/>
          </a:prstGeom>
          <a:noFill/>
          <a:ln/>
        </p:spPr>
        <p:txBody>
          <a:bodyPr wrap="square" lIns="0" tIns="0" rIns="0" bIns="0" rtlCol="0" anchor="t"/>
          <a:lstStyle/>
          <a:p>
            <a:pPr marL="0" indent="0">
              <a:lnSpc>
                <a:spcPct val="112000"/>
              </a:lnSpc>
              <a:buNone/>
            </a:pPr>
            <a:r>
              <a:rPr lang="en-US" sz="1250" dirty="0">
                <a:solidFill>
                  <a:srgbClr val="E4E9F5"/>
                </a:solidFill>
                <a:latin typeface="Calibri" pitchFamily="34" charset="0"/>
                <a:ea typeface="Calibri" pitchFamily="34" charset="-122"/>
                <a:cs typeface="Calibri" pitchFamily="34" charset="-120"/>
              </a:rPr>
              <a:t>Map interpretation and locational understanding</a:t>
            </a:r>
            <a:endParaRPr lang="en-US" sz="1250" dirty="0"/>
          </a:p>
        </p:txBody>
      </p:sp>
      <p:sp>
        <p:nvSpPr>
          <p:cNvPr id="11" name="Shape 8"/>
          <p:cNvSpPr/>
          <p:nvPr/>
        </p:nvSpPr>
        <p:spPr>
          <a:xfrm>
            <a:off x="822960" y="3630168"/>
            <a:ext cx="128016" cy="128016"/>
          </a:xfrm>
          <a:prstGeom prst="ellipse">
            <a:avLst/>
          </a:prstGeom>
          <a:solidFill>
            <a:srgbClr val="F5A623"/>
          </a:solidFill>
          <a:ln/>
        </p:spPr>
        <p:txBody>
          <a:bodyPr/>
          <a:p/>
        </p:txBody>
      </p:sp>
      <p:sp>
        <p:nvSpPr>
          <p:cNvPr id="12" name="Text 9"/>
          <p:cNvSpPr/>
          <p:nvPr/>
        </p:nvSpPr>
        <p:spPr>
          <a:xfrm>
            <a:off x="1143000" y="3483864"/>
            <a:ext cx="4434840" cy="685800"/>
          </a:xfrm>
          <a:prstGeom prst="rect">
            <a:avLst/>
          </a:prstGeom>
          <a:noFill/>
          <a:ln/>
        </p:spPr>
        <p:txBody>
          <a:bodyPr wrap="square" lIns="0" tIns="0" rIns="0" bIns="0" rtlCol="0" anchor="t"/>
          <a:lstStyle/>
          <a:p>
            <a:pPr marL="0" indent="0">
              <a:lnSpc>
                <a:spcPct val="112000"/>
              </a:lnSpc>
              <a:buNone/>
            </a:pPr>
            <a:r>
              <a:rPr lang="en-US" sz="1250" dirty="0">
                <a:solidFill>
                  <a:srgbClr val="E4E9F5"/>
                </a:solidFill>
                <a:latin typeface="Calibri" pitchFamily="34" charset="0"/>
                <a:ea typeface="Calibri" pitchFamily="34" charset="-122"/>
                <a:cs typeface="Calibri" pitchFamily="34" charset="-120"/>
              </a:rPr>
              <a:t>Fieldwork observations and enquiry outcomes</a:t>
            </a:r>
            <a:endParaRPr lang="en-US" sz="1250" dirty="0"/>
          </a:p>
        </p:txBody>
      </p:sp>
      <p:sp>
        <p:nvSpPr>
          <p:cNvPr id="13" name="Shape 10"/>
          <p:cNvSpPr/>
          <p:nvPr/>
        </p:nvSpPr>
        <p:spPr>
          <a:xfrm>
            <a:off x="822960" y="4343400"/>
            <a:ext cx="128016" cy="128016"/>
          </a:xfrm>
          <a:prstGeom prst="ellipse">
            <a:avLst/>
          </a:prstGeom>
          <a:solidFill>
            <a:srgbClr val="F5A623"/>
          </a:solidFill>
          <a:ln/>
        </p:spPr>
        <p:txBody>
          <a:bodyPr/>
          <a:p/>
        </p:txBody>
      </p:sp>
      <p:sp>
        <p:nvSpPr>
          <p:cNvPr id="14" name="Text 11"/>
          <p:cNvSpPr/>
          <p:nvPr/>
        </p:nvSpPr>
        <p:spPr>
          <a:xfrm>
            <a:off x="1143000" y="4197096"/>
            <a:ext cx="4434840" cy="685800"/>
          </a:xfrm>
          <a:prstGeom prst="rect">
            <a:avLst/>
          </a:prstGeom>
          <a:noFill/>
          <a:ln/>
        </p:spPr>
        <p:txBody>
          <a:bodyPr wrap="square" lIns="0" tIns="0" rIns="0" bIns="0" rtlCol="0" anchor="t"/>
          <a:lstStyle/>
          <a:p>
            <a:pPr marL="0" indent="0">
              <a:lnSpc>
                <a:spcPct val="112000"/>
              </a:lnSpc>
              <a:buNone/>
            </a:pPr>
            <a:r>
              <a:rPr lang="en-US" sz="1250" dirty="0">
                <a:solidFill>
                  <a:srgbClr val="E4E9F5"/>
                </a:solidFill>
                <a:latin typeface="Calibri" pitchFamily="34" charset="0"/>
                <a:ea typeface="Calibri" pitchFamily="34" charset="-122"/>
                <a:cs typeface="Calibri" pitchFamily="34" charset="-120"/>
              </a:rPr>
              <a:t>Whole class feedback records identify who has met the objective</a:t>
            </a:r>
            <a:endParaRPr lang="en-US" sz="1250" dirty="0"/>
          </a:p>
        </p:txBody>
      </p:sp>
      <p:sp>
        <p:nvSpPr>
          <p:cNvPr id="15" name="Shape 12"/>
          <p:cNvSpPr/>
          <p:nvPr/>
        </p:nvSpPr>
        <p:spPr>
          <a:xfrm>
            <a:off x="6263640" y="1371600"/>
            <a:ext cx="5440680" cy="3520440"/>
          </a:xfrm>
          <a:prstGeom prst="roundRect">
            <a:avLst>
              <a:gd name="adj" fmla="val 2078"/>
            </a:avLst>
          </a:prstGeom>
          <a:solidFill>
            <a:srgbClr val="13213F"/>
          </a:solidFill>
          <a:ln/>
        </p:spPr>
        <p:txBody>
          <a:bodyPr/>
          <a:p/>
        </p:txBody>
      </p:sp>
      <p:sp>
        <p:nvSpPr>
          <p:cNvPr id="16" name="Text 13"/>
          <p:cNvSpPr/>
          <p:nvPr/>
        </p:nvSpPr>
        <p:spPr>
          <a:xfrm>
            <a:off x="6583680" y="1600200"/>
            <a:ext cx="4800600" cy="365760"/>
          </a:xfrm>
          <a:prstGeom prst="rect">
            <a:avLst/>
          </a:prstGeom>
          <a:noFill/>
          <a:ln/>
        </p:spPr>
        <p:txBody>
          <a:bodyPr wrap="square" lIns="0" tIns="0" rIns="0" bIns="0" rtlCol="0" anchor="ctr"/>
          <a:lstStyle/>
          <a:p>
            <a:pPr marL="0" indent="0">
              <a:buNone/>
            </a:pPr>
            <a:r>
              <a:rPr lang="en-US" sz="1400" b="1" kern="0" spc="150" dirty="0">
                <a:solidFill>
                  <a:srgbClr val="0E7C7B"/>
                </a:solidFill>
                <a:latin typeface="Calibri" pitchFamily="34" charset="0"/>
                <a:ea typeface="Calibri" pitchFamily="34" charset="-122"/>
                <a:cs typeface="Calibri" pitchFamily="34" charset="-120"/>
              </a:rPr>
              <a:t>ONGOING</a:t>
            </a:r>
            <a:endParaRPr lang="en-US" sz="1400" dirty="0"/>
          </a:p>
        </p:txBody>
      </p:sp>
      <p:sp>
        <p:nvSpPr>
          <p:cNvPr id="17" name="Shape 14"/>
          <p:cNvSpPr/>
          <p:nvPr/>
        </p:nvSpPr>
        <p:spPr>
          <a:xfrm>
            <a:off x="6583680" y="2203704"/>
            <a:ext cx="128016" cy="128016"/>
          </a:xfrm>
          <a:prstGeom prst="ellipse">
            <a:avLst/>
          </a:prstGeom>
          <a:solidFill>
            <a:srgbClr val="0E7C7B"/>
          </a:solidFill>
          <a:ln/>
        </p:spPr>
        <p:txBody>
          <a:bodyPr/>
          <a:p/>
        </p:txBody>
      </p:sp>
      <p:sp>
        <p:nvSpPr>
          <p:cNvPr id="18" name="Text 15"/>
          <p:cNvSpPr/>
          <p:nvPr/>
        </p:nvSpPr>
        <p:spPr>
          <a:xfrm>
            <a:off x="6903720" y="2057400"/>
            <a:ext cx="4434840" cy="685800"/>
          </a:xfrm>
          <a:prstGeom prst="rect">
            <a:avLst/>
          </a:prstGeom>
          <a:noFill/>
          <a:ln/>
        </p:spPr>
        <p:txBody>
          <a:bodyPr wrap="square" lIns="0" tIns="0" rIns="0" bIns="0" rtlCol="0" anchor="t"/>
          <a:lstStyle/>
          <a:p>
            <a:pPr marL="0" indent="0">
              <a:lnSpc>
                <a:spcPct val="112000"/>
              </a:lnSpc>
              <a:buNone/>
            </a:pPr>
            <a:r>
              <a:rPr lang="en-US" sz="1250" dirty="0">
                <a:solidFill>
                  <a:srgbClr val="E4E9F5"/>
                </a:solidFill>
                <a:latin typeface="Calibri" pitchFamily="34" charset="0"/>
                <a:ea typeface="Calibri" pitchFamily="34" charset="-122"/>
                <a:cs typeface="Calibri" pitchFamily="34" charset="-120"/>
              </a:rPr>
              <a:t>An overall professional judgement of attainment made at the end of the year</a:t>
            </a:r>
            <a:endParaRPr lang="en-US" sz="1250" dirty="0"/>
          </a:p>
        </p:txBody>
      </p:sp>
      <p:sp>
        <p:nvSpPr>
          <p:cNvPr id="19" name="Shape 16"/>
          <p:cNvSpPr/>
          <p:nvPr/>
        </p:nvSpPr>
        <p:spPr>
          <a:xfrm>
            <a:off x="6583680" y="2916936"/>
            <a:ext cx="128016" cy="128016"/>
          </a:xfrm>
          <a:prstGeom prst="ellipse">
            <a:avLst/>
          </a:prstGeom>
          <a:solidFill>
            <a:srgbClr val="0E7C7B"/>
          </a:solidFill>
          <a:ln/>
        </p:spPr>
        <p:txBody>
          <a:bodyPr/>
          <a:p/>
        </p:txBody>
      </p:sp>
      <p:sp>
        <p:nvSpPr>
          <p:cNvPr id="20" name="Text 17"/>
          <p:cNvSpPr/>
          <p:nvPr/>
        </p:nvSpPr>
        <p:spPr>
          <a:xfrm>
            <a:off x="6903720" y="2770632"/>
            <a:ext cx="4434840" cy="685800"/>
          </a:xfrm>
          <a:prstGeom prst="rect">
            <a:avLst/>
          </a:prstGeom>
          <a:noFill/>
          <a:ln/>
        </p:spPr>
        <p:txBody>
          <a:bodyPr wrap="square" lIns="0" tIns="0" rIns="0" bIns="0" rtlCol="0" anchor="t"/>
          <a:lstStyle/>
          <a:p>
            <a:pPr marL="0" indent="0">
              <a:lnSpc>
                <a:spcPct val="112000"/>
              </a:lnSpc>
              <a:buNone/>
            </a:pPr>
            <a:r>
              <a:rPr lang="en-US" sz="1250" dirty="0">
                <a:solidFill>
                  <a:srgbClr val="E4E9F5"/>
                </a:solidFill>
                <a:latin typeface="Calibri" pitchFamily="34" charset="0"/>
                <a:ea typeface="Calibri" pitchFamily="34" charset="-122"/>
                <a:cs typeface="Calibri" pitchFamily="34" charset="-120"/>
              </a:rPr>
              <a:t>Measured against year-group end points in the curriculum maps</a:t>
            </a:r>
            <a:endParaRPr lang="en-US" sz="1250" dirty="0"/>
          </a:p>
        </p:txBody>
      </p:sp>
      <p:sp>
        <p:nvSpPr>
          <p:cNvPr id="21" name="Shape 18"/>
          <p:cNvSpPr/>
          <p:nvPr/>
        </p:nvSpPr>
        <p:spPr>
          <a:xfrm>
            <a:off x="6583680" y="3630168"/>
            <a:ext cx="128016" cy="128016"/>
          </a:xfrm>
          <a:prstGeom prst="ellipse">
            <a:avLst/>
          </a:prstGeom>
          <a:solidFill>
            <a:srgbClr val="0E7C7B"/>
          </a:solidFill>
          <a:ln/>
        </p:spPr>
        <p:txBody>
          <a:bodyPr/>
          <a:p/>
        </p:txBody>
      </p:sp>
      <p:sp>
        <p:nvSpPr>
          <p:cNvPr id="22" name="Text 19"/>
          <p:cNvSpPr/>
          <p:nvPr/>
        </p:nvSpPr>
        <p:spPr>
          <a:xfrm>
            <a:off x="6903720" y="3483864"/>
            <a:ext cx="4434840" cy="685800"/>
          </a:xfrm>
          <a:prstGeom prst="rect">
            <a:avLst/>
          </a:prstGeom>
          <a:noFill/>
          <a:ln/>
        </p:spPr>
        <p:txBody>
          <a:bodyPr wrap="square" lIns="0" tIns="0" rIns="0" bIns="0" rtlCol="0" anchor="t"/>
          <a:lstStyle/>
          <a:p>
            <a:pPr marL="0" indent="0">
              <a:lnSpc>
                <a:spcPct val="108000"/>
              </a:lnSpc>
              <a:buNone/>
            </a:pPr>
            <a:r>
              <a:rPr lang="en-US" sz="1250" dirty="0">
                <a:solidFill>
                  <a:srgbClr val="E4E9F5"/>
                </a:solidFill>
                <a:latin typeface="Calibri" pitchFamily="34" charset="0"/>
                <a:ea typeface="Calibri" pitchFamily="34" charset="-122"/>
                <a:cs typeface="Calibri" pitchFamily="34" charset="-120"/>
              </a:rPr>
              <a:t>Recorded in Whole Class Feedback Books and Insight (annually)</a:t>
            </a:r>
            <a:endParaRPr lang="en-US" sz="1250" dirty="0"/>
          </a:p>
        </p:txBody>
      </p:sp>
      <p:sp>
        <p:nvSpPr>
          <p:cNvPr id="23" name="Shape 20"/>
          <p:cNvSpPr/>
          <p:nvPr/>
        </p:nvSpPr>
        <p:spPr>
          <a:xfrm>
            <a:off x="6583680" y="4343400"/>
            <a:ext cx="128016" cy="128016"/>
          </a:xfrm>
          <a:prstGeom prst="ellipse">
            <a:avLst/>
          </a:prstGeom>
          <a:solidFill>
            <a:srgbClr val="0E7C7B"/>
          </a:solidFill>
          <a:ln/>
        </p:spPr>
        <p:txBody>
          <a:bodyPr/>
          <a:p/>
        </p:txBody>
      </p:sp>
      <p:sp>
        <p:nvSpPr>
          <p:cNvPr id="24" name="Text 21"/>
          <p:cNvSpPr/>
          <p:nvPr/>
        </p:nvSpPr>
        <p:spPr>
          <a:xfrm>
            <a:off x="6903720" y="4197096"/>
            <a:ext cx="4434840" cy="685800"/>
          </a:xfrm>
          <a:prstGeom prst="rect">
            <a:avLst/>
          </a:prstGeom>
          <a:noFill/>
          <a:ln/>
        </p:spPr>
        <p:txBody>
          <a:bodyPr wrap="square" lIns="0" tIns="0" rIns="0" bIns="0" rtlCol="0" anchor="t"/>
          <a:lstStyle/>
          <a:p>
            <a:pPr marL="0" indent="0">
              <a:lnSpc>
                <a:spcPct val="112000"/>
              </a:lnSpc>
              <a:buNone/>
            </a:pPr>
            <a:r>
              <a:rPr lang="en-US" sz="1250" dirty="0">
                <a:solidFill>
                  <a:srgbClr val="E4E9F5"/>
                </a:solidFill>
                <a:latin typeface="Calibri" pitchFamily="34" charset="0"/>
                <a:ea typeface="Calibri" pitchFamily="34" charset="-122"/>
                <a:cs typeface="Calibri" pitchFamily="34" charset="-120"/>
              </a:rPr>
              <a:t>Used to identify curriculum strengths and next steps for the subject</a:t>
            </a:r>
            <a:endParaRPr lang="en-US" sz="1250" dirty="0"/>
          </a:p>
        </p:txBody>
      </p:sp>
      <p:sp>
        <p:nvSpPr>
          <p:cNvPr id="25" name="Shape 22"/>
          <p:cNvSpPr/>
          <p:nvPr/>
        </p:nvSpPr>
        <p:spPr>
          <a:xfrm>
            <a:off x="502920" y="5074920"/>
            <a:ext cx="11201400" cy="1234440"/>
          </a:xfrm>
          <a:prstGeom prst="roundRect">
            <a:avLst>
              <a:gd name="adj" fmla="val 5926"/>
            </a:avLst>
          </a:prstGeom>
          <a:solidFill>
            <a:srgbClr val="24386B"/>
          </a:solidFill>
          <a:ln/>
        </p:spPr>
        <p:txBody>
          <a:bodyPr/>
          <a:p/>
        </p:txBody>
      </p:sp>
      <p:sp>
        <p:nvSpPr>
          <p:cNvPr id="26" name="Shape 23"/>
          <p:cNvSpPr/>
          <p:nvPr/>
        </p:nvSpPr>
        <p:spPr>
          <a:xfrm>
            <a:off x="777240" y="5367528"/>
            <a:ext cx="640080" cy="640080"/>
          </a:xfrm>
          <a:prstGeom prst="ellipse">
            <a:avLst/>
          </a:prstGeom>
          <a:solidFill>
            <a:srgbClr val="F5A623"/>
          </a:solidFill>
          <a:ln/>
        </p:spPr>
        <p:txBody>
          <a:bodyPr/>
          <a:p/>
        </p:txBody>
      </p:sp>
      <p:pic>
        <p:nvPicPr>
          <p:cNvPr id="27" name="Image 1" descr="icons/globe_white.png"/>
          <p:cNvPicPr>
            <a:picLocks noChangeAspect="1"/>
          </p:cNvPicPr>
          <p:nvPr/>
        </p:nvPicPr>
        <p:blipFill>
          <a:blip r:embed="rId4"/>
          <a:stretch>
            <a:fillRect/>
          </a:stretch>
        </p:blipFill>
        <p:spPr>
          <a:xfrm>
            <a:off x="860450" y="5450738"/>
            <a:ext cx="473659" cy="473659"/>
          </a:xfrm>
          <a:prstGeom prst="rect">
            <a:avLst/>
          </a:prstGeom>
        </p:spPr>
      </p:pic>
      <p:sp>
        <p:nvSpPr>
          <p:cNvPr id="28" name="Text 24"/>
          <p:cNvSpPr/>
          <p:nvPr/>
        </p:nvSpPr>
        <p:spPr>
          <a:xfrm>
            <a:off x="1600200" y="5074920"/>
            <a:ext cx="9784080" cy="1234440"/>
          </a:xfrm>
          <a:prstGeom prst="rect">
            <a:avLst/>
          </a:prstGeom>
          <a:noFill/>
          <a:ln/>
        </p:spPr>
        <p:txBody>
          <a:bodyPr wrap="square" lIns="0" tIns="0" rIns="0" bIns="0" rtlCol="0" anchor="ctr"/>
          <a:lstStyle/>
          <a:p>
            <a:pPr marL="0" indent="0">
              <a:lnSpc>
                <a:spcPct val="115000"/>
              </a:lnSpc>
              <a:buNone/>
            </a:pPr>
            <a:r>
              <a:rPr lang="en-US" sz="1400" i="1" dirty="0">
                <a:solidFill>
                  <a:srgbClr val="FFFFFF"/>
                </a:solidFill>
                <a:latin typeface="Calibri" pitchFamily="34" charset="0"/>
                <a:ea typeface="Calibri" pitchFamily="34" charset="-122"/>
                <a:cs typeface="Calibri" pitchFamily="34" charset="-120"/>
              </a:rPr>
              <a:t>Every child at Bexton leaves able to think like a geographer, asking questions, reading evidence and explaining how people and places shape each other.</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246</TotalTime>
  <Words>2243</Words>
  <Application>Microsoft Office PowerPoint</Application>
  <PresentationFormat>Widescreen</PresentationFormat>
  <Paragraphs>347</Paragraphs>
  <Slides>15</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Geography Subject Overview</dc:title>
  <dc:subject>PptxGenJS Presentation</dc:subject>
  <dc:creator>Bexton Primary School</dc:creator>
  <cp:lastModifiedBy>Tristram Marchington</cp:lastModifiedBy>
  <cp:revision>4</cp:revision>
  <dcterms:created xsi:type="dcterms:W3CDTF">2026-07-02T21:30:59Z</dcterms:created>
  <dcterms:modified xsi:type="dcterms:W3CDTF">2026-10-08T09:48:26Z</dcterms:modified>
</cp:coreProperties>
</file>