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stram Marchington" userId="4b3aa505-4d04-44d2-a3ea-f74dfb5aec73" providerId="ADAL" clId="{342628BC-F041-4881-AEEC-CBC04A085EE9}"/>
    <pc:docChg chg="modSld">
      <pc:chgData name="Tristram Marchington" userId="4b3aa505-4d04-44d2-a3ea-f74dfb5aec73" providerId="ADAL" clId="{342628BC-F041-4881-AEEC-CBC04A085EE9}" dt="2026-09-08T11:27:07.283" v="2"/>
      <pc:docMkLst>
        <pc:docMk/>
      </pc:docMkLst>
      <pc:sldChg chg="modSp mod">
        <pc:chgData name="Tristram Marchington" userId="4b3aa505-4d04-44d2-a3ea-f74dfb5aec73" providerId="ADAL" clId="{342628BC-F041-4881-AEEC-CBC04A085EE9}" dt="2026-09-08T11:27:07.283" v="2"/>
        <pc:sldMkLst>
          <pc:docMk/>
          <pc:sldMk cId="0" sldId="266"/>
        </pc:sldMkLst>
        <pc:spChg chg="mod">
          <ac:chgData name="Tristram Marchington" userId="4b3aa505-4d04-44d2-a3ea-f74dfb5aec73" providerId="ADAL" clId="{342628BC-F041-4881-AEEC-CBC04A085EE9}" dt="2026-09-08T11:27:07.283" v="2"/>
          <ac:spMkLst>
            <pc:docMk/>
            <pc:sldMk cId="0" sldId="266"/>
            <ac:spMk id="16" creationId="{00000000-0000-0000-0000-000000000000}"/>
          </ac:spMkLst>
        </pc:spChg>
        <pc:spChg chg="mod">
          <ac:chgData name="Tristram Marchington" userId="4b3aa505-4d04-44d2-a3ea-f74dfb5aec73" providerId="ADAL" clId="{342628BC-F041-4881-AEEC-CBC04A085EE9}" dt="2026-09-08T11:23:27.908" v="1"/>
          <ac:spMkLst>
            <pc:docMk/>
            <pc:sldMk cId="0" sldId="266"/>
            <ac:spMk id="22" creationId="{00000000-0000-0000-0000-000000000000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72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2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exton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188" y="457200"/>
            <a:ext cx="1417320" cy="1417320"/>
          </a:xfrm>
          <a:prstGeom prst="rect">
            <a:avLst/>
          </a:prstGeom>
          <a:effectLst>
            <a:outerShdw blurRad="101600" dist="38100" dir="27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3" name="Shape 0"/>
          <p:cNvSpPr/>
          <p:nvPr/>
        </p:nvSpPr>
        <p:spPr>
          <a:xfrm>
            <a:off x="5592928" y="2331720"/>
            <a:ext cx="1005840" cy="1005840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4" name="Image 1" descr="icons/too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687" y="2462479"/>
            <a:ext cx="744322" cy="7443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0" y="352044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0" y="434340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3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OVERVIEW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0" y="489204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C9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Innovative thinkers. Practical makers. Reflective evaluators.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0" y="626364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8A9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CHESHIRE ACADEMIES TRUST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" name="Image 0" descr="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Intent &amp; Implementation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4160520" cy="5074920"/>
          </a:xfrm>
          <a:prstGeom prst="roundRect">
            <a:avLst>
              <a:gd name="adj" fmla="val 1758"/>
            </a:avLst>
          </a:prstGeom>
          <a:solidFill>
            <a:srgbClr val="EEF1F7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14630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INTENT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1965960"/>
            <a:ext cx="361188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1200"/>
              </a:spcAft>
              <a:buSzPct val="100000"/>
              <a:buChar char="●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Innovative and creative thinkers with an appreciation for the design cycle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1200"/>
              </a:spcAft>
              <a:buSzPct val="100000"/>
              <a:buChar char="●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to take risks through drafting, modelling and testing ideas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1200"/>
              </a:spcAft>
              <a:buSzPct val="100000"/>
              <a:buChar char="●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Reflective learners who evaluate their own work and the work of others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1200"/>
              </a:spcAft>
              <a:buSzPct val="100000"/>
              <a:buChar char="●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understanding of how design and technology shapes the world around us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1200"/>
              </a:spcAft>
              <a:buSzPct val="100000"/>
              <a:buChar char="●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Resourceful, enterprising citizens ready to contribute to future design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1200"/>
              </a:spcAft>
              <a:buSzPct val="100000"/>
              <a:buChar char="●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child a designer and a maker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937760" y="123444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937760" y="1691640"/>
            <a:ext cx="6720840" cy="1170432"/>
          </a:xfrm>
          <a:prstGeom prst="roundRect">
            <a:avLst>
              <a:gd name="adj" fmla="val 5469"/>
            </a:avLst>
          </a:prstGeom>
          <a:solidFill>
            <a:srgbClr val="EEF1F7"/>
          </a:solidFill>
          <a:ln/>
        </p:spPr>
      </p:sp>
      <p:sp>
        <p:nvSpPr>
          <p:cNvPr id="12" name="Shape 9"/>
          <p:cNvSpPr/>
          <p:nvPr/>
        </p:nvSpPr>
        <p:spPr>
          <a:xfrm>
            <a:off x="5102352" y="2048256"/>
            <a:ext cx="457200" cy="457200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13" name="Image 1" descr="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788" y="2107692"/>
            <a:ext cx="338328" cy="33832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715000" y="1783080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structure &amp; sequencing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5715000" y="2075688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DT day each half term, or one lesson every other week, following the three-stage design, make and evaluate process across five strands.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937760" y="3008376"/>
            <a:ext cx="6720840" cy="1170432"/>
          </a:xfrm>
          <a:prstGeom prst="roundRect">
            <a:avLst>
              <a:gd name="adj" fmla="val 5469"/>
            </a:avLst>
          </a:prstGeom>
          <a:solidFill>
            <a:srgbClr val="EEF1F7"/>
          </a:solidFill>
          <a:ln/>
        </p:spPr>
      </p:sp>
      <p:sp>
        <p:nvSpPr>
          <p:cNvPr id="17" name="Shape 13"/>
          <p:cNvSpPr/>
          <p:nvPr/>
        </p:nvSpPr>
        <p:spPr>
          <a:xfrm>
            <a:off x="5102352" y="3364992"/>
            <a:ext cx="457200" cy="457200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18" name="Image 2" descr="icons/tool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788" y="3424428"/>
            <a:ext cx="338328" cy="33832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715000" y="3099816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&amp; concepts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715000" y="3392424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unit follows a consistent structure: research, design, make and evaluate. Cross-curricular links are made where they enrich learning without diluting the subject.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4937760" y="4325112"/>
            <a:ext cx="6720840" cy="1170432"/>
          </a:xfrm>
          <a:prstGeom prst="roundRect">
            <a:avLst>
              <a:gd name="adj" fmla="val 5469"/>
            </a:avLst>
          </a:prstGeom>
          <a:solidFill>
            <a:srgbClr val="EEF1F7"/>
          </a:solidFill>
          <a:ln/>
        </p:spPr>
      </p:sp>
      <p:sp>
        <p:nvSpPr>
          <p:cNvPr id="22" name="Shape 17"/>
          <p:cNvSpPr/>
          <p:nvPr/>
        </p:nvSpPr>
        <p:spPr>
          <a:xfrm>
            <a:off x="5102352" y="4681728"/>
            <a:ext cx="457200" cy="457200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23" name="Image 3" descr="icons/seedling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1788" y="4741164"/>
            <a:ext cx="338328" cy="33832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715000" y="4416552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Enrichment &amp; personal development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5715000" y="4709160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whole-school Christmas Light Extravaganza, a biennial large-scale project such as Bexton Carnival or Caine's Arcade, and a Year 6 food technology taster day at Knutsford Academy.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937760" y="5641848"/>
            <a:ext cx="6720840" cy="1170432"/>
          </a:xfrm>
          <a:prstGeom prst="roundRect">
            <a:avLst>
              <a:gd name="adj" fmla="val 5469"/>
            </a:avLst>
          </a:prstGeom>
          <a:solidFill>
            <a:srgbClr val="EEF1F7"/>
          </a:solidFill>
          <a:ln/>
        </p:spPr>
      </p:sp>
      <p:sp>
        <p:nvSpPr>
          <p:cNvPr id="27" name="Shape 21"/>
          <p:cNvSpPr/>
          <p:nvPr/>
        </p:nvSpPr>
        <p:spPr>
          <a:xfrm>
            <a:off x="5102352" y="5998464"/>
            <a:ext cx="457200" cy="457200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28" name="Image 4" descr="icons/checkcircle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1788" y="6057900"/>
            <a:ext cx="338328" cy="33832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715000" y="57332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&amp; next steps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5715000" y="6025896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sheets completed at the end of each unit, alongside ongoing observation and questioning. Judgements are recorded in Whole Class Feedback Books and Insight.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" name="Image 0" descr="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and The Pathway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02920" y="118872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DT project incorporates elements of the five Pathway Trails, connecting subject learning to the wider Bexton experience.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/>
        </p:spPr>
      </p:sp>
      <p:sp>
        <p:nvSpPr>
          <p:cNvPr id="9" name="Shape 6"/>
          <p:cNvSpPr/>
          <p:nvPr/>
        </p:nvSpPr>
        <p:spPr>
          <a:xfrm>
            <a:off x="1257300" y="2240280"/>
            <a:ext cx="585216" cy="585216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10" name="Image 1" descr="icons/troph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378" y="2316358"/>
            <a:ext cx="433060" cy="4330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12648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685800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Presenting and showcasing finished products with pride.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779776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/>
        </p:spPr>
      </p:sp>
      <p:sp>
        <p:nvSpPr>
          <p:cNvPr id="14" name="Shape 10"/>
          <p:cNvSpPr/>
          <p:nvPr/>
        </p:nvSpPr>
        <p:spPr>
          <a:xfrm>
            <a:off x="3534156" y="2240280"/>
            <a:ext cx="585216" cy="585216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15" name="Image 2" descr="icons/user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234" y="2316358"/>
            <a:ext cx="433060" cy="4330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889504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2962656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alongside others, sharing ideas and materials.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056632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/>
        </p:spPr>
      </p:sp>
      <p:sp>
        <p:nvSpPr>
          <p:cNvPr id="19" name="Shape 14"/>
          <p:cNvSpPr/>
          <p:nvPr/>
        </p:nvSpPr>
        <p:spPr>
          <a:xfrm>
            <a:off x="5811012" y="2240280"/>
            <a:ext cx="585216" cy="585216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20" name="Image 3" descr="icons/mapmarker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090" y="2316358"/>
            <a:ext cx="433060" cy="4330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166360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5239512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 for real users and real-world purposes.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7333488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/>
        </p:spPr>
      </p:sp>
      <p:sp>
        <p:nvSpPr>
          <p:cNvPr id="24" name="Shape 18"/>
          <p:cNvSpPr/>
          <p:nvPr/>
        </p:nvSpPr>
        <p:spPr>
          <a:xfrm>
            <a:off x="8087868" y="2240280"/>
            <a:ext cx="585216" cy="585216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25" name="Image 4" descr="icons/handshake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3946" y="2316358"/>
            <a:ext cx="433060" cy="43306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443216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7516368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Collaborating on shared design and making challenges.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9610344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/>
        </p:spPr>
      </p:sp>
      <p:sp>
        <p:nvSpPr>
          <p:cNvPr id="29" name="Shape 22"/>
          <p:cNvSpPr/>
          <p:nvPr/>
        </p:nvSpPr>
        <p:spPr>
          <a:xfrm>
            <a:off x="10364724" y="2240280"/>
            <a:ext cx="585216" cy="585216"/>
          </a:xfrm>
          <a:prstGeom prst="ellipse">
            <a:avLst/>
          </a:prstGeom>
          <a:solidFill>
            <a:srgbClr val="1B2E5E"/>
          </a:solidFill>
          <a:ln/>
        </p:spPr>
      </p:sp>
      <p:pic>
        <p:nvPicPr>
          <p:cNvPr id="30" name="Image 5" descr="icons/comments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0802" y="2316358"/>
            <a:ext cx="433060" cy="43306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9720072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9793224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Annotating designs and explaining making decisions.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" name="Image 0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DT in the Early Years Foundation Stage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02920" y="123444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Reception, DT is woven through play-based learning. Children explore making and construction using a range of media and materials, including Diwali lanterns, shadow puppets, Supertato junk traps, mini-beast models and sea creature puppets, developing early design thinking and manual skills across the year.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2880360"/>
            <a:ext cx="5394960" cy="3337560"/>
          </a:xfrm>
          <a:prstGeom prst="roundRect">
            <a:avLst>
              <a:gd name="adj" fmla="val 2192"/>
            </a:avLst>
          </a:prstGeom>
          <a:solidFill>
            <a:srgbClr val="EEF1F7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31089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RECEPTION, CHILDREN CAN...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77240" y="361188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1" name="Image 1" descr="icons/checkcirc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3671316"/>
            <a:ext cx="338328" cy="33832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71600" y="361188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range of tools competently, safely and confidently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4" name="Image 2" descr="icons/checkcirc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4357116"/>
            <a:ext cx="338328" cy="33832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71600" y="429768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and build on previous learning, refining their ideas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7" name="Image 3" descr="icons/checkcirc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5042916"/>
            <a:ext cx="338328" cy="33832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71600" y="498348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collaboratively, sharing ideas, resources and skills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777240" y="5669280"/>
            <a:ext cx="457200" cy="4572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20" name="Image 4" descr="icons/checkcirc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5728716"/>
            <a:ext cx="338328" cy="33832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371600" y="566928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 model for a purpose, choosing their own materials and joining techniques</a:t>
            </a:r>
            <a:endParaRPr lang="en-US" sz="1200" dirty="0"/>
          </a:p>
        </p:txBody>
      </p:sp>
      <p:sp>
        <p:nvSpPr>
          <p:cNvPr id="22" name="Shape 15"/>
          <p:cNvSpPr/>
          <p:nvPr/>
        </p:nvSpPr>
        <p:spPr>
          <a:xfrm>
            <a:off x="6263640" y="1234440"/>
            <a:ext cx="5394960" cy="4983480"/>
          </a:xfrm>
          <a:prstGeom prst="roundRect">
            <a:avLst>
              <a:gd name="adj" fmla="val 1468"/>
            </a:avLst>
          </a:prstGeom>
          <a:solidFill>
            <a:srgbClr val="1B2E5E"/>
          </a:solidFill>
          <a:ln/>
          <a:effectLst>
            <a:outerShdw blurRad="76200" dist="25400" dir="27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Shape 16"/>
          <p:cNvSpPr/>
          <p:nvPr/>
        </p:nvSpPr>
        <p:spPr>
          <a:xfrm>
            <a:off x="6537960" y="150876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24" name="Image 5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283" y="1580083"/>
            <a:ext cx="405994" cy="40599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7223760" y="15087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EXPRESSIVE ARTS AND DESIGN</a:t>
            </a:r>
            <a:endParaRPr lang="en-US" sz="1200" dirty="0"/>
          </a:p>
        </p:txBody>
      </p:sp>
      <p:sp>
        <p:nvSpPr>
          <p:cNvPr id="26" name="Text 18"/>
          <p:cNvSpPr/>
          <p:nvPr/>
        </p:nvSpPr>
        <p:spPr>
          <a:xfrm>
            <a:off x="7223760" y="178308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Learning Goal: Creating with Materials</a:t>
            </a:r>
            <a:endParaRPr lang="en-US" sz="1350" dirty="0"/>
          </a:p>
        </p:txBody>
      </p:sp>
      <p:sp>
        <p:nvSpPr>
          <p:cNvPr id="27" name="Shape 19"/>
          <p:cNvSpPr/>
          <p:nvPr/>
        </p:nvSpPr>
        <p:spPr>
          <a:xfrm>
            <a:off x="6537960" y="275234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28" name="Text 20"/>
          <p:cNvSpPr/>
          <p:nvPr/>
        </p:nvSpPr>
        <p:spPr>
          <a:xfrm>
            <a:off x="6858000" y="2624328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Safely use and explore a variety of materials, tools and techniques, experimenting with colour, design, texture, form and function</a:t>
            </a:r>
            <a:endParaRPr lang="en-US" sz="1250" dirty="0"/>
          </a:p>
        </p:txBody>
      </p:sp>
      <p:sp>
        <p:nvSpPr>
          <p:cNvPr id="29" name="Shape 21"/>
          <p:cNvSpPr/>
          <p:nvPr/>
        </p:nvSpPr>
        <p:spPr>
          <a:xfrm>
            <a:off x="6537960" y="380390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30" name="Text 22"/>
          <p:cNvSpPr/>
          <p:nvPr/>
        </p:nvSpPr>
        <p:spPr>
          <a:xfrm>
            <a:off x="6858000" y="3675888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their creations, explaining the process they have used</a:t>
            </a:r>
            <a:endParaRPr lang="en-US" sz="1250" dirty="0"/>
          </a:p>
        </p:txBody>
      </p:sp>
      <p:sp>
        <p:nvSpPr>
          <p:cNvPr id="31" name="Shape 23"/>
          <p:cNvSpPr/>
          <p:nvPr/>
        </p:nvSpPr>
        <p:spPr>
          <a:xfrm>
            <a:off x="6537960" y="485546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32" name="Text 24"/>
          <p:cNvSpPr/>
          <p:nvPr/>
        </p:nvSpPr>
        <p:spPr>
          <a:xfrm>
            <a:off x="6858000" y="4727448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use of props and materials when role playing characters in narratives and stories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6537960" y="5532120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AEB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Matters guides the frequency, repetition and depth of these experiences. DT is not taught discretely in Nursery, where children make junk-model vehicles, work with clay and take part in simple food preparation.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3" name="Image 0" descr="icons/hand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 within DT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02920" y="123444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child at Bexton is a designer and a maker. The curriculum intent stays the same for every pupil. What changes is how staff scaffold the journey there for children with additional needs.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4297680"/>
            <a:ext cx="4206240" cy="1920240"/>
          </a:xfrm>
          <a:prstGeom prst="roundRect">
            <a:avLst>
              <a:gd name="adj" fmla="val 3810"/>
            </a:avLst>
          </a:prstGeom>
          <a:solidFill>
            <a:srgbClr val="1B2E5E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4297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AMBITION.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APPROACH.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029200" y="1234440"/>
            <a:ext cx="6629400" cy="1143000"/>
          </a:xfrm>
          <a:prstGeom prst="roundRect">
            <a:avLst>
              <a:gd name="adj" fmla="val 5600"/>
            </a:avLst>
          </a:prstGeom>
          <a:solidFill>
            <a:srgbClr val="EEF1F7"/>
          </a:solidFill>
          <a:ln/>
        </p:spPr>
      </p:sp>
      <p:sp>
        <p:nvSpPr>
          <p:cNvPr id="11" name="Shape 8"/>
          <p:cNvSpPr/>
          <p:nvPr/>
        </p:nvSpPr>
        <p:spPr>
          <a:xfrm>
            <a:off x="5193792" y="1531620"/>
            <a:ext cx="548640" cy="548640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12" name="Image 1" descr="icons/too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5115" y="1602943"/>
            <a:ext cx="405994" cy="40599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925312" y="1307592"/>
            <a:ext cx="18288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tools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7818120" y="1234440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tools and equipment to support fine motor development and physical access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5029200" y="2523744"/>
            <a:ext cx="6629400" cy="1143000"/>
          </a:xfrm>
          <a:prstGeom prst="roundRect">
            <a:avLst>
              <a:gd name="adj" fmla="val 5600"/>
            </a:avLst>
          </a:prstGeom>
          <a:solidFill>
            <a:srgbClr val="EEF1F7"/>
          </a:solidFill>
          <a:ln/>
        </p:spPr>
      </p:sp>
      <p:sp>
        <p:nvSpPr>
          <p:cNvPr id="16" name="Shape 12"/>
          <p:cNvSpPr/>
          <p:nvPr/>
        </p:nvSpPr>
        <p:spPr>
          <a:xfrm>
            <a:off x="5193792" y="2820924"/>
            <a:ext cx="548640" cy="548640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17" name="Image 2" descr="icons/teacher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5115" y="2892247"/>
            <a:ext cx="405994" cy="40599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925312" y="2596896"/>
            <a:ext cx="18288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guidance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7818120" y="2523744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design challenges broken into manageable steps, with visual prompts and personalised support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5029200" y="3813048"/>
            <a:ext cx="6629400" cy="1143000"/>
          </a:xfrm>
          <a:prstGeom prst="roundRect">
            <a:avLst>
              <a:gd name="adj" fmla="val 5600"/>
            </a:avLst>
          </a:prstGeom>
          <a:solidFill>
            <a:srgbClr val="EEF1F7"/>
          </a:solidFill>
          <a:ln/>
        </p:spPr>
      </p:sp>
      <p:sp>
        <p:nvSpPr>
          <p:cNvPr id="21" name="Shape 16"/>
          <p:cNvSpPr/>
          <p:nvPr/>
        </p:nvSpPr>
        <p:spPr>
          <a:xfrm>
            <a:off x="5193792" y="4110228"/>
            <a:ext cx="548640" cy="548640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22" name="Image 3" descr="icons/hand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115" y="4181551"/>
            <a:ext cx="405994" cy="40599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925312" y="3886200"/>
            <a:ext cx="18288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support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7818120" y="3813048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adult support and pre-prepared materials or templates to reduce barriers while keeping the challenge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5029200" y="5102352"/>
            <a:ext cx="6629400" cy="1143000"/>
          </a:xfrm>
          <a:prstGeom prst="roundRect">
            <a:avLst>
              <a:gd name="adj" fmla="val 5600"/>
            </a:avLst>
          </a:prstGeom>
          <a:solidFill>
            <a:srgbClr val="EEF1F7"/>
          </a:solidFill>
          <a:ln/>
        </p:spPr>
      </p:sp>
      <p:sp>
        <p:nvSpPr>
          <p:cNvPr id="26" name="Shape 20"/>
          <p:cNvSpPr/>
          <p:nvPr/>
        </p:nvSpPr>
        <p:spPr>
          <a:xfrm>
            <a:off x="5193792" y="5399532"/>
            <a:ext cx="548640" cy="548640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27" name="Image 4" descr="icons/rocke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5115" y="5470855"/>
            <a:ext cx="405994" cy="40599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925312" y="5175504"/>
            <a:ext cx="18288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depth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7818120" y="5102352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independence and precision, more complex materials and mechanisms, and justifying design decisions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" name="Image 0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Journey: Year 1 &amp; Year 2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23444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554480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084299" y="1380744"/>
            <a:ext cx="530352" cy="530352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11" name="Image 1" descr="icons/utensi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244" y="1449690"/>
            <a:ext cx="392460" cy="392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27632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 1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1627632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Food: Fruit &amp; Vegetables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645920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fruit and vegetables, and where they grow.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4990490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520309" y="1380744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7" name="Image 2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255" y="1449690"/>
            <a:ext cx="392460" cy="392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063642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1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5063642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Mechanisms: Moving Story Book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5081930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 mechanism to make storybook characters move.</a:t>
            </a:r>
            <a:endParaRPr lang="en-US" sz="850" dirty="0"/>
          </a:p>
        </p:txBody>
      </p:sp>
      <p:sp>
        <p:nvSpPr>
          <p:cNvPr id="21" name="Shape 16"/>
          <p:cNvSpPr/>
          <p:nvPr/>
        </p:nvSpPr>
        <p:spPr>
          <a:xfrm>
            <a:off x="8426501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56319" y="1380744"/>
            <a:ext cx="530352" cy="530352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23" name="Image 3" descr="icons/tshir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5265" y="1449690"/>
            <a:ext cx="392460" cy="39246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499653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1</a:t>
            </a:r>
            <a:endParaRPr lang="en-US" sz="800" dirty="0"/>
          </a:p>
        </p:txBody>
      </p:sp>
      <p:sp>
        <p:nvSpPr>
          <p:cNvPr id="25" name="Text 19"/>
          <p:cNvSpPr/>
          <p:nvPr/>
        </p:nvSpPr>
        <p:spPr>
          <a:xfrm>
            <a:off x="8499653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Textiles: Puppets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8517941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 template and choosing the best way to join fabric.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502920" y="388620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/>
        </p:spPr>
      </p:sp>
      <p:sp>
        <p:nvSpPr>
          <p:cNvPr id="28" name="Text 22"/>
          <p:cNvSpPr/>
          <p:nvPr/>
        </p:nvSpPr>
        <p:spPr>
          <a:xfrm>
            <a:off x="502920" y="388620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35" name="Shape 28"/>
          <p:cNvSpPr/>
          <p:nvPr/>
        </p:nvSpPr>
        <p:spPr>
          <a:xfrm>
            <a:off x="4990490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5520309" y="4032504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7" name="Image 5" descr="icons/landmark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9255" y="4101450"/>
            <a:ext cx="392460" cy="39246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5063642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1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5063642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Structures: Baby Bear's Chair</a:t>
            </a:r>
            <a:endParaRPr lang="en-US" sz="1050" dirty="0"/>
          </a:p>
        </p:txBody>
      </p:sp>
      <p:sp>
        <p:nvSpPr>
          <p:cNvPr id="40" name="Text 32"/>
          <p:cNvSpPr/>
          <p:nvPr/>
        </p:nvSpPr>
        <p:spPr>
          <a:xfrm>
            <a:off x="5081930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 a chair, and understanding strong, stiff and stable.</a:t>
            </a:r>
            <a:endParaRPr lang="en-US" sz="850" dirty="0"/>
          </a:p>
        </p:txBody>
      </p:sp>
      <p:sp>
        <p:nvSpPr>
          <p:cNvPr id="41" name="Shape 33"/>
          <p:cNvSpPr/>
          <p:nvPr/>
        </p:nvSpPr>
        <p:spPr>
          <a:xfrm>
            <a:off x="8426501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42" name="Shape 34"/>
          <p:cNvSpPr/>
          <p:nvPr/>
        </p:nvSpPr>
        <p:spPr>
          <a:xfrm>
            <a:off x="8956319" y="4032504"/>
            <a:ext cx="530352" cy="530352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43" name="Image 6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265" y="4101450"/>
            <a:ext cx="392460" cy="392460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8499653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1</a:t>
            </a:r>
            <a:endParaRPr lang="en-US" sz="800" dirty="0"/>
          </a:p>
        </p:txBody>
      </p:sp>
      <p:sp>
        <p:nvSpPr>
          <p:cNvPr id="45" name="Text 36"/>
          <p:cNvSpPr/>
          <p:nvPr/>
        </p:nvSpPr>
        <p:spPr>
          <a:xfrm>
            <a:off x="8499653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Mechanisms: Moving Monster</a:t>
            </a:r>
            <a:endParaRPr lang="en-US" sz="1050" dirty="0"/>
          </a:p>
        </p:txBody>
      </p:sp>
      <p:sp>
        <p:nvSpPr>
          <p:cNvPr id="46" name="Text 37"/>
          <p:cNvSpPr/>
          <p:nvPr/>
        </p:nvSpPr>
        <p:spPr>
          <a:xfrm>
            <a:off x="8517941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Levers, pivots and linkages in a moving mechanism.</a:t>
            </a:r>
            <a:endParaRPr lang="en-US" sz="850" dirty="0"/>
          </a:p>
        </p:txBody>
      </p:sp>
      <p:sp>
        <p:nvSpPr>
          <p:cNvPr id="47" name="Shape 38"/>
          <p:cNvSpPr/>
          <p:nvPr/>
        </p:nvSpPr>
        <p:spPr>
          <a:xfrm>
            <a:off x="8351215" y="645566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48" name="Text 39"/>
          <p:cNvSpPr/>
          <p:nvPr/>
        </p:nvSpPr>
        <p:spPr>
          <a:xfrm>
            <a:off x="8534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900" dirty="0"/>
          </a:p>
        </p:txBody>
      </p:sp>
      <p:sp>
        <p:nvSpPr>
          <p:cNvPr id="49" name="Shape 40"/>
          <p:cNvSpPr/>
          <p:nvPr/>
        </p:nvSpPr>
        <p:spPr>
          <a:xfrm>
            <a:off x="9494215" y="6455664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50" name="Text 41"/>
          <p:cNvSpPr/>
          <p:nvPr/>
        </p:nvSpPr>
        <p:spPr>
          <a:xfrm>
            <a:off x="9677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900" dirty="0"/>
          </a:p>
        </p:txBody>
      </p:sp>
      <p:sp>
        <p:nvSpPr>
          <p:cNvPr id="51" name="Shape 42"/>
          <p:cNvSpPr/>
          <p:nvPr/>
        </p:nvSpPr>
        <p:spPr>
          <a:xfrm>
            <a:off x="10637215" y="6455664"/>
            <a:ext cx="128016" cy="128016"/>
          </a:xfrm>
          <a:prstGeom prst="ellipse">
            <a:avLst/>
          </a:prstGeom>
          <a:solidFill>
            <a:srgbClr val="C1440E"/>
          </a:solidFill>
          <a:ln/>
        </p:spPr>
      </p:sp>
      <p:sp>
        <p:nvSpPr>
          <p:cNvPr id="52" name="Text 43"/>
          <p:cNvSpPr/>
          <p:nvPr/>
        </p:nvSpPr>
        <p:spPr>
          <a:xfrm>
            <a:off x="10820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900" dirty="0"/>
          </a:p>
        </p:txBody>
      </p:sp>
      <p:sp>
        <p:nvSpPr>
          <p:cNvPr id="53" name="Shape 6"/>
          <p:cNvSpPr/>
          <p:nvPr/>
        </p:nvSpPr>
        <p:spPr>
          <a:xfrm>
            <a:off x="3273552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4" name="Shape 7"/>
          <p:cNvSpPr/>
          <p:nvPr/>
        </p:nvSpPr>
        <p:spPr>
          <a:xfrm>
            <a:off x="3803371" y="4032504"/>
            <a:ext cx="530352" cy="530352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55" name="Image 1" descr="icons/utensi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316" y="4101450"/>
            <a:ext cx="392460" cy="392460"/>
          </a:xfrm>
          <a:prstGeom prst="rect">
            <a:avLst/>
          </a:prstGeom>
        </p:spPr>
      </p:pic>
      <p:sp>
        <p:nvSpPr>
          <p:cNvPr id="56" name="Text 8"/>
          <p:cNvSpPr/>
          <p:nvPr/>
        </p:nvSpPr>
        <p:spPr>
          <a:xfrm>
            <a:off x="3346704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 2</a:t>
            </a:r>
            <a:endParaRPr lang="en-US" sz="800" dirty="0"/>
          </a:p>
        </p:txBody>
      </p:sp>
      <p:sp>
        <p:nvSpPr>
          <p:cNvPr id="57" name="Text 9"/>
          <p:cNvSpPr/>
          <p:nvPr/>
        </p:nvSpPr>
        <p:spPr>
          <a:xfrm>
            <a:off x="3346704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Food: Healthy Wraps</a:t>
            </a:r>
            <a:endParaRPr lang="en-US" sz="1050" dirty="0"/>
          </a:p>
        </p:txBody>
      </p:sp>
      <p:sp>
        <p:nvSpPr>
          <p:cNvPr id="58" name="Text 10"/>
          <p:cNvSpPr/>
          <p:nvPr/>
        </p:nvSpPr>
        <p:spPr>
          <a:xfrm>
            <a:off x="3364992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groups, taste and texture, and designing a healthy wrap.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" name="Image 0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Journey: Year 3 &amp; Year 4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23444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273552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803371" y="1380744"/>
            <a:ext cx="530352" cy="530352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11" name="Image 1" descr="icons/tshi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316" y="1449690"/>
            <a:ext cx="392460" cy="392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46704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 2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3346704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Textiles: Making a Cushion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3364992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Joining fabric using running stitch, cross stitch and appliqué.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4989424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519242" y="1380744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7" name="Image 2" descr="icons/landmar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188" y="1449690"/>
            <a:ext cx="392460" cy="392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062576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1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5062576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Constructing a Roman Fort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5080864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 a fort, using paper nets and manmade features.</a:t>
            </a:r>
            <a:endParaRPr lang="en-US" sz="850" dirty="0"/>
          </a:p>
        </p:txBody>
      </p:sp>
      <p:sp>
        <p:nvSpPr>
          <p:cNvPr id="21" name="Shape 16"/>
          <p:cNvSpPr/>
          <p:nvPr/>
        </p:nvSpPr>
        <p:spPr>
          <a:xfrm>
            <a:off x="8426501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56319" y="1380744"/>
            <a:ext cx="530352" cy="530352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23" name="Image 3" descr="icons/utensil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265" y="1449690"/>
            <a:ext cx="392460" cy="39246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499653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1</a:t>
            </a:r>
            <a:endParaRPr lang="en-US" sz="800" dirty="0"/>
          </a:p>
        </p:txBody>
      </p:sp>
      <p:sp>
        <p:nvSpPr>
          <p:cNvPr id="25" name="Text 19"/>
          <p:cNvSpPr/>
          <p:nvPr/>
        </p:nvSpPr>
        <p:spPr>
          <a:xfrm>
            <a:off x="8499653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Food: Eating Seasonally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8517941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Diet, nutrients, and how climate affects the food we grow.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502920" y="388620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/>
        </p:spPr>
      </p:sp>
      <p:sp>
        <p:nvSpPr>
          <p:cNvPr id="28" name="Text 22"/>
          <p:cNvSpPr/>
          <p:nvPr/>
        </p:nvSpPr>
        <p:spPr>
          <a:xfrm>
            <a:off x="502920" y="388620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Shape 23"/>
          <p:cNvSpPr/>
          <p:nvPr/>
        </p:nvSpPr>
        <p:spPr>
          <a:xfrm>
            <a:off x="1554480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2084299" y="4032504"/>
            <a:ext cx="530352" cy="530352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1" name="Image 4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244" y="4101450"/>
            <a:ext cx="392460" cy="39246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627632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 1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1627632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Mechanisms: Slingshot Car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1645920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Exploded diagrams, air resistance, and testing a moving vehicle.</a:t>
            </a:r>
            <a:endParaRPr lang="en-US" sz="850" dirty="0"/>
          </a:p>
        </p:txBody>
      </p:sp>
      <p:sp>
        <p:nvSpPr>
          <p:cNvPr id="35" name="Shape 28"/>
          <p:cNvSpPr/>
          <p:nvPr/>
        </p:nvSpPr>
        <p:spPr>
          <a:xfrm>
            <a:off x="6709562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7239381" y="4032504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7" name="Image 5" descr="icons/utensil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327" y="4101450"/>
            <a:ext cx="392460" cy="39246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6782714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2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6782714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Food: Adapting a Viking Recipe</a:t>
            </a:r>
            <a:endParaRPr lang="en-US" sz="1050" dirty="0"/>
          </a:p>
        </p:txBody>
      </p:sp>
      <p:sp>
        <p:nvSpPr>
          <p:cNvPr id="40" name="Text 32"/>
          <p:cNvSpPr/>
          <p:nvPr/>
        </p:nvSpPr>
        <p:spPr>
          <a:xfrm>
            <a:off x="6801002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a recipe for Viking Day, cooking safely and to a budget.</a:t>
            </a:r>
            <a:endParaRPr lang="en-US" sz="850" dirty="0"/>
          </a:p>
        </p:txBody>
      </p:sp>
      <p:sp>
        <p:nvSpPr>
          <p:cNvPr id="41" name="Shape 33"/>
          <p:cNvSpPr/>
          <p:nvPr/>
        </p:nvSpPr>
        <p:spPr>
          <a:xfrm>
            <a:off x="8426501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42" name="Shape 34"/>
          <p:cNvSpPr/>
          <p:nvPr/>
        </p:nvSpPr>
        <p:spPr>
          <a:xfrm>
            <a:off x="8956319" y="4032504"/>
            <a:ext cx="530352" cy="530352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43" name="Image 6" descr="icons/bol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265" y="4101450"/>
            <a:ext cx="392460" cy="392460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8499653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1</a:t>
            </a:r>
            <a:endParaRPr lang="en-US" sz="800" dirty="0"/>
          </a:p>
        </p:txBody>
      </p:sp>
      <p:sp>
        <p:nvSpPr>
          <p:cNvPr id="45" name="Text 36"/>
          <p:cNvSpPr/>
          <p:nvPr/>
        </p:nvSpPr>
        <p:spPr>
          <a:xfrm>
            <a:off x="8499653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Systems: Making an Electric Torch</a:t>
            </a:r>
            <a:endParaRPr lang="en-US" sz="1050" dirty="0"/>
          </a:p>
        </p:txBody>
      </p:sp>
      <p:sp>
        <p:nvSpPr>
          <p:cNvPr id="46" name="Text 37"/>
          <p:cNvSpPr/>
          <p:nvPr/>
        </p:nvSpPr>
        <p:spPr>
          <a:xfrm>
            <a:off x="8517941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Circuits, switches, conductors and insulators in a working torch.</a:t>
            </a:r>
            <a:endParaRPr lang="en-US" sz="850" dirty="0"/>
          </a:p>
        </p:txBody>
      </p:sp>
      <p:sp>
        <p:nvSpPr>
          <p:cNvPr id="47" name="Shape 38"/>
          <p:cNvSpPr/>
          <p:nvPr/>
        </p:nvSpPr>
        <p:spPr>
          <a:xfrm>
            <a:off x="8351215" y="645566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48" name="Text 39"/>
          <p:cNvSpPr/>
          <p:nvPr/>
        </p:nvSpPr>
        <p:spPr>
          <a:xfrm>
            <a:off x="8534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900" dirty="0"/>
          </a:p>
        </p:txBody>
      </p:sp>
      <p:sp>
        <p:nvSpPr>
          <p:cNvPr id="49" name="Shape 40"/>
          <p:cNvSpPr/>
          <p:nvPr/>
        </p:nvSpPr>
        <p:spPr>
          <a:xfrm>
            <a:off x="9494215" y="6455664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50" name="Text 41"/>
          <p:cNvSpPr/>
          <p:nvPr/>
        </p:nvSpPr>
        <p:spPr>
          <a:xfrm>
            <a:off x="9677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900" dirty="0"/>
          </a:p>
        </p:txBody>
      </p:sp>
      <p:sp>
        <p:nvSpPr>
          <p:cNvPr id="51" name="Shape 42"/>
          <p:cNvSpPr/>
          <p:nvPr/>
        </p:nvSpPr>
        <p:spPr>
          <a:xfrm>
            <a:off x="10637215" y="6455664"/>
            <a:ext cx="128016" cy="128016"/>
          </a:xfrm>
          <a:prstGeom prst="ellipse">
            <a:avLst/>
          </a:prstGeom>
          <a:solidFill>
            <a:srgbClr val="C1440E"/>
          </a:solidFill>
          <a:ln/>
        </p:spPr>
      </p:sp>
      <p:sp>
        <p:nvSpPr>
          <p:cNvPr id="52" name="Text 43"/>
          <p:cNvSpPr/>
          <p:nvPr/>
        </p:nvSpPr>
        <p:spPr>
          <a:xfrm>
            <a:off x="10820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" name="Image 0" descr="icons/tool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Journey: Year 5 &amp; Year 6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23444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554480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084299" y="1380744"/>
            <a:ext cx="530352" cy="530352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11" name="Image 1" descr="icons/utensi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244" y="1449690"/>
            <a:ext cx="392460" cy="392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27632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 1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1627632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Food: A Mexican Feast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645920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diets, cross-contamination, and the farm to fork process.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4990490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520309" y="1380744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7" name="Image 2" descr="icons/bol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255" y="1449690"/>
            <a:ext cx="392460" cy="392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063642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1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5063642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Systems: Doodlers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5081930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circuits, product analysis, and using tools correctly.</a:t>
            </a:r>
            <a:endParaRPr lang="en-US" sz="850" dirty="0"/>
          </a:p>
        </p:txBody>
      </p:sp>
      <p:sp>
        <p:nvSpPr>
          <p:cNvPr id="21" name="Shape 16"/>
          <p:cNvSpPr/>
          <p:nvPr/>
        </p:nvSpPr>
        <p:spPr>
          <a:xfrm>
            <a:off x="8426501" y="123444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56319" y="1380744"/>
            <a:ext cx="530352" cy="530352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23" name="Image 3" descr="icons/landmark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265" y="1449690"/>
            <a:ext cx="392460" cy="39246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499653" y="202082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1</a:t>
            </a:r>
            <a:endParaRPr lang="en-US" sz="800" dirty="0"/>
          </a:p>
        </p:txBody>
      </p:sp>
      <p:sp>
        <p:nvSpPr>
          <p:cNvPr id="25" name="Text 19"/>
          <p:cNvSpPr/>
          <p:nvPr/>
        </p:nvSpPr>
        <p:spPr>
          <a:xfrm>
            <a:off x="8499653" y="224028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Structures: Bridges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8517941" y="267919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Truss, beam and arch bridges, and how weight is distributed.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502920" y="388620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/>
        </p:spPr>
      </p:sp>
      <p:sp>
        <p:nvSpPr>
          <p:cNvPr id="28" name="Text 22"/>
          <p:cNvSpPr/>
          <p:nvPr/>
        </p:nvSpPr>
        <p:spPr>
          <a:xfrm>
            <a:off x="502920" y="388620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9" name="Shape 23"/>
          <p:cNvSpPr/>
          <p:nvPr/>
        </p:nvSpPr>
        <p:spPr>
          <a:xfrm>
            <a:off x="3272485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3802304" y="4032504"/>
            <a:ext cx="530352" cy="530352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1" name="Image 4" descr="icons/utensi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250" y="4101450"/>
            <a:ext cx="392460" cy="39246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3345637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 2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3345637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Cooking &amp; Nutrition: Come Dine with Me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3363925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and adapting a recipe, cooking safely to a timescale.</a:t>
            </a:r>
            <a:endParaRPr lang="en-US" sz="850" dirty="0"/>
          </a:p>
        </p:txBody>
      </p:sp>
      <p:sp>
        <p:nvSpPr>
          <p:cNvPr id="35" name="Shape 28"/>
          <p:cNvSpPr/>
          <p:nvPr/>
        </p:nvSpPr>
        <p:spPr>
          <a:xfrm>
            <a:off x="4990490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5520309" y="4032504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7" name="Image 5" descr="icons/bol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255" y="4101450"/>
            <a:ext cx="392460" cy="39246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5063642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1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5063642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Systems: Steady Hand Game</a:t>
            </a:r>
            <a:endParaRPr lang="en-US" sz="1050" dirty="0"/>
          </a:p>
        </p:txBody>
      </p:sp>
      <p:sp>
        <p:nvSpPr>
          <p:cNvPr id="40" name="Text 32"/>
          <p:cNvSpPr/>
          <p:nvPr/>
        </p:nvSpPr>
        <p:spPr>
          <a:xfrm>
            <a:off x="5081930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circuits, buzzers, LEDs and form over function.</a:t>
            </a:r>
            <a:endParaRPr lang="en-US" sz="850" dirty="0"/>
          </a:p>
        </p:txBody>
      </p:sp>
      <p:sp>
        <p:nvSpPr>
          <p:cNvPr id="41" name="Shape 33"/>
          <p:cNvSpPr/>
          <p:nvPr/>
        </p:nvSpPr>
        <p:spPr>
          <a:xfrm>
            <a:off x="8426501" y="3886200"/>
            <a:ext cx="1589989" cy="2514600"/>
          </a:xfrm>
          <a:prstGeom prst="roundRect">
            <a:avLst>
              <a:gd name="adj" fmla="val 4601"/>
            </a:avLst>
          </a:prstGeom>
          <a:solidFill>
            <a:srgbClr val="EEF1F7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42" name="Shape 34"/>
          <p:cNvSpPr/>
          <p:nvPr/>
        </p:nvSpPr>
        <p:spPr>
          <a:xfrm>
            <a:off x="8956319" y="4032504"/>
            <a:ext cx="530352" cy="530352"/>
          </a:xfrm>
          <a:prstGeom prst="ellipse">
            <a:avLst/>
          </a:prstGeom>
          <a:solidFill>
            <a:srgbClr val="C1440E"/>
          </a:solidFill>
          <a:ln/>
        </p:spPr>
      </p:sp>
      <p:pic>
        <p:nvPicPr>
          <p:cNvPr id="43" name="Image 6" descr="icons/tshir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5265" y="4101450"/>
            <a:ext cx="392460" cy="392460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8499653" y="4672584"/>
            <a:ext cx="144368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50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1</a:t>
            </a:r>
            <a:endParaRPr lang="en-US" sz="800" dirty="0"/>
          </a:p>
        </p:txBody>
      </p:sp>
      <p:sp>
        <p:nvSpPr>
          <p:cNvPr id="45" name="Text 36"/>
          <p:cNvSpPr/>
          <p:nvPr/>
        </p:nvSpPr>
        <p:spPr>
          <a:xfrm>
            <a:off x="8499653" y="4892040"/>
            <a:ext cx="14436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Textiles: Making a Waistcoat</a:t>
            </a:r>
            <a:endParaRPr lang="en-US" sz="1050" dirty="0"/>
          </a:p>
        </p:txBody>
      </p:sp>
      <p:sp>
        <p:nvSpPr>
          <p:cNvPr id="46" name="Text 37"/>
          <p:cNvSpPr/>
          <p:nvPr/>
        </p:nvSpPr>
        <p:spPr>
          <a:xfrm>
            <a:off x="8517941" y="5330952"/>
            <a:ext cx="140710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8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criteria, templates, stitching and secure fastenings.</a:t>
            </a:r>
            <a:endParaRPr lang="en-US" sz="850" dirty="0"/>
          </a:p>
        </p:txBody>
      </p:sp>
      <p:sp>
        <p:nvSpPr>
          <p:cNvPr id="47" name="Shape 38"/>
          <p:cNvSpPr/>
          <p:nvPr/>
        </p:nvSpPr>
        <p:spPr>
          <a:xfrm>
            <a:off x="8351215" y="645566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48" name="Text 39"/>
          <p:cNvSpPr/>
          <p:nvPr/>
        </p:nvSpPr>
        <p:spPr>
          <a:xfrm>
            <a:off x="8534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900" dirty="0"/>
          </a:p>
        </p:txBody>
      </p:sp>
      <p:sp>
        <p:nvSpPr>
          <p:cNvPr id="49" name="Shape 40"/>
          <p:cNvSpPr/>
          <p:nvPr/>
        </p:nvSpPr>
        <p:spPr>
          <a:xfrm>
            <a:off x="9494215" y="6455664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50" name="Text 41"/>
          <p:cNvSpPr/>
          <p:nvPr/>
        </p:nvSpPr>
        <p:spPr>
          <a:xfrm>
            <a:off x="9677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900" dirty="0"/>
          </a:p>
        </p:txBody>
      </p:sp>
      <p:sp>
        <p:nvSpPr>
          <p:cNvPr id="51" name="Shape 42"/>
          <p:cNvSpPr/>
          <p:nvPr/>
        </p:nvSpPr>
        <p:spPr>
          <a:xfrm>
            <a:off x="10637215" y="6455664"/>
            <a:ext cx="128016" cy="128016"/>
          </a:xfrm>
          <a:prstGeom prst="ellipse">
            <a:avLst/>
          </a:prstGeom>
          <a:solidFill>
            <a:srgbClr val="C1440E"/>
          </a:solidFill>
          <a:ln/>
        </p:spPr>
      </p:sp>
      <p:sp>
        <p:nvSpPr>
          <p:cNvPr id="52" name="Text 43"/>
          <p:cNvSpPr/>
          <p:nvPr/>
        </p:nvSpPr>
        <p:spPr>
          <a:xfrm>
            <a:off x="10820095" y="641908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" name="Image 0" descr="icons/chartb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Progression of Skills: Year 1 – Year 3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188720"/>
            <a:ext cx="2240280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1887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880360" y="1188720"/>
            <a:ext cx="2859938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10" name="Text 7"/>
          <p:cNvSpPr/>
          <p:nvPr/>
        </p:nvSpPr>
        <p:spPr>
          <a:xfrm>
            <a:off x="2880360" y="1188720"/>
            <a:ext cx="28599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831738" y="1188720"/>
            <a:ext cx="2859938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12" name="Text 9"/>
          <p:cNvSpPr/>
          <p:nvPr/>
        </p:nvSpPr>
        <p:spPr>
          <a:xfrm>
            <a:off x="5831738" y="1188720"/>
            <a:ext cx="28599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783117" y="1188720"/>
            <a:ext cx="2859938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14" name="Text 11"/>
          <p:cNvSpPr/>
          <p:nvPr/>
        </p:nvSpPr>
        <p:spPr>
          <a:xfrm>
            <a:off x="8783117" y="1188720"/>
            <a:ext cx="28599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173736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pic>
        <p:nvPicPr>
          <p:cNvPr id="16" name="Image 1" descr="icons/utensils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1965960"/>
            <a:ext cx="292608" cy="29260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005840" y="173736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Cooking &amp; Nutrition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2880360" y="173736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19" name="Text 15"/>
          <p:cNvSpPr/>
          <p:nvPr/>
        </p:nvSpPr>
        <p:spPr>
          <a:xfrm>
            <a:off x="2999232" y="177393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fruit and vegetables, and which plant parts we eat</a:t>
            </a:r>
            <a:endParaRPr lang="en-US" sz="950" dirty="0"/>
          </a:p>
        </p:txBody>
      </p:sp>
      <p:sp>
        <p:nvSpPr>
          <p:cNvPr id="20" name="Shape 16"/>
          <p:cNvSpPr/>
          <p:nvPr/>
        </p:nvSpPr>
        <p:spPr>
          <a:xfrm>
            <a:off x="5831738" y="173736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21" name="Text 17"/>
          <p:cNvSpPr/>
          <p:nvPr/>
        </p:nvSpPr>
        <p:spPr>
          <a:xfrm>
            <a:off x="5950610" y="177393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groups, taste and texture, and making a healthy wrap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8783117" y="173736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23" name="Text 19"/>
          <p:cNvSpPr/>
          <p:nvPr/>
        </p:nvSpPr>
        <p:spPr>
          <a:xfrm>
            <a:off x="8901989" y="177393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Diet, nutrients and how climate affects the food we grow</a:t>
            </a:r>
            <a:endParaRPr lang="en-US" sz="950" dirty="0"/>
          </a:p>
        </p:txBody>
      </p:sp>
      <p:sp>
        <p:nvSpPr>
          <p:cNvPr id="24" name="Shape 20"/>
          <p:cNvSpPr/>
          <p:nvPr/>
        </p:nvSpPr>
        <p:spPr>
          <a:xfrm>
            <a:off x="502920" y="256032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pic>
        <p:nvPicPr>
          <p:cNvPr id="25" name="Image 2" descr="icons/tools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" y="2788920"/>
            <a:ext cx="292608" cy="29260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005840" y="256032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Mechanisms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2880360" y="256032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28" name="Text 23"/>
          <p:cNvSpPr/>
          <p:nvPr/>
        </p:nvSpPr>
        <p:spPr>
          <a:xfrm>
            <a:off x="2999232" y="259689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 mechanism to make storybook characters move</a:t>
            </a:r>
            <a:endParaRPr lang="en-US" sz="950" dirty="0"/>
          </a:p>
        </p:txBody>
      </p:sp>
      <p:sp>
        <p:nvSpPr>
          <p:cNvPr id="29" name="Shape 24"/>
          <p:cNvSpPr/>
          <p:nvPr/>
        </p:nvSpPr>
        <p:spPr>
          <a:xfrm>
            <a:off x="5831738" y="256032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30" name="Text 25"/>
          <p:cNvSpPr/>
          <p:nvPr/>
        </p:nvSpPr>
        <p:spPr>
          <a:xfrm>
            <a:off x="5950610" y="259689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Levers, pivots, linkages and design criteria in a moving mechanism</a:t>
            </a:r>
            <a:endParaRPr lang="en-US" sz="950" dirty="0"/>
          </a:p>
        </p:txBody>
      </p:sp>
      <p:sp>
        <p:nvSpPr>
          <p:cNvPr id="31" name="Shape 26"/>
          <p:cNvSpPr/>
          <p:nvPr/>
        </p:nvSpPr>
        <p:spPr>
          <a:xfrm>
            <a:off x="8783117" y="256032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32" name="Text 27"/>
          <p:cNvSpPr/>
          <p:nvPr/>
        </p:nvSpPr>
        <p:spPr>
          <a:xfrm>
            <a:off x="8901989" y="259689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33" name="Shape 28"/>
          <p:cNvSpPr/>
          <p:nvPr/>
        </p:nvSpPr>
        <p:spPr>
          <a:xfrm>
            <a:off x="502920" y="338328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pic>
        <p:nvPicPr>
          <p:cNvPr id="34" name="Image 3" descr="icons/landmark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3611880"/>
            <a:ext cx="292608" cy="292608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1005840" y="338328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</a:t>
            </a:r>
            <a:endParaRPr lang="en-US" sz="1100" dirty="0"/>
          </a:p>
        </p:txBody>
      </p:sp>
      <p:sp>
        <p:nvSpPr>
          <p:cNvPr id="36" name="Shape 30"/>
          <p:cNvSpPr/>
          <p:nvPr/>
        </p:nvSpPr>
        <p:spPr>
          <a:xfrm>
            <a:off x="2880360" y="338328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37" name="Text 31"/>
          <p:cNvSpPr/>
          <p:nvPr/>
        </p:nvSpPr>
        <p:spPr>
          <a:xfrm>
            <a:off x="2999232" y="341985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38" name="Shape 32"/>
          <p:cNvSpPr/>
          <p:nvPr/>
        </p:nvSpPr>
        <p:spPr>
          <a:xfrm>
            <a:off x="5831738" y="338328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39" name="Text 33"/>
          <p:cNvSpPr/>
          <p:nvPr/>
        </p:nvSpPr>
        <p:spPr>
          <a:xfrm>
            <a:off x="5950610" y="341985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a structure stable; designing a chair that passes testing</a:t>
            </a:r>
            <a:endParaRPr lang="en-US" sz="950" dirty="0"/>
          </a:p>
        </p:txBody>
      </p:sp>
      <p:sp>
        <p:nvSpPr>
          <p:cNvPr id="40" name="Shape 34"/>
          <p:cNvSpPr/>
          <p:nvPr/>
        </p:nvSpPr>
        <p:spPr>
          <a:xfrm>
            <a:off x="8783117" y="338328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41" name="Text 35"/>
          <p:cNvSpPr/>
          <p:nvPr/>
        </p:nvSpPr>
        <p:spPr>
          <a:xfrm>
            <a:off x="8901989" y="341985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 a fort, using paper nets and manmade features</a:t>
            </a:r>
            <a:endParaRPr lang="en-US" sz="950" dirty="0"/>
          </a:p>
        </p:txBody>
      </p:sp>
      <p:sp>
        <p:nvSpPr>
          <p:cNvPr id="42" name="Shape 36"/>
          <p:cNvSpPr/>
          <p:nvPr/>
        </p:nvSpPr>
        <p:spPr>
          <a:xfrm>
            <a:off x="502920" y="420624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pic>
        <p:nvPicPr>
          <p:cNvPr id="43" name="Image 4" descr="icons/tshirt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936" y="4434840"/>
            <a:ext cx="292608" cy="292608"/>
          </a:xfrm>
          <a:prstGeom prst="rect">
            <a:avLst/>
          </a:prstGeom>
        </p:spPr>
      </p:pic>
      <p:sp>
        <p:nvSpPr>
          <p:cNvPr id="44" name="Text 37"/>
          <p:cNvSpPr/>
          <p:nvPr/>
        </p:nvSpPr>
        <p:spPr>
          <a:xfrm>
            <a:off x="1005840" y="420624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</a:t>
            </a:r>
            <a:endParaRPr lang="en-US" sz="1100" dirty="0"/>
          </a:p>
        </p:txBody>
      </p:sp>
      <p:sp>
        <p:nvSpPr>
          <p:cNvPr id="45" name="Shape 38"/>
          <p:cNvSpPr/>
          <p:nvPr/>
        </p:nvSpPr>
        <p:spPr>
          <a:xfrm>
            <a:off x="2880360" y="420624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46" name="Text 39"/>
          <p:cNvSpPr/>
          <p:nvPr/>
        </p:nvSpPr>
        <p:spPr>
          <a:xfrm>
            <a:off x="2999232" y="424281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 template and choosing the best way to join fabric</a:t>
            </a:r>
            <a:endParaRPr lang="en-US" sz="950" dirty="0"/>
          </a:p>
        </p:txBody>
      </p:sp>
      <p:sp>
        <p:nvSpPr>
          <p:cNvPr id="47" name="Shape 40"/>
          <p:cNvSpPr/>
          <p:nvPr/>
        </p:nvSpPr>
        <p:spPr>
          <a:xfrm>
            <a:off x="5831738" y="420624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48" name="Text 41"/>
          <p:cNvSpPr/>
          <p:nvPr/>
        </p:nvSpPr>
        <p:spPr>
          <a:xfrm>
            <a:off x="5950610" y="424281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49" name="Shape 42"/>
          <p:cNvSpPr/>
          <p:nvPr/>
        </p:nvSpPr>
        <p:spPr>
          <a:xfrm>
            <a:off x="8783117" y="420624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50" name="Text 43"/>
          <p:cNvSpPr/>
          <p:nvPr/>
        </p:nvSpPr>
        <p:spPr>
          <a:xfrm>
            <a:off x="8901989" y="424281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Joining fabric using running stitch, cross stitch and appliqué</a:t>
            </a:r>
            <a:endParaRPr lang="en-US" sz="950" dirty="0"/>
          </a:p>
        </p:txBody>
      </p:sp>
      <p:sp>
        <p:nvSpPr>
          <p:cNvPr id="51" name="Shape 44"/>
          <p:cNvSpPr/>
          <p:nvPr/>
        </p:nvSpPr>
        <p:spPr>
          <a:xfrm>
            <a:off x="502920" y="502920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pic>
        <p:nvPicPr>
          <p:cNvPr id="52" name="Image 5" descr="icons/bolt_nav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36" y="5257800"/>
            <a:ext cx="292608" cy="292608"/>
          </a:xfrm>
          <a:prstGeom prst="rect">
            <a:avLst/>
          </a:prstGeom>
        </p:spPr>
      </p:pic>
      <p:sp>
        <p:nvSpPr>
          <p:cNvPr id="53" name="Text 45"/>
          <p:cNvSpPr/>
          <p:nvPr/>
        </p:nvSpPr>
        <p:spPr>
          <a:xfrm>
            <a:off x="1005840" y="502920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Systems</a:t>
            </a:r>
            <a:endParaRPr lang="en-US" sz="1100" dirty="0"/>
          </a:p>
        </p:txBody>
      </p:sp>
      <p:sp>
        <p:nvSpPr>
          <p:cNvPr id="54" name="Shape 46"/>
          <p:cNvSpPr/>
          <p:nvPr/>
        </p:nvSpPr>
        <p:spPr>
          <a:xfrm>
            <a:off x="2880360" y="502920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55" name="Text 47"/>
          <p:cNvSpPr/>
          <p:nvPr/>
        </p:nvSpPr>
        <p:spPr>
          <a:xfrm>
            <a:off x="2999232" y="506577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56" name="Shape 48"/>
          <p:cNvSpPr/>
          <p:nvPr/>
        </p:nvSpPr>
        <p:spPr>
          <a:xfrm>
            <a:off x="5831738" y="502920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57" name="Text 49"/>
          <p:cNvSpPr/>
          <p:nvPr/>
        </p:nvSpPr>
        <p:spPr>
          <a:xfrm>
            <a:off x="5950610" y="506577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58" name="Shape 50"/>
          <p:cNvSpPr/>
          <p:nvPr/>
        </p:nvSpPr>
        <p:spPr>
          <a:xfrm>
            <a:off x="8783117" y="502920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59" name="Text 51"/>
          <p:cNvSpPr/>
          <p:nvPr/>
        </p:nvSpPr>
        <p:spPr>
          <a:xfrm>
            <a:off x="8901989" y="506577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60" name="Text 52"/>
          <p:cNvSpPr/>
          <p:nvPr/>
        </p:nvSpPr>
        <p:spPr>
          <a:xfrm>
            <a:off x="502920" y="5907024"/>
            <a:ext cx="111858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full progression and skills detail by year group, see the DT Progression Document.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3" name="Image 0" descr="icons/chartba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457749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Progression of Skills: Year 4 – Year 6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</a:t>
            </a: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Technology Curriculum Overview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188720"/>
            <a:ext cx="2240280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11887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880360" y="1188720"/>
            <a:ext cx="2859938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10" name="Text 7"/>
          <p:cNvSpPr/>
          <p:nvPr/>
        </p:nvSpPr>
        <p:spPr>
          <a:xfrm>
            <a:off x="2880360" y="1188720"/>
            <a:ext cx="28599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831738" y="1188720"/>
            <a:ext cx="2859938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12" name="Text 9"/>
          <p:cNvSpPr/>
          <p:nvPr/>
        </p:nvSpPr>
        <p:spPr>
          <a:xfrm>
            <a:off x="5831738" y="1188720"/>
            <a:ext cx="28599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783117" y="1188720"/>
            <a:ext cx="2859938" cy="457200"/>
          </a:xfrm>
          <a:prstGeom prst="roundRect">
            <a:avLst>
              <a:gd name="adj" fmla="val 12000"/>
            </a:avLst>
          </a:prstGeom>
          <a:solidFill>
            <a:srgbClr val="1B2E5E"/>
          </a:solidFill>
          <a:ln/>
        </p:spPr>
      </p:sp>
      <p:sp>
        <p:nvSpPr>
          <p:cNvPr id="14" name="Text 11"/>
          <p:cNvSpPr/>
          <p:nvPr/>
        </p:nvSpPr>
        <p:spPr>
          <a:xfrm>
            <a:off x="8783117" y="1188720"/>
            <a:ext cx="28599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6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173736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pic>
        <p:nvPicPr>
          <p:cNvPr id="16" name="Image 1" descr="icons/utensils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1965960"/>
            <a:ext cx="292608" cy="29260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005840" y="173736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Cooking &amp; Nutrition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2880360" y="173736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19" name="Text 15"/>
          <p:cNvSpPr/>
          <p:nvPr/>
        </p:nvSpPr>
        <p:spPr>
          <a:xfrm>
            <a:off x="2999232" y="177393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a recipe for Viking Day, cooking safely and to a budget</a:t>
            </a:r>
            <a:endParaRPr lang="en-US" sz="950" dirty="0"/>
          </a:p>
        </p:txBody>
      </p:sp>
      <p:sp>
        <p:nvSpPr>
          <p:cNvPr id="20" name="Shape 16"/>
          <p:cNvSpPr/>
          <p:nvPr/>
        </p:nvSpPr>
        <p:spPr>
          <a:xfrm>
            <a:off x="5831738" y="173736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21" name="Text 17"/>
          <p:cNvSpPr/>
          <p:nvPr/>
        </p:nvSpPr>
        <p:spPr>
          <a:xfrm>
            <a:off x="5950610" y="177393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diets, cross-contamination and the farm to fork process</a:t>
            </a:r>
            <a:endParaRPr lang="en-US" sz="950" dirty="0"/>
          </a:p>
        </p:txBody>
      </p:sp>
      <p:sp>
        <p:nvSpPr>
          <p:cNvPr id="22" name="Shape 18"/>
          <p:cNvSpPr/>
          <p:nvPr/>
        </p:nvSpPr>
        <p:spPr>
          <a:xfrm>
            <a:off x="8783117" y="173736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23" name="Text 19"/>
          <p:cNvSpPr/>
          <p:nvPr/>
        </p:nvSpPr>
        <p:spPr>
          <a:xfrm>
            <a:off x="8901989" y="177393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and adapting a recipe, cooking safely to a timescale</a:t>
            </a:r>
            <a:endParaRPr lang="en-US" sz="950" dirty="0"/>
          </a:p>
        </p:txBody>
      </p:sp>
      <p:sp>
        <p:nvSpPr>
          <p:cNvPr id="24" name="Shape 20"/>
          <p:cNvSpPr/>
          <p:nvPr/>
        </p:nvSpPr>
        <p:spPr>
          <a:xfrm>
            <a:off x="502920" y="256032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pic>
        <p:nvPicPr>
          <p:cNvPr id="25" name="Image 2" descr="icons/tools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" y="2788920"/>
            <a:ext cx="292608" cy="29260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005840" y="256032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Mechanisms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2880360" y="256032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28" name="Text 23"/>
          <p:cNvSpPr/>
          <p:nvPr/>
        </p:nvSpPr>
        <p:spPr>
          <a:xfrm>
            <a:off x="2999232" y="259689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Exploded diagrams, air resistance and testing a moving vehicle</a:t>
            </a:r>
            <a:endParaRPr lang="en-US" sz="950" dirty="0"/>
          </a:p>
        </p:txBody>
      </p:sp>
      <p:sp>
        <p:nvSpPr>
          <p:cNvPr id="29" name="Shape 24"/>
          <p:cNvSpPr/>
          <p:nvPr/>
        </p:nvSpPr>
        <p:spPr>
          <a:xfrm>
            <a:off x="5831738" y="256032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30" name="Text 25"/>
          <p:cNvSpPr/>
          <p:nvPr/>
        </p:nvSpPr>
        <p:spPr>
          <a:xfrm>
            <a:off x="5950610" y="259689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31" name="Shape 26"/>
          <p:cNvSpPr/>
          <p:nvPr/>
        </p:nvSpPr>
        <p:spPr>
          <a:xfrm>
            <a:off x="8783117" y="256032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32" name="Text 27"/>
          <p:cNvSpPr/>
          <p:nvPr/>
        </p:nvSpPr>
        <p:spPr>
          <a:xfrm>
            <a:off x="8901989" y="259689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33" name="Shape 28"/>
          <p:cNvSpPr/>
          <p:nvPr/>
        </p:nvSpPr>
        <p:spPr>
          <a:xfrm>
            <a:off x="502920" y="338328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pic>
        <p:nvPicPr>
          <p:cNvPr id="34" name="Image 3" descr="icons/landmark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3611880"/>
            <a:ext cx="292608" cy="292608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1005840" y="338328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</a:t>
            </a:r>
            <a:endParaRPr lang="en-US" sz="1100" dirty="0"/>
          </a:p>
        </p:txBody>
      </p:sp>
      <p:sp>
        <p:nvSpPr>
          <p:cNvPr id="36" name="Shape 30"/>
          <p:cNvSpPr/>
          <p:nvPr/>
        </p:nvSpPr>
        <p:spPr>
          <a:xfrm>
            <a:off x="2880360" y="338328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37" name="Text 31"/>
          <p:cNvSpPr/>
          <p:nvPr/>
        </p:nvSpPr>
        <p:spPr>
          <a:xfrm>
            <a:off x="2999232" y="341985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38" name="Shape 32"/>
          <p:cNvSpPr/>
          <p:nvPr/>
        </p:nvSpPr>
        <p:spPr>
          <a:xfrm>
            <a:off x="5831738" y="338328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39" name="Text 33"/>
          <p:cNvSpPr/>
          <p:nvPr/>
        </p:nvSpPr>
        <p:spPr>
          <a:xfrm>
            <a:off x="5950610" y="341985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Truss, beam and arch bridges, and how weight is distributed</a:t>
            </a:r>
            <a:endParaRPr lang="en-US" sz="950" dirty="0"/>
          </a:p>
        </p:txBody>
      </p:sp>
      <p:sp>
        <p:nvSpPr>
          <p:cNvPr id="40" name="Shape 34"/>
          <p:cNvSpPr/>
          <p:nvPr/>
        </p:nvSpPr>
        <p:spPr>
          <a:xfrm>
            <a:off x="8783117" y="338328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41" name="Text 35"/>
          <p:cNvSpPr/>
          <p:nvPr/>
        </p:nvSpPr>
        <p:spPr>
          <a:xfrm>
            <a:off x="8901989" y="341985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42" name="Shape 36"/>
          <p:cNvSpPr/>
          <p:nvPr/>
        </p:nvSpPr>
        <p:spPr>
          <a:xfrm>
            <a:off x="502920" y="420624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pic>
        <p:nvPicPr>
          <p:cNvPr id="43" name="Image 4" descr="icons/tshirt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936" y="4434840"/>
            <a:ext cx="292608" cy="292608"/>
          </a:xfrm>
          <a:prstGeom prst="rect">
            <a:avLst/>
          </a:prstGeom>
        </p:spPr>
      </p:pic>
      <p:sp>
        <p:nvSpPr>
          <p:cNvPr id="44" name="Text 37"/>
          <p:cNvSpPr/>
          <p:nvPr/>
        </p:nvSpPr>
        <p:spPr>
          <a:xfrm>
            <a:off x="1005840" y="420624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</a:t>
            </a:r>
            <a:endParaRPr lang="en-US" sz="1100" dirty="0"/>
          </a:p>
        </p:txBody>
      </p:sp>
      <p:sp>
        <p:nvSpPr>
          <p:cNvPr id="45" name="Shape 38"/>
          <p:cNvSpPr/>
          <p:nvPr/>
        </p:nvSpPr>
        <p:spPr>
          <a:xfrm>
            <a:off x="2880360" y="420624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46" name="Text 39"/>
          <p:cNvSpPr/>
          <p:nvPr/>
        </p:nvSpPr>
        <p:spPr>
          <a:xfrm>
            <a:off x="2999232" y="424281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47" name="Shape 40"/>
          <p:cNvSpPr/>
          <p:nvPr/>
        </p:nvSpPr>
        <p:spPr>
          <a:xfrm>
            <a:off x="5831738" y="420624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48" name="Text 41"/>
          <p:cNvSpPr/>
          <p:nvPr/>
        </p:nvSpPr>
        <p:spPr>
          <a:xfrm>
            <a:off x="5950610" y="424281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90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discrete unit this year</a:t>
            </a:r>
            <a:endParaRPr lang="en-US" sz="900" dirty="0"/>
          </a:p>
        </p:txBody>
      </p:sp>
      <p:sp>
        <p:nvSpPr>
          <p:cNvPr id="49" name="Shape 42"/>
          <p:cNvSpPr/>
          <p:nvPr/>
        </p:nvSpPr>
        <p:spPr>
          <a:xfrm>
            <a:off x="8783117" y="420624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/>
        </p:spPr>
      </p:sp>
      <p:sp>
        <p:nvSpPr>
          <p:cNvPr id="50" name="Text 43"/>
          <p:cNvSpPr/>
          <p:nvPr/>
        </p:nvSpPr>
        <p:spPr>
          <a:xfrm>
            <a:off x="8901989" y="424281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criteria, templates, stitching and secure fastenings</a:t>
            </a:r>
            <a:endParaRPr lang="en-US" sz="950" dirty="0"/>
          </a:p>
        </p:txBody>
      </p:sp>
      <p:sp>
        <p:nvSpPr>
          <p:cNvPr id="51" name="Shape 44"/>
          <p:cNvSpPr/>
          <p:nvPr/>
        </p:nvSpPr>
        <p:spPr>
          <a:xfrm>
            <a:off x="502920" y="5029200"/>
            <a:ext cx="2240280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pic>
        <p:nvPicPr>
          <p:cNvPr id="52" name="Image 5" descr="icons/bolt_nav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36" y="5257800"/>
            <a:ext cx="292608" cy="292608"/>
          </a:xfrm>
          <a:prstGeom prst="rect">
            <a:avLst/>
          </a:prstGeom>
        </p:spPr>
      </p:pic>
      <p:sp>
        <p:nvSpPr>
          <p:cNvPr id="53" name="Text 45"/>
          <p:cNvSpPr/>
          <p:nvPr/>
        </p:nvSpPr>
        <p:spPr>
          <a:xfrm>
            <a:off x="1005840" y="5029200"/>
            <a:ext cx="170992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Systems</a:t>
            </a:r>
            <a:endParaRPr lang="en-US" sz="1100" dirty="0"/>
          </a:p>
        </p:txBody>
      </p:sp>
      <p:sp>
        <p:nvSpPr>
          <p:cNvPr id="54" name="Shape 46"/>
          <p:cNvSpPr/>
          <p:nvPr/>
        </p:nvSpPr>
        <p:spPr>
          <a:xfrm>
            <a:off x="2880360" y="502920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55" name="Text 47"/>
          <p:cNvSpPr/>
          <p:nvPr/>
        </p:nvSpPr>
        <p:spPr>
          <a:xfrm>
            <a:off x="2999232" y="506577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Circuits, switches, conductors and insulators in a working torch</a:t>
            </a:r>
            <a:endParaRPr lang="en-US" sz="950" dirty="0"/>
          </a:p>
        </p:txBody>
      </p:sp>
      <p:sp>
        <p:nvSpPr>
          <p:cNvPr id="56" name="Shape 48"/>
          <p:cNvSpPr/>
          <p:nvPr/>
        </p:nvSpPr>
        <p:spPr>
          <a:xfrm>
            <a:off x="5831738" y="502920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57" name="Text 49"/>
          <p:cNvSpPr/>
          <p:nvPr/>
        </p:nvSpPr>
        <p:spPr>
          <a:xfrm>
            <a:off x="5950610" y="506577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circuits, product analysis and using tools correctly</a:t>
            </a:r>
            <a:endParaRPr lang="en-US" sz="950" dirty="0"/>
          </a:p>
        </p:txBody>
      </p:sp>
      <p:sp>
        <p:nvSpPr>
          <p:cNvPr id="58" name="Shape 50"/>
          <p:cNvSpPr/>
          <p:nvPr/>
        </p:nvSpPr>
        <p:spPr>
          <a:xfrm>
            <a:off x="8783117" y="5029200"/>
            <a:ext cx="2859938" cy="749808"/>
          </a:xfrm>
          <a:prstGeom prst="roundRect">
            <a:avLst>
              <a:gd name="adj" fmla="val 7317"/>
            </a:avLst>
          </a:prstGeom>
          <a:solidFill>
            <a:srgbClr val="EEF1F7"/>
          </a:solidFill>
          <a:ln/>
        </p:spPr>
      </p:sp>
      <p:sp>
        <p:nvSpPr>
          <p:cNvPr id="59" name="Text 51"/>
          <p:cNvSpPr/>
          <p:nvPr/>
        </p:nvSpPr>
        <p:spPr>
          <a:xfrm>
            <a:off x="8901989" y="5065776"/>
            <a:ext cx="262219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circuits, buzzers, LEDs and form over function</a:t>
            </a:r>
            <a:endParaRPr lang="en-US" sz="950" dirty="0"/>
          </a:p>
        </p:txBody>
      </p:sp>
      <p:sp>
        <p:nvSpPr>
          <p:cNvPr id="60" name="Text 52"/>
          <p:cNvSpPr/>
          <p:nvPr/>
        </p:nvSpPr>
        <p:spPr>
          <a:xfrm>
            <a:off x="502920" y="5907024"/>
            <a:ext cx="111858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full progression and skills detail by year group, see the DT Progression Document.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3" name="Image 0" descr="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21" y="530901"/>
            <a:ext cx="419527" cy="4195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20624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within DT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02920" y="1371600"/>
            <a:ext cx="5440680" cy="3520440"/>
          </a:xfrm>
          <a:prstGeom prst="roundRect">
            <a:avLst>
              <a:gd name="adj" fmla="val 2078"/>
            </a:avLst>
          </a:prstGeom>
          <a:solidFill>
            <a:srgbClr val="13213F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6002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TO DAY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2203704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8" name="Text 5"/>
          <p:cNvSpPr/>
          <p:nvPr/>
        </p:nvSpPr>
        <p:spPr>
          <a:xfrm>
            <a:off x="1143000" y="20574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of practical work, design development and questioning throughout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22960" y="2916936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0" name="Text 7"/>
          <p:cNvSpPr/>
          <p:nvPr/>
        </p:nvSpPr>
        <p:spPr>
          <a:xfrm>
            <a:off x="1143000" y="2770632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reviews, group discussions and review of sketches and planning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22960" y="3630168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2" name="Text 9"/>
          <p:cNvSpPr/>
          <p:nvPr/>
        </p:nvSpPr>
        <p:spPr>
          <a:xfrm>
            <a:off x="1143000" y="3483864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 feedback and live demonstrations during the making process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22960" y="4343400"/>
            <a:ext cx="128016" cy="128016"/>
          </a:xfrm>
          <a:prstGeom prst="ellipse">
            <a:avLst/>
          </a:prstGeom>
          <a:solidFill>
            <a:srgbClr val="F5A623"/>
          </a:solidFill>
          <a:ln/>
        </p:spPr>
      </p:sp>
      <p:sp>
        <p:nvSpPr>
          <p:cNvPr id="14" name="Text 11"/>
          <p:cNvSpPr/>
          <p:nvPr/>
        </p:nvSpPr>
        <p:spPr>
          <a:xfrm>
            <a:off x="1143000" y="4197096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of pupils' use of technical vocabulary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263640" y="1371600"/>
            <a:ext cx="5440680" cy="3520440"/>
          </a:xfrm>
          <a:prstGeom prst="roundRect">
            <a:avLst>
              <a:gd name="adj" fmla="val 2078"/>
            </a:avLst>
          </a:prstGeom>
          <a:solidFill>
            <a:srgbClr val="13213F"/>
          </a:solidFill>
          <a:ln/>
        </p:spPr>
      </p:sp>
      <p:sp>
        <p:nvSpPr>
          <p:cNvPr id="16" name="Text 13"/>
          <p:cNvSpPr/>
          <p:nvPr/>
        </p:nvSpPr>
        <p:spPr>
          <a:xfrm>
            <a:off x="6583680" y="16002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583680" y="2203704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8" name="Text 15"/>
          <p:cNvSpPr/>
          <p:nvPr/>
        </p:nvSpPr>
        <p:spPr>
          <a:xfrm>
            <a:off x="6903720" y="20574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evaluation sheets assessing the whole design journey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583680" y="2916936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20" name="Text 17"/>
          <p:cNvSpPr/>
          <p:nvPr/>
        </p:nvSpPr>
        <p:spPr>
          <a:xfrm>
            <a:off x="6903720" y="2770632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Judged against year-group end points in the DT Progression Document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583680" y="363016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22" name="Text 19"/>
          <p:cNvSpPr/>
          <p:nvPr/>
        </p:nvSpPr>
        <p:spPr>
          <a:xfrm>
            <a:off x="6903720" y="3483864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in Whole Class Feedback Books and Insight (annually)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583680" y="4343400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24" name="Text 21"/>
          <p:cNvSpPr/>
          <p:nvPr/>
        </p:nvSpPr>
        <p:spPr>
          <a:xfrm>
            <a:off x="6903720" y="4197096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judgement based on research, design, making and evaluation together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02920" y="5074920"/>
            <a:ext cx="11201400" cy="1234440"/>
          </a:xfrm>
          <a:prstGeom prst="roundRect">
            <a:avLst>
              <a:gd name="adj" fmla="val 5926"/>
            </a:avLst>
          </a:prstGeom>
          <a:solidFill>
            <a:srgbClr val="24386B"/>
          </a:solidFill>
          <a:ln/>
        </p:spPr>
      </p:sp>
      <p:sp>
        <p:nvSpPr>
          <p:cNvPr id="26" name="Shape 23"/>
          <p:cNvSpPr/>
          <p:nvPr/>
        </p:nvSpPr>
        <p:spPr>
          <a:xfrm>
            <a:off x="777240" y="5367528"/>
            <a:ext cx="640080" cy="640080"/>
          </a:xfrm>
          <a:prstGeom prst="ellipse">
            <a:avLst/>
          </a:prstGeom>
          <a:solidFill>
            <a:srgbClr val="F5A623"/>
          </a:solidFill>
          <a:ln/>
        </p:spPr>
      </p:sp>
      <p:pic>
        <p:nvPicPr>
          <p:cNvPr id="27" name="Image 1" descr="icons/tool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50" y="5450738"/>
            <a:ext cx="473659" cy="473659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600200" y="5074920"/>
            <a:ext cx="9784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child at Bexton leaves able to think like a designer: researching, creating and evaluating with the confidence to solve real problems.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1470</Words>
  <Application>Microsoft Office PowerPoint</Application>
  <PresentationFormat>Widescreen</PresentationFormat>
  <Paragraphs>229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 Subject Overview</dc:title>
  <dc:subject>PptxGenJS Presentation</dc:subject>
  <dc:creator>Bexton Primary School</dc:creator>
  <cp:lastModifiedBy>Tristram Marchington</cp:lastModifiedBy>
  <cp:revision>2</cp:revision>
  <dcterms:created xsi:type="dcterms:W3CDTF">2026-07-08T07:51:35Z</dcterms:created>
  <dcterms:modified xsi:type="dcterms:W3CDTF">2026-09-08T11:37:52Z</dcterms:modified>
</cp:coreProperties>
</file>