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13" d="100"/>
          <a:sy n="113" d="100"/>
        </p:scale>
        <p:origin x="474"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ristram Marchington" userId="4b3aa505-4d04-44d2-a3ea-f74dfb5aec73" providerId="ADAL" clId="{EA19F299-F023-42C8-935C-55E280D16390}"/>
    <pc:docChg chg="modSld">
      <pc:chgData name="Tristram Marchington" userId="4b3aa505-4d04-44d2-a3ea-f74dfb5aec73" providerId="ADAL" clId="{EA19F299-F023-42C8-935C-55E280D16390}" dt="2026-09-08T11:26:58.515" v="11"/>
      <pc:docMkLst>
        <pc:docMk/>
      </pc:docMkLst>
      <pc:sldChg chg="modSp mod">
        <pc:chgData name="Tristram Marchington" userId="4b3aa505-4d04-44d2-a3ea-f74dfb5aec73" providerId="ADAL" clId="{EA19F299-F023-42C8-935C-55E280D16390}" dt="2026-09-08T11:26:58.515" v="11"/>
        <pc:sldMkLst>
          <pc:docMk/>
          <pc:sldMk cId="0" sldId="267"/>
        </pc:sldMkLst>
        <pc:spChg chg="mod">
          <ac:chgData name="Tristram Marchington" userId="4b3aa505-4d04-44d2-a3ea-f74dfb5aec73" providerId="ADAL" clId="{EA19F299-F023-42C8-935C-55E280D16390}" dt="2026-09-08T11:26:58.515" v="11"/>
          <ac:spMkLst>
            <pc:docMk/>
            <pc:sldMk cId="0" sldId="267"/>
            <ac:spMk id="16" creationId="{00000000-0000-0000-0000-000000000000}"/>
          </ac:spMkLst>
        </pc:spChg>
        <pc:spChg chg="mod">
          <ac:chgData name="Tristram Marchington" userId="4b3aa505-4d04-44d2-a3ea-f74dfb5aec73" providerId="ADAL" clId="{EA19F299-F023-42C8-935C-55E280D16390}" dt="2026-09-08T11:22:38.690" v="10" actId="20577"/>
          <ac:spMkLst>
            <pc:docMk/>
            <pc:sldMk cId="0" sldId="267"/>
            <ac:spMk id="22"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56686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14.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20.png"/><Relationship Id="rId7" Type="http://schemas.openxmlformats.org/officeDocument/2006/relationships/image" Target="../media/image23.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22.png"/><Relationship Id="rId11" Type="http://schemas.openxmlformats.org/officeDocument/2006/relationships/image" Target="../media/image19.png"/><Relationship Id="rId5" Type="http://schemas.openxmlformats.org/officeDocument/2006/relationships/image" Target="../media/image21.png"/><Relationship Id="rId10" Type="http://schemas.openxmlformats.org/officeDocument/2006/relationships/image" Target="../media/image25.png"/><Relationship Id="rId4" Type="http://schemas.openxmlformats.org/officeDocument/2006/relationships/image" Target="../media/image14.png"/><Relationship Id="rId9" Type="http://schemas.openxmlformats.org/officeDocument/2006/relationships/image" Target="../media/image5.png"/></Relationships>
</file>

<file path=ppt/slides/_rels/slide7.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0.png"/><Relationship Id="rId7"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21.png"/><Relationship Id="rId5" Type="http://schemas.openxmlformats.org/officeDocument/2006/relationships/image" Target="../media/image27.png"/><Relationship Id="rId10" Type="http://schemas.openxmlformats.org/officeDocument/2006/relationships/image" Target="../media/image29.png"/><Relationship Id="rId4" Type="http://schemas.openxmlformats.org/officeDocument/2006/relationships/image" Target="../media/image26.png"/><Relationship Id="rId9" Type="http://schemas.openxmlformats.org/officeDocument/2006/relationships/image" Target="../media/image10.png"/></Relationships>
</file>

<file path=ppt/slides/_rels/slide8.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0.png"/><Relationship Id="rId7" Type="http://schemas.openxmlformats.org/officeDocument/2006/relationships/image" Target="../media/image32.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31.png"/><Relationship Id="rId11" Type="http://schemas.openxmlformats.org/officeDocument/2006/relationships/image" Target="../media/image24.png"/><Relationship Id="rId5" Type="http://schemas.openxmlformats.org/officeDocument/2006/relationships/image" Target="../media/image21.png"/><Relationship Id="rId10" Type="http://schemas.openxmlformats.org/officeDocument/2006/relationships/image" Target="../media/image27.png"/><Relationship Id="rId4" Type="http://schemas.openxmlformats.org/officeDocument/2006/relationships/image" Target="../media/image30.png"/><Relationship Id="rId9" Type="http://schemas.openxmlformats.org/officeDocument/2006/relationships/image" Target="../media/image34.png"/></Relationships>
</file>

<file path=ppt/slides/_rels/slide9.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21.png"/><Relationship Id="rId7" Type="http://schemas.openxmlformats.org/officeDocument/2006/relationships/image" Target="../media/image12.png"/><Relationship Id="rId12"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37.png"/><Relationship Id="rId11" Type="http://schemas.openxmlformats.org/officeDocument/2006/relationships/image" Target="../media/image10.png"/><Relationship Id="rId5" Type="http://schemas.openxmlformats.org/officeDocument/2006/relationships/image" Target="../media/image36.png"/><Relationship Id="rId10" Type="http://schemas.openxmlformats.org/officeDocument/2006/relationships/image" Target="../media/image18.png"/><Relationship Id="rId4" Type="http://schemas.openxmlformats.org/officeDocument/2006/relationships/image" Target="../media/image35.png"/><Relationship Id="rId9" Type="http://schemas.openxmlformats.org/officeDocument/2006/relationships/image" Target="../media/image38.png"/></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E5E"/>
        </a:solidFill>
        <a:effectLst/>
      </p:bgPr>
    </p:bg>
    <p:spTree>
      <p:nvGrpSpPr>
        <p:cNvPr id="1" name=""/>
        <p:cNvGrpSpPr/>
        <p:nvPr/>
      </p:nvGrpSpPr>
      <p:grpSpPr>
        <a:xfrm>
          <a:off x="0" y="0"/>
          <a:ext cx="0" cy="0"/>
          <a:chOff x="0" y="0"/>
          <a:chExt cx="0" cy="0"/>
        </a:xfrm>
      </p:grpSpPr>
      <p:pic>
        <p:nvPicPr>
          <p:cNvPr id="2" name="Image 0" descr="bexton_circle.png"/>
          <p:cNvPicPr>
            <a:picLocks noChangeAspect="1"/>
          </p:cNvPicPr>
          <p:nvPr/>
        </p:nvPicPr>
        <p:blipFill>
          <a:blip r:embed="rId3"/>
          <a:stretch>
            <a:fillRect/>
          </a:stretch>
        </p:blipFill>
        <p:spPr>
          <a:xfrm>
            <a:off x="5387188" y="457200"/>
            <a:ext cx="1417320" cy="1417320"/>
          </a:xfrm>
          <a:prstGeom prst="rect">
            <a:avLst/>
          </a:prstGeom>
          <a:effectLst>
            <a:outerShdw blurRad="101600" dist="38100" dir="2700000" algn="bl" rotWithShape="0">
              <a:srgbClr val="000000">
                <a:alpha val="25000"/>
              </a:srgbClr>
            </a:outerShdw>
          </a:effectLst>
        </p:spPr>
      </p:pic>
      <p:sp>
        <p:nvSpPr>
          <p:cNvPr id="3" name="Shape 0"/>
          <p:cNvSpPr/>
          <p:nvPr/>
        </p:nvSpPr>
        <p:spPr>
          <a:xfrm>
            <a:off x="5592928" y="2331720"/>
            <a:ext cx="1005840" cy="1005840"/>
          </a:xfrm>
          <a:prstGeom prst="ellipse">
            <a:avLst/>
          </a:prstGeom>
          <a:solidFill>
            <a:srgbClr val="F5A623"/>
          </a:solidFill>
          <a:ln/>
        </p:spPr>
      </p:sp>
      <p:pic>
        <p:nvPicPr>
          <p:cNvPr id="4" name="Image 1" descr="icons/laptop_white.png"/>
          <p:cNvPicPr>
            <a:picLocks noChangeAspect="1"/>
          </p:cNvPicPr>
          <p:nvPr/>
        </p:nvPicPr>
        <p:blipFill>
          <a:blip r:embed="rId4"/>
          <a:stretch>
            <a:fillRect/>
          </a:stretch>
        </p:blipFill>
        <p:spPr>
          <a:xfrm>
            <a:off x="5723687" y="2462479"/>
            <a:ext cx="744322" cy="744322"/>
          </a:xfrm>
          <a:prstGeom prst="rect">
            <a:avLst/>
          </a:prstGeom>
        </p:spPr>
      </p:pic>
      <p:sp>
        <p:nvSpPr>
          <p:cNvPr id="5" name="Text 1"/>
          <p:cNvSpPr/>
          <p:nvPr/>
        </p:nvSpPr>
        <p:spPr>
          <a:xfrm>
            <a:off x="0" y="3520440"/>
            <a:ext cx="12191695" cy="1005840"/>
          </a:xfrm>
          <a:prstGeom prst="rect">
            <a:avLst/>
          </a:prstGeom>
          <a:noFill/>
          <a:ln/>
        </p:spPr>
        <p:txBody>
          <a:bodyPr wrap="square" lIns="0" tIns="0" rIns="0" bIns="0" rtlCol="0" anchor="ctr"/>
          <a:lstStyle/>
          <a:p>
            <a:pPr marL="0" indent="0" algn="ctr">
              <a:buNone/>
            </a:pPr>
            <a:r>
              <a:rPr lang="en-US" sz="5400" b="1" kern="0" spc="300" dirty="0">
                <a:solidFill>
                  <a:srgbClr val="FFFFFF"/>
                </a:solidFill>
                <a:latin typeface="Calibri" pitchFamily="34" charset="0"/>
                <a:ea typeface="Calibri" pitchFamily="34" charset="-122"/>
                <a:cs typeface="Calibri" pitchFamily="34" charset="-120"/>
              </a:rPr>
              <a:t>COMPUTING</a:t>
            </a:r>
            <a:endParaRPr lang="en-US" sz="5400" dirty="0"/>
          </a:p>
        </p:txBody>
      </p:sp>
      <p:sp>
        <p:nvSpPr>
          <p:cNvPr id="6" name="Text 2"/>
          <p:cNvSpPr/>
          <p:nvPr/>
        </p:nvSpPr>
        <p:spPr>
          <a:xfrm>
            <a:off x="0" y="4434840"/>
            <a:ext cx="12191695" cy="457200"/>
          </a:xfrm>
          <a:prstGeom prst="rect">
            <a:avLst/>
          </a:prstGeom>
          <a:noFill/>
          <a:ln/>
        </p:spPr>
        <p:txBody>
          <a:bodyPr wrap="square" lIns="0" tIns="0" rIns="0" bIns="0" rtlCol="0" anchor="ctr"/>
          <a:lstStyle/>
          <a:p>
            <a:pPr marL="0" indent="0" algn="ctr">
              <a:buNone/>
            </a:pPr>
            <a:r>
              <a:rPr lang="en-US" sz="2000" b="1" kern="0" spc="300" dirty="0">
                <a:solidFill>
                  <a:srgbClr val="F5A623"/>
                </a:solidFill>
                <a:latin typeface="Calibri" pitchFamily="34" charset="0"/>
                <a:ea typeface="Calibri" pitchFamily="34" charset="-122"/>
                <a:cs typeface="Calibri" pitchFamily="34" charset="-120"/>
              </a:rPr>
              <a:t>SUBJECT OVERVIEW</a:t>
            </a:r>
            <a:endParaRPr lang="en-US" sz="2000" dirty="0"/>
          </a:p>
        </p:txBody>
      </p:sp>
      <p:sp>
        <p:nvSpPr>
          <p:cNvPr id="7" name="Text 3"/>
          <p:cNvSpPr/>
          <p:nvPr/>
        </p:nvSpPr>
        <p:spPr>
          <a:xfrm>
            <a:off x="0" y="4983480"/>
            <a:ext cx="12191695" cy="457200"/>
          </a:xfrm>
          <a:prstGeom prst="rect">
            <a:avLst/>
          </a:prstGeom>
          <a:noFill/>
          <a:ln/>
        </p:spPr>
        <p:txBody>
          <a:bodyPr wrap="square" lIns="0" tIns="0" rIns="0" bIns="0" rtlCol="0" anchor="ctr"/>
          <a:lstStyle/>
          <a:p>
            <a:pPr marL="0" indent="0" algn="ctr">
              <a:buNone/>
            </a:pPr>
            <a:r>
              <a:rPr lang="en-US" sz="1500" i="1" dirty="0">
                <a:solidFill>
                  <a:srgbClr val="C9D2E8"/>
                </a:solidFill>
                <a:latin typeface="Calibri" pitchFamily="34" charset="0"/>
                <a:ea typeface="Calibri" pitchFamily="34" charset="-122"/>
                <a:cs typeface="Calibri" pitchFamily="34" charset="-120"/>
              </a:rPr>
              <a:t>Confident. Creative. Responsible digital citizens.</a:t>
            </a:r>
            <a:endParaRPr lang="en-US" sz="1500" dirty="0"/>
          </a:p>
        </p:txBody>
      </p:sp>
      <p:sp>
        <p:nvSpPr>
          <p:cNvPr id="8" name="Text 4"/>
          <p:cNvSpPr/>
          <p:nvPr/>
        </p:nvSpPr>
        <p:spPr>
          <a:xfrm>
            <a:off x="0" y="6263640"/>
            <a:ext cx="12191695" cy="320040"/>
          </a:xfrm>
          <a:prstGeom prst="rect">
            <a:avLst/>
          </a:prstGeom>
          <a:noFill/>
          <a:ln/>
        </p:spPr>
        <p:txBody>
          <a:bodyPr wrap="square" lIns="0" tIns="0" rIns="0" bIns="0" rtlCol="0" anchor="ctr"/>
          <a:lstStyle/>
          <a:p>
            <a:pPr marL="0" indent="0" algn="ctr">
              <a:buNone/>
            </a:pPr>
            <a:r>
              <a:rPr lang="en-US" sz="1100" kern="0" spc="200" dirty="0">
                <a:solidFill>
                  <a:srgbClr val="8A97BE"/>
                </a:solidFill>
                <a:latin typeface="Calibri" pitchFamily="34" charset="0"/>
                <a:ea typeface="Calibri" pitchFamily="34" charset="-122"/>
                <a:cs typeface="Calibri" pitchFamily="34" charset="-120"/>
              </a:rPr>
              <a:t>CHESHIRE ACADEMIES TRUST</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384048"/>
            <a:ext cx="566928" cy="566928"/>
          </a:xfrm>
          <a:prstGeom prst="ellipse">
            <a:avLst/>
          </a:prstGeom>
          <a:solidFill>
            <a:srgbClr val="F5A623"/>
          </a:solidFill>
          <a:ln/>
        </p:spPr>
      </p:sp>
      <p:pic>
        <p:nvPicPr>
          <p:cNvPr id="3" name="Image 0" descr="icons/book_white.png"/>
          <p:cNvPicPr>
            <a:picLocks noChangeAspect="1"/>
          </p:cNvPicPr>
          <p:nvPr/>
        </p:nvPicPr>
        <p:blipFill>
          <a:blip r:embed="rId3"/>
          <a:stretch>
            <a:fillRect/>
          </a:stretch>
        </p:blipFill>
        <p:spPr>
          <a:xfrm>
            <a:off x="576621" y="457749"/>
            <a:ext cx="419527" cy="419527"/>
          </a:xfrm>
          <a:prstGeom prst="rect">
            <a:avLst/>
          </a:prstGeom>
        </p:spPr>
      </p:pic>
      <p:sp>
        <p:nvSpPr>
          <p:cNvPr id="4" name="Text 1"/>
          <p:cNvSpPr/>
          <p:nvPr/>
        </p:nvSpPr>
        <p:spPr>
          <a:xfrm>
            <a:off x="1234440" y="347472"/>
            <a:ext cx="9601200" cy="640080"/>
          </a:xfrm>
          <a:prstGeom prst="rect">
            <a:avLst/>
          </a:prstGeom>
          <a:noFill/>
          <a:ln/>
        </p:spPr>
        <p:txBody>
          <a:bodyPr wrap="square" lIns="0" tIns="0" rIns="0" bIns="0" rtlCol="0" anchor="ctr"/>
          <a:lstStyle/>
          <a:p>
            <a:pPr marL="0" indent="0">
              <a:buNone/>
            </a:pPr>
            <a:r>
              <a:rPr lang="en-US" sz="2600" b="1" dirty="0">
                <a:solidFill>
                  <a:srgbClr val="1B2E5E"/>
                </a:solidFill>
                <a:latin typeface="Calibri" pitchFamily="34" charset="0"/>
                <a:ea typeface="Calibri" pitchFamily="34" charset="-122"/>
                <a:cs typeface="Calibri" pitchFamily="34" charset="-120"/>
              </a:rPr>
              <a:t>Curriculum Intent &amp; Implementation</a:t>
            </a:r>
            <a:endParaRPr lang="en-US" sz="2600" dirty="0"/>
          </a:p>
        </p:txBody>
      </p:sp>
      <p:sp>
        <p:nvSpPr>
          <p:cNvPr id="5" name="Text 2"/>
          <p:cNvSpPr/>
          <p:nvPr/>
        </p:nvSpPr>
        <p:spPr>
          <a:xfrm>
            <a:off x="457200" y="6473952"/>
            <a:ext cx="7315200" cy="274320"/>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Bexton Primary School  ·  </a:t>
            </a:r>
            <a:r>
              <a:rPr lang="en-US" sz="900" i="1" dirty="0">
                <a:solidFill>
                  <a:srgbClr val="5B6172"/>
                </a:solidFill>
                <a:latin typeface="Calibri" pitchFamily="34" charset="0"/>
                <a:ea typeface="Calibri" pitchFamily="34" charset="-122"/>
                <a:cs typeface="Calibri" pitchFamily="34" charset="-120"/>
              </a:rPr>
              <a:t>Computing Curriculum Overview</a:t>
            </a:r>
            <a:endParaRPr lang="en-US" sz="900" dirty="0"/>
          </a:p>
        </p:txBody>
      </p:sp>
      <p:sp>
        <p:nvSpPr>
          <p:cNvPr id="6" name="Text 3"/>
          <p:cNvSpPr/>
          <p:nvPr/>
        </p:nvSpPr>
        <p:spPr>
          <a:xfrm>
            <a:off x="8991295" y="6473952"/>
            <a:ext cx="2743200" cy="274320"/>
          </a:xfrm>
          <a:prstGeom prst="rect">
            <a:avLst/>
          </a:prstGeom>
          <a:noFill/>
          <a:ln/>
        </p:spPr>
        <p:txBody>
          <a:bodyPr wrap="square" lIns="0" tIns="0" rIns="0" bIns="0" rtlCol="0" anchor="ctr"/>
          <a:lstStyle/>
          <a:p>
            <a:pPr marL="0" indent="0" algn="r">
              <a:buNone/>
            </a:pPr>
            <a:r>
              <a:rPr lang="en-US" sz="900" dirty="0">
                <a:solidFill>
                  <a:srgbClr val="5B6172"/>
                </a:solidFill>
                <a:latin typeface="Calibri" pitchFamily="34" charset="0"/>
                <a:ea typeface="Calibri" pitchFamily="34" charset="-122"/>
                <a:cs typeface="Calibri" pitchFamily="34" charset="-120"/>
              </a:rPr>
              <a:t>02</a:t>
            </a:r>
            <a:endParaRPr lang="en-US" sz="900" dirty="0"/>
          </a:p>
        </p:txBody>
      </p:sp>
      <p:sp>
        <p:nvSpPr>
          <p:cNvPr id="7" name="Shape 4"/>
          <p:cNvSpPr/>
          <p:nvPr/>
        </p:nvSpPr>
        <p:spPr>
          <a:xfrm>
            <a:off x="502920" y="1234440"/>
            <a:ext cx="4160520" cy="5074920"/>
          </a:xfrm>
          <a:prstGeom prst="roundRect">
            <a:avLst>
              <a:gd name="adj" fmla="val 1758"/>
            </a:avLst>
          </a:prstGeom>
          <a:solidFill>
            <a:srgbClr val="EEF1F7"/>
          </a:solidFill>
          <a:ln/>
        </p:spPr>
      </p:sp>
      <p:sp>
        <p:nvSpPr>
          <p:cNvPr id="8" name="Text 5"/>
          <p:cNvSpPr/>
          <p:nvPr/>
        </p:nvSpPr>
        <p:spPr>
          <a:xfrm>
            <a:off x="777240" y="1463040"/>
            <a:ext cx="3657600" cy="365760"/>
          </a:xfrm>
          <a:prstGeom prst="rect">
            <a:avLst/>
          </a:prstGeom>
          <a:noFill/>
          <a:ln/>
        </p:spPr>
        <p:txBody>
          <a:bodyPr wrap="square" lIns="0" tIns="0" rIns="0" bIns="0" rtlCol="0" anchor="ctr"/>
          <a:lstStyle/>
          <a:p>
            <a:pPr marL="0" indent="0">
              <a:buNone/>
            </a:pPr>
            <a:r>
              <a:rPr lang="en-US" sz="1400" b="1" kern="0" spc="150" dirty="0">
                <a:solidFill>
                  <a:srgbClr val="F5A623"/>
                </a:solidFill>
                <a:latin typeface="Calibri" pitchFamily="34" charset="0"/>
                <a:ea typeface="Calibri" pitchFamily="34" charset="-122"/>
                <a:cs typeface="Calibri" pitchFamily="34" charset="-120"/>
              </a:rPr>
              <a:t>OUR INTENT</a:t>
            </a:r>
            <a:endParaRPr lang="en-US" sz="1400" dirty="0"/>
          </a:p>
        </p:txBody>
      </p:sp>
      <p:sp>
        <p:nvSpPr>
          <p:cNvPr id="9" name="Text 6"/>
          <p:cNvSpPr/>
          <p:nvPr/>
        </p:nvSpPr>
        <p:spPr>
          <a:xfrm>
            <a:off x="777240" y="1965960"/>
            <a:ext cx="3611880" cy="4206240"/>
          </a:xfrm>
          <a:prstGeom prst="rect">
            <a:avLst/>
          </a:prstGeom>
          <a:noFill/>
          <a:ln/>
        </p:spPr>
        <p:txBody>
          <a:bodyPr wrap="square" lIns="0" tIns="0" rIns="0" bIns="0" rtlCol="0" anchor="t"/>
          <a:lstStyle/>
          <a:p>
            <a:pPr marL="177800" indent="-177800">
              <a:lnSpc>
                <a:spcPct val="105000"/>
              </a:lnSpc>
              <a:spcAft>
                <a:spcPts val="1200"/>
              </a:spcAft>
              <a:buSzPct val="100000"/>
              <a:buChar char="●"/>
            </a:pPr>
            <a:r>
              <a:rPr lang="en-US" sz="1300" dirty="0">
                <a:solidFill>
                  <a:srgbClr val="26314F"/>
                </a:solidFill>
                <a:latin typeface="Calibri" pitchFamily="34" charset="0"/>
                <a:ea typeface="Calibri" pitchFamily="34" charset="-122"/>
                <a:cs typeface="Calibri" pitchFamily="34" charset="-120"/>
              </a:rPr>
              <a:t>Confident, creative and responsible users of technology</a:t>
            </a:r>
            <a:endParaRPr lang="en-US" sz="1300" dirty="0"/>
          </a:p>
          <a:p>
            <a:pPr marL="177800" indent="-177800">
              <a:lnSpc>
                <a:spcPct val="105000"/>
              </a:lnSpc>
              <a:spcAft>
                <a:spcPts val="1200"/>
              </a:spcAft>
              <a:buSzPct val="100000"/>
              <a:buChar char="●"/>
            </a:pPr>
            <a:r>
              <a:rPr lang="en-US" sz="1300" dirty="0">
                <a:solidFill>
                  <a:srgbClr val="26314F"/>
                </a:solidFill>
                <a:latin typeface="Calibri" pitchFamily="34" charset="0"/>
                <a:ea typeface="Calibri" pitchFamily="34" charset="-122"/>
                <a:cs typeface="Calibri" pitchFamily="34" charset="-120"/>
              </a:rPr>
              <a:t>Three strands woven together: computer science, information technology, digital literacy</a:t>
            </a:r>
            <a:endParaRPr lang="en-US" sz="1300" dirty="0"/>
          </a:p>
          <a:p>
            <a:pPr marL="177800" indent="-177800">
              <a:lnSpc>
                <a:spcPct val="105000"/>
              </a:lnSpc>
              <a:spcAft>
                <a:spcPts val="1200"/>
              </a:spcAft>
              <a:buSzPct val="100000"/>
              <a:buChar char="●"/>
            </a:pPr>
            <a:r>
              <a:rPr lang="en-US" sz="1300" dirty="0">
                <a:solidFill>
                  <a:srgbClr val="26314F"/>
                </a:solidFill>
                <a:latin typeface="Calibri" pitchFamily="34" charset="0"/>
                <a:ea typeface="Calibri" pitchFamily="34" charset="-122"/>
                <a:cs typeface="Calibri" pitchFamily="34" charset="-120"/>
              </a:rPr>
              <a:t>Online safety is embedded throughout, not taught as a one-off</a:t>
            </a:r>
            <a:endParaRPr lang="en-US" sz="1300" dirty="0"/>
          </a:p>
          <a:p>
            <a:pPr marL="177800" indent="-177800">
              <a:lnSpc>
                <a:spcPct val="105000"/>
              </a:lnSpc>
              <a:spcAft>
                <a:spcPts val="1200"/>
              </a:spcAft>
              <a:buSzPct val="100000"/>
              <a:buChar char="●"/>
            </a:pPr>
            <a:r>
              <a:rPr lang="en-US" sz="1300" dirty="0">
                <a:solidFill>
                  <a:srgbClr val="26314F"/>
                </a:solidFill>
                <a:latin typeface="Calibri" pitchFamily="34" charset="0"/>
                <a:ea typeface="Calibri" pitchFamily="34" charset="-122"/>
                <a:cs typeface="Calibri" pitchFamily="34" charset="-120"/>
              </a:rPr>
              <a:t>Delivered through Kapow, with clear progression from Year 1 to Year 6</a:t>
            </a:r>
            <a:endParaRPr lang="en-US" sz="1300" dirty="0"/>
          </a:p>
          <a:p>
            <a:pPr marL="177800" indent="-177800">
              <a:lnSpc>
                <a:spcPct val="105000"/>
              </a:lnSpc>
              <a:spcAft>
                <a:spcPts val="1200"/>
              </a:spcAft>
              <a:buSzPct val="100000"/>
              <a:buChar char="●"/>
            </a:pPr>
            <a:r>
              <a:rPr lang="en-US" sz="1300" dirty="0">
                <a:solidFill>
                  <a:srgbClr val="26314F"/>
                </a:solidFill>
                <a:latin typeface="Calibri" pitchFamily="34" charset="0"/>
                <a:ea typeface="Calibri" pitchFamily="34" charset="-122"/>
                <a:cs typeface="Calibri" pitchFamily="34" charset="-120"/>
              </a:rPr>
              <a:t>Hands-on learning with laptops, iPads and unplugged activities</a:t>
            </a:r>
            <a:endParaRPr lang="en-US" sz="1300" dirty="0"/>
          </a:p>
          <a:p>
            <a:pPr marL="177800" indent="-177800">
              <a:lnSpc>
                <a:spcPct val="105000"/>
              </a:lnSpc>
              <a:spcAft>
                <a:spcPts val="1200"/>
              </a:spcAft>
              <a:buSzPct val="100000"/>
              <a:buChar char="●"/>
            </a:pPr>
            <a:r>
              <a:rPr lang="en-US" sz="1300" dirty="0">
                <a:solidFill>
                  <a:srgbClr val="26314F"/>
                </a:solidFill>
                <a:latin typeface="Calibri" pitchFamily="34" charset="0"/>
                <a:ea typeface="Calibri" pitchFamily="34" charset="-122"/>
                <a:cs typeface="Calibri" pitchFamily="34" charset="-120"/>
              </a:rPr>
              <a:t>Technology used purposefully across the wider curriculum, not just in Computing lessons</a:t>
            </a:r>
            <a:endParaRPr lang="en-US" sz="1300" dirty="0"/>
          </a:p>
        </p:txBody>
      </p:sp>
      <p:sp>
        <p:nvSpPr>
          <p:cNvPr id="10" name="Text 7"/>
          <p:cNvSpPr/>
          <p:nvPr/>
        </p:nvSpPr>
        <p:spPr>
          <a:xfrm>
            <a:off x="4937760" y="1234440"/>
            <a:ext cx="6720840" cy="365760"/>
          </a:xfrm>
          <a:prstGeom prst="rect">
            <a:avLst/>
          </a:prstGeom>
          <a:noFill/>
          <a:ln/>
        </p:spPr>
        <p:txBody>
          <a:bodyPr wrap="square" lIns="0" tIns="0" rIns="0" bIns="0" rtlCol="0" anchor="ctr"/>
          <a:lstStyle/>
          <a:p>
            <a:pPr marL="0" indent="0">
              <a:buNone/>
            </a:pPr>
            <a:r>
              <a:rPr lang="en-US" sz="1400" b="1" kern="0" spc="150" dirty="0">
                <a:solidFill>
                  <a:srgbClr val="F5A623"/>
                </a:solidFill>
                <a:latin typeface="Calibri" pitchFamily="34" charset="0"/>
                <a:ea typeface="Calibri" pitchFamily="34" charset="-122"/>
                <a:cs typeface="Calibri" pitchFamily="34" charset="-120"/>
              </a:rPr>
              <a:t>IMPLEMENTATION</a:t>
            </a:r>
            <a:endParaRPr lang="en-US" sz="1400" dirty="0"/>
          </a:p>
        </p:txBody>
      </p:sp>
      <p:sp>
        <p:nvSpPr>
          <p:cNvPr id="11" name="Shape 8"/>
          <p:cNvSpPr/>
          <p:nvPr/>
        </p:nvSpPr>
        <p:spPr>
          <a:xfrm>
            <a:off x="4937760" y="1691640"/>
            <a:ext cx="6720840" cy="1170432"/>
          </a:xfrm>
          <a:prstGeom prst="roundRect">
            <a:avLst>
              <a:gd name="adj" fmla="val 5469"/>
            </a:avLst>
          </a:prstGeom>
          <a:solidFill>
            <a:srgbClr val="EEF1F7"/>
          </a:solidFill>
          <a:ln/>
        </p:spPr>
      </p:sp>
      <p:sp>
        <p:nvSpPr>
          <p:cNvPr id="12" name="Shape 9"/>
          <p:cNvSpPr/>
          <p:nvPr/>
        </p:nvSpPr>
        <p:spPr>
          <a:xfrm>
            <a:off x="5102352" y="2048256"/>
            <a:ext cx="457200" cy="457200"/>
          </a:xfrm>
          <a:prstGeom prst="ellipse">
            <a:avLst/>
          </a:prstGeom>
          <a:solidFill>
            <a:srgbClr val="1B2E5E"/>
          </a:solidFill>
          <a:ln/>
        </p:spPr>
      </p:sp>
      <p:pic>
        <p:nvPicPr>
          <p:cNvPr id="13" name="Image 1" descr="icons/clipboard_white.png"/>
          <p:cNvPicPr>
            <a:picLocks noChangeAspect="1"/>
          </p:cNvPicPr>
          <p:nvPr/>
        </p:nvPicPr>
        <p:blipFill>
          <a:blip r:embed="rId4"/>
          <a:stretch>
            <a:fillRect/>
          </a:stretch>
        </p:blipFill>
        <p:spPr>
          <a:xfrm>
            <a:off x="5161788" y="2107692"/>
            <a:ext cx="338328" cy="338328"/>
          </a:xfrm>
          <a:prstGeom prst="rect">
            <a:avLst/>
          </a:prstGeom>
        </p:spPr>
      </p:pic>
      <p:sp>
        <p:nvSpPr>
          <p:cNvPr id="14" name="Text 10"/>
          <p:cNvSpPr/>
          <p:nvPr/>
        </p:nvSpPr>
        <p:spPr>
          <a:xfrm>
            <a:off x="5715000" y="1783080"/>
            <a:ext cx="5806440" cy="274320"/>
          </a:xfrm>
          <a:prstGeom prst="rect">
            <a:avLst/>
          </a:prstGeom>
          <a:noFill/>
          <a:ln/>
        </p:spPr>
        <p:txBody>
          <a:bodyPr wrap="square" lIns="0" tIns="0" rIns="0" bIns="0" rtlCol="0" anchor="ctr"/>
          <a:lstStyle/>
          <a:p>
            <a:pPr marL="0" indent="0">
              <a:buNone/>
            </a:pPr>
            <a:r>
              <a:rPr lang="en-US" sz="1250" b="1" dirty="0">
                <a:solidFill>
                  <a:srgbClr val="1B2E5E"/>
                </a:solidFill>
                <a:latin typeface="Calibri" pitchFamily="34" charset="0"/>
                <a:ea typeface="Calibri" pitchFamily="34" charset="-122"/>
                <a:cs typeface="Calibri" pitchFamily="34" charset="-120"/>
              </a:rPr>
              <a:t>Curriculum structure &amp; sequencing</a:t>
            </a:r>
            <a:endParaRPr lang="en-US" sz="1250" dirty="0"/>
          </a:p>
        </p:txBody>
      </p:sp>
      <p:sp>
        <p:nvSpPr>
          <p:cNvPr id="15" name="Text 11"/>
          <p:cNvSpPr/>
          <p:nvPr/>
        </p:nvSpPr>
        <p:spPr>
          <a:xfrm>
            <a:off x="5715000" y="2075688"/>
            <a:ext cx="5760720" cy="713232"/>
          </a:xfrm>
          <a:prstGeom prst="rect">
            <a:avLst/>
          </a:prstGeom>
          <a:noFill/>
          <a:ln/>
        </p:spPr>
        <p:txBody>
          <a:bodyPr wrap="square" lIns="0" tIns="0" rIns="0" bIns="0" rtlCol="0" anchor="t"/>
          <a:lstStyle/>
          <a:p>
            <a:pPr marL="0" indent="0">
              <a:lnSpc>
                <a:spcPct val="102000"/>
              </a:lnSpc>
              <a:buNone/>
            </a:pPr>
            <a:r>
              <a:rPr lang="en-US" sz="1050" dirty="0">
                <a:solidFill>
                  <a:srgbClr val="26314F"/>
                </a:solidFill>
                <a:latin typeface="Calibri" pitchFamily="34" charset="0"/>
                <a:ea typeface="Calibri" pitchFamily="34" charset="-122"/>
                <a:cs typeface="Calibri" pitchFamily="34" charset="-120"/>
              </a:rPr>
              <a:t>One lesson a fortnight, block taught, following the Kapow scheme. Knowledge, vocabulary and skills build term on term from Year 1 to Year 6.</a:t>
            </a:r>
            <a:endParaRPr lang="en-US" sz="1050" dirty="0"/>
          </a:p>
        </p:txBody>
      </p:sp>
      <p:sp>
        <p:nvSpPr>
          <p:cNvPr id="16" name="Shape 12"/>
          <p:cNvSpPr/>
          <p:nvPr/>
        </p:nvSpPr>
        <p:spPr>
          <a:xfrm>
            <a:off x="4937760" y="3008376"/>
            <a:ext cx="6720840" cy="1170432"/>
          </a:xfrm>
          <a:prstGeom prst="roundRect">
            <a:avLst>
              <a:gd name="adj" fmla="val 5469"/>
            </a:avLst>
          </a:prstGeom>
          <a:solidFill>
            <a:srgbClr val="EEF1F7"/>
          </a:solidFill>
          <a:ln/>
        </p:spPr>
      </p:sp>
      <p:sp>
        <p:nvSpPr>
          <p:cNvPr id="17" name="Shape 13"/>
          <p:cNvSpPr/>
          <p:nvPr/>
        </p:nvSpPr>
        <p:spPr>
          <a:xfrm>
            <a:off x="5102352" y="3364992"/>
            <a:ext cx="457200" cy="457200"/>
          </a:xfrm>
          <a:prstGeom prst="ellipse">
            <a:avLst/>
          </a:prstGeom>
          <a:solidFill>
            <a:srgbClr val="1B2E5E"/>
          </a:solidFill>
          <a:ln/>
        </p:spPr>
      </p:sp>
      <p:pic>
        <p:nvPicPr>
          <p:cNvPr id="18" name="Image 2" descr="icons/desktop_white.png"/>
          <p:cNvPicPr>
            <a:picLocks noChangeAspect="1"/>
          </p:cNvPicPr>
          <p:nvPr/>
        </p:nvPicPr>
        <p:blipFill>
          <a:blip r:embed="rId5"/>
          <a:stretch>
            <a:fillRect/>
          </a:stretch>
        </p:blipFill>
        <p:spPr>
          <a:xfrm>
            <a:off x="5161788" y="3424428"/>
            <a:ext cx="338328" cy="338328"/>
          </a:xfrm>
          <a:prstGeom prst="rect">
            <a:avLst/>
          </a:prstGeom>
        </p:spPr>
      </p:pic>
      <p:sp>
        <p:nvSpPr>
          <p:cNvPr id="19" name="Text 14"/>
          <p:cNvSpPr/>
          <p:nvPr/>
        </p:nvSpPr>
        <p:spPr>
          <a:xfrm>
            <a:off x="5715000" y="3099816"/>
            <a:ext cx="5806440" cy="274320"/>
          </a:xfrm>
          <a:prstGeom prst="rect">
            <a:avLst/>
          </a:prstGeom>
          <a:noFill/>
          <a:ln/>
        </p:spPr>
        <p:txBody>
          <a:bodyPr wrap="square" lIns="0" tIns="0" rIns="0" bIns="0" rtlCol="0" anchor="ctr"/>
          <a:lstStyle/>
          <a:p>
            <a:pPr marL="0" indent="0">
              <a:buNone/>
            </a:pPr>
            <a:r>
              <a:rPr lang="en-US" sz="1250" b="1" dirty="0">
                <a:solidFill>
                  <a:srgbClr val="1B2E5E"/>
                </a:solidFill>
                <a:latin typeface="Calibri" pitchFamily="34" charset="0"/>
                <a:ea typeface="Calibri" pitchFamily="34" charset="-122"/>
                <a:cs typeface="Calibri" pitchFamily="34" charset="-120"/>
              </a:rPr>
              <a:t>Content &amp; concepts</a:t>
            </a:r>
            <a:endParaRPr lang="en-US" sz="1250" dirty="0"/>
          </a:p>
        </p:txBody>
      </p:sp>
      <p:sp>
        <p:nvSpPr>
          <p:cNvPr id="20" name="Text 15"/>
          <p:cNvSpPr/>
          <p:nvPr/>
        </p:nvSpPr>
        <p:spPr>
          <a:xfrm>
            <a:off x="5715000" y="3392424"/>
            <a:ext cx="5760720" cy="713232"/>
          </a:xfrm>
          <a:prstGeom prst="rect">
            <a:avLst/>
          </a:prstGeom>
          <a:noFill/>
          <a:ln/>
        </p:spPr>
        <p:txBody>
          <a:bodyPr wrap="square" lIns="0" tIns="0" rIns="0" bIns="0" rtlCol="0" anchor="t"/>
          <a:lstStyle/>
          <a:p>
            <a:pPr marL="0" indent="0">
              <a:lnSpc>
                <a:spcPct val="102000"/>
              </a:lnSpc>
              <a:buNone/>
            </a:pPr>
            <a:r>
              <a:rPr lang="en-US" sz="1050" dirty="0">
                <a:solidFill>
                  <a:srgbClr val="26314F"/>
                </a:solidFill>
                <a:latin typeface="Calibri" pitchFamily="34" charset="0"/>
                <a:ea typeface="Calibri" pitchFamily="34" charset="-122"/>
                <a:cs typeface="Calibri" pitchFamily="34" charset="-120"/>
              </a:rPr>
              <a:t>Every unit balances computer science, information technology and digital literacy, with online safety revisited throughout the year.</a:t>
            </a:r>
            <a:endParaRPr lang="en-US" sz="1050" dirty="0"/>
          </a:p>
        </p:txBody>
      </p:sp>
      <p:sp>
        <p:nvSpPr>
          <p:cNvPr id="21" name="Shape 16"/>
          <p:cNvSpPr/>
          <p:nvPr/>
        </p:nvSpPr>
        <p:spPr>
          <a:xfrm>
            <a:off x="4937760" y="4325112"/>
            <a:ext cx="6720840" cy="1170432"/>
          </a:xfrm>
          <a:prstGeom prst="roundRect">
            <a:avLst>
              <a:gd name="adj" fmla="val 5469"/>
            </a:avLst>
          </a:prstGeom>
          <a:solidFill>
            <a:srgbClr val="EEF1F7"/>
          </a:solidFill>
          <a:ln/>
        </p:spPr>
      </p:sp>
      <p:sp>
        <p:nvSpPr>
          <p:cNvPr id="22" name="Shape 17"/>
          <p:cNvSpPr/>
          <p:nvPr/>
        </p:nvSpPr>
        <p:spPr>
          <a:xfrm>
            <a:off x="5102352" y="4681728"/>
            <a:ext cx="457200" cy="457200"/>
          </a:xfrm>
          <a:prstGeom prst="ellipse">
            <a:avLst/>
          </a:prstGeom>
          <a:solidFill>
            <a:srgbClr val="1B2E5E"/>
          </a:solidFill>
          <a:ln/>
        </p:spPr>
      </p:sp>
      <p:pic>
        <p:nvPicPr>
          <p:cNvPr id="23" name="Image 3" descr="icons/seedling_white.png"/>
          <p:cNvPicPr>
            <a:picLocks noChangeAspect="1"/>
          </p:cNvPicPr>
          <p:nvPr/>
        </p:nvPicPr>
        <p:blipFill>
          <a:blip r:embed="rId6"/>
          <a:stretch>
            <a:fillRect/>
          </a:stretch>
        </p:blipFill>
        <p:spPr>
          <a:xfrm>
            <a:off x="5161788" y="4741164"/>
            <a:ext cx="338328" cy="338328"/>
          </a:xfrm>
          <a:prstGeom prst="rect">
            <a:avLst/>
          </a:prstGeom>
        </p:spPr>
      </p:pic>
      <p:sp>
        <p:nvSpPr>
          <p:cNvPr id="24" name="Text 18"/>
          <p:cNvSpPr/>
          <p:nvPr/>
        </p:nvSpPr>
        <p:spPr>
          <a:xfrm>
            <a:off x="5715000" y="4416552"/>
            <a:ext cx="5806440" cy="274320"/>
          </a:xfrm>
          <a:prstGeom prst="rect">
            <a:avLst/>
          </a:prstGeom>
          <a:noFill/>
          <a:ln/>
        </p:spPr>
        <p:txBody>
          <a:bodyPr wrap="square" lIns="0" tIns="0" rIns="0" bIns="0" rtlCol="0" anchor="ctr"/>
          <a:lstStyle/>
          <a:p>
            <a:pPr marL="0" indent="0">
              <a:buNone/>
            </a:pPr>
            <a:r>
              <a:rPr lang="en-US" sz="1250" b="1" dirty="0">
                <a:solidFill>
                  <a:srgbClr val="1B2E5E"/>
                </a:solidFill>
                <a:latin typeface="Calibri" pitchFamily="34" charset="0"/>
                <a:ea typeface="Calibri" pitchFamily="34" charset="-122"/>
                <a:cs typeface="Calibri" pitchFamily="34" charset="-120"/>
              </a:rPr>
              <a:t>Enrichment &amp; personal development</a:t>
            </a:r>
            <a:endParaRPr lang="en-US" sz="1250" dirty="0"/>
          </a:p>
        </p:txBody>
      </p:sp>
      <p:sp>
        <p:nvSpPr>
          <p:cNvPr id="25" name="Text 19"/>
          <p:cNvSpPr/>
          <p:nvPr/>
        </p:nvSpPr>
        <p:spPr>
          <a:xfrm>
            <a:off x="5715000" y="4709160"/>
            <a:ext cx="5760720" cy="713232"/>
          </a:xfrm>
          <a:prstGeom prst="rect">
            <a:avLst/>
          </a:prstGeom>
          <a:noFill/>
          <a:ln/>
        </p:spPr>
        <p:txBody>
          <a:bodyPr wrap="square" lIns="0" tIns="0" rIns="0" bIns="0" rtlCol="0" anchor="t"/>
          <a:lstStyle/>
          <a:p>
            <a:pPr marL="0" indent="0">
              <a:lnSpc>
                <a:spcPct val="102000"/>
              </a:lnSpc>
              <a:buNone/>
            </a:pPr>
            <a:r>
              <a:rPr lang="en-US" sz="1050" dirty="0">
                <a:solidFill>
                  <a:srgbClr val="26314F"/>
                </a:solidFill>
                <a:latin typeface="Calibri" pitchFamily="34" charset="0"/>
                <a:ea typeface="Calibri" pitchFamily="34" charset="-122"/>
                <a:cs typeface="Calibri" pitchFamily="34" charset="-120"/>
              </a:rPr>
              <a:t>A dedicated computer suite and 75 iPads across school give pupils access to technology many wouldn't otherwise use, including traditional desktop computers.</a:t>
            </a:r>
            <a:endParaRPr lang="en-US" sz="1050" dirty="0"/>
          </a:p>
        </p:txBody>
      </p:sp>
      <p:sp>
        <p:nvSpPr>
          <p:cNvPr id="26" name="Shape 20"/>
          <p:cNvSpPr/>
          <p:nvPr/>
        </p:nvSpPr>
        <p:spPr>
          <a:xfrm>
            <a:off x="4937760" y="5641848"/>
            <a:ext cx="6720840" cy="1170432"/>
          </a:xfrm>
          <a:prstGeom prst="roundRect">
            <a:avLst>
              <a:gd name="adj" fmla="val 5469"/>
            </a:avLst>
          </a:prstGeom>
          <a:solidFill>
            <a:srgbClr val="EEF1F7"/>
          </a:solidFill>
          <a:ln/>
        </p:spPr>
      </p:sp>
      <p:sp>
        <p:nvSpPr>
          <p:cNvPr id="27" name="Shape 21"/>
          <p:cNvSpPr/>
          <p:nvPr/>
        </p:nvSpPr>
        <p:spPr>
          <a:xfrm>
            <a:off x="5102352" y="5998464"/>
            <a:ext cx="457200" cy="457200"/>
          </a:xfrm>
          <a:prstGeom prst="ellipse">
            <a:avLst/>
          </a:prstGeom>
          <a:solidFill>
            <a:srgbClr val="1B2E5E"/>
          </a:solidFill>
          <a:ln/>
        </p:spPr>
      </p:sp>
      <p:pic>
        <p:nvPicPr>
          <p:cNvPr id="28" name="Image 4" descr="icons/checkcircle_white.png"/>
          <p:cNvPicPr>
            <a:picLocks noChangeAspect="1"/>
          </p:cNvPicPr>
          <p:nvPr/>
        </p:nvPicPr>
        <p:blipFill>
          <a:blip r:embed="rId7"/>
          <a:stretch>
            <a:fillRect/>
          </a:stretch>
        </p:blipFill>
        <p:spPr>
          <a:xfrm>
            <a:off x="5161788" y="6057900"/>
            <a:ext cx="338328" cy="338328"/>
          </a:xfrm>
          <a:prstGeom prst="rect">
            <a:avLst/>
          </a:prstGeom>
        </p:spPr>
      </p:pic>
      <p:sp>
        <p:nvSpPr>
          <p:cNvPr id="29" name="Text 22"/>
          <p:cNvSpPr/>
          <p:nvPr/>
        </p:nvSpPr>
        <p:spPr>
          <a:xfrm>
            <a:off x="5715000" y="5733288"/>
            <a:ext cx="5806440" cy="274320"/>
          </a:xfrm>
          <a:prstGeom prst="rect">
            <a:avLst/>
          </a:prstGeom>
          <a:noFill/>
          <a:ln/>
        </p:spPr>
        <p:txBody>
          <a:bodyPr wrap="square" lIns="0" tIns="0" rIns="0" bIns="0" rtlCol="0" anchor="ctr"/>
          <a:lstStyle/>
          <a:p>
            <a:pPr marL="0" indent="0">
              <a:buNone/>
            </a:pPr>
            <a:r>
              <a:rPr lang="en-US" sz="1250" b="1" dirty="0">
                <a:solidFill>
                  <a:srgbClr val="1B2E5E"/>
                </a:solidFill>
                <a:latin typeface="Calibri" pitchFamily="34" charset="0"/>
                <a:ea typeface="Calibri" pitchFamily="34" charset="-122"/>
                <a:cs typeface="Calibri" pitchFamily="34" charset="-120"/>
              </a:rPr>
              <a:t>Assessment &amp; next steps</a:t>
            </a:r>
            <a:endParaRPr lang="en-US" sz="1250" dirty="0"/>
          </a:p>
        </p:txBody>
      </p:sp>
      <p:sp>
        <p:nvSpPr>
          <p:cNvPr id="30" name="Text 23"/>
          <p:cNvSpPr/>
          <p:nvPr/>
        </p:nvSpPr>
        <p:spPr>
          <a:xfrm>
            <a:off x="5715000" y="6025896"/>
            <a:ext cx="5760720" cy="713232"/>
          </a:xfrm>
          <a:prstGeom prst="rect">
            <a:avLst/>
          </a:prstGeom>
          <a:noFill/>
          <a:ln/>
        </p:spPr>
        <p:txBody>
          <a:bodyPr wrap="square" lIns="0" tIns="0" rIns="0" bIns="0" rtlCol="0" anchor="t"/>
          <a:lstStyle/>
          <a:p>
            <a:pPr marL="0" indent="0">
              <a:lnSpc>
                <a:spcPct val="102000"/>
              </a:lnSpc>
              <a:buNone/>
            </a:pPr>
            <a:r>
              <a:rPr lang="en-US" sz="1050" dirty="0">
                <a:solidFill>
                  <a:srgbClr val="26314F"/>
                </a:solidFill>
                <a:latin typeface="Calibri" pitchFamily="34" charset="0"/>
                <a:ea typeface="Calibri" pitchFamily="34" charset="-122"/>
                <a:cs typeface="Calibri" pitchFamily="34" charset="-120"/>
              </a:rPr>
              <a:t>Ongoing assessment through observation, questioning and review of saved digital work. Judgements are recorded in Whole Class Feedback Books and Insight.</a:t>
            </a:r>
            <a:endParaRPr lang="en-US" sz="10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384048"/>
            <a:ext cx="566928" cy="566928"/>
          </a:xfrm>
          <a:prstGeom prst="ellipse">
            <a:avLst/>
          </a:prstGeom>
          <a:solidFill>
            <a:srgbClr val="F5A623"/>
          </a:solidFill>
          <a:ln/>
        </p:spPr>
      </p:sp>
      <p:pic>
        <p:nvPicPr>
          <p:cNvPr id="3" name="Image 0" descr="icons/route_white.png"/>
          <p:cNvPicPr>
            <a:picLocks noChangeAspect="1"/>
          </p:cNvPicPr>
          <p:nvPr/>
        </p:nvPicPr>
        <p:blipFill>
          <a:blip r:embed="rId3"/>
          <a:stretch>
            <a:fillRect/>
          </a:stretch>
        </p:blipFill>
        <p:spPr>
          <a:xfrm>
            <a:off x="576621" y="457749"/>
            <a:ext cx="419527" cy="419527"/>
          </a:xfrm>
          <a:prstGeom prst="rect">
            <a:avLst/>
          </a:prstGeom>
        </p:spPr>
      </p:pic>
      <p:sp>
        <p:nvSpPr>
          <p:cNvPr id="4" name="Text 1"/>
          <p:cNvSpPr/>
          <p:nvPr/>
        </p:nvSpPr>
        <p:spPr>
          <a:xfrm>
            <a:off x="1234440" y="347472"/>
            <a:ext cx="9601200" cy="640080"/>
          </a:xfrm>
          <a:prstGeom prst="rect">
            <a:avLst/>
          </a:prstGeom>
          <a:noFill/>
          <a:ln/>
        </p:spPr>
        <p:txBody>
          <a:bodyPr wrap="square" lIns="0" tIns="0" rIns="0" bIns="0" rtlCol="0" anchor="ctr"/>
          <a:lstStyle/>
          <a:p>
            <a:pPr marL="0" indent="0">
              <a:buNone/>
            </a:pPr>
            <a:r>
              <a:rPr lang="en-US" sz="2600" b="1" dirty="0">
                <a:solidFill>
                  <a:srgbClr val="1B2E5E"/>
                </a:solidFill>
                <a:latin typeface="Calibri" pitchFamily="34" charset="0"/>
                <a:ea typeface="Calibri" pitchFamily="34" charset="-122"/>
                <a:cs typeface="Calibri" pitchFamily="34" charset="-120"/>
              </a:rPr>
              <a:t>Computing and The Pathway</a:t>
            </a:r>
            <a:endParaRPr lang="en-US" sz="2600" dirty="0"/>
          </a:p>
        </p:txBody>
      </p:sp>
      <p:sp>
        <p:nvSpPr>
          <p:cNvPr id="5" name="Text 2"/>
          <p:cNvSpPr/>
          <p:nvPr/>
        </p:nvSpPr>
        <p:spPr>
          <a:xfrm>
            <a:off x="457200" y="6473952"/>
            <a:ext cx="7315200" cy="274320"/>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Bexton Primary School  ·  </a:t>
            </a:r>
            <a:r>
              <a:rPr lang="en-US" sz="900" i="1" dirty="0">
                <a:solidFill>
                  <a:srgbClr val="5B6172"/>
                </a:solidFill>
                <a:latin typeface="Calibri" pitchFamily="34" charset="0"/>
                <a:ea typeface="Calibri" pitchFamily="34" charset="-122"/>
                <a:cs typeface="Calibri" pitchFamily="34" charset="-120"/>
              </a:rPr>
              <a:t>Computing Curriculum Overview</a:t>
            </a:r>
            <a:endParaRPr lang="en-US" sz="900" dirty="0"/>
          </a:p>
        </p:txBody>
      </p:sp>
      <p:sp>
        <p:nvSpPr>
          <p:cNvPr id="6" name="Text 3"/>
          <p:cNvSpPr/>
          <p:nvPr/>
        </p:nvSpPr>
        <p:spPr>
          <a:xfrm>
            <a:off x="8991295" y="6473952"/>
            <a:ext cx="2743200" cy="274320"/>
          </a:xfrm>
          <a:prstGeom prst="rect">
            <a:avLst/>
          </a:prstGeom>
          <a:noFill/>
          <a:ln/>
        </p:spPr>
        <p:txBody>
          <a:bodyPr wrap="square" lIns="0" tIns="0" rIns="0" bIns="0" rtlCol="0" anchor="ctr"/>
          <a:lstStyle/>
          <a:p>
            <a:pPr marL="0" indent="0" algn="r">
              <a:buNone/>
            </a:pPr>
            <a:r>
              <a:rPr lang="en-US" sz="900" dirty="0">
                <a:solidFill>
                  <a:srgbClr val="5B6172"/>
                </a:solidFill>
                <a:latin typeface="Calibri" pitchFamily="34" charset="0"/>
                <a:ea typeface="Calibri" pitchFamily="34" charset="-122"/>
                <a:cs typeface="Calibri" pitchFamily="34" charset="-120"/>
              </a:rPr>
              <a:t>03</a:t>
            </a:r>
            <a:endParaRPr lang="en-US" sz="900" dirty="0"/>
          </a:p>
        </p:txBody>
      </p:sp>
      <p:sp>
        <p:nvSpPr>
          <p:cNvPr id="7" name="Text 4"/>
          <p:cNvSpPr/>
          <p:nvPr/>
        </p:nvSpPr>
        <p:spPr>
          <a:xfrm>
            <a:off x="502920" y="1188720"/>
            <a:ext cx="11155680" cy="502920"/>
          </a:xfrm>
          <a:prstGeom prst="rect">
            <a:avLst/>
          </a:prstGeom>
          <a:noFill/>
          <a:ln/>
        </p:spPr>
        <p:txBody>
          <a:bodyPr wrap="square" lIns="0" tIns="0" rIns="0" bIns="0" rtlCol="0" anchor="ctr"/>
          <a:lstStyle/>
          <a:p>
            <a:pPr marL="0" indent="0">
              <a:buNone/>
            </a:pPr>
            <a:r>
              <a:rPr lang="en-US" sz="1350" i="1" dirty="0">
                <a:solidFill>
                  <a:srgbClr val="26314F"/>
                </a:solidFill>
                <a:latin typeface="Calibri" pitchFamily="34" charset="0"/>
                <a:ea typeface="Calibri" pitchFamily="34" charset="-122"/>
                <a:cs typeface="Calibri" pitchFamily="34" charset="-120"/>
              </a:rPr>
              <a:t>Every Computing unit incorporates elements of the five Pathway Trails, connecting subject learning to the wider Bexton experience.</a:t>
            </a:r>
            <a:endParaRPr lang="en-US" sz="1350" dirty="0"/>
          </a:p>
        </p:txBody>
      </p:sp>
      <p:sp>
        <p:nvSpPr>
          <p:cNvPr id="8" name="Shape 5"/>
          <p:cNvSpPr/>
          <p:nvPr/>
        </p:nvSpPr>
        <p:spPr>
          <a:xfrm>
            <a:off x="502920" y="1965960"/>
            <a:ext cx="2093976" cy="4206240"/>
          </a:xfrm>
          <a:prstGeom prst="roundRect">
            <a:avLst>
              <a:gd name="adj" fmla="val 3493"/>
            </a:avLst>
          </a:prstGeom>
          <a:solidFill>
            <a:srgbClr val="EEF1F7"/>
          </a:solidFill>
          <a:ln/>
        </p:spPr>
      </p:sp>
      <p:sp>
        <p:nvSpPr>
          <p:cNvPr id="9" name="Shape 6"/>
          <p:cNvSpPr/>
          <p:nvPr/>
        </p:nvSpPr>
        <p:spPr>
          <a:xfrm>
            <a:off x="1257300" y="2240280"/>
            <a:ext cx="585216" cy="585216"/>
          </a:xfrm>
          <a:prstGeom prst="ellipse">
            <a:avLst/>
          </a:prstGeom>
          <a:solidFill>
            <a:srgbClr val="1B2E5E"/>
          </a:solidFill>
          <a:ln/>
        </p:spPr>
      </p:sp>
      <p:pic>
        <p:nvPicPr>
          <p:cNvPr id="10" name="Image 1" descr="icons/trophy_white.png"/>
          <p:cNvPicPr>
            <a:picLocks noChangeAspect="1"/>
          </p:cNvPicPr>
          <p:nvPr/>
        </p:nvPicPr>
        <p:blipFill>
          <a:blip r:embed="rId4"/>
          <a:stretch>
            <a:fillRect/>
          </a:stretch>
        </p:blipFill>
        <p:spPr>
          <a:xfrm>
            <a:off x="1333378" y="2316358"/>
            <a:ext cx="433060" cy="433060"/>
          </a:xfrm>
          <a:prstGeom prst="rect">
            <a:avLst/>
          </a:prstGeom>
        </p:spPr>
      </p:pic>
      <p:sp>
        <p:nvSpPr>
          <p:cNvPr id="11" name="Text 7"/>
          <p:cNvSpPr/>
          <p:nvPr/>
        </p:nvSpPr>
        <p:spPr>
          <a:xfrm>
            <a:off x="612648" y="3017520"/>
            <a:ext cx="1874520" cy="411480"/>
          </a:xfrm>
          <a:prstGeom prst="rect">
            <a:avLst/>
          </a:prstGeom>
          <a:noFill/>
          <a:ln/>
        </p:spPr>
        <p:txBody>
          <a:bodyPr wrap="square" lIns="0" tIns="0" rIns="0" bIns="0" rtlCol="0" anchor="ctr"/>
          <a:lstStyle/>
          <a:p>
            <a:pPr marL="0" indent="0" algn="ctr">
              <a:buNone/>
            </a:pPr>
            <a:r>
              <a:rPr lang="en-US" sz="1200" b="1" kern="0" spc="50" dirty="0">
                <a:solidFill>
                  <a:srgbClr val="F5A623"/>
                </a:solidFill>
                <a:latin typeface="Calibri" pitchFamily="34" charset="0"/>
                <a:ea typeface="Calibri" pitchFamily="34" charset="-122"/>
                <a:cs typeface="Calibri" pitchFamily="34" charset="-120"/>
              </a:rPr>
              <a:t>PERFORMANCE</a:t>
            </a:r>
            <a:endParaRPr lang="en-US" sz="1200" dirty="0"/>
          </a:p>
        </p:txBody>
      </p:sp>
      <p:sp>
        <p:nvSpPr>
          <p:cNvPr id="12" name="Text 8"/>
          <p:cNvSpPr/>
          <p:nvPr/>
        </p:nvSpPr>
        <p:spPr>
          <a:xfrm>
            <a:off x="685800" y="3502152"/>
            <a:ext cx="1728216" cy="2514600"/>
          </a:xfrm>
          <a:prstGeom prst="rect">
            <a:avLst/>
          </a:prstGeom>
          <a:noFill/>
          <a:ln/>
        </p:spPr>
        <p:txBody>
          <a:bodyPr wrap="square" lIns="0" tIns="0" rIns="0" bIns="0" rtlCol="0" anchor="t"/>
          <a:lstStyle/>
          <a:p>
            <a:pPr marL="0" indent="0" algn="ctr">
              <a:lnSpc>
                <a:spcPct val="112000"/>
              </a:lnSpc>
              <a:buNone/>
            </a:pPr>
            <a:r>
              <a:rPr lang="en-US" sz="1100" dirty="0">
                <a:solidFill>
                  <a:srgbClr val="26314F"/>
                </a:solidFill>
                <a:latin typeface="Calibri" pitchFamily="34" charset="0"/>
                <a:ea typeface="Calibri" pitchFamily="34" charset="-122"/>
                <a:cs typeface="Calibri" pitchFamily="34" charset="-120"/>
              </a:rPr>
              <a:t>Presenting ideas and projects with confidence.</a:t>
            </a:r>
            <a:endParaRPr lang="en-US" sz="1100" dirty="0"/>
          </a:p>
        </p:txBody>
      </p:sp>
      <p:sp>
        <p:nvSpPr>
          <p:cNvPr id="13" name="Shape 9"/>
          <p:cNvSpPr/>
          <p:nvPr/>
        </p:nvSpPr>
        <p:spPr>
          <a:xfrm>
            <a:off x="2779776" y="1965960"/>
            <a:ext cx="2093976" cy="4206240"/>
          </a:xfrm>
          <a:prstGeom prst="roundRect">
            <a:avLst>
              <a:gd name="adj" fmla="val 3493"/>
            </a:avLst>
          </a:prstGeom>
          <a:solidFill>
            <a:srgbClr val="EEF1F7"/>
          </a:solidFill>
          <a:ln/>
        </p:spPr>
      </p:sp>
      <p:sp>
        <p:nvSpPr>
          <p:cNvPr id="14" name="Shape 10"/>
          <p:cNvSpPr/>
          <p:nvPr/>
        </p:nvSpPr>
        <p:spPr>
          <a:xfrm>
            <a:off x="3534156" y="2240280"/>
            <a:ext cx="585216" cy="585216"/>
          </a:xfrm>
          <a:prstGeom prst="ellipse">
            <a:avLst/>
          </a:prstGeom>
          <a:solidFill>
            <a:srgbClr val="1B2E5E"/>
          </a:solidFill>
          <a:ln/>
        </p:spPr>
      </p:sp>
      <p:pic>
        <p:nvPicPr>
          <p:cNvPr id="15" name="Image 2" descr="icons/users_white.png"/>
          <p:cNvPicPr>
            <a:picLocks noChangeAspect="1"/>
          </p:cNvPicPr>
          <p:nvPr/>
        </p:nvPicPr>
        <p:blipFill>
          <a:blip r:embed="rId5"/>
          <a:stretch>
            <a:fillRect/>
          </a:stretch>
        </p:blipFill>
        <p:spPr>
          <a:xfrm>
            <a:off x="3610234" y="2316358"/>
            <a:ext cx="433060" cy="433060"/>
          </a:xfrm>
          <a:prstGeom prst="rect">
            <a:avLst/>
          </a:prstGeom>
        </p:spPr>
      </p:pic>
      <p:sp>
        <p:nvSpPr>
          <p:cNvPr id="16" name="Text 11"/>
          <p:cNvSpPr/>
          <p:nvPr/>
        </p:nvSpPr>
        <p:spPr>
          <a:xfrm>
            <a:off x="2889504" y="3017520"/>
            <a:ext cx="1874520" cy="411480"/>
          </a:xfrm>
          <a:prstGeom prst="rect">
            <a:avLst/>
          </a:prstGeom>
          <a:noFill/>
          <a:ln/>
        </p:spPr>
        <p:txBody>
          <a:bodyPr wrap="square" lIns="0" tIns="0" rIns="0" bIns="0" rtlCol="0" anchor="ctr"/>
          <a:lstStyle/>
          <a:p>
            <a:pPr marL="0" indent="0" algn="ctr">
              <a:buNone/>
            </a:pPr>
            <a:r>
              <a:rPr lang="en-US" sz="1200" b="1" kern="0" spc="50" dirty="0">
                <a:solidFill>
                  <a:srgbClr val="F5A623"/>
                </a:solidFill>
                <a:latin typeface="Calibri" pitchFamily="34" charset="0"/>
                <a:ea typeface="Calibri" pitchFamily="34" charset="-122"/>
                <a:cs typeface="Calibri" pitchFamily="34" charset="-120"/>
              </a:rPr>
              <a:t>SOCIAL</a:t>
            </a:r>
            <a:endParaRPr lang="en-US" sz="1200" dirty="0"/>
          </a:p>
        </p:txBody>
      </p:sp>
      <p:sp>
        <p:nvSpPr>
          <p:cNvPr id="17" name="Text 12"/>
          <p:cNvSpPr/>
          <p:nvPr/>
        </p:nvSpPr>
        <p:spPr>
          <a:xfrm>
            <a:off x="2962656" y="3502152"/>
            <a:ext cx="1728216" cy="2514600"/>
          </a:xfrm>
          <a:prstGeom prst="rect">
            <a:avLst/>
          </a:prstGeom>
          <a:noFill/>
          <a:ln/>
        </p:spPr>
        <p:txBody>
          <a:bodyPr wrap="square" lIns="0" tIns="0" rIns="0" bIns="0" rtlCol="0" anchor="t"/>
          <a:lstStyle/>
          <a:p>
            <a:pPr marL="0" indent="0" algn="ctr">
              <a:lnSpc>
                <a:spcPct val="112000"/>
              </a:lnSpc>
              <a:buNone/>
            </a:pPr>
            <a:r>
              <a:rPr lang="en-US" sz="1100" dirty="0">
                <a:solidFill>
                  <a:srgbClr val="26314F"/>
                </a:solidFill>
                <a:latin typeface="Calibri" pitchFamily="34" charset="0"/>
                <a:ea typeface="Calibri" pitchFamily="34" charset="-122"/>
                <a:cs typeface="Calibri" pitchFamily="34" charset="-120"/>
              </a:rPr>
              <a:t>Working alongside others and valuing different ideas.</a:t>
            </a:r>
            <a:endParaRPr lang="en-US" sz="1100" dirty="0"/>
          </a:p>
        </p:txBody>
      </p:sp>
      <p:sp>
        <p:nvSpPr>
          <p:cNvPr id="18" name="Shape 13"/>
          <p:cNvSpPr/>
          <p:nvPr/>
        </p:nvSpPr>
        <p:spPr>
          <a:xfrm>
            <a:off x="5056632" y="1965960"/>
            <a:ext cx="2093976" cy="4206240"/>
          </a:xfrm>
          <a:prstGeom prst="roundRect">
            <a:avLst>
              <a:gd name="adj" fmla="val 3493"/>
            </a:avLst>
          </a:prstGeom>
          <a:solidFill>
            <a:srgbClr val="EEF1F7"/>
          </a:solidFill>
          <a:ln/>
        </p:spPr>
      </p:sp>
      <p:sp>
        <p:nvSpPr>
          <p:cNvPr id="19" name="Shape 14"/>
          <p:cNvSpPr/>
          <p:nvPr/>
        </p:nvSpPr>
        <p:spPr>
          <a:xfrm>
            <a:off x="5811012" y="2240280"/>
            <a:ext cx="585216" cy="585216"/>
          </a:xfrm>
          <a:prstGeom prst="ellipse">
            <a:avLst/>
          </a:prstGeom>
          <a:solidFill>
            <a:srgbClr val="1B2E5E"/>
          </a:solidFill>
          <a:ln/>
        </p:spPr>
      </p:sp>
      <p:pic>
        <p:nvPicPr>
          <p:cNvPr id="20" name="Image 3" descr="icons/mapmarker_white.png"/>
          <p:cNvPicPr>
            <a:picLocks noChangeAspect="1"/>
          </p:cNvPicPr>
          <p:nvPr/>
        </p:nvPicPr>
        <p:blipFill>
          <a:blip r:embed="rId6"/>
          <a:stretch>
            <a:fillRect/>
          </a:stretch>
        </p:blipFill>
        <p:spPr>
          <a:xfrm>
            <a:off x="5887090" y="2316358"/>
            <a:ext cx="433060" cy="433060"/>
          </a:xfrm>
          <a:prstGeom prst="rect">
            <a:avLst/>
          </a:prstGeom>
        </p:spPr>
      </p:pic>
      <p:sp>
        <p:nvSpPr>
          <p:cNvPr id="21" name="Text 15"/>
          <p:cNvSpPr/>
          <p:nvPr/>
        </p:nvSpPr>
        <p:spPr>
          <a:xfrm>
            <a:off x="5166360" y="3017520"/>
            <a:ext cx="1874520" cy="411480"/>
          </a:xfrm>
          <a:prstGeom prst="rect">
            <a:avLst/>
          </a:prstGeom>
          <a:noFill/>
          <a:ln/>
        </p:spPr>
        <p:txBody>
          <a:bodyPr wrap="square" lIns="0" tIns="0" rIns="0" bIns="0" rtlCol="0" anchor="ctr"/>
          <a:lstStyle/>
          <a:p>
            <a:pPr marL="0" indent="0" algn="ctr">
              <a:buNone/>
            </a:pPr>
            <a:r>
              <a:rPr lang="en-US" sz="1200" b="1" kern="0" spc="50" dirty="0">
                <a:solidFill>
                  <a:srgbClr val="F5A623"/>
                </a:solidFill>
                <a:latin typeface="Calibri" pitchFamily="34" charset="0"/>
                <a:ea typeface="Calibri" pitchFamily="34" charset="-122"/>
                <a:cs typeface="Calibri" pitchFamily="34" charset="-120"/>
              </a:rPr>
              <a:t>COMMUNITY</a:t>
            </a:r>
            <a:endParaRPr lang="en-US" sz="1200" dirty="0"/>
          </a:p>
        </p:txBody>
      </p:sp>
      <p:sp>
        <p:nvSpPr>
          <p:cNvPr id="22" name="Text 16"/>
          <p:cNvSpPr/>
          <p:nvPr/>
        </p:nvSpPr>
        <p:spPr>
          <a:xfrm>
            <a:off x="5239512" y="3502152"/>
            <a:ext cx="1728216" cy="2514600"/>
          </a:xfrm>
          <a:prstGeom prst="rect">
            <a:avLst/>
          </a:prstGeom>
          <a:noFill/>
          <a:ln/>
        </p:spPr>
        <p:txBody>
          <a:bodyPr wrap="square" lIns="0" tIns="0" rIns="0" bIns="0" rtlCol="0" anchor="t"/>
          <a:lstStyle/>
          <a:p>
            <a:pPr marL="0" indent="0" algn="ctr">
              <a:lnSpc>
                <a:spcPct val="112000"/>
              </a:lnSpc>
              <a:buNone/>
            </a:pPr>
            <a:r>
              <a:rPr lang="en-US" sz="1100" dirty="0">
                <a:solidFill>
                  <a:srgbClr val="26314F"/>
                </a:solidFill>
                <a:latin typeface="Calibri" pitchFamily="34" charset="0"/>
                <a:ea typeface="Calibri" pitchFamily="34" charset="-122"/>
                <a:cs typeface="Calibri" pitchFamily="34" charset="-120"/>
              </a:rPr>
              <a:t>Using technology responsibly within our community.</a:t>
            </a:r>
            <a:endParaRPr lang="en-US" sz="1100" dirty="0"/>
          </a:p>
        </p:txBody>
      </p:sp>
      <p:sp>
        <p:nvSpPr>
          <p:cNvPr id="23" name="Shape 17"/>
          <p:cNvSpPr/>
          <p:nvPr/>
        </p:nvSpPr>
        <p:spPr>
          <a:xfrm>
            <a:off x="7333488" y="1965960"/>
            <a:ext cx="2093976" cy="4206240"/>
          </a:xfrm>
          <a:prstGeom prst="roundRect">
            <a:avLst>
              <a:gd name="adj" fmla="val 3493"/>
            </a:avLst>
          </a:prstGeom>
          <a:solidFill>
            <a:srgbClr val="EEF1F7"/>
          </a:solidFill>
          <a:ln/>
        </p:spPr>
      </p:sp>
      <p:sp>
        <p:nvSpPr>
          <p:cNvPr id="24" name="Shape 18"/>
          <p:cNvSpPr/>
          <p:nvPr/>
        </p:nvSpPr>
        <p:spPr>
          <a:xfrm>
            <a:off x="8087868" y="2240280"/>
            <a:ext cx="585216" cy="585216"/>
          </a:xfrm>
          <a:prstGeom prst="ellipse">
            <a:avLst/>
          </a:prstGeom>
          <a:solidFill>
            <a:srgbClr val="1B2E5E"/>
          </a:solidFill>
          <a:ln/>
        </p:spPr>
      </p:sp>
      <p:pic>
        <p:nvPicPr>
          <p:cNvPr id="25" name="Image 4" descr="icons/handshake_white.png"/>
          <p:cNvPicPr>
            <a:picLocks noChangeAspect="1"/>
          </p:cNvPicPr>
          <p:nvPr/>
        </p:nvPicPr>
        <p:blipFill>
          <a:blip r:embed="rId7"/>
          <a:stretch>
            <a:fillRect/>
          </a:stretch>
        </p:blipFill>
        <p:spPr>
          <a:xfrm>
            <a:off x="8163946" y="2316358"/>
            <a:ext cx="433060" cy="433060"/>
          </a:xfrm>
          <a:prstGeom prst="rect">
            <a:avLst/>
          </a:prstGeom>
        </p:spPr>
      </p:pic>
      <p:sp>
        <p:nvSpPr>
          <p:cNvPr id="26" name="Text 19"/>
          <p:cNvSpPr/>
          <p:nvPr/>
        </p:nvSpPr>
        <p:spPr>
          <a:xfrm>
            <a:off x="7443216" y="3017520"/>
            <a:ext cx="1874520" cy="411480"/>
          </a:xfrm>
          <a:prstGeom prst="rect">
            <a:avLst/>
          </a:prstGeom>
          <a:noFill/>
          <a:ln/>
        </p:spPr>
        <p:txBody>
          <a:bodyPr wrap="square" lIns="0" tIns="0" rIns="0" bIns="0" rtlCol="0" anchor="ctr"/>
          <a:lstStyle/>
          <a:p>
            <a:pPr marL="0" indent="0" algn="ctr">
              <a:buNone/>
            </a:pPr>
            <a:r>
              <a:rPr lang="en-US" sz="1200" b="1" kern="0" spc="50" dirty="0">
                <a:solidFill>
                  <a:srgbClr val="F5A623"/>
                </a:solidFill>
                <a:latin typeface="Calibri" pitchFamily="34" charset="0"/>
                <a:ea typeface="Calibri" pitchFamily="34" charset="-122"/>
                <a:cs typeface="Calibri" pitchFamily="34" charset="-120"/>
              </a:rPr>
              <a:t>TEAM</a:t>
            </a:r>
            <a:endParaRPr lang="en-US" sz="1200" dirty="0"/>
          </a:p>
        </p:txBody>
      </p:sp>
      <p:sp>
        <p:nvSpPr>
          <p:cNvPr id="27" name="Text 20"/>
          <p:cNvSpPr/>
          <p:nvPr/>
        </p:nvSpPr>
        <p:spPr>
          <a:xfrm>
            <a:off x="7516368" y="3502152"/>
            <a:ext cx="1728216" cy="2514600"/>
          </a:xfrm>
          <a:prstGeom prst="rect">
            <a:avLst/>
          </a:prstGeom>
          <a:noFill/>
          <a:ln/>
        </p:spPr>
        <p:txBody>
          <a:bodyPr wrap="square" lIns="0" tIns="0" rIns="0" bIns="0" rtlCol="0" anchor="t"/>
          <a:lstStyle/>
          <a:p>
            <a:pPr marL="0" indent="0" algn="ctr">
              <a:lnSpc>
                <a:spcPct val="112000"/>
              </a:lnSpc>
              <a:buNone/>
            </a:pPr>
            <a:r>
              <a:rPr lang="en-US" sz="1100" dirty="0">
                <a:solidFill>
                  <a:srgbClr val="26314F"/>
                </a:solidFill>
                <a:latin typeface="Calibri" pitchFamily="34" charset="0"/>
                <a:ea typeface="Calibri" pitchFamily="34" charset="-122"/>
                <a:cs typeface="Calibri" pitchFamily="34" charset="-120"/>
              </a:rPr>
              <a:t>Collaborating on shared projects and challenges.</a:t>
            </a:r>
            <a:endParaRPr lang="en-US" sz="1100" dirty="0"/>
          </a:p>
        </p:txBody>
      </p:sp>
      <p:sp>
        <p:nvSpPr>
          <p:cNvPr id="28" name="Shape 21"/>
          <p:cNvSpPr/>
          <p:nvPr/>
        </p:nvSpPr>
        <p:spPr>
          <a:xfrm>
            <a:off x="9610344" y="1965960"/>
            <a:ext cx="2093976" cy="4206240"/>
          </a:xfrm>
          <a:prstGeom prst="roundRect">
            <a:avLst>
              <a:gd name="adj" fmla="val 3493"/>
            </a:avLst>
          </a:prstGeom>
          <a:solidFill>
            <a:srgbClr val="EEF1F7"/>
          </a:solidFill>
          <a:ln/>
        </p:spPr>
      </p:sp>
      <p:sp>
        <p:nvSpPr>
          <p:cNvPr id="29" name="Shape 22"/>
          <p:cNvSpPr/>
          <p:nvPr/>
        </p:nvSpPr>
        <p:spPr>
          <a:xfrm>
            <a:off x="10364724" y="2240280"/>
            <a:ext cx="585216" cy="585216"/>
          </a:xfrm>
          <a:prstGeom prst="ellipse">
            <a:avLst/>
          </a:prstGeom>
          <a:solidFill>
            <a:srgbClr val="1B2E5E"/>
          </a:solidFill>
          <a:ln/>
        </p:spPr>
      </p:sp>
      <p:pic>
        <p:nvPicPr>
          <p:cNvPr id="30" name="Image 5" descr="icons/comments_white.png"/>
          <p:cNvPicPr>
            <a:picLocks noChangeAspect="1"/>
          </p:cNvPicPr>
          <p:nvPr/>
        </p:nvPicPr>
        <p:blipFill>
          <a:blip r:embed="rId8"/>
          <a:stretch>
            <a:fillRect/>
          </a:stretch>
        </p:blipFill>
        <p:spPr>
          <a:xfrm>
            <a:off x="10440802" y="2316358"/>
            <a:ext cx="433060" cy="433060"/>
          </a:xfrm>
          <a:prstGeom prst="rect">
            <a:avLst/>
          </a:prstGeom>
        </p:spPr>
      </p:pic>
      <p:sp>
        <p:nvSpPr>
          <p:cNvPr id="31" name="Text 23"/>
          <p:cNvSpPr/>
          <p:nvPr/>
        </p:nvSpPr>
        <p:spPr>
          <a:xfrm>
            <a:off x="9720072" y="3017520"/>
            <a:ext cx="1874520" cy="411480"/>
          </a:xfrm>
          <a:prstGeom prst="rect">
            <a:avLst/>
          </a:prstGeom>
          <a:noFill/>
          <a:ln/>
        </p:spPr>
        <p:txBody>
          <a:bodyPr wrap="square" lIns="0" tIns="0" rIns="0" bIns="0" rtlCol="0" anchor="ctr"/>
          <a:lstStyle/>
          <a:p>
            <a:pPr marL="0" indent="0" algn="ctr">
              <a:buNone/>
            </a:pPr>
            <a:r>
              <a:rPr lang="en-US" sz="1200" b="1" kern="0" spc="50" dirty="0">
                <a:solidFill>
                  <a:srgbClr val="F5A623"/>
                </a:solidFill>
                <a:latin typeface="Calibri" pitchFamily="34" charset="0"/>
                <a:ea typeface="Calibri" pitchFamily="34" charset="-122"/>
                <a:cs typeface="Calibri" pitchFamily="34" charset="-120"/>
              </a:rPr>
              <a:t>COMMUNICATION</a:t>
            </a:r>
            <a:endParaRPr lang="en-US" sz="1200" dirty="0"/>
          </a:p>
        </p:txBody>
      </p:sp>
      <p:sp>
        <p:nvSpPr>
          <p:cNvPr id="32" name="Text 24"/>
          <p:cNvSpPr/>
          <p:nvPr/>
        </p:nvSpPr>
        <p:spPr>
          <a:xfrm>
            <a:off x="9793224" y="3502152"/>
            <a:ext cx="1728216" cy="2514600"/>
          </a:xfrm>
          <a:prstGeom prst="rect">
            <a:avLst/>
          </a:prstGeom>
          <a:noFill/>
          <a:ln/>
        </p:spPr>
        <p:txBody>
          <a:bodyPr wrap="square" lIns="0" tIns="0" rIns="0" bIns="0" rtlCol="0" anchor="t"/>
          <a:lstStyle/>
          <a:p>
            <a:pPr marL="0" indent="0" algn="ctr">
              <a:lnSpc>
                <a:spcPct val="112000"/>
              </a:lnSpc>
              <a:buNone/>
            </a:pPr>
            <a:r>
              <a:rPr lang="en-US" sz="1100" dirty="0">
                <a:solidFill>
                  <a:srgbClr val="26314F"/>
                </a:solidFill>
                <a:latin typeface="Calibri" pitchFamily="34" charset="0"/>
                <a:ea typeface="Calibri" pitchFamily="34" charset="-122"/>
                <a:cs typeface="Calibri" pitchFamily="34" charset="-120"/>
              </a:rPr>
              <a:t>Explaining thinking and sharing work with others.</a:t>
            </a:r>
            <a:endParaRPr lang="en-US" sz="11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384048"/>
            <a:ext cx="566928" cy="566928"/>
          </a:xfrm>
          <a:prstGeom prst="ellipse">
            <a:avLst/>
          </a:prstGeom>
          <a:solidFill>
            <a:srgbClr val="0E7C7B"/>
          </a:solidFill>
          <a:ln/>
        </p:spPr>
      </p:sp>
      <p:pic>
        <p:nvPicPr>
          <p:cNvPr id="3" name="Image 0" descr="icons/laptop_white.png"/>
          <p:cNvPicPr>
            <a:picLocks noChangeAspect="1"/>
          </p:cNvPicPr>
          <p:nvPr/>
        </p:nvPicPr>
        <p:blipFill>
          <a:blip r:embed="rId3"/>
          <a:stretch>
            <a:fillRect/>
          </a:stretch>
        </p:blipFill>
        <p:spPr>
          <a:xfrm>
            <a:off x="576621" y="457749"/>
            <a:ext cx="419527" cy="419527"/>
          </a:xfrm>
          <a:prstGeom prst="rect">
            <a:avLst/>
          </a:prstGeom>
        </p:spPr>
      </p:pic>
      <p:sp>
        <p:nvSpPr>
          <p:cNvPr id="4" name="Text 1"/>
          <p:cNvSpPr/>
          <p:nvPr/>
        </p:nvSpPr>
        <p:spPr>
          <a:xfrm>
            <a:off x="1234440" y="347472"/>
            <a:ext cx="9601200" cy="640080"/>
          </a:xfrm>
          <a:prstGeom prst="rect">
            <a:avLst/>
          </a:prstGeom>
          <a:noFill/>
          <a:ln/>
        </p:spPr>
        <p:txBody>
          <a:bodyPr wrap="square" lIns="0" tIns="0" rIns="0" bIns="0" rtlCol="0" anchor="ctr"/>
          <a:lstStyle/>
          <a:p>
            <a:pPr marL="0" indent="0">
              <a:buNone/>
            </a:pPr>
            <a:r>
              <a:rPr lang="en-US" sz="2600" b="1" dirty="0">
                <a:solidFill>
                  <a:srgbClr val="1B2E5E"/>
                </a:solidFill>
                <a:latin typeface="Calibri" pitchFamily="34" charset="0"/>
                <a:ea typeface="Calibri" pitchFamily="34" charset="-122"/>
                <a:cs typeface="Calibri" pitchFamily="34" charset="-120"/>
              </a:rPr>
              <a:t>Computing in the Early Years Foundation Stage</a:t>
            </a:r>
            <a:endParaRPr lang="en-US" sz="2600" dirty="0"/>
          </a:p>
        </p:txBody>
      </p:sp>
      <p:sp>
        <p:nvSpPr>
          <p:cNvPr id="5" name="Text 2"/>
          <p:cNvSpPr/>
          <p:nvPr/>
        </p:nvSpPr>
        <p:spPr>
          <a:xfrm>
            <a:off x="457200" y="6473952"/>
            <a:ext cx="7315200" cy="274320"/>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Bexton Primary School  ·  </a:t>
            </a:r>
            <a:r>
              <a:rPr lang="en-US" sz="900" i="1" dirty="0">
                <a:solidFill>
                  <a:srgbClr val="5B6172"/>
                </a:solidFill>
                <a:latin typeface="Calibri" pitchFamily="34" charset="0"/>
                <a:ea typeface="Calibri" pitchFamily="34" charset="-122"/>
                <a:cs typeface="Calibri" pitchFamily="34" charset="-120"/>
              </a:rPr>
              <a:t>Computing Curriculum Overview</a:t>
            </a:r>
            <a:endParaRPr lang="en-US" sz="900" dirty="0"/>
          </a:p>
        </p:txBody>
      </p:sp>
      <p:sp>
        <p:nvSpPr>
          <p:cNvPr id="6" name="Text 3"/>
          <p:cNvSpPr/>
          <p:nvPr/>
        </p:nvSpPr>
        <p:spPr>
          <a:xfrm>
            <a:off x="8991295" y="6473952"/>
            <a:ext cx="2743200" cy="274320"/>
          </a:xfrm>
          <a:prstGeom prst="rect">
            <a:avLst/>
          </a:prstGeom>
          <a:noFill/>
          <a:ln/>
        </p:spPr>
        <p:txBody>
          <a:bodyPr wrap="square" lIns="0" tIns="0" rIns="0" bIns="0" rtlCol="0" anchor="ctr"/>
          <a:lstStyle/>
          <a:p>
            <a:pPr marL="0" indent="0" algn="r">
              <a:buNone/>
            </a:pPr>
            <a:r>
              <a:rPr lang="en-US" sz="900" dirty="0">
                <a:solidFill>
                  <a:srgbClr val="5B6172"/>
                </a:solidFill>
                <a:latin typeface="Calibri" pitchFamily="34" charset="0"/>
                <a:ea typeface="Calibri" pitchFamily="34" charset="-122"/>
                <a:cs typeface="Calibri" pitchFamily="34" charset="-120"/>
              </a:rPr>
              <a:t>04</a:t>
            </a:r>
            <a:endParaRPr lang="en-US" sz="900" dirty="0"/>
          </a:p>
        </p:txBody>
      </p:sp>
      <p:sp>
        <p:nvSpPr>
          <p:cNvPr id="7" name="Text 4"/>
          <p:cNvSpPr/>
          <p:nvPr/>
        </p:nvSpPr>
        <p:spPr>
          <a:xfrm>
            <a:off x="502920" y="1234440"/>
            <a:ext cx="5394960" cy="1371600"/>
          </a:xfrm>
          <a:prstGeom prst="rect">
            <a:avLst/>
          </a:prstGeom>
          <a:noFill/>
          <a:ln/>
        </p:spPr>
        <p:txBody>
          <a:bodyPr wrap="square" lIns="0" tIns="0" rIns="0" bIns="0" rtlCol="0" anchor="t"/>
          <a:lstStyle/>
          <a:p>
            <a:pPr marL="0" indent="0">
              <a:lnSpc>
                <a:spcPct val="112000"/>
              </a:lnSpc>
              <a:buNone/>
            </a:pPr>
            <a:r>
              <a:rPr lang="en-US" sz="1300" dirty="0">
                <a:solidFill>
                  <a:srgbClr val="26314F"/>
                </a:solidFill>
                <a:latin typeface="Calibri" pitchFamily="34" charset="0"/>
                <a:ea typeface="Calibri" pitchFamily="34" charset="-122"/>
                <a:cs typeface="Calibri" pitchFamily="34" charset="-120"/>
              </a:rPr>
              <a:t>Computing is not taught as a discrete subject in Reception. Technology is woven into continuous provision and adult-led activities, building familiarity that feeds into the discrete Computing curriculum from Year 1.</a:t>
            </a:r>
            <a:endParaRPr lang="en-US" sz="1300" dirty="0"/>
          </a:p>
        </p:txBody>
      </p:sp>
      <p:sp>
        <p:nvSpPr>
          <p:cNvPr id="8" name="Shape 5"/>
          <p:cNvSpPr/>
          <p:nvPr/>
        </p:nvSpPr>
        <p:spPr>
          <a:xfrm>
            <a:off x="502920" y="2697480"/>
            <a:ext cx="5394960" cy="3520440"/>
          </a:xfrm>
          <a:prstGeom prst="roundRect">
            <a:avLst>
              <a:gd name="adj" fmla="val 2078"/>
            </a:avLst>
          </a:prstGeom>
          <a:solidFill>
            <a:srgbClr val="EEF1F7"/>
          </a:solidFill>
          <a:ln/>
        </p:spPr>
      </p:sp>
      <p:sp>
        <p:nvSpPr>
          <p:cNvPr id="9" name="Text 6"/>
          <p:cNvSpPr/>
          <p:nvPr/>
        </p:nvSpPr>
        <p:spPr>
          <a:xfrm>
            <a:off x="777240" y="2926080"/>
            <a:ext cx="4846320" cy="320040"/>
          </a:xfrm>
          <a:prstGeom prst="rect">
            <a:avLst/>
          </a:prstGeom>
          <a:noFill/>
          <a:ln/>
        </p:spPr>
        <p:txBody>
          <a:bodyPr wrap="square" lIns="0" tIns="0" rIns="0" bIns="0" rtlCol="0" anchor="ctr"/>
          <a:lstStyle/>
          <a:p>
            <a:pPr marL="0" indent="0">
              <a:buNone/>
            </a:pPr>
            <a:r>
              <a:rPr lang="en-US" sz="1250" b="1" kern="0" spc="100" dirty="0">
                <a:solidFill>
                  <a:srgbClr val="0E7C7B"/>
                </a:solidFill>
                <a:latin typeface="Calibri" pitchFamily="34" charset="0"/>
                <a:ea typeface="Calibri" pitchFamily="34" charset="-122"/>
                <a:cs typeface="Calibri" pitchFamily="34" charset="-120"/>
              </a:rPr>
              <a:t>IN RECEPTION, CHILDREN MIGHT...</a:t>
            </a:r>
            <a:endParaRPr lang="en-US" sz="1250" dirty="0"/>
          </a:p>
        </p:txBody>
      </p:sp>
      <p:sp>
        <p:nvSpPr>
          <p:cNvPr id="10" name="Shape 7"/>
          <p:cNvSpPr/>
          <p:nvPr/>
        </p:nvSpPr>
        <p:spPr>
          <a:xfrm>
            <a:off x="777240" y="3429000"/>
            <a:ext cx="457200" cy="457200"/>
          </a:xfrm>
          <a:prstGeom prst="ellipse">
            <a:avLst/>
          </a:prstGeom>
          <a:solidFill>
            <a:srgbClr val="0E7C7B"/>
          </a:solidFill>
          <a:ln/>
        </p:spPr>
      </p:sp>
      <p:pic>
        <p:nvPicPr>
          <p:cNvPr id="11" name="Image 1" descr="icons/checkcircle_white.png"/>
          <p:cNvPicPr>
            <a:picLocks noChangeAspect="1"/>
          </p:cNvPicPr>
          <p:nvPr/>
        </p:nvPicPr>
        <p:blipFill>
          <a:blip r:embed="rId4"/>
          <a:stretch>
            <a:fillRect/>
          </a:stretch>
        </p:blipFill>
        <p:spPr>
          <a:xfrm>
            <a:off x="836676" y="3488436"/>
            <a:ext cx="338328" cy="338328"/>
          </a:xfrm>
          <a:prstGeom prst="rect">
            <a:avLst/>
          </a:prstGeom>
        </p:spPr>
      </p:pic>
      <p:sp>
        <p:nvSpPr>
          <p:cNvPr id="12" name="Text 8"/>
          <p:cNvSpPr/>
          <p:nvPr/>
        </p:nvSpPr>
        <p:spPr>
          <a:xfrm>
            <a:off x="1371600" y="3429000"/>
            <a:ext cx="4343400" cy="548640"/>
          </a:xfrm>
          <a:prstGeom prst="rect">
            <a:avLst/>
          </a:prstGeom>
          <a:noFill/>
          <a:ln/>
        </p:spPr>
        <p:txBody>
          <a:bodyPr wrap="square" lIns="0" tIns="0" rIns="0" bIns="0" rtlCol="0" anchor="ctr"/>
          <a:lstStyle/>
          <a:p>
            <a:pPr marL="0" indent="0">
              <a:lnSpc>
                <a:spcPct val="102000"/>
              </a:lnSpc>
              <a:buNone/>
            </a:pPr>
            <a:r>
              <a:rPr lang="en-US" sz="1250" dirty="0">
                <a:solidFill>
                  <a:srgbClr val="26314F"/>
                </a:solidFill>
                <a:latin typeface="Calibri" pitchFamily="34" charset="0"/>
                <a:ea typeface="Calibri" pitchFamily="34" charset="-122"/>
                <a:cs typeface="Calibri" pitchFamily="34" charset="-120"/>
              </a:rPr>
              <a:t>Use a mouse, keyboard or touchscreen with an adult alongside them</a:t>
            </a:r>
            <a:endParaRPr lang="en-US" sz="1250" dirty="0"/>
          </a:p>
        </p:txBody>
      </p:sp>
      <p:sp>
        <p:nvSpPr>
          <p:cNvPr id="13" name="Shape 9"/>
          <p:cNvSpPr/>
          <p:nvPr/>
        </p:nvSpPr>
        <p:spPr>
          <a:xfrm>
            <a:off x="777240" y="4114800"/>
            <a:ext cx="457200" cy="457200"/>
          </a:xfrm>
          <a:prstGeom prst="ellipse">
            <a:avLst/>
          </a:prstGeom>
          <a:solidFill>
            <a:srgbClr val="0E7C7B"/>
          </a:solidFill>
          <a:ln/>
        </p:spPr>
      </p:sp>
      <p:pic>
        <p:nvPicPr>
          <p:cNvPr id="14" name="Image 2" descr="icons/checkcircle_white.png"/>
          <p:cNvPicPr>
            <a:picLocks noChangeAspect="1"/>
          </p:cNvPicPr>
          <p:nvPr/>
        </p:nvPicPr>
        <p:blipFill>
          <a:blip r:embed="rId4"/>
          <a:stretch>
            <a:fillRect/>
          </a:stretch>
        </p:blipFill>
        <p:spPr>
          <a:xfrm>
            <a:off x="836676" y="4174236"/>
            <a:ext cx="338328" cy="338328"/>
          </a:xfrm>
          <a:prstGeom prst="rect">
            <a:avLst/>
          </a:prstGeom>
        </p:spPr>
      </p:pic>
      <p:sp>
        <p:nvSpPr>
          <p:cNvPr id="15" name="Text 10"/>
          <p:cNvSpPr/>
          <p:nvPr/>
        </p:nvSpPr>
        <p:spPr>
          <a:xfrm>
            <a:off x="1371600" y="4114800"/>
            <a:ext cx="4343400" cy="548640"/>
          </a:xfrm>
          <a:prstGeom prst="rect">
            <a:avLst/>
          </a:prstGeom>
          <a:noFill/>
          <a:ln/>
        </p:spPr>
        <p:txBody>
          <a:bodyPr wrap="square" lIns="0" tIns="0" rIns="0" bIns="0" rtlCol="0" anchor="ctr"/>
          <a:lstStyle/>
          <a:p>
            <a:pPr marL="0" indent="0">
              <a:lnSpc>
                <a:spcPct val="102000"/>
              </a:lnSpc>
              <a:buNone/>
            </a:pPr>
            <a:r>
              <a:rPr lang="en-US" sz="1250" dirty="0">
                <a:solidFill>
                  <a:srgbClr val="26314F"/>
                </a:solidFill>
                <a:latin typeface="Calibri" pitchFamily="34" charset="0"/>
                <a:ea typeface="Calibri" pitchFamily="34" charset="-122"/>
                <a:cs typeface="Calibri" pitchFamily="34" charset="-120"/>
              </a:rPr>
              <a:t>Take photographs or make simple recordings using a tablet, for a purpose</a:t>
            </a:r>
            <a:endParaRPr lang="en-US" sz="1250" dirty="0"/>
          </a:p>
        </p:txBody>
      </p:sp>
      <p:sp>
        <p:nvSpPr>
          <p:cNvPr id="16" name="Shape 11"/>
          <p:cNvSpPr/>
          <p:nvPr/>
        </p:nvSpPr>
        <p:spPr>
          <a:xfrm>
            <a:off x="777240" y="4800600"/>
            <a:ext cx="457200" cy="457200"/>
          </a:xfrm>
          <a:prstGeom prst="ellipse">
            <a:avLst/>
          </a:prstGeom>
          <a:solidFill>
            <a:srgbClr val="0E7C7B"/>
          </a:solidFill>
          <a:ln/>
        </p:spPr>
      </p:sp>
      <p:pic>
        <p:nvPicPr>
          <p:cNvPr id="17" name="Image 3" descr="icons/checkcircle_white.png"/>
          <p:cNvPicPr>
            <a:picLocks noChangeAspect="1"/>
          </p:cNvPicPr>
          <p:nvPr/>
        </p:nvPicPr>
        <p:blipFill>
          <a:blip r:embed="rId4"/>
          <a:stretch>
            <a:fillRect/>
          </a:stretch>
        </p:blipFill>
        <p:spPr>
          <a:xfrm>
            <a:off x="836676" y="4860036"/>
            <a:ext cx="338328" cy="338328"/>
          </a:xfrm>
          <a:prstGeom prst="rect">
            <a:avLst/>
          </a:prstGeom>
        </p:spPr>
      </p:pic>
      <p:sp>
        <p:nvSpPr>
          <p:cNvPr id="18" name="Text 12"/>
          <p:cNvSpPr/>
          <p:nvPr/>
        </p:nvSpPr>
        <p:spPr>
          <a:xfrm>
            <a:off x="1371600" y="4800600"/>
            <a:ext cx="4343400" cy="548640"/>
          </a:xfrm>
          <a:prstGeom prst="rect">
            <a:avLst/>
          </a:prstGeom>
          <a:noFill/>
          <a:ln/>
        </p:spPr>
        <p:txBody>
          <a:bodyPr wrap="square" lIns="0" tIns="0" rIns="0" bIns="0" rtlCol="0" anchor="ctr"/>
          <a:lstStyle/>
          <a:p>
            <a:pPr marL="0" indent="0">
              <a:lnSpc>
                <a:spcPct val="102000"/>
              </a:lnSpc>
              <a:buNone/>
            </a:pPr>
            <a:r>
              <a:rPr lang="en-US" sz="1250" dirty="0">
                <a:solidFill>
                  <a:srgbClr val="26314F"/>
                </a:solidFill>
                <a:latin typeface="Calibri" pitchFamily="34" charset="0"/>
                <a:ea typeface="Calibri" pitchFamily="34" charset="-122"/>
                <a:cs typeface="Calibri" pitchFamily="34" charset="-120"/>
              </a:rPr>
              <a:t>Follow and give simple step-by-step instructions</a:t>
            </a:r>
            <a:endParaRPr lang="en-US" sz="1250" dirty="0"/>
          </a:p>
        </p:txBody>
      </p:sp>
      <p:sp>
        <p:nvSpPr>
          <p:cNvPr id="19" name="Shape 13"/>
          <p:cNvSpPr/>
          <p:nvPr/>
        </p:nvSpPr>
        <p:spPr>
          <a:xfrm>
            <a:off x="777240" y="5486400"/>
            <a:ext cx="457200" cy="457200"/>
          </a:xfrm>
          <a:prstGeom prst="ellipse">
            <a:avLst/>
          </a:prstGeom>
          <a:solidFill>
            <a:srgbClr val="0E7C7B"/>
          </a:solidFill>
          <a:ln/>
        </p:spPr>
      </p:sp>
      <p:pic>
        <p:nvPicPr>
          <p:cNvPr id="20" name="Image 4" descr="icons/checkcircle_white.png"/>
          <p:cNvPicPr>
            <a:picLocks noChangeAspect="1"/>
          </p:cNvPicPr>
          <p:nvPr/>
        </p:nvPicPr>
        <p:blipFill>
          <a:blip r:embed="rId4"/>
          <a:stretch>
            <a:fillRect/>
          </a:stretch>
        </p:blipFill>
        <p:spPr>
          <a:xfrm>
            <a:off x="836676" y="5545836"/>
            <a:ext cx="338328" cy="338328"/>
          </a:xfrm>
          <a:prstGeom prst="rect">
            <a:avLst/>
          </a:prstGeom>
        </p:spPr>
      </p:pic>
      <p:sp>
        <p:nvSpPr>
          <p:cNvPr id="21" name="Text 14"/>
          <p:cNvSpPr/>
          <p:nvPr/>
        </p:nvSpPr>
        <p:spPr>
          <a:xfrm>
            <a:off x="1371600" y="5486400"/>
            <a:ext cx="4343400" cy="548640"/>
          </a:xfrm>
          <a:prstGeom prst="rect">
            <a:avLst/>
          </a:prstGeom>
          <a:noFill/>
          <a:ln/>
        </p:spPr>
        <p:txBody>
          <a:bodyPr wrap="square" lIns="0" tIns="0" rIns="0" bIns="0" rtlCol="0" anchor="ctr"/>
          <a:lstStyle/>
          <a:p>
            <a:pPr marL="0" indent="0">
              <a:lnSpc>
                <a:spcPct val="102000"/>
              </a:lnSpc>
              <a:buNone/>
            </a:pPr>
            <a:r>
              <a:rPr lang="en-US" sz="1250" dirty="0">
                <a:solidFill>
                  <a:srgbClr val="26314F"/>
                </a:solidFill>
                <a:latin typeface="Calibri" pitchFamily="34" charset="0"/>
                <a:ea typeface="Calibri" pitchFamily="34" charset="-122"/>
                <a:cs typeface="Calibri" pitchFamily="34" charset="-120"/>
              </a:rPr>
              <a:t>Talk about the technology they see and use every day</a:t>
            </a:r>
            <a:endParaRPr lang="en-US" sz="1250" dirty="0"/>
          </a:p>
        </p:txBody>
      </p:sp>
      <p:sp>
        <p:nvSpPr>
          <p:cNvPr id="22" name="Shape 15"/>
          <p:cNvSpPr/>
          <p:nvPr/>
        </p:nvSpPr>
        <p:spPr>
          <a:xfrm>
            <a:off x="6263640" y="1234440"/>
            <a:ext cx="5394960" cy="4983480"/>
          </a:xfrm>
          <a:prstGeom prst="roundRect">
            <a:avLst>
              <a:gd name="adj" fmla="val 1468"/>
            </a:avLst>
          </a:prstGeom>
          <a:solidFill>
            <a:srgbClr val="1B2E5E"/>
          </a:solidFill>
          <a:ln/>
          <a:effectLst>
            <a:outerShdw blurRad="76200" dist="25400" dir="2700000" algn="bl" rotWithShape="0">
              <a:srgbClr val="000000">
                <a:alpha val="15000"/>
              </a:srgbClr>
            </a:outerShdw>
          </a:effectLst>
        </p:spPr>
      </p:sp>
      <p:sp>
        <p:nvSpPr>
          <p:cNvPr id="23" name="Shape 16"/>
          <p:cNvSpPr/>
          <p:nvPr/>
        </p:nvSpPr>
        <p:spPr>
          <a:xfrm>
            <a:off x="6537960" y="1508760"/>
            <a:ext cx="548640" cy="548640"/>
          </a:xfrm>
          <a:prstGeom prst="ellipse">
            <a:avLst/>
          </a:prstGeom>
          <a:solidFill>
            <a:srgbClr val="0E7C7B"/>
          </a:solidFill>
          <a:ln/>
        </p:spPr>
      </p:sp>
      <p:pic>
        <p:nvPicPr>
          <p:cNvPr id="24" name="Image 5" descr="icons/mouse_white.png"/>
          <p:cNvPicPr>
            <a:picLocks noChangeAspect="1"/>
          </p:cNvPicPr>
          <p:nvPr/>
        </p:nvPicPr>
        <p:blipFill>
          <a:blip r:embed="rId5"/>
          <a:stretch>
            <a:fillRect/>
          </a:stretch>
        </p:blipFill>
        <p:spPr>
          <a:xfrm>
            <a:off x="6609283" y="1580083"/>
            <a:ext cx="405994" cy="405994"/>
          </a:xfrm>
          <a:prstGeom prst="rect">
            <a:avLst/>
          </a:prstGeom>
        </p:spPr>
      </p:pic>
      <p:sp>
        <p:nvSpPr>
          <p:cNvPr id="25" name="Text 17"/>
          <p:cNvSpPr/>
          <p:nvPr/>
        </p:nvSpPr>
        <p:spPr>
          <a:xfrm>
            <a:off x="7223760" y="1508760"/>
            <a:ext cx="4297680" cy="274320"/>
          </a:xfrm>
          <a:prstGeom prst="rect">
            <a:avLst/>
          </a:prstGeom>
          <a:noFill/>
          <a:ln/>
        </p:spPr>
        <p:txBody>
          <a:bodyPr wrap="square" lIns="0" tIns="0" rIns="0" bIns="0" rtlCol="0" anchor="ctr"/>
          <a:lstStyle/>
          <a:p>
            <a:pPr marL="0" indent="0">
              <a:buNone/>
            </a:pPr>
            <a:r>
              <a:rPr lang="en-US" sz="1200" b="1" dirty="0">
                <a:solidFill>
                  <a:srgbClr val="0E7C7B"/>
                </a:solidFill>
                <a:latin typeface="Calibri" pitchFamily="34" charset="0"/>
                <a:ea typeface="Calibri" pitchFamily="34" charset="-122"/>
                <a:cs typeface="Calibri" pitchFamily="34" charset="-120"/>
              </a:rPr>
              <a:t>READY FOR YEAR 1</a:t>
            </a:r>
            <a:endParaRPr lang="en-US" sz="1200" dirty="0"/>
          </a:p>
        </p:txBody>
      </p:sp>
      <p:sp>
        <p:nvSpPr>
          <p:cNvPr id="26" name="Text 18"/>
          <p:cNvSpPr/>
          <p:nvPr/>
        </p:nvSpPr>
        <p:spPr>
          <a:xfrm>
            <a:off x="7223760" y="1783080"/>
            <a:ext cx="4297680" cy="548640"/>
          </a:xfrm>
          <a:prstGeom prst="rect">
            <a:avLst/>
          </a:prstGeom>
          <a:noFill/>
          <a:ln/>
        </p:spPr>
        <p:txBody>
          <a:bodyPr wrap="square" lIns="0" tIns="0" rIns="0" bIns="0" rtlCol="0" anchor="ctr"/>
          <a:lstStyle/>
          <a:p>
            <a:pPr marL="0" indent="0">
              <a:lnSpc>
                <a:spcPct val="105000"/>
              </a:lnSpc>
              <a:buNone/>
            </a:pPr>
            <a:r>
              <a:rPr lang="en-US" sz="1350" b="1" dirty="0">
                <a:solidFill>
                  <a:srgbClr val="FFFFFF"/>
                </a:solidFill>
                <a:latin typeface="Calibri" pitchFamily="34" charset="0"/>
                <a:ea typeface="Calibri" pitchFamily="34" charset="-122"/>
                <a:cs typeface="Calibri" pitchFamily="34" charset="-120"/>
              </a:rPr>
              <a:t>Starting Point: Improving Mouse Skills</a:t>
            </a:r>
            <a:endParaRPr lang="en-US" sz="1350" dirty="0"/>
          </a:p>
        </p:txBody>
      </p:sp>
      <p:sp>
        <p:nvSpPr>
          <p:cNvPr id="27" name="Text 19"/>
          <p:cNvSpPr/>
          <p:nvPr/>
        </p:nvSpPr>
        <p:spPr>
          <a:xfrm>
            <a:off x="6537960" y="2514600"/>
            <a:ext cx="4892040" cy="1188720"/>
          </a:xfrm>
          <a:prstGeom prst="rect">
            <a:avLst/>
          </a:prstGeom>
          <a:noFill/>
          <a:ln/>
        </p:spPr>
        <p:txBody>
          <a:bodyPr wrap="square" lIns="0" tIns="0" rIns="0" bIns="0" rtlCol="0" anchor="t"/>
          <a:lstStyle/>
          <a:p>
            <a:pPr marL="0" indent="0">
              <a:lnSpc>
                <a:spcPct val="115000"/>
              </a:lnSpc>
              <a:buNone/>
            </a:pPr>
            <a:r>
              <a:rPr lang="en-US" sz="1250" dirty="0">
                <a:solidFill>
                  <a:srgbClr val="E4E9F5"/>
                </a:solidFill>
                <a:latin typeface="Calibri" pitchFamily="34" charset="0"/>
                <a:ea typeface="Calibri" pitchFamily="34" charset="-122"/>
                <a:cs typeface="Calibri" pitchFamily="34" charset="-120"/>
              </a:rPr>
              <a:t>There is no statutory Early Learning Goal for technology. From September 2026 the EYFS framework requires providers to have regard to DfE screen use guidance: screen time limited to an hour a day for ages 2 to 5, always with an adult alongside, and only where there is a clear learning purpose.</a:t>
            </a:r>
            <a:endParaRPr lang="en-US" sz="1250" dirty="0"/>
          </a:p>
        </p:txBody>
      </p:sp>
      <p:sp>
        <p:nvSpPr>
          <p:cNvPr id="28" name="Text 20"/>
          <p:cNvSpPr/>
          <p:nvPr/>
        </p:nvSpPr>
        <p:spPr>
          <a:xfrm>
            <a:off x="6537960" y="3886200"/>
            <a:ext cx="4892040" cy="1188720"/>
          </a:xfrm>
          <a:prstGeom prst="rect">
            <a:avLst/>
          </a:prstGeom>
          <a:noFill/>
          <a:ln/>
        </p:spPr>
        <p:txBody>
          <a:bodyPr wrap="square" lIns="0" tIns="0" rIns="0" bIns="0" rtlCol="0" anchor="t"/>
          <a:lstStyle/>
          <a:p>
            <a:pPr marL="0" indent="0">
              <a:lnSpc>
                <a:spcPct val="115000"/>
              </a:lnSpc>
              <a:buNone/>
            </a:pPr>
            <a:r>
              <a:rPr lang="en-US" sz="1250" dirty="0">
                <a:solidFill>
                  <a:srgbClr val="E4E9F5"/>
                </a:solidFill>
                <a:latin typeface="Calibri" pitchFamily="34" charset="0"/>
                <a:ea typeface="Calibri" pitchFamily="34" charset="-122"/>
                <a:cs typeface="Calibri" pitchFamily="34" charset="-120"/>
              </a:rPr>
              <a:t>From Year 1, children begin the discrete Computing curriculum: logging in and out independently, and using mouse and keyboard tools with growing control.</a:t>
            </a:r>
            <a:endParaRPr lang="en-US" sz="1250" dirty="0"/>
          </a:p>
        </p:txBody>
      </p:sp>
      <p:sp>
        <p:nvSpPr>
          <p:cNvPr id="29" name="Text 21"/>
          <p:cNvSpPr/>
          <p:nvPr/>
        </p:nvSpPr>
        <p:spPr>
          <a:xfrm>
            <a:off x="6537960" y="5532120"/>
            <a:ext cx="4892040" cy="594360"/>
          </a:xfrm>
          <a:prstGeom prst="rect">
            <a:avLst/>
          </a:prstGeom>
          <a:noFill/>
          <a:ln/>
        </p:spPr>
        <p:txBody>
          <a:bodyPr wrap="square" lIns="0" tIns="0" rIns="0" bIns="0" rtlCol="0" anchor="t"/>
          <a:lstStyle/>
          <a:p>
            <a:pPr marL="0" indent="0">
              <a:lnSpc>
                <a:spcPct val="110000"/>
              </a:lnSpc>
              <a:buNone/>
            </a:pPr>
            <a:r>
              <a:rPr lang="en-US" sz="1050" i="1" dirty="0">
                <a:solidFill>
                  <a:srgbClr val="AEB8D6"/>
                </a:solidFill>
                <a:latin typeface="Calibri" pitchFamily="34" charset="0"/>
                <a:ea typeface="Calibri" pitchFamily="34" charset="-122"/>
                <a:cs typeface="Calibri" pitchFamily="34" charset="-120"/>
              </a:rPr>
              <a:t>Development Matters guides the frequency and depth of these early experiences, preparing children for the discrete computing curriculum from Year 1.</a:t>
            </a:r>
            <a:endParaRPr lang="en-US" sz="10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384048"/>
            <a:ext cx="566928" cy="566928"/>
          </a:xfrm>
          <a:prstGeom prst="ellipse">
            <a:avLst/>
          </a:prstGeom>
          <a:solidFill>
            <a:srgbClr val="C1440E"/>
          </a:solidFill>
          <a:ln/>
        </p:spPr>
      </p:sp>
      <p:pic>
        <p:nvPicPr>
          <p:cNvPr id="3" name="Image 0" descr="icons/hands_white.png"/>
          <p:cNvPicPr>
            <a:picLocks noChangeAspect="1"/>
          </p:cNvPicPr>
          <p:nvPr/>
        </p:nvPicPr>
        <p:blipFill>
          <a:blip r:embed="rId3"/>
          <a:stretch>
            <a:fillRect/>
          </a:stretch>
        </p:blipFill>
        <p:spPr>
          <a:xfrm>
            <a:off x="576621" y="457749"/>
            <a:ext cx="419527" cy="419527"/>
          </a:xfrm>
          <a:prstGeom prst="rect">
            <a:avLst/>
          </a:prstGeom>
        </p:spPr>
      </p:pic>
      <p:sp>
        <p:nvSpPr>
          <p:cNvPr id="4" name="Text 1"/>
          <p:cNvSpPr/>
          <p:nvPr/>
        </p:nvSpPr>
        <p:spPr>
          <a:xfrm>
            <a:off x="1234440" y="347472"/>
            <a:ext cx="9601200" cy="640080"/>
          </a:xfrm>
          <a:prstGeom prst="rect">
            <a:avLst/>
          </a:prstGeom>
          <a:noFill/>
          <a:ln/>
        </p:spPr>
        <p:txBody>
          <a:bodyPr wrap="square" lIns="0" tIns="0" rIns="0" bIns="0" rtlCol="0" anchor="ctr"/>
          <a:lstStyle/>
          <a:p>
            <a:pPr marL="0" indent="0">
              <a:buNone/>
            </a:pPr>
            <a:r>
              <a:rPr lang="en-US" sz="2600" b="1" dirty="0">
                <a:solidFill>
                  <a:srgbClr val="1B2E5E"/>
                </a:solidFill>
                <a:latin typeface="Calibri" pitchFamily="34" charset="0"/>
                <a:ea typeface="Calibri" pitchFamily="34" charset="-122"/>
                <a:cs typeface="Calibri" pitchFamily="34" charset="-120"/>
              </a:rPr>
              <a:t>Inclusion within Computing</a:t>
            </a:r>
            <a:endParaRPr lang="en-US" sz="2600" dirty="0"/>
          </a:p>
        </p:txBody>
      </p:sp>
      <p:sp>
        <p:nvSpPr>
          <p:cNvPr id="5" name="Text 2"/>
          <p:cNvSpPr/>
          <p:nvPr/>
        </p:nvSpPr>
        <p:spPr>
          <a:xfrm>
            <a:off x="457200" y="6473952"/>
            <a:ext cx="7315200" cy="274320"/>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Bexton Primary School  ·  </a:t>
            </a:r>
            <a:r>
              <a:rPr lang="en-US" sz="900" i="1" dirty="0">
                <a:solidFill>
                  <a:srgbClr val="5B6172"/>
                </a:solidFill>
                <a:latin typeface="Calibri" pitchFamily="34" charset="0"/>
                <a:ea typeface="Calibri" pitchFamily="34" charset="-122"/>
                <a:cs typeface="Calibri" pitchFamily="34" charset="-120"/>
              </a:rPr>
              <a:t>Computing Curriculum Overview</a:t>
            </a:r>
            <a:endParaRPr lang="en-US" sz="900" dirty="0"/>
          </a:p>
        </p:txBody>
      </p:sp>
      <p:sp>
        <p:nvSpPr>
          <p:cNvPr id="6" name="Text 3"/>
          <p:cNvSpPr/>
          <p:nvPr/>
        </p:nvSpPr>
        <p:spPr>
          <a:xfrm>
            <a:off x="8991295" y="6473952"/>
            <a:ext cx="2743200" cy="274320"/>
          </a:xfrm>
          <a:prstGeom prst="rect">
            <a:avLst/>
          </a:prstGeom>
          <a:noFill/>
          <a:ln/>
        </p:spPr>
        <p:txBody>
          <a:bodyPr wrap="square" lIns="0" tIns="0" rIns="0" bIns="0" rtlCol="0" anchor="ctr"/>
          <a:lstStyle/>
          <a:p>
            <a:pPr marL="0" indent="0" algn="r">
              <a:buNone/>
            </a:pPr>
            <a:r>
              <a:rPr lang="en-US" sz="900" dirty="0">
                <a:solidFill>
                  <a:srgbClr val="5B6172"/>
                </a:solidFill>
                <a:latin typeface="Calibri" pitchFamily="34" charset="0"/>
                <a:ea typeface="Calibri" pitchFamily="34" charset="-122"/>
                <a:cs typeface="Calibri" pitchFamily="34" charset="-120"/>
              </a:rPr>
              <a:t>05</a:t>
            </a:r>
            <a:endParaRPr lang="en-US" sz="900" dirty="0"/>
          </a:p>
        </p:txBody>
      </p:sp>
      <p:sp>
        <p:nvSpPr>
          <p:cNvPr id="7" name="Text 4"/>
          <p:cNvSpPr/>
          <p:nvPr/>
        </p:nvSpPr>
        <p:spPr>
          <a:xfrm>
            <a:off x="502920" y="1234440"/>
            <a:ext cx="4206240" cy="1463040"/>
          </a:xfrm>
          <a:prstGeom prst="rect">
            <a:avLst/>
          </a:prstGeom>
          <a:noFill/>
          <a:ln/>
        </p:spPr>
        <p:txBody>
          <a:bodyPr wrap="square" lIns="0" tIns="0" rIns="0" bIns="0" rtlCol="0" anchor="t"/>
          <a:lstStyle/>
          <a:p>
            <a:pPr marL="0" indent="0">
              <a:lnSpc>
                <a:spcPct val="115000"/>
              </a:lnSpc>
              <a:buNone/>
            </a:pPr>
            <a:r>
              <a:rPr lang="en-US" sz="1300" dirty="0">
                <a:solidFill>
                  <a:srgbClr val="26314F"/>
                </a:solidFill>
                <a:latin typeface="Calibri" pitchFamily="34" charset="0"/>
                <a:ea typeface="Calibri" pitchFamily="34" charset="-122"/>
                <a:cs typeface="Calibri" pitchFamily="34" charset="-120"/>
              </a:rPr>
              <a:t>Every child at Bexton is a confident user of technology. The curriculum intent stays the same for every pupil. What changes is how staff scaffold the journey there for children with additional needs.</a:t>
            </a:r>
            <a:endParaRPr lang="en-US" sz="1300" dirty="0"/>
          </a:p>
        </p:txBody>
      </p:sp>
      <p:sp>
        <p:nvSpPr>
          <p:cNvPr id="8" name="Shape 5"/>
          <p:cNvSpPr/>
          <p:nvPr/>
        </p:nvSpPr>
        <p:spPr>
          <a:xfrm>
            <a:off x="502920" y="4297680"/>
            <a:ext cx="4206240" cy="1920240"/>
          </a:xfrm>
          <a:prstGeom prst="roundRect">
            <a:avLst>
              <a:gd name="adj" fmla="val 3810"/>
            </a:avLst>
          </a:prstGeom>
          <a:solidFill>
            <a:srgbClr val="1B2E5E"/>
          </a:solidFill>
          <a:ln/>
        </p:spPr>
      </p:sp>
      <p:sp>
        <p:nvSpPr>
          <p:cNvPr id="9" name="Text 6"/>
          <p:cNvSpPr/>
          <p:nvPr/>
        </p:nvSpPr>
        <p:spPr>
          <a:xfrm>
            <a:off x="777240" y="4297680"/>
            <a:ext cx="3657600" cy="1920240"/>
          </a:xfrm>
          <a:prstGeom prst="rect">
            <a:avLst/>
          </a:prstGeom>
          <a:noFill/>
          <a:ln/>
        </p:spPr>
        <p:txBody>
          <a:bodyPr wrap="square" lIns="0" tIns="0" rIns="0" bIns="0" rtlCol="0" anchor="ctr"/>
          <a:lstStyle/>
          <a:p>
            <a:pPr marL="0" indent="0">
              <a:lnSpc>
                <a:spcPct val="110000"/>
              </a:lnSpc>
              <a:buNone/>
            </a:pPr>
            <a:r>
              <a:rPr lang="en-US" sz="2000" b="1" dirty="0">
                <a:solidFill>
                  <a:srgbClr val="FFFFFF"/>
                </a:solidFill>
                <a:latin typeface="Calibri" pitchFamily="34" charset="0"/>
                <a:ea typeface="Calibri" pitchFamily="34" charset="-122"/>
                <a:cs typeface="Calibri" pitchFamily="34" charset="-120"/>
              </a:rPr>
              <a:t>SAME AMBITION.</a:t>
            </a:r>
            <a:endParaRPr lang="en-US" sz="2000" dirty="0"/>
          </a:p>
          <a:p>
            <a:pPr marL="0" indent="0">
              <a:lnSpc>
                <a:spcPct val="110000"/>
              </a:lnSpc>
              <a:buNone/>
            </a:pPr>
            <a:r>
              <a:rPr lang="en-US" sz="2000" b="1" dirty="0">
                <a:solidFill>
                  <a:srgbClr val="FFFFFF"/>
                </a:solidFill>
                <a:latin typeface="Calibri" pitchFamily="34" charset="0"/>
                <a:ea typeface="Calibri" pitchFamily="34" charset="-122"/>
                <a:cs typeface="Calibri" pitchFamily="34" charset="-120"/>
              </a:rPr>
              <a:t>ADAPTED APPROACH.</a:t>
            </a:r>
            <a:endParaRPr lang="en-US" sz="2000" dirty="0"/>
          </a:p>
        </p:txBody>
      </p:sp>
      <p:sp>
        <p:nvSpPr>
          <p:cNvPr id="10" name="Shape 7"/>
          <p:cNvSpPr/>
          <p:nvPr/>
        </p:nvSpPr>
        <p:spPr>
          <a:xfrm>
            <a:off x="5029200" y="1234440"/>
            <a:ext cx="6629400" cy="1143000"/>
          </a:xfrm>
          <a:prstGeom prst="roundRect">
            <a:avLst>
              <a:gd name="adj" fmla="val 5600"/>
            </a:avLst>
          </a:prstGeom>
          <a:solidFill>
            <a:srgbClr val="EEF1F7"/>
          </a:solidFill>
          <a:ln/>
        </p:spPr>
      </p:sp>
      <p:sp>
        <p:nvSpPr>
          <p:cNvPr id="11" name="Shape 8"/>
          <p:cNvSpPr/>
          <p:nvPr/>
        </p:nvSpPr>
        <p:spPr>
          <a:xfrm>
            <a:off x="5193792" y="1531620"/>
            <a:ext cx="548640" cy="548640"/>
          </a:xfrm>
          <a:prstGeom prst="ellipse">
            <a:avLst/>
          </a:prstGeom>
          <a:solidFill>
            <a:srgbClr val="C1440E"/>
          </a:solidFill>
          <a:ln/>
        </p:spPr>
      </p:sp>
      <p:pic>
        <p:nvPicPr>
          <p:cNvPr id="12" name="Image 1" descr="icons/tools_white.png"/>
          <p:cNvPicPr>
            <a:picLocks noChangeAspect="1"/>
          </p:cNvPicPr>
          <p:nvPr/>
        </p:nvPicPr>
        <p:blipFill>
          <a:blip r:embed="rId4"/>
          <a:stretch>
            <a:fillRect/>
          </a:stretch>
        </p:blipFill>
        <p:spPr>
          <a:xfrm>
            <a:off x="5265115" y="1602943"/>
            <a:ext cx="405994" cy="405994"/>
          </a:xfrm>
          <a:prstGeom prst="rect">
            <a:avLst/>
          </a:prstGeom>
        </p:spPr>
      </p:pic>
      <p:sp>
        <p:nvSpPr>
          <p:cNvPr id="13" name="Text 9"/>
          <p:cNvSpPr/>
          <p:nvPr/>
        </p:nvSpPr>
        <p:spPr>
          <a:xfrm>
            <a:off x="5925312" y="1307592"/>
            <a:ext cx="1828800" cy="996696"/>
          </a:xfrm>
          <a:prstGeom prst="rect">
            <a:avLst/>
          </a:prstGeom>
          <a:noFill/>
          <a:ln/>
        </p:spPr>
        <p:txBody>
          <a:bodyPr wrap="square" lIns="0" tIns="0" rIns="0" bIns="0" rtlCol="0" anchor="ctr"/>
          <a:lstStyle/>
          <a:p>
            <a:pPr marL="0" indent="0">
              <a:buNone/>
            </a:pPr>
            <a:r>
              <a:rPr lang="en-US" sz="1300" b="1" dirty="0">
                <a:solidFill>
                  <a:srgbClr val="1B2E5E"/>
                </a:solidFill>
                <a:latin typeface="Calibri" pitchFamily="34" charset="0"/>
                <a:ea typeface="Calibri" pitchFamily="34" charset="-122"/>
                <a:cs typeface="Calibri" pitchFamily="34" charset="-120"/>
              </a:rPr>
              <a:t>Adapting tasks</a:t>
            </a:r>
            <a:endParaRPr lang="en-US" sz="1300" dirty="0"/>
          </a:p>
        </p:txBody>
      </p:sp>
      <p:sp>
        <p:nvSpPr>
          <p:cNvPr id="14" name="Text 10"/>
          <p:cNvSpPr/>
          <p:nvPr/>
        </p:nvSpPr>
        <p:spPr>
          <a:xfrm>
            <a:off x="7818120" y="1234440"/>
            <a:ext cx="3703320" cy="1143000"/>
          </a:xfrm>
          <a:prstGeom prst="rect">
            <a:avLst/>
          </a:prstGeom>
          <a:noFill/>
          <a:ln/>
        </p:spPr>
        <p:txBody>
          <a:bodyPr wrap="square" lIns="0" tIns="0" rIns="0" bIns="0" rtlCol="0" anchor="ctr"/>
          <a:lstStyle/>
          <a:p>
            <a:pPr marL="0" indent="0">
              <a:lnSpc>
                <a:spcPct val="108000"/>
              </a:lnSpc>
              <a:buNone/>
            </a:pPr>
            <a:r>
              <a:rPr lang="en-US" sz="1150" dirty="0">
                <a:solidFill>
                  <a:srgbClr val="26314F"/>
                </a:solidFill>
                <a:latin typeface="Calibri" pitchFamily="34" charset="0"/>
                <a:ea typeface="Calibri" pitchFamily="34" charset="-122"/>
                <a:cs typeface="Calibri" pitchFamily="34" charset="-120"/>
              </a:rPr>
              <a:t>Small steps, worked examples, partially completed code, and unplugged activities before screens</a:t>
            </a:r>
            <a:endParaRPr lang="en-US" sz="1150" dirty="0"/>
          </a:p>
        </p:txBody>
      </p:sp>
      <p:sp>
        <p:nvSpPr>
          <p:cNvPr id="15" name="Shape 11"/>
          <p:cNvSpPr/>
          <p:nvPr/>
        </p:nvSpPr>
        <p:spPr>
          <a:xfrm>
            <a:off x="5029200" y="2523744"/>
            <a:ext cx="6629400" cy="1143000"/>
          </a:xfrm>
          <a:prstGeom prst="roundRect">
            <a:avLst>
              <a:gd name="adj" fmla="val 5600"/>
            </a:avLst>
          </a:prstGeom>
          <a:solidFill>
            <a:srgbClr val="EEF1F7"/>
          </a:solidFill>
          <a:ln/>
        </p:spPr>
      </p:sp>
      <p:sp>
        <p:nvSpPr>
          <p:cNvPr id="16" name="Shape 12"/>
          <p:cNvSpPr/>
          <p:nvPr/>
        </p:nvSpPr>
        <p:spPr>
          <a:xfrm>
            <a:off x="5193792" y="2820924"/>
            <a:ext cx="548640" cy="548640"/>
          </a:xfrm>
          <a:prstGeom prst="ellipse">
            <a:avLst/>
          </a:prstGeom>
          <a:solidFill>
            <a:srgbClr val="C1440E"/>
          </a:solidFill>
          <a:ln/>
        </p:spPr>
      </p:sp>
      <p:pic>
        <p:nvPicPr>
          <p:cNvPr id="17" name="Image 2" descr="icons/teacher_white.png"/>
          <p:cNvPicPr>
            <a:picLocks noChangeAspect="1"/>
          </p:cNvPicPr>
          <p:nvPr/>
        </p:nvPicPr>
        <p:blipFill>
          <a:blip r:embed="rId5"/>
          <a:stretch>
            <a:fillRect/>
          </a:stretch>
        </p:blipFill>
        <p:spPr>
          <a:xfrm>
            <a:off x="5265115" y="2892247"/>
            <a:ext cx="405994" cy="405994"/>
          </a:xfrm>
          <a:prstGeom prst="rect">
            <a:avLst/>
          </a:prstGeom>
        </p:spPr>
      </p:pic>
      <p:sp>
        <p:nvSpPr>
          <p:cNvPr id="18" name="Text 13"/>
          <p:cNvSpPr/>
          <p:nvPr/>
        </p:nvSpPr>
        <p:spPr>
          <a:xfrm>
            <a:off x="5925312" y="2596896"/>
            <a:ext cx="1828800" cy="996696"/>
          </a:xfrm>
          <a:prstGeom prst="rect">
            <a:avLst/>
          </a:prstGeom>
          <a:noFill/>
          <a:ln/>
        </p:spPr>
        <p:txBody>
          <a:bodyPr wrap="square" lIns="0" tIns="0" rIns="0" bIns="0" rtlCol="0" anchor="ctr"/>
          <a:lstStyle/>
          <a:p>
            <a:pPr marL="0" indent="0">
              <a:buNone/>
            </a:pPr>
            <a:r>
              <a:rPr lang="en-US" sz="1300" b="1" dirty="0">
                <a:solidFill>
                  <a:srgbClr val="1B2E5E"/>
                </a:solidFill>
                <a:latin typeface="Calibri" pitchFamily="34" charset="0"/>
                <a:ea typeface="Calibri" pitchFamily="34" charset="-122"/>
                <a:cs typeface="Calibri" pitchFamily="34" charset="-120"/>
              </a:rPr>
              <a:t>SEND support</a:t>
            </a:r>
            <a:endParaRPr lang="en-US" sz="1300" dirty="0"/>
          </a:p>
        </p:txBody>
      </p:sp>
      <p:sp>
        <p:nvSpPr>
          <p:cNvPr id="19" name="Text 14"/>
          <p:cNvSpPr/>
          <p:nvPr/>
        </p:nvSpPr>
        <p:spPr>
          <a:xfrm>
            <a:off x="7818120" y="2523744"/>
            <a:ext cx="3703320" cy="1143000"/>
          </a:xfrm>
          <a:prstGeom prst="rect">
            <a:avLst/>
          </a:prstGeom>
          <a:noFill/>
          <a:ln/>
        </p:spPr>
        <p:txBody>
          <a:bodyPr wrap="square" lIns="0" tIns="0" rIns="0" bIns="0" rtlCol="0" anchor="ctr"/>
          <a:lstStyle/>
          <a:p>
            <a:pPr marL="0" indent="0">
              <a:lnSpc>
                <a:spcPct val="108000"/>
              </a:lnSpc>
              <a:buNone/>
            </a:pPr>
            <a:r>
              <a:rPr lang="en-US" sz="1150" dirty="0">
                <a:solidFill>
                  <a:srgbClr val="26314F"/>
                </a:solidFill>
                <a:latin typeface="Calibri" pitchFamily="34" charset="0"/>
                <a:ea typeface="Calibri" pitchFamily="34" charset="-122"/>
                <a:cs typeface="Calibri" pitchFamily="34" charset="-120"/>
              </a:rPr>
              <a:t>Visual demonstrations, reduced cognitive load, and accessibility tools like text-to-speech and screen magnification</a:t>
            </a:r>
            <a:endParaRPr lang="en-US" sz="1150" dirty="0"/>
          </a:p>
        </p:txBody>
      </p:sp>
      <p:sp>
        <p:nvSpPr>
          <p:cNvPr id="20" name="Shape 15"/>
          <p:cNvSpPr/>
          <p:nvPr/>
        </p:nvSpPr>
        <p:spPr>
          <a:xfrm>
            <a:off x="5029200" y="3813048"/>
            <a:ext cx="6629400" cy="1143000"/>
          </a:xfrm>
          <a:prstGeom prst="roundRect">
            <a:avLst>
              <a:gd name="adj" fmla="val 5600"/>
            </a:avLst>
          </a:prstGeom>
          <a:solidFill>
            <a:srgbClr val="EEF1F7"/>
          </a:solidFill>
          <a:ln/>
        </p:spPr>
      </p:sp>
      <p:sp>
        <p:nvSpPr>
          <p:cNvPr id="21" name="Shape 16"/>
          <p:cNvSpPr/>
          <p:nvPr/>
        </p:nvSpPr>
        <p:spPr>
          <a:xfrm>
            <a:off x="5193792" y="4110228"/>
            <a:ext cx="548640" cy="548640"/>
          </a:xfrm>
          <a:prstGeom prst="ellipse">
            <a:avLst/>
          </a:prstGeom>
          <a:solidFill>
            <a:srgbClr val="C1440E"/>
          </a:solidFill>
          <a:ln/>
        </p:spPr>
      </p:sp>
      <p:pic>
        <p:nvPicPr>
          <p:cNvPr id="22" name="Image 3" descr="icons/smile_white.png"/>
          <p:cNvPicPr>
            <a:picLocks noChangeAspect="1"/>
          </p:cNvPicPr>
          <p:nvPr/>
        </p:nvPicPr>
        <p:blipFill>
          <a:blip r:embed="rId6"/>
          <a:stretch>
            <a:fillRect/>
          </a:stretch>
        </p:blipFill>
        <p:spPr>
          <a:xfrm>
            <a:off x="5265115" y="4181551"/>
            <a:ext cx="405994" cy="405994"/>
          </a:xfrm>
          <a:prstGeom prst="rect">
            <a:avLst/>
          </a:prstGeom>
        </p:spPr>
      </p:pic>
      <p:sp>
        <p:nvSpPr>
          <p:cNvPr id="23" name="Text 17"/>
          <p:cNvSpPr/>
          <p:nvPr/>
        </p:nvSpPr>
        <p:spPr>
          <a:xfrm>
            <a:off x="5925312" y="3886200"/>
            <a:ext cx="1828800" cy="996696"/>
          </a:xfrm>
          <a:prstGeom prst="rect">
            <a:avLst/>
          </a:prstGeom>
          <a:noFill/>
          <a:ln/>
        </p:spPr>
        <p:txBody>
          <a:bodyPr wrap="square" lIns="0" tIns="0" rIns="0" bIns="0" rtlCol="0" anchor="ctr"/>
          <a:lstStyle/>
          <a:p>
            <a:pPr marL="0" indent="0">
              <a:buNone/>
            </a:pPr>
            <a:r>
              <a:rPr lang="en-US" sz="1300" b="1" dirty="0">
                <a:solidFill>
                  <a:srgbClr val="1B2E5E"/>
                </a:solidFill>
                <a:latin typeface="Calibri" pitchFamily="34" charset="0"/>
                <a:ea typeface="Calibri" pitchFamily="34" charset="-122"/>
                <a:cs typeface="Calibri" pitchFamily="34" charset="-120"/>
              </a:rPr>
              <a:t>Independence</a:t>
            </a:r>
            <a:endParaRPr lang="en-US" sz="1300" dirty="0"/>
          </a:p>
        </p:txBody>
      </p:sp>
      <p:sp>
        <p:nvSpPr>
          <p:cNvPr id="24" name="Text 18"/>
          <p:cNvSpPr/>
          <p:nvPr/>
        </p:nvSpPr>
        <p:spPr>
          <a:xfrm>
            <a:off x="7818120" y="3813048"/>
            <a:ext cx="3703320" cy="1143000"/>
          </a:xfrm>
          <a:prstGeom prst="rect">
            <a:avLst/>
          </a:prstGeom>
          <a:noFill/>
          <a:ln/>
        </p:spPr>
        <p:txBody>
          <a:bodyPr wrap="square" lIns="0" tIns="0" rIns="0" bIns="0" rtlCol="0" anchor="ctr"/>
          <a:lstStyle/>
          <a:p>
            <a:pPr marL="0" indent="0">
              <a:lnSpc>
                <a:spcPct val="108000"/>
              </a:lnSpc>
              <a:buNone/>
            </a:pPr>
            <a:r>
              <a:rPr lang="en-US" sz="1150" dirty="0">
                <a:solidFill>
                  <a:srgbClr val="26314F"/>
                </a:solidFill>
                <a:latin typeface="Calibri" pitchFamily="34" charset="0"/>
                <a:ea typeface="Calibri" pitchFamily="34" charset="-122"/>
                <a:cs typeface="Calibri" pitchFamily="34" charset="-120"/>
              </a:rPr>
              <a:t>Help guides, success criteria and opportunities to collaborate before working alone</a:t>
            </a:r>
            <a:endParaRPr lang="en-US" sz="1150" dirty="0"/>
          </a:p>
        </p:txBody>
      </p:sp>
      <p:sp>
        <p:nvSpPr>
          <p:cNvPr id="25" name="Shape 19"/>
          <p:cNvSpPr/>
          <p:nvPr/>
        </p:nvSpPr>
        <p:spPr>
          <a:xfrm>
            <a:off x="5029200" y="5102352"/>
            <a:ext cx="6629400" cy="1143000"/>
          </a:xfrm>
          <a:prstGeom prst="roundRect">
            <a:avLst>
              <a:gd name="adj" fmla="val 5600"/>
            </a:avLst>
          </a:prstGeom>
          <a:solidFill>
            <a:srgbClr val="EEF1F7"/>
          </a:solidFill>
          <a:ln/>
        </p:spPr>
      </p:sp>
      <p:sp>
        <p:nvSpPr>
          <p:cNvPr id="26" name="Shape 20"/>
          <p:cNvSpPr/>
          <p:nvPr/>
        </p:nvSpPr>
        <p:spPr>
          <a:xfrm>
            <a:off x="5193792" y="5399532"/>
            <a:ext cx="548640" cy="548640"/>
          </a:xfrm>
          <a:prstGeom prst="ellipse">
            <a:avLst/>
          </a:prstGeom>
          <a:solidFill>
            <a:srgbClr val="C1440E"/>
          </a:solidFill>
          <a:ln/>
        </p:spPr>
      </p:sp>
      <p:pic>
        <p:nvPicPr>
          <p:cNvPr id="27" name="Image 4" descr="icons/rocket_white.png"/>
          <p:cNvPicPr>
            <a:picLocks noChangeAspect="1"/>
          </p:cNvPicPr>
          <p:nvPr/>
        </p:nvPicPr>
        <p:blipFill>
          <a:blip r:embed="rId7"/>
          <a:stretch>
            <a:fillRect/>
          </a:stretch>
        </p:blipFill>
        <p:spPr>
          <a:xfrm>
            <a:off x="5265115" y="5470855"/>
            <a:ext cx="405994" cy="405994"/>
          </a:xfrm>
          <a:prstGeom prst="rect">
            <a:avLst/>
          </a:prstGeom>
        </p:spPr>
      </p:pic>
      <p:sp>
        <p:nvSpPr>
          <p:cNvPr id="28" name="Text 21"/>
          <p:cNvSpPr/>
          <p:nvPr/>
        </p:nvSpPr>
        <p:spPr>
          <a:xfrm>
            <a:off x="5925312" y="5175504"/>
            <a:ext cx="1828800" cy="996696"/>
          </a:xfrm>
          <a:prstGeom prst="rect">
            <a:avLst/>
          </a:prstGeom>
          <a:noFill/>
          <a:ln/>
        </p:spPr>
        <p:txBody>
          <a:bodyPr wrap="square" lIns="0" tIns="0" rIns="0" bIns="0" rtlCol="0" anchor="ctr"/>
          <a:lstStyle/>
          <a:p>
            <a:pPr marL="0" indent="0">
              <a:buNone/>
            </a:pPr>
            <a:r>
              <a:rPr lang="en-US" sz="1300" b="1" dirty="0">
                <a:solidFill>
                  <a:srgbClr val="1B2E5E"/>
                </a:solidFill>
                <a:latin typeface="Calibri" pitchFamily="34" charset="0"/>
                <a:ea typeface="Calibri" pitchFamily="34" charset="-122"/>
                <a:cs typeface="Calibri" pitchFamily="34" charset="-120"/>
              </a:rPr>
              <a:t>Greater depth</a:t>
            </a:r>
            <a:endParaRPr lang="en-US" sz="1300" dirty="0"/>
          </a:p>
        </p:txBody>
      </p:sp>
      <p:sp>
        <p:nvSpPr>
          <p:cNvPr id="29" name="Text 22"/>
          <p:cNvSpPr/>
          <p:nvPr/>
        </p:nvSpPr>
        <p:spPr>
          <a:xfrm>
            <a:off x="7818120" y="5102352"/>
            <a:ext cx="3703320" cy="1143000"/>
          </a:xfrm>
          <a:prstGeom prst="rect">
            <a:avLst/>
          </a:prstGeom>
          <a:noFill/>
          <a:ln/>
        </p:spPr>
        <p:txBody>
          <a:bodyPr wrap="square" lIns="0" tIns="0" rIns="0" bIns="0" rtlCol="0" anchor="ctr"/>
          <a:lstStyle/>
          <a:p>
            <a:pPr marL="0" indent="0">
              <a:lnSpc>
                <a:spcPct val="108000"/>
              </a:lnSpc>
              <a:buNone/>
            </a:pPr>
            <a:r>
              <a:rPr lang="en-US" sz="1150" dirty="0">
                <a:solidFill>
                  <a:srgbClr val="26314F"/>
                </a:solidFill>
                <a:latin typeface="Calibri" pitchFamily="34" charset="0"/>
                <a:ea typeface="Calibri" pitchFamily="34" charset="-122"/>
                <a:cs typeface="Calibri" pitchFamily="34" charset="-120"/>
              </a:rPr>
              <a:t>Open-ended tasks, reduced scaffolding, and justifying design and programming choices</a:t>
            </a:r>
            <a:endParaRPr lang="en-US" sz="11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384048"/>
            <a:ext cx="566928" cy="566928"/>
          </a:xfrm>
          <a:prstGeom prst="ellipse">
            <a:avLst/>
          </a:prstGeom>
          <a:solidFill>
            <a:srgbClr val="F5A623"/>
          </a:solidFill>
          <a:ln/>
        </p:spPr>
      </p:sp>
      <p:pic>
        <p:nvPicPr>
          <p:cNvPr id="3" name="Image 0" descr="icons/microphone_white.png"/>
          <p:cNvPicPr>
            <a:picLocks noChangeAspect="1"/>
          </p:cNvPicPr>
          <p:nvPr/>
        </p:nvPicPr>
        <p:blipFill>
          <a:blip r:embed="rId3"/>
          <a:stretch>
            <a:fillRect/>
          </a:stretch>
        </p:blipFill>
        <p:spPr>
          <a:xfrm>
            <a:off x="576621" y="457749"/>
            <a:ext cx="419527" cy="419527"/>
          </a:xfrm>
          <a:prstGeom prst="rect">
            <a:avLst/>
          </a:prstGeom>
        </p:spPr>
      </p:pic>
      <p:sp>
        <p:nvSpPr>
          <p:cNvPr id="4" name="Text 1"/>
          <p:cNvSpPr/>
          <p:nvPr/>
        </p:nvSpPr>
        <p:spPr>
          <a:xfrm>
            <a:off x="1234440" y="347472"/>
            <a:ext cx="9601200" cy="640080"/>
          </a:xfrm>
          <a:prstGeom prst="rect">
            <a:avLst/>
          </a:prstGeom>
          <a:noFill/>
          <a:ln/>
        </p:spPr>
        <p:txBody>
          <a:bodyPr wrap="square" lIns="0" tIns="0" rIns="0" bIns="0" rtlCol="0" anchor="ctr"/>
          <a:lstStyle/>
          <a:p>
            <a:pPr marL="0" indent="0">
              <a:buNone/>
            </a:pPr>
            <a:r>
              <a:rPr lang="en-US" sz="2600" b="1" dirty="0">
                <a:solidFill>
                  <a:srgbClr val="1B2E5E"/>
                </a:solidFill>
                <a:latin typeface="Calibri" pitchFamily="34" charset="0"/>
                <a:ea typeface="Calibri" pitchFamily="34" charset="-122"/>
                <a:cs typeface="Calibri" pitchFamily="34" charset="-120"/>
              </a:rPr>
              <a:t>Curriculum Journey: Year 1 &amp; Year 2</a:t>
            </a:r>
            <a:endParaRPr lang="en-US" sz="2600" dirty="0"/>
          </a:p>
        </p:txBody>
      </p:sp>
      <p:sp>
        <p:nvSpPr>
          <p:cNvPr id="5" name="Text 2"/>
          <p:cNvSpPr/>
          <p:nvPr/>
        </p:nvSpPr>
        <p:spPr>
          <a:xfrm>
            <a:off x="457200" y="6473952"/>
            <a:ext cx="7315200" cy="274320"/>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Bexton Primary School  ·  </a:t>
            </a:r>
            <a:r>
              <a:rPr lang="en-US" sz="900" i="1" dirty="0">
                <a:solidFill>
                  <a:srgbClr val="5B6172"/>
                </a:solidFill>
                <a:latin typeface="Calibri" pitchFamily="34" charset="0"/>
                <a:ea typeface="Calibri" pitchFamily="34" charset="-122"/>
                <a:cs typeface="Calibri" pitchFamily="34" charset="-120"/>
              </a:rPr>
              <a:t>Computing Curriculum Overview</a:t>
            </a:r>
            <a:endParaRPr lang="en-US" sz="900" dirty="0"/>
          </a:p>
        </p:txBody>
      </p:sp>
      <p:sp>
        <p:nvSpPr>
          <p:cNvPr id="6" name="Text 3"/>
          <p:cNvSpPr/>
          <p:nvPr/>
        </p:nvSpPr>
        <p:spPr>
          <a:xfrm>
            <a:off x="8991295" y="6473952"/>
            <a:ext cx="2743200" cy="274320"/>
          </a:xfrm>
          <a:prstGeom prst="rect">
            <a:avLst/>
          </a:prstGeom>
          <a:noFill/>
          <a:ln/>
        </p:spPr>
        <p:txBody>
          <a:bodyPr wrap="square" lIns="0" tIns="0" rIns="0" bIns="0" rtlCol="0" anchor="ctr"/>
          <a:lstStyle/>
          <a:p>
            <a:pPr marL="0" indent="0" algn="r">
              <a:buNone/>
            </a:pPr>
            <a:r>
              <a:rPr lang="en-US" sz="900" dirty="0">
                <a:solidFill>
                  <a:srgbClr val="5B6172"/>
                </a:solidFill>
                <a:latin typeface="Calibri" pitchFamily="34" charset="0"/>
                <a:ea typeface="Calibri" pitchFamily="34" charset="-122"/>
                <a:cs typeface="Calibri" pitchFamily="34" charset="-120"/>
              </a:rPr>
              <a:t>06</a:t>
            </a:r>
            <a:endParaRPr lang="en-US" sz="900" dirty="0"/>
          </a:p>
        </p:txBody>
      </p:sp>
      <p:sp>
        <p:nvSpPr>
          <p:cNvPr id="7" name="Shape 4"/>
          <p:cNvSpPr/>
          <p:nvPr/>
        </p:nvSpPr>
        <p:spPr>
          <a:xfrm>
            <a:off x="502920" y="1234440"/>
            <a:ext cx="868680" cy="2514600"/>
          </a:xfrm>
          <a:prstGeom prst="roundRect">
            <a:avLst>
              <a:gd name="adj" fmla="val 8421"/>
            </a:avLst>
          </a:prstGeom>
          <a:solidFill>
            <a:srgbClr val="1B2E5E"/>
          </a:solidFill>
          <a:ln/>
        </p:spPr>
      </p:sp>
      <p:sp>
        <p:nvSpPr>
          <p:cNvPr id="8" name="Text 5"/>
          <p:cNvSpPr/>
          <p:nvPr/>
        </p:nvSpPr>
        <p:spPr>
          <a:xfrm>
            <a:off x="502920" y="1234440"/>
            <a:ext cx="868680" cy="2514600"/>
          </a:xfrm>
          <a:prstGeom prst="rect">
            <a:avLst/>
          </a:prstGeom>
          <a:noFill/>
          <a:ln/>
        </p:spPr>
        <p:txBody>
          <a:bodyPr wrap="square" lIns="0" tIns="0" rIns="0" bIns="0" rtlCol="0" anchor="ctr"/>
          <a:lstStyle/>
          <a:p>
            <a:pPr marL="0" indent="0" algn="ctr">
              <a:lnSpc>
                <a:spcPct val="100000"/>
              </a:lnSpc>
              <a:buNone/>
            </a:pPr>
            <a:r>
              <a:rPr lang="en-US" sz="1600" b="1" dirty="0">
                <a:solidFill>
                  <a:srgbClr val="FFFFFF"/>
                </a:solidFill>
                <a:latin typeface="Calibri" pitchFamily="34" charset="0"/>
                <a:ea typeface="Calibri" pitchFamily="34" charset="-122"/>
                <a:cs typeface="Calibri" pitchFamily="34" charset="-120"/>
              </a:rPr>
              <a:t>Year</a:t>
            </a:r>
            <a:endParaRPr lang="en-US" sz="1600" dirty="0"/>
          </a:p>
          <a:p>
            <a:pPr marL="0" indent="0" algn="ctr">
              <a:lnSpc>
                <a:spcPct val="100000"/>
              </a:lnSpc>
              <a:buNone/>
            </a:pPr>
            <a:r>
              <a:rPr lang="en-US" sz="1600" b="1" dirty="0">
                <a:solidFill>
                  <a:srgbClr val="FFFFFF"/>
                </a:solidFill>
                <a:latin typeface="Calibri" pitchFamily="34" charset="0"/>
                <a:ea typeface="Calibri" pitchFamily="34" charset="-122"/>
                <a:cs typeface="Calibri" pitchFamily="34" charset="-120"/>
              </a:rPr>
              <a:t>1</a:t>
            </a:r>
            <a:endParaRPr lang="en-US" sz="1600" dirty="0"/>
          </a:p>
        </p:txBody>
      </p:sp>
      <p:sp>
        <p:nvSpPr>
          <p:cNvPr id="9" name="Shape 6"/>
          <p:cNvSpPr/>
          <p:nvPr/>
        </p:nvSpPr>
        <p:spPr>
          <a:xfrm>
            <a:off x="1554480" y="1234440"/>
            <a:ext cx="1589989" cy="2514600"/>
          </a:xfrm>
          <a:prstGeom prst="roundRect">
            <a:avLst>
              <a:gd name="adj" fmla="val 4601"/>
            </a:avLst>
          </a:prstGeom>
          <a:solidFill>
            <a:srgbClr val="EEF1F7"/>
          </a:solidFill>
          <a:ln/>
          <a:effectLst>
            <a:outerShdw blurRad="50800" dist="12700" dir="2700000" algn="bl" rotWithShape="0">
              <a:srgbClr val="000000">
                <a:alpha val="8000"/>
              </a:srgbClr>
            </a:outerShdw>
          </a:effectLst>
        </p:spPr>
      </p:sp>
      <p:sp>
        <p:nvSpPr>
          <p:cNvPr id="10" name="Shape 7"/>
          <p:cNvSpPr/>
          <p:nvPr/>
        </p:nvSpPr>
        <p:spPr>
          <a:xfrm>
            <a:off x="2084299" y="1380744"/>
            <a:ext cx="530352" cy="530352"/>
          </a:xfrm>
          <a:prstGeom prst="ellipse">
            <a:avLst/>
          </a:prstGeom>
          <a:solidFill>
            <a:srgbClr val="F5A623"/>
          </a:solidFill>
          <a:ln/>
        </p:spPr>
      </p:sp>
      <p:pic>
        <p:nvPicPr>
          <p:cNvPr id="11" name="Image 1" descr="icons/mouse_white.png"/>
          <p:cNvPicPr>
            <a:picLocks noChangeAspect="1"/>
          </p:cNvPicPr>
          <p:nvPr/>
        </p:nvPicPr>
        <p:blipFill>
          <a:blip r:embed="rId4"/>
          <a:stretch>
            <a:fillRect/>
          </a:stretch>
        </p:blipFill>
        <p:spPr>
          <a:xfrm>
            <a:off x="2153244" y="1449690"/>
            <a:ext cx="392460" cy="392460"/>
          </a:xfrm>
          <a:prstGeom prst="rect">
            <a:avLst/>
          </a:prstGeom>
        </p:spPr>
      </p:pic>
      <p:sp>
        <p:nvSpPr>
          <p:cNvPr id="12" name="Text 8"/>
          <p:cNvSpPr/>
          <p:nvPr/>
        </p:nvSpPr>
        <p:spPr>
          <a:xfrm>
            <a:off x="1627632" y="2020824"/>
            <a:ext cx="1443685" cy="219456"/>
          </a:xfrm>
          <a:prstGeom prst="rect">
            <a:avLst/>
          </a:prstGeom>
          <a:noFill/>
          <a:ln/>
        </p:spPr>
        <p:txBody>
          <a:bodyPr wrap="square" lIns="0" tIns="0" rIns="0" bIns="0" rtlCol="0" anchor="ctr"/>
          <a:lstStyle/>
          <a:p>
            <a:pPr marL="0" indent="0" algn="ctr">
              <a:buNone/>
            </a:pPr>
            <a:r>
              <a:rPr lang="en-US" sz="800" b="1" kern="0" spc="50" dirty="0">
                <a:solidFill>
                  <a:srgbClr val="F5A623"/>
                </a:solidFill>
                <a:latin typeface="Calibri" pitchFamily="34" charset="0"/>
                <a:ea typeface="Calibri" pitchFamily="34" charset="-122"/>
                <a:cs typeface="Calibri" pitchFamily="34" charset="-120"/>
              </a:rPr>
              <a:t>AUTUMN 1</a:t>
            </a:r>
            <a:endParaRPr lang="en-US" sz="800" dirty="0"/>
          </a:p>
        </p:txBody>
      </p:sp>
      <p:sp>
        <p:nvSpPr>
          <p:cNvPr id="13" name="Text 9"/>
          <p:cNvSpPr/>
          <p:nvPr/>
        </p:nvSpPr>
        <p:spPr>
          <a:xfrm>
            <a:off x="1627632" y="2240280"/>
            <a:ext cx="1443685" cy="457200"/>
          </a:xfrm>
          <a:prstGeom prst="rect">
            <a:avLst/>
          </a:prstGeom>
          <a:noFill/>
          <a:ln/>
        </p:spPr>
        <p:txBody>
          <a:bodyPr wrap="square" lIns="0" tIns="0" rIns="0" bIns="0" rtlCol="0" anchor="t"/>
          <a:lstStyle/>
          <a:p>
            <a:pPr marL="0" indent="0" algn="ctr">
              <a:lnSpc>
                <a:spcPct val="100000"/>
              </a:lnSpc>
              <a:buNone/>
            </a:pPr>
            <a:r>
              <a:rPr lang="en-US" sz="1050" b="1" dirty="0">
                <a:solidFill>
                  <a:srgbClr val="1B2E5E"/>
                </a:solidFill>
                <a:latin typeface="Calibri" pitchFamily="34" charset="0"/>
                <a:ea typeface="Calibri" pitchFamily="34" charset="-122"/>
                <a:cs typeface="Calibri" pitchFamily="34" charset="-120"/>
              </a:rPr>
              <a:t>Improving Mouse Skills</a:t>
            </a:r>
            <a:endParaRPr lang="en-US" sz="1050" dirty="0"/>
          </a:p>
        </p:txBody>
      </p:sp>
      <p:sp>
        <p:nvSpPr>
          <p:cNvPr id="14" name="Text 10"/>
          <p:cNvSpPr/>
          <p:nvPr/>
        </p:nvSpPr>
        <p:spPr>
          <a:xfrm>
            <a:off x="1645920" y="2679192"/>
            <a:ext cx="1407109" cy="960120"/>
          </a:xfrm>
          <a:prstGeom prst="rect">
            <a:avLst/>
          </a:prstGeom>
          <a:noFill/>
          <a:ln/>
        </p:spPr>
        <p:txBody>
          <a:bodyPr wrap="square" lIns="0" tIns="0" rIns="0" bIns="0" rtlCol="0" anchor="t"/>
          <a:lstStyle/>
          <a:p>
            <a:pPr marL="0" indent="0" algn="ctr">
              <a:lnSpc>
                <a:spcPct val="102000"/>
              </a:lnSpc>
              <a:buNone/>
            </a:pPr>
            <a:r>
              <a:rPr lang="en-US" sz="850" dirty="0">
                <a:solidFill>
                  <a:srgbClr val="26314F"/>
                </a:solidFill>
                <a:latin typeface="Calibri" pitchFamily="34" charset="0"/>
                <a:ea typeface="Calibri" pitchFamily="34" charset="-122"/>
                <a:cs typeface="Calibri" pitchFamily="34" charset="-120"/>
              </a:rPr>
              <a:t>Mouse and keyboard skills; logging in and out independently.</a:t>
            </a:r>
            <a:endParaRPr lang="en-US" sz="850" dirty="0"/>
          </a:p>
        </p:txBody>
      </p:sp>
      <p:sp>
        <p:nvSpPr>
          <p:cNvPr id="15" name="Shape 11"/>
          <p:cNvSpPr/>
          <p:nvPr/>
        </p:nvSpPr>
        <p:spPr>
          <a:xfrm>
            <a:off x="4990490" y="1234440"/>
            <a:ext cx="1589989" cy="2514600"/>
          </a:xfrm>
          <a:prstGeom prst="roundRect">
            <a:avLst>
              <a:gd name="adj" fmla="val 4601"/>
            </a:avLst>
          </a:prstGeom>
          <a:solidFill>
            <a:srgbClr val="EEF1F7"/>
          </a:solidFill>
          <a:ln/>
          <a:effectLst>
            <a:outerShdw blurRad="50800" dist="12700" dir="2700000" algn="bl" rotWithShape="0">
              <a:srgbClr val="000000">
                <a:alpha val="8000"/>
              </a:srgbClr>
            </a:outerShdw>
          </a:effectLst>
        </p:spPr>
      </p:sp>
      <p:sp>
        <p:nvSpPr>
          <p:cNvPr id="16" name="Shape 12"/>
          <p:cNvSpPr/>
          <p:nvPr/>
        </p:nvSpPr>
        <p:spPr>
          <a:xfrm>
            <a:off x="5520309" y="1380744"/>
            <a:ext cx="530352" cy="530352"/>
          </a:xfrm>
          <a:prstGeom prst="ellipse">
            <a:avLst/>
          </a:prstGeom>
          <a:solidFill>
            <a:srgbClr val="0E7C7B"/>
          </a:solidFill>
          <a:ln/>
        </p:spPr>
      </p:sp>
      <p:pic>
        <p:nvPicPr>
          <p:cNvPr id="17" name="Image 2" descr="icons/shield_white.png"/>
          <p:cNvPicPr>
            <a:picLocks noChangeAspect="1"/>
          </p:cNvPicPr>
          <p:nvPr/>
        </p:nvPicPr>
        <p:blipFill>
          <a:blip r:embed="rId5"/>
          <a:stretch>
            <a:fillRect/>
          </a:stretch>
        </p:blipFill>
        <p:spPr>
          <a:xfrm>
            <a:off x="5589255" y="1449690"/>
            <a:ext cx="392460" cy="392460"/>
          </a:xfrm>
          <a:prstGeom prst="rect">
            <a:avLst/>
          </a:prstGeom>
        </p:spPr>
      </p:pic>
      <p:sp>
        <p:nvSpPr>
          <p:cNvPr id="18" name="Text 13"/>
          <p:cNvSpPr/>
          <p:nvPr/>
        </p:nvSpPr>
        <p:spPr>
          <a:xfrm>
            <a:off x="5063642" y="2020824"/>
            <a:ext cx="1443685" cy="219456"/>
          </a:xfrm>
          <a:prstGeom prst="rect">
            <a:avLst/>
          </a:prstGeom>
          <a:noFill/>
          <a:ln/>
        </p:spPr>
        <p:txBody>
          <a:bodyPr wrap="square" lIns="0" tIns="0" rIns="0" bIns="0" rtlCol="0" anchor="ctr"/>
          <a:lstStyle/>
          <a:p>
            <a:pPr marL="0" indent="0" algn="ctr">
              <a:buNone/>
            </a:pPr>
            <a:r>
              <a:rPr lang="en-US" sz="800" b="1" kern="0" spc="50" dirty="0">
                <a:solidFill>
                  <a:srgbClr val="0E7C7B"/>
                </a:solidFill>
                <a:latin typeface="Calibri" pitchFamily="34" charset="0"/>
                <a:ea typeface="Calibri" pitchFamily="34" charset="-122"/>
                <a:cs typeface="Calibri" pitchFamily="34" charset="-120"/>
              </a:rPr>
              <a:t>SPRING 1</a:t>
            </a:r>
            <a:endParaRPr lang="en-US" sz="800" dirty="0"/>
          </a:p>
        </p:txBody>
      </p:sp>
      <p:sp>
        <p:nvSpPr>
          <p:cNvPr id="19" name="Text 14"/>
          <p:cNvSpPr/>
          <p:nvPr/>
        </p:nvSpPr>
        <p:spPr>
          <a:xfrm>
            <a:off x="5063642" y="2240280"/>
            <a:ext cx="1443685" cy="457200"/>
          </a:xfrm>
          <a:prstGeom prst="rect">
            <a:avLst/>
          </a:prstGeom>
          <a:noFill/>
          <a:ln/>
        </p:spPr>
        <p:txBody>
          <a:bodyPr wrap="square" lIns="0" tIns="0" rIns="0" bIns="0" rtlCol="0" anchor="t"/>
          <a:lstStyle/>
          <a:p>
            <a:pPr marL="0" indent="0" algn="ctr">
              <a:lnSpc>
                <a:spcPct val="100000"/>
              </a:lnSpc>
              <a:buNone/>
            </a:pPr>
            <a:r>
              <a:rPr lang="en-US" sz="1050" b="1" dirty="0">
                <a:solidFill>
                  <a:srgbClr val="1B2E5E"/>
                </a:solidFill>
                <a:latin typeface="Calibri" pitchFamily="34" charset="0"/>
                <a:ea typeface="Calibri" pitchFamily="34" charset="-122"/>
                <a:cs typeface="Calibri" pitchFamily="34" charset="-120"/>
              </a:rPr>
              <a:t>Internet Safety Day</a:t>
            </a:r>
            <a:endParaRPr lang="en-US" sz="1050" dirty="0"/>
          </a:p>
        </p:txBody>
      </p:sp>
      <p:sp>
        <p:nvSpPr>
          <p:cNvPr id="20" name="Text 15"/>
          <p:cNvSpPr/>
          <p:nvPr/>
        </p:nvSpPr>
        <p:spPr>
          <a:xfrm>
            <a:off x="5081930" y="2679192"/>
            <a:ext cx="1407109" cy="960120"/>
          </a:xfrm>
          <a:prstGeom prst="rect">
            <a:avLst/>
          </a:prstGeom>
          <a:noFill/>
          <a:ln/>
        </p:spPr>
        <p:txBody>
          <a:bodyPr wrap="square" lIns="0" tIns="0" rIns="0" bIns="0" rtlCol="0" anchor="t"/>
          <a:lstStyle/>
          <a:p>
            <a:pPr marL="0" indent="0" algn="ctr">
              <a:lnSpc>
                <a:spcPct val="102000"/>
              </a:lnSpc>
              <a:buNone/>
            </a:pPr>
            <a:r>
              <a:rPr lang="en-US" sz="850" dirty="0">
                <a:solidFill>
                  <a:srgbClr val="26314F"/>
                </a:solidFill>
                <a:latin typeface="Calibri" pitchFamily="34" charset="0"/>
                <a:ea typeface="Calibri" pitchFamily="34" charset="-122"/>
                <a:cs typeface="Calibri" pitchFamily="34" charset="-120"/>
              </a:rPr>
              <a:t>A whole-school focus on staying safe online.</a:t>
            </a:r>
            <a:endParaRPr lang="en-US" sz="850" dirty="0"/>
          </a:p>
        </p:txBody>
      </p:sp>
      <p:sp>
        <p:nvSpPr>
          <p:cNvPr id="21" name="Shape 16"/>
          <p:cNvSpPr/>
          <p:nvPr/>
        </p:nvSpPr>
        <p:spPr>
          <a:xfrm>
            <a:off x="6708496" y="1234440"/>
            <a:ext cx="1589989" cy="2514600"/>
          </a:xfrm>
          <a:prstGeom prst="roundRect">
            <a:avLst>
              <a:gd name="adj" fmla="val 4601"/>
            </a:avLst>
          </a:prstGeom>
          <a:solidFill>
            <a:srgbClr val="EEF1F7"/>
          </a:solidFill>
          <a:ln/>
          <a:effectLst>
            <a:outerShdw blurRad="50800" dist="12700" dir="2700000" algn="bl" rotWithShape="0">
              <a:srgbClr val="000000">
                <a:alpha val="8000"/>
              </a:srgbClr>
            </a:outerShdw>
          </a:effectLst>
        </p:spPr>
      </p:sp>
      <p:sp>
        <p:nvSpPr>
          <p:cNvPr id="22" name="Shape 17"/>
          <p:cNvSpPr/>
          <p:nvPr/>
        </p:nvSpPr>
        <p:spPr>
          <a:xfrm>
            <a:off x="7238314" y="1380744"/>
            <a:ext cx="530352" cy="530352"/>
          </a:xfrm>
          <a:prstGeom prst="ellipse">
            <a:avLst/>
          </a:prstGeom>
          <a:solidFill>
            <a:srgbClr val="0E7C7B"/>
          </a:solidFill>
          <a:ln/>
        </p:spPr>
      </p:sp>
      <p:pic>
        <p:nvPicPr>
          <p:cNvPr id="23" name="Image 3" descr="icons/listol_white.png"/>
          <p:cNvPicPr>
            <a:picLocks noChangeAspect="1"/>
          </p:cNvPicPr>
          <p:nvPr/>
        </p:nvPicPr>
        <p:blipFill>
          <a:blip r:embed="rId6"/>
          <a:stretch>
            <a:fillRect/>
          </a:stretch>
        </p:blipFill>
        <p:spPr>
          <a:xfrm>
            <a:off x="7307260" y="1449690"/>
            <a:ext cx="392460" cy="392460"/>
          </a:xfrm>
          <a:prstGeom prst="rect">
            <a:avLst/>
          </a:prstGeom>
        </p:spPr>
      </p:pic>
      <p:sp>
        <p:nvSpPr>
          <p:cNvPr id="24" name="Text 18"/>
          <p:cNvSpPr/>
          <p:nvPr/>
        </p:nvSpPr>
        <p:spPr>
          <a:xfrm>
            <a:off x="6781648" y="2020824"/>
            <a:ext cx="1443685" cy="219456"/>
          </a:xfrm>
          <a:prstGeom prst="rect">
            <a:avLst/>
          </a:prstGeom>
          <a:noFill/>
          <a:ln/>
        </p:spPr>
        <p:txBody>
          <a:bodyPr wrap="square" lIns="0" tIns="0" rIns="0" bIns="0" rtlCol="0" anchor="ctr"/>
          <a:lstStyle/>
          <a:p>
            <a:pPr marL="0" indent="0" algn="ctr">
              <a:buNone/>
            </a:pPr>
            <a:r>
              <a:rPr lang="en-US" sz="800" b="1" kern="0" spc="50" dirty="0">
                <a:solidFill>
                  <a:srgbClr val="0E7C7B"/>
                </a:solidFill>
                <a:latin typeface="Calibri" pitchFamily="34" charset="0"/>
                <a:ea typeface="Calibri" pitchFamily="34" charset="-122"/>
                <a:cs typeface="Calibri" pitchFamily="34" charset="-120"/>
              </a:rPr>
              <a:t>SPRING 2</a:t>
            </a:r>
            <a:endParaRPr lang="en-US" sz="800" dirty="0"/>
          </a:p>
        </p:txBody>
      </p:sp>
      <p:sp>
        <p:nvSpPr>
          <p:cNvPr id="25" name="Text 19"/>
          <p:cNvSpPr/>
          <p:nvPr/>
        </p:nvSpPr>
        <p:spPr>
          <a:xfrm>
            <a:off x="6781648" y="2240280"/>
            <a:ext cx="1443685" cy="457200"/>
          </a:xfrm>
          <a:prstGeom prst="rect">
            <a:avLst/>
          </a:prstGeom>
          <a:noFill/>
          <a:ln/>
        </p:spPr>
        <p:txBody>
          <a:bodyPr wrap="square" lIns="0" tIns="0" rIns="0" bIns="0" rtlCol="0" anchor="t"/>
          <a:lstStyle/>
          <a:p>
            <a:pPr marL="0" indent="0" algn="ctr">
              <a:lnSpc>
                <a:spcPct val="100000"/>
              </a:lnSpc>
              <a:buNone/>
            </a:pPr>
            <a:r>
              <a:rPr lang="en-US" sz="1050" b="1" dirty="0">
                <a:solidFill>
                  <a:srgbClr val="1B2E5E"/>
                </a:solidFill>
                <a:latin typeface="Calibri" pitchFamily="34" charset="0"/>
                <a:ea typeface="Calibri" pitchFamily="34" charset="-122"/>
                <a:cs typeface="Calibri" pitchFamily="34" charset="-120"/>
              </a:rPr>
              <a:t>Algorithms Unplugged</a:t>
            </a:r>
            <a:endParaRPr lang="en-US" sz="1050" dirty="0"/>
          </a:p>
        </p:txBody>
      </p:sp>
      <p:sp>
        <p:nvSpPr>
          <p:cNvPr id="26" name="Text 20"/>
          <p:cNvSpPr/>
          <p:nvPr/>
        </p:nvSpPr>
        <p:spPr>
          <a:xfrm>
            <a:off x="6799936" y="2679192"/>
            <a:ext cx="1407109" cy="960120"/>
          </a:xfrm>
          <a:prstGeom prst="rect">
            <a:avLst/>
          </a:prstGeom>
          <a:noFill/>
          <a:ln/>
        </p:spPr>
        <p:txBody>
          <a:bodyPr wrap="square" lIns="0" tIns="0" rIns="0" bIns="0" rtlCol="0" anchor="t"/>
          <a:lstStyle/>
          <a:p>
            <a:pPr marL="0" indent="0" algn="ctr">
              <a:lnSpc>
                <a:spcPct val="102000"/>
              </a:lnSpc>
              <a:buNone/>
            </a:pPr>
            <a:r>
              <a:rPr lang="en-US" sz="850" dirty="0">
                <a:solidFill>
                  <a:srgbClr val="26314F"/>
                </a:solidFill>
                <a:latin typeface="Calibri" pitchFamily="34" charset="0"/>
                <a:ea typeface="Calibri" pitchFamily="34" charset="-122"/>
                <a:cs typeface="Calibri" pitchFamily="34" charset="-120"/>
              </a:rPr>
              <a:t>Writing and following step-by-step instructions.</a:t>
            </a:r>
            <a:endParaRPr lang="en-US" sz="850" dirty="0"/>
          </a:p>
        </p:txBody>
      </p:sp>
      <p:sp>
        <p:nvSpPr>
          <p:cNvPr id="27" name="Shape 21"/>
          <p:cNvSpPr/>
          <p:nvPr/>
        </p:nvSpPr>
        <p:spPr>
          <a:xfrm>
            <a:off x="8426501" y="1234440"/>
            <a:ext cx="1589989" cy="2514600"/>
          </a:xfrm>
          <a:prstGeom prst="roundRect">
            <a:avLst>
              <a:gd name="adj" fmla="val 4601"/>
            </a:avLst>
          </a:prstGeom>
          <a:solidFill>
            <a:srgbClr val="EEF1F7"/>
          </a:solidFill>
          <a:ln/>
          <a:effectLst>
            <a:outerShdw blurRad="50800" dist="12700" dir="2700000" algn="bl" rotWithShape="0">
              <a:srgbClr val="000000">
                <a:alpha val="8000"/>
              </a:srgbClr>
            </a:outerShdw>
          </a:effectLst>
        </p:spPr>
      </p:sp>
      <p:sp>
        <p:nvSpPr>
          <p:cNvPr id="28" name="Shape 22"/>
          <p:cNvSpPr/>
          <p:nvPr/>
        </p:nvSpPr>
        <p:spPr>
          <a:xfrm>
            <a:off x="8956319" y="1380744"/>
            <a:ext cx="530352" cy="530352"/>
          </a:xfrm>
          <a:prstGeom prst="ellipse">
            <a:avLst/>
          </a:prstGeom>
          <a:solidFill>
            <a:srgbClr val="C1440E"/>
          </a:solidFill>
          <a:ln/>
        </p:spPr>
      </p:sp>
      <p:pic>
        <p:nvPicPr>
          <p:cNvPr id="29" name="Image 4" descr="icons/robot_white.png"/>
          <p:cNvPicPr>
            <a:picLocks noChangeAspect="1"/>
          </p:cNvPicPr>
          <p:nvPr/>
        </p:nvPicPr>
        <p:blipFill>
          <a:blip r:embed="rId7"/>
          <a:stretch>
            <a:fillRect/>
          </a:stretch>
        </p:blipFill>
        <p:spPr>
          <a:xfrm>
            <a:off x="9025265" y="1449690"/>
            <a:ext cx="392460" cy="392460"/>
          </a:xfrm>
          <a:prstGeom prst="rect">
            <a:avLst/>
          </a:prstGeom>
        </p:spPr>
      </p:pic>
      <p:sp>
        <p:nvSpPr>
          <p:cNvPr id="30" name="Text 23"/>
          <p:cNvSpPr/>
          <p:nvPr/>
        </p:nvSpPr>
        <p:spPr>
          <a:xfrm>
            <a:off x="8499653" y="2020824"/>
            <a:ext cx="1443685" cy="219456"/>
          </a:xfrm>
          <a:prstGeom prst="rect">
            <a:avLst/>
          </a:prstGeom>
          <a:noFill/>
          <a:ln/>
        </p:spPr>
        <p:txBody>
          <a:bodyPr wrap="square" lIns="0" tIns="0" rIns="0" bIns="0" rtlCol="0" anchor="ctr"/>
          <a:lstStyle/>
          <a:p>
            <a:pPr marL="0" indent="0" algn="ctr">
              <a:buNone/>
            </a:pPr>
            <a:r>
              <a:rPr lang="en-US" sz="800" b="1" kern="0" spc="50" dirty="0">
                <a:solidFill>
                  <a:srgbClr val="C1440E"/>
                </a:solidFill>
                <a:latin typeface="Calibri" pitchFamily="34" charset="0"/>
                <a:ea typeface="Calibri" pitchFamily="34" charset="-122"/>
                <a:cs typeface="Calibri" pitchFamily="34" charset="-120"/>
              </a:rPr>
              <a:t>SUMMER 1</a:t>
            </a:r>
            <a:endParaRPr lang="en-US" sz="800" dirty="0"/>
          </a:p>
        </p:txBody>
      </p:sp>
      <p:sp>
        <p:nvSpPr>
          <p:cNvPr id="31" name="Text 24"/>
          <p:cNvSpPr/>
          <p:nvPr/>
        </p:nvSpPr>
        <p:spPr>
          <a:xfrm>
            <a:off x="8499653" y="2240280"/>
            <a:ext cx="1443685" cy="457200"/>
          </a:xfrm>
          <a:prstGeom prst="rect">
            <a:avLst/>
          </a:prstGeom>
          <a:noFill/>
          <a:ln/>
        </p:spPr>
        <p:txBody>
          <a:bodyPr wrap="square" lIns="0" tIns="0" rIns="0" bIns="0" rtlCol="0" anchor="t"/>
          <a:lstStyle/>
          <a:p>
            <a:pPr marL="0" indent="0" algn="ctr">
              <a:lnSpc>
                <a:spcPct val="100000"/>
              </a:lnSpc>
              <a:buNone/>
            </a:pPr>
            <a:r>
              <a:rPr lang="en-US" sz="1050" b="1" dirty="0">
                <a:solidFill>
                  <a:srgbClr val="1B2E5E"/>
                </a:solidFill>
                <a:latin typeface="Calibri" pitchFamily="34" charset="0"/>
                <a:ea typeface="Calibri" pitchFamily="34" charset="-122"/>
                <a:cs typeface="Calibri" pitchFamily="34" charset="-120"/>
              </a:rPr>
              <a:t>Bee-Bot / Virtual Bee-Bot</a:t>
            </a:r>
            <a:endParaRPr lang="en-US" sz="1050" dirty="0"/>
          </a:p>
        </p:txBody>
      </p:sp>
      <p:sp>
        <p:nvSpPr>
          <p:cNvPr id="32" name="Text 25"/>
          <p:cNvSpPr/>
          <p:nvPr/>
        </p:nvSpPr>
        <p:spPr>
          <a:xfrm>
            <a:off x="8517941" y="2679192"/>
            <a:ext cx="1407109" cy="960120"/>
          </a:xfrm>
          <a:prstGeom prst="rect">
            <a:avLst/>
          </a:prstGeom>
          <a:noFill/>
          <a:ln/>
        </p:spPr>
        <p:txBody>
          <a:bodyPr wrap="square" lIns="0" tIns="0" rIns="0" bIns="0" rtlCol="0" anchor="t"/>
          <a:lstStyle/>
          <a:p>
            <a:pPr marL="0" indent="0" algn="ctr">
              <a:lnSpc>
                <a:spcPct val="102000"/>
              </a:lnSpc>
              <a:buNone/>
            </a:pPr>
            <a:r>
              <a:rPr lang="en-US" sz="850" dirty="0">
                <a:solidFill>
                  <a:srgbClr val="26314F"/>
                </a:solidFill>
                <a:latin typeface="Calibri" pitchFamily="34" charset="0"/>
                <a:ea typeface="Calibri" pitchFamily="34" charset="-122"/>
                <a:cs typeface="Calibri" pitchFamily="34" charset="-120"/>
              </a:rPr>
              <a:t>Programming a Bee-Bot to reach a destination.</a:t>
            </a:r>
            <a:endParaRPr lang="en-US" sz="850" dirty="0"/>
          </a:p>
        </p:txBody>
      </p:sp>
      <p:sp>
        <p:nvSpPr>
          <p:cNvPr id="33" name="Shape 26"/>
          <p:cNvSpPr/>
          <p:nvPr/>
        </p:nvSpPr>
        <p:spPr>
          <a:xfrm>
            <a:off x="10144506" y="1234440"/>
            <a:ext cx="1589989" cy="2514600"/>
          </a:xfrm>
          <a:prstGeom prst="roundRect">
            <a:avLst>
              <a:gd name="adj" fmla="val 4601"/>
            </a:avLst>
          </a:prstGeom>
          <a:solidFill>
            <a:srgbClr val="EEF1F7"/>
          </a:solidFill>
          <a:ln/>
          <a:effectLst>
            <a:outerShdw blurRad="50800" dist="12700" dir="2700000" algn="bl" rotWithShape="0">
              <a:srgbClr val="000000">
                <a:alpha val="8000"/>
              </a:srgbClr>
            </a:outerShdw>
          </a:effectLst>
        </p:spPr>
      </p:sp>
      <p:sp>
        <p:nvSpPr>
          <p:cNvPr id="34" name="Shape 27"/>
          <p:cNvSpPr/>
          <p:nvPr/>
        </p:nvSpPr>
        <p:spPr>
          <a:xfrm>
            <a:off x="10674325" y="1380744"/>
            <a:ext cx="530352" cy="530352"/>
          </a:xfrm>
          <a:prstGeom prst="ellipse">
            <a:avLst/>
          </a:prstGeom>
          <a:solidFill>
            <a:srgbClr val="C1440E"/>
          </a:solidFill>
          <a:ln/>
        </p:spPr>
      </p:sp>
      <p:pic>
        <p:nvPicPr>
          <p:cNvPr id="35" name="Image 5" descr="icons/chartbar_white.png"/>
          <p:cNvPicPr>
            <a:picLocks noChangeAspect="1"/>
          </p:cNvPicPr>
          <p:nvPr/>
        </p:nvPicPr>
        <p:blipFill>
          <a:blip r:embed="rId8"/>
          <a:stretch>
            <a:fillRect/>
          </a:stretch>
        </p:blipFill>
        <p:spPr>
          <a:xfrm>
            <a:off x="10743270" y="1449690"/>
            <a:ext cx="392460" cy="392460"/>
          </a:xfrm>
          <a:prstGeom prst="rect">
            <a:avLst/>
          </a:prstGeom>
        </p:spPr>
      </p:pic>
      <p:sp>
        <p:nvSpPr>
          <p:cNvPr id="36" name="Text 28"/>
          <p:cNvSpPr/>
          <p:nvPr/>
        </p:nvSpPr>
        <p:spPr>
          <a:xfrm>
            <a:off x="10217658" y="2020824"/>
            <a:ext cx="1443685" cy="219456"/>
          </a:xfrm>
          <a:prstGeom prst="rect">
            <a:avLst/>
          </a:prstGeom>
          <a:noFill/>
          <a:ln/>
        </p:spPr>
        <p:txBody>
          <a:bodyPr wrap="square" lIns="0" tIns="0" rIns="0" bIns="0" rtlCol="0" anchor="ctr"/>
          <a:lstStyle/>
          <a:p>
            <a:pPr marL="0" indent="0" algn="ctr">
              <a:buNone/>
            </a:pPr>
            <a:r>
              <a:rPr lang="en-US" sz="800" b="1" kern="0" spc="50" dirty="0">
                <a:solidFill>
                  <a:srgbClr val="C1440E"/>
                </a:solidFill>
                <a:latin typeface="Calibri" pitchFamily="34" charset="0"/>
                <a:ea typeface="Calibri" pitchFamily="34" charset="-122"/>
                <a:cs typeface="Calibri" pitchFamily="34" charset="-120"/>
              </a:rPr>
              <a:t>SUMMER 2</a:t>
            </a:r>
            <a:endParaRPr lang="en-US" sz="800" dirty="0"/>
          </a:p>
        </p:txBody>
      </p:sp>
      <p:sp>
        <p:nvSpPr>
          <p:cNvPr id="37" name="Text 29"/>
          <p:cNvSpPr/>
          <p:nvPr/>
        </p:nvSpPr>
        <p:spPr>
          <a:xfrm>
            <a:off x="10217658" y="2240280"/>
            <a:ext cx="1443685" cy="457200"/>
          </a:xfrm>
          <a:prstGeom prst="rect">
            <a:avLst/>
          </a:prstGeom>
          <a:noFill/>
          <a:ln/>
        </p:spPr>
        <p:txBody>
          <a:bodyPr wrap="square" lIns="0" tIns="0" rIns="0" bIns="0" rtlCol="0" anchor="t"/>
          <a:lstStyle/>
          <a:p>
            <a:pPr marL="0" indent="0" algn="ctr">
              <a:lnSpc>
                <a:spcPct val="100000"/>
              </a:lnSpc>
              <a:buNone/>
            </a:pPr>
            <a:r>
              <a:rPr lang="en-US" sz="1050" b="1" dirty="0">
                <a:solidFill>
                  <a:srgbClr val="1B2E5E"/>
                </a:solidFill>
                <a:latin typeface="Calibri" pitchFamily="34" charset="0"/>
                <a:ea typeface="Calibri" pitchFamily="34" charset="-122"/>
                <a:cs typeface="Calibri" pitchFamily="34" charset="-120"/>
              </a:rPr>
              <a:t>Introduction to Data</a:t>
            </a:r>
            <a:endParaRPr lang="en-US" sz="1050" dirty="0"/>
          </a:p>
        </p:txBody>
      </p:sp>
      <p:sp>
        <p:nvSpPr>
          <p:cNvPr id="38" name="Text 30"/>
          <p:cNvSpPr/>
          <p:nvPr/>
        </p:nvSpPr>
        <p:spPr>
          <a:xfrm>
            <a:off x="10235946" y="2679192"/>
            <a:ext cx="1407109" cy="960120"/>
          </a:xfrm>
          <a:prstGeom prst="rect">
            <a:avLst/>
          </a:prstGeom>
          <a:noFill/>
          <a:ln/>
        </p:spPr>
        <p:txBody>
          <a:bodyPr wrap="square" lIns="0" tIns="0" rIns="0" bIns="0" rtlCol="0" anchor="t"/>
          <a:lstStyle/>
          <a:p>
            <a:pPr marL="0" indent="0" algn="ctr">
              <a:lnSpc>
                <a:spcPct val="102000"/>
              </a:lnSpc>
              <a:buNone/>
            </a:pPr>
            <a:r>
              <a:rPr lang="en-US" sz="850" dirty="0">
                <a:solidFill>
                  <a:srgbClr val="26314F"/>
                </a:solidFill>
                <a:latin typeface="Calibri" pitchFamily="34" charset="0"/>
                <a:ea typeface="Calibri" pitchFamily="34" charset="-122"/>
                <a:cs typeface="Calibri" pitchFamily="34" charset="-120"/>
              </a:rPr>
              <a:t>Recording and representing simple data.</a:t>
            </a:r>
            <a:endParaRPr lang="en-US" sz="850" dirty="0"/>
          </a:p>
        </p:txBody>
      </p:sp>
      <p:sp>
        <p:nvSpPr>
          <p:cNvPr id="39" name="Shape 31"/>
          <p:cNvSpPr/>
          <p:nvPr/>
        </p:nvSpPr>
        <p:spPr>
          <a:xfrm>
            <a:off x="502920" y="3886200"/>
            <a:ext cx="868680" cy="2514600"/>
          </a:xfrm>
          <a:prstGeom prst="roundRect">
            <a:avLst>
              <a:gd name="adj" fmla="val 8421"/>
            </a:avLst>
          </a:prstGeom>
          <a:solidFill>
            <a:srgbClr val="1B2E5E"/>
          </a:solidFill>
          <a:ln/>
        </p:spPr>
      </p:sp>
      <p:sp>
        <p:nvSpPr>
          <p:cNvPr id="40" name="Text 32"/>
          <p:cNvSpPr/>
          <p:nvPr/>
        </p:nvSpPr>
        <p:spPr>
          <a:xfrm>
            <a:off x="502920" y="3886200"/>
            <a:ext cx="868680" cy="2514600"/>
          </a:xfrm>
          <a:prstGeom prst="rect">
            <a:avLst/>
          </a:prstGeom>
          <a:noFill/>
          <a:ln/>
        </p:spPr>
        <p:txBody>
          <a:bodyPr wrap="square" lIns="0" tIns="0" rIns="0" bIns="0" rtlCol="0" anchor="ctr"/>
          <a:lstStyle/>
          <a:p>
            <a:pPr marL="0" indent="0" algn="ctr">
              <a:lnSpc>
                <a:spcPct val="100000"/>
              </a:lnSpc>
              <a:buNone/>
            </a:pPr>
            <a:r>
              <a:rPr lang="en-US" sz="1600" b="1" dirty="0">
                <a:solidFill>
                  <a:srgbClr val="FFFFFF"/>
                </a:solidFill>
                <a:latin typeface="Calibri" pitchFamily="34" charset="0"/>
                <a:ea typeface="Calibri" pitchFamily="34" charset="-122"/>
                <a:cs typeface="Calibri" pitchFamily="34" charset="-120"/>
              </a:rPr>
              <a:t>Year</a:t>
            </a:r>
            <a:endParaRPr lang="en-US" sz="1600" dirty="0"/>
          </a:p>
          <a:p>
            <a:pPr marL="0" indent="0" algn="ctr">
              <a:lnSpc>
                <a:spcPct val="100000"/>
              </a:lnSpc>
              <a:buNone/>
            </a:pPr>
            <a:r>
              <a:rPr lang="en-US" sz="1600" b="1" dirty="0">
                <a:solidFill>
                  <a:srgbClr val="FFFFFF"/>
                </a:solidFill>
                <a:latin typeface="Calibri" pitchFamily="34" charset="0"/>
                <a:ea typeface="Calibri" pitchFamily="34" charset="-122"/>
                <a:cs typeface="Calibri" pitchFamily="34" charset="-120"/>
              </a:rPr>
              <a:t>2</a:t>
            </a:r>
            <a:endParaRPr lang="en-US" sz="1600" dirty="0"/>
          </a:p>
        </p:txBody>
      </p:sp>
      <p:sp>
        <p:nvSpPr>
          <p:cNvPr id="41" name="Shape 33"/>
          <p:cNvSpPr/>
          <p:nvPr/>
        </p:nvSpPr>
        <p:spPr>
          <a:xfrm>
            <a:off x="1554480" y="3886200"/>
            <a:ext cx="1589989" cy="2514600"/>
          </a:xfrm>
          <a:prstGeom prst="roundRect">
            <a:avLst>
              <a:gd name="adj" fmla="val 4601"/>
            </a:avLst>
          </a:prstGeom>
          <a:solidFill>
            <a:srgbClr val="EEF1F7"/>
          </a:solidFill>
          <a:ln/>
          <a:effectLst>
            <a:outerShdw blurRad="50800" dist="12700" dir="2700000" algn="bl" rotWithShape="0">
              <a:srgbClr val="000000">
                <a:alpha val="8000"/>
              </a:srgbClr>
            </a:outerShdw>
          </a:effectLst>
        </p:spPr>
      </p:sp>
      <p:sp>
        <p:nvSpPr>
          <p:cNvPr id="42" name="Shape 34"/>
          <p:cNvSpPr/>
          <p:nvPr/>
        </p:nvSpPr>
        <p:spPr>
          <a:xfrm>
            <a:off x="2084299" y="4032504"/>
            <a:ext cx="530352" cy="530352"/>
          </a:xfrm>
          <a:prstGeom prst="ellipse">
            <a:avLst/>
          </a:prstGeom>
          <a:solidFill>
            <a:srgbClr val="F5A623"/>
          </a:solidFill>
          <a:ln/>
        </p:spPr>
      </p:sp>
      <p:pic>
        <p:nvPicPr>
          <p:cNvPr id="43" name="Image 6" descr="icons/desktop_white.png"/>
          <p:cNvPicPr>
            <a:picLocks noChangeAspect="1"/>
          </p:cNvPicPr>
          <p:nvPr/>
        </p:nvPicPr>
        <p:blipFill>
          <a:blip r:embed="rId9"/>
          <a:stretch>
            <a:fillRect/>
          </a:stretch>
        </p:blipFill>
        <p:spPr>
          <a:xfrm>
            <a:off x="2153244" y="4101450"/>
            <a:ext cx="392460" cy="392460"/>
          </a:xfrm>
          <a:prstGeom prst="rect">
            <a:avLst/>
          </a:prstGeom>
        </p:spPr>
      </p:pic>
      <p:sp>
        <p:nvSpPr>
          <p:cNvPr id="44" name="Text 35"/>
          <p:cNvSpPr/>
          <p:nvPr/>
        </p:nvSpPr>
        <p:spPr>
          <a:xfrm>
            <a:off x="1627632" y="4672584"/>
            <a:ext cx="1443685" cy="219456"/>
          </a:xfrm>
          <a:prstGeom prst="rect">
            <a:avLst/>
          </a:prstGeom>
          <a:noFill/>
          <a:ln/>
        </p:spPr>
        <p:txBody>
          <a:bodyPr wrap="square" lIns="0" tIns="0" rIns="0" bIns="0" rtlCol="0" anchor="ctr"/>
          <a:lstStyle/>
          <a:p>
            <a:pPr marL="0" indent="0" algn="ctr">
              <a:buNone/>
            </a:pPr>
            <a:r>
              <a:rPr lang="en-US" sz="800" b="1" kern="0" spc="50" dirty="0">
                <a:solidFill>
                  <a:srgbClr val="F5A623"/>
                </a:solidFill>
                <a:latin typeface="Calibri" pitchFamily="34" charset="0"/>
                <a:ea typeface="Calibri" pitchFamily="34" charset="-122"/>
                <a:cs typeface="Calibri" pitchFamily="34" charset="-120"/>
              </a:rPr>
              <a:t>AUTUMN 1</a:t>
            </a:r>
            <a:endParaRPr lang="en-US" sz="800" dirty="0"/>
          </a:p>
        </p:txBody>
      </p:sp>
      <p:sp>
        <p:nvSpPr>
          <p:cNvPr id="45" name="Text 36"/>
          <p:cNvSpPr/>
          <p:nvPr/>
        </p:nvSpPr>
        <p:spPr>
          <a:xfrm>
            <a:off x="1627632" y="4892040"/>
            <a:ext cx="1443685" cy="457200"/>
          </a:xfrm>
          <a:prstGeom prst="rect">
            <a:avLst/>
          </a:prstGeom>
          <a:noFill/>
          <a:ln/>
        </p:spPr>
        <p:txBody>
          <a:bodyPr wrap="square" lIns="0" tIns="0" rIns="0" bIns="0" rtlCol="0" anchor="t"/>
          <a:lstStyle/>
          <a:p>
            <a:pPr marL="0" indent="0" algn="ctr">
              <a:lnSpc>
                <a:spcPct val="100000"/>
              </a:lnSpc>
              <a:buNone/>
            </a:pPr>
            <a:r>
              <a:rPr lang="en-US" sz="1050" b="1" dirty="0">
                <a:solidFill>
                  <a:srgbClr val="1B2E5E"/>
                </a:solidFill>
                <a:latin typeface="Calibri" pitchFamily="34" charset="0"/>
                <a:ea typeface="Calibri" pitchFamily="34" charset="-122"/>
                <a:cs typeface="Calibri" pitchFamily="34" charset="-120"/>
              </a:rPr>
              <a:t>What is a Computer?</a:t>
            </a:r>
            <a:endParaRPr lang="en-US" sz="1050" dirty="0"/>
          </a:p>
        </p:txBody>
      </p:sp>
      <p:sp>
        <p:nvSpPr>
          <p:cNvPr id="46" name="Text 37"/>
          <p:cNvSpPr/>
          <p:nvPr/>
        </p:nvSpPr>
        <p:spPr>
          <a:xfrm>
            <a:off x="1645920" y="5330952"/>
            <a:ext cx="1407109" cy="960120"/>
          </a:xfrm>
          <a:prstGeom prst="rect">
            <a:avLst/>
          </a:prstGeom>
          <a:noFill/>
          <a:ln/>
        </p:spPr>
        <p:txBody>
          <a:bodyPr wrap="square" lIns="0" tIns="0" rIns="0" bIns="0" rtlCol="0" anchor="t"/>
          <a:lstStyle/>
          <a:p>
            <a:pPr marL="0" indent="0" algn="ctr">
              <a:lnSpc>
                <a:spcPct val="102000"/>
              </a:lnSpc>
              <a:buNone/>
            </a:pPr>
            <a:r>
              <a:rPr lang="en-US" sz="850" dirty="0">
                <a:solidFill>
                  <a:srgbClr val="26314F"/>
                </a:solidFill>
                <a:latin typeface="Calibri" pitchFamily="34" charset="0"/>
                <a:ea typeface="Calibri" pitchFamily="34" charset="-122"/>
                <a:cs typeface="Calibri" pitchFamily="34" charset="-120"/>
              </a:rPr>
              <a:t>Naming computer parts and spotting technology around us.</a:t>
            </a:r>
            <a:endParaRPr lang="en-US" sz="850" dirty="0"/>
          </a:p>
        </p:txBody>
      </p:sp>
      <p:sp>
        <p:nvSpPr>
          <p:cNvPr id="47" name="Shape 38"/>
          <p:cNvSpPr/>
          <p:nvPr/>
        </p:nvSpPr>
        <p:spPr>
          <a:xfrm>
            <a:off x="3272485" y="3886200"/>
            <a:ext cx="1589989" cy="2514600"/>
          </a:xfrm>
          <a:prstGeom prst="roundRect">
            <a:avLst>
              <a:gd name="adj" fmla="val 4601"/>
            </a:avLst>
          </a:prstGeom>
          <a:solidFill>
            <a:srgbClr val="EEF1F7"/>
          </a:solidFill>
          <a:ln/>
          <a:effectLst>
            <a:outerShdw blurRad="50800" dist="12700" dir="2700000" algn="bl" rotWithShape="0">
              <a:srgbClr val="000000">
                <a:alpha val="8000"/>
              </a:srgbClr>
            </a:outerShdw>
          </a:effectLst>
        </p:spPr>
      </p:sp>
      <p:sp>
        <p:nvSpPr>
          <p:cNvPr id="48" name="Shape 39"/>
          <p:cNvSpPr/>
          <p:nvPr/>
        </p:nvSpPr>
        <p:spPr>
          <a:xfrm>
            <a:off x="3802304" y="4032504"/>
            <a:ext cx="530352" cy="530352"/>
          </a:xfrm>
          <a:prstGeom prst="ellipse">
            <a:avLst/>
          </a:prstGeom>
          <a:solidFill>
            <a:srgbClr val="F5A623"/>
          </a:solidFill>
          <a:ln/>
        </p:spPr>
      </p:sp>
      <p:pic>
        <p:nvPicPr>
          <p:cNvPr id="49" name="Image 7" descr="icons/keyboard_white.png"/>
          <p:cNvPicPr>
            <a:picLocks noChangeAspect="1"/>
          </p:cNvPicPr>
          <p:nvPr/>
        </p:nvPicPr>
        <p:blipFill>
          <a:blip r:embed="rId10"/>
          <a:stretch>
            <a:fillRect/>
          </a:stretch>
        </p:blipFill>
        <p:spPr>
          <a:xfrm>
            <a:off x="3871250" y="4101450"/>
            <a:ext cx="392460" cy="392460"/>
          </a:xfrm>
          <a:prstGeom prst="rect">
            <a:avLst/>
          </a:prstGeom>
        </p:spPr>
      </p:pic>
      <p:sp>
        <p:nvSpPr>
          <p:cNvPr id="50" name="Text 40"/>
          <p:cNvSpPr/>
          <p:nvPr/>
        </p:nvSpPr>
        <p:spPr>
          <a:xfrm>
            <a:off x="3345637" y="4672584"/>
            <a:ext cx="1443685" cy="219456"/>
          </a:xfrm>
          <a:prstGeom prst="rect">
            <a:avLst/>
          </a:prstGeom>
          <a:noFill/>
          <a:ln/>
        </p:spPr>
        <p:txBody>
          <a:bodyPr wrap="square" lIns="0" tIns="0" rIns="0" bIns="0" rtlCol="0" anchor="ctr"/>
          <a:lstStyle/>
          <a:p>
            <a:pPr marL="0" indent="0" algn="ctr">
              <a:buNone/>
            </a:pPr>
            <a:r>
              <a:rPr lang="en-US" sz="800" b="1" kern="0" spc="50" dirty="0">
                <a:solidFill>
                  <a:srgbClr val="F5A623"/>
                </a:solidFill>
                <a:latin typeface="Calibri" pitchFamily="34" charset="0"/>
                <a:ea typeface="Calibri" pitchFamily="34" charset="-122"/>
                <a:cs typeface="Calibri" pitchFamily="34" charset="-120"/>
              </a:rPr>
              <a:t>AUTUMN 2</a:t>
            </a:r>
            <a:endParaRPr lang="en-US" sz="800" dirty="0"/>
          </a:p>
        </p:txBody>
      </p:sp>
      <p:sp>
        <p:nvSpPr>
          <p:cNvPr id="51" name="Text 41"/>
          <p:cNvSpPr/>
          <p:nvPr/>
        </p:nvSpPr>
        <p:spPr>
          <a:xfrm>
            <a:off x="3345637" y="4892040"/>
            <a:ext cx="1443685" cy="457200"/>
          </a:xfrm>
          <a:prstGeom prst="rect">
            <a:avLst/>
          </a:prstGeom>
          <a:noFill/>
          <a:ln/>
        </p:spPr>
        <p:txBody>
          <a:bodyPr wrap="square" lIns="0" tIns="0" rIns="0" bIns="0" rtlCol="0" anchor="t"/>
          <a:lstStyle/>
          <a:p>
            <a:pPr marL="0" indent="0" algn="ctr">
              <a:lnSpc>
                <a:spcPct val="100000"/>
              </a:lnSpc>
              <a:buNone/>
            </a:pPr>
            <a:r>
              <a:rPr lang="en-US" sz="1050" b="1" dirty="0">
                <a:solidFill>
                  <a:srgbClr val="1B2E5E"/>
                </a:solidFill>
                <a:latin typeface="Calibri" pitchFamily="34" charset="0"/>
                <a:ea typeface="Calibri" pitchFamily="34" charset="-122"/>
                <a:cs typeface="Calibri" pitchFamily="34" charset="-120"/>
              </a:rPr>
              <a:t>Word Processing</a:t>
            </a:r>
            <a:endParaRPr lang="en-US" sz="1050" dirty="0"/>
          </a:p>
        </p:txBody>
      </p:sp>
      <p:sp>
        <p:nvSpPr>
          <p:cNvPr id="52" name="Text 42"/>
          <p:cNvSpPr/>
          <p:nvPr/>
        </p:nvSpPr>
        <p:spPr>
          <a:xfrm>
            <a:off x="3363925" y="5330952"/>
            <a:ext cx="1407109" cy="960120"/>
          </a:xfrm>
          <a:prstGeom prst="rect">
            <a:avLst/>
          </a:prstGeom>
          <a:noFill/>
          <a:ln/>
        </p:spPr>
        <p:txBody>
          <a:bodyPr wrap="square" lIns="0" tIns="0" rIns="0" bIns="0" rtlCol="0" anchor="t"/>
          <a:lstStyle/>
          <a:p>
            <a:pPr marL="0" indent="0" algn="ctr">
              <a:lnSpc>
                <a:spcPct val="102000"/>
              </a:lnSpc>
              <a:buNone/>
            </a:pPr>
            <a:r>
              <a:rPr lang="en-US" sz="850" dirty="0">
                <a:solidFill>
                  <a:srgbClr val="26314F"/>
                </a:solidFill>
                <a:latin typeface="Calibri" pitchFamily="34" charset="0"/>
                <a:ea typeface="Calibri" pitchFamily="34" charset="-122"/>
                <a:cs typeface="Calibri" pitchFamily="34" charset="-120"/>
              </a:rPr>
              <a:t>Typing, editing and formatting a document.</a:t>
            </a:r>
            <a:endParaRPr lang="en-US" sz="850" dirty="0"/>
          </a:p>
        </p:txBody>
      </p:sp>
      <p:sp>
        <p:nvSpPr>
          <p:cNvPr id="53" name="Shape 43"/>
          <p:cNvSpPr/>
          <p:nvPr/>
        </p:nvSpPr>
        <p:spPr>
          <a:xfrm>
            <a:off x="4990490" y="3886200"/>
            <a:ext cx="1589989" cy="2514600"/>
          </a:xfrm>
          <a:prstGeom prst="roundRect">
            <a:avLst>
              <a:gd name="adj" fmla="val 4601"/>
            </a:avLst>
          </a:prstGeom>
          <a:solidFill>
            <a:srgbClr val="EEF1F7"/>
          </a:solidFill>
          <a:ln/>
          <a:effectLst>
            <a:outerShdw blurRad="50800" dist="12700" dir="2700000" algn="bl" rotWithShape="0">
              <a:srgbClr val="000000">
                <a:alpha val="8000"/>
              </a:srgbClr>
            </a:outerShdw>
          </a:effectLst>
        </p:spPr>
      </p:sp>
      <p:sp>
        <p:nvSpPr>
          <p:cNvPr id="54" name="Shape 44"/>
          <p:cNvSpPr/>
          <p:nvPr/>
        </p:nvSpPr>
        <p:spPr>
          <a:xfrm>
            <a:off x="5520309" y="4032504"/>
            <a:ext cx="530352" cy="530352"/>
          </a:xfrm>
          <a:prstGeom prst="ellipse">
            <a:avLst/>
          </a:prstGeom>
          <a:solidFill>
            <a:srgbClr val="0E7C7B"/>
          </a:solidFill>
          <a:ln/>
        </p:spPr>
      </p:sp>
      <p:pic>
        <p:nvPicPr>
          <p:cNvPr id="55" name="Image 8" descr="icons/shield_white.png"/>
          <p:cNvPicPr>
            <a:picLocks noChangeAspect="1"/>
          </p:cNvPicPr>
          <p:nvPr/>
        </p:nvPicPr>
        <p:blipFill>
          <a:blip r:embed="rId5"/>
          <a:stretch>
            <a:fillRect/>
          </a:stretch>
        </p:blipFill>
        <p:spPr>
          <a:xfrm>
            <a:off x="5589255" y="4101450"/>
            <a:ext cx="392460" cy="392460"/>
          </a:xfrm>
          <a:prstGeom prst="rect">
            <a:avLst/>
          </a:prstGeom>
        </p:spPr>
      </p:pic>
      <p:sp>
        <p:nvSpPr>
          <p:cNvPr id="56" name="Text 45"/>
          <p:cNvSpPr/>
          <p:nvPr/>
        </p:nvSpPr>
        <p:spPr>
          <a:xfrm>
            <a:off x="5063642" y="4672584"/>
            <a:ext cx="1443685" cy="219456"/>
          </a:xfrm>
          <a:prstGeom prst="rect">
            <a:avLst/>
          </a:prstGeom>
          <a:noFill/>
          <a:ln/>
        </p:spPr>
        <p:txBody>
          <a:bodyPr wrap="square" lIns="0" tIns="0" rIns="0" bIns="0" rtlCol="0" anchor="ctr"/>
          <a:lstStyle/>
          <a:p>
            <a:pPr marL="0" indent="0" algn="ctr">
              <a:buNone/>
            </a:pPr>
            <a:r>
              <a:rPr lang="en-US" sz="800" b="1" kern="0" spc="50" dirty="0">
                <a:solidFill>
                  <a:srgbClr val="0E7C7B"/>
                </a:solidFill>
                <a:latin typeface="Calibri" pitchFamily="34" charset="0"/>
                <a:ea typeface="Calibri" pitchFamily="34" charset="-122"/>
                <a:cs typeface="Calibri" pitchFamily="34" charset="-120"/>
              </a:rPr>
              <a:t>SPRING 1</a:t>
            </a:r>
            <a:endParaRPr lang="en-US" sz="800" dirty="0"/>
          </a:p>
        </p:txBody>
      </p:sp>
      <p:sp>
        <p:nvSpPr>
          <p:cNvPr id="57" name="Text 46"/>
          <p:cNvSpPr/>
          <p:nvPr/>
        </p:nvSpPr>
        <p:spPr>
          <a:xfrm>
            <a:off x="5063642" y="4892040"/>
            <a:ext cx="1443685" cy="457200"/>
          </a:xfrm>
          <a:prstGeom prst="rect">
            <a:avLst/>
          </a:prstGeom>
          <a:noFill/>
          <a:ln/>
        </p:spPr>
        <p:txBody>
          <a:bodyPr wrap="square" lIns="0" tIns="0" rIns="0" bIns="0" rtlCol="0" anchor="t"/>
          <a:lstStyle/>
          <a:p>
            <a:pPr marL="0" indent="0" algn="ctr">
              <a:lnSpc>
                <a:spcPct val="100000"/>
              </a:lnSpc>
              <a:buNone/>
            </a:pPr>
            <a:r>
              <a:rPr lang="en-US" sz="1050" b="1" dirty="0">
                <a:solidFill>
                  <a:srgbClr val="1B2E5E"/>
                </a:solidFill>
                <a:latin typeface="Calibri" pitchFamily="34" charset="0"/>
                <a:ea typeface="Calibri" pitchFamily="34" charset="-122"/>
                <a:cs typeface="Calibri" pitchFamily="34" charset="-120"/>
              </a:rPr>
              <a:t>Internet Safety Day</a:t>
            </a:r>
            <a:endParaRPr lang="en-US" sz="1050" dirty="0"/>
          </a:p>
        </p:txBody>
      </p:sp>
      <p:sp>
        <p:nvSpPr>
          <p:cNvPr id="58" name="Text 47"/>
          <p:cNvSpPr/>
          <p:nvPr/>
        </p:nvSpPr>
        <p:spPr>
          <a:xfrm>
            <a:off x="5081930" y="5330952"/>
            <a:ext cx="1407109" cy="960120"/>
          </a:xfrm>
          <a:prstGeom prst="rect">
            <a:avLst/>
          </a:prstGeom>
          <a:noFill/>
          <a:ln/>
        </p:spPr>
        <p:txBody>
          <a:bodyPr wrap="square" lIns="0" tIns="0" rIns="0" bIns="0" rtlCol="0" anchor="t"/>
          <a:lstStyle/>
          <a:p>
            <a:pPr marL="0" indent="0" algn="ctr">
              <a:lnSpc>
                <a:spcPct val="102000"/>
              </a:lnSpc>
              <a:buNone/>
            </a:pPr>
            <a:r>
              <a:rPr lang="en-US" sz="850" dirty="0">
                <a:solidFill>
                  <a:srgbClr val="26314F"/>
                </a:solidFill>
                <a:latin typeface="Calibri" pitchFamily="34" charset="0"/>
                <a:ea typeface="Calibri" pitchFamily="34" charset="-122"/>
                <a:cs typeface="Calibri" pitchFamily="34" charset="-120"/>
              </a:rPr>
              <a:t>Staying safe online and keeping information private.</a:t>
            </a:r>
            <a:endParaRPr lang="en-US" sz="850" dirty="0"/>
          </a:p>
        </p:txBody>
      </p:sp>
      <p:sp>
        <p:nvSpPr>
          <p:cNvPr id="59" name="Shape 48"/>
          <p:cNvSpPr/>
          <p:nvPr/>
        </p:nvSpPr>
        <p:spPr>
          <a:xfrm>
            <a:off x="6708496" y="3886200"/>
            <a:ext cx="1589989" cy="2514600"/>
          </a:xfrm>
          <a:prstGeom prst="roundRect">
            <a:avLst>
              <a:gd name="adj" fmla="val 4601"/>
            </a:avLst>
          </a:prstGeom>
          <a:solidFill>
            <a:srgbClr val="EEF1F7"/>
          </a:solidFill>
          <a:ln/>
          <a:effectLst>
            <a:outerShdw blurRad="50800" dist="12700" dir="2700000" algn="bl" rotWithShape="0">
              <a:srgbClr val="000000">
                <a:alpha val="8000"/>
              </a:srgbClr>
            </a:outerShdw>
          </a:effectLst>
        </p:spPr>
      </p:sp>
      <p:sp>
        <p:nvSpPr>
          <p:cNvPr id="60" name="Shape 49"/>
          <p:cNvSpPr/>
          <p:nvPr/>
        </p:nvSpPr>
        <p:spPr>
          <a:xfrm>
            <a:off x="7238314" y="4032504"/>
            <a:ext cx="530352" cy="530352"/>
          </a:xfrm>
          <a:prstGeom prst="ellipse">
            <a:avLst/>
          </a:prstGeom>
          <a:solidFill>
            <a:srgbClr val="0E7C7B"/>
          </a:solidFill>
          <a:ln/>
        </p:spPr>
      </p:sp>
      <p:pic>
        <p:nvPicPr>
          <p:cNvPr id="61" name="Image 9" descr="icons/listol_white.png"/>
          <p:cNvPicPr>
            <a:picLocks noChangeAspect="1"/>
          </p:cNvPicPr>
          <p:nvPr/>
        </p:nvPicPr>
        <p:blipFill>
          <a:blip r:embed="rId6"/>
          <a:stretch>
            <a:fillRect/>
          </a:stretch>
        </p:blipFill>
        <p:spPr>
          <a:xfrm>
            <a:off x="7307260" y="4101450"/>
            <a:ext cx="392460" cy="392460"/>
          </a:xfrm>
          <a:prstGeom prst="rect">
            <a:avLst/>
          </a:prstGeom>
        </p:spPr>
      </p:pic>
      <p:sp>
        <p:nvSpPr>
          <p:cNvPr id="62" name="Text 50"/>
          <p:cNvSpPr/>
          <p:nvPr/>
        </p:nvSpPr>
        <p:spPr>
          <a:xfrm>
            <a:off x="6781648" y="4672584"/>
            <a:ext cx="1443685" cy="219456"/>
          </a:xfrm>
          <a:prstGeom prst="rect">
            <a:avLst/>
          </a:prstGeom>
          <a:noFill/>
          <a:ln/>
        </p:spPr>
        <p:txBody>
          <a:bodyPr wrap="square" lIns="0" tIns="0" rIns="0" bIns="0" rtlCol="0" anchor="ctr"/>
          <a:lstStyle/>
          <a:p>
            <a:pPr marL="0" indent="0" algn="ctr">
              <a:buNone/>
            </a:pPr>
            <a:r>
              <a:rPr lang="en-US" sz="800" b="1" kern="0" spc="50" dirty="0">
                <a:solidFill>
                  <a:srgbClr val="0E7C7B"/>
                </a:solidFill>
                <a:latin typeface="Calibri" pitchFamily="34" charset="0"/>
                <a:ea typeface="Calibri" pitchFamily="34" charset="-122"/>
                <a:cs typeface="Calibri" pitchFamily="34" charset="-120"/>
              </a:rPr>
              <a:t>SPRING 2</a:t>
            </a:r>
            <a:endParaRPr lang="en-US" sz="800" dirty="0"/>
          </a:p>
        </p:txBody>
      </p:sp>
      <p:sp>
        <p:nvSpPr>
          <p:cNvPr id="63" name="Text 51"/>
          <p:cNvSpPr/>
          <p:nvPr/>
        </p:nvSpPr>
        <p:spPr>
          <a:xfrm>
            <a:off x="6781648" y="4892040"/>
            <a:ext cx="1443685" cy="457200"/>
          </a:xfrm>
          <a:prstGeom prst="rect">
            <a:avLst/>
          </a:prstGeom>
          <a:noFill/>
          <a:ln/>
        </p:spPr>
        <p:txBody>
          <a:bodyPr wrap="square" lIns="0" tIns="0" rIns="0" bIns="0" rtlCol="0" anchor="t"/>
          <a:lstStyle/>
          <a:p>
            <a:pPr marL="0" indent="0" algn="ctr">
              <a:lnSpc>
                <a:spcPct val="100000"/>
              </a:lnSpc>
              <a:buNone/>
            </a:pPr>
            <a:r>
              <a:rPr lang="en-US" sz="1050" b="1" dirty="0">
                <a:solidFill>
                  <a:srgbClr val="1B2E5E"/>
                </a:solidFill>
                <a:latin typeface="Calibri" pitchFamily="34" charset="0"/>
                <a:ea typeface="Calibri" pitchFamily="34" charset="-122"/>
                <a:cs typeface="Calibri" pitchFamily="34" charset="-120"/>
              </a:rPr>
              <a:t>Algorithms and Debugging</a:t>
            </a:r>
            <a:endParaRPr lang="en-US" sz="1050" dirty="0"/>
          </a:p>
        </p:txBody>
      </p:sp>
      <p:sp>
        <p:nvSpPr>
          <p:cNvPr id="64" name="Text 52"/>
          <p:cNvSpPr/>
          <p:nvPr/>
        </p:nvSpPr>
        <p:spPr>
          <a:xfrm>
            <a:off x="6799936" y="5330952"/>
            <a:ext cx="1407109" cy="960120"/>
          </a:xfrm>
          <a:prstGeom prst="rect">
            <a:avLst/>
          </a:prstGeom>
          <a:noFill/>
          <a:ln/>
        </p:spPr>
        <p:txBody>
          <a:bodyPr wrap="square" lIns="0" tIns="0" rIns="0" bIns="0" rtlCol="0" anchor="t"/>
          <a:lstStyle/>
          <a:p>
            <a:pPr marL="0" indent="0" algn="ctr">
              <a:lnSpc>
                <a:spcPct val="102000"/>
              </a:lnSpc>
              <a:buNone/>
            </a:pPr>
            <a:r>
              <a:rPr lang="en-US" sz="850" dirty="0">
                <a:solidFill>
                  <a:srgbClr val="26314F"/>
                </a:solidFill>
                <a:latin typeface="Calibri" pitchFamily="34" charset="0"/>
                <a:ea typeface="Calibri" pitchFamily="34" charset="-122"/>
                <a:cs typeface="Calibri" pitchFamily="34" charset="-120"/>
              </a:rPr>
              <a:t>Writing algorithms and using loops to fix bugs.</a:t>
            </a:r>
            <a:endParaRPr lang="en-US" sz="850" dirty="0"/>
          </a:p>
        </p:txBody>
      </p:sp>
      <p:sp>
        <p:nvSpPr>
          <p:cNvPr id="65" name="Shape 53"/>
          <p:cNvSpPr/>
          <p:nvPr/>
        </p:nvSpPr>
        <p:spPr>
          <a:xfrm>
            <a:off x="10144506" y="3886200"/>
            <a:ext cx="1589989" cy="2514600"/>
          </a:xfrm>
          <a:prstGeom prst="roundRect">
            <a:avLst>
              <a:gd name="adj" fmla="val 4601"/>
            </a:avLst>
          </a:prstGeom>
          <a:solidFill>
            <a:srgbClr val="EEF1F7"/>
          </a:solidFill>
          <a:ln/>
          <a:effectLst>
            <a:outerShdw blurRad="50800" dist="12700" dir="2700000" algn="bl" rotWithShape="0">
              <a:srgbClr val="000000">
                <a:alpha val="8000"/>
              </a:srgbClr>
            </a:outerShdw>
          </a:effectLst>
        </p:spPr>
      </p:sp>
      <p:sp>
        <p:nvSpPr>
          <p:cNvPr id="66" name="Shape 54"/>
          <p:cNvSpPr/>
          <p:nvPr/>
        </p:nvSpPr>
        <p:spPr>
          <a:xfrm>
            <a:off x="10674325" y="4032504"/>
            <a:ext cx="530352" cy="530352"/>
          </a:xfrm>
          <a:prstGeom prst="ellipse">
            <a:avLst/>
          </a:prstGeom>
          <a:solidFill>
            <a:srgbClr val="C1440E"/>
          </a:solidFill>
          <a:ln/>
        </p:spPr>
      </p:sp>
      <p:pic>
        <p:nvPicPr>
          <p:cNvPr id="67" name="Image 10" descr="icons/rocket_white.png"/>
          <p:cNvPicPr>
            <a:picLocks noChangeAspect="1"/>
          </p:cNvPicPr>
          <p:nvPr/>
        </p:nvPicPr>
        <p:blipFill>
          <a:blip r:embed="rId11"/>
          <a:stretch>
            <a:fillRect/>
          </a:stretch>
        </p:blipFill>
        <p:spPr>
          <a:xfrm>
            <a:off x="10743270" y="4101450"/>
            <a:ext cx="392460" cy="392460"/>
          </a:xfrm>
          <a:prstGeom prst="rect">
            <a:avLst/>
          </a:prstGeom>
        </p:spPr>
      </p:pic>
      <p:sp>
        <p:nvSpPr>
          <p:cNvPr id="68" name="Text 55"/>
          <p:cNvSpPr/>
          <p:nvPr/>
        </p:nvSpPr>
        <p:spPr>
          <a:xfrm>
            <a:off x="10217658" y="4672584"/>
            <a:ext cx="1443685" cy="219456"/>
          </a:xfrm>
          <a:prstGeom prst="rect">
            <a:avLst/>
          </a:prstGeom>
          <a:noFill/>
          <a:ln/>
        </p:spPr>
        <p:txBody>
          <a:bodyPr wrap="square" lIns="0" tIns="0" rIns="0" bIns="0" rtlCol="0" anchor="ctr"/>
          <a:lstStyle/>
          <a:p>
            <a:pPr marL="0" indent="0" algn="ctr">
              <a:buNone/>
            </a:pPr>
            <a:r>
              <a:rPr lang="en-US" sz="800" b="1" kern="0" spc="50" dirty="0">
                <a:solidFill>
                  <a:srgbClr val="C1440E"/>
                </a:solidFill>
                <a:latin typeface="Calibri" pitchFamily="34" charset="0"/>
                <a:ea typeface="Calibri" pitchFamily="34" charset="-122"/>
                <a:cs typeface="Calibri" pitchFamily="34" charset="-120"/>
              </a:rPr>
              <a:t>SUMMER 2</a:t>
            </a:r>
            <a:endParaRPr lang="en-US" sz="800" dirty="0"/>
          </a:p>
        </p:txBody>
      </p:sp>
      <p:sp>
        <p:nvSpPr>
          <p:cNvPr id="69" name="Text 56"/>
          <p:cNvSpPr/>
          <p:nvPr/>
        </p:nvSpPr>
        <p:spPr>
          <a:xfrm>
            <a:off x="10217658" y="4892040"/>
            <a:ext cx="1443685" cy="457200"/>
          </a:xfrm>
          <a:prstGeom prst="rect">
            <a:avLst/>
          </a:prstGeom>
          <a:noFill/>
          <a:ln/>
        </p:spPr>
        <p:txBody>
          <a:bodyPr wrap="square" lIns="0" tIns="0" rIns="0" bIns="0" rtlCol="0" anchor="t"/>
          <a:lstStyle/>
          <a:p>
            <a:pPr marL="0" indent="0" algn="ctr">
              <a:lnSpc>
                <a:spcPct val="100000"/>
              </a:lnSpc>
              <a:buNone/>
            </a:pPr>
            <a:r>
              <a:rPr lang="en-US" sz="1050" b="1" dirty="0">
                <a:solidFill>
                  <a:srgbClr val="1B2E5E"/>
                </a:solidFill>
                <a:latin typeface="Calibri" pitchFamily="34" charset="0"/>
                <a:ea typeface="Calibri" pitchFamily="34" charset="-122"/>
                <a:cs typeface="Calibri" pitchFamily="34" charset="-120"/>
              </a:rPr>
              <a:t>International Space Station</a:t>
            </a:r>
            <a:endParaRPr lang="en-US" sz="1050" dirty="0"/>
          </a:p>
        </p:txBody>
      </p:sp>
      <p:sp>
        <p:nvSpPr>
          <p:cNvPr id="70" name="Text 57"/>
          <p:cNvSpPr/>
          <p:nvPr/>
        </p:nvSpPr>
        <p:spPr>
          <a:xfrm>
            <a:off x="10235946" y="5330952"/>
            <a:ext cx="1407109" cy="960120"/>
          </a:xfrm>
          <a:prstGeom prst="rect">
            <a:avLst/>
          </a:prstGeom>
          <a:noFill/>
          <a:ln/>
        </p:spPr>
        <p:txBody>
          <a:bodyPr wrap="square" lIns="0" tIns="0" rIns="0" bIns="0" rtlCol="0" anchor="t"/>
          <a:lstStyle/>
          <a:p>
            <a:pPr marL="0" indent="0" algn="ctr">
              <a:lnSpc>
                <a:spcPct val="102000"/>
              </a:lnSpc>
              <a:buNone/>
            </a:pPr>
            <a:r>
              <a:rPr lang="en-US" sz="850" dirty="0">
                <a:solidFill>
                  <a:srgbClr val="26314F"/>
                </a:solidFill>
                <a:latin typeface="Calibri" pitchFamily="34" charset="0"/>
                <a:ea typeface="Calibri" pitchFamily="34" charset="-122"/>
                <a:cs typeface="Calibri" pitchFamily="34" charset="-120"/>
              </a:rPr>
              <a:t>Using data and algorithms to explore life on the ISS.</a:t>
            </a:r>
            <a:endParaRPr lang="en-US" sz="850" dirty="0"/>
          </a:p>
        </p:txBody>
      </p:sp>
      <p:sp>
        <p:nvSpPr>
          <p:cNvPr id="71" name="Shape 58"/>
          <p:cNvSpPr/>
          <p:nvPr/>
        </p:nvSpPr>
        <p:spPr>
          <a:xfrm>
            <a:off x="8351215" y="6455664"/>
            <a:ext cx="128016" cy="128016"/>
          </a:xfrm>
          <a:prstGeom prst="ellipse">
            <a:avLst/>
          </a:prstGeom>
          <a:solidFill>
            <a:srgbClr val="F5A623"/>
          </a:solidFill>
          <a:ln/>
        </p:spPr>
      </p:sp>
      <p:sp>
        <p:nvSpPr>
          <p:cNvPr id="72" name="Text 59"/>
          <p:cNvSpPr/>
          <p:nvPr/>
        </p:nvSpPr>
        <p:spPr>
          <a:xfrm>
            <a:off x="8534095" y="6419088"/>
            <a:ext cx="1005840" cy="219456"/>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Autumn</a:t>
            </a:r>
            <a:endParaRPr lang="en-US" sz="900" dirty="0"/>
          </a:p>
        </p:txBody>
      </p:sp>
      <p:sp>
        <p:nvSpPr>
          <p:cNvPr id="73" name="Shape 60"/>
          <p:cNvSpPr/>
          <p:nvPr/>
        </p:nvSpPr>
        <p:spPr>
          <a:xfrm>
            <a:off x="9494215" y="6455664"/>
            <a:ext cx="128016" cy="128016"/>
          </a:xfrm>
          <a:prstGeom prst="ellipse">
            <a:avLst/>
          </a:prstGeom>
          <a:solidFill>
            <a:srgbClr val="0E7C7B"/>
          </a:solidFill>
          <a:ln/>
        </p:spPr>
      </p:sp>
      <p:sp>
        <p:nvSpPr>
          <p:cNvPr id="74" name="Text 61"/>
          <p:cNvSpPr/>
          <p:nvPr/>
        </p:nvSpPr>
        <p:spPr>
          <a:xfrm>
            <a:off x="9677095" y="6419088"/>
            <a:ext cx="1005840" cy="219456"/>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Spring</a:t>
            </a:r>
            <a:endParaRPr lang="en-US" sz="900" dirty="0"/>
          </a:p>
        </p:txBody>
      </p:sp>
      <p:sp>
        <p:nvSpPr>
          <p:cNvPr id="75" name="Shape 62"/>
          <p:cNvSpPr/>
          <p:nvPr/>
        </p:nvSpPr>
        <p:spPr>
          <a:xfrm>
            <a:off x="10637215" y="6455664"/>
            <a:ext cx="128016" cy="128016"/>
          </a:xfrm>
          <a:prstGeom prst="ellipse">
            <a:avLst/>
          </a:prstGeom>
          <a:solidFill>
            <a:srgbClr val="C1440E"/>
          </a:solidFill>
          <a:ln/>
        </p:spPr>
      </p:sp>
      <p:sp>
        <p:nvSpPr>
          <p:cNvPr id="76" name="Text 63"/>
          <p:cNvSpPr/>
          <p:nvPr/>
        </p:nvSpPr>
        <p:spPr>
          <a:xfrm>
            <a:off x="10820095" y="6419088"/>
            <a:ext cx="1005840" cy="219456"/>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Summer</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384048"/>
            <a:ext cx="566928" cy="566928"/>
          </a:xfrm>
          <a:prstGeom prst="ellipse">
            <a:avLst/>
          </a:prstGeom>
          <a:solidFill>
            <a:srgbClr val="F5A623"/>
          </a:solidFill>
          <a:ln/>
        </p:spPr>
      </p:sp>
      <p:pic>
        <p:nvPicPr>
          <p:cNvPr id="3" name="Image 0" descr="icons/microphone_white.png"/>
          <p:cNvPicPr>
            <a:picLocks noChangeAspect="1"/>
          </p:cNvPicPr>
          <p:nvPr/>
        </p:nvPicPr>
        <p:blipFill>
          <a:blip r:embed="rId3"/>
          <a:stretch>
            <a:fillRect/>
          </a:stretch>
        </p:blipFill>
        <p:spPr>
          <a:xfrm>
            <a:off x="576621" y="457749"/>
            <a:ext cx="419527" cy="419527"/>
          </a:xfrm>
          <a:prstGeom prst="rect">
            <a:avLst/>
          </a:prstGeom>
        </p:spPr>
      </p:pic>
      <p:sp>
        <p:nvSpPr>
          <p:cNvPr id="4" name="Text 1"/>
          <p:cNvSpPr/>
          <p:nvPr/>
        </p:nvSpPr>
        <p:spPr>
          <a:xfrm>
            <a:off x="1234440" y="347472"/>
            <a:ext cx="9601200" cy="640080"/>
          </a:xfrm>
          <a:prstGeom prst="rect">
            <a:avLst/>
          </a:prstGeom>
          <a:noFill/>
          <a:ln/>
        </p:spPr>
        <p:txBody>
          <a:bodyPr wrap="square" lIns="0" tIns="0" rIns="0" bIns="0" rtlCol="0" anchor="ctr"/>
          <a:lstStyle/>
          <a:p>
            <a:pPr marL="0" indent="0">
              <a:buNone/>
            </a:pPr>
            <a:r>
              <a:rPr lang="en-US" sz="2600" b="1" dirty="0">
                <a:solidFill>
                  <a:srgbClr val="1B2E5E"/>
                </a:solidFill>
                <a:latin typeface="Calibri" pitchFamily="34" charset="0"/>
                <a:ea typeface="Calibri" pitchFamily="34" charset="-122"/>
                <a:cs typeface="Calibri" pitchFamily="34" charset="-120"/>
              </a:rPr>
              <a:t>Curriculum Journey: Year 3 &amp; Year 4</a:t>
            </a:r>
            <a:endParaRPr lang="en-US" sz="2600" dirty="0"/>
          </a:p>
        </p:txBody>
      </p:sp>
      <p:sp>
        <p:nvSpPr>
          <p:cNvPr id="5" name="Text 2"/>
          <p:cNvSpPr/>
          <p:nvPr/>
        </p:nvSpPr>
        <p:spPr>
          <a:xfrm>
            <a:off x="457200" y="6473952"/>
            <a:ext cx="7315200" cy="274320"/>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Bexton Primary School  ·  </a:t>
            </a:r>
            <a:r>
              <a:rPr lang="en-US" sz="900" i="1" dirty="0">
                <a:solidFill>
                  <a:srgbClr val="5B6172"/>
                </a:solidFill>
                <a:latin typeface="Calibri" pitchFamily="34" charset="0"/>
                <a:ea typeface="Calibri" pitchFamily="34" charset="-122"/>
                <a:cs typeface="Calibri" pitchFamily="34" charset="-120"/>
              </a:rPr>
              <a:t>Computing Curriculum Overview</a:t>
            </a:r>
            <a:endParaRPr lang="en-US" sz="900" dirty="0"/>
          </a:p>
        </p:txBody>
      </p:sp>
      <p:sp>
        <p:nvSpPr>
          <p:cNvPr id="6" name="Text 3"/>
          <p:cNvSpPr/>
          <p:nvPr/>
        </p:nvSpPr>
        <p:spPr>
          <a:xfrm>
            <a:off x="8991295" y="6473952"/>
            <a:ext cx="2743200" cy="274320"/>
          </a:xfrm>
          <a:prstGeom prst="rect">
            <a:avLst/>
          </a:prstGeom>
          <a:noFill/>
          <a:ln/>
        </p:spPr>
        <p:txBody>
          <a:bodyPr wrap="square" lIns="0" tIns="0" rIns="0" bIns="0" rtlCol="0" anchor="ctr"/>
          <a:lstStyle/>
          <a:p>
            <a:pPr marL="0" indent="0" algn="r">
              <a:buNone/>
            </a:pPr>
            <a:r>
              <a:rPr lang="en-US" sz="900" dirty="0">
                <a:solidFill>
                  <a:srgbClr val="5B6172"/>
                </a:solidFill>
                <a:latin typeface="Calibri" pitchFamily="34" charset="0"/>
                <a:ea typeface="Calibri" pitchFamily="34" charset="-122"/>
                <a:cs typeface="Calibri" pitchFamily="34" charset="-120"/>
              </a:rPr>
              <a:t>07</a:t>
            </a:r>
            <a:endParaRPr lang="en-US" sz="900" dirty="0"/>
          </a:p>
        </p:txBody>
      </p:sp>
      <p:sp>
        <p:nvSpPr>
          <p:cNvPr id="7" name="Shape 4"/>
          <p:cNvSpPr/>
          <p:nvPr/>
        </p:nvSpPr>
        <p:spPr>
          <a:xfrm>
            <a:off x="502920" y="1234440"/>
            <a:ext cx="868680" cy="2514600"/>
          </a:xfrm>
          <a:prstGeom prst="roundRect">
            <a:avLst>
              <a:gd name="adj" fmla="val 8421"/>
            </a:avLst>
          </a:prstGeom>
          <a:solidFill>
            <a:srgbClr val="1B2E5E"/>
          </a:solidFill>
          <a:ln/>
        </p:spPr>
      </p:sp>
      <p:sp>
        <p:nvSpPr>
          <p:cNvPr id="8" name="Text 5"/>
          <p:cNvSpPr/>
          <p:nvPr/>
        </p:nvSpPr>
        <p:spPr>
          <a:xfrm>
            <a:off x="502920" y="1234440"/>
            <a:ext cx="868680" cy="2514600"/>
          </a:xfrm>
          <a:prstGeom prst="rect">
            <a:avLst/>
          </a:prstGeom>
          <a:noFill/>
          <a:ln/>
        </p:spPr>
        <p:txBody>
          <a:bodyPr wrap="square" lIns="0" tIns="0" rIns="0" bIns="0" rtlCol="0" anchor="ctr"/>
          <a:lstStyle/>
          <a:p>
            <a:pPr marL="0" indent="0" algn="ctr">
              <a:lnSpc>
                <a:spcPct val="100000"/>
              </a:lnSpc>
              <a:buNone/>
            </a:pPr>
            <a:r>
              <a:rPr lang="en-US" sz="1600" b="1" dirty="0">
                <a:solidFill>
                  <a:srgbClr val="FFFFFF"/>
                </a:solidFill>
                <a:latin typeface="Calibri" pitchFamily="34" charset="0"/>
                <a:ea typeface="Calibri" pitchFamily="34" charset="-122"/>
                <a:cs typeface="Calibri" pitchFamily="34" charset="-120"/>
              </a:rPr>
              <a:t>Year</a:t>
            </a:r>
            <a:endParaRPr lang="en-US" sz="1600" dirty="0"/>
          </a:p>
          <a:p>
            <a:pPr marL="0" indent="0" algn="ctr">
              <a:lnSpc>
                <a:spcPct val="100000"/>
              </a:lnSpc>
              <a:buNone/>
            </a:pPr>
            <a:r>
              <a:rPr lang="en-US" sz="1600" b="1" dirty="0">
                <a:solidFill>
                  <a:srgbClr val="FFFFFF"/>
                </a:solidFill>
                <a:latin typeface="Calibri" pitchFamily="34" charset="0"/>
                <a:ea typeface="Calibri" pitchFamily="34" charset="-122"/>
                <a:cs typeface="Calibri" pitchFamily="34" charset="-120"/>
              </a:rPr>
              <a:t>3</a:t>
            </a:r>
            <a:endParaRPr lang="en-US" sz="1600" dirty="0"/>
          </a:p>
        </p:txBody>
      </p:sp>
      <p:sp>
        <p:nvSpPr>
          <p:cNvPr id="9" name="Shape 6"/>
          <p:cNvSpPr/>
          <p:nvPr/>
        </p:nvSpPr>
        <p:spPr>
          <a:xfrm>
            <a:off x="1554480" y="1234440"/>
            <a:ext cx="1589989" cy="2514600"/>
          </a:xfrm>
          <a:prstGeom prst="roundRect">
            <a:avLst>
              <a:gd name="adj" fmla="val 4601"/>
            </a:avLst>
          </a:prstGeom>
          <a:solidFill>
            <a:srgbClr val="EEF1F7"/>
          </a:solidFill>
          <a:ln/>
          <a:effectLst>
            <a:outerShdw blurRad="50800" dist="12700" dir="2700000" algn="bl" rotWithShape="0">
              <a:srgbClr val="000000">
                <a:alpha val="8000"/>
              </a:srgbClr>
            </a:outerShdw>
          </a:effectLst>
        </p:spPr>
      </p:sp>
      <p:sp>
        <p:nvSpPr>
          <p:cNvPr id="10" name="Shape 7"/>
          <p:cNvSpPr/>
          <p:nvPr/>
        </p:nvSpPr>
        <p:spPr>
          <a:xfrm>
            <a:off x="2084299" y="1380744"/>
            <a:ext cx="530352" cy="530352"/>
          </a:xfrm>
          <a:prstGeom prst="ellipse">
            <a:avLst/>
          </a:prstGeom>
          <a:solidFill>
            <a:srgbClr val="F5A623"/>
          </a:solidFill>
          <a:ln/>
        </p:spPr>
      </p:sp>
      <p:pic>
        <p:nvPicPr>
          <p:cNvPr id="11" name="Image 1" descr="icons/wifi_white.png"/>
          <p:cNvPicPr>
            <a:picLocks noChangeAspect="1"/>
          </p:cNvPicPr>
          <p:nvPr/>
        </p:nvPicPr>
        <p:blipFill>
          <a:blip r:embed="rId4"/>
          <a:stretch>
            <a:fillRect/>
          </a:stretch>
        </p:blipFill>
        <p:spPr>
          <a:xfrm>
            <a:off x="2153244" y="1449690"/>
            <a:ext cx="392460" cy="392460"/>
          </a:xfrm>
          <a:prstGeom prst="rect">
            <a:avLst/>
          </a:prstGeom>
        </p:spPr>
      </p:pic>
      <p:sp>
        <p:nvSpPr>
          <p:cNvPr id="12" name="Text 8"/>
          <p:cNvSpPr/>
          <p:nvPr/>
        </p:nvSpPr>
        <p:spPr>
          <a:xfrm>
            <a:off x="1627632" y="2020824"/>
            <a:ext cx="1443685" cy="219456"/>
          </a:xfrm>
          <a:prstGeom prst="rect">
            <a:avLst/>
          </a:prstGeom>
          <a:noFill/>
          <a:ln/>
        </p:spPr>
        <p:txBody>
          <a:bodyPr wrap="square" lIns="0" tIns="0" rIns="0" bIns="0" rtlCol="0" anchor="ctr"/>
          <a:lstStyle/>
          <a:p>
            <a:pPr marL="0" indent="0" algn="ctr">
              <a:buNone/>
            </a:pPr>
            <a:r>
              <a:rPr lang="en-US" sz="800" b="1" kern="0" spc="50" dirty="0">
                <a:solidFill>
                  <a:srgbClr val="F5A623"/>
                </a:solidFill>
                <a:latin typeface="Calibri" pitchFamily="34" charset="0"/>
                <a:ea typeface="Calibri" pitchFamily="34" charset="-122"/>
                <a:cs typeface="Calibri" pitchFamily="34" charset="-120"/>
              </a:rPr>
              <a:t>AUTUMN 1</a:t>
            </a:r>
            <a:endParaRPr lang="en-US" sz="800" dirty="0"/>
          </a:p>
        </p:txBody>
      </p:sp>
      <p:sp>
        <p:nvSpPr>
          <p:cNvPr id="13" name="Text 9"/>
          <p:cNvSpPr/>
          <p:nvPr/>
        </p:nvSpPr>
        <p:spPr>
          <a:xfrm>
            <a:off x="1627632" y="2240280"/>
            <a:ext cx="1443685" cy="457200"/>
          </a:xfrm>
          <a:prstGeom prst="rect">
            <a:avLst/>
          </a:prstGeom>
          <a:noFill/>
          <a:ln/>
        </p:spPr>
        <p:txBody>
          <a:bodyPr wrap="square" lIns="0" tIns="0" rIns="0" bIns="0" rtlCol="0" anchor="t"/>
          <a:lstStyle/>
          <a:p>
            <a:pPr marL="0" indent="0" algn="ctr">
              <a:lnSpc>
                <a:spcPct val="100000"/>
              </a:lnSpc>
              <a:buNone/>
            </a:pPr>
            <a:r>
              <a:rPr lang="en-US" sz="1050" b="1" dirty="0">
                <a:solidFill>
                  <a:srgbClr val="1B2E5E"/>
                </a:solidFill>
                <a:latin typeface="Calibri" pitchFamily="34" charset="0"/>
                <a:ea typeface="Calibri" pitchFamily="34" charset="-122"/>
                <a:cs typeface="Calibri" pitchFamily="34" charset="-120"/>
              </a:rPr>
              <a:t>Networks and the Internet</a:t>
            </a:r>
            <a:endParaRPr lang="en-US" sz="1050" dirty="0"/>
          </a:p>
        </p:txBody>
      </p:sp>
      <p:sp>
        <p:nvSpPr>
          <p:cNvPr id="14" name="Text 10"/>
          <p:cNvSpPr/>
          <p:nvPr/>
        </p:nvSpPr>
        <p:spPr>
          <a:xfrm>
            <a:off x="1645920" y="2679192"/>
            <a:ext cx="1407109" cy="960120"/>
          </a:xfrm>
          <a:prstGeom prst="rect">
            <a:avLst/>
          </a:prstGeom>
          <a:noFill/>
          <a:ln/>
        </p:spPr>
        <p:txBody>
          <a:bodyPr wrap="square" lIns="0" tIns="0" rIns="0" bIns="0" rtlCol="0" anchor="t"/>
          <a:lstStyle/>
          <a:p>
            <a:pPr marL="0" indent="0" algn="ctr">
              <a:lnSpc>
                <a:spcPct val="102000"/>
              </a:lnSpc>
              <a:buNone/>
            </a:pPr>
            <a:r>
              <a:rPr lang="en-US" sz="850" dirty="0">
                <a:solidFill>
                  <a:srgbClr val="26314F"/>
                </a:solidFill>
                <a:latin typeface="Calibri" pitchFamily="34" charset="0"/>
                <a:ea typeface="Calibri" pitchFamily="34" charset="-122"/>
                <a:cs typeface="Calibri" pitchFamily="34" charset="-120"/>
              </a:rPr>
              <a:t>How devices connect and data travels across a network.</a:t>
            </a:r>
            <a:endParaRPr lang="en-US" sz="850" dirty="0"/>
          </a:p>
        </p:txBody>
      </p:sp>
      <p:sp>
        <p:nvSpPr>
          <p:cNvPr id="15" name="Shape 11"/>
          <p:cNvSpPr/>
          <p:nvPr/>
        </p:nvSpPr>
        <p:spPr>
          <a:xfrm>
            <a:off x="3272485" y="1234440"/>
            <a:ext cx="1589989" cy="2514600"/>
          </a:xfrm>
          <a:prstGeom prst="roundRect">
            <a:avLst>
              <a:gd name="adj" fmla="val 4601"/>
            </a:avLst>
          </a:prstGeom>
          <a:solidFill>
            <a:srgbClr val="EEF1F7"/>
          </a:solidFill>
          <a:ln/>
          <a:effectLst>
            <a:outerShdw blurRad="50800" dist="12700" dir="2700000" algn="bl" rotWithShape="0">
              <a:srgbClr val="000000">
                <a:alpha val="8000"/>
              </a:srgbClr>
            </a:outerShdw>
          </a:effectLst>
        </p:spPr>
      </p:sp>
      <p:sp>
        <p:nvSpPr>
          <p:cNvPr id="16" name="Shape 12"/>
          <p:cNvSpPr/>
          <p:nvPr/>
        </p:nvSpPr>
        <p:spPr>
          <a:xfrm>
            <a:off x="3802304" y="1380744"/>
            <a:ext cx="530352" cy="530352"/>
          </a:xfrm>
          <a:prstGeom prst="ellipse">
            <a:avLst/>
          </a:prstGeom>
          <a:solidFill>
            <a:srgbClr val="F5A623"/>
          </a:solidFill>
          <a:ln/>
        </p:spPr>
      </p:sp>
      <p:pic>
        <p:nvPicPr>
          <p:cNvPr id="17" name="Image 2" descr="icons/code_white.png"/>
          <p:cNvPicPr>
            <a:picLocks noChangeAspect="1"/>
          </p:cNvPicPr>
          <p:nvPr/>
        </p:nvPicPr>
        <p:blipFill>
          <a:blip r:embed="rId5"/>
          <a:stretch>
            <a:fillRect/>
          </a:stretch>
        </p:blipFill>
        <p:spPr>
          <a:xfrm>
            <a:off x="3871250" y="1449690"/>
            <a:ext cx="392460" cy="392460"/>
          </a:xfrm>
          <a:prstGeom prst="rect">
            <a:avLst/>
          </a:prstGeom>
        </p:spPr>
      </p:pic>
      <p:sp>
        <p:nvSpPr>
          <p:cNvPr id="18" name="Text 13"/>
          <p:cNvSpPr/>
          <p:nvPr/>
        </p:nvSpPr>
        <p:spPr>
          <a:xfrm>
            <a:off x="3345637" y="2020824"/>
            <a:ext cx="1443685" cy="219456"/>
          </a:xfrm>
          <a:prstGeom prst="rect">
            <a:avLst/>
          </a:prstGeom>
          <a:noFill/>
          <a:ln/>
        </p:spPr>
        <p:txBody>
          <a:bodyPr wrap="square" lIns="0" tIns="0" rIns="0" bIns="0" rtlCol="0" anchor="ctr"/>
          <a:lstStyle/>
          <a:p>
            <a:pPr marL="0" indent="0" algn="ctr">
              <a:buNone/>
            </a:pPr>
            <a:r>
              <a:rPr lang="en-US" sz="800" b="1" kern="0" spc="50" dirty="0">
                <a:solidFill>
                  <a:srgbClr val="F5A623"/>
                </a:solidFill>
                <a:latin typeface="Calibri" pitchFamily="34" charset="0"/>
                <a:ea typeface="Calibri" pitchFamily="34" charset="-122"/>
                <a:cs typeface="Calibri" pitchFamily="34" charset="-120"/>
              </a:rPr>
              <a:t>AUTUMN 2</a:t>
            </a:r>
            <a:endParaRPr lang="en-US" sz="800" dirty="0"/>
          </a:p>
        </p:txBody>
      </p:sp>
      <p:sp>
        <p:nvSpPr>
          <p:cNvPr id="19" name="Text 14"/>
          <p:cNvSpPr/>
          <p:nvPr/>
        </p:nvSpPr>
        <p:spPr>
          <a:xfrm>
            <a:off x="3345637" y="2240280"/>
            <a:ext cx="1443685" cy="457200"/>
          </a:xfrm>
          <a:prstGeom prst="rect">
            <a:avLst/>
          </a:prstGeom>
          <a:noFill/>
          <a:ln/>
        </p:spPr>
        <p:txBody>
          <a:bodyPr wrap="square" lIns="0" tIns="0" rIns="0" bIns="0" rtlCol="0" anchor="t"/>
          <a:lstStyle/>
          <a:p>
            <a:pPr marL="0" indent="0" algn="ctr">
              <a:lnSpc>
                <a:spcPct val="100000"/>
              </a:lnSpc>
              <a:buNone/>
            </a:pPr>
            <a:r>
              <a:rPr lang="en-US" sz="1050" b="1" dirty="0">
                <a:solidFill>
                  <a:srgbClr val="1B2E5E"/>
                </a:solidFill>
                <a:latin typeface="Calibri" pitchFamily="34" charset="0"/>
                <a:ea typeface="Calibri" pitchFamily="34" charset="-122"/>
                <a:cs typeface="Calibri" pitchFamily="34" charset="-120"/>
              </a:rPr>
              <a:t>Programming Scratch</a:t>
            </a:r>
            <a:endParaRPr lang="en-US" sz="1050" dirty="0"/>
          </a:p>
        </p:txBody>
      </p:sp>
      <p:sp>
        <p:nvSpPr>
          <p:cNvPr id="20" name="Text 15"/>
          <p:cNvSpPr/>
          <p:nvPr/>
        </p:nvSpPr>
        <p:spPr>
          <a:xfrm>
            <a:off x="3363925" y="2679192"/>
            <a:ext cx="1407109" cy="960120"/>
          </a:xfrm>
          <a:prstGeom prst="rect">
            <a:avLst/>
          </a:prstGeom>
          <a:noFill/>
          <a:ln/>
        </p:spPr>
        <p:txBody>
          <a:bodyPr wrap="square" lIns="0" tIns="0" rIns="0" bIns="0" rtlCol="0" anchor="t"/>
          <a:lstStyle/>
          <a:p>
            <a:pPr marL="0" indent="0" algn="ctr">
              <a:lnSpc>
                <a:spcPct val="102000"/>
              </a:lnSpc>
              <a:buNone/>
            </a:pPr>
            <a:r>
              <a:rPr lang="en-US" sz="850" dirty="0">
                <a:solidFill>
                  <a:srgbClr val="26314F"/>
                </a:solidFill>
                <a:latin typeface="Calibri" pitchFamily="34" charset="0"/>
                <a:ea typeface="Calibri" pitchFamily="34" charset="-122"/>
                <a:cs typeface="Calibri" pitchFamily="34" charset="-120"/>
              </a:rPr>
              <a:t>Building programs and algorithms in Scratch.</a:t>
            </a:r>
            <a:endParaRPr lang="en-US" sz="850" dirty="0"/>
          </a:p>
        </p:txBody>
      </p:sp>
      <p:sp>
        <p:nvSpPr>
          <p:cNvPr id="21" name="Shape 16"/>
          <p:cNvSpPr/>
          <p:nvPr/>
        </p:nvSpPr>
        <p:spPr>
          <a:xfrm>
            <a:off x="4990490" y="1234440"/>
            <a:ext cx="1589989" cy="2514600"/>
          </a:xfrm>
          <a:prstGeom prst="roundRect">
            <a:avLst>
              <a:gd name="adj" fmla="val 4601"/>
            </a:avLst>
          </a:prstGeom>
          <a:solidFill>
            <a:srgbClr val="EEF1F7"/>
          </a:solidFill>
          <a:ln/>
          <a:effectLst>
            <a:outerShdw blurRad="50800" dist="12700" dir="2700000" algn="bl" rotWithShape="0">
              <a:srgbClr val="000000">
                <a:alpha val="8000"/>
              </a:srgbClr>
            </a:outerShdw>
          </a:effectLst>
        </p:spPr>
      </p:sp>
      <p:sp>
        <p:nvSpPr>
          <p:cNvPr id="22" name="Shape 17"/>
          <p:cNvSpPr/>
          <p:nvPr/>
        </p:nvSpPr>
        <p:spPr>
          <a:xfrm>
            <a:off x="5520309" y="1380744"/>
            <a:ext cx="530352" cy="530352"/>
          </a:xfrm>
          <a:prstGeom prst="ellipse">
            <a:avLst/>
          </a:prstGeom>
          <a:solidFill>
            <a:srgbClr val="0E7C7B"/>
          </a:solidFill>
          <a:ln/>
        </p:spPr>
      </p:sp>
      <p:pic>
        <p:nvPicPr>
          <p:cNvPr id="23" name="Image 3" descr="icons/shield_white.png"/>
          <p:cNvPicPr>
            <a:picLocks noChangeAspect="1"/>
          </p:cNvPicPr>
          <p:nvPr/>
        </p:nvPicPr>
        <p:blipFill>
          <a:blip r:embed="rId6"/>
          <a:stretch>
            <a:fillRect/>
          </a:stretch>
        </p:blipFill>
        <p:spPr>
          <a:xfrm>
            <a:off x="5589255" y="1449690"/>
            <a:ext cx="392460" cy="392460"/>
          </a:xfrm>
          <a:prstGeom prst="rect">
            <a:avLst/>
          </a:prstGeom>
        </p:spPr>
      </p:pic>
      <p:sp>
        <p:nvSpPr>
          <p:cNvPr id="24" name="Text 18"/>
          <p:cNvSpPr/>
          <p:nvPr/>
        </p:nvSpPr>
        <p:spPr>
          <a:xfrm>
            <a:off x="5063642" y="2020824"/>
            <a:ext cx="1443685" cy="219456"/>
          </a:xfrm>
          <a:prstGeom prst="rect">
            <a:avLst/>
          </a:prstGeom>
          <a:noFill/>
          <a:ln/>
        </p:spPr>
        <p:txBody>
          <a:bodyPr wrap="square" lIns="0" tIns="0" rIns="0" bIns="0" rtlCol="0" anchor="ctr"/>
          <a:lstStyle/>
          <a:p>
            <a:pPr marL="0" indent="0" algn="ctr">
              <a:buNone/>
            </a:pPr>
            <a:r>
              <a:rPr lang="en-US" sz="800" b="1" kern="0" spc="50" dirty="0">
                <a:solidFill>
                  <a:srgbClr val="0E7C7B"/>
                </a:solidFill>
                <a:latin typeface="Calibri" pitchFamily="34" charset="0"/>
                <a:ea typeface="Calibri" pitchFamily="34" charset="-122"/>
                <a:cs typeface="Calibri" pitchFamily="34" charset="-120"/>
              </a:rPr>
              <a:t>SPRING 1</a:t>
            </a:r>
            <a:endParaRPr lang="en-US" sz="800" dirty="0"/>
          </a:p>
        </p:txBody>
      </p:sp>
      <p:sp>
        <p:nvSpPr>
          <p:cNvPr id="25" name="Text 19"/>
          <p:cNvSpPr/>
          <p:nvPr/>
        </p:nvSpPr>
        <p:spPr>
          <a:xfrm>
            <a:off x="5063642" y="2240280"/>
            <a:ext cx="1443685" cy="457200"/>
          </a:xfrm>
          <a:prstGeom prst="rect">
            <a:avLst/>
          </a:prstGeom>
          <a:noFill/>
          <a:ln/>
        </p:spPr>
        <p:txBody>
          <a:bodyPr wrap="square" lIns="0" tIns="0" rIns="0" bIns="0" rtlCol="0" anchor="t"/>
          <a:lstStyle/>
          <a:p>
            <a:pPr marL="0" indent="0" algn="ctr">
              <a:lnSpc>
                <a:spcPct val="100000"/>
              </a:lnSpc>
              <a:buNone/>
            </a:pPr>
            <a:r>
              <a:rPr lang="en-US" sz="1050" b="1" dirty="0">
                <a:solidFill>
                  <a:srgbClr val="1B2E5E"/>
                </a:solidFill>
                <a:latin typeface="Calibri" pitchFamily="34" charset="0"/>
                <a:ea typeface="Calibri" pitchFamily="34" charset="-122"/>
                <a:cs typeface="Calibri" pitchFamily="34" charset="-120"/>
              </a:rPr>
              <a:t>Internet Safety Day</a:t>
            </a:r>
            <a:endParaRPr lang="en-US" sz="1050" dirty="0"/>
          </a:p>
        </p:txBody>
      </p:sp>
      <p:sp>
        <p:nvSpPr>
          <p:cNvPr id="26" name="Text 20"/>
          <p:cNvSpPr/>
          <p:nvPr/>
        </p:nvSpPr>
        <p:spPr>
          <a:xfrm>
            <a:off x="5081930" y="2679192"/>
            <a:ext cx="1407109" cy="960120"/>
          </a:xfrm>
          <a:prstGeom prst="rect">
            <a:avLst/>
          </a:prstGeom>
          <a:noFill/>
          <a:ln/>
        </p:spPr>
        <p:txBody>
          <a:bodyPr wrap="square" lIns="0" tIns="0" rIns="0" bIns="0" rtlCol="0" anchor="t"/>
          <a:lstStyle/>
          <a:p>
            <a:pPr marL="0" indent="0" algn="ctr">
              <a:lnSpc>
                <a:spcPct val="102000"/>
              </a:lnSpc>
              <a:buNone/>
            </a:pPr>
            <a:r>
              <a:rPr lang="en-US" sz="850" dirty="0">
                <a:solidFill>
                  <a:srgbClr val="26314F"/>
                </a:solidFill>
                <a:latin typeface="Calibri" pitchFamily="34" charset="0"/>
                <a:ea typeface="Calibri" pitchFamily="34" charset="-122"/>
                <a:cs typeface="Calibri" pitchFamily="34" charset="-120"/>
              </a:rPr>
              <a:t>Dealing with upsetting content and social media age limits.</a:t>
            </a:r>
            <a:endParaRPr lang="en-US" sz="850" dirty="0"/>
          </a:p>
        </p:txBody>
      </p:sp>
      <p:sp>
        <p:nvSpPr>
          <p:cNvPr id="27" name="Shape 21"/>
          <p:cNvSpPr/>
          <p:nvPr/>
        </p:nvSpPr>
        <p:spPr>
          <a:xfrm>
            <a:off x="6708496" y="1234440"/>
            <a:ext cx="1589989" cy="2514600"/>
          </a:xfrm>
          <a:prstGeom prst="roundRect">
            <a:avLst>
              <a:gd name="adj" fmla="val 4601"/>
            </a:avLst>
          </a:prstGeom>
          <a:solidFill>
            <a:srgbClr val="EEF1F7"/>
          </a:solidFill>
          <a:ln/>
          <a:effectLst>
            <a:outerShdw blurRad="50800" dist="12700" dir="2700000" algn="bl" rotWithShape="0">
              <a:srgbClr val="000000">
                <a:alpha val="8000"/>
              </a:srgbClr>
            </a:outerShdw>
          </a:effectLst>
        </p:spPr>
      </p:sp>
      <p:sp>
        <p:nvSpPr>
          <p:cNvPr id="28" name="Shape 22"/>
          <p:cNvSpPr/>
          <p:nvPr/>
        </p:nvSpPr>
        <p:spPr>
          <a:xfrm>
            <a:off x="7238314" y="1380744"/>
            <a:ext cx="530352" cy="530352"/>
          </a:xfrm>
          <a:prstGeom prst="ellipse">
            <a:avLst/>
          </a:prstGeom>
          <a:solidFill>
            <a:srgbClr val="0E7C7B"/>
          </a:solidFill>
          <a:ln/>
        </p:spPr>
      </p:sp>
      <p:pic>
        <p:nvPicPr>
          <p:cNvPr id="29" name="Image 4" descr="icons/desktop_white.png"/>
          <p:cNvPicPr>
            <a:picLocks noChangeAspect="1"/>
          </p:cNvPicPr>
          <p:nvPr/>
        </p:nvPicPr>
        <p:blipFill>
          <a:blip r:embed="rId7"/>
          <a:stretch>
            <a:fillRect/>
          </a:stretch>
        </p:blipFill>
        <p:spPr>
          <a:xfrm>
            <a:off x="7307260" y="1449690"/>
            <a:ext cx="392460" cy="392460"/>
          </a:xfrm>
          <a:prstGeom prst="rect">
            <a:avLst/>
          </a:prstGeom>
        </p:spPr>
      </p:pic>
      <p:sp>
        <p:nvSpPr>
          <p:cNvPr id="30" name="Text 23"/>
          <p:cNvSpPr/>
          <p:nvPr/>
        </p:nvSpPr>
        <p:spPr>
          <a:xfrm>
            <a:off x="6781648" y="2020824"/>
            <a:ext cx="1443685" cy="219456"/>
          </a:xfrm>
          <a:prstGeom prst="rect">
            <a:avLst/>
          </a:prstGeom>
          <a:noFill/>
          <a:ln/>
        </p:spPr>
        <p:txBody>
          <a:bodyPr wrap="square" lIns="0" tIns="0" rIns="0" bIns="0" rtlCol="0" anchor="ctr"/>
          <a:lstStyle/>
          <a:p>
            <a:pPr marL="0" indent="0" algn="ctr">
              <a:buNone/>
            </a:pPr>
            <a:r>
              <a:rPr lang="en-US" sz="800" b="1" kern="0" spc="50" dirty="0">
                <a:solidFill>
                  <a:srgbClr val="0E7C7B"/>
                </a:solidFill>
                <a:latin typeface="Calibri" pitchFamily="34" charset="0"/>
                <a:ea typeface="Calibri" pitchFamily="34" charset="-122"/>
                <a:cs typeface="Calibri" pitchFamily="34" charset="-120"/>
              </a:rPr>
              <a:t>SPRING 2</a:t>
            </a:r>
            <a:endParaRPr lang="en-US" sz="800" dirty="0"/>
          </a:p>
        </p:txBody>
      </p:sp>
      <p:sp>
        <p:nvSpPr>
          <p:cNvPr id="31" name="Text 24"/>
          <p:cNvSpPr/>
          <p:nvPr/>
        </p:nvSpPr>
        <p:spPr>
          <a:xfrm>
            <a:off x="6781648" y="2240280"/>
            <a:ext cx="1443685" cy="457200"/>
          </a:xfrm>
          <a:prstGeom prst="rect">
            <a:avLst/>
          </a:prstGeom>
          <a:noFill/>
          <a:ln/>
        </p:spPr>
        <p:txBody>
          <a:bodyPr wrap="square" lIns="0" tIns="0" rIns="0" bIns="0" rtlCol="0" anchor="t"/>
          <a:lstStyle/>
          <a:p>
            <a:pPr marL="0" indent="0" algn="ctr">
              <a:lnSpc>
                <a:spcPct val="100000"/>
              </a:lnSpc>
              <a:buNone/>
            </a:pPr>
            <a:r>
              <a:rPr lang="en-US" sz="1050" b="1" dirty="0">
                <a:solidFill>
                  <a:srgbClr val="1B2E5E"/>
                </a:solidFill>
                <a:latin typeface="Calibri" pitchFamily="34" charset="0"/>
                <a:ea typeface="Calibri" pitchFamily="34" charset="-122"/>
                <a:cs typeface="Calibri" pitchFamily="34" charset="-120"/>
              </a:rPr>
              <a:t>Journey Inside a Computer</a:t>
            </a:r>
            <a:endParaRPr lang="en-US" sz="1050" dirty="0"/>
          </a:p>
        </p:txBody>
      </p:sp>
      <p:sp>
        <p:nvSpPr>
          <p:cNvPr id="32" name="Text 25"/>
          <p:cNvSpPr/>
          <p:nvPr/>
        </p:nvSpPr>
        <p:spPr>
          <a:xfrm>
            <a:off x="6799936" y="2679192"/>
            <a:ext cx="1407109" cy="960120"/>
          </a:xfrm>
          <a:prstGeom prst="rect">
            <a:avLst/>
          </a:prstGeom>
          <a:noFill/>
          <a:ln/>
        </p:spPr>
        <p:txBody>
          <a:bodyPr wrap="square" lIns="0" tIns="0" rIns="0" bIns="0" rtlCol="0" anchor="t"/>
          <a:lstStyle/>
          <a:p>
            <a:pPr marL="0" indent="0" algn="ctr">
              <a:lnSpc>
                <a:spcPct val="102000"/>
              </a:lnSpc>
              <a:buNone/>
            </a:pPr>
            <a:r>
              <a:rPr lang="en-US" sz="850" dirty="0">
                <a:solidFill>
                  <a:srgbClr val="26314F"/>
                </a:solidFill>
                <a:latin typeface="Calibri" pitchFamily="34" charset="0"/>
                <a:ea typeface="Calibri" pitchFamily="34" charset="-122"/>
                <a:cs typeface="Calibri" pitchFamily="34" charset="-120"/>
              </a:rPr>
              <a:t>What's inside a computer, and how the parts work together.</a:t>
            </a:r>
            <a:endParaRPr lang="en-US" sz="850" dirty="0"/>
          </a:p>
        </p:txBody>
      </p:sp>
      <p:sp>
        <p:nvSpPr>
          <p:cNvPr id="33" name="Shape 26"/>
          <p:cNvSpPr/>
          <p:nvPr/>
        </p:nvSpPr>
        <p:spPr>
          <a:xfrm>
            <a:off x="8426501" y="1234440"/>
            <a:ext cx="1589989" cy="2514600"/>
          </a:xfrm>
          <a:prstGeom prst="roundRect">
            <a:avLst>
              <a:gd name="adj" fmla="val 4601"/>
            </a:avLst>
          </a:prstGeom>
          <a:solidFill>
            <a:srgbClr val="EEF1F7"/>
          </a:solidFill>
          <a:ln/>
          <a:effectLst>
            <a:outerShdw blurRad="50800" dist="12700" dir="2700000" algn="bl" rotWithShape="0">
              <a:srgbClr val="000000">
                <a:alpha val="8000"/>
              </a:srgbClr>
            </a:outerShdw>
          </a:effectLst>
        </p:spPr>
      </p:sp>
      <p:sp>
        <p:nvSpPr>
          <p:cNvPr id="34" name="Shape 27"/>
          <p:cNvSpPr/>
          <p:nvPr/>
        </p:nvSpPr>
        <p:spPr>
          <a:xfrm>
            <a:off x="8956319" y="1380744"/>
            <a:ext cx="530352" cy="530352"/>
          </a:xfrm>
          <a:prstGeom prst="ellipse">
            <a:avLst/>
          </a:prstGeom>
          <a:solidFill>
            <a:srgbClr val="C1440E"/>
          </a:solidFill>
          <a:ln/>
        </p:spPr>
      </p:sp>
      <p:pic>
        <p:nvPicPr>
          <p:cNvPr id="35" name="Image 5" descr="icons/video_white.png"/>
          <p:cNvPicPr>
            <a:picLocks noChangeAspect="1"/>
          </p:cNvPicPr>
          <p:nvPr/>
        </p:nvPicPr>
        <p:blipFill>
          <a:blip r:embed="rId8"/>
          <a:stretch>
            <a:fillRect/>
          </a:stretch>
        </p:blipFill>
        <p:spPr>
          <a:xfrm>
            <a:off x="9025265" y="1449690"/>
            <a:ext cx="392460" cy="392460"/>
          </a:xfrm>
          <a:prstGeom prst="rect">
            <a:avLst/>
          </a:prstGeom>
        </p:spPr>
      </p:pic>
      <p:sp>
        <p:nvSpPr>
          <p:cNvPr id="36" name="Text 28"/>
          <p:cNvSpPr/>
          <p:nvPr/>
        </p:nvSpPr>
        <p:spPr>
          <a:xfrm>
            <a:off x="8499653" y="2020824"/>
            <a:ext cx="1443685" cy="219456"/>
          </a:xfrm>
          <a:prstGeom prst="rect">
            <a:avLst/>
          </a:prstGeom>
          <a:noFill/>
          <a:ln/>
        </p:spPr>
        <p:txBody>
          <a:bodyPr wrap="square" lIns="0" tIns="0" rIns="0" bIns="0" rtlCol="0" anchor="ctr"/>
          <a:lstStyle/>
          <a:p>
            <a:pPr marL="0" indent="0" algn="ctr">
              <a:buNone/>
            </a:pPr>
            <a:r>
              <a:rPr lang="en-US" sz="800" b="1" kern="0" spc="50" dirty="0">
                <a:solidFill>
                  <a:srgbClr val="C1440E"/>
                </a:solidFill>
                <a:latin typeface="Calibri" pitchFamily="34" charset="0"/>
                <a:ea typeface="Calibri" pitchFamily="34" charset="-122"/>
                <a:cs typeface="Calibri" pitchFamily="34" charset="-120"/>
              </a:rPr>
              <a:t>SUMMER 1</a:t>
            </a:r>
            <a:endParaRPr lang="en-US" sz="800" dirty="0"/>
          </a:p>
        </p:txBody>
      </p:sp>
      <p:sp>
        <p:nvSpPr>
          <p:cNvPr id="37" name="Text 29"/>
          <p:cNvSpPr/>
          <p:nvPr/>
        </p:nvSpPr>
        <p:spPr>
          <a:xfrm>
            <a:off x="8499653" y="2240280"/>
            <a:ext cx="1443685" cy="457200"/>
          </a:xfrm>
          <a:prstGeom prst="rect">
            <a:avLst/>
          </a:prstGeom>
          <a:noFill/>
          <a:ln/>
        </p:spPr>
        <p:txBody>
          <a:bodyPr wrap="square" lIns="0" tIns="0" rIns="0" bIns="0" rtlCol="0" anchor="t"/>
          <a:lstStyle/>
          <a:p>
            <a:pPr marL="0" indent="0" algn="ctr">
              <a:lnSpc>
                <a:spcPct val="100000"/>
              </a:lnSpc>
              <a:buNone/>
            </a:pPr>
            <a:r>
              <a:rPr lang="en-US" sz="1050" b="1" dirty="0">
                <a:solidFill>
                  <a:srgbClr val="1B2E5E"/>
                </a:solidFill>
                <a:latin typeface="Calibri" pitchFamily="34" charset="0"/>
                <a:ea typeface="Calibri" pitchFamily="34" charset="-122"/>
                <a:cs typeface="Calibri" pitchFamily="34" charset="-120"/>
              </a:rPr>
              <a:t>Video Trailers</a:t>
            </a:r>
            <a:endParaRPr lang="en-US" sz="1050" dirty="0"/>
          </a:p>
        </p:txBody>
      </p:sp>
      <p:sp>
        <p:nvSpPr>
          <p:cNvPr id="38" name="Text 30"/>
          <p:cNvSpPr/>
          <p:nvPr/>
        </p:nvSpPr>
        <p:spPr>
          <a:xfrm>
            <a:off x="8517941" y="2679192"/>
            <a:ext cx="1407109" cy="960120"/>
          </a:xfrm>
          <a:prstGeom prst="rect">
            <a:avLst/>
          </a:prstGeom>
          <a:noFill/>
          <a:ln/>
        </p:spPr>
        <p:txBody>
          <a:bodyPr wrap="square" lIns="0" tIns="0" rIns="0" bIns="0" rtlCol="0" anchor="t"/>
          <a:lstStyle/>
          <a:p>
            <a:pPr marL="0" indent="0" algn="ctr">
              <a:lnSpc>
                <a:spcPct val="102000"/>
              </a:lnSpc>
              <a:buNone/>
            </a:pPr>
            <a:r>
              <a:rPr lang="en-US" sz="850" dirty="0">
                <a:solidFill>
                  <a:srgbClr val="26314F"/>
                </a:solidFill>
                <a:latin typeface="Calibri" pitchFamily="34" charset="0"/>
                <a:ea typeface="Calibri" pitchFamily="34" charset="-122"/>
                <a:cs typeface="Calibri" pitchFamily="34" charset="-120"/>
              </a:rPr>
              <a:t>Storyboarding, filming and editing a book trailer.</a:t>
            </a:r>
            <a:endParaRPr lang="en-US" sz="850" dirty="0"/>
          </a:p>
        </p:txBody>
      </p:sp>
      <p:sp>
        <p:nvSpPr>
          <p:cNvPr id="39" name="Shape 31"/>
          <p:cNvSpPr/>
          <p:nvPr/>
        </p:nvSpPr>
        <p:spPr>
          <a:xfrm>
            <a:off x="502920" y="3886200"/>
            <a:ext cx="868680" cy="2514600"/>
          </a:xfrm>
          <a:prstGeom prst="roundRect">
            <a:avLst>
              <a:gd name="adj" fmla="val 8421"/>
            </a:avLst>
          </a:prstGeom>
          <a:solidFill>
            <a:srgbClr val="1B2E5E"/>
          </a:solidFill>
          <a:ln/>
        </p:spPr>
      </p:sp>
      <p:sp>
        <p:nvSpPr>
          <p:cNvPr id="40" name="Text 32"/>
          <p:cNvSpPr/>
          <p:nvPr/>
        </p:nvSpPr>
        <p:spPr>
          <a:xfrm>
            <a:off x="502920" y="3886200"/>
            <a:ext cx="868680" cy="2514600"/>
          </a:xfrm>
          <a:prstGeom prst="rect">
            <a:avLst/>
          </a:prstGeom>
          <a:noFill/>
          <a:ln/>
        </p:spPr>
        <p:txBody>
          <a:bodyPr wrap="square" lIns="0" tIns="0" rIns="0" bIns="0" rtlCol="0" anchor="ctr"/>
          <a:lstStyle/>
          <a:p>
            <a:pPr marL="0" indent="0" algn="ctr">
              <a:lnSpc>
                <a:spcPct val="100000"/>
              </a:lnSpc>
              <a:buNone/>
            </a:pPr>
            <a:r>
              <a:rPr lang="en-US" sz="1600" b="1" dirty="0">
                <a:solidFill>
                  <a:srgbClr val="FFFFFF"/>
                </a:solidFill>
                <a:latin typeface="Calibri" pitchFamily="34" charset="0"/>
                <a:ea typeface="Calibri" pitchFamily="34" charset="-122"/>
                <a:cs typeface="Calibri" pitchFamily="34" charset="-120"/>
              </a:rPr>
              <a:t>Year</a:t>
            </a:r>
            <a:endParaRPr lang="en-US" sz="1600" dirty="0"/>
          </a:p>
          <a:p>
            <a:pPr marL="0" indent="0" algn="ctr">
              <a:lnSpc>
                <a:spcPct val="100000"/>
              </a:lnSpc>
              <a:buNone/>
            </a:pPr>
            <a:r>
              <a:rPr lang="en-US" sz="1600" b="1" dirty="0">
                <a:solidFill>
                  <a:srgbClr val="FFFFFF"/>
                </a:solidFill>
                <a:latin typeface="Calibri" pitchFamily="34" charset="0"/>
                <a:ea typeface="Calibri" pitchFamily="34" charset="-122"/>
                <a:cs typeface="Calibri" pitchFamily="34" charset="-120"/>
              </a:rPr>
              <a:t>4</a:t>
            </a:r>
            <a:endParaRPr lang="en-US" sz="1600" dirty="0"/>
          </a:p>
        </p:txBody>
      </p:sp>
      <p:sp>
        <p:nvSpPr>
          <p:cNvPr id="41" name="Shape 33"/>
          <p:cNvSpPr/>
          <p:nvPr/>
        </p:nvSpPr>
        <p:spPr>
          <a:xfrm>
            <a:off x="1554480" y="3886200"/>
            <a:ext cx="1589989" cy="2514600"/>
          </a:xfrm>
          <a:prstGeom prst="roundRect">
            <a:avLst>
              <a:gd name="adj" fmla="val 4601"/>
            </a:avLst>
          </a:prstGeom>
          <a:solidFill>
            <a:srgbClr val="EEF1F7"/>
          </a:solidFill>
          <a:ln/>
          <a:effectLst>
            <a:outerShdw blurRad="50800" dist="12700" dir="2700000" algn="bl" rotWithShape="0">
              <a:srgbClr val="000000">
                <a:alpha val="8000"/>
              </a:srgbClr>
            </a:outerShdw>
          </a:effectLst>
        </p:spPr>
      </p:sp>
      <p:sp>
        <p:nvSpPr>
          <p:cNvPr id="42" name="Shape 34"/>
          <p:cNvSpPr/>
          <p:nvPr/>
        </p:nvSpPr>
        <p:spPr>
          <a:xfrm>
            <a:off x="2084299" y="4032504"/>
            <a:ext cx="530352" cy="530352"/>
          </a:xfrm>
          <a:prstGeom prst="ellipse">
            <a:avLst/>
          </a:prstGeom>
          <a:solidFill>
            <a:srgbClr val="F5A623"/>
          </a:solidFill>
          <a:ln/>
        </p:spPr>
      </p:sp>
      <p:pic>
        <p:nvPicPr>
          <p:cNvPr id="43" name="Image 6" descr="icons/users_white.png"/>
          <p:cNvPicPr>
            <a:picLocks noChangeAspect="1"/>
          </p:cNvPicPr>
          <p:nvPr/>
        </p:nvPicPr>
        <p:blipFill>
          <a:blip r:embed="rId9"/>
          <a:stretch>
            <a:fillRect/>
          </a:stretch>
        </p:blipFill>
        <p:spPr>
          <a:xfrm>
            <a:off x="2153244" y="4101450"/>
            <a:ext cx="392460" cy="392460"/>
          </a:xfrm>
          <a:prstGeom prst="rect">
            <a:avLst/>
          </a:prstGeom>
        </p:spPr>
      </p:pic>
      <p:sp>
        <p:nvSpPr>
          <p:cNvPr id="44" name="Text 35"/>
          <p:cNvSpPr/>
          <p:nvPr/>
        </p:nvSpPr>
        <p:spPr>
          <a:xfrm>
            <a:off x="1627632" y="4672584"/>
            <a:ext cx="1443685" cy="219456"/>
          </a:xfrm>
          <a:prstGeom prst="rect">
            <a:avLst/>
          </a:prstGeom>
          <a:noFill/>
          <a:ln/>
        </p:spPr>
        <p:txBody>
          <a:bodyPr wrap="square" lIns="0" tIns="0" rIns="0" bIns="0" rtlCol="0" anchor="ctr"/>
          <a:lstStyle/>
          <a:p>
            <a:pPr marL="0" indent="0" algn="ctr">
              <a:buNone/>
            </a:pPr>
            <a:r>
              <a:rPr lang="en-US" sz="800" b="1" kern="0" spc="50" dirty="0">
                <a:solidFill>
                  <a:srgbClr val="F5A623"/>
                </a:solidFill>
                <a:latin typeface="Calibri" pitchFamily="34" charset="0"/>
                <a:ea typeface="Calibri" pitchFamily="34" charset="-122"/>
                <a:cs typeface="Calibri" pitchFamily="34" charset="-120"/>
              </a:rPr>
              <a:t>AUTUMN 1</a:t>
            </a:r>
            <a:endParaRPr lang="en-US" sz="800" dirty="0"/>
          </a:p>
        </p:txBody>
      </p:sp>
      <p:sp>
        <p:nvSpPr>
          <p:cNvPr id="45" name="Text 36"/>
          <p:cNvSpPr/>
          <p:nvPr/>
        </p:nvSpPr>
        <p:spPr>
          <a:xfrm>
            <a:off x="1627632" y="4892040"/>
            <a:ext cx="1443685" cy="457200"/>
          </a:xfrm>
          <a:prstGeom prst="rect">
            <a:avLst/>
          </a:prstGeom>
          <a:noFill/>
          <a:ln/>
        </p:spPr>
        <p:txBody>
          <a:bodyPr wrap="square" lIns="0" tIns="0" rIns="0" bIns="0" rtlCol="0" anchor="t"/>
          <a:lstStyle/>
          <a:p>
            <a:pPr marL="0" indent="0" algn="ctr">
              <a:lnSpc>
                <a:spcPct val="100000"/>
              </a:lnSpc>
              <a:buNone/>
            </a:pPr>
            <a:r>
              <a:rPr lang="en-US" sz="1050" b="1" dirty="0">
                <a:solidFill>
                  <a:srgbClr val="1B2E5E"/>
                </a:solidFill>
                <a:latin typeface="Calibri" pitchFamily="34" charset="0"/>
                <a:ea typeface="Calibri" pitchFamily="34" charset="-122"/>
                <a:cs typeface="Calibri" pitchFamily="34" charset="-120"/>
              </a:rPr>
              <a:t>Collaborative Learning</a:t>
            </a:r>
            <a:endParaRPr lang="en-US" sz="1050" dirty="0"/>
          </a:p>
        </p:txBody>
      </p:sp>
      <p:sp>
        <p:nvSpPr>
          <p:cNvPr id="46" name="Text 37"/>
          <p:cNvSpPr/>
          <p:nvPr/>
        </p:nvSpPr>
        <p:spPr>
          <a:xfrm>
            <a:off x="1645920" y="5330952"/>
            <a:ext cx="1407109" cy="960120"/>
          </a:xfrm>
          <a:prstGeom prst="rect">
            <a:avLst/>
          </a:prstGeom>
          <a:noFill/>
          <a:ln/>
        </p:spPr>
        <p:txBody>
          <a:bodyPr wrap="square" lIns="0" tIns="0" rIns="0" bIns="0" rtlCol="0" anchor="t"/>
          <a:lstStyle/>
          <a:p>
            <a:pPr marL="0" indent="0" algn="ctr">
              <a:lnSpc>
                <a:spcPct val="102000"/>
              </a:lnSpc>
              <a:buNone/>
            </a:pPr>
            <a:r>
              <a:rPr lang="en-US" sz="850" dirty="0">
                <a:solidFill>
                  <a:srgbClr val="26314F"/>
                </a:solidFill>
                <a:latin typeface="Calibri" pitchFamily="34" charset="0"/>
                <a:ea typeface="Calibri" pitchFamily="34" charset="-122"/>
                <a:cs typeface="Calibri" pitchFamily="34" charset="-120"/>
              </a:rPr>
              <a:t>Working together on shared documents, forms and data.</a:t>
            </a:r>
            <a:endParaRPr lang="en-US" sz="850" dirty="0"/>
          </a:p>
        </p:txBody>
      </p:sp>
      <p:sp>
        <p:nvSpPr>
          <p:cNvPr id="47" name="Shape 38"/>
          <p:cNvSpPr/>
          <p:nvPr/>
        </p:nvSpPr>
        <p:spPr>
          <a:xfrm>
            <a:off x="3272485" y="3886200"/>
            <a:ext cx="1589989" cy="2514600"/>
          </a:xfrm>
          <a:prstGeom prst="roundRect">
            <a:avLst>
              <a:gd name="adj" fmla="val 4601"/>
            </a:avLst>
          </a:prstGeom>
          <a:solidFill>
            <a:srgbClr val="EEF1F7"/>
          </a:solidFill>
          <a:ln/>
          <a:effectLst>
            <a:outerShdw blurRad="50800" dist="12700" dir="2700000" algn="bl" rotWithShape="0">
              <a:srgbClr val="000000">
                <a:alpha val="8000"/>
              </a:srgbClr>
            </a:outerShdw>
          </a:effectLst>
        </p:spPr>
      </p:sp>
      <p:sp>
        <p:nvSpPr>
          <p:cNvPr id="48" name="Shape 39"/>
          <p:cNvSpPr/>
          <p:nvPr/>
        </p:nvSpPr>
        <p:spPr>
          <a:xfrm>
            <a:off x="3802304" y="4032504"/>
            <a:ext cx="530352" cy="530352"/>
          </a:xfrm>
          <a:prstGeom prst="ellipse">
            <a:avLst/>
          </a:prstGeom>
          <a:solidFill>
            <a:srgbClr val="F5A623"/>
          </a:solidFill>
          <a:ln/>
        </p:spPr>
      </p:sp>
      <p:pic>
        <p:nvPicPr>
          <p:cNvPr id="49" name="Image 7" descr="icons/code_white.png"/>
          <p:cNvPicPr>
            <a:picLocks noChangeAspect="1"/>
          </p:cNvPicPr>
          <p:nvPr/>
        </p:nvPicPr>
        <p:blipFill>
          <a:blip r:embed="rId5"/>
          <a:stretch>
            <a:fillRect/>
          </a:stretch>
        </p:blipFill>
        <p:spPr>
          <a:xfrm>
            <a:off x="3871250" y="4101450"/>
            <a:ext cx="392460" cy="392460"/>
          </a:xfrm>
          <a:prstGeom prst="rect">
            <a:avLst/>
          </a:prstGeom>
        </p:spPr>
      </p:pic>
      <p:sp>
        <p:nvSpPr>
          <p:cNvPr id="50" name="Text 40"/>
          <p:cNvSpPr/>
          <p:nvPr/>
        </p:nvSpPr>
        <p:spPr>
          <a:xfrm>
            <a:off x="3345637" y="4672584"/>
            <a:ext cx="1443685" cy="219456"/>
          </a:xfrm>
          <a:prstGeom prst="rect">
            <a:avLst/>
          </a:prstGeom>
          <a:noFill/>
          <a:ln/>
        </p:spPr>
        <p:txBody>
          <a:bodyPr wrap="square" lIns="0" tIns="0" rIns="0" bIns="0" rtlCol="0" anchor="ctr"/>
          <a:lstStyle/>
          <a:p>
            <a:pPr marL="0" indent="0" algn="ctr">
              <a:buNone/>
            </a:pPr>
            <a:r>
              <a:rPr lang="en-US" sz="800" b="1" kern="0" spc="50" dirty="0">
                <a:solidFill>
                  <a:srgbClr val="F5A623"/>
                </a:solidFill>
                <a:latin typeface="Calibri" pitchFamily="34" charset="0"/>
                <a:ea typeface="Calibri" pitchFamily="34" charset="-122"/>
                <a:cs typeface="Calibri" pitchFamily="34" charset="-120"/>
              </a:rPr>
              <a:t>AUTUMN 2</a:t>
            </a:r>
            <a:endParaRPr lang="en-US" sz="800" dirty="0"/>
          </a:p>
        </p:txBody>
      </p:sp>
      <p:sp>
        <p:nvSpPr>
          <p:cNvPr id="51" name="Text 41"/>
          <p:cNvSpPr/>
          <p:nvPr/>
        </p:nvSpPr>
        <p:spPr>
          <a:xfrm>
            <a:off x="3345637" y="4892040"/>
            <a:ext cx="1443685" cy="457200"/>
          </a:xfrm>
          <a:prstGeom prst="rect">
            <a:avLst/>
          </a:prstGeom>
          <a:noFill/>
          <a:ln/>
        </p:spPr>
        <p:txBody>
          <a:bodyPr wrap="square" lIns="0" tIns="0" rIns="0" bIns="0" rtlCol="0" anchor="t"/>
          <a:lstStyle/>
          <a:p>
            <a:pPr marL="0" indent="0" algn="ctr">
              <a:lnSpc>
                <a:spcPct val="100000"/>
              </a:lnSpc>
              <a:buNone/>
            </a:pPr>
            <a:r>
              <a:rPr lang="en-US" sz="1050" b="1" dirty="0">
                <a:solidFill>
                  <a:srgbClr val="1B2E5E"/>
                </a:solidFill>
                <a:latin typeface="Calibri" pitchFamily="34" charset="0"/>
                <a:ea typeface="Calibri" pitchFamily="34" charset="-122"/>
                <a:cs typeface="Calibri" pitchFamily="34" charset="-120"/>
              </a:rPr>
              <a:t>Further Coding with Scratch</a:t>
            </a:r>
            <a:endParaRPr lang="en-US" sz="1050" dirty="0"/>
          </a:p>
        </p:txBody>
      </p:sp>
      <p:sp>
        <p:nvSpPr>
          <p:cNvPr id="52" name="Text 42"/>
          <p:cNvSpPr/>
          <p:nvPr/>
        </p:nvSpPr>
        <p:spPr>
          <a:xfrm>
            <a:off x="3363925" y="5330952"/>
            <a:ext cx="1407109" cy="960120"/>
          </a:xfrm>
          <a:prstGeom prst="rect">
            <a:avLst/>
          </a:prstGeom>
          <a:noFill/>
          <a:ln/>
        </p:spPr>
        <p:txBody>
          <a:bodyPr wrap="square" lIns="0" tIns="0" rIns="0" bIns="0" rtlCol="0" anchor="t"/>
          <a:lstStyle/>
          <a:p>
            <a:pPr marL="0" indent="0" algn="ctr">
              <a:lnSpc>
                <a:spcPct val="102000"/>
              </a:lnSpc>
              <a:buNone/>
            </a:pPr>
            <a:r>
              <a:rPr lang="en-US" sz="850" dirty="0">
                <a:solidFill>
                  <a:srgbClr val="26314F"/>
                </a:solidFill>
                <a:latin typeface="Calibri" pitchFamily="34" charset="0"/>
                <a:ea typeface="Calibri" pitchFamily="34" charset="-122"/>
                <a:cs typeface="Calibri" pitchFamily="34" charset="-120"/>
              </a:rPr>
              <a:t>Variables and scripts to build a working game.</a:t>
            </a:r>
            <a:endParaRPr lang="en-US" sz="850" dirty="0"/>
          </a:p>
        </p:txBody>
      </p:sp>
      <p:sp>
        <p:nvSpPr>
          <p:cNvPr id="53" name="Shape 43"/>
          <p:cNvSpPr/>
          <p:nvPr/>
        </p:nvSpPr>
        <p:spPr>
          <a:xfrm>
            <a:off x="4990490" y="3886200"/>
            <a:ext cx="1589989" cy="2514600"/>
          </a:xfrm>
          <a:prstGeom prst="roundRect">
            <a:avLst>
              <a:gd name="adj" fmla="val 4601"/>
            </a:avLst>
          </a:prstGeom>
          <a:solidFill>
            <a:srgbClr val="EEF1F7"/>
          </a:solidFill>
          <a:ln/>
          <a:effectLst>
            <a:outerShdw blurRad="50800" dist="12700" dir="2700000" algn="bl" rotWithShape="0">
              <a:srgbClr val="000000">
                <a:alpha val="8000"/>
              </a:srgbClr>
            </a:outerShdw>
          </a:effectLst>
        </p:spPr>
      </p:sp>
      <p:sp>
        <p:nvSpPr>
          <p:cNvPr id="54" name="Shape 44"/>
          <p:cNvSpPr/>
          <p:nvPr/>
        </p:nvSpPr>
        <p:spPr>
          <a:xfrm>
            <a:off x="5520309" y="4032504"/>
            <a:ext cx="530352" cy="530352"/>
          </a:xfrm>
          <a:prstGeom prst="ellipse">
            <a:avLst/>
          </a:prstGeom>
          <a:solidFill>
            <a:srgbClr val="0E7C7B"/>
          </a:solidFill>
          <a:ln/>
        </p:spPr>
      </p:sp>
      <p:pic>
        <p:nvPicPr>
          <p:cNvPr id="55" name="Image 8" descr="icons/shield_white.png"/>
          <p:cNvPicPr>
            <a:picLocks noChangeAspect="1"/>
          </p:cNvPicPr>
          <p:nvPr/>
        </p:nvPicPr>
        <p:blipFill>
          <a:blip r:embed="rId6"/>
          <a:stretch>
            <a:fillRect/>
          </a:stretch>
        </p:blipFill>
        <p:spPr>
          <a:xfrm>
            <a:off x="5589255" y="4101450"/>
            <a:ext cx="392460" cy="392460"/>
          </a:xfrm>
          <a:prstGeom prst="rect">
            <a:avLst/>
          </a:prstGeom>
        </p:spPr>
      </p:pic>
      <p:sp>
        <p:nvSpPr>
          <p:cNvPr id="56" name="Text 45"/>
          <p:cNvSpPr/>
          <p:nvPr/>
        </p:nvSpPr>
        <p:spPr>
          <a:xfrm>
            <a:off x="5063642" y="4672584"/>
            <a:ext cx="1443685" cy="219456"/>
          </a:xfrm>
          <a:prstGeom prst="rect">
            <a:avLst/>
          </a:prstGeom>
          <a:noFill/>
          <a:ln/>
        </p:spPr>
        <p:txBody>
          <a:bodyPr wrap="square" lIns="0" tIns="0" rIns="0" bIns="0" rtlCol="0" anchor="ctr"/>
          <a:lstStyle/>
          <a:p>
            <a:pPr marL="0" indent="0" algn="ctr">
              <a:buNone/>
            </a:pPr>
            <a:r>
              <a:rPr lang="en-US" sz="800" b="1" kern="0" spc="50" dirty="0">
                <a:solidFill>
                  <a:srgbClr val="0E7C7B"/>
                </a:solidFill>
                <a:latin typeface="Calibri" pitchFamily="34" charset="0"/>
                <a:ea typeface="Calibri" pitchFamily="34" charset="-122"/>
                <a:cs typeface="Calibri" pitchFamily="34" charset="-120"/>
              </a:rPr>
              <a:t>SPRING 1</a:t>
            </a:r>
            <a:endParaRPr lang="en-US" sz="800" dirty="0"/>
          </a:p>
        </p:txBody>
      </p:sp>
      <p:sp>
        <p:nvSpPr>
          <p:cNvPr id="57" name="Text 46"/>
          <p:cNvSpPr/>
          <p:nvPr/>
        </p:nvSpPr>
        <p:spPr>
          <a:xfrm>
            <a:off x="5063642" y="4892040"/>
            <a:ext cx="1443685" cy="457200"/>
          </a:xfrm>
          <a:prstGeom prst="rect">
            <a:avLst/>
          </a:prstGeom>
          <a:noFill/>
          <a:ln/>
        </p:spPr>
        <p:txBody>
          <a:bodyPr wrap="square" lIns="0" tIns="0" rIns="0" bIns="0" rtlCol="0" anchor="t"/>
          <a:lstStyle/>
          <a:p>
            <a:pPr marL="0" indent="0" algn="ctr">
              <a:lnSpc>
                <a:spcPct val="100000"/>
              </a:lnSpc>
              <a:buNone/>
            </a:pPr>
            <a:r>
              <a:rPr lang="en-US" sz="1050" b="1" dirty="0">
                <a:solidFill>
                  <a:srgbClr val="1B2E5E"/>
                </a:solidFill>
                <a:latin typeface="Calibri" pitchFamily="34" charset="0"/>
                <a:ea typeface="Calibri" pitchFamily="34" charset="-122"/>
                <a:cs typeface="Calibri" pitchFamily="34" charset="-120"/>
              </a:rPr>
              <a:t>Internet Safety Day</a:t>
            </a:r>
            <a:endParaRPr lang="en-US" sz="1050" dirty="0"/>
          </a:p>
        </p:txBody>
      </p:sp>
      <p:sp>
        <p:nvSpPr>
          <p:cNvPr id="58" name="Text 47"/>
          <p:cNvSpPr/>
          <p:nvPr/>
        </p:nvSpPr>
        <p:spPr>
          <a:xfrm>
            <a:off x="5081930" y="5330952"/>
            <a:ext cx="1407109" cy="960120"/>
          </a:xfrm>
          <a:prstGeom prst="rect">
            <a:avLst/>
          </a:prstGeom>
          <a:noFill/>
          <a:ln/>
        </p:spPr>
        <p:txBody>
          <a:bodyPr wrap="square" lIns="0" tIns="0" rIns="0" bIns="0" rtlCol="0" anchor="t"/>
          <a:lstStyle/>
          <a:p>
            <a:pPr marL="0" indent="0" algn="ctr">
              <a:lnSpc>
                <a:spcPct val="102000"/>
              </a:lnSpc>
              <a:buNone/>
            </a:pPr>
            <a:r>
              <a:rPr lang="en-US" sz="850" dirty="0">
                <a:solidFill>
                  <a:srgbClr val="26314F"/>
                </a:solidFill>
                <a:latin typeface="Calibri" pitchFamily="34" charset="0"/>
                <a:ea typeface="Calibri" pitchFamily="34" charset="-122"/>
                <a:cs typeface="Calibri" pitchFamily="34" charset="-120"/>
              </a:rPr>
              <a:t>Spotting persuasion, bias and bots online.</a:t>
            </a:r>
            <a:endParaRPr lang="en-US" sz="850" dirty="0"/>
          </a:p>
        </p:txBody>
      </p:sp>
      <p:sp>
        <p:nvSpPr>
          <p:cNvPr id="59" name="Shape 48"/>
          <p:cNvSpPr/>
          <p:nvPr/>
        </p:nvSpPr>
        <p:spPr>
          <a:xfrm>
            <a:off x="6708496" y="3886200"/>
            <a:ext cx="1589989" cy="2514600"/>
          </a:xfrm>
          <a:prstGeom prst="roundRect">
            <a:avLst>
              <a:gd name="adj" fmla="val 4601"/>
            </a:avLst>
          </a:prstGeom>
          <a:solidFill>
            <a:srgbClr val="EEF1F7"/>
          </a:solidFill>
          <a:ln/>
          <a:effectLst>
            <a:outerShdw blurRad="50800" dist="12700" dir="2700000" algn="bl" rotWithShape="0">
              <a:srgbClr val="000000">
                <a:alpha val="8000"/>
              </a:srgbClr>
            </a:outerShdw>
          </a:effectLst>
        </p:spPr>
      </p:sp>
      <p:sp>
        <p:nvSpPr>
          <p:cNvPr id="60" name="Shape 49"/>
          <p:cNvSpPr/>
          <p:nvPr/>
        </p:nvSpPr>
        <p:spPr>
          <a:xfrm>
            <a:off x="7238314" y="4032504"/>
            <a:ext cx="530352" cy="530352"/>
          </a:xfrm>
          <a:prstGeom prst="ellipse">
            <a:avLst/>
          </a:prstGeom>
          <a:solidFill>
            <a:srgbClr val="0E7C7B"/>
          </a:solidFill>
          <a:ln/>
        </p:spPr>
      </p:sp>
      <p:pic>
        <p:nvPicPr>
          <p:cNvPr id="61" name="Image 9" descr="icons/code_white.png"/>
          <p:cNvPicPr>
            <a:picLocks noChangeAspect="1"/>
          </p:cNvPicPr>
          <p:nvPr/>
        </p:nvPicPr>
        <p:blipFill>
          <a:blip r:embed="rId5"/>
          <a:stretch>
            <a:fillRect/>
          </a:stretch>
        </p:blipFill>
        <p:spPr>
          <a:xfrm>
            <a:off x="7307260" y="4101450"/>
            <a:ext cx="392460" cy="392460"/>
          </a:xfrm>
          <a:prstGeom prst="rect">
            <a:avLst/>
          </a:prstGeom>
        </p:spPr>
      </p:pic>
      <p:sp>
        <p:nvSpPr>
          <p:cNvPr id="62" name="Text 50"/>
          <p:cNvSpPr/>
          <p:nvPr/>
        </p:nvSpPr>
        <p:spPr>
          <a:xfrm>
            <a:off x="6781648" y="4672584"/>
            <a:ext cx="1443685" cy="219456"/>
          </a:xfrm>
          <a:prstGeom prst="rect">
            <a:avLst/>
          </a:prstGeom>
          <a:noFill/>
          <a:ln/>
        </p:spPr>
        <p:txBody>
          <a:bodyPr wrap="square" lIns="0" tIns="0" rIns="0" bIns="0" rtlCol="0" anchor="ctr"/>
          <a:lstStyle/>
          <a:p>
            <a:pPr marL="0" indent="0" algn="ctr">
              <a:buNone/>
            </a:pPr>
            <a:r>
              <a:rPr lang="en-US" sz="800" b="1" kern="0" spc="50" dirty="0">
                <a:solidFill>
                  <a:srgbClr val="0E7C7B"/>
                </a:solidFill>
                <a:latin typeface="Calibri" pitchFamily="34" charset="0"/>
                <a:ea typeface="Calibri" pitchFamily="34" charset="-122"/>
                <a:cs typeface="Calibri" pitchFamily="34" charset="-120"/>
              </a:rPr>
              <a:t>SPRING 2</a:t>
            </a:r>
            <a:endParaRPr lang="en-US" sz="800" dirty="0"/>
          </a:p>
        </p:txBody>
      </p:sp>
      <p:sp>
        <p:nvSpPr>
          <p:cNvPr id="63" name="Text 51"/>
          <p:cNvSpPr/>
          <p:nvPr/>
        </p:nvSpPr>
        <p:spPr>
          <a:xfrm>
            <a:off x="6781648" y="4892040"/>
            <a:ext cx="1443685" cy="457200"/>
          </a:xfrm>
          <a:prstGeom prst="rect">
            <a:avLst/>
          </a:prstGeom>
          <a:noFill/>
          <a:ln/>
        </p:spPr>
        <p:txBody>
          <a:bodyPr wrap="square" lIns="0" tIns="0" rIns="0" bIns="0" rtlCol="0" anchor="t"/>
          <a:lstStyle/>
          <a:p>
            <a:pPr marL="0" indent="0" algn="ctr">
              <a:lnSpc>
                <a:spcPct val="100000"/>
              </a:lnSpc>
              <a:buNone/>
            </a:pPr>
            <a:r>
              <a:rPr lang="en-US" sz="1050" b="1" dirty="0">
                <a:solidFill>
                  <a:srgbClr val="1B2E5E"/>
                </a:solidFill>
                <a:latin typeface="Calibri" pitchFamily="34" charset="0"/>
                <a:ea typeface="Calibri" pitchFamily="34" charset="-122"/>
                <a:cs typeface="Calibri" pitchFamily="34" charset="-120"/>
              </a:rPr>
              <a:t>HTML</a:t>
            </a:r>
            <a:endParaRPr lang="en-US" sz="1050" dirty="0"/>
          </a:p>
        </p:txBody>
      </p:sp>
      <p:sp>
        <p:nvSpPr>
          <p:cNvPr id="64" name="Text 52"/>
          <p:cNvSpPr/>
          <p:nvPr/>
        </p:nvSpPr>
        <p:spPr>
          <a:xfrm>
            <a:off x="6799936" y="5330952"/>
            <a:ext cx="1407109" cy="960120"/>
          </a:xfrm>
          <a:prstGeom prst="rect">
            <a:avLst/>
          </a:prstGeom>
          <a:noFill/>
          <a:ln/>
        </p:spPr>
        <p:txBody>
          <a:bodyPr wrap="square" lIns="0" tIns="0" rIns="0" bIns="0" rtlCol="0" anchor="t"/>
          <a:lstStyle/>
          <a:p>
            <a:pPr marL="0" indent="0" algn="ctr">
              <a:lnSpc>
                <a:spcPct val="102000"/>
              </a:lnSpc>
              <a:buNone/>
            </a:pPr>
            <a:r>
              <a:rPr lang="en-US" sz="850" dirty="0">
                <a:solidFill>
                  <a:srgbClr val="26314F"/>
                </a:solidFill>
                <a:latin typeface="Calibri" pitchFamily="34" charset="0"/>
                <a:ea typeface="Calibri" pitchFamily="34" charset="-122"/>
                <a:cs typeface="Calibri" pitchFamily="34" charset="-120"/>
              </a:rPr>
              <a:t>Editing tags to build and change a web page.</a:t>
            </a:r>
            <a:endParaRPr lang="en-US" sz="850" dirty="0"/>
          </a:p>
        </p:txBody>
      </p:sp>
      <p:sp>
        <p:nvSpPr>
          <p:cNvPr id="65" name="Shape 53"/>
          <p:cNvSpPr/>
          <p:nvPr/>
        </p:nvSpPr>
        <p:spPr>
          <a:xfrm>
            <a:off x="8426501" y="3886200"/>
            <a:ext cx="1589989" cy="2514600"/>
          </a:xfrm>
          <a:prstGeom prst="roundRect">
            <a:avLst>
              <a:gd name="adj" fmla="val 4601"/>
            </a:avLst>
          </a:prstGeom>
          <a:solidFill>
            <a:srgbClr val="EEF1F7"/>
          </a:solidFill>
          <a:ln/>
          <a:effectLst>
            <a:outerShdw blurRad="50800" dist="12700" dir="2700000" algn="bl" rotWithShape="0">
              <a:srgbClr val="000000">
                <a:alpha val="8000"/>
              </a:srgbClr>
            </a:outerShdw>
          </a:effectLst>
        </p:spPr>
      </p:sp>
      <p:sp>
        <p:nvSpPr>
          <p:cNvPr id="66" name="Shape 54"/>
          <p:cNvSpPr/>
          <p:nvPr/>
        </p:nvSpPr>
        <p:spPr>
          <a:xfrm>
            <a:off x="8956319" y="4032504"/>
            <a:ext cx="530352" cy="530352"/>
          </a:xfrm>
          <a:prstGeom prst="ellipse">
            <a:avLst/>
          </a:prstGeom>
          <a:solidFill>
            <a:srgbClr val="C1440E"/>
          </a:solidFill>
          <a:ln/>
        </p:spPr>
      </p:sp>
      <p:pic>
        <p:nvPicPr>
          <p:cNvPr id="67" name="Image 10" descr="icons/layergroup_white.png"/>
          <p:cNvPicPr>
            <a:picLocks noChangeAspect="1"/>
          </p:cNvPicPr>
          <p:nvPr/>
        </p:nvPicPr>
        <p:blipFill>
          <a:blip r:embed="rId10"/>
          <a:stretch>
            <a:fillRect/>
          </a:stretch>
        </p:blipFill>
        <p:spPr>
          <a:xfrm>
            <a:off x="9025265" y="4101450"/>
            <a:ext cx="392460" cy="392460"/>
          </a:xfrm>
          <a:prstGeom prst="rect">
            <a:avLst/>
          </a:prstGeom>
        </p:spPr>
      </p:pic>
      <p:sp>
        <p:nvSpPr>
          <p:cNvPr id="68" name="Text 55"/>
          <p:cNvSpPr/>
          <p:nvPr/>
        </p:nvSpPr>
        <p:spPr>
          <a:xfrm>
            <a:off x="8499653" y="4672584"/>
            <a:ext cx="1443685" cy="219456"/>
          </a:xfrm>
          <a:prstGeom prst="rect">
            <a:avLst/>
          </a:prstGeom>
          <a:noFill/>
          <a:ln/>
        </p:spPr>
        <p:txBody>
          <a:bodyPr wrap="square" lIns="0" tIns="0" rIns="0" bIns="0" rtlCol="0" anchor="ctr"/>
          <a:lstStyle/>
          <a:p>
            <a:pPr marL="0" indent="0" algn="ctr">
              <a:buNone/>
            </a:pPr>
            <a:r>
              <a:rPr lang="en-US" sz="800" b="1" kern="0" spc="50" dirty="0">
                <a:solidFill>
                  <a:srgbClr val="C1440E"/>
                </a:solidFill>
                <a:latin typeface="Calibri" pitchFamily="34" charset="0"/>
                <a:ea typeface="Calibri" pitchFamily="34" charset="-122"/>
                <a:cs typeface="Calibri" pitchFamily="34" charset="-120"/>
              </a:rPr>
              <a:t>SUMMER 1</a:t>
            </a:r>
            <a:endParaRPr lang="en-US" sz="800" dirty="0"/>
          </a:p>
        </p:txBody>
      </p:sp>
      <p:sp>
        <p:nvSpPr>
          <p:cNvPr id="69" name="Text 56"/>
          <p:cNvSpPr/>
          <p:nvPr/>
        </p:nvSpPr>
        <p:spPr>
          <a:xfrm>
            <a:off x="8499653" y="4892040"/>
            <a:ext cx="1443685" cy="457200"/>
          </a:xfrm>
          <a:prstGeom prst="rect">
            <a:avLst/>
          </a:prstGeom>
          <a:noFill/>
          <a:ln/>
        </p:spPr>
        <p:txBody>
          <a:bodyPr wrap="square" lIns="0" tIns="0" rIns="0" bIns="0" rtlCol="0" anchor="t"/>
          <a:lstStyle/>
          <a:p>
            <a:pPr marL="0" indent="0" algn="ctr">
              <a:lnSpc>
                <a:spcPct val="100000"/>
              </a:lnSpc>
              <a:buNone/>
            </a:pPr>
            <a:r>
              <a:rPr lang="en-US" sz="1050" b="1" dirty="0">
                <a:solidFill>
                  <a:srgbClr val="1B2E5E"/>
                </a:solidFill>
                <a:latin typeface="Calibri" pitchFamily="34" charset="0"/>
                <a:ea typeface="Calibri" pitchFamily="34" charset="-122"/>
                <a:cs typeface="Calibri" pitchFamily="34" charset="-120"/>
              </a:rPr>
              <a:t>Computational Thinking</a:t>
            </a:r>
            <a:endParaRPr lang="en-US" sz="1050" dirty="0"/>
          </a:p>
        </p:txBody>
      </p:sp>
      <p:sp>
        <p:nvSpPr>
          <p:cNvPr id="70" name="Text 57"/>
          <p:cNvSpPr/>
          <p:nvPr/>
        </p:nvSpPr>
        <p:spPr>
          <a:xfrm>
            <a:off x="8517941" y="5330952"/>
            <a:ext cx="1407109" cy="960120"/>
          </a:xfrm>
          <a:prstGeom prst="rect">
            <a:avLst/>
          </a:prstGeom>
          <a:noFill/>
          <a:ln/>
        </p:spPr>
        <p:txBody>
          <a:bodyPr wrap="square" lIns="0" tIns="0" rIns="0" bIns="0" rtlCol="0" anchor="t"/>
          <a:lstStyle/>
          <a:p>
            <a:pPr marL="0" indent="0" algn="ctr">
              <a:lnSpc>
                <a:spcPct val="102000"/>
              </a:lnSpc>
              <a:buNone/>
            </a:pPr>
            <a:r>
              <a:rPr lang="en-US" sz="850" dirty="0">
                <a:solidFill>
                  <a:srgbClr val="26314F"/>
                </a:solidFill>
                <a:latin typeface="Calibri" pitchFamily="34" charset="0"/>
                <a:ea typeface="Calibri" pitchFamily="34" charset="-122"/>
                <a:cs typeface="Calibri" pitchFamily="34" charset="-120"/>
              </a:rPr>
              <a:t>Pattern recognition and abstraction to solve problems.</a:t>
            </a:r>
            <a:endParaRPr lang="en-US" sz="850" dirty="0"/>
          </a:p>
        </p:txBody>
      </p:sp>
      <p:sp>
        <p:nvSpPr>
          <p:cNvPr id="71" name="Shape 58"/>
          <p:cNvSpPr/>
          <p:nvPr/>
        </p:nvSpPr>
        <p:spPr>
          <a:xfrm>
            <a:off x="8351215" y="6455664"/>
            <a:ext cx="128016" cy="128016"/>
          </a:xfrm>
          <a:prstGeom prst="ellipse">
            <a:avLst/>
          </a:prstGeom>
          <a:solidFill>
            <a:srgbClr val="F5A623"/>
          </a:solidFill>
          <a:ln/>
        </p:spPr>
      </p:sp>
      <p:sp>
        <p:nvSpPr>
          <p:cNvPr id="72" name="Text 59"/>
          <p:cNvSpPr/>
          <p:nvPr/>
        </p:nvSpPr>
        <p:spPr>
          <a:xfrm>
            <a:off x="8534095" y="6419088"/>
            <a:ext cx="1005840" cy="219456"/>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Autumn</a:t>
            </a:r>
            <a:endParaRPr lang="en-US" sz="900" dirty="0"/>
          </a:p>
        </p:txBody>
      </p:sp>
      <p:sp>
        <p:nvSpPr>
          <p:cNvPr id="73" name="Shape 60"/>
          <p:cNvSpPr/>
          <p:nvPr/>
        </p:nvSpPr>
        <p:spPr>
          <a:xfrm>
            <a:off x="9494215" y="6455664"/>
            <a:ext cx="128016" cy="128016"/>
          </a:xfrm>
          <a:prstGeom prst="ellipse">
            <a:avLst/>
          </a:prstGeom>
          <a:solidFill>
            <a:srgbClr val="0E7C7B"/>
          </a:solidFill>
          <a:ln/>
        </p:spPr>
      </p:sp>
      <p:sp>
        <p:nvSpPr>
          <p:cNvPr id="74" name="Text 61"/>
          <p:cNvSpPr/>
          <p:nvPr/>
        </p:nvSpPr>
        <p:spPr>
          <a:xfrm>
            <a:off x="9677095" y="6419088"/>
            <a:ext cx="1005840" cy="219456"/>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Spring</a:t>
            </a:r>
            <a:endParaRPr lang="en-US" sz="900" dirty="0"/>
          </a:p>
        </p:txBody>
      </p:sp>
      <p:sp>
        <p:nvSpPr>
          <p:cNvPr id="75" name="Shape 62"/>
          <p:cNvSpPr/>
          <p:nvPr/>
        </p:nvSpPr>
        <p:spPr>
          <a:xfrm>
            <a:off x="10637215" y="6455664"/>
            <a:ext cx="128016" cy="128016"/>
          </a:xfrm>
          <a:prstGeom prst="ellipse">
            <a:avLst/>
          </a:prstGeom>
          <a:solidFill>
            <a:srgbClr val="C1440E"/>
          </a:solidFill>
          <a:ln/>
        </p:spPr>
      </p:sp>
      <p:sp>
        <p:nvSpPr>
          <p:cNvPr id="76" name="Text 63"/>
          <p:cNvSpPr/>
          <p:nvPr/>
        </p:nvSpPr>
        <p:spPr>
          <a:xfrm>
            <a:off x="10820095" y="6419088"/>
            <a:ext cx="1005840" cy="219456"/>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Summer</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384048"/>
            <a:ext cx="566928" cy="566928"/>
          </a:xfrm>
          <a:prstGeom prst="ellipse">
            <a:avLst/>
          </a:prstGeom>
          <a:solidFill>
            <a:srgbClr val="F5A623"/>
          </a:solidFill>
          <a:ln/>
        </p:spPr>
      </p:sp>
      <p:pic>
        <p:nvPicPr>
          <p:cNvPr id="3" name="Image 0" descr="icons/microphone_white.png"/>
          <p:cNvPicPr>
            <a:picLocks noChangeAspect="1"/>
          </p:cNvPicPr>
          <p:nvPr/>
        </p:nvPicPr>
        <p:blipFill>
          <a:blip r:embed="rId3"/>
          <a:stretch>
            <a:fillRect/>
          </a:stretch>
        </p:blipFill>
        <p:spPr>
          <a:xfrm>
            <a:off x="576621" y="457749"/>
            <a:ext cx="419527" cy="419527"/>
          </a:xfrm>
          <a:prstGeom prst="rect">
            <a:avLst/>
          </a:prstGeom>
        </p:spPr>
      </p:pic>
      <p:sp>
        <p:nvSpPr>
          <p:cNvPr id="4" name="Text 1"/>
          <p:cNvSpPr/>
          <p:nvPr/>
        </p:nvSpPr>
        <p:spPr>
          <a:xfrm>
            <a:off x="1234440" y="347472"/>
            <a:ext cx="9601200" cy="640080"/>
          </a:xfrm>
          <a:prstGeom prst="rect">
            <a:avLst/>
          </a:prstGeom>
          <a:noFill/>
          <a:ln/>
        </p:spPr>
        <p:txBody>
          <a:bodyPr wrap="square" lIns="0" tIns="0" rIns="0" bIns="0" rtlCol="0" anchor="ctr"/>
          <a:lstStyle/>
          <a:p>
            <a:pPr marL="0" indent="0">
              <a:buNone/>
            </a:pPr>
            <a:r>
              <a:rPr lang="en-US" sz="2600" b="1" dirty="0">
                <a:solidFill>
                  <a:srgbClr val="1B2E5E"/>
                </a:solidFill>
                <a:latin typeface="Calibri" pitchFamily="34" charset="0"/>
                <a:ea typeface="Calibri" pitchFamily="34" charset="-122"/>
                <a:cs typeface="Calibri" pitchFamily="34" charset="-120"/>
              </a:rPr>
              <a:t>Curriculum Journey: Year 5 &amp; Year 6</a:t>
            </a:r>
            <a:endParaRPr lang="en-US" sz="2600" dirty="0"/>
          </a:p>
        </p:txBody>
      </p:sp>
      <p:sp>
        <p:nvSpPr>
          <p:cNvPr id="5" name="Text 2"/>
          <p:cNvSpPr/>
          <p:nvPr/>
        </p:nvSpPr>
        <p:spPr>
          <a:xfrm>
            <a:off x="457200" y="6473952"/>
            <a:ext cx="7315200" cy="274320"/>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Bexton Primary School  ·  </a:t>
            </a:r>
            <a:r>
              <a:rPr lang="en-US" sz="900" i="1" dirty="0">
                <a:solidFill>
                  <a:srgbClr val="5B6172"/>
                </a:solidFill>
                <a:latin typeface="Calibri" pitchFamily="34" charset="0"/>
                <a:ea typeface="Calibri" pitchFamily="34" charset="-122"/>
                <a:cs typeface="Calibri" pitchFamily="34" charset="-120"/>
              </a:rPr>
              <a:t>Computing Curriculum Overview</a:t>
            </a:r>
            <a:endParaRPr lang="en-US" sz="900" dirty="0"/>
          </a:p>
        </p:txBody>
      </p:sp>
      <p:sp>
        <p:nvSpPr>
          <p:cNvPr id="6" name="Text 3"/>
          <p:cNvSpPr/>
          <p:nvPr/>
        </p:nvSpPr>
        <p:spPr>
          <a:xfrm>
            <a:off x="8991295" y="6473952"/>
            <a:ext cx="2743200" cy="274320"/>
          </a:xfrm>
          <a:prstGeom prst="rect">
            <a:avLst/>
          </a:prstGeom>
          <a:noFill/>
          <a:ln/>
        </p:spPr>
        <p:txBody>
          <a:bodyPr wrap="square" lIns="0" tIns="0" rIns="0" bIns="0" rtlCol="0" anchor="ctr"/>
          <a:lstStyle/>
          <a:p>
            <a:pPr marL="0" indent="0" algn="r">
              <a:buNone/>
            </a:pPr>
            <a:r>
              <a:rPr lang="en-US" sz="900" dirty="0">
                <a:solidFill>
                  <a:srgbClr val="5B6172"/>
                </a:solidFill>
                <a:latin typeface="Calibri" pitchFamily="34" charset="0"/>
                <a:ea typeface="Calibri" pitchFamily="34" charset="-122"/>
                <a:cs typeface="Calibri" pitchFamily="34" charset="-120"/>
              </a:rPr>
              <a:t>08</a:t>
            </a:r>
            <a:endParaRPr lang="en-US" sz="900" dirty="0"/>
          </a:p>
        </p:txBody>
      </p:sp>
      <p:sp>
        <p:nvSpPr>
          <p:cNvPr id="7" name="Shape 4"/>
          <p:cNvSpPr/>
          <p:nvPr/>
        </p:nvSpPr>
        <p:spPr>
          <a:xfrm>
            <a:off x="502920" y="1234440"/>
            <a:ext cx="868680" cy="2514600"/>
          </a:xfrm>
          <a:prstGeom prst="roundRect">
            <a:avLst>
              <a:gd name="adj" fmla="val 8421"/>
            </a:avLst>
          </a:prstGeom>
          <a:solidFill>
            <a:srgbClr val="1B2E5E"/>
          </a:solidFill>
          <a:ln/>
        </p:spPr>
      </p:sp>
      <p:sp>
        <p:nvSpPr>
          <p:cNvPr id="8" name="Text 5"/>
          <p:cNvSpPr/>
          <p:nvPr/>
        </p:nvSpPr>
        <p:spPr>
          <a:xfrm>
            <a:off x="502920" y="1234440"/>
            <a:ext cx="868680" cy="2514600"/>
          </a:xfrm>
          <a:prstGeom prst="rect">
            <a:avLst/>
          </a:prstGeom>
          <a:noFill/>
          <a:ln/>
        </p:spPr>
        <p:txBody>
          <a:bodyPr wrap="square" lIns="0" tIns="0" rIns="0" bIns="0" rtlCol="0" anchor="ctr"/>
          <a:lstStyle/>
          <a:p>
            <a:pPr marL="0" indent="0" algn="ctr">
              <a:lnSpc>
                <a:spcPct val="100000"/>
              </a:lnSpc>
              <a:buNone/>
            </a:pPr>
            <a:r>
              <a:rPr lang="en-US" sz="1600" b="1" dirty="0">
                <a:solidFill>
                  <a:srgbClr val="FFFFFF"/>
                </a:solidFill>
                <a:latin typeface="Calibri" pitchFamily="34" charset="0"/>
                <a:ea typeface="Calibri" pitchFamily="34" charset="-122"/>
                <a:cs typeface="Calibri" pitchFamily="34" charset="-120"/>
              </a:rPr>
              <a:t>Year</a:t>
            </a:r>
            <a:endParaRPr lang="en-US" sz="1600" dirty="0"/>
          </a:p>
          <a:p>
            <a:pPr marL="0" indent="0" algn="ctr">
              <a:lnSpc>
                <a:spcPct val="100000"/>
              </a:lnSpc>
              <a:buNone/>
            </a:pPr>
            <a:r>
              <a:rPr lang="en-US" sz="1600" b="1" dirty="0">
                <a:solidFill>
                  <a:srgbClr val="FFFFFF"/>
                </a:solidFill>
                <a:latin typeface="Calibri" pitchFamily="34" charset="0"/>
                <a:ea typeface="Calibri" pitchFamily="34" charset="-122"/>
                <a:cs typeface="Calibri" pitchFamily="34" charset="-120"/>
              </a:rPr>
              <a:t>5</a:t>
            </a:r>
            <a:endParaRPr lang="en-US" sz="1600" dirty="0"/>
          </a:p>
        </p:txBody>
      </p:sp>
      <p:sp>
        <p:nvSpPr>
          <p:cNvPr id="9" name="Shape 6"/>
          <p:cNvSpPr/>
          <p:nvPr/>
        </p:nvSpPr>
        <p:spPr>
          <a:xfrm>
            <a:off x="1554480" y="1234440"/>
            <a:ext cx="1589989" cy="2514600"/>
          </a:xfrm>
          <a:prstGeom prst="roundRect">
            <a:avLst>
              <a:gd name="adj" fmla="val 4601"/>
            </a:avLst>
          </a:prstGeom>
          <a:solidFill>
            <a:srgbClr val="EEF1F7"/>
          </a:solidFill>
          <a:ln/>
          <a:effectLst>
            <a:outerShdw blurRad="50800" dist="12700" dir="2700000" algn="bl" rotWithShape="0">
              <a:srgbClr val="000000">
                <a:alpha val="8000"/>
              </a:srgbClr>
            </a:outerShdw>
          </a:effectLst>
        </p:spPr>
      </p:sp>
      <p:sp>
        <p:nvSpPr>
          <p:cNvPr id="10" name="Shape 7"/>
          <p:cNvSpPr/>
          <p:nvPr/>
        </p:nvSpPr>
        <p:spPr>
          <a:xfrm>
            <a:off x="2084299" y="1380744"/>
            <a:ext cx="530352" cy="530352"/>
          </a:xfrm>
          <a:prstGeom prst="ellipse">
            <a:avLst/>
          </a:prstGeom>
          <a:solidFill>
            <a:srgbClr val="F5A623"/>
          </a:solidFill>
          <a:ln/>
        </p:spPr>
      </p:sp>
      <p:pic>
        <p:nvPicPr>
          <p:cNvPr id="11" name="Image 1" descr="icons/search_white.png"/>
          <p:cNvPicPr>
            <a:picLocks noChangeAspect="1"/>
          </p:cNvPicPr>
          <p:nvPr/>
        </p:nvPicPr>
        <p:blipFill>
          <a:blip r:embed="rId4"/>
          <a:stretch>
            <a:fillRect/>
          </a:stretch>
        </p:blipFill>
        <p:spPr>
          <a:xfrm>
            <a:off x="2153244" y="1449690"/>
            <a:ext cx="392460" cy="392460"/>
          </a:xfrm>
          <a:prstGeom prst="rect">
            <a:avLst/>
          </a:prstGeom>
        </p:spPr>
      </p:pic>
      <p:sp>
        <p:nvSpPr>
          <p:cNvPr id="12" name="Text 8"/>
          <p:cNvSpPr/>
          <p:nvPr/>
        </p:nvSpPr>
        <p:spPr>
          <a:xfrm>
            <a:off x="1627632" y="2020824"/>
            <a:ext cx="1443685" cy="219456"/>
          </a:xfrm>
          <a:prstGeom prst="rect">
            <a:avLst/>
          </a:prstGeom>
          <a:noFill/>
          <a:ln/>
        </p:spPr>
        <p:txBody>
          <a:bodyPr wrap="square" lIns="0" tIns="0" rIns="0" bIns="0" rtlCol="0" anchor="ctr"/>
          <a:lstStyle/>
          <a:p>
            <a:pPr marL="0" indent="0" algn="ctr">
              <a:buNone/>
            </a:pPr>
            <a:r>
              <a:rPr lang="en-US" sz="800" b="1" kern="0" spc="50" dirty="0">
                <a:solidFill>
                  <a:srgbClr val="F5A623"/>
                </a:solidFill>
                <a:latin typeface="Calibri" pitchFamily="34" charset="0"/>
                <a:ea typeface="Calibri" pitchFamily="34" charset="-122"/>
                <a:cs typeface="Calibri" pitchFamily="34" charset="-120"/>
              </a:rPr>
              <a:t>AUTUMN 1</a:t>
            </a:r>
            <a:endParaRPr lang="en-US" sz="800" dirty="0"/>
          </a:p>
        </p:txBody>
      </p:sp>
      <p:sp>
        <p:nvSpPr>
          <p:cNvPr id="13" name="Text 9"/>
          <p:cNvSpPr/>
          <p:nvPr/>
        </p:nvSpPr>
        <p:spPr>
          <a:xfrm>
            <a:off x="1627632" y="2240280"/>
            <a:ext cx="1443685" cy="457200"/>
          </a:xfrm>
          <a:prstGeom prst="rect">
            <a:avLst/>
          </a:prstGeom>
          <a:noFill/>
          <a:ln/>
        </p:spPr>
        <p:txBody>
          <a:bodyPr wrap="square" lIns="0" tIns="0" rIns="0" bIns="0" rtlCol="0" anchor="t"/>
          <a:lstStyle/>
          <a:p>
            <a:pPr marL="0" indent="0" algn="ctr">
              <a:lnSpc>
                <a:spcPct val="100000"/>
              </a:lnSpc>
              <a:buNone/>
            </a:pPr>
            <a:r>
              <a:rPr lang="en-US" sz="1050" b="1" dirty="0">
                <a:solidFill>
                  <a:srgbClr val="1B2E5E"/>
                </a:solidFill>
                <a:latin typeface="Calibri" pitchFamily="34" charset="0"/>
                <a:ea typeface="Calibri" pitchFamily="34" charset="-122"/>
                <a:cs typeface="Calibri" pitchFamily="34" charset="-120"/>
              </a:rPr>
              <a:t>Search Engines</a:t>
            </a:r>
            <a:endParaRPr lang="en-US" sz="1050" dirty="0"/>
          </a:p>
        </p:txBody>
      </p:sp>
      <p:sp>
        <p:nvSpPr>
          <p:cNvPr id="14" name="Text 10"/>
          <p:cNvSpPr/>
          <p:nvPr/>
        </p:nvSpPr>
        <p:spPr>
          <a:xfrm>
            <a:off x="1645920" y="2679192"/>
            <a:ext cx="1407109" cy="960120"/>
          </a:xfrm>
          <a:prstGeom prst="rect">
            <a:avLst/>
          </a:prstGeom>
          <a:noFill/>
          <a:ln/>
        </p:spPr>
        <p:txBody>
          <a:bodyPr wrap="square" lIns="0" tIns="0" rIns="0" bIns="0" rtlCol="0" anchor="t"/>
          <a:lstStyle/>
          <a:p>
            <a:pPr marL="0" indent="0" algn="ctr">
              <a:lnSpc>
                <a:spcPct val="102000"/>
              </a:lnSpc>
              <a:buNone/>
            </a:pPr>
            <a:r>
              <a:rPr lang="en-US" sz="850" dirty="0">
                <a:solidFill>
                  <a:srgbClr val="26314F"/>
                </a:solidFill>
                <a:latin typeface="Calibri" pitchFamily="34" charset="0"/>
                <a:ea typeface="Calibri" pitchFamily="34" charset="-122"/>
                <a:cs typeface="Calibri" pitchFamily="34" charset="-120"/>
              </a:rPr>
              <a:t>How search engines rank results, and checking what's reliable.</a:t>
            </a:r>
            <a:endParaRPr lang="en-US" sz="850" dirty="0"/>
          </a:p>
        </p:txBody>
      </p:sp>
      <p:sp>
        <p:nvSpPr>
          <p:cNvPr id="15" name="Shape 11"/>
          <p:cNvSpPr/>
          <p:nvPr/>
        </p:nvSpPr>
        <p:spPr>
          <a:xfrm>
            <a:off x="4990490" y="1234440"/>
            <a:ext cx="1589989" cy="2514600"/>
          </a:xfrm>
          <a:prstGeom prst="roundRect">
            <a:avLst>
              <a:gd name="adj" fmla="val 4601"/>
            </a:avLst>
          </a:prstGeom>
          <a:solidFill>
            <a:srgbClr val="EEF1F7"/>
          </a:solidFill>
          <a:ln/>
          <a:effectLst>
            <a:outerShdw blurRad="50800" dist="12700" dir="2700000" algn="bl" rotWithShape="0">
              <a:srgbClr val="000000">
                <a:alpha val="8000"/>
              </a:srgbClr>
            </a:outerShdw>
          </a:effectLst>
        </p:spPr>
      </p:sp>
      <p:sp>
        <p:nvSpPr>
          <p:cNvPr id="16" name="Shape 12"/>
          <p:cNvSpPr/>
          <p:nvPr/>
        </p:nvSpPr>
        <p:spPr>
          <a:xfrm>
            <a:off x="5520309" y="1380744"/>
            <a:ext cx="530352" cy="530352"/>
          </a:xfrm>
          <a:prstGeom prst="ellipse">
            <a:avLst/>
          </a:prstGeom>
          <a:solidFill>
            <a:srgbClr val="0E7C7B"/>
          </a:solidFill>
          <a:ln/>
        </p:spPr>
      </p:sp>
      <p:pic>
        <p:nvPicPr>
          <p:cNvPr id="17" name="Image 2" descr="icons/shield_white.png"/>
          <p:cNvPicPr>
            <a:picLocks noChangeAspect="1"/>
          </p:cNvPicPr>
          <p:nvPr/>
        </p:nvPicPr>
        <p:blipFill>
          <a:blip r:embed="rId5"/>
          <a:stretch>
            <a:fillRect/>
          </a:stretch>
        </p:blipFill>
        <p:spPr>
          <a:xfrm>
            <a:off x="5589255" y="1449690"/>
            <a:ext cx="392460" cy="392460"/>
          </a:xfrm>
          <a:prstGeom prst="rect">
            <a:avLst/>
          </a:prstGeom>
        </p:spPr>
      </p:pic>
      <p:sp>
        <p:nvSpPr>
          <p:cNvPr id="18" name="Text 13"/>
          <p:cNvSpPr/>
          <p:nvPr/>
        </p:nvSpPr>
        <p:spPr>
          <a:xfrm>
            <a:off x="5063642" y="2020824"/>
            <a:ext cx="1443685" cy="219456"/>
          </a:xfrm>
          <a:prstGeom prst="rect">
            <a:avLst/>
          </a:prstGeom>
          <a:noFill/>
          <a:ln/>
        </p:spPr>
        <p:txBody>
          <a:bodyPr wrap="square" lIns="0" tIns="0" rIns="0" bIns="0" rtlCol="0" anchor="ctr"/>
          <a:lstStyle/>
          <a:p>
            <a:pPr marL="0" indent="0" algn="ctr">
              <a:buNone/>
            </a:pPr>
            <a:r>
              <a:rPr lang="en-US" sz="800" b="1" kern="0" spc="50" dirty="0">
                <a:solidFill>
                  <a:srgbClr val="0E7C7B"/>
                </a:solidFill>
                <a:latin typeface="Calibri" pitchFamily="34" charset="0"/>
                <a:ea typeface="Calibri" pitchFamily="34" charset="-122"/>
                <a:cs typeface="Calibri" pitchFamily="34" charset="-120"/>
              </a:rPr>
              <a:t>SPRING 1</a:t>
            </a:r>
            <a:endParaRPr lang="en-US" sz="800" dirty="0"/>
          </a:p>
        </p:txBody>
      </p:sp>
      <p:sp>
        <p:nvSpPr>
          <p:cNvPr id="19" name="Text 14"/>
          <p:cNvSpPr/>
          <p:nvPr/>
        </p:nvSpPr>
        <p:spPr>
          <a:xfrm>
            <a:off x="5063642" y="2240280"/>
            <a:ext cx="1443685" cy="457200"/>
          </a:xfrm>
          <a:prstGeom prst="rect">
            <a:avLst/>
          </a:prstGeom>
          <a:noFill/>
          <a:ln/>
        </p:spPr>
        <p:txBody>
          <a:bodyPr wrap="square" lIns="0" tIns="0" rIns="0" bIns="0" rtlCol="0" anchor="t"/>
          <a:lstStyle/>
          <a:p>
            <a:pPr marL="0" indent="0" algn="ctr">
              <a:lnSpc>
                <a:spcPct val="100000"/>
              </a:lnSpc>
              <a:buNone/>
            </a:pPr>
            <a:r>
              <a:rPr lang="en-US" sz="1050" b="1" dirty="0">
                <a:solidFill>
                  <a:srgbClr val="1B2E5E"/>
                </a:solidFill>
                <a:latin typeface="Calibri" pitchFamily="34" charset="0"/>
                <a:ea typeface="Calibri" pitchFamily="34" charset="-122"/>
                <a:cs typeface="Calibri" pitchFamily="34" charset="-120"/>
              </a:rPr>
              <a:t>Internet Safety Day</a:t>
            </a:r>
            <a:endParaRPr lang="en-US" sz="1050" dirty="0"/>
          </a:p>
        </p:txBody>
      </p:sp>
      <p:sp>
        <p:nvSpPr>
          <p:cNvPr id="20" name="Text 15"/>
          <p:cNvSpPr/>
          <p:nvPr/>
        </p:nvSpPr>
        <p:spPr>
          <a:xfrm>
            <a:off x="5081930" y="2679192"/>
            <a:ext cx="1407109" cy="960120"/>
          </a:xfrm>
          <a:prstGeom prst="rect">
            <a:avLst/>
          </a:prstGeom>
          <a:noFill/>
          <a:ln/>
        </p:spPr>
        <p:txBody>
          <a:bodyPr wrap="square" lIns="0" tIns="0" rIns="0" bIns="0" rtlCol="0" anchor="t"/>
          <a:lstStyle/>
          <a:p>
            <a:pPr marL="0" indent="0" algn="ctr">
              <a:lnSpc>
                <a:spcPct val="102000"/>
              </a:lnSpc>
              <a:buNone/>
            </a:pPr>
            <a:r>
              <a:rPr lang="en-US" sz="850" dirty="0">
                <a:solidFill>
                  <a:srgbClr val="26314F"/>
                </a:solidFill>
                <a:latin typeface="Calibri" pitchFamily="34" charset="0"/>
                <a:ea typeface="Calibri" pitchFamily="34" charset="-122"/>
                <a:cs typeface="Calibri" pitchFamily="34" charset="-120"/>
              </a:rPr>
              <a:t>Wellbeing, screen time and staying safe online.</a:t>
            </a:r>
            <a:endParaRPr lang="en-US" sz="850" dirty="0"/>
          </a:p>
        </p:txBody>
      </p:sp>
      <p:sp>
        <p:nvSpPr>
          <p:cNvPr id="21" name="Shape 16"/>
          <p:cNvSpPr/>
          <p:nvPr/>
        </p:nvSpPr>
        <p:spPr>
          <a:xfrm>
            <a:off x="6708496" y="1234440"/>
            <a:ext cx="1589989" cy="2514600"/>
          </a:xfrm>
          <a:prstGeom prst="roundRect">
            <a:avLst>
              <a:gd name="adj" fmla="val 4601"/>
            </a:avLst>
          </a:prstGeom>
          <a:solidFill>
            <a:srgbClr val="EEF1F7"/>
          </a:solidFill>
          <a:ln/>
          <a:effectLst>
            <a:outerShdw blurRad="50800" dist="12700" dir="2700000" algn="bl" rotWithShape="0">
              <a:srgbClr val="000000">
                <a:alpha val="8000"/>
              </a:srgbClr>
            </a:outerShdw>
          </a:effectLst>
        </p:spPr>
      </p:sp>
      <p:sp>
        <p:nvSpPr>
          <p:cNvPr id="22" name="Shape 17"/>
          <p:cNvSpPr/>
          <p:nvPr/>
        </p:nvSpPr>
        <p:spPr>
          <a:xfrm>
            <a:off x="7238314" y="1380744"/>
            <a:ext cx="530352" cy="530352"/>
          </a:xfrm>
          <a:prstGeom prst="ellipse">
            <a:avLst/>
          </a:prstGeom>
          <a:solidFill>
            <a:srgbClr val="0E7C7B"/>
          </a:solidFill>
          <a:ln/>
        </p:spPr>
      </p:sp>
      <p:pic>
        <p:nvPicPr>
          <p:cNvPr id="23" name="Image 3" descr="icons/music_white.png"/>
          <p:cNvPicPr>
            <a:picLocks noChangeAspect="1"/>
          </p:cNvPicPr>
          <p:nvPr/>
        </p:nvPicPr>
        <p:blipFill>
          <a:blip r:embed="rId6"/>
          <a:stretch>
            <a:fillRect/>
          </a:stretch>
        </p:blipFill>
        <p:spPr>
          <a:xfrm>
            <a:off x="7307260" y="1449690"/>
            <a:ext cx="392460" cy="392460"/>
          </a:xfrm>
          <a:prstGeom prst="rect">
            <a:avLst/>
          </a:prstGeom>
        </p:spPr>
      </p:pic>
      <p:sp>
        <p:nvSpPr>
          <p:cNvPr id="24" name="Text 18"/>
          <p:cNvSpPr/>
          <p:nvPr/>
        </p:nvSpPr>
        <p:spPr>
          <a:xfrm>
            <a:off x="6781648" y="2020824"/>
            <a:ext cx="1443685" cy="219456"/>
          </a:xfrm>
          <a:prstGeom prst="rect">
            <a:avLst/>
          </a:prstGeom>
          <a:noFill/>
          <a:ln/>
        </p:spPr>
        <p:txBody>
          <a:bodyPr wrap="square" lIns="0" tIns="0" rIns="0" bIns="0" rtlCol="0" anchor="ctr"/>
          <a:lstStyle/>
          <a:p>
            <a:pPr marL="0" indent="0" algn="ctr">
              <a:buNone/>
            </a:pPr>
            <a:r>
              <a:rPr lang="en-US" sz="800" b="1" kern="0" spc="50" dirty="0">
                <a:solidFill>
                  <a:srgbClr val="0E7C7B"/>
                </a:solidFill>
                <a:latin typeface="Calibri" pitchFamily="34" charset="0"/>
                <a:ea typeface="Calibri" pitchFamily="34" charset="-122"/>
                <a:cs typeface="Calibri" pitchFamily="34" charset="-120"/>
              </a:rPr>
              <a:t>SPRING 2</a:t>
            </a:r>
            <a:endParaRPr lang="en-US" sz="800" dirty="0"/>
          </a:p>
        </p:txBody>
      </p:sp>
      <p:sp>
        <p:nvSpPr>
          <p:cNvPr id="25" name="Text 19"/>
          <p:cNvSpPr/>
          <p:nvPr/>
        </p:nvSpPr>
        <p:spPr>
          <a:xfrm>
            <a:off x="6781648" y="2240280"/>
            <a:ext cx="1443685" cy="457200"/>
          </a:xfrm>
          <a:prstGeom prst="rect">
            <a:avLst/>
          </a:prstGeom>
          <a:noFill/>
          <a:ln/>
        </p:spPr>
        <p:txBody>
          <a:bodyPr wrap="square" lIns="0" tIns="0" rIns="0" bIns="0" rtlCol="0" anchor="t"/>
          <a:lstStyle/>
          <a:p>
            <a:pPr marL="0" indent="0" algn="ctr">
              <a:lnSpc>
                <a:spcPct val="100000"/>
              </a:lnSpc>
              <a:buNone/>
            </a:pPr>
            <a:r>
              <a:rPr lang="en-US" sz="1050" b="1" dirty="0">
                <a:solidFill>
                  <a:srgbClr val="1B2E5E"/>
                </a:solidFill>
                <a:latin typeface="Calibri" pitchFamily="34" charset="0"/>
                <a:ea typeface="Calibri" pitchFamily="34" charset="-122"/>
                <a:cs typeface="Calibri" pitchFamily="34" charset="-120"/>
              </a:rPr>
              <a:t>Programming Music</a:t>
            </a:r>
            <a:endParaRPr lang="en-US" sz="1050" dirty="0"/>
          </a:p>
        </p:txBody>
      </p:sp>
      <p:sp>
        <p:nvSpPr>
          <p:cNvPr id="26" name="Text 20"/>
          <p:cNvSpPr/>
          <p:nvPr/>
        </p:nvSpPr>
        <p:spPr>
          <a:xfrm>
            <a:off x="6799936" y="2679192"/>
            <a:ext cx="1407109" cy="960120"/>
          </a:xfrm>
          <a:prstGeom prst="rect">
            <a:avLst/>
          </a:prstGeom>
          <a:noFill/>
          <a:ln/>
        </p:spPr>
        <p:txBody>
          <a:bodyPr wrap="square" lIns="0" tIns="0" rIns="0" bIns="0" rtlCol="0" anchor="t"/>
          <a:lstStyle/>
          <a:p>
            <a:pPr marL="0" indent="0" algn="ctr">
              <a:lnSpc>
                <a:spcPct val="102000"/>
              </a:lnSpc>
              <a:buNone/>
            </a:pPr>
            <a:r>
              <a:rPr lang="en-US" sz="850" dirty="0">
                <a:solidFill>
                  <a:srgbClr val="26314F"/>
                </a:solidFill>
                <a:latin typeface="Calibri" pitchFamily="34" charset="0"/>
                <a:ea typeface="Calibri" pitchFamily="34" charset="-122"/>
                <a:cs typeface="Calibri" pitchFamily="34" charset="-120"/>
              </a:rPr>
              <a:t>Using loops and repeats to code a piece of music.</a:t>
            </a:r>
            <a:endParaRPr lang="en-US" sz="850" dirty="0"/>
          </a:p>
        </p:txBody>
      </p:sp>
      <p:sp>
        <p:nvSpPr>
          <p:cNvPr id="27" name="Shape 21"/>
          <p:cNvSpPr/>
          <p:nvPr/>
        </p:nvSpPr>
        <p:spPr>
          <a:xfrm>
            <a:off x="8426501" y="1234440"/>
            <a:ext cx="1589989" cy="2514600"/>
          </a:xfrm>
          <a:prstGeom prst="roundRect">
            <a:avLst>
              <a:gd name="adj" fmla="val 4601"/>
            </a:avLst>
          </a:prstGeom>
          <a:solidFill>
            <a:srgbClr val="EEF1F7"/>
          </a:solidFill>
          <a:ln/>
          <a:effectLst>
            <a:outerShdw blurRad="50800" dist="12700" dir="2700000" algn="bl" rotWithShape="0">
              <a:srgbClr val="000000">
                <a:alpha val="8000"/>
              </a:srgbClr>
            </a:outerShdw>
          </a:effectLst>
        </p:spPr>
      </p:sp>
      <p:sp>
        <p:nvSpPr>
          <p:cNvPr id="28" name="Shape 22"/>
          <p:cNvSpPr/>
          <p:nvPr/>
        </p:nvSpPr>
        <p:spPr>
          <a:xfrm>
            <a:off x="8956319" y="1380744"/>
            <a:ext cx="530352" cy="530352"/>
          </a:xfrm>
          <a:prstGeom prst="ellipse">
            <a:avLst/>
          </a:prstGeom>
          <a:solidFill>
            <a:srgbClr val="C1440E"/>
          </a:solidFill>
          <a:ln/>
        </p:spPr>
      </p:sp>
      <p:pic>
        <p:nvPicPr>
          <p:cNvPr id="29" name="Image 4" descr="icons/satellite_white.png"/>
          <p:cNvPicPr>
            <a:picLocks noChangeAspect="1"/>
          </p:cNvPicPr>
          <p:nvPr/>
        </p:nvPicPr>
        <p:blipFill>
          <a:blip r:embed="rId7"/>
          <a:stretch>
            <a:fillRect/>
          </a:stretch>
        </p:blipFill>
        <p:spPr>
          <a:xfrm>
            <a:off x="9025265" y="1449690"/>
            <a:ext cx="392460" cy="392460"/>
          </a:xfrm>
          <a:prstGeom prst="rect">
            <a:avLst/>
          </a:prstGeom>
        </p:spPr>
      </p:pic>
      <p:sp>
        <p:nvSpPr>
          <p:cNvPr id="30" name="Text 23"/>
          <p:cNvSpPr/>
          <p:nvPr/>
        </p:nvSpPr>
        <p:spPr>
          <a:xfrm>
            <a:off x="8499653" y="2020824"/>
            <a:ext cx="1443685" cy="219456"/>
          </a:xfrm>
          <a:prstGeom prst="rect">
            <a:avLst/>
          </a:prstGeom>
          <a:noFill/>
          <a:ln/>
        </p:spPr>
        <p:txBody>
          <a:bodyPr wrap="square" lIns="0" tIns="0" rIns="0" bIns="0" rtlCol="0" anchor="ctr"/>
          <a:lstStyle/>
          <a:p>
            <a:pPr marL="0" indent="0" algn="ctr">
              <a:buNone/>
            </a:pPr>
            <a:r>
              <a:rPr lang="en-US" sz="800" b="1" kern="0" spc="50" dirty="0">
                <a:solidFill>
                  <a:srgbClr val="C1440E"/>
                </a:solidFill>
                <a:latin typeface="Calibri" pitchFamily="34" charset="0"/>
                <a:ea typeface="Calibri" pitchFamily="34" charset="-122"/>
                <a:cs typeface="Calibri" pitchFamily="34" charset="-120"/>
              </a:rPr>
              <a:t>SUMMER 1</a:t>
            </a:r>
            <a:endParaRPr lang="en-US" sz="800" dirty="0"/>
          </a:p>
        </p:txBody>
      </p:sp>
      <p:sp>
        <p:nvSpPr>
          <p:cNvPr id="31" name="Text 24"/>
          <p:cNvSpPr/>
          <p:nvPr/>
        </p:nvSpPr>
        <p:spPr>
          <a:xfrm>
            <a:off x="8499653" y="2240280"/>
            <a:ext cx="1443685" cy="457200"/>
          </a:xfrm>
          <a:prstGeom prst="rect">
            <a:avLst/>
          </a:prstGeom>
          <a:noFill/>
          <a:ln/>
        </p:spPr>
        <p:txBody>
          <a:bodyPr wrap="square" lIns="0" tIns="0" rIns="0" bIns="0" rtlCol="0" anchor="t"/>
          <a:lstStyle/>
          <a:p>
            <a:pPr marL="0" indent="0" algn="ctr">
              <a:lnSpc>
                <a:spcPct val="100000"/>
              </a:lnSpc>
              <a:buNone/>
            </a:pPr>
            <a:r>
              <a:rPr lang="en-US" sz="1050" b="1" dirty="0">
                <a:solidFill>
                  <a:srgbClr val="1B2E5E"/>
                </a:solidFill>
                <a:latin typeface="Calibri" pitchFamily="34" charset="0"/>
                <a:ea typeface="Calibri" pitchFamily="34" charset="-122"/>
                <a:cs typeface="Calibri" pitchFamily="34" charset="-120"/>
              </a:rPr>
              <a:t>Mars Rover 1</a:t>
            </a:r>
            <a:endParaRPr lang="en-US" sz="1050" dirty="0"/>
          </a:p>
        </p:txBody>
      </p:sp>
      <p:sp>
        <p:nvSpPr>
          <p:cNvPr id="32" name="Text 25"/>
          <p:cNvSpPr/>
          <p:nvPr/>
        </p:nvSpPr>
        <p:spPr>
          <a:xfrm>
            <a:off x="8517941" y="2679192"/>
            <a:ext cx="1407109" cy="960120"/>
          </a:xfrm>
          <a:prstGeom prst="rect">
            <a:avLst/>
          </a:prstGeom>
          <a:noFill/>
          <a:ln/>
        </p:spPr>
        <p:txBody>
          <a:bodyPr wrap="square" lIns="0" tIns="0" rIns="0" bIns="0" rtlCol="0" anchor="t"/>
          <a:lstStyle/>
          <a:p>
            <a:pPr marL="0" indent="0" algn="ctr">
              <a:lnSpc>
                <a:spcPct val="102000"/>
              </a:lnSpc>
              <a:buNone/>
            </a:pPr>
            <a:r>
              <a:rPr lang="en-US" sz="850" dirty="0">
                <a:solidFill>
                  <a:srgbClr val="26314F"/>
                </a:solidFill>
                <a:latin typeface="Calibri" pitchFamily="34" charset="0"/>
                <a:ea typeface="Calibri" pitchFamily="34" charset="-122"/>
                <a:cs typeface="Calibri" pitchFamily="34" charset="-120"/>
              </a:rPr>
              <a:t>Binary numbers and how the Mars Rover sends data to Earth.</a:t>
            </a:r>
            <a:endParaRPr lang="en-US" sz="850" dirty="0"/>
          </a:p>
        </p:txBody>
      </p:sp>
      <p:sp>
        <p:nvSpPr>
          <p:cNvPr id="33" name="Shape 26"/>
          <p:cNvSpPr/>
          <p:nvPr/>
        </p:nvSpPr>
        <p:spPr>
          <a:xfrm>
            <a:off x="10144506" y="1234440"/>
            <a:ext cx="1589989" cy="2514600"/>
          </a:xfrm>
          <a:prstGeom prst="roundRect">
            <a:avLst>
              <a:gd name="adj" fmla="val 4601"/>
            </a:avLst>
          </a:prstGeom>
          <a:solidFill>
            <a:srgbClr val="EEF1F7"/>
          </a:solidFill>
          <a:ln/>
          <a:effectLst>
            <a:outerShdw blurRad="50800" dist="12700" dir="2700000" algn="bl" rotWithShape="0">
              <a:srgbClr val="000000">
                <a:alpha val="8000"/>
              </a:srgbClr>
            </a:outerShdw>
          </a:effectLst>
        </p:spPr>
      </p:sp>
      <p:sp>
        <p:nvSpPr>
          <p:cNvPr id="34" name="Shape 27"/>
          <p:cNvSpPr/>
          <p:nvPr/>
        </p:nvSpPr>
        <p:spPr>
          <a:xfrm>
            <a:off x="10674325" y="1380744"/>
            <a:ext cx="530352" cy="530352"/>
          </a:xfrm>
          <a:prstGeom prst="ellipse">
            <a:avLst/>
          </a:prstGeom>
          <a:solidFill>
            <a:srgbClr val="C1440E"/>
          </a:solidFill>
          <a:ln/>
        </p:spPr>
      </p:sp>
      <p:pic>
        <p:nvPicPr>
          <p:cNvPr id="35" name="Image 5" descr="icons/film_white.png"/>
          <p:cNvPicPr>
            <a:picLocks noChangeAspect="1"/>
          </p:cNvPicPr>
          <p:nvPr/>
        </p:nvPicPr>
        <p:blipFill>
          <a:blip r:embed="rId8"/>
          <a:stretch>
            <a:fillRect/>
          </a:stretch>
        </p:blipFill>
        <p:spPr>
          <a:xfrm>
            <a:off x="10743270" y="1449690"/>
            <a:ext cx="392460" cy="392460"/>
          </a:xfrm>
          <a:prstGeom prst="rect">
            <a:avLst/>
          </a:prstGeom>
        </p:spPr>
      </p:pic>
      <p:sp>
        <p:nvSpPr>
          <p:cNvPr id="36" name="Text 28"/>
          <p:cNvSpPr/>
          <p:nvPr/>
        </p:nvSpPr>
        <p:spPr>
          <a:xfrm>
            <a:off x="10217658" y="2020824"/>
            <a:ext cx="1443685" cy="219456"/>
          </a:xfrm>
          <a:prstGeom prst="rect">
            <a:avLst/>
          </a:prstGeom>
          <a:noFill/>
          <a:ln/>
        </p:spPr>
        <p:txBody>
          <a:bodyPr wrap="square" lIns="0" tIns="0" rIns="0" bIns="0" rtlCol="0" anchor="ctr"/>
          <a:lstStyle/>
          <a:p>
            <a:pPr marL="0" indent="0" algn="ctr">
              <a:buNone/>
            </a:pPr>
            <a:r>
              <a:rPr lang="en-US" sz="800" b="1" kern="0" spc="50" dirty="0">
                <a:solidFill>
                  <a:srgbClr val="C1440E"/>
                </a:solidFill>
                <a:latin typeface="Calibri" pitchFamily="34" charset="0"/>
                <a:ea typeface="Calibri" pitchFamily="34" charset="-122"/>
                <a:cs typeface="Calibri" pitchFamily="34" charset="-120"/>
              </a:rPr>
              <a:t>SUMMER 2</a:t>
            </a:r>
            <a:endParaRPr lang="en-US" sz="800" dirty="0"/>
          </a:p>
        </p:txBody>
      </p:sp>
      <p:sp>
        <p:nvSpPr>
          <p:cNvPr id="37" name="Text 29"/>
          <p:cNvSpPr/>
          <p:nvPr/>
        </p:nvSpPr>
        <p:spPr>
          <a:xfrm>
            <a:off x="10217658" y="2240280"/>
            <a:ext cx="1443685" cy="457200"/>
          </a:xfrm>
          <a:prstGeom prst="rect">
            <a:avLst/>
          </a:prstGeom>
          <a:noFill/>
          <a:ln/>
        </p:spPr>
        <p:txBody>
          <a:bodyPr wrap="square" lIns="0" tIns="0" rIns="0" bIns="0" rtlCol="0" anchor="t"/>
          <a:lstStyle/>
          <a:p>
            <a:pPr marL="0" indent="0" algn="ctr">
              <a:lnSpc>
                <a:spcPct val="100000"/>
              </a:lnSpc>
              <a:buNone/>
            </a:pPr>
            <a:r>
              <a:rPr lang="en-US" sz="1050" b="1" dirty="0">
                <a:solidFill>
                  <a:srgbClr val="1B2E5E"/>
                </a:solidFill>
                <a:latin typeface="Calibri" pitchFamily="34" charset="0"/>
                <a:ea typeface="Calibri" pitchFamily="34" charset="-122"/>
                <a:cs typeface="Calibri" pitchFamily="34" charset="-120"/>
              </a:rPr>
              <a:t>Stop Motion Animation</a:t>
            </a:r>
            <a:endParaRPr lang="en-US" sz="1050" dirty="0"/>
          </a:p>
        </p:txBody>
      </p:sp>
      <p:sp>
        <p:nvSpPr>
          <p:cNvPr id="38" name="Text 30"/>
          <p:cNvSpPr/>
          <p:nvPr/>
        </p:nvSpPr>
        <p:spPr>
          <a:xfrm>
            <a:off x="10235946" y="2679192"/>
            <a:ext cx="1407109" cy="960120"/>
          </a:xfrm>
          <a:prstGeom prst="rect">
            <a:avLst/>
          </a:prstGeom>
          <a:noFill/>
          <a:ln/>
        </p:spPr>
        <p:txBody>
          <a:bodyPr wrap="square" lIns="0" tIns="0" rIns="0" bIns="0" rtlCol="0" anchor="t"/>
          <a:lstStyle/>
          <a:p>
            <a:pPr marL="0" indent="0" algn="ctr">
              <a:lnSpc>
                <a:spcPct val="102000"/>
              </a:lnSpc>
              <a:buNone/>
            </a:pPr>
            <a:r>
              <a:rPr lang="en-US" sz="850" dirty="0">
                <a:solidFill>
                  <a:srgbClr val="26314F"/>
                </a:solidFill>
                <a:latin typeface="Calibri" pitchFamily="34" charset="0"/>
                <a:ea typeface="Calibri" pitchFamily="34" charset="-122"/>
                <a:cs typeface="Calibri" pitchFamily="34" charset="-120"/>
              </a:rPr>
              <a:t>Storyboarding and building a stop-motion animation.</a:t>
            </a:r>
            <a:endParaRPr lang="en-US" sz="850" dirty="0"/>
          </a:p>
        </p:txBody>
      </p:sp>
      <p:sp>
        <p:nvSpPr>
          <p:cNvPr id="39" name="Shape 31"/>
          <p:cNvSpPr/>
          <p:nvPr/>
        </p:nvSpPr>
        <p:spPr>
          <a:xfrm>
            <a:off x="502920" y="3886200"/>
            <a:ext cx="868680" cy="2514600"/>
          </a:xfrm>
          <a:prstGeom prst="roundRect">
            <a:avLst>
              <a:gd name="adj" fmla="val 8421"/>
            </a:avLst>
          </a:prstGeom>
          <a:solidFill>
            <a:srgbClr val="1B2E5E"/>
          </a:solidFill>
          <a:ln/>
        </p:spPr>
      </p:sp>
      <p:sp>
        <p:nvSpPr>
          <p:cNvPr id="40" name="Text 32"/>
          <p:cNvSpPr/>
          <p:nvPr/>
        </p:nvSpPr>
        <p:spPr>
          <a:xfrm>
            <a:off x="502920" y="3886200"/>
            <a:ext cx="868680" cy="2514600"/>
          </a:xfrm>
          <a:prstGeom prst="rect">
            <a:avLst/>
          </a:prstGeom>
          <a:noFill/>
          <a:ln/>
        </p:spPr>
        <p:txBody>
          <a:bodyPr wrap="square" lIns="0" tIns="0" rIns="0" bIns="0" rtlCol="0" anchor="ctr"/>
          <a:lstStyle/>
          <a:p>
            <a:pPr marL="0" indent="0" algn="ctr">
              <a:lnSpc>
                <a:spcPct val="100000"/>
              </a:lnSpc>
              <a:buNone/>
            </a:pPr>
            <a:r>
              <a:rPr lang="en-US" sz="1600" b="1" dirty="0">
                <a:solidFill>
                  <a:srgbClr val="FFFFFF"/>
                </a:solidFill>
                <a:latin typeface="Calibri" pitchFamily="34" charset="0"/>
                <a:ea typeface="Calibri" pitchFamily="34" charset="-122"/>
                <a:cs typeface="Calibri" pitchFamily="34" charset="-120"/>
              </a:rPr>
              <a:t>Year</a:t>
            </a:r>
            <a:endParaRPr lang="en-US" sz="1600" dirty="0"/>
          </a:p>
          <a:p>
            <a:pPr marL="0" indent="0" algn="ctr">
              <a:lnSpc>
                <a:spcPct val="100000"/>
              </a:lnSpc>
              <a:buNone/>
            </a:pPr>
            <a:r>
              <a:rPr lang="en-US" sz="1600" b="1" dirty="0">
                <a:solidFill>
                  <a:srgbClr val="FFFFFF"/>
                </a:solidFill>
                <a:latin typeface="Calibri" pitchFamily="34" charset="0"/>
                <a:ea typeface="Calibri" pitchFamily="34" charset="-122"/>
                <a:cs typeface="Calibri" pitchFamily="34" charset="-120"/>
              </a:rPr>
              <a:t>6</a:t>
            </a:r>
            <a:endParaRPr lang="en-US" sz="1600" dirty="0"/>
          </a:p>
        </p:txBody>
      </p:sp>
      <p:sp>
        <p:nvSpPr>
          <p:cNvPr id="41" name="Shape 33"/>
          <p:cNvSpPr/>
          <p:nvPr/>
        </p:nvSpPr>
        <p:spPr>
          <a:xfrm>
            <a:off x="1554480" y="3886200"/>
            <a:ext cx="1589989" cy="2514600"/>
          </a:xfrm>
          <a:prstGeom prst="roundRect">
            <a:avLst>
              <a:gd name="adj" fmla="val 4601"/>
            </a:avLst>
          </a:prstGeom>
          <a:solidFill>
            <a:srgbClr val="EEF1F7"/>
          </a:solidFill>
          <a:ln/>
          <a:effectLst>
            <a:outerShdw blurRad="50800" dist="12700" dir="2700000" algn="bl" rotWithShape="0">
              <a:srgbClr val="000000">
                <a:alpha val="8000"/>
              </a:srgbClr>
            </a:outerShdw>
          </a:effectLst>
        </p:spPr>
      </p:sp>
      <p:sp>
        <p:nvSpPr>
          <p:cNvPr id="42" name="Shape 34"/>
          <p:cNvSpPr/>
          <p:nvPr/>
        </p:nvSpPr>
        <p:spPr>
          <a:xfrm>
            <a:off x="2084299" y="4032504"/>
            <a:ext cx="530352" cy="530352"/>
          </a:xfrm>
          <a:prstGeom prst="ellipse">
            <a:avLst/>
          </a:prstGeom>
          <a:solidFill>
            <a:srgbClr val="F5A623"/>
          </a:solidFill>
          <a:ln/>
        </p:spPr>
      </p:sp>
      <p:pic>
        <p:nvPicPr>
          <p:cNvPr id="43" name="Image 6" descr="icons/history_white.png"/>
          <p:cNvPicPr>
            <a:picLocks noChangeAspect="1"/>
          </p:cNvPicPr>
          <p:nvPr/>
        </p:nvPicPr>
        <p:blipFill>
          <a:blip r:embed="rId9"/>
          <a:stretch>
            <a:fillRect/>
          </a:stretch>
        </p:blipFill>
        <p:spPr>
          <a:xfrm>
            <a:off x="2153244" y="4101450"/>
            <a:ext cx="392460" cy="392460"/>
          </a:xfrm>
          <a:prstGeom prst="rect">
            <a:avLst/>
          </a:prstGeom>
        </p:spPr>
      </p:pic>
      <p:sp>
        <p:nvSpPr>
          <p:cNvPr id="44" name="Text 35"/>
          <p:cNvSpPr/>
          <p:nvPr/>
        </p:nvSpPr>
        <p:spPr>
          <a:xfrm>
            <a:off x="1627632" y="4672584"/>
            <a:ext cx="1443685" cy="219456"/>
          </a:xfrm>
          <a:prstGeom prst="rect">
            <a:avLst/>
          </a:prstGeom>
          <a:noFill/>
          <a:ln/>
        </p:spPr>
        <p:txBody>
          <a:bodyPr wrap="square" lIns="0" tIns="0" rIns="0" bIns="0" rtlCol="0" anchor="ctr"/>
          <a:lstStyle/>
          <a:p>
            <a:pPr marL="0" indent="0" algn="ctr">
              <a:buNone/>
            </a:pPr>
            <a:r>
              <a:rPr lang="en-US" sz="800" b="1" kern="0" spc="50" dirty="0">
                <a:solidFill>
                  <a:srgbClr val="F5A623"/>
                </a:solidFill>
                <a:latin typeface="Calibri" pitchFamily="34" charset="0"/>
                <a:ea typeface="Calibri" pitchFamily="34" charset="-122"/>
                <a:cs typeface="Calibri" pitchFamily="34" charset="-120"/>
              </a:rPr>
              <a:t>AUTUMN 1</a:t>
            </a:r>
            <a:endParaRPr lang="en-US" sz="800" dirty="0"/>
          </a:p>
        </p:txBody>
      </p:sp>
      <p:sp>
        <p:nvSpPr>
          <p:cNvPr id="45" name="Text 36"/>
          <p:cNvSpPr/>
          <p:nvPr/>
        </p:nvSpPr>
        <p:spPr>
          <a:xfrm>
            <a:off x="1627632" y="4892040"/>
            <a:ext cx="1443685" cy="457200"/>
          </a:xfrm>
          <a:prstGeom prst="rect">
            <a:avLst/>
          </a:prstGeom>
          <a:noFill/>
          <a:ln/>
        </p:spPr>
        <p:txBody>
          <a:bodyPr wrap="square" lIns="0" tIns="0" rIns="0" bIns="0" rtlCol="0" anchor="t"/>
          <a:lstStyle/>
          <a:p>
            <a:pPr marL="0" indent="0" algn="ctr">
              <a:lnSpc>
                <a:spcPct val="100000"/>
              </a:lnSpc>
              <a:buNone/>
            </a:pPr>
            <a:r>
              <a:rPr lang="en-US" sz="1050" b="1" dirty="0">
                <a:solidFill>
                  <a:srgbClr val="1B2E5E"/>
                </a:solidFill>
                <a:latin typeface="Calibri" pitchFamily="34" charset="0"/>
                <a:ea typeface="Calibri" pitchFamily="34" charset="-122"/>
                <a:cs typeface="Calibri" pitchFamily="34" charset="-120"/>
              </a:rPr>
              <a:t>Bletchley Park</a:t>
            </a:r>
            <a:endParaRPr lang="en-US" sz="1050" dirty="0"/>
          </a:p>
        </p:txBody>
      </p:sp>
      <p:sp>
        <p:nvSpPr>
          <p:cNvPr id="46" name="Text 37"/>
          <p:cNvSpPr/>
          <p:nvPr/>
        </p:nvSpPr>
        <p:spPr>
          <a:xfrm>
            <a:off x="1645920" y="5330952"/>
            <a:ext cx="1407109" cy="960120"/>
          </a:xfrm>
          <a:prstGeom prst="rect">
            <a:avLst/>
          </a:prstGeom>
          <a:noFill/>
          <a:ln/>
        </p:spPr>
        <p:txBody>
          <a:bodyPr wrap="square" lIns="0" tIns="0" rIns="0" bIns="0" rtlCol="0" anchor="t"/>
          <a:lstStyle/>
          <a:p>
            <a:pPr marL="0" indent="0" algn="ctr">
              <a:lnSpc>
                <a:spcPct val="102000"/>
              </a:lnSpc>
              <a:buNone/>
            </a:pPr>
            <a:r>
              <a:rPr lang="en-US" sz="850" dirty="0">
                <a:solidFill>
                  <a:srgbClr val="26314F"/>
                </a:solidFill>
                <a:latin typeface="Calibri" pitchFamily="34" charset="0"/>
                <a:ea typeface="Calibri" pitchFamily="34" charset="-122"/>
                <a:cs typeface="Calibri" pitchFamily="34" charset="-120"/>
              </a:rPr>
              <a:t>Codebreaking, passwords, and the history of computing.</a:t>
            </a:r>
            <a:endParaRPr lang="en-US" sz="850" dirty="0"/>
          </a:p>
        </p:txBody>
      </p:sp>
      <p:sp>
        <p:nvSpPr>
          <p:cNvPr id="47" name="Shape 38"/>
          <p:cNvSpPr/>
          <p:nvPr/>
        </p:nvSpPr>
        <p:spPr>
          <a:xfrm>
            <a:off x="3272485" y="3886200"/>
            <a:ext cx="1589989" cy="2514600"/>
          </a:xfrm>
          <a:prstGeom prst="roundRect">
            <a:avLst>
              <a:gd name="adj" fmla="val 4601"/>
            </a:avLst>
          </a:prstGeom>
          <a:solidFill>
            <a:srgbClr val="EEF1F7"/>
          </a:solidFill>
          <a:ln/>
          <a:effectLst>
            <a:outerShdw blurRad="50800" dist="12700" dir="2700000" algn="bl" rotWithShape="0">
              <a:srgbClr val="000000">
                <a:alpha val="8000"/>
              </a:srgbClr>
            </a:outerShdw>
          </a:effectLst>
        </p:spPr>
      </p:sp>
      <p:sp>
        <p:nvSpPr>
          <p:cNvPr id="48" name="Shape 39"/>
          <p:cNvSpPr/>
          <p:nvPr/>
        </p:nvSpPr>
        <p:spPr>
          <a:xfrm>
            <a:off x="3802304" y="4032504"/>
            <a:ext cx="530352" cy="530352"/>
          </a:xfrm>
          <a:prstGeom prst="ellipse">
            <a:avLst/>
          </a:prstGeom>
          <a:solidFill>
            <a:srgbClr val="F5A623"/>
          </a:solidFill>
          <a:ln/>
        </p:spPr>
      </p:sp>
      <p:pic>
        <p:nvPicPr>
          <p:cNvPr id="49" name="Image 7" descr="icons/code_white.png"/>
          <p:cNvPicPr>
            <a:picLocks noChangeAspect="1"/>
          </p:cNvPicPr>
          <p:nvPr/>
        </p:nvPicPr>
        <p:blipFill>
          <a:blip r:embed="rId10"/>
          <a:stretch>
            <a:fillRect/>
          </a:stretch>
        </p:blipFill>
        <p:spPr>
          <a:xfrm>
            <a:off x="3871250" y="4101450"/>
            <a:ext cx="392460" cy="392460"/>
          </a:xfrm>
          <a:prstGeom prst="rect">
            <a:avLst/>
          </a:prstGeom>
        </p:spPr>
      </p:pic>
      <p:sp>
        <p:nvSpPr>
          <p:cNvPr id="50" name="Text 40"/>
          <p:cNvSpPr/>
          <p:nvPr/>
        </p:nvSpPr>
        <p:spPr>
          <a:xfrm>
            <a:off x="3345637" y="4672584"/>
            <a:ext cx="1443685" cy="219456"/>
          </a:xfrm>
          <a:prstGeom prst="rect">
            <a:avLst/>
          </a:prstGeom>
          <a:noFill/>
          <a:ln/>
        </p:spPr>
        <p:txBody>
          <a:bodyPr wrap="square" lIns="0" tIns="0" rIns="0" bIns="0" rtlCol="0" anchor="ctr"/>
          <a:lstStyle/>
          <a:p>
            <a:pPr marL="0" indent="0" algn="ctr">
              <a:buNone/>
            </a:pPr>
            <a:r>
              <a:rPr lang="en-US" sz="800" b="1" kern="0" spc="50" dirty="0">
                <a:solidFill>
                  <a:srgbClr val="F5A623"/>
                </a:solidFill>
                <a:latin typeface="Calibri" pitchFamily="34" charset="0"/>
                <a:ea typeface="Calibri" pitchFamily="34" charset="-122"/>
                <a:cs typeface="Calibri" pitchFamily="34" charset="-120"/>
              </a:rPr>
              <a:t>AUTUMN 2</a:t>
            </a:r>
            <a:endParaRPr lang="en-US" sz="800" dirty="0"/>
          </a:p>
        </p:txBody>
      </p:sp>
      <p:sp>
        <p:nvSpPr>
          <p:cNvPr id="51" name="Text 41"/>
          <p:cNvSpPr/>
          <p:nvPr/>
        </p:nvSpPr>
        <p:spPr>
          <a:xfrm>
            <a:off x="3345637" y="4892040"/>
            <a:ext cx="1443685" cy="457200"/>
          </a:xfrm>
          <a:prstGeom prst="rect">
            <a:avLst/>
          </a:prstGeom>
          <a:noFill/>
          <a:ln/>
        </p:spPr>
        <p:txBody>
          <a:bodyPr wrap="square" lIns="0" tIns="0" rIns="0" bIns="0" rtlCol="0" anchor="t"/>
          <a:lstStyle/>
          <a:p>
            <a:pPr marL="0" indent="0" algn="ctr">
              <a:lnSpc>
                <a:spcPct val="100000"/>
              </a:lnSpc>
              <a:buNone/>
            </a:pPr>
            <a:r>
              <a:rPr lang="en-US" sz="1050" b="1" dirty="0">
                <a:solidFill>
                  <a:srgbClr val="1B2E5E"/>
                </a:solidFill>
                <a:latin typeface="Calibri" pitchFamily="34" charset="0"/>
                <a:ea typeface="Calibri" pitchFamily="34" charset="-122"/>
                <a:cs typeface="Calibri" pitchFamily="34" charset="-120"/>
              </a:rPr>
              <a:t>Intro to Python</a:t>
            </a:r>
            <a:endParaRPr lang="en-US" sz="1050" dirty="0"/>
          </a:p>
        </p:txBody>
      </p:sp>
      <p:sp>
        <p:nvSpPr>
          <p:cNvPr id="52" name="Text 42"/>
          <p:cNvSpPr/>
          <p:nvPr/>
        </p:nvSpPr>
        <p:spPr>
          <a:xfrm>
            <a:off x="3363925" y="5330952"/>
            <a:ext cx="1407109" cy="960120"/>
          </a:xfrm>
          <a:prstGeom prst="rect">
            <a:avLst/>
          </a:prstGeom>
          <a:noFill/>
          <a:ln/>
        </p:spPr>
        <p:txBody>
          <a:bodyPr wrap="square" lIns="0" tIns="0" rIns="0" bIns="0" rtlCol="0" anchor="t"/>
          <a:lstStyle/>
          <a:p>
            <a:pPr marL="0" indent="0" algn="ctr">
              <a:lnSpc>
                <a:spcPct val="102000"/>
              </a:lnSpc>
              <a:buNone/>
            </a:pPr>
            <a:r>
              <a:rPr lang="en-US" sz="850" dirty="0">
                <a:solidFill>
                  <a:srgbClr val="26314F"/>
                </a:solidFill>
                <a:latin typeface="Calibri" pitchFamily="34" charset="0"/>
                <a:ea typeface="Calibri" pitchFamily="34" charset="-122"/>
                <a:cs typeface="Calibri" pitchFamily="34" charset="-120"/>
              </a:rPr>
              <a:t>Loops and random numbers in a text-based language.</a:t>
            </a:r>
            <a:endParaRPr lang="en-US" sz="850" dirty="0"/>
          </a:p>
        </p:txBody>
      </p:sp>
      <p:sp>
        <p:nvSpPr>
          <p:cNvPr id="53" name="Shape 43"/>
          <p:cNvSpPr/>
          <p:nvPr/>
        </p:nvSpPr>
        <p:spPr>
          <a:xfrm>
            <a:off x="4990490" y="3886200"/>
            <a:ext cx="1589989" cy="2514600"/>
          </a:xfrm>
          <a:prstGeom prst="roundRect">
            <a:avLst>
              <a:gd name="adj" fmla="val 4601"/>
            </a:avLst>
          </a:prstGeom>
          <a:solidFill>
            <a:srgbClr val="EEF1F7"/>
          </a:solidFill>
          <a:ln/>
          <a:effectLst>
            <a:outerShdw blurRad="50800" dist="12700" dir="2700000" algn="bl" rotWithShape="0">
              <a:srgbClr val="000000">
                <a:alpha val="8000"/>
              </a:srgbClr>
            </a:outerShdw>
          </a:effectLst>
        </p:spPr>
      </p:sp>
      <p:sp>
        <p:nvSpPr>
          <p:cNvPr id="54" name="Shape 44"/>
          <p:cNvSpPr/>
          <p:nvPr/>
        </p:nvSpPr>
        <p:spPr>
          <a:xfrm>
            <a:off x="5520309" y="4032504"/>
            <a:ext cx="530352" cy="530352"/>
          </a:xfrm>
          <a:prstGeom prst="ellipse">
            <a:avLst/>
          </a:prstGeom>
          <a:solidFill>
            <a:srgbClr val="0E7C7B"/>
          </a:solidFill>
          <a:ln/>
        </p:spPr>
      </p:sp>
      <p:pic>
        <p:nvPicPr>
          <p:cNvPr id="55" name="Image 8" descr="icons/shield_white.png"/>
          <p:cNvPicPr>
            <a:picLocks noChangeAspect="1"/>
          </p:cNvPicPr>
          <p:nvPr/>
        </p:nvPicPr>
        <p:blipFill>
          <a:blip r:embed="rId5"/>
          <a:stretch>
            <a:fillRect/>
          </a:stretch>
        </p:blipFill>
        <p:spPr>
          <a:xfrm>
            <a:off x="5589255" y="4101450"/>
            <a:ext cx="392460" cy="392460"/>
          </a:xfrm>
          <a:prstGeom prst="rect">
            <a:avLst/>
          </a:prstGeom>
        </p:spPr>
      </p:pic>
      <p:sp>
        <p:nvSpPr>
          <p:cNvPr id="56" name="Text 45"/>
          <p:cNvSpPr/>
          <p:nvPr/>
        </p:nvSpPr>
        <p:spPr>
          <a:xfrm>
            <a:off x="5063642" y="4672584"/>
            <a:ext cx="1443685" cy="219456"/>
          </a:xfrm>
          <a:prstGeom prst="rect">
            <a:avLst/>
          </a:prstGeom>
          <a:noFill/>
          <a:ln/>
        </p:spPr>
        <p:txBody>
          <a:bodyPr wrap="square" lIns="0" tIns="0" rIns="0" bIns="0" rtlCol="0" anchor="ctr"/>
          <a:lstStyle/>
          <a:p>
            <a:pPr marL="0" indent="0" algn="ctr">
              <a:buNone/>
            </a:pPr>
            <a:r>
              <a:rPr lang="en-US" sz="800" b="1" kern="0" spc="50" dirty="0">
                <a:solidFill>
                  <a:srgbClr val="0E7C7B"/>
                </a:solidFill>
                <a:latin typeface="Calibri" pitchFamily="34" charset="0"/>
                <a:ea typeface="Calibri" pitchFamily="34" charset="-122"/>
                <a:cs typeface="Calibri" pitchFamily="34" charset="-120"/>
              </a:rPr>
              <a:t>SPRING 1</a:t>
            </a:r>
            <a:endParaRPr lang="en-US" sz="800" dirty="0"/>
          </a:p>
        </p:txBody>
      </p:sp>
      <p:sp>
        <p:nvSpPr>
          <p:cNvPr id="57" name="Text 46"/>
          <p:cNvSpPr/>
          <p:nvPr/>
        </p:nvSpPr>
        <p:spPr>
          <a:xfrm>
            <a:off x="5063642" y="4892040"/>
            <a:ext cx="1443685" cy="457200"/>
          </a:xfrm>
          <a:prstGeom prst="rect">
            <a:avLst/>
          </a:prstGeom>
          <a:noFill/>
          <a:ln/>
        </p:spPr>
        <p:txBody>
          <a:bodyPr wrap="square" lIns="0" tIns="0" rIns="0" bIns="0" rtlCol="0" anchor="t"/>
          <a:lstStyle/>
          <a:p>
            <a:pPr marL="0" indent="0" algn="ctr">
              <a:lnSpc>
                <a:spcPct val="100000"/>
              </a:lnSpc>
              <a:buNone/>
            </a:pPr>
            <a:r>
              <a:rPr lang="en-US" sz="1050" b="1" dirty="0">
                <a:solidFill>
                  <a:srgbClr val="1B2E5E"/>
                </a:solidFill>
                <a:latin typeface="Calibri" pitchFamily="34" charset="0"/>
                <a:ea typeface="Calibri" pitchFamily="34" charset="-122"/>
                <a:cs typeface="Calibri" pitchFamily="34" charset="-120"/>
              </a:rPr>
              <a:t>Internet Safety Day</a:t>
            </a:r>
            <a:endParaRPr lang="en-US" sz="1050" dirty="0"/>
          </a:p>
        </p:txBody>
      </p:sp>
      <p:sp>
        <p:nvSpPr>
          <p:cNvPr id="58" name="Text 47"/>
          <p:cNvSpPr/>
          <p:nvPr/>
        </p:nvSpPr>
        <p:spPr>
          <a:xfrm>
            <a:off x="5081930" y="5330952"/>
            <a:ext cx="1407109" cy="960120"/>
          </a:xfrm>
          <a:prstGeom prst="rect">
            <a:avLst/>
          </a:prstGeom>
          <a:noFill/>
          <a:ln/>
        </p:spPr>
        <p:txBody>
          <a:bodyPr wrap="square" lIns="0" tIns="0" rIns="0" bIns="0" rtlCol="0" anchor="t"/>
          <a:lstStyle/>
          <a:p>
            <a:pPr marL="0" indent="0" algn="ctr">
              <a:lnSpc>
                <a:spcPct val="102000"/>
              </a:lnSpc>
              <a:buNone/>
            </a:pPr>
            <a:r>
              <a:rPr lang="en-US" sz="850" dirty="0">
                <a:solidFill>
                  <a:srgbClr val="26314F"/>
                </a:solidFill>
                <a:latin typeface="Calibri" pitchFamily="34" charset="0"/>
                <a:ea typeface="Calibri" pitchFamily="34" charset="-122"/>
                <a:cs typeface="Calibri" pitchFamily="34" charset="-120"/>
              </a:rPr>
              <a:t>Digital reputation, privacy and staying secure online.</a:t>
            </a:r>
            <a:endParaRPr lang="en-US" sz="850" dirty="0"/>
          </a:p>
        </p:txBody>
      </p:sp>
      <p:sp>
        <p:nvSpPr>
          <p:cNvPr id="59" name="Shape 48"/>
          <p:cNvSpPr/>
          <p:nvPr/>
        </p:nvSpPr>
        <p:spPr>
          <a:xfrm>
            <a:off x="6708496" y="3886200"/>
            <a:ext cx="1589989" cy="2514600"/>
          </a:xfrm>
          <a:prstGeom prst="roundRect">
            <a:avLst>
              <a:gd name="adj" fmla="val 4601"/>
            </a:avLst>
          </a:prstGeom>
          <a:solidFill>
            <a:srgbClr val="EEF1F7"/>
          </a:solidFill>
          <a:ln/>
          <a:effectLst>
            <a:outerShdw blurRad="50800" dist="12700" dir="2700000" algn="bl" rotWithShape="0">
              <a:srgbClr val="000000">
                <a:alpha val="8000"/>
              </a:srgbClr>
            </a:outerShdw>
          </a:effectLst>
        </p:spPr>
      </p:sp>
      <p:sp>
        <p:nvSpPr>
          <p:cNvPr id="60" name="Shape 49"/>
          <p:cNvSpPr/>
          <p:nvPr/>
        </p:nvSpPr>
        <p:spPr>
          <a:xfrm>
            <a:off x="7238314" y="4032504"/>
            <a:ext cx="530352" cy="530352"/>
          </a:xfrm>
          <a:prstGeom prst="ellipse">
            <a:avLst/>
          </a:prstGeom>
          <a:solidFill>
            <a:srgbClr val="0E7C7B"/>
          </a:solidFill>
          <a:ln/>
        </p:spPr>
      </p:sp>
      <p:pic>
        <p:nvPicPr>
          <p:cNvPr id="61" name="Image 9" descr="icons/chartbar_white.png"/>
          <p:cNvPicPr>
            <a:picLocks noChangeAspect="1"/>
          </p:cNvPicPr>
          <p:nvPr/>
        </p:nvPicPr>
        <p:blipFill>
          <a:blip r:embed="rId11"/>
          <a:stretch>
            <a:fillRect/>
          </a:stretch>
        </p:blipFill>
        <p:spPr>
          <a:xfrm>
            <a:off x="7307260" y="4101450"/>
            <a:ext cx="392460" cy="392460"/>
          </a:xfrm>
          <a:prstGeom prst="rect">
            <a:avLst/>
          </a:prstGeom>
        </p:spPr>
      </p:pic>
      <p:sp>
        <p:nvSpPr>
          <p:cNvPr id="62" name="Text 50"/>
          <p:cNvSpPr/>
          <p:nvPr/>
        </p:nvSpPr>
        <p:spPr>
          <a:xfrm>
            <a:off x="6781648" y="4672584"/>
            <a:ext cx="1443685" cy="219456"/>
          </a:xfrm>
          <a:prstGeom prst="rect">
            <a:avLst/>
          </a:prstGeom>
          <a:noFill/>
          <a:ln/>
        </p:spPr>
        <p:txBody>
          <a:bodyPr wrap="square" lIns="0" tIns="0" rIns="0" bIns="0" rtlCol="0" anchor="ctr"/>
          <a:lstStyle/>
          <a:p>
            <a:pPr marL="0" indent="0" algn="ctr">
              <a:buNone/>
            </a:pPr>
            <a:r>
              <a:rPr lang="en-US" sz="800" b="1" kern="0" spc="50" dirty="0">
                <a:solidFill>
                  <a:srgbClr val="0E7C7B"/>
                </a:solidFill>
                <a:latin typeface="Calibri" pitchFamily="34" charset="0"/>
                <a:ea typeface="Calibri" pitchFamily="34" charset="-122"/>
                <a:cs typeface="Calibri" pitchFamily="34" charset="-120"/>
              </a:rPr>
              <a:t>SPRING 2</a:t>
            </a:r>
            <a:endParaRPr lang="en-US" sz="800" dirty="0"/>
          </a:p>
        </p:txBody>
      </p:sp>
      <p:sp>
        <p:nvSpPr>
          <p:cNvPr id="63" name="Text 51"/>
          <p:cNvSpPr/>
          <p:nvPr/>
        </p:nvSpPr>
        <p:spPr>
          <a:xfrm>
            <a:off x="6781648" y="4892040"/>
            <a:ext cx="1443685" cy="457200"/>
          </a:xfrm>
          <a:prstGeom prst="rect">
            <a:avLst/>
          </a:prstGeom>
          <a:noFill/>
          <a:ln/>
        </p:spPr>
        <p:txBody>
          <a:bodyPr wrap="square" lIns="0" tIns="0" rIns="0" bIns="0" rtlCol="0" anchor="t"/>
          <a:lstStyle/>
          <a:p>
            <a:pPr marL="0" indent="0" algn="ctr">
              <a:lnSpc>
                <a:spcPct val="100000"/>
              </a:lnSpc>
              <a:buNone/>
            </a:pPr>
            <a:r>
              <a:rPr lang="en-US" sz="1050" b="1" dirty="0">
                <a:solidFill>
                  <a:srgbClr val="1B2E5E"/>
                </a:solidFill>
                <a:latin typeface="Calibri" pitchFamily="34" charset="0"/>
                <a:ea typeface="Calibri" pitchFamily="34" charset="-122"/>
                <a:cs typeface="Calibri" pitchFamily="34" charset="-120"/>
              </a:rPr>
              <a:t>Big Data 1</a:t>
            </a:r>
            <a:endParaRPr lang="en-US" sz="1050" dirty="0"/>
          </a:p>
        </p:txBody>
      </p:sp>
      <p:sp>
        <p:nvSpPr>
          <p:cNvPr id="64" name="Text 52"/>
          <p:cNvSpPr/>
          <p:nvPr/>
        </p:nvSpPr>
        <p:spPr>
          <a:xfrm>
            <a:off x="6799936" y="5330952"/>
            <a:ext cx="1407109" cy="960120"/>
          </a:xfrm>
          <a:prstGeom prst="rect">
            <a:avLst/>
          </a:prstGeom>
          <a:noFill/>
          <a:ln/>
        </p:spPr>
        <p:txBody>
          <a:bodyPr wrap="square" lIns="0" tIns="0" rIns="0" bIns="0" rtlCol="0" anchor="t"/>
          <a:lstStyle/>
          <a:p>
            <a:pPr marL="0" indent="0" algn="ctr">
              <a:lnSpc>
                <a:spcPct val="102000"/>
              </a:lnSpc>
              <a:buNone/>
            </a:pPr>
            <a:r>
              <a:rPr lang="en-US" sz="850" dirty="0">
                <a:solidFill>
                  <a:srgbClr val="26314F"/>
                </a:solidFill>
                <a:latin typeface="Calibri" pitchFamily="34" charset="0"/>
                <a:ea typeface="Calibri" pitchFamily="34" charset="-122"/>
                <a:cs typeface="Calibri" pitchFamily="34" charset="-120"/>
              </a:rPr>
              <a:t>Barcodes, RFID and analysing real-time data in a spreadsheet.</a:t>
            </a:r>
            <a:endParaRPr lang="en-US" sz="850" dirty="0"/>
          </a:p>
        </p:txBody>
      </p:sp>
      <p:sp>
        <p:nvSpPr>
          <p:cNvPr id="65" name="Shape 53"/>
          <p:cNvSpPr/>
          <p:nvPr/>
        </p:nvSpPr>
        <p:spPr>
          <a:xfrm>
            <a:off x="10144506" y="3886200"/>
            <a:ext cx="1589989" cy="2514600"/>
          </a:xfrm>
          <a:prstGeom prst="roundRect">
            <a:avLst>
              <a:gd name="adj" fmla="val 4601"/>
            </a:avLst>
          </a:prstGeom>
          <a:solidFill>
            <a:srgbClr val="EEF1F7"/>
          </a:solidFill>
          <a:ln/>
          <a:effectLst>
            <a:outerShdw blurRad="50800" dist="12700" dir="2700000" algn="bl" rotWithShape="0">
              <a:srgbClr val="000000">
                <a:alpha val="8000"/>
              </a:srgbClr>
            </a:outerShdw>
          </a:effectLst>
        </p:spPr>
      </p:sp>
      <p:sp>
        <p:nvSpPr>
          <p:cNvPr id="66" name="Shape 54"/>
          <p:cNvSpPr/>
          <p:nvPr/>
        </p:nvSpPr>
        <p:spPr>
          <a:xfrm>
            <a:off x="10674325" y="4032504"/>
            <a:ext cx="530352" cy="530352"/>
          </a:xfrm>
          <a:prstGeom prst="ellipse">
            <a:avLst/>
          </a:prstGeom>
          <a:solidFill>
            <a:srgbClr val="C1440E"/>
          </a:solidFill>
          <a:ln/>
        </p:spPr>
      </p:sp>
      <p:pic>
        <p:nvPicPr>
          <p:cNvPr id="67" name="Image 10" descr="icons/history_white.png"/>
          <p:cNvPicPr>
            <a:picLocks noChangeAspect="1"/>
          </p:cNvPicPr>
          <p:nvPr/>
        </p:nvPicPr>
        <p:blipFill>
          <a:blip r:embed="rId9"/>
          <a:stretch>
            <a:fillRect/>
          </a:stretch>
        </p:blipFill>
        <p:spPr>
          <a:xfrm>
            <a:off x="10743270" y="4101450"/>
            <a:ext cx="392460" cy="392460"/>
          </a:xfrm>
          <a:prstGeom prst="rect">
            <a:avLst/>
          </a:prstGeom>
        </p:spPr>
      </p:pic>
      <p:sp>
        <p:nvSpPr>
          <p:cNvPr id="68" name="Text 55"/>
          <p:cNvSpPr/>
          <p:nvPr/>
        </p:nvSpPr>
        <p:spPr>
          <a:xfrm>
            <a:off x="10217658" y="4672584"/>
            <a:ext cx="1443685" cy="219456"/>
          </a:xfrm>
          <a:prstGeom prst="rect">
            <a:avLst/>
          </a:prstGeom>
          <a:noFill/>
          <a:ln/>
        </p:spPr>
        <p:txBody>
          <a:bodyPr wrap="square" lIns="0" tIns="0" rIns="0" bIns="0" rtlCol="0" anchor="ctr"/>
          <a:lstStyle/>
          <a:p>
            <a:pPr marL="0" indent="0" algn="ctr">
              <a:buNone/>
            </a:pPr>
            <a:r>
              <a:rPr lang="en-US" sz="800" b="1" kern="0" spc="50" dirty="0">
                <a:solidFill>
                  <a:srgbClr val="C1440E"/>
                </a:solidFill>
                <a:latin typeface="Calibri" pitchFamily="34" charset="0"/>
                <a:ea typeface="Calibri" pitchFamily="34" charset="-122"/>
                <a:cs typeface="Calibri" pitchFamily="34" charset="-120"/>
              </a:rPr>
              <a:t>SUMMER 2</a:t>
            </a:r>
            <a:endParaRPr lang="en-US" sz="800" dirty="0"/>
          </a:p>
        </p:txBody>
      </p:sp>
      <p:sp>
        <p:nvSpPr>
          <p:cNvPr id="69" name="Text 56"/>
          <p:cNvSpPr/>
          <p:nvPr/>
        </p:nvSpPr>
        <p:spPr>
          <a:xfrm>
            <a:off x="10217658" y="4892040"/>
            <a:ext cx="1443685" cy="457200"/>
          </a:xfrm>
          <a:prstGeom prst="rect">
            <a:avLst/>
          </a:prstGeom>
          <a:noFill/>
          <a:ln/>
        </p:spPr>
        <p:txBody>
          <a:bodyPr wrap="square" lIns="0" tIns="0" rIns="0" bIns="0" rtlCol="0" anchor="t"/>
          <a:lstStyle/>
          <a:p>
            <a:pPr marL="0" indent="0" algn="ctr">
              <a:lnSpc>
                <a:spcPct val="100000"/>
              </a:lnSpc>
              <a:buNone/>
            </a:pPr>
            <a:r>
              <a:rPr lang="en-US" sz="1050" b="1" dirty="0">
                <a:solidFill>
                  <a:srgbClr val="1B2E5E"/>
                </a:solidFill>
                <a:latin typeface="Calibri" pitchFamily="34" charset="0"/>
                <a:ea typeface="Calibri" pitchFamily="34" charset="-122"/>
                <a:cs typeface="Calibri" pitchFamily="34" charset="-120"/>
              </a:rPr>
              <a:t>History of Computing</a:t>
            </a:r>
            <a:endParaRPr lang="en-US" sz="1050" dirty="0"/>
          </a:p>
        </p:txBody>
      </p:sp>
      <p:sp>
        <p:nvSpPr>
          <p:cNvPr id="70" name="Text 57"/>
          <p:cNvSpPr/>
          <p:nvPr/>
        </p:nvSpPr>
        <p:spPr>
          <a:xfrm>
            <a:off x="10235946" y="5330952"/>
            <a:ext cx="1407109" cy="960120"/>
          </a:xfrm>
          <a:prstGeom prst="rect">
            <a:avLst/>
          </a:prstGeom>
          <a:noFill/>
          <a:ln/>
        </p:spPr>
        <p:txBody>
          <a:bodyPr wrap="square" lIns="0" tIns="0" rIns="0" bIns="0" rtlCol="0" anchor="t"/>
          <a:lstStyle/>
          <a:p>
            <a:pPr marL="0" indent="0" algn="ctr">
              <a:lnSpc>
                <a:spcPct val="102000"/>
              </a:lnSpc>
              <a:buNone/>
            </a:pPr>
            <a:r>
              <a:rPr lang="en-US" sz="850" dirty="0">
                <a:solidFill>
                  <a:srgbClr val="26314F"/>
                </a:solidFill>
                <a:latin typeface="Calibri" pitchFamily="34" charset="0"/>
                <a:ea typeface="Calibri" pitchFamily="34" charset="-122"/>
                <a:cs typeface="Calibri" pitchFamily="34" charset="-120"/>
              </a:rPr>
              <a:t>Researching how computers have changed the modern world.</a:t>
            </a:r>
            <a:endParaRPr lang="en-US" sz="850" dirty="0"/>
          </a:p>
        </p:txBody>
      </p:sp>
      <p:sp>
        <p:nvSpPr>
          <p:cNvPr id="71" name="Shape 58"/>
          <p:cNvSpPr/>
          <p:nvPr/>
        </p:nvSpPr>
        <p:spPr>
          <a:xfrm>
            <a:off x="8351215" y="6455664"/>
            <a:ext cx="128016" cy="128016"/>
          </a:xfrm>
          <a:prstGeom prst="ellipse">
            <a:avLst/>
          </a:prstGeom>
          <a:solidFill>
            <a:srgbClr val="F5A623"/>
          </a:solidFill>
          <a:ln/>
        </p:spPr>
      </p:sp>
      <p:sp>
        <p:nvSpPr>
          <p:cNvPr id="72" name="Text 59"/>
          <p:cNvSpPr/>
          <p:nvPr/>
        </p:nvSpPr>
        <p:spPr>
          <a:xfrm>
            <a:off x="8534095" y="6419088"/>
            <a:ext cx="1005840" cy="219456"/>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Autumn</a:t>
            </a:r>
            <a:endParaRPr lang="en-US" sz="900" dirty="0"/>
          </a:p>
        </p:txBody>
      </p:sp>
      <p:sp>
        <p:nvSpPr>
          <p:cNvPr id="73" name="Shape 60"/>
          <p:cNvSpPr/>
          <p:nvPr/>
        </p:nvSpPr>
        <p:spPr>
          <a:xfrm>
            <a:off x="9494215" y="6455664"/>
            <a:ext cx="128016" cy="128016"/>
          </a:xfrm>
          <a:prstGeom prst="ellipse">
            <a:avLst/>
          </a:prstGeom>
          <a:solidFill>
            <a:srgbClr val="0E7C7B"/>
          </a:solidFill>
          <a:ln/>
        </p:spPr>
      </p:sp>
      <p:sp>
        <p:nvSpPr>
          <p:cNvPr id="74" name="Text 61"/>
          <p:cNvSpPr/>
          <p:nvPr/>
        </p:nvSpPr>
        <p:spPr>
          <a:xfrm>
            <a:off x="9677095" y="6419088"/>
            <a:ext cx="1005840" cy="219456"/>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Spring</a:t>
            </a:r>
            <a:endParaRPr lang="en-US" sz="900" dirty="0"/>
          </a:p>
        </p:txBody>
      </p:sp>
      <p:sp>
        <p:nvSpPr>
          <p:cNvPr id="75" name="Shape 62"/>
          <p:cNvSpPr/>
          <p:nvPr/>
        </p:nvSpPr>
        <p:spPr>
          <a:xfrm>
            <a:off x="10637215" y="6455664"/>
            <a:ext cx="128016" cy="128016"/>
          </a:xfrm>
          <a:prstGeom prst="ellipse">
            <a:avLst/>
          </a:prstGeom>
          <a:solidFill>
            <a:srgbClr val="C1440E"/>
          </a:solidFill>
          <a:ln/>
        </p:spPr>
      </p:sp>
      <p:sp>
        <p:nvSpPr>
          <p:cNvPr id="76" name="Text 63"/>
          <p:cNvSpPr/>
          <p:nvPr/>
        </p:nvSpPr>
        <p:spPr>
          <a:xfrm>
            <a:off x="10820095" y="6419088"/>
            <a:ext cx="1005840" cy="219456"/>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Summer</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384048"/>
            <a:ext cx="566928" cy="566928"/>
          </a:xfrm>
          <a:prstGeom prst="ellipse">
            <a:avLst/>
          </a:prstGeom>
          <a:solidFill>
            <a:srgbClr val="C1440E"/>
          </a:solidFill>
          <a:ln/>
        </p:spPr>
      </p:sp>
      <p:pic>
        <p:nvPicPr>
          <p:cNvPr id="3" name="Image 0" descr="icons/shield_white.png"/>
          <p:cNvPicPr>
            <a:picLocks noChangeAspect="1"/>
          </p:cNvPicPr>
          <p:nvPr/>
        </p:nvPicPr>
        <p:blipFill>
          <a:blip r:embed="rId3"/>
          <a:stretch>
            <a:fillRect/>
          </a:stretch>
        </p:blipFill>
        <p:spPr>
          <a:xfrm>
            <a:off x="576621" y="457749"/>
            <a:ext cx="419527" cy="419527"/>
          </a:xfrm>
          <a:prstGeom prst="rect">
            <a:avLst/>
          </a:prstGeom>
        </p:spPr>
      </p:pic>
      <p:sp>
        <p:nvSpPr>
          <p:cNvPr id="4" name="Text 1"/>
          <p:cNvSpPr/>
          <p:nvPr/>
        </p:nvSpPr>
        <p:spPr>
          <a:xfrm>
            <a:off x="1234440" y="347472"/>
            <a:ext cx="9601200" cy="640080"/>
          </a:xfrm>
          <a:prstGeom prst="rect">
            <a:avLst/>
          </a:prstGeom>
          <a:noFill/>
          <a:ln/>
        </p:spPr>
        <p:txBody>
          <a:bodyPr wrap="square" lIns="0" tIns="0" rIns="0" bIns="0" rtlCol="0" anchor="ctr"/>
          <a:lstStyle/>
          <a:p>
            <a:pPr marL="0" indent="0">
              <a:buNone/>
            </a:pPr>
            <a:r>
              <a:rPr lang="en-US" sz="2600" b="1" dirty="0">
                <a:solidFill>
                  <a:srgbClr val="1B2E5E"/>
                </a:solidFill>
                <a:latin typeface="Calibri" pitchFamily="34" charset="0"/>
                <a:ea typeface="Calibri" pitchFamily="34" charset="-122"/>
                <a:cs typeface="Calibri" pitchFamily="34" charset="-120"/>
              </a:rPr>
              <a:t>Online Safety</a:t>
            </a:r>
            <a:endParaRPr lang="en-US" sz="2600" dirty="0"/>
          </a:p>
        </p:txBody>
      </p:sp>
      <p:sp>
        <p:nvSpPr>
          <p:cNvPr id="5" name="Text 2"/>
          <p:cNvSpPr/>
          <p:nvPr/>
        </p:nvSpPr>
        <p:spPr>
          <a:xfrm>
            <a:off x="457200" y="6473952"/>
            <a:ext cx="7315200" cy="274320"/>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Bexton Primary School  ·  </a:t>
            </a:r>
            <a:r>
              <a:rPr lang="en-US" sz="900" i="1" dirty="0">
                <a:solidFill>
                  <a:srgbClr val="5B6172"/>
                </a:solidFill>
                <a:latin typeface="Calibri" pitchFamily="34" charset="0"/>
                <a:ea typeface="Calibri" pitchFamily="34" charset="-122"/>
                <a:cs typeface="Calibri" pitchFamily="34" charset="-120"/>
              </a:rPr>
              <a:t>Computing Curriculum Overview</a:t>
            </a:r>
            <a:endParaRPr lang="en-US" sz="900" dirty="0"/>
          </a:p>
        </p:txBody>
      </p:sp>
      <p:sp>
        <p:nvSpPr>
          <p:cNvPr id="6" name="Text 3"/>
          <p:cNvSpPr/>
          <p:nvPr/>
        </p:nvSpPr>
        <p:spPr>
          <a:xfrm>
            <a:off x="8991295" y="6473952"/>
            <a:ext cx="2743200" cy="274320"/>
          </a:xfrm>
          <a:prstGeom prst="rect">
            <a:avLst/>
          </a:prstGeom>
          <a:noFill/>
          <a:ln/>
        </p:spPr>
        <p:txBody>
          <a:bodyPr wrap="square" lIns="0" tIns="0" rIns="0" bIns="0" rtlCol="0" anchor="ctr"/>
          <a:lstStyle/>
          <a:p>
            <a:pPr marL="0" indent="0" algn="r">
              <a:buNone/>
            </a:pPr>
            <a:r>
              <a:rPr lang="en-US" sz="900" dirty="0">
                <a:solidFill>
                  <a:srgbClr val="5B6172"/>
                </a:solidFill>
                <a:latin typeface="Calibri" pitchFamily="34" charset="0"/>
                <a:ea typeface="Calibri" pitchFamily="34" charset="-122"/>
                <a:cs typeface="Calibri" pitchFamily="34" charset="-120"/>
              </a:rPr>
              <a:t>09</a:t>
            </a:r>
            <a:endParaRPr lang="en-US" sz="900" dirty="0"/>
          </a:p>
        </p:txBody>
      </p:sp>
      <p:sp>
        <p:nvSpPr>
          <p:cNvPr id="7" name="Text 4"/>
          <p:cNvSpPr/>
          <p:nvPr/>
        </p:nvSpPr>
        <p:spPr>
          <a:xfrm>
            <a:off x="502920" y="1188720"/>
            <a:ext cx="11155680" cy="548640"/>
          </a:xfrm>
          <a:prstGeom prst="rect">
            <a:avLst/>
          </a:prstGeom>
          <a:noFill/>
          <a:ln/>
        </p:spPr>
        <p:txBody>
          <a:bodyPr wrap="square" lIns="0" tIns="0" rIns="0" bIns="0" rtlCol="0" anchor="ctr"/>
          <a:lstStyle/>
          <a:p>
            <a:pPr marL="0" indent="0">
              <a:lnSpc>
                <a:spcPct val="110000"/>
              </a:lnSpc>
              <a:buNone/>
            </a:pPr>
            <a:r>
              <a:rPr lang="en-US" sz="1350" i="1" dirty="0">
                <a:solidFill>
                  <a:srgbClr val="26314F"/>
                </a:solidFill>
                <a:latin typeface="Calibri" pitchFamily="34" charset="0"/>
                <a:ea typeface="Calibri" pitchFamily="34" charset="-122"/>
                <a:cs typeface="Calibri" pitchFamily="34" charset="-120"/>
              </a:rPr>
              <a:t>Kapow's online safety units are planned progressively across Key Stage 1 and Key Stage 2, so pupils revisit key themes as they move through school.</a:t>
            </a:r>
            <a:endParaRPr lang="en-US" sz="1350" dirty="0"/>
          </a:p>
        </p:txBody>
      </p:sp>
      <p:sp>
        <p:nvSpPr>
          <p:cNvPr id="8" name="Shape 5"/>
          <p:cNvSpPr/>
          <p:nvPr/>
        </p:nvSpPr>
        <p:spPr>
          <a:xfrm>
            <a:off x="502920" y="1965960"/>
            <a:ext cx="2663190" cy="1234440"/>
          </a:xfrm>
          <a:prstGeom prst="roundRect">
            <a:avLst>
              <a:gd name="adj" fmla="val 5926"/>
            </a:avLst>
          </a:prstGeom>
          <a:solidFill>
            <a:srgbClr val="EEF1F7"/>
          </a:solidFill>
          <a:ln/>
        </p:spPr>
      </p:sp>
      <p:sp>
        <p:nvSpPr>
          <p:cNvPr id="9" name="Shape 6"/>
          <p:cNvSpPr/>
          <p:nvPr/>
        </p:nvSpPr>
        <p:spPr>
          <a:xfrm>
            <a:off x="1560195" y="2148840"/>
            <a:ext cx="548640" cy="548640"/>
          </a:xfrm>
          <a:prstGeom prst="ellipse">
            <a:avLst/>
          </a:prstGeom>
          <a:solidFill>
            <a:srgbClr val="C1440E"/>
          </a:solidFill>
          <a:ln/>
        </p:spPr>
      </p:sp>
      <p:pic>
        <p:nvPicPr>
          <p:cNvPr id="10" name="Image 1" descr="icons/share_white.png"/>
          <p:cNvPicPr>
            <a:picLocks noChangeAspect="1"/>
          </p:cNvPicPr>
          <p:nvPr/>
        </p:nvPicPr>
        <p:blipFill>
          <a:blip r:embed="rId4"/>
          <a:stretch>
            <a:fillRect/>
          </a:stretch>
        </p:blipFill>
        <p:spPr>
          <a:xfrm>
            <a:off x="1631518" y="2220163"/>
            <a:ext cx="405994" cy="405994"/>
          </a:xfrm>
          <a:prstGeom prst="rect">
            <a:avLst/>
          </a:prstGeom>
        </p:spPr>
      </p:pic>
      <p:sp>
        <p:nvSpPr>
          <p:cNvPr id="11" name="Text 7"/>
          <p:cNvSpPr/>
          <p:nvPr/>
        </p:nvSpPr>
        <p:spPr>
          <a:xfrm>
            <a:off x="612648" y="2770632"/>
            <a:ext cx="2443734" cy="384048"/>
          </a:xfrm>
          <a:prstGeom prst="rect">
            <a:avLst/>
          </a:prstGeom>
          <a:noFill/>
          <a:ln/>
        </p:spPr>
        <p:txBody>
          <a:bodyPr wrap="square" lIns="0" tIns="0" rIns="0" bIns="0" rtlCol="0" anchor="t"/>
          <a:lstStyle/>
          <a:p>
            <a:pPr marL="0" indent="0" algn="ctr">
              <a:lnSpc>
                <a:spcPct val="102000"/>
              </a:lnSpc>
              <a:buNone/>
            </a:pPr>
            <a:r>
              <a:rPr lang="en-US" sz="1150" b="1" dirty="0">
                <a:solidFill>
                  <a:srgbClr val="1B2E5E"/>
                </a:solidFill>
                <a:latin typeface="Calibri" pitchFamily="34" charset="0"/>
                <a:ea typeface="Calibri" pitchFamily="34" charset="-122"/>
                <a:cs typeface="Calibri" pitchFamily="34" charset="-120"/>
              </a:rPr>
              <a:t>Safe sharing</a:t>
            </a:r>
            <a:endParaRPr lang="en-US" sz="1150" dirty="0"/>
          </a:p>
        </p:txBody>
      </p:sp>
      <p:sp>
        <p:nvSpPr>
          <p:cNvPr id="12" name="Shape 8"/>
          <p:cNvSpPr/>
          <p:nvPr/>
        </p:nvSpPr>
        <p:spPr>
          <a:xfrm>
            <a:off x="3348990" y="1965960"/>
            <a:ext cx="2663190" cy="1234440"/>
          </a:xfrm>
          <a:prstGeom prst="roundRect">
            <a:avLst>
              <a:gd name="adj" fmla="val 5926"/>
            </a:avLst>
          </a:prstGeom>
          <a:solidFill>
            <a:srgbClr val="EEF1F7"/>
          </a:solidFill>
          <a:ln/>
        </p:spPr>
      </p:sp>
      <p:sp>
        <p:nvSpPr>
          <p:cNvPr id="13" name="Shape 9"/>
          <p:cNvSpPr/>
          <p:nvPr/>
        </p:nvSpPr>
        <p:spPr>
          <a:xfrm>
            <a:off x="4406265" y="2148840"/>
            <a:ext cx="548640" cy="548640"/>
          </a:xfrm>
          <a:prstGeom prst="ellipse">
            <a:avLst/>
          </a:prstGeom>
          <a:solidFill>
            <a:srgbClr val="C1440E"/>
          </a:solidFill>
          <a:ln/>
        </p:spPr>
      </p:sp>
      <p:pic>
        <p:nvPicPr>
          <p:cNvPr id="14" name="Image 2" descr="icons/lock_white.png"/>
          <p:cNvPicPr>
            <a:picLocks noChangeAspect="1"/>
          </p:cNvPicPr>
          <p:nvPr/>
        </p:nvPicPr>
        <p:blipFill>
          <a:blip r:embed="rId5"/>
          <a:stretch>
            <a:fillRect/>
          </a:stretch>
        </p:blipFill>
        <p:spPr>
          <a:xfrm>
            <a:off x="4477588" y="2220163"/>
            <a:ext cx="405994" cy="405994"/>
          </a:xfrm>
          <a:prstGeom prst="rect">
            <a:avLst/>
          </a:prstGeom>
        </p:spPr>
      </p:pic>
      <p:sp>
        <p:nvSpPr>
          <p:cNvPr id="15" name="Text 10"/>
          <p:cNvSpPr/>
          <p:nvPr/>
        </p:nvSpPr>
        <p:spPr>
          <a:xfrm>
            <a:off x="3458718" y="2770632"/>
            <a:ext cx="2443734" cy="384048"/>
          </a:xfrm>
          <a:prstGeom prst="rect">
            <a:avLst/>
          </a:prstGeom>
          <a:noFill/>
          <a:ln/>
        </p:spPr>
        <p:txBody>
          <a:bodyPr wrap="square" lIns="0" tIns="0" rIns="0" bIns="0" rtlCol="0" anchor="t"/>
          <a:lstStyle/>
          <a:p>
            <a:pPr marL="0" indent="0" algn="ctr">
              <a:lnSpc>
                <a:spcPct val="102000"/>
              </a:lnSpc>
              <a:buNone/>
            </a:pPr>
            <a:r>
              <a:rPr lang="en-US" sz="1150" b="1" dirty="0">
                <a:solidFill>
                  <a:srgbClr val="1B2E5E"/>
                </a:solidFill>
                <a:latin typeface="Calibri" pitchFamily="34" charset="0"/>
                <a:ea typeface="Calibri" pitchFamily="34" charset="-122"/>
                <a:cs typeface="Calibri" pitchFamily="34" charset="-120"/>
              </a:rPr>
              <a:t>Privacy</a:t>
            </a:r>
            <a:endParaRPr lang="en-US" sz="1150" dirty="0"/>
          </a:p>
        </p:txBody>
      </p:sp>
      <p:sp>
        <p:nvSpPr>
          <p:cNvPr id="16" name="Shape 11"/>
          <p:cNvSpPr/>
          <p:nvPr/>
        </p:nvSpPr>
        <p:spPr>
          <a:xfrm>
            <a:off x="6195060" y="1965960"/>
            <a:ext cx="2663190" cy="1234440"/>
          </a:xfrm>
          <a:prstGeom prst="roundRect">
            <a:avLst>
              <a:gd name="adj" fmla="val 5926"/>
            </a:avLst>
          </a:prstGeom>
          <a:solidFill>
            <a:srgbClr val="EEF1F7"/>
          </a:solidFill>
          <a:ln/>
        </p:spPr>
      </p:sp>
      <p:sp>
        <p:nvSpPr>
          <p:cNvPr id="17" name="Shape 12"/>
          <p:cNvSpPr/>
          <p:nvPr/>
        </p:nvSpPr>
        <p:spPr>
          <a:xfrm>
            <a:off x="7252335" y="2148840"/>
            <a:ext cx="548640" cy="548640"/>
          </a:xfrm>
          <a:prstGeom prst="ellipse">
            <a:avLst/>
          </a:prstGeom>
          <a:solidFill>
            <a:srgbClr val="C1440E"/>
          </a:solidFill>
          <a:ln/>
        </p:spPr>
      </p:sp>
      <p:pic>
        <p:nvPicPr>
          <p:cNvPr id="18" name="Image 3" descr="icons/key_white.png"/>
          <p:cNvPicPr>
            <a:picLocks noChangeAspect="1"/>
          </p:cNvPicPr>
          <p:nvPr/>
        </p:nvPicPr>
        <p:blipFill>
          <a:blip r:embed="rId6"/>
          <a:stretch>
            <a:fillRect/>
          </a:stretch>
        </p:blipFill>
        <p:spPr>
          <a:xfrm>
            <a:off x="7323658" y="2220163"/>
            <a:ext cx="405994" cy="405994"/>
          </a:xfrm>
          <a:prstGeom prst="rect">
            <a:avLst/>
          </a:prstGeom>
        </p:spPr>
      </p:pic>
      <p:sp>
        <p:nvSpPr>
          <p:cNvPr id="19" name="Text 13"/>
          <p:cNvSpPr/>
          <p:nvPr/>
        </p:nvSpPr>
        <p:spPr>
          <a:xfrm>
            <a:off x="6304788" y="2770632"/>
            <a:ext cx="2443734" cy="384048"/>
          </a:xfrm>
          <a:prstGeom prst="rect">
            <a:avLst/>
          </a:prstGeom>
          <a:noFill/>
          <a:ln/>
        </p:spPr>
        <p:txBody>
          <a:bodyPr wrap="square" lIns="0" tIns="0" rIns="0" bIns="0" rtlCol="0" anchor="t"/>
          <a:lstStyle/>
          <a:p>
            <a:pPr marL="0" indent="0" algn="ctr">
              <a:lnSpc>
                <a:spcPct val="102000"/>
              </a:lnSpc>
              <a:buNone/>
            </a:pPr>
            <a:r>
              <a:rPr lang="en-US" sz="1150" b="1" dirty="0">
                <a:solidFill>
                  <a:srgbClr val="1B2E5E"/>
                </a:solidFill>
                <a:latin typeface="Calibri" pitchFamily="34" charset="0"/>
                <a:ea typeface="Calibri" pitchFamily="34" charset="-122"/>
                <a:cs typeface="Calibri" pitchFamily="34" charset="-120"/>
              </a:rPr>
              <a:t>Password security</a:t>
            </a:r>
            <a:endParaRPr lang="en-US" sz="1150" dirty="0"/>
          </a:p>
        </p:txBody>
      </p:sp>
      <p:sp>
        <p:nvSpPr>
          <p:cNvPr id="20" name="Shape 14"/>
          <p:cNvSpPr/>
          <p:nvPr/>
        </p:nvSpPr>
        <p:spPr>
          <a:xfrm>
            <a:off x="9041130" y="1965960"/>
            <a:ext cx="2663190" cy="1234440"/>
          </a:xfrm>
          <a:prstGeom prst="roundRect">
            <a:avLst>
              <a:gd name="adj" fmla="val 5926"/>
            </a:avLst>
          </a:prstGeom>
          <a:solidFill>
            <a:srgbClr val="EEF1F7"/>
          </a:solidFill>
          <a:ln/>
        </p:spPr>
      </p:sp>
      <p:sp>
        <p:nvSpPr>
          <p:cNvPr id="21" name="Shape 15"/>
          <p:cNvSpPr/>
          <p:nvPr/>
        </p:nvSpPr>
        <p:spPr>
          <a:xfrm>
            <a:off x="10098405" y="2148840"/>
            <a:ext cx="548640" cy="548640"/>
          </a:xfrm>
          <a:prstGeom prst="ellipse">
            <a:avLst/>
          </a:prstGeom>
          <a:solidFill>
            <a:srgbClr val="C1440E"/>
          </a:solidFill>
          <a:ln/>
        </p:spPr>
      </p:sp>
      <p:pic>
        <p:nvPicPr>
          <p:cNvPr id="22" name="Image 4" descr="icons/handshake_white.png"/>
          <p:cNvPicPr>
            <a:picLocks noChangeAspect="1"/>
          </p:cNvPicPr>
          <p:nvPr/>
        </p:nvPicPr>
        <p:blipFill>
          <a:blip r:embed="rId7"/>
          <a:stretch>
            <a:fillRect/>
          </a:stretch>
        </p:blipFill>
        <p:spPr>
          <a:xfrm>
            <a:off x="10169728" y="2220163"/>
            <a:ext cx="405994" cy="405994"/>
          </a:xfrm>
          <a:prstGeom prst="rect">
            <a:avLst/>
          </a:prstGeom>
        </p:spPr>
      </p:pic>
      <p:sp>
        <p:nvSpPr>
          <p:cNvPr id="23" name="Text 16"/>
          <p:cNvSpPr/>
          <p:nvPr/>
        </p:nvSpPr>
        <p:spPr>
          <a:xfrm>
            <a:off x="9150858" y="2770632"/>
            <a:ext cx="2443734" cy="384048"/>
          </a:xfrm>
          <a:prstGeom prst="rect">
            <a:avLst/>
          </a:prstGeom>
          <a:noFill/>
          <a:ln/>
        </p:spPr>
        <p:txBody>
          <a:bodyPr wrap="square" lIns="0" tIns="0" rIns="0" bIns="0" rtlCol="0" anchor="t"/>
          <a:lstStyle/>
          <a:p>
            <a:pPr marL="0" indent="0" algn="ctr">
              <a:lnSpc>
                <a:spcPct val="102000"/>
              </a:lnSpc>
              <a:buNone/>
            </a:pPr>
            <a:r>
              <a:rPr lang="en-US" sz="1150" b="1" dirty="0">
                <a:solidFill>
                  <a:srgbClr val="1B2E5E"/>
                </a:solidFill>
                <a:latin typeface="Calibri" pitchFamily="34" charset="0"/>
                <a:ea typeface="Calibri" pitchFamily="34" charset="-122"/>
                <a:cs typeface="Calibri" pitchFamily="34" charset="-120"/>
              </a:rPr>
              <a:t>Consent</a:t>
            </a:r>
            <a:endParaRPr lang="en-US" sz="1150" dirty="0"/>
          </a:p>
        </p:txBody>
      </p:sp>
      <p:sp>
        <p:nvSpPr>
          <p:cNvPr id="24" name="Shape 17"/>
          <p:cNvSpPr/>
          <p:nvPr/>
        </p:nvSpPr>
        <p:spPr>
          <a:xfrm>
            <a:off x="502920" y="3383280"/>
            <a:ext cx="2663190" cy="1234440"/>
          </a:xfrm>
          <a:prstGeom prst="roundRect">
            <a:avLst>
              <a:gd name="adj" fmla="val 5926"/>
            </a:avLst>
          </a:prstGeom>
          <a:solidFill>
            <a:srgbClr val="EEF1F7"/>
          </a:solidFill>
          <a:ln/>
        </p:spPr>
      </p:sp>
      <p:sp>
        <p:nvSpPr>
          <p:cNvPr id="25" name="Shape 18"/>
          <p:cNvSpPr/>
          <p:nvPr/>
        </p:nvSpPr>
        <p:spPr>
          <a:xfrm>
            <a:off x="1560195" y="3566160"/>
            <a:ext cx="548640" cy="548640"/>
          </a:xfrm>
          <a:prstGeom prst="ellipse">
            <a:avLst/>
          </a:prstGeom>
          <a:solidFill>
            <a:srgbClr val="C1440E"/>
          </a:solidFill>
          <a:ln/>
        </p:spPr>
      </p:sp>
      <p:pic>
        <p:nvPicPr>
          <p:cNvPr id="26" name="Image 5" descr="icons/hands_white.png"/>
          <p:cNvPicPr>
            <a:picLocks noChangeAspect="1"/>
          </p:cNvPicPr>
          <p:nvPr/>
        </p:nvPicPr>
        <p:blipFill>
          <a:blip r:embed="rId8"/>
          <a:stretch>
            <a:fillRect/>
          </a:stretch>
        </p:blipFill>
        <p:spPr>
          <a:xfrm>
            <a:off x="1631518" y="3637483"/>
            <a:ext cx="405994" cy="405994"/>
          </a:xfrm>
          <a:prstGeom prst="rect">
            <a:avLst/>
          </a:prstGeom>
        </p:spPr>
      </p:pic>
      <p:sp>
        <p:nvSpPr>
          <p:cNvPr id="27" name="Text 19"/>
          <p:cNvSpPr/>
          <p:nvPr/>
        </p:nvSpPr>
        <p:spPr>
          <a:xfrm>
            <a:off x="612648" y="4187952"/>
            <a:ext cx="2443734" cy="384048"/>
          </a:xfrm>
          <a:prstGeom prst="rect">
            <a:avLst/>
          </a:prstGeom>
          <a:noFill/>
          <a:ln/>
        </p:spPr>
        <p:txBody>
          <a:bodyPr wrap="square" lIns="0" tIns="0" rIns="0" bIns="0" rtlCol="0" anchor="t"/>
          <a:lstStyle/>
          <a:p>
            <a:pPr marL="0" indent="0" algn="ctr">
              <a:lnSpc>
                <a:spcPct val="102000"/>
              </a:lnSpc>
              <a:buNone/>
            </a:pPr>
            <a:r>
              <a:rPr lang="en-US" sz="1150" b="1" dirty="0">
                <a:solidFill>
                  <a:srgbClr val="1B2E5E"/>
                </a:solidFill>
                <a:latin typeface="Calibri" pitchFamily="34" charset="0"/>
                <a:ea typeface="Calibri" pitchFamily="34" charset="-122"/>
                <a:cs typeface="Calibri" pitchFamily="34" charset="-120"/>
              </a:rPr>
              <a:t>Asking for help</a:t>
            </a:r>
            <a:endParaRPr lang="en-US" sz="1150" dirty="0"/>
          </a:p>
        </p:txBody>
      </p:sp>
      <p:sp>
        <p:nvSpPr>
          <p:cNvPr id="28" name="Shape 20"/>
          <p:cNvSpPr/>
          <p:nvPr/>
        </p:nvSpPr>
        <p:spPr>
          <a:xfrm>
            <a:off x="3348990" y="3383280"/>
            <a:ext cx="2663190" cy="1234440"/>
          </a:xfrm>
          <a:prstGeom prst="roundRect">
            <a:avLst>
              <a:gd name="adj" fmla="val 5926"/>
            </a:avLst>
          </a:prstGeom>
          <a:solidFill>
            <a:srgbClr val="EEF1F7"/>
          </a:solidFill>
          <a:ln/>
        </p:spPr>
      </p:sp>
      <p:sp>
        <p:nvSpPr>
          <p:cNvPr id="29" name="Shape 21"/>
          <p:cNvSpPr/>
          <p:nvPr/>
        </p:nvSpPr>
        <p:spPr>
          <a:xfrm>
            <a:off x="4406265" y="3566160"/>
            <a:ext cx="548640" cy="548640"/>
          </a:xfrm>
          <a:prstGeom prst="ellipse">
            <a:avLst/>
          </a:prstGeom>
          <a:solidFill>
            <a:srgbClr val="C1440E"/>
          </a:solidFill>
          <a:ln/>
        </p:spPr>
      </p:sp>
      <p:pic>
        <p:nvPicPr>
          <p:cNvPr id="30" name="Image 6" descr="icons/exclamation_white.png"/>
          <p:cNvPicPr>
            <a:picLocks noChangeAspect="1"/>
          </p:cNvPicPr>
          <p:nvPr/>
        </p:nvPicPr>
        <p:blipFill>
          <a:blip r:embed="rId9"/>
          <a:stretch>
            <a:fillRect/>
          </a:stretch>
        </p:blipFill>
        <p:spPr>
          <a:xfrm>
            <a:off x="4477588" y="3637483"/>
            <a:ext cx="405994" cy="405994"/>
          </a:xfrm>
          <a:prstGeom prst="rect">
            <a:avLst/>
          </a:prstGeom>
        </p:spPr>
      </p:pic>
      <p:sp>
        <p:nvSpPr>
          <p:cNvPr id="31" name="Text 22"/>
          <p:cNvSpPr/>
          <p:nvPr/>
        </p:nvSpPr>
        <p:spPr>
          <a:xfrm>
            <a:off x="3458718" y="4187952"/>
            <a:ext cx="2443734" cy="384048"/>
          </a:xfrm>
          <a:prstGeom prst="rect">
            <a:avLst/>
          </a:prstGeom>
          <a:noFill/>
          <a:ln/>
        </p:spPr>
        <p:txBody>
          <a:bodyPr wrap="square" lIns="0" tIns="0" rIns="0" bIns="0" rtlCol="0" anchor="t"/>
          <a:lstStyle/>
          <a:p>
            <a:pPr marL="0" indent="0" algn="ctr">
              <a:lnSpc>
                <a:spcPct val="102000"/>
              </a:lnSpc>
              <a:buNone/>
            </a:pPr>
            <a:r>
              <a:rPr lang="en-US" sz="1150" b="1" dirty="0">
                <a:solidFill>
                  <a:srgbClr val="1B2E5E"/>
                </a:solidFill>
                <a:latin typeface="Calibri" pitchFamily="34" charset="0"/>
                <a:ea typeface="Calibri" pitchFamily="34" charset="-122"/>
                <a:cs typeface="Calibri" pitchFamily="34" charset="-120"/>
              </a:rPr>
              <a:t>Spotting unreliable information</a:t>
            </a:r>
            <a:endParaRPr lang="en-US" sz="1150" dirty="0"/>
          </a:p>
        </p:txBody>
      </p:sp>
      <p:sp>
        <p:nvSpPr>
          <p:cNvPr id="32" name="Shape 23"/>
          <p:cNvSpPr/>
          <p:nvPr/>
        </p:nvSpPr>
        <p:spPr>
          <a:xfrm>
            <a:off x="6195060" y="3383280"/>
            <a:ext cx="2663190" cy="1234440"/>
          </a:xfrm>
          <a:prstGeom prst="roundRect">
            <a:avLst>
              <a:gd name="adj" fmla="val 5926"/>
            </a:avLst>
          </a:prstGeom>
          <a:solidFill>
            <a:srgbClr val="EEF1F7"/>
          </a:solidFill>
          <a:ln/>
        </p:spPr>
      </p:sp>
      <p:sp>
        <p:nvSpPr>
          <p:cNvPr id="33" name="Shape 24"/>
          <p:cNvSpPr/>
          <p:nvPr/>
        </p:nvSpPr>
        <p:spPr>
          <a:xfrm>
            <a:off x="7252335" y="3566160"/>
            <a:ext cx="548640" cy="548640"/>
          </a:xfrm>
          <a:prstGeom prst="ellipse">
            <a:avLst/>
          </a:prstGeom>
          <a:solidFill>
            <a:srgbClr val="C1440E"/>
          </a:solidFill>
          <a:ln/>
        </p:spPr>
      </p:sp>
      <p:pic>
        <p:nvPicPr>
          <p:cNvPr id="34" name="Image 7" descr="icons/smile_white.png"/>
          <p:cNvPicPr>
            <a:picLocks noChangeAspect="1"/>
          </p:cNvPicPr>
          <p:nvPr/>
        </p:nvPicPr>
        <p:blipFill>
          <a:blip r:embed="rId10"/>
          <a:stretch>
            <a:fillRect/>
          </a:stretch>
        </p:blipFill>
        <p:spPr>
          <a:xfrm>
            <a:off x="7323658" y="3637483"/>
            <a:ext cx="405994" cy="405994"/>
          </a:xfrm>
          <a:prstGeom prst="rect">
            <a:avLst/>
          </a:prstGeom>
        </p:spPr>
      </p:pic>
      <p:sp>
        <p:nvSpPr>
          <p:cNvPr id="35" name="Text 25"/>
          <p:cNvSpPr/>
          <p:nvPr/>
        </p:nvSpPr>
        <p:spPr>
          <a:xfrm>
            <a:off x="6304788" y="4187952"/>
            <a:ext cx="2443734" cy="384048"/>
          </a:xfrm>
          <a:prstGeom prst="rect">
            <a:avLst/>
          </a:prstGeom>
          <a:noFill/>
          <a:ln/>
        </p:spPr>
        <p:txBody>
          <a:bodyPr wrap="square" lIns="0" tIns="0" rIns="0" bIns="0" rtlCol="0" anchor="t"/>
          <a:lstStyle/>
          <a:p>
            <a:pPr marL="0" indent="0" algn="ctr">
              <a:lnSpc>
                <a:spcPct val="102000"/>
              </a:lnSpc>
              <a:buNone/>
            </a:pPr>
            <a:r>
              <a:rPr lang="en-US" sz="1150" b="1" dirty="0">
                <a:solidFill>
                  <a:srgbClr val="1B2E5E"/>
                </a:solidFill>
                <a:latin typeface="Calibri" pitchFamily="34" charset="0"/>
                <a:ea typeface="Calibri" pitchFamily="34" charset="-122"/>
                <a:cs typeface="Calibri" pitchFamily="34" charset="-120"/>
              </a:rPr>
              <a:t>Managing online worries</a:t>
            </a:r>
            <a:endParaRPr lang="en-US" sz="1150" dirty="0"/>
          </a:p>
        </p:txBody>
      </p:sp>
      <p:sp>
        <p:nvSpPr>
          <p:cNvPr id="36" name="Shape 26"/>
          <p:cNvSpPr/>
          <p:nvPr/>
        </p:nvSpPr>
        <p:spPr>
          <a:xfrm>
            <a:off x="9041130" y="3383280"/>
            <a:ext cx="2663190" cy="1234440"/>
          </a:xfrm>
          <a:prstGeom prst="roundRect">
            <a:avLst>
              <a:gd name="adj" fmla="val 5926"/>
            </a:avLst>
          </a:prstGeom>
          <a:solidFill>
            <a:srgbClr val="EEF1F7"/>
          </a:solidFill>
          <a:ln/>
        </p:spPr>
      </p:sp>
      <p:sp>
        <p:nvSpPr>
          <p:cNvPr id="37" name="Shape 27"/>
          <p:cNvSpPr/>
          <p:nvPr/>
        </p:nvSpPr>
        <p:spPr>
          <a:xfrm>
            <a:off x="10098405" y="3566160"/>
            <a:ext cx="548640" cy="548640"/>
          </a:xfrm>
          <a:prstGeom prst="ellipse">
            <a:avLst/>
          </a:prstGeom>
          <a:solidFill>
            <a:srgbClr val="C1440E"/>
          </a:solidFill>
          <a:ln/>
        </p:spPr>
      </p:sp>
      <p:pic>
        <p:nvPicPr>
          <p:cNvPr id="38" name="Image 8" descr="icons/users_white.png"/>
          <p:cNvPicPr>
            <a:picLocks noChangeAspect="1"/>
          </p:cNvPicPr>
          <p:nvPr/>
        </p:nvPicPr>
        <p:blipFill>
          <a:blip r:embed="rId11"/>
          <a:stretch>
            <a:fillRect/>
          </a:stretch>
        </p:blipFill>
        <p:spPr>
          <a:xfrm>
            <a:off x="10169728" y="3637483"/>
            <a:ext cx="405994" cy="405994"/>
          </a:xfrm>
          <a:prstGeom prst="rect">
            <a:avLst/>
          </a:prstGeom>
        </p:spPr>
      </p:pic>
      <p:sp>
        <p:nvSpPr>
          <p:cNvPr id="39" name="Text 28"/>
          <p:cNvSpPr/>
          <p:nvPr/>
        </p:nvSpPr>
        <p:spPr>
          <a:xfrm>
            <a:off x="9150858" y="4187952"/>
            <a:ext cx="2443734" cy="384048"/>
          </a:xfrm>
          <a:prstGeom prst="rect">
            <a:avLst/>
          </a:prstGeom>
          <a:noFill/>
          <a:ln/>
        </p:spPr>
        <p:txBody>
          <a:bodyPr wrap="square" lIns="0" tIns="0" rIns="0" bIns="0" rtlCol="0" anchor="t"/>
          <a:lstStyle/>
          <a:p>
            <a:pPr marL="0" indent="0" algn="ctr">
              <a:lnSpc>
                <a:spcPct val="102000"/>
              </a:lnSpc>
              <a:buNone/>
            </a:pPr>
            <a:r>
              <a:rPr lang="en-US" sz="1150" b="1" dirty="0">
                <a:solidFill>
                  <a:srgbClr val="1B2E5E"/>
                </a:solidFill>
                <a:latin typeface="Calibri" pitchFamily="34" charset="0"/>
                <a:ea typeface="Calibri" pitchFamily="34" charset="-122"/>
                <a:cs typeface="Calibri" pitchFamily="34" charset="-120"/>
              </a:rPr>
              <a:t>Online behaviour &amp; impact</a:t>
            </a:r>
            <a:endParaRPr lang="en-US" sz="1150" dirty="0"/>
          </a:p>
        </p:txBody>
      </p:sp>
      <p:sp>
        <p:nvSpPr>
          <p:cNvPr id="40" name="Shape 29"/>
          <p:cNvSpPr/>
          <p:nvPr/>
        </p:nvSpPr>
        <p:spPr>
          <a:xfrm>
            <a:off x="502920" y="4846320"/>
            <a:ext cx="11201400" cy="1051560"/>
          </a:xfrm>
          <a:prstGeom prst="roundRect">
            <a:avLst>
              <a:gd name="adj" fmla="val 6957"/>
            </a:avLst>
          </a:prstGeom>
          <a:solidFill>
            <a:srgbClr val="1B2E5E"/>
          </a:solidFill>
          <a:ln/>
        </p:spPr>
      </p:sp>
      <p:sp>
        <p:nvSpPr>
          <p:cNvPr id="41" name="Shape 30"/>
          <p:cNvSpPr/>
          <p:nvPr/>
        </p:nvSpPr>
        <p:spPr>
          <a:xfrm>
            <a:off x="777240" y="5084064"/>
            <a:ext cx="566928" cy="566928"/>
          </a:xfrm>
          <a:prstGeom prst="ellipse">
            <a:avLst/>
          </a:prstGeom>
          <a:solidFill>
            <a:srgbClr val="C1440E"/>
          </a:solidFill>
          <a:ln/>
        </p:spPr>
      </p:sp>
      <p:pic>
        <p:nvPicPr>
          <p:cNvPr id="42" name="Image 9" descr="icons/book_white.png"/>
          <p:cNvPicPr>
            <a:picLocks noChangeAspect="1"/>
          </p:cNvPicPr>
          <p:nvPr/>
        </p:nvPicPr>
        <p:blipFill>
          <a:blip r:embed="rId12"/>
          <a:stretch>
            <a:fillRect/>
          </a:stretch>
        </p:blipFill>
        <p:spPr>
          <a:xfrm>
            <a:off x="850941" y="5157765"/>
            <a:ext cx="419527" cy="419527"/>
          </a:xfrm>
          <a:prstGeom prst="rect">
            <a:avLst/>
          </a:prstGeom>
        </p:spPr>
      </p:pic>
      <p:sp>
        <p:nvSpPr>
          <p:cNvPr id="43" name="Text 31"/>
          <p:cNvSpPr/>
          <p:nvPr/>
        </p:nvSpPr>
        <p:spPr>
          <a:xfrm>
            <a:off x="1600200" y="4846320"/>
            <a:ext cx="9784080" cy="1051560"/>
          </a:xfrm>
          <a:prstGeom prst="rect">
            <a:avLst/>
          </a:prstGeom>
          <a:noFill/>
          <a:ln/>
        </p:spPr>
        <p:txBody>
          <a:bodyPr wrap="square" lIns="0" tIns="0" rIns="0" bIns="0" rtlCol="0" anchor="ctr"/>
          <a:lstStyle/>
          <a:p>
            <a:pPr marL="0" indent="0">
              <a:lnSpc>
                <a:spcPct val="115000"/>
              </a:lnSpc>
              <a:buNone/>
            </a:pPr>
            <a:r>
              <a:rPr lang="en-US" sz="1200" i="1" dirty="0">
                <a:solidFill>
                  <a:srgbClr val="E4E9F5"/>
                </a:solidFill>
                <a:latin typeface="Calibri" pitchFamily="34" charset="0"/>
                <a:ea typeface="Calibri" pitchFamily="34" charset="-122"/>
                <a:cs typeface="Calibri" pitchFamily="34" charset="-120"/>
              </a:rPr>
              <a:t>Online safety is revisited throughout the year, through both Computing and our Jigsaw PSHRE curriculum, so pupils apply safe, respectful and responsible behaviour online and offline. Internet Safety Day features in every year group, every Spring, building on themes revisited across both subjects.</a:t>
            </a:r>
            <a:endParaRPr lang="en-US" sz="1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384048"/>
            <a:ext cx="566928" cy="566928"/>
          </a:xfrm>
          <a:prstGeom prst="ellipse">
            <a:avLst/>
          </a:prstGeom>
          <a:solidFill>
            <a:srgbClr val="0E7C7B"/>
          </a:solidFill>
          <a:ln/>
        </p:spPr>
      </p:sp>
      <p:pic>
        <p:nvPicPr>
          <p:cNvPr id="3" name="Image 0" descr="icons/chartbar_white.png"/>
          <p:cNvPicPr>
            <a:picLocks noChangeAspect="1"/>
          </p:cNvPicPr>
          <p:nvPr/>
        </p:nvPicPr>
        <p:blipFill>
          <a:blip r:embed="rId3"/>
          <a:stretch>
            <a:fillRect/>
          </a:stretch>
        </p:blipFill>
        <p:spPr>
          <a:xfrm>
            <a:off x="576621" y="457749"/>
            <a:ext cx="419527" cy="419527"/>
          </a:xfrm>
          <a:prstGeom prst="rect">
            <a:avLst/>
          </a:prstGeom>
        </p:spPr>
      </p:pic>
      <p:sp>
        <p:nvSpPr>
          <p:cNvPr id="4" name="Text 1"/>
          <p:cNvSpPr/>
          <p:nvPr/>
        </p:nvSpPr>
        <p:spPr>
          <a:xfrm>
            <a:off x="1234440" y="347472"/>
            <a:ext cx="9601200" cy="640080"/>
          </a:xfrm>
          <a:prstGeom prst="rect">
            <a:avLst/>
          </a:prstGeom>
          <a:noFill/>
          <a:ln/>
        </p:spPr>
        <p:txBody>
          <a:bodyPr wrap="square" lIns="0" tIns="0" rIns="0" bIns="0" rtlCol="0" anchor="ctr"/>
          <a:lstStyle/>
          <a:p>
            <a:pPr marL="0" indent="0">
              <a:buNone/>
            </a:pPr>
            <a:r>
              <a:rPr lang="en-US" sz="2600" b="1" dirty="0">
                <a:solidFill>
                  <a:srgbClr val="1B2E5E"/>
                </a:solidFill>
                <a:latin typeface="Calibri" pitchFamily="34" charset="0"/>
                <a:ea typeface="Calibri" pitchFamily="34" charset="-122"/>
                <a:cs typeface="Calibri" pitchFamily="34" charset="-120"/>
              </a:rPr>
              <a:t>Progression of Skills: Year 1 – Year 3</a:t>
            </a:r>
            <a:endParaRPr lang="en-US" sz="2600" dirty="0"/>
          </a:p>
        </p:txBody>
      </p:sp>
      <p:sp>
        <p:nvSpPr>
          <p:cNvPr id="5" name="Text 2"/>
          <p:cNvSpPr/>
          <p:nvPr/>
        </p:nvSpPr>
        <p:spPr>
          <a:xfrm>
            <a:off x="457200" y="6473952"/>
            <a:ext cx="7315200" cy="274320"/>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Bexton Primary School  ·  </a:t>
            </a:r>
            <a:r>
              <a:rPr lang="en-US" sz="900" i="1" dirty="0">
                <a:solidFill>
                  <a:srgbClr val="5B6172"/>
                </a:solidFill>
                <a:latin typeface="Calibri" pitchFamily="34" charset="0"/>
                <a:ea typeface="Calibri" pitchFamily="34" charset="-122"/>
                <a:cs typeface="Calibri" pitchFamily="34" charset="-120"/>
              </a:rPr>
              <a:t>Computing Curriculum Overview</a:t>
            </a:r>
            <a:endParaRPr lang="en-US" sz="900" dirty="0"/>
          </a:p>
        </p:txBody>
      </p:sp>
      <p:sp>
        <p:nvSpPr>
          <p:cNvPr id="6" name="Text 3"/>
          <p:cNvSpPr/>
          <p:nvPr/>
        </p:nvSpPr>
        <p:spPr>
          <a:xfrm>
            <a:off x="8991295" y="6473952"/>
            <a:ext cx="2743200" cy="274320"/>
          </a:xfrm>
          <a:prstGeom prst="rect">
            <a:avLst/>
          </a:prstGeom>
          <a:noFill/>
          <a:ln/>
        </p:spPr>
        <p:txBody>
          <a:bodyPr wrap="square" lIns="0" tIns="0" rIns="0" bIns="0" rtlCol="0" anchor="ctr"/>
          <a:lstStyle/>
          <a:p>
            <a:pPr marL="0" indent="0" algn="r">
              <a:buNone/>
            </a:pPr>
            <a:r>
              <a:rPr lang="en-US" sz="900" dirty="0">
                <a:solidFill>
                  <a:srgbClr val="5B6172"/>
                </a:solidFill>
                <a:latin typeface="Calibri" pitchFamily="34" charset="0"/>
                <a:ea typeface="Calibri" pitchFamily="34" charset="-122"/>
                <a:cs typeface="Calibri" pitchFamily="34" charset="-120"/>
              </a:rPr>
              <a:t>10</a:t>
            </a:r>
            <a:endParaRPr lang="en-US" sz="900" dirty="0"/>
          </a:p>
        </p:txBody>
      </p:sp>
      <p:sp>
        <p:nvSpPr>
          <p:cNvPr id="7" name="Shape 4"/>
          <p:cNvSpPr/>
          <p:nvPr/>
        </p:nvSpPr>
        <p:spPr>
          <a:xfrm>
            <a:off x="502920" y="1188720"/>
            <a:ext cx="2423160" cy="457200"/>
          </a:xfrm>
          <a:prstGeom prst="roundRect">
            <a:avLst>
              <a:gd name="adj" fmla="val 12000"/>
            </a:avLst>
          </a:prstGeom>
          <a:solidFill>
            <a:srgbClr val="1B2E5E"/>
          </a:solidFill>
          <a:ln/>
        </p:spPr>
      </p:sp>
      <p:sp>
        <p:nvSpPr>
          <p:cNvPr id="8" name="Text 5"/>
          <p:cNvSpPr/>
          <p:nvPr/>
        </p:nvSpPr>
        <p:spPr>
          <a:xfrm>
            <a:off x="502920" y="1188720"/>
            <a:ext cx="2423160" cy="457200"/>
          </a:xfrm>
          <a:prstGeom prst="rect">
            <a:avLst/>
          </a:prstGeom>
          <a:noFill/>
          <a:ln/>
        </p:spPr>
        <p:txBody>
          <a:bodyPr wrap="square" lIns="0" tIns="0" rIns="0" bIns="0" rtlCol="0" anchor="ctr"/>
          <a:lstStyle/>
          <a:p>
            <a:pPr marL="0" indent="0" algn="ctr">
              <a:buNone/>
            </a:pPr>
            <a:r>
              <a:rPr lang="en-US" sz="1100" b="1" kern="0" spc="100" dirty="0">
                <a:solidFill>
                  <a:srgbClr val="FFFFFF"/>
                </a:solidFill>
                <a:latin typeface="Calibri" pitchFamily="34" charset="0"/>
                <a:ea typeface="Calibri" pitchFamily="34" charset="-122"/>
                <a:cs typeface="Calibri" pitchFamily="34" charset="-120"/>
              </a:rPr>
              <a:t>STRAND</a:t>
            </a:r>
            <a:endParaRPr lang="en-US" sz="1100" dirty="0"/>
          </a:p>
        </p:txBody>
      </p:sp>
      <p:sp>
        <p:nvSpPr>
          <p:cNvPr id="9" name="Shape 6"/>
          <p:cNvSpPr/>
          <p:nvPr/>
        </p:nvSpPr>
        <p:spPr>
          <a:xfrm>
            <a:off x="3063240" y="1188720"/>
            <a:ext cx="2798978" cy="457200"/>
          </a:xfrm>
          <a:prstGeom prst="roundRect">
            <a:avLst>
              <a:gd name="adj" fmla="val 12000"/>
            </a:avLst>
          </a:prstGeom>
          <a:solidFill>
            <a:srgbClr val="1B2E5E"/>
          </a:solidFill>
          <a:ln/>
        </p:spPr>
      </p:sp>
      <p:sp>
        <p:nvSpPr>
          <p:cNvPr id="10" name="Text 7"/>
          <p:cNvSpPr/>
          <p:nvPr/>
        </p:nvSpPr>
        <p:spPr>
          <a:xfrm>
            <a:off x="3063240" y="1188720"/>
            <a:ext cx="2798978" cy="457200"/>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YEAR 1</a:t>
            </a:r>
            <a:endParaRPr lang="en-US" sz="1200" dirty="0"/>
          </a:p>
        </p:txBody>
      </p:sp>
      <p:sp>
        <p:nvSpPr>
          <p:cNvPr id="11" name="Shape 8"/>
          <p:cNvSpPr/>
          <p:nvPr/>
        </p:nvSpPr>
        <p:spPr>
          <a:xfrm>
            <a:off x="5953658" y="1188720"/>
            <a:ext cx="2798978" cy="457200"/>
          </a:xfrm>
          <a:prstGeom prst="roundRect">
            <a:avLst>
              <a:gd name="adj" fmla="val 12000"/>
            </a:avLst>
          </a:prstGeom>
          <a:solidFill>
            <a:srgbClr val="1B2E5E"/>
          </a:solidFill>
          <a:ln/>
        </p:spPr>
      </p:sp>
      <p:sp>
        <p:nvSpPr>
          <p:cNvPr id="12" name="Text 9"/>
          <p:cNvSpPr/>
          <p:nvPr/>
        </p:nvSpPr>
        <p:spPr>
          <a:xfrm>
            <a:off x="5953658" y="1188720"/>
            <a:ext cx="2798978" cy="457200"/>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YEAR 2</a:t>
            </a:r>
            <a:endParaRPr lang="en-US" sz="1200" dirty="0"/>
          </a:p>
        </p:txBody>
      </p:sp>
      <p:sp>
        <p:nvSpPr>
          <p:cNvPr id="13" name="Shape 10"/>
          <p:cNvSpPr/>
          <p:nvPr/>
        </p:nvSpPr>
        <p:spPr>
          <a:xfrm>
            <a:off x="8844077" y="1188720"/>
            <a:ext cx="2798978" cy="457200"/>
          </a:xfrm>
          <a:prstGeom prst="roundRect">
            <a:avLst>
              <a:gd name="adj" fmla="val 12000"/>
            </a:avLst>
          </a:prstGeom>
          <a:solidFill>
            <a:srgbClr val="1B2E5E"/>
          </a:solidFill>
          <a:ln/>
        </p:spPr>
      </p:sp>
      <p:sp>
        <p:nvSpPr>
          <p:cNvPr id="14" name="Text 11"/>
          <p:cNvSpPr/>
          <p:nvPr/>
        </p:nvSpPr>
        <p:spPr>
          <a:xfrm>
            <a:off x="8844077" y="1188720"/>
            <a:ext cx="2798978" cy="457200"/>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YEAR 3</a:t>
            </a:r>
            <a:endParaRPr lang="en-US" sz="1200" dirty="0"/>
          </a:p>
        </p:txBody>
      </p:sp>
      <p:sp>
        <p:nvSpPr>
          <p:cNvPr id="15" name="Shape 12"/>
          <p:cNvSpPr/>
          <p:nvPr/>
        </p:nvSpPr>
        <p:spPr>
          <a:xfrm>
            <a:off x="502920" y="1737360"/>
            <a:ext cx="2423160" cy="1234440"/>
          </a:xfrm>
          <a:prstGeom prst="roundRect">
            <a:avLst>
              <a:gd name="adj" fmla="val 4444"/>
            </a:avLst>
          </a:prstGeom>
          <a:solidFill>
            <a:srgbClr val="EEF1F7"/>
          </a:solidFill>
          <a:ln/>
        </p:spPr>
      </p:sp>
      <p:pic>
        <p:nvPicPr>
          <p:cNvPr id="16" name="Image 1" descr="icons/code_navy.png"/>
          <p:cNvPicPr>
            <a:picLocks noChangeAspect="1"/>
          </p:cNvPicPr>
          <p:nvPr/>
        </p:nvPicPr>
        <p:blipFill>
          <a:blip r:embed="rId4"/>
          <a:stretch>
            <a:fillRect/>
          </a:stretch>
        </p:blipFill>
        <p:spPr>
          <a:xfrm>
            <a:off x="649224" y="2153412"/>
            <a:ext cx="402336" cy="402336"/>
          </a:xfrm>
          <a:prstGeom prst="rect">
            <a:avLst/>
          </a:prstGeom>
        </p:spPr>
      </p:pic>
      <p:sp>
        <p:nvSpPr>
          <p:cNvPr id="17" name="Text 13"/>
          <p:cNvSpPr/>
          <p:nvPr/>
        </p:nvSpPr>
        <p:spPr>
          <a:xfrm>
            <a:off x="1143000" y="1737360"/>
            <a:ext cx="1737360" cy="1234440"/>
          </a:xfrm>
          <a:prstGeom prst="rect">
            <a:avLst/>
          </a:prstGeom>
          <a:noFill/>
          <a:ln/>
        </p:spPr>
        <p:txBody>
          <a:bodyPr wrap="square" lIns="0" tIns="0" rIns="0" bIns="0" rtlCol="0" anchor="ctr"/>
          <a:lstStyle/>
          <a:p>
            <a:pPr marL="0" indent="0">
              <a:lnSpc>
                <a:spcPct val="100000"/>
              </a:lnSpc>
              <a:buNone/>
            </a:pPr>
            <a:r>
              <a:rPr lang="en-US" sz="1300" b="1" dirty="0">
                <a:solidFill>
                  <a:srgbClr val="1B2E5E"/>
                </a:solidFill>
                <a:latin typeface="Calibri" pitchFamily="34" charset="0"/>
                <a:ea typeface="Calibri" pitchFamily="34" charset="-122"/>
                <a:cs typeface="Calibri" pitchFamily="34" charset="-120"/>
              </a:rPr>
              <a:t>Computer Science</a:t>
            </a:r>
            <a:endParaRPr lang="en-US" sz="1300" dirty="0"/>
          </a:p>
        </p:txBody>
      </p:sp>
      <p:sp>
        <p:nvSpPr>
          <p:cNvPr id="18" name="Shape 14"/>
          <p:cNvSpPr/>
          <p:nvPr/>
        </p:nvSpPr>
        <p:spPr>
          <a:xfrm>
            <a:off x="3063240" y="1737360"/>
            <a:ext cx="2798978" cy="1234440"/>
          </a:xfrm>
          <a:prstGeom prst="roundRect">
            <a:avLst>
              <a:gd name="adj" fmla="val 4444"/>
            </a:avLst>
          </a:prstGeom>
          <a:solidFill>
            <a:srgbClr val="EEF1F7"/>
          </a:solidFill>
          <a:ln/>
        </p:spPr>
      </p:sp>
      <p:sp>
        <p:nvSpPr>
          <p:cNvPr id="19" name="Text 15"/>
          <p:cNvSpPr/>
          <p:nvPr/>
        </p:nvSpPr>
        <p:spPr>
          <a:xfrm>
            <a:off x="3218688" y="1828800"/>
            <a:ext cx="2488082" cy="1051560"/>
          </a:xfrm>
          <a:prstGeom prst="rect">
            <a:avLst/>
          </a:prstGeom>
          <a:noFill/>
          <a:ln/>
        </p:spPr>
        <p:txBody>
          <a:bodyPr wrap="square" lIns="0" tIns="0" rIns="0" bIns="0" rtlCol="0" anchor="ctr"/>
          <a:lstStyle/>
          <a:p>
            <a:pPr marL="0" indent="0" algn="l">
              <a:lnSpc>
                <a:spcPct val="110000"/>
              </a:lnSpc>
              <a:buNone/>
            </a:pPr>
            <a:r>
              <a:rPr lang="en-US" sz="1150" dirty="0">
                <a:solidFill>
                  <a:srgbClr val="26314F"/>
                </a:solidFill>
                <a:latin typeface="Calibri" pitchFamily="34" charset="0"/>
                <a:ea typeface="Calibri" pitchFamily="34" charset="-122"/>
                <a:cs typeface="Calibri" pitchFamily="34" charset="-120"/>
              </a:rPr>
              <a:t>Algorithms unplugged; programming a Bee-Bot to reach a destination</a:t>
            </a:r>
            <a:endParaRPr lang="en-US" sz="1150" dirty="0"/>
          </a:p>
        </p:txBody>
      </p:sp>
      <p:sp>
        <p:nvSpPr>
          <p:cNvPr id="20" name="Shape 16"/>
          <p:cNvSpPr/>
          <p:nvPr/>
        </p:nvSpPr>
        <p:spPr>
          <a:xfrm>
            <a:off x="5953658" y="1737360"/>
            <a:ext cx="2798978" cy="1234440"/>
          </a:xfrm>
          <a:prstGeom prst="roundRect">
            <a:avLst>
              <a:gd name="adj" fmla="val 4444"/>
            </a:avLst>
          </a:prstGeom>
          <a:solidFill>
            <a:srgbClr val="EEF1F7"/>
          </a:solidFill>
          <a:ln/>
        </p:spPr>
      </p:sp>
      <p:sp>
        <p:nvSpPr>
          <p:cNvPr id="21" name="Text 17"/>
          <p:cNvSpPr/>
          <p:nvPr/>
        </p:nvSpPr>
        <p:spPr>
          <a:xfrm>
            <a:off x="6109106" y="1828800"/>
            <a:ext cx="2488082" cy="1051560"/>
          </a:xfrm>
          <a:prstGeom prst="rect">
            <a:avLst/>
          </a:prstGeom>
          <a:noFill/>
          <a:ln/>
        </p:spPr>
        <p:txBody>
          <a:bodyPr wrap="square" lIns="0" tIns="0" rIns="0" bIns="0" rtlCol="0" anchor="ctr"/>
          <a:lstStyle/>
          <a:p>
            <a:pPr marL="0" indent="0" algn="l">
              <a:lnSpc>
                <a:spcPct val="110000"/>
              </a:lnSpc>
              <a:buNone/>
            </a:pPr>
            <a:r>
              <a:rPr lang="en-US" sz="1150" dirty="0">
                <a:solidFill>
                  <a:srgbClr val="26314F"/>
                </a:solidFill>
                <a:latin typeface="Calibri" pitchFamily="34" charset="0"/>
                <a:ea typeface="Calibri" pitchFamily="34" charset="-122"/>
                <a:cs typeface="Calibri" pitchFamily="34" charset="-120"/>
              </a:rPr>
              <a:t>Algorithms and debugging, using loops to make code more efficient</a:t>
            </a:r>
            <a:endParaRPr lang="en-US" sz="1150" dirty="0"/>
          </a:p>
        </p:txBody>
      </p:sp>
      <p:sp>
        <p:nvSpPr>
          <p:cNvPr id="22" name="Shape 18"/>
          <p:cNvSpPr/>
          <p:nvPr/>
        </p:nvSpPr>
        <p:spPr>
          <a:xfrm>
            <a:off x="8844077" y="1737360"/>
            <a:ext cx="2798978" cy="1234440"/>
          </a:xfrm>
          <a:prstGeom prst="roundRect">
            <a:avLst>
              <a:gd name="adj" fmla="val 4444"/>
            </a:avLst>
          </a:prstGeom>
          <a:solidFill>
            <a:srgbClr val="EEF1F7"/>
          </a:solidFill>
          <a:ln/>
        </p:spPr>
      </p:sp>
      <p:sp>
        <p:nvSpPr>
          <p:cNvPr id="23" name="Text 19"/>
          <p:cNvSpPr/>
          <p:nvPr/>
        </p:nvSpPr>
        <p:spPr>
          <a:xfrm>
            <a:off x="8999525" y="1828800"/>
            <a:ext cx="2488082" cy="1051560"/>
          </a:xfrm>
          <a:prstGeom prst="rect">
            <a:avLst/>
          </a:prstGeom>
          <a:noFill/>
          <a:ln/>
        </p:spPr>
        <p:txBody>
          <a:bodyPr wrap="square" lIns="0" tIns="0" rIns="0" bIns="0" rtlCol="0" anchor="ctr"/>
          <a:lstStyle/>
          <a:p>
            <a:pPr marL="0" indent="0" algn="l">
              <a:lnSpc>
                <a:spcPct val="110000"/>
              </a:lnSpc>
              <a:buNone/>
            </a:pPr>
            <a:r>
              <a:rPr lang="en-US" sz="1150" dirty="0">
                <a:solidFill>
                  <a:srgbClr val="26314F"/>
                </a:solidFill>
                <a:latin typeface="Calibri" pitchFamily="34" charset="0"/>
                <a:ea typeface="Calibri" pitchFamily="34" charset="-122"/>
                <a:cs typeface="Calibri" pitchFamily="34" charset="-120"/>
              </a:rPr>
              <a:t>Programming in Scratch; using loops and finding bugs systematically</a:t>
            </a:r>
            <a:endParaRPr lang="en-US" sz="1150" dirty="0"/>
          </a:p>
        </p:txBody>
      </p:sp>
      <p:sp>
        <p:nvSpPr>
          <p:cNvPr id="24" name="Shape 20"/>
          <p:cNvSpPr/>
          <p:nvPr/>
        </p:nvSpPr>
        <p:spPr>
          <a:xfrm>
            <a:off x="502920" y="3063240"/>
            <a:ext cx="2423160" cy="1234440"/>
          </a:xfrm>
          <a:prstGeom prst="roundRect">
            <a:avLst>
              <a:gd name="adj" fmla="val 4444"/>
            </a:avLst>
          </a:prstGeom>
          <a:solidFill>
            <a:srgbClr val="FFFFFF"/>
          </a:solidFill>
          <a:ln/>
        </p:spPr>
      </p:sp>
      <p:pic>
        <p:nvPicPr>
          <p:cNvPr id="25" name="Image 2" descr="icons/desktop_navy.png"/>
          <p:cNvPicPr>
            <a:picLocks noChangeAspect="1"/>
          </p:cNvPicPr>
          <p:nvPr/>
        </p:nvPicPr>
        <p:blipFill>
          <a:blip r:embed="rId5"/>
          <a:stretch>
            <a:fillRect/>
          </a:stretch>
        </p:blipFill>
        <p:spPr>
          <a:xfrm>
            <a:off x="649224" y="3479292"/>
            <a:ext cx="402336" cy="402336"/>
          </a:xfrm>
          <a:prstGeom prst="rect">
            <a:avLst/>
          </a:prstGeom>
        </p:spPr>
      </p:pic>
      <p:sp>
        <p:nvSpPr>
          <p:cNvPr id="26" name="Text 21"/>
          <p:cNvSpPr/>
          <p:nvPr/>
        </p:nvSpPr>
        <p:spPr>
          <a:xfrm>
            <a:off x="1143000" y="3063240"/>
            <a:ext cx="1737360" cy="1234440"/>
          </a:xfrm>
          <a:prstGeom prst="rect">
            <a:avLst/>
          </a:prstGeom>
          <a:noFill/>
          <a:ln/>
        </p:spPr>
        <p:txBody>
          <a:bodyPr wrap="square" lIns="0" tIns="0" rIns="0" bIns="0" rtlCol="0" anchor="ctr"/>
          <a:lstStyle/>
          <a:p>
            <a:pPr marL="0" indent="0">
              <a:lnSpc>
                <a:spcPct val="100000"/>
              </a:lnSpc>
              <a:buNone/>
            </a:pPr>
            <a:r>
              <a:rPr lang="en-US" sz="1300" b="1" dirty="0">
                <a:solidFill>
                  <a:srgbClr val="1B2E5E"/>
                </a:solidFill>
                <a:latin typeface="Calibri" pitchFamily="34" charset="0"/>
                <a:ea typeface="Calibri" pitchFamily="34" charset="-122"/>
                <a:cs typeface="Calibri" pitchFamily="34" charset="-120"/>
              </a:rPr>
              <a:t>Information Technology</a:t>
            </a:r>
            <a:endParaRPr lang="en-US" sz="1300" dirty="0"/>
          </a:p>
        </p:txBody>
      </p:sp>
      <p:sp>
        <p:nvSpPr>
          <p:cNvPr id="27" name="Shape 22"/>
          <p:cNvSpPr/>
          <p:nvPr/>
        </p:nvSpPr>
        <p:spPr>
          <a:xfrm>
            <a:off x="3063240" y="3063240"/>
            <a:ext cx="2798978" cy="1234440"/>
          </a:xfrm>
          <a:prstGeom prst="roundRect">
            <a:avLst>
              <a:gd name="adj" fmla="val 4444"/>
            </a:avLst>
          </a:prstGeom>
          <a:solidFill>
            <a:srgbClr val="FFFFFF"/>
          </a:solidFill>
          <a:ln/>
        </p:spPr>
      </p:sp>
      <p:sp>
        <p:nvSpPr>
          <p:cNvPr id="28" name="Text 23"/>
          <p:cNvSpPr/>
          <p:nvPr/>
        </p:nvSpPr>
        <p:spPr>
          <a:xfrm>
            <a:off x="3218688" y="3154680"/>
            <a:ext cx="2488082" cy="1051560"/>
          </a:xfrm>
          <a:prstGeom prst="rect">
            <a:avLst/>
          </a:prstGeom>
          <a:noFill/>
          <a:ln/>
        </p:spPr>
        <p:txBody>
          <a:bodyPr wrap="square" lIns="0" tIns="0" rIns="0" bIns="0" rtlCol="0" anchor="ctr"/>
          <a:lstStyle/>
          <a:p>
            <a:pPr marL="0" indent="0" algn="l">
              <a:lnSpc>
                <a:spcPct val="110000"/>
              </a:lnSpc>
              <a:buNone/>
            </a:pPr>
            <a:r>
              <a:rPr lang="en-US" sz="1150" dirty="0">
                <a:solidFill>
                  <a:srgbClr val="26314F"/>
                </a:solidFill>
                <a:latin typeface="Calibri" pitchFamily="34" charset="0"/>
                <a:ea typeface="Calibri" pitchFamily="34" charset="-122"/>
                <a:cs typeface="Calibri" pitchFamily="34" charset="-120"/>
              </a:rPr>
              <a:t>Mouse and keyboard skills; representing simple data</a:t>
            </a:r>
            <a:endParaRPr lang="en-US" sz="1150" dirty="0"/>
          </a:p>
        </p:txBody>
      </p:sp>
      <p:sp>
        <p:nvSpPr>
          <p:cNvPr id="29" name="Shape 24"/>
          <p:cNvSpPr/>
          <p:nvPr/>
        </p:nvSpPr>
        <p:spPr>
          <a:xfrm>
            <a:off x="5953658" y="3063240"/>
            <a:ext cx="2798978" cy="1234440"/>
          </a:xfrm>
          <a:prstGeom prst="roundRect">
            <a:avLst>
              <a:gd name="adj" fmla="val 4444"/>
            </a:avLst>
          </a:prstGeom>
          <a:solidFill>
            <a:srgbClr val="FFFFFF"/>
          </a:solidFill>
          <a:ln/>
        </p:spPr>
      </p:sp>
      <p:sp>
        <p:nvSpPr>
          <p:cNvPr id="30" name="Text 25"/>
          <p:cNvSpPr/>
          <p:nvPr/>
        </p:nvSpPr>
        <p:spPr>
          <a:xfrm>
            <a:off x="6109106" y="3154680"/>
            <a:ext cx="2488082" cy="1051560"/>
          </a:xfrm>
          <a:prstGeom prst="rect">
            <a:avLst/>
          </a:prstGeom>
          <a:noFill/>
          <a:ln/>
        </p:spPr>
        <p:txBody>
          <a:bodyPr wrap="square" lIns="0" tIns="0" rIns="0" bIns="0" rtlCol="0" anchor="ctr"/>
          <a:lstStyle/>
          <a:p>
            <a:pPr marL="0" indent="0" algn="l">
              <a:lnSpc>
                <a:spcPct val="110000"/>
              </a:lnSpc>
              <a:buNone/>
            </a:pPr>
            <a:r>
              <a:rPr lang="en-US" sz="1150" dirty="0">
                <a:solidFill>
                  <a:srgbClr val="26314F"/>
                </a:solidFill>
                <a:latin typeface="Calibri" pitchFamily="34" charset="0"/>
                <a:ea typeface="Calibri" pitchFamily="34" charset="-122"/>
                <a:cs typeface="Calibri" pitchFamily="34" charset="-120"/>
              </a:rPr>
              <a:t>Word processing; using data to explore the International Space Station</a:t>
            </a:r>
            <a:endParaRPr lang="en-US" sz="1150" dirty="0"/>
          </a:p>
        </p:txBody>
      </p:sp>
      <p:sp>
        <p:nvSpPr>
          <p:cNvPr id="31" name="Shape 26"/>
          <p:cNvSpPr/>
          <p:nvPr/>
        </p:nvSpPr>
        <p:spPr>
          <a:xfrm>
            <a:off x="8844077" y="3063240"/>
            <a:ext cx="2798978" cy="1234440"/>
          </a:xfrm>
          <a:prstGeom prst="roundRect">
            <a:avLst>
              <a:gd name="adj" fmla="val 4444"/>
            </a:avLst>
          </a:prstGeom>
          <a:solidFill>
            <a:srgbClr val="FFFFFF"/>
          </a:solidFill>
          <a:ln/>
        </p:spPr>
      </p:sp>
      <p:sp>
        <p:nvSpPr>
          <p:cNvPr id="32" name="Text 27"/>
          <p:cNvSpPr/>
          <p:nvPr/>
        </p:nvSpPr>
        <p:spPr>
          <a:xfrm>
            <a:off x="8999525" y="3154680"/>
            <a:ext cx="2488082" cy="1051560"/>
          </a:xfrm>
          <a:prstGeom prst="rect">
            <a:avLst/>
          </a:prstGeom>
          <a:noFill/>
          <a:ln/>
        </p:spPr>
        <p:txBody>
          <a:bodyPr wrap="square" lIns="0" tIns="0" rIns="0" bIns="0" rtlCol="0" anchor="ctr"/>
          <a:lstStyle/>
          <a:p>
            <a:pPr marL="0" indent="0" algn="l">
              <a:lnSpc>
                <a:spcPct val="110000"/>
              </a:lnSpc>
              <a:buNone/>
            </a:pPr>
            <a:r>
              <a:rPr lang="en-US" sz="1150" dirty="0">
                <a:solidFill>
                  <a:srgbClr val="26314F"/>
                </a:solidFill>
                <a:latin typeface="Calibri" pitchFamily="34" charset="0"/>
                <a:ea typeface="Calibri" pitchFamily="34" charset="-122"/>
                <a:cs typeface="Calibri" pitchFamily="34" charset="-120"/>
              </a:rPr>
              <a:t>How networks and the internet work; filming and editing video trailers</a:t>
            </a:r>
            <a:endParaRPr lang="en-US" sz="1150" dirty="0"/>
          </a:p>
        </p:txBody>
      </p:sp>
      <p:sp>
        <p:nvSpPr>
          <p:cNvPr id="33" name="Shape 28"/>
          <p:cNvSpPr/>
          <p:nvPr/>
        </p:nvSpPr>
        <p:spPr>
          <a:xfrm>
            <a:off x="502920" y="4389120"/>
            <a:ext cx="2423160" cy="1234440"/>
          </a:xfrm>
          <a:prstGeom prst="roundRect">
            <a:avLst>
              <a:gd name="adj" fmla="val 4444"/>
            </a:avLst>
          </a:prstGeom>
          <a:solidFill>
            <a:srgbClr val="EEF1F7"/>
          </a:solidFill>
          <a:ln/>
        </p:spPr>
      </p:sp>
      <p:pic>
        <p:nvPicPr>
          <p:cNvPr id="34" name="Image 3" descr="icons/shield_navy.png"/>
          <p:cNvPicPr>
            <a:picLocks noChangeAspect="1"/>
          </p:cNvPicPr>
          <p:nvPr/>
        </p:nvPicPr>
        <p:blipFill>
          <a:blip r:embed="rId6"/>
          <a:stretch>
            <a:fillRect/>
          </a:stretch>
        </p:blipFill>
        <p:spPr>
          <a:xfrm>
            <a:off x="649224" y="4805172"/>
            <a:ext cx="402336" cy="402336"/>
          </a:xfrm>
          <a:prstGeom prst="rect">
            <a:avLst/>
          </a:prstGeom>
        </p:spPr>
      </p:pic>
      <p:sp>
        <p:nvSpPr>
          <p:cNvPr id="35" name="Text 29"/>
          <p:cNvSpPr/>
          <p:nvPr/>
        </p:nvSpPr>
        <p:spPr>
          <a:xfrm>
            <a:off x="1143000" y="4389120"/>
            <a:ext cx="1737360" cy="1234440"/>
          </a:xfrm>
          <a:prstGeom prst="rect">
            <a:avLst/>
          </a:prstGeom>
          <a:noFill/>
          <a:ln/>
        </p:spPr>
        <p:txBody>
          <a:bodyPr wrap="square" lIns="0" tIns="0" rIns="0" bIns="0" rtlCol="0" anchor="ctr"/>
          <a:lstStyle/>
          <a:p>
            <a:pPr marL="0" indent="0">
              <a:lnSpc>
                <a:spcPct val="100000"/>
              </a:lnSpc>
              <a:buNone/>
            </a:pPr>
            <a:r>
              <a:rPr lang="en-US" sz="1300" b="1" dirty="0">
                <a:solidFill>
                  <a:srgbClr val="1B2E5E"/>
                </a:solidFill>
                <a:latin typeface="Calibri" pitchFamily="34" charset="0"/>
                <a:ea typeface="Calibri" pitchFamily="34" charset="-122"/>
                <a:cs typeface="Calibri" pitchFamily="34" charset="-120"/>
              </a:rPr>
              <a:t>Digital Literacy</a:t>
            </a:r>
            <a:endParaRPr lang="en-US" sz="1300" dirty="0"/>
          </a:p>
        </p:txBody>
      </p:sp>
      <p:sp>
        <p:nvSpPr>
          <p:cNvPr id="36" name="Shape 30"/>
          <p:cNvSpPr/>
          <p:nvPr/>
        </p:nvSpPr>
        <p:spPr>
          <a:xfrm>
            <a:off x="3063240" y="4389120"/>
            <a:ext cx="2798978" cy="1234440"/>
          </a:xfrm>
          <a:prstGeom prst="roundRect">
            <a:avLst>
              <a:gd name="adj" fmla="val 4444"/>
            </a:avLst>
          </a:prstGeom>
          <a:solidFill>
            <a:srgbClr val="EEF1F7"/>
          </a:solidFill>
          <a:ln/>
        </p:spPr>
      </p:sp>
      <p:sp>
        <p:nvSpPr>
          <p:cNvPr id="37" name="Text 31"/>
          <p:cNvSpPr/>
          <p:nvPr/>
        </p:nvSpPr>
        <p:spPr>
          <a:xfrm>
            <a:off x="3218688" y="4480560"/>
            <a:ext cx="2488082" cy="1051560"/>
          </a:xfrm>
          <a:prstGeom prst="rect">
            <a:avLst/>
          </a:prstGeom>
          <a:noFill/>
          <a:ln/>
        </p:spPr>
        <p:txBody>
          <a:bodyPr wrap="square" lIns="0" tIns="0" rIns="0" bIns="0" rtlCol="0" anchor="ctr"/>
          <a:lstStyle/>
          <a:p>
            <a:pPr marL="0" indent="0" algn="l">
              <a:lnSpc>
                <a:spcPct val="110000"/>
              </a:lnSpc>
              <a:buNone/>
            </a:pPr>
            <a:r>
              <a:rPr lang="en-US" sz="1150" dirty="0">
                <a:solidFill>
                  <a:srgbClr val="26314F"/>
                </a:solidFill>
                <a:latin typeface="Calibri" pitchFamily="34" charset="0"/>
                <a:ea typeface="Calibri" pitchFamily="34" charset="-122"/>
                <a:cs typeface="Calibri" pitchFamily="34" charset="-120"/>
              </a:rPr>
              <a:t>What the internet is, and what's safe to share online</a:t>
            </a:r>
            <a:endParaRPr lang="en-US" sz="1150" dirty="0"/>
          </a:p>
        </p:txBody>
      </p:sp>
      <p:sp>
        <p:nvSpPr>
          <p:cNvPr id="38" name="Shape 32"/>
          <p:cNvSpPr/>
          <p:nvPr/>
        </p:nvSpPr>
        <p:spPr>
          <a:xfrm>
            <a:off x="5953658" y="4389120"/>
            <a:ext cx="2798978" cy="1234440"/>
          </a:xfrm>
          <a:prstGeom prst="roundRect">
            <a:avLst>
              <a:gd name="adj" fmla="val 4444"/>
            </a:avLst>
          </a:prstGeom>
          <a:solidFill>
            <a:srgbClr val="EEF1F7"/>
          </a:solidFill>
          <a:ln/>
        </p:spPr>
      </p:sp>
      <p:sp>
        <p:nvSpPr>
          <p:cNvPr id="39" name="Text 33"/>
          <p:cNvSpPr/>
          <p:nvPr/>
        </p:nvSpPr>
        <p:spPr>
          <a:xfrm>
            <a:off x="6109106" y="4480560"/>
            <a:ext cx="2488082" cy="1051560"/>
          </a:xfrm>
          <a:prstGeom prst="rect">
            <a:avLst/>
          </a:prstGeom>
          <a:noFill/>
          <a:ln/>
        </p:spPr>
        <p:txBody>
          <a:bodyPr wrap="square" lIns="0" tIns="0" rIns="0" bIns="0" rtlCol="0" anchor="ctr"/>
          <a:lstStyle/>
          <a:p>
            <a:pPr marL="0" indent="0" algn="l">
              <a:lnSpc>
                <a:spcPct val="110000"/>
              </a:lnSpc>
              <a:buNone/>
            </a:pPr>
            <a:r>
              <a:rPr lang="en-US" sz="1150" dirty="0">
                <a:solidFill>
                  <a:srgbClr val="26314F"/>
                </a:solidFill>
                <a:latin typeface="Calibri" pitchFamily="34" charset="0"/>
                <a:ea typeface="Calibri" pitchFamily="34" charset="-122"/>
                <a:cs typeface="Calibri" pitchFamily="34" charset="-120"/>
              </a:rPr>
              <a:t>Strong passwords, privacy, and asking permission before sharing</a:t>
            </a:r>
            <a:endParaRPr lang="en-US" sz="1150" dirty="0"/>
          </a:p>
        </p:txBody>
      </p:sp>
      <p:sp>
        <p:nvSpPr>
          <p:cNvPr id="40" name="Shape 34"/>
          <p:cNvSpPr/>
          <p:nvPr/>
        </p:nvSpPr>
        <p:spPr>
          <a:xfrm>
            <a:off x="8844077" y="4389120"/>
            <a:ext cx="2798978" cy="1234440"/>
          </a:xfrm>
          <a:prstGeom prst="roundRect">
            <a:avLst>
              <a:gd name="adj" fmla="val 4444"/>
            </a:avLst>
          </a:prstGeom>
          <a:solidFill>
            <a:srgbClr val="EEF1F7"/>
          </a:solidFill>
          <a:ln/>
        </p:spPr>
      </p:sp>
      <p:sp>
        <p:nvSpPr>
          <p:cNvPr id="41" name="Text 35"/>
          <p:cNvSpPr/>
          <p:nvPr/>
        </p:nvSpPr>
        <p:spPr>
          <a:xfrm>
            <a:off x="8999525" y="4480560"/>
            <a:ext cx="2488082" cy="1051560"/>
          </a:xfrm>
          <a:prstGeom prst="rect">
            <a:avLst/>
          </a:prstGeom>
          <a:noFill/>
          <a:ln/>
        </p:spPr>
        <p:txBody>
          <a:bodyPr wrap="square" lIns="0" tIns="0" rIns="0" bIns="0" rtlCol="0" anchor="ctr"/>
          <a:lstStyle/>
          <a:p>
            <a:pPr marL="0" indent="0" algn="l">
              <a:lnSpc>
                <a:spcPct val="110000"/>
              </a:lnSpc>
              <a:buNone/>
            </a:pPr>
            <a:r>
              <a:rPr lang="en-US" sz="1150" dirty="0">
                <a:solidFill>
                  <a:srgbClr val="26314F"/>
                </a:solidFill>
                <a:latin typeface="Calibri" pitchFamily="34" charset="0"/>
                <a:ea typeface="Calibri" pitchFamily="34" charset="-122"/>
                <a:cs typeface="Calibri" pitchFamily="34" charset="-120"/>
              </a:rPr>
              <a:t>Dealing with upsetting content; social media age restrictions</a:t>
            </a:r>
            <a:endParaRPr lang="en-US" sz="1150" dirty="0"/>
          </a:p>
        </p:txBody>
      </p:sp>
      <p:sp>
        <p:nvSpPr>
          <p:cNvPr id="42" name="Text 36"/>
          <p:cNvSpPr/>
          <p:nvPr/>
        </p:nvSpPr>
        <p:spPr>
          <a:xfrm>
            <a:off x="502920" y="5751576"/>
            <a:ext cx="11185855" cy="256032"/>
          </a:xfrm>
          <a:prstGeom prst="rect">
            <a:avLst/>
          </a:prstGeom>
          <a:noFill/>
          <a:ln/>
        </p:spPr>
        <p:txBody>
          <a:bodyPr wrap="square" lIns="0" tIns="0" rIns="0" bIns="0" rtlCol="0" anchor="ctr"/>
          <a:lstStyle/>
          <a:p>
            <a:pPr marL="0" indent="0">
              <a:buNone/>
            </a:pPr>
            <a:r>
              <a:rPr lang="en-US" sz="1050" i="1" dirty="0">
                <a:solidFill>
                  <a:srgbClr val="5B6172"/>
                </a:solidFill>
                <a:latin typeface="Calibri" pitchFamily="34" charset="0"/>
                <a:ea typeface="Calibri" pitchFamily="34" charset="-122"/>
                <a:cs typeface="Calibri" pitchFamily="34" charset="-120"/>
              </a:rPr>
              <a:t>For full progression and skills detail by year group, see the Computing Progression Document.</a:t>
            </a:r>
            <a:endParaRPr lang="en-US" sz="10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384048"/>
            <a:ext cx="566928" cy="566928"/>
          </a:xfrm>
          <a:prstGeom prst="ellipse">
            <a:avLst/>
          </a:prstGeom>
          <a:solidFill>
            <a:srgbClr val="0E7C7B"/>
          </a:solidFill>
          <a:ln/>
        </p:spPr>
      </p:sp>
      <p:pic>
        <p:nvPicPr>
          <p:cNvPr id="3" name="Image 0" descr="icons/chartbar_white.png"/>
          <p:cNvPicPr>
            <a:picLocks noChangeAspect="1"/>
          </p:cNvPicPr>
          <p:nvPr/>
        </p:nvPicPr>
        <p:blipFill>
          <a:blip r:embed="rId3"/>
          <a:stretch>
            <a:fillRect/>
          </a:stretch>
        </p:blipFill>
        <p:spPr>
          <a:xfrm>
            <a:off x="576621" y="457749"/>
            <a:ext cx="419527" cy="419527"/>
          </a:xfrm>
          <a:prstGeom prst="rect">
            <a:avLst/>
          </a:prstGeom>
        </p:spPr>
      </p:pic>
      <p:sp>
        <p:nvSpPr>
          <p:cNvPr id="4" name="Text 1"/>
          <p:cNvSpPr/>
          <p:nvPr/>
        </p:nvSpPr>
        <p:spPr>
          <a:xfrm>
            <a:off x="1234440" y="347472"/>
            <a:ext cx="9601200" cy="640080"/>
          </a:xfrm>
          <a:prstGeom prst="rect">
            <a:avLst/>
          </a:prstGeom>
          <a:noFill/>
          <a:ln/>
        </p:spPr>
        <p:txBody>
          <a:bodyPr wrap="square" lIns="0" tIns="0" rIns="0" bIns="0" rtlCol="0" anchor="ctr"/>
          <a:lstStyle/>
          <a:p>
            <a:pPr marL="0" indent="0">
              <a:buNone/>
            </a:pPr>
            <a:r>
              <a:rPr lang="en-US" sz="2600" b="1" dirty="0">
                <a:solidFill>
                  <a:srgbClr val="1B2E5E"/>
                </a:solidFill>
                <a:latin typeface="Calibri" pitchFamily="34" charset="0"/>
                <a:ea typeface="Calibri" pitchFamily="34" charset="-122"/>
                <a:cs typeface="Calibri" pitchFamily="34" charset="-120"/>
              </a:rPr>
              <a:t>Progression of Skills: Year 4 – Year 6</a:t>
            </a:r>
            <a:endParaRPr lang="en-US" sz="2600" dirty="0"/>
          </a:p>
        </p:txBody>
      </p:sp>
      <p:sp>
        <p:nvSpPr>
          <p:cNvPr id="5" name="Text 2"/>
          <p:cNvSpPr/>
          <p:nvPr/>
        </p:nvSpPr>
        <p:spPr>
          <a:xfrm>
            <a:off x="457200" y="6473952"/>
            <a:ext cx="7315200" cy="274320"/>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Bexton Primary School  ·  </a:t>
            </a:r>
            <a:r>
              <a:rPr lang="en-US" sz="900" i="1" dirty="0">
                <a:solidFill>
                  <a:srgbClr val="5B6172"/>
                </a:solidFill>
                <a:latin typeface="Calibri" pitchFamily="34" charset="0"/>
                <a:ea typeface="Calibri" pitchFamily="34" charset="-122"/>
                <a:cs typeface="Calibri" pitchFamily="34" charset="-120"/>
              </a:rPr>
              <a:t>Computing Curriculum Overview</a:t>
            </a:r>
            <a:endParaRPr lang="en-US" sz="900" dirty="0"/>
          </a:p>
        </p:txBody>
      </p:sp>
      <p:sp>
        <p:nvSpPr>
          <p:cNvPr id="6" name="Text 3"/>
          <p:cNvSpPr/>
          <p:nvPr/>
        </p:nvSpPr>
        <p:spPr>
          <a:xfrm>
            <a:off x="8991295" y="6473952"/>
            <a:ext cx="2743200" cy="274320"/>
          </a:xfrm>
          <a:prstGeom prst="rect">
            <a:avLst/>
          </a:prstGeom>
          <a:noFill/>
          <a:ln/>
        </p:spPr>
        <p:txBody>
          <a:bodyPr wrap="square" lIns="0" tIns="0" rIns="0" bIns="0" rtlCol="0" anchor="ctr"/>
          <a:lstStyle/>
          <a:p>
            <a:pPr marL="0" indent="0" algn="r">
              <a:buNone/>
            </a:pPr>
            <a:r>
              <a:rPr lang="en-US" sz="900" dirty="0">
                <a:solidFill>
                  <a:srgbClr val="5B6172"/>
                </a:solidFill>
                <a:latin typeface="Calibri" pitchFamily="34" charset="0"/>
                <a:ea typeface="Calibri" pitchFamily="34" charset="-122"/>
                <a:cs typeface="Calibri" pitchFamily="34" charset="-120"/>
              </a:rPr>
              <a:t>11</a:t>
            </a:r>
            <a:endParaRPr lang="en-US" sz="900" dirty="0"/>
          </a:p>
        </p:txBody>
      </p:sp>
      <p:sp>
        <p:nvSpPr>
          <p:cNvPr id="7" name="Shape 4"/>
          <p:cNvSpPr/>
          <p:nvPr/>
        </p:nvSpPr>
        <p:spPr>
          <a:xfrm>
            <a:off x="502920" y="1188720"/>
            <a:ext cx="2423160" cy="457200"/>
          </a:xfrm>
          <a:prstGeom prst="roundRect">
            <a:avLst>
              <a:gd name="adj" fmla="val 12000"/>
            </a:avLst>
          </a:prstGeom>
          <a:solidFill>
            <a:srgbClr val="1B2E5E"/>
          </a:solidFill>
          <a:ln/>
        </p:spPr>
      </p:sp>
      <p:sp>
        <p:nvSpPr>
          <p:cNvPr id="8" name="Text 5"/>
          <p:cNvSpPr/>
          <p:nvPr/>
        </p:nvSpPr>
        <p:spPr>
          <a:xfrm>
            <a:off x="502920" y="1188720"/>
            <a:ext cx="2423160" cy="457200"/>
          </a:xfrm>
          <a:prstGeom prst="rect">
            <a:avLst/>
          </a:prstGeom>
          <a:noFill/>
          <a:ln/>
        </p:spPr>
        <p:txBody>
          <a:bodyPr wrap="square" lIns="0" tIns="0" rIns="0" bIns="0" rtlCol="0" anchor="ctr"/>
          <a:lstStyle/>
          <a:p>
            <a:pPr marL="0" indent="0" algn="ctr">
              <a:buNone/>
            </a:pPr>
            <a:r>
              <a:rPr lang="en-US" sz="1100" b="1" kern="0" spc="100" dirty="0">
                <a:solidFill>
                  <a:srgbClr val="FFFFFF"/>
                </a:solidFill>
                <a:latin typeface="Calibri" pitchFamily="34" charset="0"/>
                <a:ea typeface="Calibri" pitchFamily="34" charset="-122"/>
                <a:cs typeface="Calibri" pitchFamily="34" charset="-120"/>
              </a:rPr>
              <a:t>STRAND</a:t>
            </a:r>
            <a:endParaRPr lang="en-US" sz="1100" dirty="0"/>
          </a:p>
        </p:txBody>
      </p:sp>
      <p:sp>
        <p:nvSpPr>
          <p:cNvPr id="9" name="Shape 6"/>
          <p:cNvSpPr/>
          <p:nvPr/>
        </p:nvSpPr>
        <p:spPr>
          <a:xfrm>
            <a:off x="3063240" y="1188720"/>
            <a:ext cx="2798978" cy="457200"/>
          </a:xfrm>
          <a:prstGeom prst="roundRect">
            <a:avLst>
              <a:gd name="adj" fmla="val 12000"/>
            </a:avLst>
          </a:prstGeom>
          <a:solidFill>
            <a:srgbClr val="1B2E5E"/>
          </a:solidFill>
          <a:ln/>
        </p:spPr>
      </p:sp>
      <p:sp>
        <p:nvSpPr>
          <p:cNvPr id="10" name="Text 7"/>
          <p:cNvSpPr/>
          <p:nvPr/>
        </p:nvSpPr>
        <p:spPr>
          <a:xfrm>
            <a:off x="3063240" y="1188720"/>
            <a:ext cx="2798978" cy="457200"/>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YEAR 4</a:t>
            </a:r>
            <a:endParaRPr lang="en-US" sz="1200" dirty="0"/>
          </a:p>
        </p:txBody>
      </p:sp>
      <p:sp>
        <p:nvSpPr>
          <p:cNvPr id="11" name="Shape 8"/>
          <p:cNvSpPr/>
          <p:nvPr/>
        </p:nvSpPr>
        <p:spPr>
          <a:xfrm>
            <a:off x="5953658" y="1188720"/>
            <a:ext cx="2798978" cy="457200"/>
          </a:xfrm>
          <a:prstGeom prst="roundRect">
            <a:avLst>
              <a:gd name="adj" fmla="val 12000"/>
            </a:avLst>
          </a:prstGeom>
          <a:solidFill>
            <a:srgbClr val="1B2E5E"/>
          </a:solidFill>
          <a:ln/>
        </p:spPr>
      </p:sp>
      <p:sp>
        <p:nvSpPr>
          <p:cNvPr id="12" name="Text 9"/>
          <p:cNvSpPr/>
          <p:nvPr/>
        </p:nvSpPr>
        <p:spPr>
          <a:xfrm>
            <a:off x="5953658" y="1188720"/>
            <a:ext cx="2798978" cy="457200"/>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YEAR 5</a:t>
            </a:r>
            <a:endParaRPr lang="en-US" sz="1200" dirty="0"/>
          </a:p>
        </p:txBody>
      </p:sp>
      <p:sp>
        <p:nvSpPr>
          <p:cNvPr id="13" name="Shape 10"/>
          <p:cNvSpPr/>
          <p:nvPr/>
        </p:nvSpPr>
        <p:spPr>
          <a:xfrm>
            <a:off x="8844077" y="1188720"/>
            <a:ext cx="2798978" cy="457200"/>
          </a:xfrm>
          <a:prstGeom prst="roundRect">
            <a:avLst>
              <a:gd name="adj" fmla="val 12000"/>
            </a:avLst>
          </a:prstGeom>
          <a:solidFill>
            <a:srgbClr val="1B2E5E"/>
          </a:solidFill>
          <a:ln/>
        </p:spPr>
      </p:sp>
      <p:sp>
        <p:nvSpPr>
          <p:cNvPr id="14" name="Text 11"/>
          <p:cNvSpPr/>
          <p:nvPr/>
        </p:nvSpPr>
        <p:spPr>
          <a:xfrm>
            <a:off x="8844077" y="1188720"/>
            <a:ext cx="2798978" cy="457200"/>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YEAR 6</a:t>
            </a:r>
            <a:endParaRPr lang="en-US" sz="1200" dirty="0"/>
          </a:p>
        </p:txBody>
      </p:sp>
      <p:sp>
        <p:nvSpPr>
          <p:cNvPr id="15" name="Shape 12"/>
          <p:cNvSpPr/>
          <p:nvPr/>
        </p:nvSpPr>
        <p:spPr>
          <a:xfrm>
            <a:off x="502920" y="1737360"/>
            <a:ext cx="2423160" cy="1234440"/>
          </a:xfrm>
          <a:prstGeom prst="roundRect">
            <a:avLst>
              <a:gd name="adj" fmla="val 4444"/>
            </a:avLst>
          </a:prstGeom>
          <a:solidFill>
            <a:srgbClr val="EEF1F7"/>
          </a:solidFill>
          <a:ln/>
        </p:spPr>
      </p:sp>
      <p:pic>
        <p:nvPicPr>
          <p:cNvPr id="16" name="Image 1" descr="icons/code_navy.png"/>
          <p:cNvPicPr>
            <a:picLocks noChangeAspect="1"/>
          </p:cNvPicPr>
          <p:nvPr/>
        </p:nvPicPr>
        <p:blipFill>
          <a:blip r:embed="rId4"/>
          <a:stretch>
            <a:fillRect/>
          </a:stretch>
        </p:blipFill>
        <p:spPr>
          <a:xfrm>
            <a:off x="649224" y="2153412"/>
            <a:ext cx="402336" cy="402336"/>
          </a:xfrm>
          <a:prstGeom prst="rect">
            <a:avLst/>
          </a:prstGeom>
        </p:spPr>
      </p:pic>
      <p:sp>
        <p:nvSpPr>
          <p:cNvPr id="17" name="Text 13"/>
          <p:cNvSpPr/>
          <p:nvPr/>
        </p:nvSpPr>
        <p:spPr>
          <a:xfrm>
            <a:off x="1143000" y="1737360"/>
            <a:ext cx="1737360" cy="1234440"/>
          </a:xfrm>
          <a:prstGeom prst="rect">
            <a:avLst/>
          </a:prstGeom>
          <a:noFill/>
          <a:ln/>
        </p:spPr>
        <p:txBody>
          <a:bodyPr wrap="square" lIns="0" tIns="0" rIns="0" bIns="0" rtlCol="0" anchor="ctr"/>
          <a:lstStyle/>
          <a:p>
            <a:pPr marL="0" indent="0">
              <a:lnSpc>
                <a:spcPct val="100000"/>
              </a:lnSpc>
              <a:buNone/>
            </a:pPr>
            <a:r>
              <a:rPr lang="en-US" sz="1300" b="1" dirty="0">
                <a:solidFill>
                  <a:srgbClr val="1B2E5E"/>
                </a:solidFill>
                <a:latin typeface="Calibri" pitchFamily="34" charset="0"/>
                <a:ea typeface="Calibri" pitchFamily="34" charset="-122"/>
                <a:cs typeface="Calibri" pitchFamily="34" charset="-120"/>
              </a:rPr>
              <a:t>Computer Science</a:t>
            </a:r>
            <a:endParaRPr lang="en-US" sz="1300" dirty="0"/>
          </a:p>
        </p:txBody>
      </p:sp>
      <p:sp>
        <p:nvSpPr>
          <p:cNvPr id="18" name="Shape 14"/>
          <p:cNvSpPr/>
          <p:nvPr/>
        </p:nvSpPr>
        <p:spPr>
          <a:xfrm>
            <a:off x="3063240" y="1737360"/>
            <a:ext cx="2798978" cy="1234440"/>
          </a:xfrm>
          <a:prstGeom prst="roundRect">
            <a:avLst>
              <a:gd name="adj" fmla="val 4444"/>
            </a:avLst>
          </a:prstGeom>
          <a:solidFill>
            <a:srgbClr val="EEF1F7"/>
          </a:solidFill>
          <a:ln/>
        </p:spPr>
      </p:sp>
      <p:sp>
        <p:nvSpPr>
          <p:cNvPr id="19" name="Text 15"/>
          <p:cNvSpPr/>
          <p:nvPr/>
        </p:nvSpPr>
        <p:spPr>
          <a:xfrm>
            <a:off x="3218688" y="1828800"/>
            <a:ext cx="2488082" cy="1051560"/>
          </a:xfrm>
          <a:prstGeom prst="rect">
            <a:avLst/>
          </a:prstGeom>
          <a:noFill/>
          <a:ln/>
        </p:spPr>
        <p:txBody>
          <a:bodyPr wrap="square" lIns="0" tIns="0" rIns="0" bIns="0" rtlCol="0" anchor="ctr"/>
          <a:lstStyle/>
          <a:p>
            <a:pPr marL="0" indent="0" algn="l">
              <a:lnSpc>
                <a:spcPct val="110000"/>
              </a:lnSpc>
              <a:buNone/>
            </a:pPr>
            <a:r>
              <a:rPr lang="en-US" sz="1150" dirty="0">
                <a:solidFill>
                  <a:srgbClr val="26314F"/>
                </a:solidFill>
                <a:latin typeface="Calibri" pitchFamily="34" charset="0"/>
                <a:ea typeface="Calibri" pitchFamily="34" charset="-122"/>
                <a:cs typeface="Calibri" pitchFamily="34" charset="-120"/>
              </a:rPr>
              <a:t>Variables and scripts in Scratch; editing HTML to build a web page</a:t>
            </a:r>
            <a:endParaRPr lang="en-US" sz="1150" dirty="0"/>
          </a:p>
        </p:txBody>
      </p:sp>
      <p:sp>
        <p:nvSpPr>
          <p:cNvPr id="20" name="Shape 16"/>
          <p:cNvSpPr/>
          <p:nvPr/>
        </p:nvSpPr>
        <p:spPr>
          <a:xfrm>
            <a:off x="5953658" y="1737360"/>
            <a:ext cx="2798978" cy="1234440"/>
          </a:xfrm>
          <a:prstGeom prst="roundRect">
            <a:avLst>
              <a:gd name="adj" fmla="val 4444"/>
            </a:avLst>
          </a:prstGeom>
          <a:solidFill>
            <a:srgbClr val="EEF1F7"/>
          </a:solidFill>
          <a:ln/>
        </p:spPr>
      </p:sp>
      <p:sp>
        <p:nvSpPr>
          <p:cNvPr id="21" name="Text 17"/>
          <p:cNvSpPr/>
          <p:nvPr/>
        </p:nvSpPr>
        <p:spPr>
          <a:xfrm>
            <a:off x="6109106" y="1828800"/>
            <a:ext cx="2488082" cy="1051560"/>
          </a:xfrm>
          <a:prstGeom prst="rect">
            <a:avLst/>
          </a:prstGeom>
          <a:noFill/>
          <a:ln/>
        </p:spPr>
        <p:txBody>
          <a:bodyPr wrap="square" lIns="0" tIns="0" rIns="0" bIns="0" rtlCol="0" anchor="ctr"/>
          <a:lstStyle/>
          <a:p>
            <a:pPr marL="0" indent="0" algn="l">
              <a:lnSpc>
                <a:spcPct val="110000"/>
              </a:lnSpc>
              <a:buNone/>
            </a:pPr>
            <a:r>
              <a:rPr lang="en-US" sz="1150" dirty="0">
                <a:solidFill>
                  <a:srgbClr val="26314F"/>
                </a:solidFill>
                <a:latin typeface="Calibri" pitchFamily="34" charset="0"/>
                <a:ea typeface="Calibri" pitchFamily="34" charset="-122"/>
                <a:cs typeface="Calibri" pitchFamily="34" charset="-120"/>
              </a:rPr>
              <a:t>Programming music with loops; binary numbers and data transmission</a:t>
            </a:r>
            <a:endParaRPr lang="en-US" sz="1150" dirty="0"/>
          </a:p>
        </p:txBody>
      </p:sp>
      <p:sp>
        <p:nvSpPr>
          <p:cNvPr id="22" name="Shape 18"/>
          <p:cNvSpPr/>
          <p:nvPr/>
        </p:nvSpPr>
        <p:spPr>
          <a:xfrm>
            <a:off x="8844077" y="1737360"/>
            <a:ext cx="2798978" cy="1234440"/>
          </a:xfrm>
          <a:prstGeom prst="roundRect">
            <a:avLst>
              <a:gd name="adj" fmla="val 4444"/>
            </a:avLst>
          </a:prstGeom>
          <a:solidFill>
            <a:srgbClr val="EEF1F7"/>
          </a:solidFill>
          <a:ln/>
        </p:spPr>
      </p:sp>
      <p:sp>
        <p:nvSpPr>
          <p:cNvPr id="23" name="Text 19"/>
          <p:cNvSpPr/>
          <p:nvPr/>
        </p:nvSpPr>
        <p:spPr>
          <a:xfrm>
            <a:off x="8999525" y="1828800"/>
            <a:ext cx="2488082" cy="1051560"/>
          </a:xfrm>
          <a:prstGeom prst="rect">
            <a:avLst/>
          </a:prstGeom>
          <a:noFill/>
          <a:ln/>
        </p:spPr>
        <p:txBody>
          <a:bodyPr wrap="square" lIns="0" tIns="0" rIns="0" bIns="0" rtlCol="0" anchor="ctr"/>
          <a:lstStyle/>
          <a:p>
            <a:pPr marL="0" indent="0" algn="l">
              <a:lnSpc>
                <a:spcPct val="110000"/>
              </a:lnSpc>
              <a:buNone/>
            </a:pPr>
            <a:r>
              <a:rPr lang="en-US" sz="1150" dirty="0">
                <a:solidFill>
                  <a:srgbClr val="26314F"/>
                </a:solidFill>
                <a:latin typeface="Calibri" pitchFamily="34" charset="0"/>
                <a:ea typeface="Calibri" pitchFamily="34" charset="-122"/>
                <a:cs typeface="Calibri" pitchFamily="34" charset="-120"/>
              </a:rPr>
              <a:t>Python: loops, random numbers and independent debugging</a:t>
            </a:r>
            <a:endParaRPr lang="en-US" sz="1150" dirty="0"/>
          </a:p>
        </p:txBody>
      </p:sp>
      <p:sp>
        <p:nvSpPr>
          <p:cNvPr id="24" name="Shape 20"/>
          <p:cNvSpPr/>
          <p:nvPr/>
        </p:nvSpPr>
        <p:spPr>
          <a:xfrm>
            <a:off x="502920" y="3063240"/>
            <a:ext cx="2423160" cy="1234440"/>
          </a:xfrm>
          <a:prstGeom prst="roundRect">
            <a:avLst>
              <a:gd name="adj" fmla="val 4444"/>
            </a:avLst>
          </a:prstGeom>
          <a:solidFill>
            <a:srgbClr val="FFFFFF"/>
          </a:solidFill>
          <a:ln/>
        </p:spPr>
      </p:sp>
      <p:pic>
        <p:nvPicPr>
          <p:cNvPr id="25" name="Image 2" descr="icons/desktop_navy.png"/>
          <p:cNvPicPr>
            <a:picLocks noChangeAspect="1"/>
          </p:cNvPicPr>
          <p:nvPr/>
        </p:nvPicPr>
        <p:blipFill>
          <a:blip r:embed="rId5"/>
          <a:stretch>
            <a:fillRect/>
          </a:stretch>
        </p:blipFill>
        <p:spPr>
          <a:xfrm>
            <a:off x="649224" y="3479292"/>
            <a:ext cx="402336" cy="402336"/>
          </a:xfrm>
          <a:prstGeom prst="rect">
            <a:avLst/>
          </a:prstGeom>
        </p:spPr>
      </p:pic>
      <p:sp>
        <p:nvSpPr>
          <p:cNvPr id="26" name="Text 21"/>
          <p:cNvSpPr/>
          <p:nvPr/>
        </p:nvSpPr>
        <p:spPr>
          <a:xfrm>
            <a:off x="1143000" y="3063240"/>
            <a:ext cx="1737360" cy="1234440"/>
          </a:xfrm>
          <a:prstGeom prst="rect">
            <a:avLst/>
          </a:prstGeom>
          <a:noFill/>
          <a:ln/>
        </p:spPr>
        <p:txBody>
          <a:bodyPr wrap="square" lIns="0" tIns="0" rIns="0" bIns="0" rtlCol="0" anchor="ctr"/>
          <a:lstStyle/>
          <a:p>
            <a:pPr marL="0" indent="0">
              <a:lnSpc>
                <a:spcPct val="100000"/>
              </a:lnSpc>
              <a:buNone/>
            </a:pPr>
            <a:r>
              <a:rPr lang="en-US" sz="1300" b="1" dirty="0">
                <a:solidFill>
                  <a:srgbClr val="1B2E5E"/>
                </a:solidFill>
                <a:latin typeface="Calibri" pitchFamily="34" charset="0"/>
                <a:ea typeface="Calibri" pitchFamily="34" charset="-122"/>
                <a:cs typeface="Calibri" pitchFamily="34" charset="-120"/>
              </a:rPr>
              <a:t>Information Technology</a:t>
            </a:r>
            <a:endParaRPr lang="en-US" sz="1300" dirty="0"/>
          </a:p>
        </p:txBody>
      </p:sp>
      <p:sp>
        <p:nvSpPr>
          <p:cNvPr id="27" name="Shape 22"/>
          <p:cNvSpPr/>
          <p:nvPr/>
        </p:nvSpPr>
        <p:spPr>
          <a:xfrm>
            <a:off x="3063240" y="3063240"/>
            <a:ext cx="2798978" cy="1234440"/>
          </a:xfrm>
          <a:prstGeom prst="roundRect">
            <a:avLst>
              <a:gd name="adj" fmla="val 4444"/>
            </a:avLst>
          </a:prstGeom>
          <a:solidFill>
            <a:srgbClr val="FFFFFF"/>
          </a:solidFill>
          <a:ln/>
        </p:spPr>
      </p:sp>
      <p:sp>
        <p:nvSpPr>
          <p:cNvPr id="28" name="Text 23"/>
          <p:cNvSpPr/>
          <p:nvPr/>
        </p:nvSpPr>
        <p:spPr>
          <a:xfrm>
            <a:off x="3218688" y="3154680"/>
            <a:ext cx="2488082" cy="1051560"/>
          </a:xfrm>
          <a:prstGeom prst="rect">
            <a:avLst/>
          </a:prstGeom>
          <a:noFill/>
          <a:ln/>
        </p:spPr>
        <p:txBody>
          <a:bodyPr wrap="square" lIns="0" tIns="0" rIns="0" bIns="0" rtlCol="0" anchor="ctr"/>
          <a:lstStyle/>
          <a:p>
            <a:pPr marL="0" indent="0" algn="l">
              <a:lnSpc>
                <a:spcPct val="110000"/>
              </a:lnSpc>
              <a:buNone/>
            </a:pPr>
            <a:r>
              <a:rPr lang="en-US" sz="1150" dirty="0">
                <a:solidFill>
                  <a:srgbClr val="26314F"/>
                </a:solidFill>
                <a:latin typeface="Calibri" pitchFamily="34" charset="0"/>
                <a:ea typeface="Calibri" pitchFamily="34" charset="-122"/>
                <a:cs typeface="Calibri" pitchFamily="34" charset="-120"/>
              </a:rPr>
              <a:t>Collaborative documents, forms and spreadsheets</a:t>
            </a:r>
            <a:endParaRPr lang="en-US" sz="1150" dirty="0"/>
          </a:p>
        </p:txBody>
      </p:sp>
      <p:sp>
        <p:nvSpPr>
          <p:cNvPr id="29" name="Shape 24"/>
          <p:cNvSpPr/>
          <p:nvPr/>
        </p:nvSpPr>
        <p:spPr>
          <a:xfrm>
            <a:off x="5953658" y="3063240"/>
            <a:ext cx="2798978" cy="1234440"/>
          </a:xfrm>
          <a:prstGeom prst="roundRect">
            <a:avLst>
              <a:gd name="adj" fmla="val 4444"/>
            </a:avLst>
          </a:prstGeom>
          <a:solidFill>
            <a:srgbClr val="FFFFFF"/>
          </a:solidFill>
          <a:ln/>
        </p:spPr>
      </p:sp>
      <p:sp>
        <p:nvSpPr>
          <p:cNvPr id="30" name="Text 25"/>
          <p:cNvSpPr/>
          <p:nvPr/>
        </p:nvSpPr>
        <p:spPr>
          <a:xfrm>
            <a:off x="6109106" y="3154680"/>
            <a:ext cx="2488082" cy="1051560"/>
          </a:xfrm>
          <a:prstGeom prst="rect">
            <a:avLst/>
          </a:prstGeom>
          <a:noFill/>
          <a:ln/>
        </p:spPr>
        <p:txBody>
          <a:bodyPr wrap="square" lIns="0" tIns="0" rIns="0" bIns="0" rtlCol="0" anchor="ctr"/>
          <a:lstStyle/>
          <a:p>
            <a:pPr marL="0" indent="0" algn="l">
              <a:lnSpc>
                <a:spcPct val="110000"/>
              </a:lnSpc>
              <a:buNone/>
            </a:pPr>
            <a:r>
              <a:rPr lang="en-US" sz="1150" dirty="0">
                <a:solidFill>
                  <a:srgbClr val="26314F"/>
                </a:solidFill>
                <a:latin typeface="Calibri" pitchFamily="34" charset="0"/>
                <a:ea typeface="Calibri" pitchFamily="34" charset="-122"/>
                <a:cs typeface="Calibri" pitchFamily="34" charset="-120"/>
              </a:rPr>
              <a:t>Search engines, keywords and checking reliable sources</a:t>
            </a:r>
            <a:endParaRPr lang="en-US" sz="1150" dirty="0"/>
          </a:p>
        </p:txBody>
      </p:sp>
      <p:sp>
        <p:nvSpPr>
          <p:cNvPr id="31" name="Shape 26"/>
          <p:cNvSpPr/>
          <p:nvPr/>
        </p:nvSpPr>
        <p:spPr>
          <a:xfrm>
            <a:off x="8844077" y="3063240"/>
            <a:ext cx="2798978" cy="1234440"/>
          </a:xfrm>
          <a:prstGeom prst="roundRect">
            <a:avLst>
              <a:gd name="adj" fmla="val 4444"/>
            </a:avLst>
          </a:prstGeom>
          <a:solidFill>
            <a:srgbClr val="FFFFFF"/>
          </a:solidFill>
          <a:ln/>
        </p:spPr>
      </p:sp>
      <p:sp>
        <p:nvSpPr>
          <p:cNvPr id="32" name="Text 27"/>
          <p:cNvSpPr/>
          <p:nvPr/>
        </p:nvSpPr>
        <p:spPr>
          <a:xfrm>
            <a:off x="8999525" y="3154680"/>
            <a:ext cx="2488082" cy="1051560"/>
          </a:xfrm>
          <a:prstGeom prst="rect">
            <a:avLst/>
          </a:prstGeom>
          <a:noFill/>
          <a:ln/>
        </p:spPr>
        <p:txBody>
          <a:bodyPr wrap="square" lIns="0" tIns="0" rIns="0" bIns="0" rtlCol="0" anchor="ctr"/>
          <a:lstStyle/>
          <a:p>
            <a:pPr marL="0" indent="0" algn="l">
              <a:lnSpc>
                <a:spcPct val="110000"/>
              </a:lnSpc>
              <a:buNone/>
            </a:pPr>
            <a:r>
              <a:rPr lang="en-US" sz="1150" dirty="0">
                <a:solidFill>
                  <a:srgbClr val="26314F"/>
                </a:solidFill>
                <a:latin typeface="Calibri" pitchFamily="34" charset="0"/>
                <a:ea typeface="Calibri" pitchFamily="34" charset="-122"/>
                <a:cs typeface="Calibri" pitchFamily="34" charset="-120"/>
              </a:rPr>
              <a:t>Barcodes, RFID and analysing real-time data in a spreadsheet</a:t>
            </a:r>
            <a:endParaRPr lang="en-US" sz="1150" dirty="0"/>
          </a:p>
        </p:txBody>
      </p:sp>
      <p:sp>
        <p:nvSpPr>
          <p:cNvPr id="33" name="Shape 28"/>
          <p:cNvSpPr/>
          <p:nvPr/>
        </p:nvSpPr>
        <p:spPr>
          <a:xfrm>
            <a:off x="502920" y="4389120"/>
            <a:ext cx="2423160" cy="1234440"/>
          </a:xfrm>
          <a:prstGeom prst="roundRect">
            <a:avLst>
              <a:gd name="adj" fmla="val 4444"/>
            </a:avLst>
          </a:prstGeom>
          <a:solidFill>
            <a:srgbClr val="EEF1F7"/>
          </a:solidFill>
          <a:ln/>
        </p:spPr>
      </p:sp>
      <p:pic>
        <p:nvPicPr>
          <p:cNvPr id="34" name="Image 3" descr="icons/shield_navy.png"/>
          <p:cNvPicPr>
            <a:picLocks noChangeAspect="1"/>
          </p:cNvPicPr>
          <p:nvPr/>
        </p:nvPicPr>
        <p:blipFill>
          <a:blip r:embed="rId6"/>
          <a:stretch>
            <a:fillRect/>
          </a:stretch>
        </p:blipFill>
        <p:spPr>
          <a:xfrm>
            <a:off x="649224" y="4805172"/>
            <a:ext cx="402336" cy="402336"/>
          </a:xfrm>
          <a:prstGeom prst="rect">
            <a:avLst/>
          </a:prstGeom>
        </p:spPr>
      </p:pic>
      <p:sp>
        <p:nvSpPr>
          <p:cNvPr id="35" name="Text 29"/>
          <p:cNvSpPr/>
          <p:nvPr/>
        </p:nvSpPr>
        <p:spPr>
          <a:xfrm>
            <a:off x="1143000" y="4389120"/>
            <a:ext cx="1737360" cy="1234440"/>
          </a:xfrm>
          <a:prstGeom prst="rect">
            <a:avLst/>
          </a:prstGeom>
          <a:noFill/>
          <a:ln/>
        </p:spPr>
        <p:txBody>
          <a:bodyPr wrap="square" lIns="0" tIns="0" rIns="0" bIns="0" rtlCol="0" anchor="ctr"/>
          <a:lstStyle/>
          <a:p>
            <a:pPr marL="0" indent="0">
              <a:lnSpc>
                <a:spcPct val="100000"/>
              </a:lnSpc>
              <a:buNone/>
            </a:pPr>
            <a:r>
              <a:rPr lang="en-US" sz="1300" b="1" dirty="0">
                <a:solidFill>
                  <a:srgbClr val="1B2E5E"/>
                </a:solidFill>
                <a:latin typeface="Calibri" pitchFamily="34" charset="0"/>
                <a:ea typeface="Calibri" pitchFamily="34" charset="-122"/>
                <a:cs typeface="Calibri" pitchFamily="34" charset="-120"/>
              </a:rPr>
              <a:t>Digital Literacy</a:t>
            </a:r>
            <a:endParaRPr lang="en-US" sz="1300" dirty="0"/>
          </a:p>
        </p:txBody>
      </p:sp>
      <p:sp>
        <p:nvSpPr>
          <p:cNvPr id="36" name="Shape 30"/>
          <p:cNvSpPr/>
          <p:nvPr/>
        </p:nvSpPr>
        <p:spPr>
          <a:xfrm>
            <a:off x="3063240" y="4389120"/>
            <a:ext cx="2798978" cy="1234440"/>
          </a:xfrm>
          <a:prstGeom prst="roundRect">
            <a:avLst>
              <a:gd name="adj" fmla="val 4444"/>
            </a:avLst>
          </a:prstGeom>
          <a:solidFill>
            <a:srgbClr val="EEF1F7"/>
          </a:solidFill>
          <a:ln/>
        </p:spPr>
      </p:sp>
      <p:sp>
        <p:nvSpPr>
          <p:cNvPr id="37" name="Text 31"/>
          <p:cNvSpPr/>
          <p:nvPr/>
        </p:nvSpPr>
        <p:spPr>
          <a:xfrm>
            <a:off x="3218688" y="4480560"/>
            <a:ext cx="2488082" cy="1051560"/>
          </a:xfrm>
          <a:prstGeom prst="rect">
            <a:avLst/>
          </a:prstGeom>
          <a:noFill/>
          <a:ln/>
        </p:spPr>
        <p:txBody>
          <a:bodyPr wrap="square" lIns="0" tIns="0" rIns="0" bIns="0" rtlCol="0" anchor="ctr"/>
          <a:lstStyle/>
          <a:p>
            <a:pPr marL="0" indent="0" algn="l">
              <a:lnSpc>
                <a:spcPct val="110000"/>
              </a:lnSpc>
              <a:buNone/>
            </a:pPr>
            <a:r>
              <a:rPr lang="en-US" sz="1150" dirty="0">
                <a:solidFill>
                  <a:srgbClr val="26314F"/>
                </a:solidFill>
                <a:latin typeface="Calibri" pitchFamily="34" charset="0"/>
                <a:ea typeface="Calibri" pitchFamily="34" charset="-122"/>
                <a:cs typeface="Calibri" pitchFamily="34" charset="-120"/>
              </a:rPr>
              <a:t>Spotting bias, persuasion and bots online</a:t>
            </a:r>
            <a:endParaRPr lang="en-US" sz="1150" dirty="0"/>
          </a:p>
        </p:txBody>
      </p:sp>
      <p:sp>
        <p:nvSpPr>
          <p:cNvPr id="38" name="Shape 32"/>
          <p:cNvSpPr/>
          <p:nvPr/>
        </p:nvSpPr>
        <p:spPr>
          <a:xfrm>
            <a:off x="5953658" y="4389120"/>
            <a:ext cx="2798978" cy="1234440"/>
          </a:xfrm>
          <a:prstGeom prst="roundRect">
            <a:avLst>
              <a:gd name="adj" fmla="val 4444"/>
            </a:avLst>
          </a:prstGeom>
          <a:solidFill>
            <a:srgbClr val="EEF1F7"/>
          </a:solidFill>
          <a:ln/>
        </p:spPr>
      </p:sp>
      <p:sp>
        <p:nvSpPr>
          <p:cNvPr id="39" name="Text 33"/>
          <p:cNvSpPr/>
          <p:nvPr/>
        </p:nvSpPr>
        <p:spPr>
          <a:xfrm>
            <a:off x="6109106" y="4480560"/>
            <a:ext cx="2488082" cy="1051560"/>
          </a:xfrm>
          <a:prstGeom prst="rect">
            <a:avLst/>
          </a:prstGeom>
          <a:noFill/>
          <a:ln/>
        </p:spPr>
        <p:txBody>
          <a:bodyPr wrap="square" lIns="0" tIns="0" rIns="0" bIns="0" rtlCol="0" anchor="ctr"/>
          <a:lstStyle/>
          <a:p>
            <a:pPr marL="0" indent="0" algn="l">
              <a:lnSpc>
                <a:spcPct val="110000"/>
              </a:lnSpc>
              <a:buNone/>
            </a:pPr>
            <a:r>
              <a:rPr lang="en-US" sz="1150" dirty="0">
                <a:solidFill>
                  <a:srgbClr val="26314F"/>
                </a:solidFill>
                <a:latin typeface="Calibri" pitchFamily="34" charset="0"/>
                <a:ea typeface="Calibri" pitchFamily="34" charset="-122"/>
                <a:cs typeface="Calibri" pitchFamily="34" charset="-120"/>
              </a:rPr>
              <a:t>Online wellbeing, screen time and who to ask for help</a:t>
            </a:r>
            <a:endParaRPr lang="en-US" sz="1150" dirty="0"/>
          </a:p>
        </p:txBody>
      </p:sp>
      <p:sp>
        <p:nvSpPr>
          <p:cNvPr id="40" name="Shape 34"/>
          <p:cNvSpPr/>
          <p:nvPr/>
        </p:nvSpPr>
        <p:spPr>
          <a:xfrm>
            <a:off x="8844077" y="4389120"/>
            <a:ext cx="2798978" cy="1234440"/>
          </a:xfrm>
          <a:prstGeom prst="roundRect">
            <a:avLst>
              <a:gd name="adj" fmla="val 4444"/>
            </a:avLst>
          </a:prstGeom>
          <a:solidFill>
            <a:srgbClr val="EEF1F7"/>
          </a:solidFill>
          <a:ln/>
        </p:spPr>
      </p:sp>
      <p:sp>
        <p:nvSpPr>
          <p:cNvPr id="41" name="Text 35"/>
          <p:cNvSpPr/>
          <p:nvPr/>
        </p:nvSpPr>
        <p:spPr>
          <a:xfrm>
            <a:off x="8999525" y="4480560"/>
            <a:ext cx="2488082" cy="1051560"/>
          </a:xfrm>
          <a:prstGeom prst="rect">
            <a:avLst/>
          </a:prstGeom>
          <a:noFill/>
          <a:ln/>
        </p:spPr>
        <p:txBody>
          <a:bodyPr wrap="square" lIns="0" tIns="0" rIns="0" bIns="0" rtlCol="0" anchor="ctr"/>
          <a:lstStyle/>
          <a:p>
            <a:pPr marL="0" indent="0" algn="l">
              <a:lnSpc>
                <a:spcPct val="110000"/>
              </a:lnSpc>
              <a:buNone/>
            </a:pPr>
            <a:r>
              <a:rPr lang="en-US" sz="1150" dirty="0">
                <a:solidFill>
                  <a:srgbClr val="26314F"/>
                </a:solidFill>
                <a:latin typeface="Calibri" pitchFamily="34" charset="0"/>
                <a:ea typeface="Calibri" pitchFamily="34" charset="-122"/>
                <a:cs typeface="Calibri" pitchFamily="34" charset="-120"/>
              </a:rPr>
              <a:t>Digital reputation, consent and online security</a:t>
            </a:r>
            <a:endParaRPr lang="en-US" sz="1150" dirty="0"/>
          </a:p>
        </p:txBody>
      </p:sp>
      <p:sp>
        <p:nvSpPr>
          <p:cNvPr id="42" name="Text 36"/>
          <p:cNvSpPr/>
          <p:nvPr/>
        </p:nvSpPr>
        <p:spPr>
          <a:xfrm>
            <a:off x="502920" y="5751576"/>
            <a:ext cx="11185855" cy="256032"/>
          </a:xfrm>
          <a:prstGeom prst="rect">
            <a:avLst/>
          </a:prstGeom>
          <a:noFill/>
          <a:ln/>
        </p:spPr>
        <p:txBody>
          <a:bodyPr wrap="square" lIns="0" tIns="0" rIns="0" bIns="0" rtlCol="0" anchor="ctr"/>
          <a:lstStyle/>
          <a:p>
            <a:pPr marL="0" indent="0">
              <a:buNone/>
            </a:pPr>
            <a:r>
              <a:rPr lang="en-US" sz="1050" i="1" dirty="0">
                <a:solidFill>
                  <a:srgbClr val="5B6172"/>
                </a:solidFill>
                <a:latin typeface="Calibri" pitchFamily="34" charset="0"/>
                <a:ea typeface="Calibri" pitchFamily="34" charset="-122"/>
                <a:cs typeface="Calibri" pitchFamily="34" charset="-120"/>
              </a:rPr>
              <a:t>For full progression and skills detail by year group, see the Computing Progression Document.</a:t>
            </a:r>
            <a:endParaRPr lang="en-US" sz="10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1B2E5E"/>
        </a:solidFill>
        <a:effectLst/>
      </p:bgPr>
    </p:bg>
    <p:spTree>
      <p:nvGrpSpPr>
        <p:cNvPr id="1" name=""/>
        <p:cNvGrpSpPr/>
        <p:nvPr/>
      </p:nvGrpSpPr>
      <p:grpSpPr>
        <a:xfrm>
          <a:off x="0" y="0"/>
          <a:ext cx="0" cy="0"/>
          <a:chOff x="0" y="0"/>
          <a:chExt cx="0" cy="0"/>
        </a:xfrm>
      </p:grpSpPr>
      <p:sp>
        <p:nvSpPr>
          <p:cNvPr id="2" name="Shape 0"/>
          <p:cNvSpPr/>
          <p:nvPr/>
        </p:nvSpPr>
        <p:spPr>
          <a:xfrm>
            <a:off x="502920" y="457200"/>
            <a:ext cx="566928" cy="566928"/>
          </a:xfrm>
          <a:prstGeom prst="ellipse">
            <a:avLst/>
          </a:prstGeom>
          <a:solidFill>
            <a:srgbClr val="F5A623"/>
          </a:solidFill>
          <a:ln/>
        </p:spPr>
      </p:sp>
      <p:pic>
        <p:nvPicPr>
          <p:cNvPr id="3" name="Image 0" descr="icons/checkcircle_white.png"/>
          <p:cNvPicPr>
            <a:picLocks noChangeAspect="1"/>
          </p:cNvPicPr>
          <p:nvPr/>
        </p:nvPicPr>
        <p:blipFill>
          <a:blip r:embed="rId3"/>
          <a:stretch>
            <a:fillRect/>
          </a:stretch>
        </p:blipFill>
        <p:spPr>
          <a:xfrm>
            <a:off x="576621" y="530901"/>
            <a:ext cx="419527" cy="419527"/>
          </a:xfrm>
          <a:prstGeom prst="rect">
            <a:avLst/>
          </a:prstGeom>
        </p:spPr>
      </p:pic>
      <p:sp>
        <p:nvSpPr>
          <p:cNvPr id="4" name="Text 1"/>
          <p:cNvSpPr/>
          <p:nvPr/>
        </p:nvSpPr>
        <p:spPr>
          <a:xfrm>
            <a:off x="1234440" y="420624"/>
            <a:ext cx="9601200" cy="640080"/>
          </a:xfrm>
          <a:prstGeom prst="rect">
            <a:avLst/>
          </a:prstGeom>
          <a:noFill/>
          <a:ln/>
        </p:spPr>
        <p:txBody>
          <a:bodyPr wrap="square" lIns="0" tIns="0" rIns="0" bIns="0" rtlCol="0" anchor="ctr"/>
          <a:lstStyle/>
          <a:p>
            <a:pPr marL="0" indent="0">
              <a:buNone/>
            </a:pPr>
            <a:r>
              <a:rPr lang="en-US" sz="2600" b="1" dirty="0">
                <a:solidFill>
                  <a:srgbClr val="FFFFFF"/>
                </a:solidFill>
                <a:latin typeface="Calibri" pitchFamily="34" charset="0"/>
                <a:ea typeface="Calibri" pitchFamily="34" charset="-122"/>
                <a:cs typeface="Calibri" pitchFamily="34" charset="-120"/>
              </a:rPr>
              <a:t>Assessment within Computing</a:t>
            </a:r>
            <a:endParaRPr lang="en-US" sz="2600" dirty="0"/>
          </a:p>
        </p:txBody>
      </p:sp>
      <p:sp>
        <p:nvSpPr>
          <p:cNvPr id="5" name="Shape 2"/>
          <p:cNvSpPr/>
          <p:nvPr/>
        </p:nvSpPr>
        <p:spPr>
          <a:xfrm>
            <a:off x="502920" y="1371600"/>
            <a:ext cx="5440680" cy="3520440"/>
          </a:xfrm>
          <a:prstGeom prst="roundRect">
            <a:avLst>
              <a:gd name="adj" fmla="val 2078"/>
            </a:avLst>
          </a:prstGeom>
          <a:solidFill>
            <a:srgbClr val="13213F"/>
          </a:solidFill>
          <a:ln/>
        </p:spPr>
      </p:sp>
      <p:sp>
        <p:nvSpPr>
          <p:cNvPr id="6" name="Text 3"/>
          <p:cNvSpPr/>
          <p:nvPr/>
        </p:nvSpPr>
        <p:spPr>
          <a:xfrm>
            <a:off x="822960" y="1600200"/>
            <a:ext cx="4800600" cy="365760"/>
          </a:xfrm>
          <a:prstGeom prst="rect">
            <a:avLst/>
          </a:prstGeom>
          <a:noFill/>
          <a:ln/>
        </p:spPr>
        <p:txBody>
          <a:bodyPr wrap="square" lIns="0" tIns="0" rIns="0" bIns="0" rtlCol="0" anchor="ctr"/>
          <a:lstStyle/>
          <a:p>
            <a:pPr marL="0" indent="0">
              <a:buNone/>
            </a:pPr>
            <a:r>
              <a:rPr lang="en-US" sz="1400" b="1" kern="0" spc="150" dirty="0">
                <a:solidFill>
                  <a:srgbClr val="F5A623"/>
                </a:solidFill>
                <a:latin typeface="Calibri" pitchFamily="34" charset="0"/>
                <a:ea typeface="Calibri" pitchFamily="34" charset="-122"/>
                <a:cs typeface="Calibri" pitchFamily="34" charset="-120"/>
              </a:rPr>
              <a:t>DAY TO DAY</a:t>
            </a:r>
            <a:endParaRPr lang="en-US" sz="1400" dirty="0"/>
          </a:p>
        </p:txBody>
      </p:sp>
      <p:sp>
        <p:nvSpPr>
          <p:cNvPr id="7" name="Shape 4"/>
          <p:cNvSpPr/>
          <p:nvPr/>
        </p:nvSpPr>
        <p:spPr>
          <a:xfrm>
            <a:off x="822960" y="2203704"/>
            <a:ext cx="128016" cy="128016"/>
          </a:xfrm>
          <a:prstGeom prst="ellipse">
            <a:avLst/>
          </a:prstGeom>
          <a:solidFill>
            <a:srgbClr val="F5A623"/>
          </a:solidFill>
          <a:ln/>
        </p:spPr>
      </p:sp>
      <p:sp>
        <p:nvSpPr>
          <p:cNvPr id="8" name="Text 5"/>
          <p:cNvSpPr/>
          <p:nvPr/>
        </p:nvSpPr>
        <p:spPr>
          <a:xfrm>
            <a:off x="1143000" y="2057400"/>
            <a:ext cx="4434840" cy="685800"/>
          </a:xfrm>
          <a:prstGeom prst="rect">
            <a:avLst/>
          </a:prstGeom>
          <a:noFill/>
          <a:ln/>
        </p:spPr>
        <p:txBody>
          <a:bodyPr wrap="square" lIns="0" tIns="0" rIns="0" bIns="0" rtlCol="0" anchor="t"/>
          <a:lstStyle/>
          <a:p>
            <a:pPr marL="0" indent="0">
              <a:lnSpc>
                <a:spcPct val="108000"/>
              </a:lnSpc>
              <a:buNone/>
            </a:pPr>
            <a:r>
              <a:rPr lang="en-US" sz="1200" dirty="0">
                <a:solidFill>
                  <a:srgbClr val="E4E9F5"/>
                </a:solidFill>
                <a:latin typeface="Calibri" pitchFamily="34" charset="0"/>
                <a:ea typeface="Calibri" pitchFamily="34" charset="-122"/>
                <a:cs typeface="Calibri" pitchFamily="34" charset="-120"/>
              </a:rPr>
              <a:t>Questioning, observation and discussion during practical tasks</a:t>
            </a:r>
            <a:endParaRPr lang="en-US" sz="1200" dirty="0"/>
          </a:p>
        </p:txBody>
      </p:sp>
      <p:sp>
        <p:nvSpPr>
          <p:cNvPr id="9" name="Shape 6"/>
          <p:cNvSpPr/>
          <p:nvPr/>
        </p:nvSpPr>
        <p:spPr>
          <a:xfrm>
            <a:off x="822960" y="2916936"/>
            <a:ext cx="128016" cy="128016"/>
          </a:xfrm>
          <a:prstGeom prst="ellipse">
            <a:avLst/>
          </a:prstGeom>
          <a:solidFill>
            <a:srgbClr val="F5A623"/>
          </a:solidFill>
          <a:ln/>
        </p:spPr>
      </p:sp>
      <p:sp>
        <p:nvSpPr>
          <p:cNvPr id="10" name="Text 7"/>
          <p:cNvSpPr/>
          <p:nvPr/>
        </p:nvSpPr>
        <p:spPr>
          <a:xfrm>
            <a:off x="1143000" y="2770632"/>
            <a:ext cx="4434840" cy="685800"/>
          </a:xfrm>
          <a:prstGeom prst="rect">
            <a:avLst/>
          </a:prstGeom>
          <a:noFill/>
          <a:ln/>
        </p:spPr>
        <p:txBody>
          <a:bodyPr wrap="square" lIns="0" tIns="0" rIns="0" bIns="0" rtlCol="0" anchor="t"/>
          <a:lstStyle/>
          <a:p>
            <a:pPr marL="0" indent="0">
              <a:lnSpc>
                <a:spcPct val="108000"/>
              </a:lnSpc>
              <a:buNone/>
            </a:pPr>
            <a:r>
              <a:rPr lang="en-US" sz="1200" dirty="0">
                <a:solidFill>
                  <a:srgbClr val="E4E9F5"/>
                </a:solidFill>
                <a:latin typeface="Calibri" pitchFamily="34" charset="0"/>
                <a:ea typeface="Calibri" pitchFamily="34" charset="-122"/>
                <a:cs typeface="Calibri" pitchFamily="34" charset="-120"/>
              </a:rPr>
              <a:t>Debugging conversations where pupils identify and correct their own errors</a:t>
            </a:r>
            <a:endParaRPr lang="en-US" sz="1200" dirty="0"/>
          </a:p>
        </p:txBody>
      </p:sp>
      <p:sp>
        <p:nvSpPr>
          <p:cNvPr id="11" name="Shape 8"/>
          <p:cNvSpPr/>
          <p:nvPr/>
        </p:nvSpPr>
        <p:spPr>
          <a:xfrm>
            <a:off x="822960" y="3630168"/>
            <a:ext cx="128016" cy="128016"/>
          </a:xfrm>
          <a:prstGeom prst="ellipse">
            <a:avLst/>
          </a:prstGeom>
          <a:solidFill>
            <a:srgbClr val="F5A623"/>
          </a:solidFill>
          <a:ln/>
        </p:spPr>
      </p:sp>
      <p:sp>
        <p:nvSpPr>
          <p:cNvPr id="12" name="Text 9"/>
          <p:cNvSpPr/>
          <p:nvPr/>
        </p:nvSpPr>
        <p:spPr>
          <a:xfrm>
            <a:off x="1143000" y="3483864"/>
            <a:ext cx="4434840" cy="685800"/>
          </a:xfrm>
          <a:prstGeom prst="rect">
            <a:avLst/>
          </a:prstGeom>
          <a:noFill/>
          <a:ln/>
        </p:spPr>
        <p:txBody>
          <a:bodyPr wrap="square" lIns="0" tIns="0" rIns="0" bIns="0" rtlCol="0" anchor="t"/>
          <a:lstStyle/>
          <a:p>
            <a:pPr marL="0" indent="0">
              <a:lnSpc>
                <a:spcPct val="108000"/>
              </a:lnSpc>
              <a:buNone/>
            </a:pPr>
            <a:r>
              <a:rPr lang="en-US" sz="1200" dirty="0">
                <a:solidFill>
                  <a:srgbClr val="E4E9F5"/>
                </a:solidFill>
                <a:latin typeface="Calibri" pitchFamily="34" charset="0"/>
                <a:ea typeface="Calibri" pitchFamily="34" charset="-122"/>
                <a:cs typeface="Calibri" pitchFamily="34" charset="-120"/>
              </a:rPr>
              <a:t>Self and peer assessment against success criteria</a:t>
            </a:r>
            <a:endParaRPr lang="en-US" sz="1200" dirty="0"/>
          </a:p>
        </p:txBody>
      </p:sp>
      <p:sp>
        <p:nvSpPr>
          <p:cNvPr id="13" name="Shape 10"/>
          <p:cNvSpPr/>
          <p:nvPr/>
        </p:nvSpPr>
        <p:spPr>
          <a:xfrm>
            <a:off x="822960" y="4343400"/>
            <a:ext cx="128016" cy="128016"/>
          </a:xfrm>
          <a:prstGeom prst="ellipse">
            <a:avLst/>
          </a:prstGeom>
          <a:solidFill>
            <a:srgbClr val="F5A623"/>
          </a:solidFill>
          <a:ln/>
        </p:spPr>
      </p:sp>
      <p:sp>
        <p:nvSpPr>
          <p:cNvPr id="14" name="Text 11"/>
          <p:cNvSpPr/>
          <p:nvPr/>
        </p:nvSpPr>
        <p:spPr>
          <a:xfrm>
            <a:off x="1143000" y="4197096"/>
            <a:ext cx="4434840" cy="685800"/>
          </a:xfrm>
          <a:prstGeom prst="rect">
            <a:avLst/>
          </a:prstGeom>
          <a:noFill/>
          <a:ln/>
        </p:spPr>
        <p:txBody>
          <a:bodyPr wrap="square" lIns="0" tIns="0" rIns="0" bIns="0" rtlCol="0" anchor="t"/>
          <a:lstStyle/>
          <a:p>
            <a:pPr marL="0" indent="0">
              <a:lnSpc>
                <a:spcPct val="108000"/>
              </a:lnSpc>
              <a:buNone/>
            </a:pPr>
            <a:r>
              <a:rPr lang="en-US" sz="1200" dirty="0">
                <a:solidFill>
                  <a:srgbClr val="E4E9F5"/>
                </a:solidFill>
                <a:latin typeface="Calibri" pitchFamily="34" charset="0"/>
                <a:ea typeface="Calibri" pitchFamily="34" charset="-122"/>
                <a:cs typeface="Calibri" pitchFamily="34" charset="-120"/>
              </a:rPr>
              <a:t>Review of saved digital work in pupils' online file areas</a:t>
            </a:r>
            <a:endParaRPr lang="en-US" sz="1200" dirty="0"/>
          </a:p>
        </p:txBody>
      </p:sp>
      <p:sp>
        <p:nvSpPr>
          <p:cNvPr id="15" name="Shape 12"/>
          <p:cNvSpPr/>
          <p:nvPr/>
        </p:nvSpPr>
        <p:spPr>
          <a:xfrm>
            <a:off x="6263640" y="1371600"/>
            <a:ext cx="5440680" cy="3520440"/>
          </a:xfrm>
          <a:prstGeom prst="roundRect">
            <a:avLst>
              <a:gd name="adj" fmla="val 2078"/>
            </a:avLst>
          </a:prstGeom>
          <a:solidFill>
            <a:srgbClr val="13213F"/>
          </a:solidFill>
          <a:ln/>
        </p:spPr>
      </p:sp>
      <p:sp>
        <p:nvSpPr>
          <p:cNvPr id="16" name="Text 13"/>
          <p:cNvSpPr/>
          <p:nvPr/>
        </p:nvSpPr>
        <p:spPr>
          <a:xfrm>
            <a:off x="6583680" y="1600200"/>
            <a:ext cx="4800600" cy="365760"/>
          </a:xfrm>
          <a:prstGeom prst="rect">
            <a:avLst/>
          </a:prstGeom>
          <a:noFill/>
          <a:ln/>
        </p:spPr>
        <p:txBody>
          <a:bodyPr wrap="square" lIns="0" tIns="0" rIns="0" bIns="0" rtlCol="0" anchor="ctr"/>
          <a:lstStyle/>
          <a:p>
            <a:pPr marL="0" indent="0">
              <a:buNone/>
            </a:pPr>
            <a:r>
              <a:rPr lang="en-US" sz="1400" b="1" kern="0" spc="150" dirty="0">
                <a:solidFill>
                  <a:srgbClr val="0E7C7B"/>
                </a:solidFill>
                <a:latin typeface="Calibri" pitchFamily="34" charset="0"/>
                <a:ea typeface="Calibri" pitchFamily="34" charset="-122"/>
                <a:cs typeface="Calibri" pitchFamily="34" charset="-120"/>
              </a:rPr>
              <a:t>ONGOING</a:t>
            </a:r>
            <a:endParaRPr lang="en-US" sz="1400" dirty="0"/>
          </a:p>
        </p:txBody>
      </p:sp>
      <p:sp>
        <p:nvSpPr>
          <p:cNvPr id="17" name="Shape 14"/>
          <p:cNvSpPr/>
          <p:nvPr/>
        </p:nvSpPr>
        <p:spPr>
          <a:xfrm>
            <a:off x="6583680" y="2203704"/>
            <a:ext cx="128016" cy="128016"/>
          </a:xfrm>
          <a:prstGeom prst="ellipse">
            <a:avLst/>
          </a:prstGeom>
          <a:solidFill>
            <a:srgbClr val="0E7C7B"/>
          </a:solidFill>
          <a:ln/>
        </p:spPr>
      </p:sp>
      <p:sp>
        <p:nvSpPr>
          <p:cNvPr id="18" name="Text 15"/>
          <p:cNvSpPr/>
          <p:nvPr/>
        </p:nvSpPr>
        <p:spPr>
          <a:xfrm>
            <a:off x="6903720" y="2057400"/>
            <a:ext cx="4434840" cy="685800"/>
          </a:xfrm>
          <a:prstGeom prst="rect">
            <a:avLst/>
          </a:prstGeom>
          <a:noFill/>
          <a:ln/>
        </p:spPr>
        <p:txBody>
          <a:bodyPr wrap="square" lIns="0" tIns="0" rIns="0" bIns="0" rtlCol="0" anchor="t"/>
          <a:lstStyle/>
          <a:p>
            <a:pPr marL="0" indent="0">
              <a:lnSpc>
                <a:spcPct val="108000"/>
              </a:lnSpc>
              <a:buNone/>
            </a:pPr>
            <a:r>
              <a:rPr lang="en-US" sz="1200" dirty="0">
                <a:solidFill>
                  <a:srgbClr val="E4E9F5"/>
                </a:solidFill>
                <a:latin typeface="Calibri" pitchFamily="34" charset="0"/>
                <a:ea typeface="Calibri" pitchFamily="34" charset="-122"/>
                <a:cs typeface="Calibri" pitchFamily="34" charset="-120"/>
              </a:rPr>
              <a:t>Judged against Kapow's end-of-unit quizzes and assessment frameworks</a:t>
            </a:r>
            <a:endParaRPr lang="en-US" sz="1200" dirty="0"/>
          </a:p>
        </p:txBody>
      </p:sp>
      <p:sp>
        <p:nvSpPr>
          <p:cNvPr id="19" name="Shape 16"/>
          <p:cNvSpPr/>
          <p:nvPr/>
        </p:nvSpPr>
        <p:spPr>
          <a:xfrm>
            <a:off x="6583680" y="2916936"/>
            <a:ext cx="128016" cy="128016"/>
          </a:xfrm>
          <a:prstGeom prst="ellipse">
            <a:avLst/>
          </a:prstGeom>
          <a:solidFill>
            <a:srgbClr val="0E7C7B"/>
          </a:solidFill>
          <a:ln/>
        </p:spPr>
      </p:sp>
      <p:sp>
        <p:nvSpPr>
          <p:cNvPr id="20" name="Text 17"/>
          <p:cNvSpPr/>
          <p:nvPr/>
        </p:nvSpPr>
        <p:spPr>
          <a:xfrm>
            <a:off x="6903720" y="2770632"/>
            <a:ext cx="4434840" cy="685800"/>
          </a:xfrm>
          <a:prstGeom prst="rect">
            <a:avLst/>
          </a:prstGeom>
          <a:noFill/>
          <a:ln/>
        </p:spPr>
        <p:txBody>
          <a:bodyPr wrap="square" lIns="0" tIns="0" rIns="0" bIns="0" rtlCol="0" anchor="t"/>
          <a:lstStyle/>
          <a:p>
            <a:pPr marL="0" indent="0">
              <a:lnSpc>
                <a:spcPct val="108000"/>
              </a:lnSpc>
              <a:buNone/>
            </a:pPr>
            <a:r>
              <a:rPr lang="en-US" sz="1200" dirty="0">
                <a:solidFill>
                  <a:srgbClr val="E4E9F5"/>
                </a:solidFill>
                <a:latin typeface="Calibri" pitchFamily="34" charset="0"/>
                <a:ea typeface="Calibri" pitchFamily="34" charset="-122"/>
                <a:cs typeface="Calibri" pitchFamily="34" charset="-120"/>
              </a:rPr>
              <a:t>Evidence includes completed projects, saved files and practical demonstrations</a:t>
            </a:r>
            <a:endParaRPr lang="en-US" sz="1200" dirty="0"/>
          </a:p>
        </p:txBody>
      </p:sp>
      <p:sp>
        <p:nvSpPr>
          <p:cNvPr id="21" name="Shape 18"/>
          <p:cNvSpPr/>
          <p:nvPr/>
        </p:nvSpPr>
        <p:spPr>
          <a:xfrm>
            <a:off x="6583680" y="3630168"/>
            <a:ext cx="128016" cy="128016"/>
          </a:xfrm>
          <a:prstGeom prst="ellipse">
            <a:avLst/>
          </a:prstGeom>
          <a:solidFill>
            <a:srgbClr val="0E7C7B"/>
          </a:solidFill>
          <a:ln/>
        </p:spPr>
      </p:sp>
      <p:sp>
        <p:nvSpPr>
          <p:cNvPr id="22" name="Text 19"/>
          <p:cNvSpPr/>
          <p:nvPr/>
        </p:nvSpPr>
        <p:spPr>
          <a:xfrm>
            <a:off x="6903720" y="3483864"/>
            <a:ext cx="4434840" cy="685800"/>
          </a:xfrm>
          <a:prstGeom prst="rect">
            <a:avLst/>
          </a:prstGeom>
          <a:noFill/>
          <a:ln/>
        </p:spPr>
        <p:txBody>
          <a:bodyPr wrap="square" lIns="0" tIns="0" rIns="0" bIns="0" rtlCol="0" anchor="t"/>
          <a:lstStyle/>
          <a:p>
            <a:pPr marL="0" indent="0">
              <a:lnSpc>
                <a:spcPct val="108000"/>
              </a:lnSpc>
              <a:buNone/>
            </a:pPr>
            <a:r>
              <a:rPr lang="en-US" sz="1200" dirty="0">
                <a:solidFill>
                  <a:srgbClr val="E4E9F5"/>
                </a:solidFill>
                <a:latin typeface="Calibri" pitchFamily="34" charset="0"/>
                <a:ea typeface="Calibri" pitchFamily="34" charset="-122"/>
                <a:cs typeface="Calibri" pitchFamily="34" charset="-120"/>
              </a:rPr>
              <a:t>Recorded in Whole Class Feedback Books and Insight (annually)</a:t>
            </a:r>
            <a:endParaRPr lang="en-US" sz="1200" dirty="0"/>
          </a:p>
        </p:txBody>
      </p:sp>
      <p:sp>
        <p:nvSpPr>
          <p:cNvPr id="23" name="Shape 20"/>
          <p:cNvSpPr/>
          <p:nvPr/>
        </p:nvSpPr>
        <p:spPr>
          <a:xfrm>
            <a:off x="6583680" y="4343400"/>
            <a:ext cx="128016" cy="128016"/>
          </a:xfrm>
          <a:prstGeom prst="ellipse">
            <a:avLst/>
          </a:prstGeom>
          <a:solidFill>
            <a:srgbClr val="0E7C7B"/>
          </a:solidFill>
          <a:ln/>
        </p:spPr>
      </p:sp>
      <p:sp>
        <p:nvSpPr>
          <p:cNvPr id="24" name="Text 21"/>
          <p:cNvSpPr/>
          <p:nvPr/>
        </p:nvSpPr>
        <p:spPr>
          <a:xfrm>
            <a:off x="6903720" y="4197096"/>
            <a:ext cx="4434840" cy="685800"/>
          </a:xfrm>
          <a:prstGeom prst="rect">
            <a:avLst/>
          </a:prstGeom>
          <a:noFill/>
          <a:ln/>
        </p:spPr>
        <p:txBody>
          <a:bodyPr wrap="square" lIns="0" tIns="0" rIns="0" bIns="0" rtlCol="0" anchor="t"/>
          <a:lstStyle/>
          <a:p>
            <a:pPr marL="0" indent="0">
              <a:lnSpc>
                <a:spcPct val="112000"/>
              </a:lnSpc>
              <a:buNone/>
            </a:pPr>
            <a:r>
              <a:rPr lang="en-US" sz="1200" dirty="0">
                <a:solidFill>
                  <a:srgbClr val="E4E9F5"/>
                </a:solidFill>
                <a:latin typeface="Calibri" pitchFamily="34" charset="0"/>
                <a:ea typeface="Calibri" pitchFamily="34" charset="-122"/>
                <a:cs typeface="Calibri" pitchFamily="34" charset="-120"/>
              </a:rPr>
              <a:t>Used to identify curriculum strengths and next steps for the subject</a:t>
            </a:r>
            <a:endParaRPr lang="en-US" sz="1200" dirty="0"/>
          </a:p>
        </p:txBody>
      </p:sp>
      <p:sp>
        <p:nvSpPr>
          <p:cNvPr id="25" name="Shape 22"/>
          <p:cNvSpPr/>
          <p:nvPr/>
        </p:nvSpPr>
        <p:spPr>
          <a:xfrm>
            <a:off x="502920" y="5074920"/>
            <a:ext cx="11201400" cy="1234440"/>
          </a:xfrm>
          <a:prstGeom prst="roundRect">
            <a:avLst>
              <a:gd name="adj" fmla="val 5926"/>
            </a:avLst>
          </a:prstGeom>
          <a:solidFill>
            <a:srgbClr val="24386B"/>
          </a:solidFill>
          <a:ln/>
        </p:spPr>
      </p:sp>
      <p:sp>
        <p:nvSpPr>
          <p:cNvPr id="26" name="Shape 23"/>
          <p:cNvSpPr/>
          <p:nvPr/>
        </p:nvSpPr>
        <p:spPr>
          <a:xfrm>
            <a:off x="777240" y="5367528"/>
            <a:ext cx="640080" cy="640080"/>
          </a:xfrm>
          <a:prstGeom prst="ellipse">
            <a:avLst/>
          </a:prstGeom>
          <a:solidFill>
            <a:srgbClr val="F5A623"/>
          </a:solidFill>
          <a:ln/>
        </p:spPr>
      </p:sp>
      <p:pic>
        <p:nvPicPr>
          <p:cNvPr id="27" name="Image 1" descr="icons/laptop_white.png"/>
          <p:cNvPicPr>
            <a:picLocks noChangeAspect="1"/>
          </p:cNvPicPr>
          <p:nvPr/>
        </p:nvPicPr>
        <p:blipFill>
          <a:blip r:embed="rId4"/>
          <a:stretch>
            <a:fillRect/>
          </a:stretch>
        </p:blipFill>
        <p:spPr>
          <a:xfrm>
            <a:off x="860450" y="5450738"/>
            <a:ext cx="473659" cy="473659"/>
          </a:xfrm>
          <a:prstGeom prst="rect">
            <a:avLst/>
          </a:prstGeom>
        </p:spPr>
      </p:pic>
      <p:sp>
        <p:nvSpPr>
          <p:cNvPr id="28" name="Text 24"/>
          <p:cNvSpPr/>
          <p:nvPr/>
        </p:nvSpPr>
        <p:spPr>
          <a:xfrm>
            <a:off x="1600200" y="5074920"/>
            <a:ext cx="9784080" cy="1234440"/>
          </a:xfrm>
          <a:prstGeom prst="rect">
            <a:avLst/>
          </a:prstGeom>
          <a:noFill/>
          <a:ln/>
        </p:spPr>
        <p:txBody>
          <a:bodyPr wrap="square" lIns="0" tIns="0" rIns="0" bIns="0" rtlCol="0" anchor="ctr"/>
          <a:lstStyle/>
          <a:p>
            <a:pPr marL="0" indent="0">
              <a:lnSpc>
                <a:spcPct val="115000"/>
              </a:lnSpc>
              <a:buNone/>
            </a:pPr>
            <a:r>
              <a:rPr lang="en-US" sz="1400" i="1" dirty="0">
                <a:solidFill>
                  <a:srgbClr val="FFFFFF"/>
                </a:solidFill>
                <a:latin typeface="Calibri" pitchFamily="34" charset="0"/>
                <a:ea typeface="Calibri" pitchFamily="34" charset="-122"/>
                <a:cs typeface="Calibri" pitchFamily="34" charset="-120"/>
              </a:rPr>
              <a:t>Every child at Bexton leaves able to use technology with confidence: creating, coding and staying safe online, ready for an increasingly digital secondary school and beyond.</a:t>
            </a:r>
            <a:endParaRPr lang="en-US" sz="14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TotalTime>
  <Words>1568</Words>
  <Application>Microsoft Office PowerPoint</Application>
  <PresentationFormat>Widescreen</PresentationFormat>
  <Paragraphs>262</Paragraphs>
  <Slides>12</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Computing Subject Overview</dc:title>
  <dc:subject>PptxGenJS Presentation</dc:subject>
  <dc:creator>Bexton Primary School</dc:creator>
  <cp:lastModifiedBy>Tristram Marchington</cp:lastModifiedBy>
  <cp:revision>3</cp:revision>
  <dcterms:created xsi:type="dcterms:W3CDTF">2026-07-03T09:12:08Z</dcterms:created>
  <dcterms:modified xsi:type="dcterms:W3CDTF">2026-09-08T11:37:42Z</dcterms:modified>
</cp:coreProperties>
</file>