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p:scale>
          <a:sx n="76" d="100"/>
          <a:sy n="76" d="100"/>
        </p:scale>
        <p:origin x="-114" y="-7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F95BC43-79A2-40A0-89BB-FFECF4A7B3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2684923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95BC43-79A2-40A0-89BB-FFECF4A7B3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124488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95BC43-79A2-40A0-89BB-FFECF4A7B3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50197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95BC43-79A2-40A0-89BB-FFECF4A7B3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1169723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95BC43-79A2-40A0-89BB-FFECF4A7B322}" type="datetimeFigureOut">
              <a:rPr lang="en-GB" smtClean="0"/>
              <a:t>07/09/2020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2599038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F95BC43-79A2-40A0-89BB-FFECF4A7B322}"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338437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F95BC43-79A2-40A0-89BB-FFECF4A7B322}" type="datetimeFigureOut">
              <a:rPr lang="en-GB" smtClean="0"/>
              <a:t>07/09/2020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35381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F95BC43-79A2-40A0-89BB-FFECF4A7B322}" type="datetimeFigureOut">
              <a:rPr lang="en-GB" smtClean="0"/>
              <a:t>07/09/2020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1421169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95BC43-79A2-40A0-89BB-FFECF4A7B322}" type="datetimeFigureOut">
              <a:rPr lang="en-GB" smtClean="0"/>
              <a:t>07/09/2020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3450626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5BC43-79A2-40A0-89BB-FFECF4A7B322}"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2943553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5BC43-79A2-40A0-89BB-FFECF4A7B322}" type="datetimeFigureOut">
              <a:rPr lang="en-GB" smtClean="0"/>
              <a:t>07/09/2020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295B12-1CD3-48FF-B489-8EC3004A0EBA}" type="slidenum">
              <a:rPr lang="en-GB" smtClean="0"/>
              <a:t>‹#›</a:t>
            </a:fld>
            <a:endParaRPr lang="en-GB"/>
          </a:p>
        </p:txBody>
      </p:sp>
    </p:spTree>
    <p:extLst>
      <p:ext uri="{BB962C8B-B14F-4D97-AF65-F5344CB8AC3E}">
        <p14:creationId xmlns:p14="http://schemas.microsoft.com/office/powerpoint/2010/main" val="3524523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95BC43-79A2-40A0-89BB-FFECF4A7B322}" type="datetimeFigureOut">
              <a:rPr lang="en-GB" smtClean="0"/>
              <a:t>07/09/2020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295B12-1CD3-48FF-B489-8EC3004A0EBA}" type="slidenum">
              <a:rPr lang="en-GB" smtClean="0"/>
              <a:t>‹#›</a:t>
            </a:fld>
            <a:endParaRPr lang="en-GB"/>
          </a:p>
        </p:txBody>
      </p:sp>
    </p:spTree>
    <p:extLst>
      <p:ext uri="{BB962C8B-B14F-4D97-AF65-F5344CB8AC3E}">
        <p14:creationId xmlns:p14="http://schemas.microsoft.com/office/powerpoint/2010/main" val="3268127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9645"/>
            <a:ext cx="9144000" cy="2099733"/>
          </a:xfrm>
        </p:spPr>
        <p:txBody>
          <a:bodyPr/>
          <a:lstStyle/>
          <a:p>
            <a:pPr>
              <a:spcAft>
                <a:spcPts val="0"/>
              </a:spcAft>
            </a:pPr>
            <a:r>
              <a:rPr lang="en-GB" dirty="0" smtClean="0">
                <a:solidFill>
                  <a:srgbClr val="000000"/>
                </a:solidFill>
                <a:latin typeface="Corbel" panose="020B0503020204020204" pitchFamily="34" charset="0"/>
                <a:ea typeface="Calibri" panose="020F0502020204030204" pitchFamily="34" charset="0"/>
                <a:cs typeface="Corbel" panose="020B0503020204020204" pitchFamily="34" charset="0"/>
              </a:rPr>
              <a:t>SEND</a:t>
            </a:r>
            <a:r>
              <a:rPr lang="en-GB" dirty="0" smtClean="0">
                <a:solidFill>
                  <a:srgbClr val="000000"/>
                </a:solidFill>
                <a:effectLst/>
                <a:latin typeface="Corbel" panose="020B0503020204020204" pitchFamily="34" charset="0"/>
                <a:ea typeface="Calibri" panose="020F0502020204030204" pitchFamily="34" charset="0"/>
                <a:cs typeface="Corbel" panose="020B0503020204020204" pitchFamily="34" charset="0"/>
              </a:rPr>
              <a:t> PROVISION</a:t>
            </a:r>
            <a:r>
              <a:rPr lang="en-GB" sz="2000" dirty="0" smtClean="0">
                <a:solidFill>
                  <a:srgbClr val="000000"/>
                </a:solidFill>
                <a:effectLst/>
                <a:latin typeface="Corbel" panose="020B0503020204020204" pitchFamily="34" charset="0"/>
                <a:ea typeface="Calibri" panose="020F0502020204030204" pitchFamily="34" charset="0"/>
                <a:cs typeface="Corbel" panose="020B0503020204020204" pitchFamily="34" charset="0"/>
              </a:rPr>
              <a:t/>
            </a:r>
            <a:br>
              <a:rPr lang="en-GB" sz="2000" dirty="0" smtClean="0">
                <a:solidFill>
                  <a:srgbClr val="000000"/>
                </a:solidFill>
                <a:effectLst/>
                <a:latin typeface="Corbel" panose="020B0503020204020204" pitchFamily="34" charset="0"/>
                <a:ea typeface="Calibri" panose="020F0502020204030204" pitchFamily="34" charset="0"/>
                <a:cs typeface="Corbel" panose="020B0503020204020204" pitchFamily="34" charset="0"/>
              </a:rPr>
            </a:br>
            <a:endParaRPr lang="en-GB" dirty="0"/>
          </a:p>
        </p:txBody>
      </p:sp>
      <p:sp>
        <p:nvSpPr>
          <p:cNvPr id="3" name="Subtitle 2"/>
          <p:cNvSpPr>
            <a:spLocks noGrp="1"/>
          </p:cNvSpPr>
          <p:nvPr>
            <p:ph type="subTitle" idx="1"/>
          </p:nvPr>
        </p:nvSpPr>
        <p:spPr>
          <a:xfrm>
            <a:off x="1524000" y="1682044"/>
            <a:ext cx="9144000" cy="4662312"/>
          </a:xfrm>
        </p:spPr>
        <p:txBody>
          <a:bodyPr>
            <a:normAutofit fontScale="92500" lnSpcReduction="10000"/>
          </a:bodyPr>
          <a:lstStyle/>
          <a:p>
            <a:pPr algn="l"/>
            <a:r>
              <a:rPr lang="en-GB" dirty="0" smtClean="0"/>
              <a:t>Special educational provision is ‘additional to or different from’ that normally available to pupils of the same age, which is designed to help children and young people with SEN or disabilities to access the National Curriculum at school. </a:t>
            </a:r>
          </a:p>
          <a:p>
            <a:pPr marL="342900" indent="-342900" algn="l">
              <a:lnSpc>
                <a:spcPct val="80000"/>
              </a:lnSpc>
              <a:buFont typeface="Arial" panose="020B0604020202020204" pitchFamily="34" charset="0"/>
              <a:buChar char="•"/>
            </a:pPr>
            <a:r>
              <a:rPr lang="en-GB" dirty="0" smtClean="0"/>
              <a:t>Reasonable adjustments and responsibilities - Code </a:t>
            </a:r>
            <a:r>
              <a:rPr lang="en-GB" dirty="0"/>
              <a:t>of </a:t>
            </a:r>
            <a:r>
              <a:rPr lang="en-GB" dirty="0" smtClean="0"/>
              <a:t>Practice - Chapter 6.                     Paragraph 43 refers to equality. </a:t>
            </a:r>
            <a:r>
              <a:rPr lang="en-GB" dirty="0"/>
              <a:t>You can’t be outstanding if you’re not inclusive!</a:t>
            </a:r>
          </a:p>
          <a:p>
            <a:pPr marL="342900" indent="-342900" algn="l">
              <a:lnSpc>
                <a:spcPct val="80000"/>
              </a:lnSpc>
              <a:buFont typeface="Arial" panose="020B0604020202020204" pitchFamily="34" charset="0"/>
              <a:buChar char="•"/>
            </a:pPr>
            <a:r>
              <a:rPr lang="en-GB" dirty="0" smtClean="0"/>
              <a:t>High </a:t>
            </a:r>
            <a:r>
              <a:rPr lang="en-GB" dirty="0"/>
              <a:t>quality </a:t>
            </a:r>
            <a:r>
              <a:rPr lang="en-GB" dirty="0" smtClean="0"/>
              <a:t>teaching – ‘Every teacher is a teacher of SEND’</a:t>
            </a:r>
            <a:endParaRPr lang="en-GB" dirty="0"/>
          </a:p>
          <a:p>
            <a:pPr marL="342900" indent="-342900" algn="l">
              <a:lnSpc>
                <a:spcPct val="80000"/>
              </a:lnSpc>
              <a:buFont typeface="Arial" panose="020B0604020202020204" pitchFamily="34" charset="0"/>
              <a:buChar char="•"/>
            </a:pPr>
            <a:r>
              <a:rPr lang="en-GB" dirty="0" smtClean="0"/>
              <a:t>Co-production – including pupils, parents, School, LA, Trust etc.</a:t>
            </a:r>
            <a:endParaRPr lang="en-GB" dirty="0"/>
          </a:p>
          <a:p>
            <a:pPr marL="342900" indent="-342900" algn="l">
              <a:lnSpc>
                <a:spcPct val="80000"/>
              </a:lnSpc>
              <a:buFont typeface="Arial" panose="020B0604020202020204" pitchFamily="34" charset="0"/>
              <a:buChar char="•"/>
            </a:pPr>
            <a:r>
              <a:rPr lang="en-GB" dirty="0" smtClean="0"/>
              <a:t>Interventions – SMART targets, differentiation and support based on specific needs</a:t>
            </a:r>
            <a:endParaRPr lang="en-GB" dirty="0"/>
          </a:p>
          <a:p>
            <a:pPr marL="342900" indent="-342900" algn="l">
              <a:lnSpc>
                <a:spcPct val="80000"/>
              </a:lnSpc>
              <a:buFont typeface="Arial" panose="020B0604020202020204" pitchFamily="34" charset="0"/>
              <a:buChar char="•"/>
            </a:pPr>
            <a:r>
              <a:rPr lang="en-GB" dirty="0" smtClean="0"/>
              <a:t>Putting </a:t>
            </a:r>
            <a:r>
              <a:rPr lang="en-GB" dirty="0"/>
              <a:t>the child first </a:t>
            </a:r>
            <a:r>
              <a:rPr lang="en-GB" dirty="0" smtClean="0"/>
              <a:t>– what </a:t>
            </a:r>
            <a:r>
              <a:rPr lang="en-GB" dirty="0"/>
              <a:t>they need is what they get! SEND and PP overlap and are triple </a:t>
            </a:r>
            <a:r>
              <a:rPr lang="en-GB" dirty="0" smtClean="0"/>
              <a:t>funded</a:t>
            </a:r>
          </a:p>
          <a:p>
            <a:pPr marL="342900" indent="-342900" algn="l">
              <a:lnSpc>
                <a:spcPct val="80000"/>
              </a:lnSpc>
              <a:buFont typeface="Arial" panose="020B0604020202020204" pitchFamily="34" charset="0"/>
              <a:buChar char="•"/>
            </a:pPr>
            <a:r>
              <a:rPr lang="en-GB" dirty="0" smtClean="0"/>
              <a:t>Whole school review of SEND </a:t>
            </a:r>
            <a:r>
              <a:rPr lang="en-GB" dirty="0"/>
              <a:t>https://www.sendgateway.org.uk/whole-school-send/what-works/</a:t>
            </a:r>
          </a:p>
          <a:p>
            <a:pPr algn="l">
              <a:lnSpc>
                <a:spcPct val="80000"/>
              </a:lnSpc>
            </a:pPr>
            <a:endParaRPr lang="en-GB" dirty="0"/>
          </a:p>
          <a:p>
            <a:pPr algn="l"/>
            <a:endParaRPr lang="en-GB" dirty="0"/>
          </a:p>
        </p:txBody>
      </p:sp>
    </p:spTree>
    <p:extLst>
      <p:ext uri="{BB962C8B-B14F-4D97-AF65-F5344CB8AC3E}">
        <p14:creationId xmlns:p14="http://schemas.microsoft.com/office/powerpoint/2010/main" val="213419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05631"/>
          </a:xfrm>
        </p:spPr>
        <p:txBody>
          <a:bodyPr>
            <a:normAutofit fontScale="90000"/>
          </a:bodyPr>
          <a:lstStyle/>
          <a:p>
            <a:pPr algn="ctr"/>
            <a:r>
              <a:rPr lang="en-GB" sz="6000" dirty="0" smtClean="0">
                <a:solidFill>
                  <a:srgbClr val="000000"/>
                </a:solidFill>
                <a:latin typeface="Corbel" panose="020B0503020204020204" pitchFamily="34" charset="0"/>
                <a:ea typeface="Calibri" panose="020F0502020204030204" pitchFamily="34" charset="0"/>
                <a:cs typeface="Corbel" panose="020B0503020204020204" pitchFamily="34" charset="0"/>
              </a:rPr>
              <a:t/>
            </a:r>
            <a:br>
              <a:rPr lang="en-GB" sz="6000" dirty="0" smtClean="0">
                <a:solidFill>
                  <a:srgbClr val="000000"/>
                </a:solidFill>
                <a:latin typeface="Corbel" panose="020B0503020204020204" pitchFamily="34" charset="0"/>
                <a:ea typeface="Calibri" panose="020F0502020204030204" pitchFamily="34" charset="0"/>
                <a:cs typeface="Corbel" panose="020B0503020204020204" pitchFamily="34" charset="0"/>
              </a:rPr>
            </a:br>
            <a:r>
              <a:rPr lang="en-GB" sz="6000" dirty="0" smtClean="0">
                <a:solidFill>
                  <a:srgbClr val="000000"/>
                </a:solidFill>
                <a:latin typeface="Corbel" panose="020B0503020204020204" pitchFamily="34" charset="0"/>
                <a:ea typeface="Calibri" panose="020F0502020204030204" pitchFamily="34" charset="0"/>
                <a:cs typeface="Corbel" panose="020B0503020204020204" pitchFamily="34" charset="0"/>
              </a:rPr>
              <a:t>IMPORTANCE </a:t>
            </a:r>
            <a:r>
              <a:rPr lang="en-GB" sz="6000" dirty="0">
                <a:solidFill>
                  <a:srgbClr val="000000"/>
                </a:solidFill>
                <a:latin typeface="Corbel" panose="020B0503020204020204" pitchFamily="34" charset="0"/>
                <a:ea typeface="Calibri" panose="020F0502020204030204" pitchFamily="34" charset="0"/>
                <a:cs typeface="Corbel" panose="020B0503020204020204" pitchFamily="34" charset="0"/>
              </a:rPr>
              <a:t>OF DIAGNOSTICS</a:t>
            </a:r>
            <a:r>
              <a:rPr lang="en-GB" dirty="0"/>
              <a:t/>
            </a:r>
            <a:br>
              <a:rPr lang="en-GB" dirty="0"/>
            </a:br>
            <a:endParaRPr lang="en-GB" dirty="0"/>
          </a:p>
        </p:txBody>
      </p:sp>
      <p:sp>
        <p:nvSpPr>
          <p:cNvPr id="3" name="Content Placeholder 2"/>
          <p:cNvSpPr>
            <a:spLocks noGrp="1"/>
          </p:cNvSpPr>
          <p:nvPr>
            <p:ph idx="1"/>
          </p:nvPr>
        </p:nvSpPr>
        <p:spPr>
          <a:xfrm>
            <a:off x="838200" y="1670757"/>
            <a:ext cx="10515600" cy="4617154"/>
          </a:xfrm>
        </p:spPr>
        <p:txBody>
          <a:bodyPr>
            <a:normAutofit fontScale="92500" lnSpcReduction="20000"/>
          </a:bodyPr>
          <a:lstStyle/>
          <a:p>
            <a:r>
              <a:rPr lang="en-GB" sz="2600" dirty="0"/>
              <a:t>The right interventions cannot be put in place if the child’s needs have not been </a:t>
            </a:r>
            <a:r>
              <a:rPr lang="en-GB" sz="2600" dirty="0" smtClean="0"/>
              <a:t>fully </a:t>
            </a:r>
            <a:r>
              <a:rPr lang="en-GB" sz="2600" dirty="0"/>
              <a:t>identified. It is important to take the time and engage the appropriate professionals to do </a:t>
            </a:r>
            <a:r>
              <a:rPr lang="en-GB" sz="2600" dirty="0" smtClean="0"/>
              <a:t>this</a:t>
            </a:r>
            <a:r>
              <a:rPr lang="en-GB" sz="2600" dirty="0"/>
              <a:t> </a:t>
            </a:r>
            <a:r>
              <a:rPr lang="en-GB" sz="2600" dirty="0" smtClean="0"/>
              <a:t>– SENCO, EP, CEAT, SaLT etc.</a:t>
            </a:r>
            <a:endParaRPr lang="en-GB" sz="2600" dirty="0"/>
          </a:p>
          <a:p>
            <a:r>
              <a:rPr lang="en-GB" sz="2600" dirty="0" smtClean="0"/>
              <a:t>Due to lack of resources and funding, we tend to </a:t>
            </a:r>
            <a:r>
              <a:rPr lang="en-GB" sz="2600" dirty="0"/>
              <a:t>use interventions </a:t>
            </a:r>
            <a:r>
              <a:rPr lang="en-GB" sz="2600" dirty="0" smtClean="0"/>
              <a:t>that we have available, </a:t>
            </a:r>
            <a:r>
              <a:rPr lang="en-GB" sz="2600" dirty="0"/>
              <a:t>rather than drilling down into the precise needs of the child and then personalising support around them</a:t>
            </a:r>
          </a:p>
          <a:p>
            <a:r>
              <a:rPr lang="en-GB" sz="2600" dirty="0" smtClean="0"/>
              <a:t>Cognition and Learning - Reading and Spelling standardised tests – NARA, SSRT, SWRT, YARC, SWSP, Parallel Spelling and NVR tests</a:t>
            </a:r>
          </a:p>
          <a:p>
            <a:r>
              <a:rPr lang="en-GB" sz="2600" dirty="0" err="1" smtClean="0"/>
              <a:t>SpLD</a:t>
            </a:r>
            <a:r>
              <a:rPr lang="en-GB" sz="2600" dirty="0" smtClean="0"/>
              <a:t> – Dyslexia and Dyscalculia Screeners, Dyslexia Portfolio, </a:t>
            </a:r>
            <a:r>
              <a:rPr lang="en-GB" sz="2600" dirty="0" err="1" smtClean="0"/>
              <a:t>PhAB</a:t>
            </a:r>
            <a:endParaRPr lang="en-GB" sz="2600" dirty="0"/>
          </a:p>
          <a:p>
            <a:r>
              <a:rPr lang="en-GB" sz="2600" dirty="0" smtClean="0"/>
              <a:t>Communication and Interaction – BPVS, ADHD, ASC checklists</a:t>
            </a:r>
          </a:p>
          <a:p>
            <a:r>
              <a:rPr lang="en-GB" sz="2600" dirty="0" smtClean="0"/>
              <a:t>SEMH - Boxall, SDQs</a:t>
            </a:r>
          </a:p>
          <a:p>
            <a:r>
              <a:rPr lang="en-GB" sz="2600" dirty="0" smtClean="0"/>
              <a:t>Physical and sensory – Checklists and Sensory 101</a:t>
            </a:r>
          </a:p>
          <a:p>
            <a:r>
              <a:rPr lang="en-GB" sz="2600" dirty="0" smtClean="0"/>
              <a:t>Also consider </a:t>
            </a:r>
            <a:r>
              <a:rPr lang="en-GB" sz="2400" dirty="0"/>
              <a:t>q</a:t>
            </a:r>
            <a:r>
              <a:rPr lang="en-GB" sz="2400" dirty="0" smtClean="0"/>
              <a:t>ualitative </a:t>
            </a:r>
            <a:r>
              <a:rPr lang="en-GB" sz="2400" dirty="0"/>
              <a:t>evidence over time - improved absence and exclusion rates, behaviour, social interaction/communication </a:t>
            </a:r>
            <a:r>
              <a:rPr lang="en-GB" sz="2400" dirty="0" smtClean="0"/>
              <a:t>skills, mental health </a:t>
            </a:r>
            <a:r>
              <a:rPr lang="en-GB" sz="2400" dirty="0"/>
              <a:t>etc.</a:t>
            </a:r>
          </a:p>
          <a:p>
            <a:endParaRPr lang="en-GB" sz="2600" dirty="0" smtClean="0"/>
          </a:p>
          <a:p>
            <a:endParaRPr lang="en-GB" sz="2600" dirty="0"/>
          </a:p>
          <a:p>
            <a:pPr marL="0" indent="0">
              <a:buNone/>
            </a:pPr>
            <a:endParaRPr lang="en-GB" sz="2600" dirty="0"/>
          </a:p>
          <a:p>
            <a:endParaRPr lang="en-GB" dirty="0"/>
          </a:p>
        </p:txBody>
      </p:sp>
    </p:spTree>
    <p:extLst>
      <p:ext uri="{BB962C8B-B14F-4D97-AF65-F5344CB8AC3E}">
        <p14:creationId xmlns:p14="http://schemas.microsoft.com/office/powerpoint/2010/main" val="3993104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spcAft>
                <a:spcPts val="0"/>
              </a:spcAft>
            </a:pPr>
            <a:r>
              <a:rPr lang="en-GB" sz="5400" dirty="0" smtClean="0">
                <a:solidFill>
                  <a:srgbClr val="000000"/>
                </a:solidFill>
                <a:latin typeface="Corbel" panose="020B0503020204020204" pitchFamily="34" charset="0"/>
                <a:ea typeface="Calibri" panose="020F0502020204030204" pitchFamily="34" charset="0"/>
                <a:cs typeface="Corbel" panose="020B0503020204020204" pitchFamily="34" charset="0"/>
              </a:rPr>
              <a:t/>
            </a:r>
            <a:br>
              <a:rPr lang="en-GB" sz="5400" dirty="0" smtClean="0">
                <a:solidFill>
                  <a:srgbClr val="000000"/>
                </a:solidFill>
                <a:latin typeface="Corbel" panose="020B0503020204020204" pitchFamily="34" charset="0"/>
                <a:ea typeface="Calibri" panose="020F0502020204030204" pitchFamily="34" charset="0"/>
                <a:cs typeface="Corbel" panose="020B0503020204020204" pitchFamily="34" charset="0"/>
              </a:rPr>
            </a:br>
            <a:r>
              <a:rPr lang="en-GB" sz="5400" dirty="0" smtClean="0">
                <a:solidFill>
                  <a:srgbClr val="000000"/>
                </a:solidFill>
                <a:latin typeface="Corbel" panose="020B0503020204020204" pitchFamily="34" charset="0"/>
                <a:ea typeface="Calibri" panose="020F0502020204030204" pitchFamily="34" charset="0"/>
                <a:cs typeface="Corbel" panose="020B0503020204020204" pitchFamily="34" charset="0"/>
              </a:rPr>
              <a:t>STAFF </a:t>
            </a:r>
            <a:r>
              <a:rPr lang="en-GB" sz="5400" dirty="0">
                <a:solidFill>
                  <a:srgbClr val="000000"/>
                </a:solidFill>
                <a:latin typeface="Corbel" panose="020B0503020204020204" pitchFamily="34" charset="0"/>
                <a:ea typeface="Calibri" panose="020F0502020204030204" pitchFamily="34" charset="0"/>
                <a:cs typeface="Corbel" panose="020B0503020204020204" pitchFamily="34" charset="0"/>
              </a:rPr>
              <a:t>AND TRAINING</a:t>
            </a:r>
            <a:r>
              <a:rPr lang="en-GB" sz="1400" dirty="0" smtClean="0">
                <a:solidFill>
                  <a:srgbClr val="000000"/>
                </a:solidFill>
                <a:effectLst/>
                <a:latin typeface="Corbel" panose="020B0503020204020204" pitchFamily="34" charset="0"/>
                <a:ea typeface="Calibri" panose="020F0502020204030204" pitchFamily="34" charset="0"/>
                <a:cs typeface="Corbel" panose="020B0503020204020204" pitchFamily="34" charset="0"/>
              </a:rPr>
              <a:t/>
            </a:r>
            <a:br>
              <a:rPr lang="en-GB" sz="1400" dirty="0" smtClean="0">
                <a:solidFill>
                  <a:srgbClr val="000000"/>
                </a:solidFill>
                <a:effectLst/>
                <a:latin typeface="Corbel" panose="020B0503020204020204" pitchFamily="34" charset="0"/>
                <a:ea typeface="Calibri" panose="020F0502020204030204" pitchFamily="34" charset="0"/>
                <a:cs typeface="Corbel" panose="020B0503020204020204" pitchFamily="34" charset="0"/>
              </a:rPr>
            </a:br>
            <a:endParaRPr lang="en-GB" dirty="0"/>
          </a:p>
        </p:txBody>
      </p:sp>
      <p:sp>
        <p:nvSpPr>
          <p:cNvPr id="3" name="Content Placeholder 2"/>
          <p:cNvSpPr>
            <a:spLocks noGrp="1"/>
          </p:cNvSpPr>
          <p:nvPr>
            <p:ph idx="1"/>
          </p:nvPr>
        </p:nvSpPr>
        <p:spPr>
          <a:xfrm>
            <a:off x="838200" y="1690688"/>
            <a:ext cx="10515600" cy="4486275"/>
          </a:xfrm>
        </p:spPr>
        <p:txBody>
          <a:bodyPr>
            <a:normAutofit fontScale="92500" lnSpcReduction="10000"/>
          </a:bodyPr>
          <a:lstStyle/>
          <a:p>
            <a:pPr>
              <a:lnSpc>
                <a:spcPct val="100000"/>
              </a:lnSpc>
            </a:pPr>
            <a:r>
              <a:rPr lang="en-GB" sz="2600" dirty="0" smtClean="0"/>
              <a:t>Supporting children with additional needs should be a </a:t>
            </a:r>
            <a:r>
              <a:rPr lang="en-GB" sz="2600" dirty="0"/>
              <a:t>whole school </a:t>
            </a:r>
            <a:r>
              <a:rPr lang="en-GB" sz="2600" dirty="0" smtClean="0"/>
              <a:t>effort.</a:t>
            </a:r>
          </a:p>
          <a:p>
            <a:pPr>
              <a:lnSpc>
                <a:spcPct val="100000"/>
              </a:lnSpc>
            </a:pPr>
            <a:r>
              <a:rPr lang="en-GB" sz="2600" dirty="0"/>
              <a:t>A</a:t>
            </a:r>
            <a:r>
              <a:rPr lang="en-GB" sz="2600" dirty="0" smtClean="0"/>
              <a:t>ccording </a:t>
            </a:r>
            <a:r>
              <a:rPr lang="en-GB" sz="2600" dirty="0"/>
              <a:t>to the code of practice, every teacher is a teacher of </a:t>
            </a:r>
            <a:r>
              <a:rPr lang="en-GB" sz="2600" dirty="0" smtClean="0"/>
              <a:t>SEND</a:t>
            </a:r>
            <a:r>
              <a:rPr lang="en-GB" sz="2600" dirty="0"/>
              <a:t> </a:t>
            </a:r>
            <a:r>
              <a:rPr lang="en-GB" sz="2600" dirty="0" smtClean="0"/>
              <a:t>and it should be a </a:t>
            </a:r>
            <a:r>
              <a:rPr lang="en-GB" sz="2600" dirty="0"/>
              <a:t>priority in </a:t>
            </a:r>
            <a:r>
              <a:rPr lang="en-GB" sz="2600" dirty="0" smtClean="0"/>
              <a:t>our school.</a:t>
            </a:r>
            <a:endParaRPr lang="en-GB" sz="2600" dirty="0"/>
          </a:p>
          <a:p>
            <a:pPr>
              <a:lnSpc>
                <a:spcPct val="100000"/>
              </a:lnSpc>
            </a:pPr>
            <a:r>
              <a:rPr lang="en-GB" sz="2600" dirty="0"/>
              <a:t>The reduction in SEN </a:t>
            </a:r>
            <a:r>
              <a:rPr lang="en-GB" sz="2600" dirty="0" smtClean="0"/>
              <a:t>services, </a:t>
            </a:r>
            <a:r>
              <a:rPr lang="en-GB" sz="2600" dirty="0"/>
              <a:t>available via the local </a:t>
            </a:r>
            <a:r>
              <a:rPr lang="en-GB" sz="2600" dirty="0" smtClean="0"/>
              <a:t>authority, </a:t>
            </a:r>
            <a:r>
              <a:rPr lang="en-GB" sz="2600" dirty="0"/>
              <a:t>means that it can be more difficult for schools to access appropriate services and funding. Building a team of skilled practitioners </a:t>
            </a:r>
            <a:r>
              <a:rPr lang="en-GB" sz="2600" dirty="0" smtClean="0"/>
              <a:t>and </a:t>
            </a:r>
            <a:r>
              <a:rPr lang="en-GB" sz="2600" dirty="0"/>
              <a:t>where necessary pooling resources with other local schools, can be beneficial.</a:t>
            </a:r>
          </a:p>
          <a:p>
            <a:pPr>
              <a:lnSpc>
                <a:spcPct val="100000"/>
              </a:lnSpc>
            </a:pPr>
            <a:r>
              <a:rPr lang="en-GB" sz="2600" dirty="0" smtClean="0"/>
              <a:t>Support, advice and training can be accessed via EP, CEAT, SaLT, OT and sensory processing</a:t>
            </a:r>
          </a:p>
          <a:p>
            <a:pPr>
              <a:lnSpc>
                <a:spcPct val="100000"/>
              </a:lnSpc>
            </a:pPr>
            <a:r>
              <a:rPr lang="en-GB" sz="2600" dirty="0" smtClean="0"/>
              <a:t>Online agencies include NASEN, BDA, ADHD Foundation, Communication Trust, National </a:t>
            </a:r>
            <a:r>
              <a:rPr lang="en-GB" sz="2600" dirty="0"/>
              <a:t>Autistic </a:t>
            </a:r>
            <a:r>
              <a:rPr lang="en-GB" sz="2600" dirty="0" smtClean="0"/>
              <a:t>Society, BDA, </a:t>
            </a:r>
            <a:r>
              <a:rPr lang="en-GB" sz="2600" dirty="0" err="1" smtClean="0"/>
              <a:t>Visyon</a:t>
            </a:r>
            <a:r>
              <a:rPr lang="en-GB" sz="2600" dirty="0" smtClean="0"/>
              <a:t>-Mental </a:t>
            </a:r>
            <a:r>
              <a:rPr lang="en-GB" sz="2600" dirty="0"/>
              <a:t>Health </a:t>
            </a:r>
            <a:r>
              <a:rPr lang="en-GB" sz="2600" dirty="0" smtClean="0"/>
              <a:t>training, Virtual Schools etc.</a:t>
            </a:r>
            <a:endParaRPr lang="en-GB" sz="2600" dirty="0"/>
          </a:p>
          <a:p>
            <a:endParaRPr lang="en-GB" dirty="0"/>
          </a:p>
        </p:txBody>
      </p:sp>
    </p:spTree>
    <p:extLst>
      <p:ext uri="{BB962C8B-B14F-4D97-AF65-F5344CB8AC3E}">
        <p14:creationId xmlns:p14="http://schemas.microsoft.com/office/powerpoint/2010/main" val="235018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87023"/>
            <a:ext cx="9144000" cy="982134"/>
          </a:xfrm>
        </p:spPr>
        <p:txBody>
          <a:bodyPr>
            <a:normAutofit/>
          </a:bodyPr>
          <a:lstStyle/>
          <a:p>
            <a:r>
              <a:rPr lang="en-GB" sz="4900" dirty="0">
                <a:solidFill>
                  <a:srgbClr val="000000"/>
                </a:solidFill>
                <a:latin typeface="Corbel" panose="020B0503020204020204" pitchFamily="34" charset="0"/>
                <a:ea typeface="Calibri" panose="020F0502020204030204" pitchFamily="34" charset="0"/>
                <a:cs typeface="Corbel" panose="020B0503020204020204" pitchFamily="34" charset="0"/>
              </a:rPr>
              <a:t>HIGH QUALITY TEACHING</a:t>
            </a:r>
          </a:p>
        </p:txBody>
      </p:sp>
      <p:sp>
        <p:nvSpPr>
          <p:cNvPr id="3" name="Subtitle 2"/>
          <p:cNvSpPr>
            <a:spLocks noGrp="1"/>
          </p:cNvSpPr>
          <p:nvPr>
            <p:ph type="subTitle" idx="1"/>
          </p:nvPr>
        </p:nvSpPr>
        <p:spPr>
          <a:xfrm>
            <a:off x="1524000" y="1862667"/>
            <a:ext cx="9144000" cy="3962400"/>
          </a:xfrm>
        </p:spPr>
        <p:txBody>
          <a:bodyPr>
            <a:normAutofit fontScale="92500" lnSpcReduction="10000"/>
          </a:bodyPr>
          <a:lstStyle/>
          <a:p>
            <a:pPr marL="228600" indent="-228600" algn="l">
              <a:buFont typeface="Arial" panose="020B0604020202020204" pitchFamily="34" charset="0"/>
              <a:buChar char="•"/>
            </a:pPr>
            <a:r>
              <a:rPr lang="en-GB" sz="2600" dirty="0"/>
              <a:t>High quality teaching is the foundation for progress for all children. It is believed that the difference between poor teaching and highly effective teaching is just under half a year’s extra progress for most students (Machin, Murphy and </a:t>
            </a:r>
            <a:r>
              <a:rPr lang="en-GB" sz="2600" dirty="0" err="1"/>
              <a:t>Hanushek</a:t>
            </a:r>
            <a:r>
              <a:rPr lang="en-GB" sz="2600" dirty="0"/>
              <a:t>, 2011).</a:t>
            </a:r>
          </a:p>
          <a:p>
            <a:pPr marL="228600" indent="-228600" algn="l">
              <a:buFont typeface="Arial" panose="020B0604020202020204" pitchFamily="34" charset="0"/>
              <a:buChar char="•"/>
            </a:pPr>
            <a:r>
              <a:rPr lang="en-GB" sz="2600" dirty="0"/>
              <a:t>When </a:t>
            </a:r>
            <a:r>
              <a:rPr lang="en-GB" sz="2600" dirty="0" smtClean="0"/>
              <a:t>the </a:t>
            </a:r>
            <a:r>
              <a:rPr lang="en-GB" sz="2600" dirty="0"/>
              <a:t>expected </a:t>
            </a:r>
            <a:r>
              <a:rPr lang="en-GB" sz="2600" dirty="0" smtClean="0"/>
              <a:t>progress isn’t made, </a:t>
            </a:r>
            <a:r>
              <a:rPr lang="en-GB" sz="2600" dirty="0"/>
              <a:t>the first port of call should be to </a:t>
            </a:r>
            <a:r>
              <a:rPr lang="en-GB" sz="2600" dirty="0" smtClean="0"/>
              <a:t>review </a:t>
            </a:r>
            <a:r>
              <a:rPr lang="en-GB" sz="2600" dirty="0"/>
              <a:t>the Q</a:t>
            </a:r>
            <a:r>
              <a:rPr lang="en-GB" sz="2600" dirty="0" smtClean="0"/>
              <a:t>uality First Teaching Strategies before </a:t>
            </a:r>
            <a:r>
              <a:rPr lang="en-GB" sz="2600" dirty="0"/>
              <a:t>assuming a child has SEN.</a:t>
            </a:r>
          </a:p>
          <a:p>
            <a:pPr marL="228600" indent="-228600" algn="l">
              <a:buFont typeface="Arial" panose="020B0604020202020204" pitchFamily="34" charset="0"/>
              <a:buChar char="•"/>
            </a:pPr>
            <a:r>
              <a:rPr lang="en-GB" sz="2600" dirty="0"/>
              <a:t>P</a:t>
            </a:r>
            <a:r>
              <a:rPr lang="en-GB" sz="2600" dirty="0" smtClean="0"/>
              <a:t>rovide </a:t>
            </a:r>
            <a:r>
              <a:rPr lang="en-GB" sz="2600" dirty="0"/>
              <a:t>a relevant and flexible curriculum and invest in teacher development. A curriculum that addresses the needs of all learners, particularly around points of transition, can have a significant impact on attendance, </a:t>
            </a:r>
            <a:r>
              <a:rPr lang="en-GB" sz="2600" dirty="0" smtClean="0"/>
              <a:t>punctuality, emotional well-being </a:t>
            </a:r>
            <a:r>
              <a:rPr lang="en-GB" sz="2600" dirty="0"/>
              <a:t>and behaviour, as well as on academic achievement.</a:t>
            </a:r>
          </a:p>
          <a:p>
            <a:pPr algn="l"/>
            <a:endParaRPr lang="en-GB" dirty="0" smtClean="0"/>
          </a:p>
          <a:p>
            <a:pPr algn="l"/>
            <a:endParaRPr lang="en-GB" dirty="0"/>
          </a:p>
        </p:txBody>
      </p:sp>
    </p:spTree>
    <p:extLst>
      <p:ext uri="{BB962C8B-B14F-4D97-AF65-F5344CB8AC3E}">
        <p14:creationId xmlns:p14="http://schemas.microsoft.com/office/powerpoint/2010/main" val="3625865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17690"/>
            <a:ext cx="9144000" cy="812799"/>
          </a:xfrm>
        </p:spPr>
        <p:txBody>
          <a:bodyPr>
            <a:normAutofit/>
          </a:bodyPr>
          <a:lstStyle/>
          <a:p>
            <a:r>
              <a:rPr lang="en-GB" sz="4900" dirty="0">
                <a:solidFill>
                  <a:srgbClr val="000000"/>
                </a:solidFill>
                <a:latin typeface="Corbel" panose="020B0503020204020204" pitchFamily="34" charset="0"/>
                <a:ea typeface="Calibri" panose="020F0502020204030204" pitchFamily="34" charset="0"/>
                <a:cs typeface="Corbel" panose="020B0503020204020204" pitchFamily="34" charset="0"/>
              </a:rPr>
              <a:t>INTERVENTIONS</a:t>
            </a:r>
          </a:p>
        </p:txBody>
      </p:sp>
      <p:sp>
        <p:nvSpPr>
          <p:cNvPr id="3" name="Subtitle 2"/>
          <p:cNvSpPr>
            <a:spLocks noGrp="1"/>
          </p:cNvSpPr>
          <p:nvPr>
            <p:ph type="subTitle" idx="1"/>
          </p:nvPr>
        </p:nvSpPr>
        <p:spPr>
          <a:xfrm>
            <a:off x="1128888" y="1230489"/>
            <a:ext cx="9776178" cy="5226755"/>
          </a:xfrm>
        </p:spPr>
        <p:txBody>
          <a:bodyPr>
            <a:normAutofit fontScale="32500" lnSpcReduction="20000"/>
          </a:bodyPr>
          <a:lstStyle/>
          <a:p>
            <a:pPr marL="228600" indent="-228600" algn="l">
              <a:lnSpc>
                <a:spcPct val="100000"/>
              </a:lnSpc>
              <a:buFont typeface="Arial" panose="020B0604020202020204" pitchFamily="34" charset="0"/>
              <a:buChar char="•"/>
            </a:pPr>
            <a:r>
              <a:rPr lang="en-GB" sz="6000" dirty="0"/>
              <a:t>It </a:t>
            </a:r>
            <a:r>
              <a:rPr lang="en-GB" sz="6000" dirty="0" smtClean="0"/>
              <a:t>isn’t </a:t>
            </a:r>
            <a:r>
              <a:rPr lang="en-GB" sz="6000" dirty="0"/>
              <a:t>the </a:t>
            </a:r>
            <a:r>
              <a:rPr lang="en-GB" sz="6000" dirty="0" smtClean="0"/>
              <a:t>volume or variety </a:t>
            </a:r>
            <a:r>
              <a:rPr lang="en-GB" sz="6000" dirty="0"/>
              <a:t>of resources that makes the difference to outcomes for </a:t>
            </a:r>
            <a:r>
              <a:rPr lang="en-GB" sz="6000" dirty="0" smtClean="0"/>
              <a:t>children but </a:t>
            </a:r>
            <a:r>
              <a:rPr lang="en-GB" sz="6000" dirty="0"/>
              <a:t>the </a:t>
            </a:r>
            <a:r>
              <a:rPr lang="en-GB" sz="6000" dirty="0" smtClean="0"/>
              <a:t>way they </a:t>
            </a:r>
            <a:r>
              <a:rPr lang="en-GB" sz="6000" dirty="0"/>
              <a:t>are targeted and implemented.</a:t>
            </a:r>
          </a:p>
          <a:p>
            <a:pPr marL="228600" indent="-228600" algn="l">
              <a:lnSpc>
                <a:spcPct val="100000"/>
              </a:lnSpc>
              <a:buFont typeface="Arial" panose="020B0604020202020204" pitchFamily="34" charset="0"/>
              <a:buChar char="•"/>
            </a:pPr>
            <a:r>
              <a:rPr lang="en-GB" sz="6000" dirty="0" smtClean="0"/>
              <a:t>Cognition </a:t>
            </a:r>
            <a:r>
              <a:rPr lang="en-GB" sz="6000" dirty="0"/>
              <a:t>and Learning: </a:t>
            </a:r>
            <a:r>
              <a:rPr lang="en-GB" sz="6000" dirty="0" smtClean="0"/>
              <a:t>Engaging Eyes, Fluency Builder, Precision Teaching of reading/spelling the common words, tables, number facts etc. </a:t>
            </a:r>
            <a:r>
              <a:rPr lang="en-GB" sz="6000" dirty="0" err="1" smtClean="0"/>
              <a:t>Nessy</a:t>
            </a:r>
            <a:r>
              <a:rPr lang="en-GB" sz="6000" dirty="0" smtClean="0"/>
              <a:t>, IDL, Beat Dyslexia, Launch the Lifeboat, Wellington Square, Toe </a:t>
            </a:r>
            <a:r>
              <a:rPr lang="en-GB" sz="6000" dirty="0"/>
              <a:t>by Toe, </a:t>
            </a:r>
            <a:r>
              <a:rPr lang="en-GB" sz="6000" dirty="0" smtClean="0"/>
              <a:t>Plus 1 and Power of 2, Numicon, My Maths etc.</a:t>
            </a:r>
            <a:endParaRPr lang="en-GB" sz="6000" dirty="0"/>
          </a:p>
          <a:p>
            <a:pPr marL="228600" indent="-228600" algn="l">
              <a:lnSpc>
                <a:spcPct val="100000"/>
              </a:lnSpc>
              <a:buFont typeface="Arial" panose="020B0604020202020204" pitchFamily="34" charset="0"/>
              <a:buChar char="•"/>
            </a:pPr>
            <a:r>
              <a:rPr lang="en-GB" sz="6000" dirty="0" smtClean="0"/>
              <a:t>Communication </a:t>
            </a:r>
            <a:r>
              <a:rPr lang="en-GB" sz="6000" dirty="0"/>
              <a:t>and </a:t>
            </a:r>
            <a:r>
              <a:rPr lang="en-GB" sz="6000" dirty="0" smtClean="0"/>
              <a:t>Interaction - SALT strategies/programmes - Black Sheep resources, Mr. </a:t>
            </a:r>
            <a:r>
              <a:rPr lang="en-GB" sz="6000" dirty="0" err="1" smtClean="0"/>
              <a:t>Goodguess</a:t>
            </a:r>
            <a:r>
              <a:rPr lang="en-GB" sz="6000" dirty="0" smtClean="0"/>
              <a:t>, Socially Speaking, </a:t>
            </a:r>
            <a:r>
              <a:rPr lang="en-GB" sz="6000" dirty="0" err="1" smtClean="0"/>
              <a:t>Talkabout</a:t>
            </a:r>
            <a:r>
              <a:rPr lang="en-GB" sz="6000" dirty="0" smtClean="0"/>
              <a:t> Activities, Social </a:t>
            </a:r>
            <a:r>
              <a:rPr lang="en-GB" sz="6000" dirty="0"/>
              <a:t>Stories, Lego </a:t>
            </a:r>
            <a:r>
              <a:rPr lang="en-GB" sz="6000" dirty="0" smtClean="0"/>
              <a:t>Therapy etc. </a:t>
            </a:r>
          </a:p>
          <a:p>
            <a:pPr marL="228600" indent="-228600" algn="l">
              <a:lnSpc>
                <a:spcPct val="100000"/>
              </a:lnSpc>
              <a:buFont typeface="Arial" panose="020B0604020202020204" pitchFamily="34" charset="0"/>
              <a:buChar char="•"/>
            </a:pPr>
            <a:r>
              <a:rPr lang="en-GB" sz="6000" dirty="0" smtClean="0"/>
              <a:t>Social, Emotional and Mental Health – counsellor, </a:t>
            </a:r>
            <a:r>
              <a:rPr lang="en-GB" sz="6000" dirty="0"/>
              <a:t>ELSA</a:t>
            </a:r>
            <a:r>
              <a:rPr lang="en-GB" sz="6000" dirty="0" smtClean="0"/>
              <a:t>, </a:t>
            </a:r>
            <a:r>
              <a:rPr lang="en-GB" sz="6000" dirty="0" err="1" smtClean="0"/>
              <a:t>Visyon</a:t>
            </a:r>
            <a:r>
              <a:rPr lang="en-GB" sz="6000" dirty="0" smtClean="0"/>
              <a:t> resources, 3 or 5 point scale, books re </a:t>
            </a:r>
            <a:r>
              <a:rPr lang="en-GB" sz="6000" dirty="0"/>
              <a:t>managing </a:t>
            </a:r>
            <a:r>
              <a:rPr lang="en-GB" sz="6000" dirty="0" smtClean="0"/>
              <a:t>emotions, differences, bereavement etc. Friendship Terrace, friendship/social skills programmes, Restorative Justice, Homunculi, 101 sensory games </a:t>
            </a:r>
          </a:p>
          <a:p>
            <a:pPr marL="228600" indent="-228600" algn="l">
              <a:lnSpc>
                <a:spcPct val="100000"/>
              </a:lnSpc>
              <a:buFont typeface="Arial" panose="020B0604020202020204" pitchFamily="34" charset="0"/>
              <a:buChar char="•"/>
            </a:pPr>
            <a:r>
              <a:rPr lang="en-GB" sz="6000" dirty="0" smtClean="0"/>
              <a:t>Sensory/Physical</a:t>
            </a:r>
            <a:r>
              <a:rPr lang="en-GB" sz="6000" dirty="0"/>
              <a:t>: </a:t>
            </a:r>
            <a:r>
              <a:rPr lang="en-GB" sz="6000" dirty="0" smtClean="0"/>
              <a:t>Dough Disco, Motor Skills United, Right From the Start, </a:t>
            </a:r>
            <a:r>
              <a:rPr lang="en-GB" sz="6000" dirty="0"/>
              <a:t>Speed Up, </a:t>
            </a:r>
            <a:r>
              <a:rPr lang="en-GB" sz="6000" dirty="0" err="1" smtClean="0"/>
              <a:t>Nessy</a:t>
            </a:r>
            <a:r>
              <a:rPr lang="en-GB" sz="6000" dirty="0" smtClean="0"/>
              <a:t> Fingers, sensory toys</a:t>
            </a:r>
            <a:endParaRPr lang="en-GB" sz="6000" dirty="0"/>
          </a:p>
          <a:p>
            <a:pPr marL="228600" indent="-228600" algn="l">
              <a:lnSpc>
                <a:spcPct val="100000"/>
              </a:lnSpc>
              <a:buFont typeface="Arial" panose="020B0604020202020204" pitchFamily="34" charset="0"/>
              <a:buChar char="•"/>
            </a:pPr>
            <a:r>
              <a:rPr lang="en-GB" sz="6000" dirty="0" smtClean="0"/>
              <a:t>Specialist equipment - Visual </a:t>
            </a:r>
            <a:r>
              <a:rPr lang="en-GB" sz="6000" dirty="0"/>
              <a:t>Stress </a:t>
            </a:r>
            <a:r>
              <a:rPr lang="en-GB" sz="6000" dirty="0" smtClean="0"/>
              <a:t>overlays, wedge cushions, writing slopes etc.</a:t>
            </a:r>
            <a:endParaRPr lang="en-GB" sz="6000" dirty="0"/>
          </a:p>
          <a:p>
            <a:pPr marL="228600" indent="-228600" algn="l">
              <a:lnSpc>
                <a:spcPct val="100000"/>
              </a:lnSpc>
              <a:buFont typeface="Arial" panose="020B0604020202020204" pitchFamily="34" charset="0"/>
              <a:buChar char="•"/>
            </a:pPr>
            <a:r>
              <a:rPr lang="en-GB" sz="6000" dirty="0"/>
              <a:t>EEF: https://educationendowmentfoundation.org.uk/</a:t>
            </a:r>
          </a:p>
          <a:p>
            <a:pPr marL="228600" indent="-228600" algn="l">
              <a:lnSpc>
                <a:spcPct val="100000"/>
              </a:lnSpc>
              <a:buFont typeface="Arial" panose="020B0604020202020204" pitchFamily="34" charset="0"/>
              <a:buChar char="•"/>
            </a:pPr>
            <a:r>
              <a:rPr lang="en-GB" sz="6000" dirty="0" smtClean="0"/>
              <a:t>What </a:t>
            </a:r>
            <a:r>
              <a:rPr lang="en-GB" sz="6000" dirty="0"/>
              <a:t>Works: https://www.sendgateway.org.uk/whole-school-send/what-works</a:t>
            </a:r>
            <a:r>
              <a:rPr lang="en-GB" sz="6000" dirty="0" smtClean="0"/>
              <a:t>/</a:t>
            </a:r>
            <a:endParaRPr lang="en-GB" sz="6000" dirty="0"/>
          </a:p>
        </p:txBody>
      </p:sp>
    </p:spTree>
    <p:extLst>
      <p:ext uri="{BB962C8B-B14F-4D97-AF65-F5344CB8AC3E}">
        <p14:creationId xmlns:p14="http://schemas.microsoft.com/office/powerpoint/2010/main" val="2726824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7200" y="485423"/>
            <a:ext cx="8669867" cy="778934"/>
          </a:xfrm>
        </p:spPr>
        <p:txBody>
          <a:bodyPr>
            <a:normAutofit/>
          </a:bodyPr>
          <a:lstStyle/>
          <a:p>
            <a:r>
              <a:rPr lang="en-GB" sz="4900" dirty="0">
                <a:solidFill>
                  <a:srgbClr val="000000"/>
                </a:solidFill>
                <a:latin typeface="Corbel" panose="020B0503020204020204" pitchFamily="34" charset="0"/>
                <a:ea typeface="Calibri" panose="020F0502020204030204" pitchFamily="34" charset="0"/>
                <a:cs typeface="Corbel" panose="020B0503020204020204" pitchFamily="34" charset="0"/>
              </a:rPr>
              <a:t>PARENTS</a:t>
            </a:r>
          </a:p>
        </p:txBody>
      </p:sp>
      <p:sp>
        <p:nvSpPr>
          <p:cNvPr id="3" name="Subtitle 2"/>
          <p:cNvSpPr>
            <a:spLocks noGrp="1"/>
          </p:cNvSpPr>
          <p:nvPr>
            <p:ph type="subTitle" idx="1"/>
          </p:nvPr>
        </p:nvSpPr>
        <p:spPr>
          <a:xfrm>
            <a:off x="970843" y="1354667"/>
            <a:ext cx="10295467" cy="4888089"/>
          </a:xfrm>
        </p:spPr>
        <p:txBody>
          <a:bodyPr>
            <a:normAutofit fontScale="92500" lnSpcReduction="10000"/>
          </a:bodyPr>
          <a:lstStyle/>
          <a:p>
            <a:pPr algn="l"/>
            <a:r>
              <a:rPr lang="en-GB" dirty="0" smtClean="0"/>
              <a:t>The Lamb Inquiry of 2009 highlighted the importance of schools communicating openly, frequently and honestly with parents and children with SEN.</a:t>
            </a:r>
          </a:p>
          <a:p>
            <a:pPr algn="l"/>
            <a:r>
              <a:rPr lang="en-GB" dirty="0" smtClean="0"/>
              <a:t>Parents play a large part in ensuring good provision for their children. They know their children best and will probably be able to give you great insight into how best to support them. If you can give time to parents, it is beneficial for you, them and most importantly, the child.</a:t>
            </a:r>
          </a:p>
          <a:p>
            <a:pPr algn="l"/>
            <a:r>
              <a:rPr lang="en-GB" dirty="0" smtClean="0"/>
              <a:t>Pupils must be given the opportunity to have a voice and invest in their own development. Parents have to trust schools to put in the appropriate provision for their child. This starts with regular communication and transparency regarding provision.</a:t>
            </a:r>
          </a:p>
          <a:p>
            <a:pPr marL="342900" indent="-342900" algn="l">
              <a:buFont typeface="Arial" panose="020B0604020202020204" pitchFamily="34" charset="0"/>
              <a:buChar char="•"/>
            </a:pPr>
            <a:r>
              <a:rPr lang="en-GB" dirty="0"/>
              <a:t>E</a:t>
            </a:r>
            <a:r>
              <a:rPr lang="en-GB" dirty="0" smtClean="0"/>
              <a:t>ncourage parents to come into school and discuss their concerns as soon as possible so that situations don’t start to escalate.</a:t>
            </a:r>
          </a:p>
          <a:p>
            <a:pPr marL="342900" indent="-342900" algn="l">
              <a:buFont typeface="Arial" panose="020B0604020202020204" pitchFamily="34" charset="0"/>
              <a:buChar char="•"/>
            </a:pPr>
            <a:r>
              <a:rPr lang="en-GB" dirty="0" smtClean="0"/>
              <a:t>Listen to </a:t>
            </a:r>
            <a:r>
              <a:rPr lang="en-GB" smtClean="0"/>
              <a:t>and value what </a:t>
            </a:r>
            <a:r>
              <a:rPr lang="en-GB" dirty="0" smtClean="0"/>
              <a:t>parents say – they know their child!</a:t>
            </a:r>
          </a:p>
          <a:p>
            <a:pPr marL="342900" indent="-342900" algn="l">
              <a:buFont typeface="Arial" panose="020B0604020202020204" pitchFamily="34" charset="0"/>
              <a:buChar char="•"/>
            </a:pPr>
            <a:r>
              <a:rPr lang="en-GB" dirty="0" smtClean="0"/>
              <a:t>Communicate what you are doing so they know their child is having their needs met.</a:t>
            </a:r>
            <a:endParaRPr lang="en-GB" dirty="0"/>
          </a:p>
          <a:p>
            <a:pPr marL="342900" indent="-342900" algn="l">
              <a:buFont typeface="Arial" panose="020B0604020202020204" pitchFamily="34" charset="0"/>
              <a:buChar char="•"/>
            </a:pPr>
            <a:r>
              <a:rPr lang="en-GB" dirty="0"/>
              <a:t>R</a:t>
            </a:r>
            <a:r>
              <a:rPr lang="en-GB" dirty="0" smtClean="0"/>
              <a:t>egular review meetings and emails offer good ways to communicate.</a:t>
            </a:r>
          </a:p>
          <a:p>
            <a:pPr algn="l"/>
            <a:endParaRPr lang="en-GB" dirty="0" smtClean="0"/>
          </a:p>
          <a:p>
            <a:pPr algn="l"/>
            <a:endParaRPr lang="en-GB" dirty="0"/>
          </a:p>
        </p:txBody>
      </p:sp>
    </p:spTree>
    <p:extLst>
      <p:ext uri="{BB962C8B-B14F-4D97-AF65-F5344CB8AC3E}">
        <p14:creationId xmlns:p14="http://schemas.microsoft.com/office/powerpoint/2010/main" val="2798711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2361</TotalTime>
  <Words>944</Words>
  <Application>Microsoft Office PowerPoint</Application>
  <PresentationFormat>Custom</PresentationFormat>
  <Paragraphs>46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SEND PROVISION </vt:lpstr>
      <vt:lpstr> IMPORTANCE OF DIAGNOSTICS </vt:lpstr>
      <vt:lpstr> STAFF AND TRAINING </vt:lpstr>
      <vt:lpstr>HIGH QUALITY TEACHING</vt:lpstr>
      <vt:lpstr>INTERVENTIONS</vt:lpstr>
      <vt:lpstr>PARENTS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PROVISION?</dc:title>
  <dc:creator>rosie</dc:creator>
  <cp:lastModifiedBy>sch8753516</cp:lastModifiedBy>
  <cp:revision>27</cp:revision>
  <dcterms:created xsi:type="dcterms:W3CDTF">2020-05-13T13:50:14Z</dcterms:created>
  <dcterms:modified xsi:type="dcterms:W3CDTF">2020-09-07T09:13:30Z</dcterms:modified>
</cp:coreProperties>
</file>