
<file path=[Content_Types].xml><?xml version="1.0" encoding="utf-8"?>
<Types xmlns="http://schemas.openxmlformats.org/package/2006/content-types">
  <Default Extension="emf" ContentType="image/x-emf"/>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7"/>
  </p:notesMasterIdLst>
  <p:sldIdLst>
    <p:sldId id="256" r:id="rId5"/>
    <p:sldId id="815" r:id="rId6"/>
    <p:sldId id="1019" r:id="rId7"/>
    <p:sldId id="2815" r:id="rId8"/>
    <p:sldId id="882" r:id="rId9"/>
    <p:sldId id="3002" r:id="rId10"/>
    <p:sldId id="3003" r:id="rId11"/>
    <p:sldId id="818" r:id="rId12"/>
    <p:sldId id="383" r:id="rId13"/>
    <p:sldId id="296" r:id="rId14"/>
    <p:sldId id="277" r:id="rId15"/>
    <p:sldId id="3004" r:id="rId16"/>
    <p:sldId id="282" r:id="rId17"/>
    <p:sldId id="1028" r:id="rId18"/>
    <p:sldId id="3005" r:id="rId19"/>
    <p:sldId id="3006" r:id="rId20"/>
    <p:sldId id="1027" r:id="rId21"/>
    <p:sldId id="1025" r:id="rId22"/>
    <p:sldId id="289" r:id="rId23"/>
    <p:sldId id="1011" r:id="rId24"/>
    <p:sldId id="290" r:id="rId25"/>
    <p:sldId id="1012"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5091C-2307-B04C-BEE8-3CE120DD039B}" v="18" dt="2023-01-17T13:47:51.713"/>
    <p1510:client id="{7E923F1E-1E96-EF4A-B044-4B8C0882B63B}" v="3" dt="2023-01-17T14:06:18.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5"/>
    <p:restoredTop sz="61088" autoAdjust="0"/>
  </p:normalViewPr>
  <p:slideViewPr>
    <p:cSldViewPr snapToGrid="0" snapToObjects="1">
      <p:cViewPr varScale="1">
        <p:scale>
          <a:sx n="51" d="100"/>
          <a:sy n="51" d="100"/>
        </p:scale>
        <p:origin x="1588"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3/9/2025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designed as an introduction to Read Write Inc. when you first implement the </a:t>
            </a:r>
            <a:r>
              <a:rPr lang="en-US" i="1" baseline="0" dirty="0" err="1"/>
              <a:t>programme</a:t>
            </a:r>
            <a:r>
              <a:rPr lang="en-US" i="1" baseline="0" dirty="0"/>
              <a:t> in your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Use the other bitesize parent PPTs throughout the year to discuss and </a:t>
            </a:r>
            <a:r>
              <a:rPr lang="en-US" i="1" baseline="0" dirty="0" err="1"/>
              <a:t>practise</a:t>
            </a:r>
            <a:r>
              <a:rPr lang="en-US" i="1" baseline="0" dirty="0"/>
              <a:t> how parents can help their child at home based on the child’s group.</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for Set 1 sound groups and Ditty/ Red Groups and Booklet 2 for Green – Grey Storybooks.</a:t>
            </a: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eaLnBrk="1" hangingPunct="1">
              <a:spcBef>
                <a:spcPct val="0"/>
              </a:spcBef>
            </a:pPr>
            <a:r>
              <a:rPr lang="en-US" altLang="ja-JP" sz="1200" dirty="0">
                <a:latin typeface="Arial" pitchFamily="34" charset="0"/>
                <a:cs typeface="Arial" pitchFamily="34" charset="0"/>
              </a:rPr>
              <a:t>Once children know how to read Set 2 sounds, they start to learn Set 3 sounds.</a:t>
            </a:r>
          </a:p>
          <a:p>
            <a:pPr eaLnBrk="1" hangingPunct="1">
              <a:spcBef>
                <a:spcPct val="0"/>
              </a:spcBef>
            </a:pPr>
            <a:r>
              <a:rPr lang="en-US" altLang="ja-JP" sz="1200" dirty="0">
                <a:latin typeface="Arial" pitchFamily="34" charset="0"/>
                <a:cs typeface="Arial" pitchFamily="34" charset="0"/>
              </a:rPr>
              <a:t>These are different ways to read and spell Set 2 sounds. </a:t>
            </a:r>
          </a:p>
          <a:p>
            <a:pPr eaLnBrk="1" hangingPunct="1">
              <a:spcBef>
                <a:spcPct val="0"/>
              </a:spcBef>
            </a:pPr>
            <a:endParaRPr lang="en-US" altLang="ja-JP" sz="1200" dirty="0">
              <a:latin typeface="Arial" pitchFamily="34" charset="0"/>
              <a:cs typeface="Arial"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call these Set 3 sounds, but actually they are the same sounds as in Set 2 but with a different spelling.</a:t>
            </a:r>
            <a:endParaRPr lang="en-GB" sz="2000" dirty="0">
              <a:effectLst/>
              <a:latin typeface="Calibri" panose="020F0502020204030204" pitchFamily="34" charset="0"/>
              <a:ea typeface="Calibri" panose="020F0502020204030204"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say "same sound, different spelling".</a:t>
            </a:r>
          </a:p>
          <a:p>
            <a:pPr>
              <a:lnSpc>
                <a:spcPct val="115000"/>
              </a:lnSpc>
            </a:pPr>
            <a:endParaRPr lang="en-GB" sz="2000" dirty="0">
              <a:effectLst/>
              <a:latin typeface="Calibri" panose="020F0502020204030204" pitchFamily="34" charset="0"/>
              <a:ea typeface="Calibri" panose="020F0502020204030204" pitchFamily="34" charset="0"/>
            </a:endParaRPr>
          </a:p>
          <a:p>
            <a:pPr eaLnBrk="1" hangingPunct="1">
              <a:spcBef>
                <a:spcPct val="0"/>
              </a:spcBef>
            </a:pPr>
            <a:r>
              <a:rPr lang="en-US" altLang="ja-JP" sz="1200" i="1" dirty="0">
                <a:latin typeface="Arial" pitchFamily="34" charset="0"/>
                <a:cs typeface="Arial" pitchFamily="34" charset="0"/>
              </a:rPr>
              <a:t>Point to the chart to show. </a:t>
            </a:r>
            <a:r>
              <a:rPr lang="en-US" altLang="ja-JP" sz="1200" dirty="0">
                <a:latin typeface="Arial" pitchFamily="34" charset="0"/>
                <a:cs typeface="Arial" pitchFamily="34" charset="0"/>
              </a:rPr>
              <a:t>For example, they know ‘ay’ and now learn a-e and ai as other spellings for the same sound.</a:t>
            </a:r>
          </a:p>
          <a:p>
            <a:pPr eaLnBrk="1" hangingPunct="1">
              <a:spcBef>
                <a:spcPct val="0"/>
              </a:spcBef>
            </a:pPr>
            <a:endParaRPr lang="en-US" altLang="ja-JP" sz="1200" dirty="0">
              <a:latin typeface="Arial" pitchFamily="34" charset="0"/>
              <a:cs typeface="Arial" pitchFamily="34" charset="0"/>
            </a:endParaRPr>
          </a:p>
          <a:p>
            <a:pPr eaLnBrk="1" hangingPunct="1">
              <a:spcBef>
                <a:spcPct val="0"/>
              </a:spcBef>
            </a:pPr>
            <a:r>
              <a:rPr lang="en-US" altLang="ja-JP" sz="1200" dirty="0">
                <a:latin typeface="Arial" pitchFamily="34" charset="0"/>
                <a:cs typeface="Arial" pitchFamily="34" charset="0"/>
              </a:rPr>
              <a:t>Once they know all of these sounds, they will be able to read any unfamiliar word.</a:t>
            </a: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lvl="0" indent="0">
              <a:lnSpc>
                <a:spcPct val="115000"/>
              </a:lnSpc>
              <a:buFont typeface="Calibri" panose="020F0502020204030204" pitchFamily="34" charset="0"/>
              <a:buNone/>
            </a:pPr>
            <a:r>
              <a:rPr lang="en-US" sz="1200" b="0" i="0" u="none" strike="noStrike" cap="none" dirty="0">
                <a:solidFill>
                  <a:schemeClr val="dk1"/>
                </a:solidFill>
                <a:latin typeface="+mn-lt"/>
                <a:ea typeface="Calibri"/>
                <a:cs typeface="Calibri"/>
                <a:sym typeface="Calibri"/>
              </a:rPr>
              <a:t>Once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200" dirty="0">
              <a:effectLst/>
              <a:latin typeface="Calibri" panose="020F0502020204030204" pitchFamily="34" charset="0"/>
              <a:ea typeface="Times New Roman" panose="02020603050405020304" pitchFamily="18" charset="0"/>
            </a:endParaRPr>
          </a:p>
          <a:p>
            <a:pPr marL="0" marR="0" lvl="0" indent="0" algn="l" rtl="0">
              <a:spcBef>
                <a:spcPts val="0"/>
              </a:spcBef>
              <a:buSzPct val="25000"/>
              <a:buNone/>
            </a:pPr>
            <a:endParaRPr lang="en-US" dirty="0"/>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11</a:t>
            </a:fld>
            <a:endParaRPr lang="en-US"/>
          </a:p>
        </p:txBody>
      </p:sp>
    </p:spTree>
    <p:extLst>
      <p:ext uri="{BB962C8B-B14F-4D97-AF65-F5344CB8AC3E}">
        <p14:creationId xmlns:p14="http://schemas.microsoft.com/office/powerpoint/2010/main" val="2931861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p>
          <a:p>
            <a:pPr lvl="0"/>
            <a:endParaRPr lang="en-US" sz="1200" i="1"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Fred helps children learn to blend sounds into a word.</a:t>
            </a:r>
            <a:endParaRPr lang="en-GB" sz="1200" dirty="0">
              <a:effectLst/>
              <a:latin typeface="Calibri" panose="020F0502020204030204" pitchFamily="34" charset="0"/>
              <a:ea typeface="Calibri" panose="020F0502020204030204" pitchFamily="34" charset="0"/>
            </a:endParaRPr>
          </a:p>
          <a:p>
            <a:pPr lvl="0"/>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a:t>
            </a:r>
          </a:p>
          <a:p>
            <a:pPr lvl="0"/>
            <a:endParaRPr lang="en-US" sz="1200" kern="1200" dirty="0">
              <a:solidFill>
                <a:schemeClr val="tx1"/>
              </a:solidFill>
              <a:effectLst/>
              <a:latin typeface="+mn-lt"/>
              <a:ea typeface="+mn-ea"/>
              <a:cs typeface="+mn-cs"/>
            </a:endParaRPr>
          </a:p>
          <a:p>
            <a:pPr>
              <a:lnSpc>
                <a:spcPct val="115000"/>
              </a:lnSpc>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says the sounds c-a-t, and then children help him to say the word.</a:t>
            </a:r>
            <a:endParaRPr lang="en-GB" sz="1800" dirty="0">
              <a:effectLst/>
              <a:latin typeface="Calibri" panose="020F0502020204030204" pitchFamily="34" charset="0"/>
              <a:ea typeface="Calibri" panose="020F0502020204030204" pitchFamily="34" charset="0"/>
            </a:endParaRP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 orally.</a:t>
            </a:r>
          </a:p>
          <a:p>
            <a:pPr lvl="0"/>
            <a:endParaRPr lang="en-US" sz="120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practise blending orally so children will find word-reading easier.</a:t>
            </a:r>
            <a:endParaRPr lang="en-GB" sz="1800" dirty="0">
              <a:effectLst/>
              <a:latin typeface="Calibri" panose="020F0502020204030204" pitchFamily="34" charset="0"/>
              <a:ea typeface="Calibri" panose="020F0502020204030204" pitchFamily="34" charset="0"/>
            </a:endParaRPr>
          </a:p>
          <a:p>
            <a:pPr lvl="0"/>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12</a:t>
            </a:fld>
            <a:endParaRPr lang="en-GB"/>
          </a:p>
        </p:txBody>
      </p:sp>
    </p:spTree>
    <p:extLst>
      <p:ext uri="{BB962C8B-B14F-4D97-AF65-F5344CB8AC3E}">
        <p14:creationId xmlns:p14="http://schemas.microsoft.com/office/powerpoint/2010/main" val="61861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13</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Read Write Inc. Storybooks that match the sounds they can read.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14</a:t>
            </a:fld>
            <a:endParaRPr lang="en-US"/>
          </a:p>
        </p:txBody>
      </p:sp>
    </p:spTree>
    <p:extLst>
      <p:ext uri="{BB962C8B-B14F-4D97-AF65-F5344CB8AC3E}">
        <p14:creationId xmlns:p14="http://schemas.microsoft.com/office/powerpoint/2010/main" val="1553191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Children will be able to read all of the words in the Storybook.</a:t>
            </a:r>
          </a:p>
          <a:p>
            <a:endParaRPr lang="en-US"/>
          </a:p>
          <a:p>
            <a:r>
              <a:rPr lang="en-US"/>
              <a:t>If they hesitate, remind them to read the word using ‘Special Friends, Fred Talk,’.</a:t>
            </a:r>
          </a:p>
          <a:p>
            <a:endParaRPr lang="en-US"/>
          </a:p>
          <a:p>
            <a:r>
              <a:rPr lang="en-US"/>
              <a:t>For example, this means they spot the ‘</a:t>
            </a:r>
            <a:r>
              <a:rPr lang="en-US" err="1"/>
              <a:t>sh</a:t>
            </a:r>
            <a:r>
              <a:rPr lang="en-US"/>
              <a:t>’, then Fred Talk and blend to read the word e.g. </a:t>
            </a:r>
            <a:r>
              <a:rPr lang="en-US" err="1"/>
              <a:t>sh</a:t>
            </a:r>
            <a:r>
              <a:rPr lang="en-US"/>
              <a:t>, </a:t>
            </a:r>
            <a:r>
              <a:rPr lang="en-US" err="1"/>
              <a:t>sh</a:t>
            </a:r>
            <a:r>
              <a:rPr lang="en-US"/>
              <a:t>-</a:t>
            </a:r>
            <a:r>
              <a:rPr lang="en-US" err="1"/>
              <a:t>i</a:t>
            </a:r>
            <a:r>
              <a:rPr lang="en-US"/>
              <a:t>-p, ship.</a:t>
            </a:r>
          </a:p>
          <a:p>
            <a:endParaRPr lang="en-US"/>
          </a:p>
          <a:p>
            <a:endParaRPr lang="en-US"/>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1306041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‘ai’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if they know the word. Tell them the word if needed.</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14065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week, we will send home film links to lessons that match the sounds and words your child has been learning in school.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t>
            </a:r>
            <a:r>
              <a:rPr lang="en-GB" sz="1800" dirty="0">
                <a:solidFill>
                  <a:srgbClr val="000000"/>
                </a:solidFill>
                <a:effectLst/>
                <a:latin typeface="Calibri Light" panose="020F0302020204030204" pitchFamily="34" charset="0"/>
                <a:ea typeface="Calibri" panose="020F0502020204030204" pitchFamily="34" charset="0"/>
              </a:rPr>
              <a:t>lessons to support children at every stage of the Read Write Inc. Phonics programme.</a:t>
            </a:r>
            <a:r>
              <a:rPr lang="en-GB" dirty="0">
                <a:effectLst/>
              </a:rPr>
              <a:t> </a:t>
            </a:r>
            <a:endParaRPr lang="en-GB" sz="1200" kern="1200" dirty="0">
              <a:solidFill>
                <a:schemeClr val="tx1"/>
              </a:solidFill>
              <a:effectLst/>
              <a:latin typeface="+mn-lt"/>
              <a:ea typeface="+mn-ea"/>
              <a:cs typeface="+mn-cs"/>
            </a:endParaRPr>
          </a:p>
          <a:p>
            <a:endPar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rPr>
              <a:t>Children are familiar with the VC teachers – and interact with them as they would their own teacher.</a:t>
            </a:r>
            <a:r>
              <a:rPr lang="en-GB" dirty="0">
                <a:effectLst/>
              </a:rPr>
              <a:t> </a:t>
            </a:r>
            <a:endParaRPr lang="en-GB" sz="1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Watch these films with your child to help them to practise reading the sounds and words until they can read them speedily.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Simply click the link and watch on a tablet or other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have a look at one of these films on the Virtual Classroom. </a:t>
            </a:r>
            <a:r>
              <a:rPr lang="en-GB" sz="1200" i="1" kern="1200" dirty="0">
                <a:solidFill>
                  <a:schemeClr val="tx1"/>
                </a:solidFill>
                <a:effectLst/>
                <a:latin typeface="+mn-lt"/>
                <a:ea typeface="+mn-ea"/>
                <a:cs typeface="+mn-cs"/>
              </a:rPr>
              <a:t>Play a Set 2 or 3 at home film from the virtual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17</a:t>
            </a:fld>
            <a:endParaRPr lang="en-GB"/>
          </a:p>
        </p:txBody>
      </p:sp>
    </p:spTree>
    <p:extLst>
      <p:ext uri="{BB962C8B-B14F-4D97-AF65-F5344CB8AC3E}">
        <p14:creationId xmlns:p14="http://schemas.microsoft.com/office/powerpoint/2010/main" val="373480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send you links to the films via email/ upload links to Google classroom/ Class Dojo etc.</a:t>
            </a:r>
          </a:p>
          <a:p>
            <a:r>
              <a:rPr lang="en-GB" sz="1800" dirty="0">
                <a:solidFill>
                  <a:srgbClr val="000000"/>
                </a:solidFill>
                <a:effectLst/>
                <a:latin typeface="Calibri Light" panose="020F0302020204030204" pitchFamily="34" charset="0"/>
                <a:ea typeface="Calibri" panose="020F0502020204030204" pitchFamily="34" charset="0"/>
              </a:rPr>
              <a:t>When you receive the link, simply click on it . . . and press play.</a:t>
            </a:r>
          </a:p>
          <a:p>
            <a:endParaRPr lang="en-GB" sz="1800" dirty="0">
              <a:solidFill>
                <a:srgbClr val="000000"/>
              </a:solidFill>
              <a:effectLst/>
              <a:latin typeface="Calibri Light" panose="020F0302020204030204" pitchFamily="34" charset="0"/>
            </a:endParaRPr>
          </a:p>
          <a:p>
            <a:pPr algn="just">
              <a:lnSpc>
                <a:spcPts val="1500"/>
              </a:lnSpc>
            </a:pP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Set aside 10 minutes to watch a film with your child each day.</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Find a quiet space for your child to watch the film on a laptop or tablet.</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Praise your child as they join in with the lesson – make it fun!</a:t>
            </a:r>
          </a:p>
          <a:p>
            <a:pPr marL="342900" lvl="0" indent="-342900" algn="l">
              <a:lnSpc>
                <a:spcPts val="1500"/>
              </a:lnSpc>
              <a:buFont typeface="+mj-lt"/>
              <a:buAutoNum type="arabicPeriod"/>
            </a:pPr>
            <a:endParaRPr lang="en-GB"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ts val="1500"/>
              </a:lnSpc>
              <a:spcBef>
                <a:spcPts val="0"/>
              </a:spcBef>
              <a:spcAft>
                <a:spcPts val="0"/>
              </a:spcAft>
              <a:buClrTx/>
              <a:buSzTx/>
              <a:buFont typeface="+mj-lt"/>
              <a:buNone/>
              <a:tabLst/>
              <a:defRPr/>
            </a:pPr>
            <a:r>
              <a:rPr lang="en-GB" sz="1200" dirty="0">
                <a:solidFill>
                  <a:srgbClr val="000000"/>
                </a:solidFill>
                <a:effectLst/>
                <a:latin typeface="Calibri Light" panose="020F0302020204030204" pitchFamily="34" charset="0"/>
                <a:ea typeface="Calibri" panose="020F0502020204030204" pitchFamily="34" charset="0"/>
              </a:rPr>
              <a:t>The more they practise using these films, the quicker they’ll learn to read.</a:t>
            </a:r>
            <a:r>
              <a:rPr lang="en-GB" dirty="0">
                <a:effectLst/>
              </a:rPr>
              <a:t> </a:t>
            </a:r>
            <a:endParaRPr lang="en-GB" sz="1000" kern="1200" dirty="0">
              <a:solidFill>
                <a:schemeClr val="tx1"/>
              </a:solidFill>
              <a:effectLst/>
              <a:latin typeface="+mn-lt"/>
              <a:ea typeface="+mn-ea"/>
              <a:cs typeface="+mn-cs"/>
            </a:endParaRPr>
          </a:p>
          <a:p>
            <a:pPr marL="342900" lvl="0" indent="-342900" algn="l">
              <a:lnSpc>
                <a:spcPts val="1500"/>
              </a:lnSpc>
              <a:buFont typeface="+mj-lt"/>
              <a:buAutoNum type="arabicPeriod"/>
            </a:pPr>
            <a:endParaRPr lang="en-GB" sz="1200" dirty="0">
              <a:effectLst/>
              <a:latin typeface="Times New Roman" panose="02020603050405020304" pitchFamily="18" charset="0"/>
              <a:ea typeface="Times New Roman" panose="02020603050405020304" pitchFamily="18" charset="0"/>
            </a:endParaRPr>
          </a:p>
          <a:p>
            <a:pPr algn="just">
              <a:lnSpc>
                <a:spcPts val="1500"/>
              </a:lnSpc>
            </a:pPr>
            <a:r>
              <a:rPr lang="en-GB" sz="1200" dirty="0">
                <a:solidFill>
                  <a:srgbClr val="000000"/>
                </a:solidFill>
                <a:effectLst/>
                <a:latin typeface="Calibri" panose="020F050202020403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18</a:t>
            </a:fld>
            <a:endParaRPr lang="en-US"/>
          </a:p>
        </p:txBody>
      </p:sp>
    </p:spTree>
    <p:extLst>
      <p:ext uri="{BB962C8B-B14F-4D97-AF65-F5344CB8AC3E}">
        <p14:creationId xmlns:p14="http://schemas.microsoft.com/office/powerpoint/2010/main" val="126192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regular bitesize meetings to look at each of these in more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19</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Phonics is for children in Reception, Y1 and Y2 who are learning to read.</a:t>
            </a:r>
            <a:endParaRPr lang="en-US" dirty="0">
              <a:ea typeface="Calibri"/>
              <a:cs typeface="Calibri"/>
            </a:endParaRPr>
          </a:p>
          <a:p>
            <a:r>
              <a:rPr lang="en-US" dirty="0"/>
              <a:t>Phonics is also for children in Y3 and Y4 who haven’t met the KS1 reading expectations</a:t>
            </a:r>
            <a:r>
              <a:rPr lang="en-US" i="1" dirty="0"/>
              <a:t>.</a:t>
            </a:r>
            <a:endParaRPr lang="en-US" dirty="0"/>
          </a:p>
          <a:p>
            <a:endParaRPr lang="en-US" dirty="0"/>
          </a:p>
          <a:p>
            <a:r>
              <a:rPr lang="en-US" dirty="0"/>
              <a:t>Fresh Start is for children in Years 5 and 6, who are need extra practice to learn to read.</a:t>
            </a:r>
          </a:p>
          <a:p>
            <a:r>
              <a:rPr lang="en-US" dirty="0"/>
              <a:t>We want to to make sure they catch up quickly and leave our school a reader.</a:t>
            </a:r>
          </a:p>
          <a:p>
            <a:endParaRPr lang="en-US" dirty="0"/>
          </a:p>
          <a:p>
            <a:r>
              <a:rPr lang="en-US" dirty="0"/>
              <a:t>Fresh Start is structured in the same way as the Phonics </a:t>
            </a:r>
            <a:r>
              <a:rPr lang="en-US" dirty="0" err="1"/>
              <a:t>programme</a:t>
            </a:r>
            <a:r>
              <a:rPr lang="en-US" dirty="0"/>
              <a:t>, but uses age-appropriate texts.</a:t>
            </a:r>
          </a:p>
          <a:p>
            <a:endParaRPr lang="en-US" dirty="0">
              <a:ea typeface="Calibri"/>
              <a:cs typeface="Calibri"/>
            </a:endParaRPr>
          </a:p>
          <a:p>
            <a:pPr lvl="0"/>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2</a:t>
            </a:fld>
            <a:endParaRPr lang="en-GB"/>
          </a:p>
        </p:txBody>
      </p:sp>
    </p:spTree>
    <p:extLst>
      <p:ext uri="{BB962C8B-B14F-4D97-AF65-F5344CB8AC3E}">
        <p14:creationId xmlns:p14="http://schemas.microsoft.com/office/powerpoint/2010/main" val="3855806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21</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a:t>
            </a:r>
            <a:r>
              <a:rPr lang="en-US" dirty="0"/>
              <a:t>children to read and write sounds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then with you at home.</a:t>
            </a:r>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endParaRPr lang="en-US" b="1" dirty="0">
              <a:ea typeface="Calibri"/>
              <a:cs typeface="Calibri"/>
            </a:endParaRP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3</a:t>
            </a:fld>
            <a:endParaRPr lang="en-GB"/>
          </a:p>
        </p:txBody>
      </p:sp>
    </p:spTree>
    <p:extLst>
      <p:ext uri="{BB962C8B-B14F-4D97-AF65-F5344CB8AC3E}">
        <p14:creationId xmlns:p14="http://schemas.microsoft.com/office/powerpoint/2010/main" val="842050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In the same way as children learning to swim or play the violin, while your children are learning to read, they work in progress groups to master each level of phonics and reading.</a:t>
            </a:r>
          </a:p>
          <a:p>
            <a:pPr>
              <a:spcBef>
                <a:spcPts val="0"/>
              </a:spcBef>
              <a:spcAft>
                <a:spcPts val="0"/>
              </a:spcAft>
            </a:pPr>
            <a:endParaRPr lang="en-US" dirty="0">
              <a:ea typeface="Calibri"/>
              <a:cs typeface="Calibri"/>
            </a:endParaRPr>
          </a:p>
          <a:p>
            <a:pPr>
              <a:spcBef>
                <a:spcPts val="0"/>
              </a:spcBef>
              <a:spcAft>
                <a:spcPts val="0"/>
              </a:spcAft>
            </a:pPr>
            <a:r>
              <a:rPr lang="en-US" dirty="0"/>
              <a:t>Children work in these progress group for one hour each day. This means they are learning at their ‘challenge’ level for five hours a week. (Reception children build up to this throughout the year).</a:t>
            </a:r>
            <a:endParaRPr lang="en-US" dirty="0">
              <a:ea typeface="Calibri"/>
              <a:cs typeface="Calibri"/>
            </a:endParaRPr>
          </a:p>
          <a:p>
            <a:pPr>
              <a:spcBef>
                <a:spcPts val="0"/>
              </a:spcBef>
              <a:spcAft>
                <a:spcPts val="0"/>
              </a:spcAft>
            </a:pPr>
            <a:endParaRPr lang="en-US" dirty="0">
              <a:ea typeface="Calibri"/>
              <a:cs typeface="Calibri"/>
            </a:endParaRPr>
          </a:p>
          <a:p>
            <a:pPr>
              <a:spcBef>
                <a:spcPts val="0"/>
              </a:spcBef>
              <a:spcAft>
                <a:spcPts val="0"/>
              </a:spcAft>
            </a:pPr>
            <a:r>
              <a:rPr lang="en-US" dirty="0"/>
              <a:t>As the reading leader, I assess and re-group the children every half-term.</a:t>
            </a:r>
          </a:p>
          <a:p>
            <a:pPr>
              <a:spcBef>
                <a:spcPts val="0"/>
              </a:spcBef>
              <a:spcAft>
                <a:spcPts val="0"/>
              </a:spcAft>
            </a:pPr>
            <a:r>
              <a:rPr lang="en-US" dirty="0"/>
              <a:t>This allows us to whisk children through the phonic stages as quickly as possible.</a:t>
            </a:r>
            <a:endParaRPr lang="en-US" dirty="0">
              <a:ea typeface="Calibri"/>
              <a:cs typeface="Calibri"/>
            </a:endParaRPr>
          </a:p>
          <a:p>
            <a:pPr>
              <a:spcBef>
                <a:spcPts val="0"/>
              </a:spcBef>
              <a:spcAft>
                <a:spcPts val="0"/>
              </a:spcAft>
            </a:pP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a:pPr>
                <a:defRPr/>
              </a:pPr>
              <a:t>4</a:t>
            </a:fld>
            <a:endParaRPr lang="en-GB"/>
          </a:p>
        </p:txBody>
      </p:sp>
    </p:spTree>
    <p:extLst>
      <p:ext uri="{BB962C8B-B14F-4D97-AF65-F5344CB8AC3E}">
        <p14:creationId xmlns:p14="http://schemas.microsoft.com/office/powerpoint/2010/main" val="121698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5</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blended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It’s spelling of a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Using phonics, children learn to read by saying each sound and blending them to read a word.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Children learn to spell by segmenting a word into sounds and writing the matching graphemes.</a:t>
            </a:r>
          </a:p>
          <a:p>
            <a:pPr marL="0" marR="0" lvl="0" indent="0" algn="l" rtl="0">
              <a:spcBef>
                <a:spcPts val="0"/>
              </a:spcBef>
              <a:buSzPct val="25000"/>
              <a:buNone/>
            </a:pPr>
            <a:endParaRPr lang="en-US" sz="1200" b="0" i="0" u="none" strike="noStrike" kern="1200" cap="none" dirty="0">
              <a:solidFill>
                <a:schemeClr val="dk1"/>
              </a:solidFill>
              <a:effectLst/>
              <a:latin typeface="Calibri"/>
              <a:ea typeface="+mn-ea"/>
              <a:cs typeface="Calibri"/>
              <a:sym typeface="Calibri"/>
            </a:endParaRPr>
          </a:p>
          <a:p>
            <a:pPr marL="0" marR="0" lvl="0" indent="0" algn="l" rtl="0">
              <a:spcBef>
                <a:spcPts val="0"/>
              </a:spcBef>
              <a:buSzPct val="25000"/>
              <a:buNone/>
            </a:pPr>
            <a:r>
              <a:rPr lang="en-US" sz="1200" kern="1200" dirty="0">
                <a:solidFill>
                  <a:schemeClr val="tx1"/>
                </a:solidFill>
                <a:effectLst/>
                <a:latin typeface="+mn-lt"/>
                <a:ea typeface="+mn-ea"/>
                <a:cs typeface="+mn-cs"/>
              </a:rPr>
              <a:t>The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for example </a:t>
            </a:r>
            <a:r>
              <a:rPr lang="en-GB" sz="1200" i="1" dirty="0">
                <a:solidFill>
                  <a:schemeClr val="tx2"/>
                </a:solidFill>
              </a:rPr>
              <a:t>demonstrate, containing, roamed.</a:t>
            </a:r>
            <a:endParaRPr lang="en-US" dirty="0"/>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302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 </a:t>
            </a: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7</a:t>
            </a:fld>
            <a:endParaRPr lang="en-US"/>
          </a:p>
        </p:txBody>
      </p:sp>
    </p:spTree>
    <p:extLst>
      <p:ext uri="{BB962C8B-B14F-4D97-AF65-F5344CB8AC3E}">
        <p14:creationId xmlns:p14="http://schemas.microsoft.com/office/powerpoint/2010/main" val="3616619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8</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Read Write Inc, Phonics makes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a:t>
            </a:r>
            <a:r>
              <a:rPr lang="en-US" sz="1100" dirty="0">
                <a:latin typeface="Times New Roman"/>
                <a:ea typeface="Times New Roman"/>
                <a:cs typeface="Times New Roman"/>
                <a:sym typeface="Times New Roman"/>
              </a:rPr>
              <a:t>.</a:t>
            </a: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 Then Set 2 – one way to read and write each of the long vowel sounds.</a:t>
            </a: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200" dirty="0">
                <a:latin typeface="Times New Roman" charset="0"/>
              </a:rPr>
              <a:t>Children need to know sounds – not letter names – to read words.</a:t>
            </a: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‘c’ ‘a’ ‘t’ rather than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i="1" dirty="0"/>
              <a:t>Use MTYT to teach each of the Set 1 sounds to</a:t>
            </a:r>
            <a:r>
              <a:rPr lang="en-US" sz="1200" b="0" i="1" u="none" strike="noStrike" cap="none" dirty="0">
                <a:solidFill>
                  <a:schemeClr val="dk1"/>
                </a:solidFill>
                <a:latin typeface="+mn-lt"/>
                <a:ea typeface="Calibri"/>
                <a:cs typeface="Calibri"/>
                <a:sym typeface="Calibri"/>
              </a:rPr>
              <a:t> parents</a:t>
            </a:r>
            <a:r>
              <a:rPr lang="en-US" sz="1200" i="1" dirty="0"/>
              <a:t>.</a:t>
            </a:r>
          </a:p>
          <a:p>
            <a:pPr marL="0" marR="0" lvl="0" indent="0" algn="l" rtl="0">
              <a:spcBef>
                <a:spcPts val="0"/>
              </a:spcBef>
              <a:buSzPct val="25000"/>
              <a:buNone/>
            </a:pPr>
            <a:endParaRPr lang="en-GB" altLang="ja-JP" baseline="0" dirty="0">
              <a:latin typeface="Times New Roman" charset="0"/>
            </a:endParaRPr>
          </a:p>
          <a:p>
            <a:pPr eaLnBrk="1" hangingPunct="1"/>
            <a:r>
              <a:rPr lang="en-GB" altLang="ja-JP" baseline="0" dirty="0">
                <a:latin typeface="Times New Roman" charset="0"/>
              </a:rPr>
              <a:t>You can watch this film of little Sylvie on the Ruth </a:t>
            </a:r>
            <a:r>
              <a:rPr lang="en-GB" altLang="ja-JP" baseline="0" dirty="0" err="1">
                <a:latin typeface="Times New Roman" charset="0"/>
              </a:rPr>
              <a:t>Miskin</a:t>
            </a:r>
            <a:r>
              <a:rPr lang="en-GB" altLang="ja-JP" baseline="0" dirty="0">
                <a:latin typeface="Times New Roman" charset="0"/>
              </a:rPr>
              <a:t> website to practise using pure sounds. </a:t>
            </a:r>
            <a:r>
              <a:rPr lang="en-GB" altLang="ja-JP" i="1" baseline="0" dirty="0">
                <a:latin typeface="Times New Roman" charset="0"/>
              </a:rPr>
              <a:t>Play a little bit of the video.</a:t>
            </a:r>
            <a:endParaRPr lang="en-GB" altLang="ja-JP"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9</a:t>
            </a:fld>
            <a:endParaRPr lang="en-US"/>
          </a:p>
        </p:txBody>
      </p:sp>
    </p:spTree>
    <p:extLst>
      <p:ext uri="{BB962C8B-B14F-4D97-AF65-F5344CB8AC3E}">
        <p14:creationId xmlns:p14="http://schemas.microsoft.com/office/powerpoint/2010/main" val="3855848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dirty="0"/>
            </a:br>
            <a:r>
              <a:rPr lang="en-GB" dirty="0"/>
              <a:t>Click to edit Master title style</a:t>
            </a:r>
          </a:p>
        </p:txBody>
      </p:sp>
      <p:sp>
        <p:nvSpPr>
          <p:cNvPr id="3" name="Content Placeholder 2"/>
          <p:cNvSpPr>
            <a:spLocks noGrp="1"/>
          </p:cNvSpPr>
          <p:nvPr>
            <p:ph idx="1"/>
          </p:nvPr>
        </p:nvSpPr>
        <p:spPr>
          <a:xfrm>
            <a:off x="321934" y="1385394"/>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7" y="1387798"/>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08401" y="1387798"/>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3/9/2025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43.png"/><Relationship Id="rId7" Type="http://schemas.openxmlformats.org/officeDocument/2006/relationships/image" Target="../media/image11.emf"/><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26" Type="http://schemas.openxmlformats.org/officeDocument/2006/relationships/image" Target="../media/image30.png"/><Relationship Id="rId3" Type="http://schemas.openxmlformats.org/officeDocument/2006/relationships/image" Target="../media/image7.jpeg"/><Relationship Id="rId21" Type="http://schemas.openxmlformats.org/officeDocument/2006/relationships/image" Target="../media/image25.png"/><Relationship Id="rId7" Type="http://schemas.openxmlformats.org/officeDocument/2006/relationships/image" Target="../media/image11.emf"/><Relationship Id="rId12" Type="http://schemas.openxmlformats.org/officeDocument/2006/relationships/image" Target="../media/image16.png"/><Relationship Id="rId17" Type="http://schemas.openxmlformats.org/officeDocument/2006/relationships/image" Target="../media/image21.emf"/><Relationship Id="rId25"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0.emf"/><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24" Type="http://schemas.openxmlformats.org/officeDocument/2006/relationships/image" Target="../media/image28.png"/><Relationship Id="rId5" Type="http://schemas.openxmlformats.org/officeDocument/2006/relationships/image" Target="../media/image9.emf"/><Relationship Id="rId15" Type="http://schemas.openxmlformats.org/officeDocument/2006/relationships/image" Target="../media/image19.emf"/><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emf"/><Relationship Id="rId19" Type="http://schemas.openxmlformats.org/officeDocument/2006/relationships/image" Target="../media/image23.png"/><Relationship Id="rId4" Type="http://schemas.openxmlformats.org/officeDocument/2006/relationships/image" Target="../media/image8.emf"/><Relationship Id="rId9" Type="http://schemas.openxmlformats.org/officeDocument/2006/relationships/image" Target="../media/image13.jpeg"/><Relationship Id="rId14" Type="http://schemas.openxmlformats.org/officeDocument/2006/relationships/image" Target="../media/image18.emf"/><Relationship Id="rId22" Type="http://schemas.openxmlformats.org/officeDocument/2006/relationships/image" Target="../media/image26.png"/><Relationship Id="rId27"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25506" y="4221088"/>
            <a:ext cx="4618493" cy="1181993"/>
          </a:xfrm>
        </p:spPr>
        <p:txBody>
          <a:bodyPr>
            <a:normAutofit/>
          </a:bodyPr>
          <a:lstStyle/>
          <a:p>
            <a:r>
              <a:rPr lang="en-US" sz="2400" dirty="0"/>
              <a:t>Parent Meeting</a:t>
            </a:r>
            <a:br>
              <a:rPr lang="en-US" sz="2400" dirty="0"/>
            </a:br>
            <a:r>
              <a:rPr lang="en-US" sz="2400" dirty="0"/>
              <a:t>Introduction to Read Write Inc.</a:t>
            </a:r>
          </a:p>
        </p:txBody>
      </p:sp>
      <p:sp>
        <p:nvSpPr>
          <p:cNvPr id="2" name="Rectangle 1">
            <a:extLst>
              <a:ext uri="{FF2B5EF4-FFF2-40B4-BE49-F238E27FC236}">
                <a16:creationId xmlns:a16="http://schemas.microsoft.com/office/drawing/2014/main" id="{C5CF2C65-CCA4-0A29-5A8B-34A0EC76A2EC}"/>
              </a:ext>
            </a:extLst>
          </p:cNvPr>
          <p:cNvSpPr/>
          <p:nvPr/>
        </p:nvSpPr>
        <p:spPr>
          <a:xfrm>
            <a:off x="4525506" y="6299042"/>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2240432" y="1309655"/>
            <a:ext cx="4320626" cy="5548345"/>
          </a:xfrm>
          <a:prstGeom prst="rect">
            <a:avLst/>
          </a:prstGeom>
        </p:spPr>
      </p:pic>
    </p:spTree>
    <p:extLst>
      <p:ext uri="{BB962C8B-B14F-4D97-AF65-F5344CB8AC3E}">
        <p14:creationId xmlns:p14="http://schemas.microsoft.com/office/powerpoint/2010/main" val="2427406"/>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Sounds + blending = word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036" y="4733170"/>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3718242" y="2680190"/>
            <a:ext cx="669447" cy="1015663"/>
          </a:xfrm>
          <a:prstGeom prst="rect">
            <a:avLst/>
          </a:prstGeom>
          <a:noFill/>
        </p:spPr>
        <p:txBody>
          <a:bodyPr wrap="square" rtlCol="0">
            <a:spAutoFit/>
          </a:bodyPr>
          <a:lstStyle/>
          <a:p>
            <a:r>
              <a:rPr lang="en-US" sz="6000" b="1">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58" y="2618531"/>
            <a:ext cx="2966175" cy="1318300"/>
          </a:xfrm>
          <a:prstGeom prst="rect">
            <a:avLst/>
          </a:prstGeom>
        </p:spPr>
      </p:pic>
      <p:pic>
        <p:nvPicPr>
          <p:cNvPr id="5" name="Content Placeholder 1" descr="41Ho83H3mFL.jpg">
            <a:extLst>
              <a:ext uri="{FF2B5EF4-FFF2-40B4-BE49-F238E27FC236}">
                <a16:creationId xmlns:a16="http://schemas.microsoft.com/office/drawing/2014/main" id="{A9EB84E2-4F19-6DF5-66C9-9AB7BCBF70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350182" y="2488733"/>
            <a:ext cx="3706255" cy="1727115"/>
          </a:xfrm>
        </p:spPr>
      </p:pic>
      <p:sp>
        <p:nvSpPr>
          <p:cNvPr id="6" name="TextBox 5">
            <a:extLst>
              <a:ext uri="{FF2B5EF4-FFF2-40B4-BE49-F238E27FC236}">
                <a16:creationId xmlns:a16="http://schemas.microsoft.com/office/drawing/2014/main" id="{DF5C23F4-46B6-55AF-561B-F6BCC4B74756}"/>
              </a:ext>
            </a:extLst>
          </p:cNvPr>
          <p:cNvSpPr txBox="1"/>
          <p:nvPr/>
        </p:nvSpPr>
        <p:spPr>
          <a:xfrm>
            <a:off x="8271268" y="2680189"/>
            <a:ext cx="669447" cy="1015663"/>
          </a:xfrm>
          <a:prstGeom prst="rect">
            <a:avLst/>
          </a:prstGeom>
          <a:noFill/>
        </p:spPr>
        <p:txBody>
          <a:bodyPr wrap="square" rtlCol="0">
            <a:spAutoFit/>
          </a:bodyPr>
          <a:lstStyle/>
          <a:p>
            <a:r>
              <a:rPr lang="en-US" sz="6000" b="1">
                <a:solidFill>
                  <a:srgbClr val="787878"/>
                </a:solidFill>
                <a:ea typeface="+mj-ea"/>
                <a:cs typeface="+mj-cs"/>
              </a:rPr>
              <a:t>=</a:t>
            </a:r>
          </a:p>
        </p:txBody>
      </p:sp>
    </p:spTree>
    <p:extLst>
      <p:ext uri="{BB962C8B-B14F-4D97-AF65-F5344CB8AC3E}">
        <p14:creationId xmlns:p14="http://schemas.microsoft.com/office/powerpoint/2010/main" val="1884934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13313" y="2321843"/>
            <a:ext cx="5717373" cy="2664296"/>
          </a:xfrm>
        </p:spPr>
      </p:pic>
    </p:spTree>
    <p:extLst>
      <p:ext uri="{BB962C8B-B14F-4D97-AF65-F5344CB8AC3E}">
        <p14:creationId xmlns:p14="http://schemas.microsoft.com/office/powerpoint/2010/main" val="697965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3144918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1FB9-95C6-DF34-78D3-F02071C3707A}"/>
              </a:ext>
            </a:extLst>
          </p:cNvPr>
          <p:cNvSpPr>
            <a:spLocks noGrp="1"/>
          </p:cNvSpPr>
          <p:nvPr>
            <p:ph type="title"/>
          </p:nvPr>
        </p:nvSpPr>
        <p:spPr/>
        <p:txBody>
          <a:bodyPr/>
          <a:lstStyle/>
          <a:p>
            <a:r>
              <a:rPr lang="en-US" dirty="0"/>
              <a:t>Three reads</a:t>
            </a:r>
          </a:p>
        </p:txBody>
      </p:sp>
      <p:pic>
        <p:nvPicPr>
          <p:cNvPr id="15" name="Content Placeholder 14" descr="A picture containing graphical user interface&#10;&#10;Description automatically generated">
            <a:extLst>
              <a:ext uri="{FF2B5EF4-FFF2-40B4-BE49-F238E27FC236}">
                <a16:creationId xmlns:a16="http://schemas.microsoft.com/office/drawing/2014/main" id="{14DDDF6F-54B9-CC89-5583-21C9A6743BF3}"/>
              </a:ext>
            </a:extLst>
          </p:cNvPr>
          <p:cNvPicPr>
            <a:picLocks noGrp="1" noChangeAspect="1"/>
          </p:cNvPicPr>
          <p:nvPr>
            <p:ph idx="1"/>
          </p:nvPr>
        </p:nvPicPr>
        <p:blipFill>
          <a:blip r:embed="rId3"/>
          <a:stretch>
            <a:fillRect/>
          </a:stretch>
        </p:blipFill>
        <p:spPr>
          <a:xfrm>
            <a:off x="1179133" y="3712053"/>
            <a:ext cx="3072807" cy="2159270"/>
          </a:xfrm>
        </p:spPr>
      </p:pic>
      <p:grpSp>
        <p:nvGrpSpPr>
          <p:cNvPr id="4" name="Group 3">
            <a:extLst>
              <a:ext uri="{FF2B5EF4-FFF2-40B4-BE49-F238E27FC236}">
                <a16:creationId xmlns:a16="http://schemas.microsoft.com/office/drawing/2014/main" id="{A3312703-4ED7-DF0C-7649-30017F58FF17}"/>
              </a:ext>
            </a:extLst>
          </p:cNvPr>
          <p:cNvGrpSpPr/>
          <p:nvPr/>
        </p:nvGrpSpPr>
        <p:grpSpPr>
          <a:xfrm>
            <a:off x="1211782" y="1673157"/>
            <a:ext cx="6862666" cy="1545374"/>
            <a:chOff x="1331639" y="4077050"/>
            <a:chExt cx="3382487" cy="810023"/>
          </a:xfrm>
        </p:grpSpPr>
        <p:grpSp>
          <p:nvGrpSpPr>
            <p:cNvPr id="5" name="Group 4">
              <a:extLst>
                <a:ext uri="{FF2B5EF4-FFF2-40B4-BE49-F238E27FC236}">
                  <a16:creationId xmlns:a16="http://schemas.microsoft.com/office/drawing/2014/main" id="{FF4A14E7-175B-4E75-0056-9CD004AF95EF}"/>
                </a:ext>
              </a:extLst>
            </p:cNvPr>
            <p:cNvGrpSpPr/>
            <p:nvPr/>
          </p:nvGrpSpPr>
          <p:grpSpPr>
            <a:xfrm>
              <a:off x="1331639" y="4077050"/>
              <a:ext cx="2446386" cy="810004"/>
              <a:chOff x="1297076" y="3889727"/>
              <a:chExt cx="1959156" cy="648683"/>
            </a:xfrm>
          </p:grpSpPr>
          <p:pic>
            <p:nvPicPr>
              <p:cNvPr id="9" name="Picture 8" descr="837119 RED Pin It On CVR.pdf">
                <a:extLst>
                  <a:ext uri="{FF2B5EF4-FFF2-40B4-BE49-F238E27FC236}">
                    <a16:creationId xmlns:a16="http://schemas.microsoft.com/office/drawing/2014/main" id="{0075D906-C2F2-A5C3-3EEB-479B13015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0" name="Picture 9" descr="837132 GREEN My Dog Ned CVR.pdf">
                <a:extLst>
                  <a:ext uri="{FF2B5EF4-FFF2-40B4-BE49-F238E27FC236}">
                    <a16:creationId xmlns:a16="http://schemas.microsoft.com/office/drawing/2014/main" id="{2761728D-9166-308E-643E-5EC1F6496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1" name="Picture 10" descr="837158 PURPLE Billy the Kid CVR.pdf">
                <a:extLst>
                  <a:ext uri="{FF2B5EF4-FFF2-40B4-BE49-F238E27FC236}">
                    <a16:creationId xmlns:a16="http://schemas.microsoft.com/office/drawing/2014/main" id="{EB704DCB-0B43-D253-B399-9217D21F48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2" name="Picture 11" descr="837169 PINK Scruffy Ted CVR.pdf">
                <a:extLst>
                  <a:ext uri="{FF2B5EF4-FFF2-40B4-BE49-F238E27FC236}">
                    <a16:creationId xmlns:a16="http://schemas.microsoft.com/office/drawing/2014/main" id="{EA4F5451-A155-68F2-2B3D-C3207FFE45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3" name="Picture 12" descr="837188 ORANGE Playday CVR.pdf">
                <a:extLst>
                  <a:ext uri="{FF2B5EF4-FFF2-40B4-BE49-F238E27FC236}">
                    <a16:creationId xmlns:a16="http://schemas.microsoft.com/office/drawing/2014/main" id="{3621EDD1-6B1A-B43C-39D8-1D972FB6C0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6" name="Picture 5" descr="Screen Shot 2016-04-13 at 14.02.55.jpg">
              <a:extLst>
                <a:ext uri="{FF2B5EF4-FFF2-40B4-BE49-F238E27FC236}">
                  <a16:creationId xmlns:a16="http://schemas.microsoft.com/office/drawing/2014/main" id="{BFBC2245-80A9-AEC2-3E6B-C68ACAFBAB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7" name="Picture 6" descr="837214 BLUE Barker CVR.pdf">
              <a:extLst>
                <a:ext uri="{FF2B5EF4-FFF2-40B4-BE49-F238E27FC236}">
                  <a16:creationId xmlns:a16="http://schemas.microsoft.com/office/drawing/2014/main" id="{854E7EE5-9367-8696-5478-08A53C5EAF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8" name="Picture 7" descr="837237 GREY Dangerous dinosaur CVR.pdf">
              <a:extLst>
                <a:ext uri="{FF2B5EF4-FFF2-40B4-BE49-F238E27FC236}">
                  <a16:creationId xmlns:a16="http://schemas.microsoft.com/office/drawing/2014/main" id="{57D59F45-212D-DC68-302E-315CF0E59A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17" name="Picture 16" descr="Graphical user interface, text&#10;&#10;Description automatically generated with medium confidence">
            <a:extLst>
              <a:ext uri="{FF2B5EF4-FFF2-40B4-BE49-F238E27FC236}">
                <a16:creationId xmlns:a16="http://schemas.microsoft.com/office/drawing/2014/main" id="{AC8FBA75-6B72-6975-8DF2-BDB8C82D7BF1}"/>
              </a:ext>
            </a:extLst>
          </p:cNvPr>
          <p:cNvPicPr>
            <a:picLocks noChangeAspect="1"/>
          </p:cNvPicPr>
          <p:nvPr/>
        </p:nvPicPr>
        <p:blipFill>
          <a:blip r:embed="rId12"/>
          <a:stretch>
            <a:fillRect/>
          </a:stretch>
        </p:blipFill>
        <p:spPr>
          <a:xfrm>
            <a:off x="4892062" y="3712053"/>
            <a:ext cx="3072807" cy="2159645"/>
          </a:xfrm>
          <a:prstGeom prst="rect">
            <a:avLst/>
          </a:prstGeom>
        </p:spPr>
      </p:pic>
    </p:spTree>
    <p:extLst>
      <p:ext uri="{BB962C8B-B14F-4D97-AF65-F5344CB8AC3E}">
        <p14:creationId xmlns:p14="http://schemas.microsoft.com/office/powerpoint/2010/main" val="34578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a:t>‘Special Friends’, ‘Fred Talk’</a:t>
            </a:r>
          </a:p>
        </p:txBody>
      </p:sp>
      <p:pic>
        <p:nvPicPr>
          <p:cNvPr id="6" name="Picture 5">
            <a:extLst>
              <a:ext uri="{FF2B5EF4-FFF2-40B4-BE49-F238E27FC236}">
                <a16:creationId xmlns:a16="http://schemas.microsoft.com/office/drawing/2014/main" id="{DB1E4011-75BC-3A4A-8675-9C1366675B92}"/>
              </a:ext>
            </a:extLst>
          </p:cNvPr>
          <p:cNvPicPr>
            <a:picLocks noChangeAspect="1"/>
          </p:cNvPicPr>
          <p:nvPr/>
        </p:nvPicPr>
        <p:blipFill>
          <a:blip r:embed="rId3"/>
          <a:stretch>
            <a:fillRect/>
          </a:stretch>
        </p:blipFill>
        <p:spPr>
          <a:xfrm>
            <a:off x="2522155" y="3713613"/>
            <a:ext cx="4056943" cy="2879121"/>
          </a:xfrm>
          <a:prstGeom prst="rect">
            <a:avLst/>
          </a:prstGeom>
        </p:spPr>
      </p:pic>
      <p:pic>
        <p:nvPicPr>
          <p:cNvPr id="5" name="Picture 4" descr="Icon&#10;&#10;Description automatically generated">
            <a:extLst>
              <a:ext uri="{FF2B5EF4-FFF2-40B4-BE49-F238E27FC236}">
                <a16:creationId xmlns:a16="http://schemas.microsoft.com/office/drawing/2014/main" id="{6048FEF7-8FD9-20D6-277D-ED3444EC503C}"/>
              </a:ext>
            </a:extLst>
          </p:cNvPr>
          <p:cNvPicPr>
            <a:picLocks noChangeAspect="1"/>
          </p:cNvPicPr>
          <p:nvPr/>
        </p:nvPicPr>
        <p:blipFill>
          <a:blip r:embed="rId4"/>
          <a:stretch>
            <a:fillRect/>
          </a:stretch>
        </p:blipFill>
        <p:spPr>
          <a:xfrm>
            <a:off x="2427562" y="1384562"/>
            <a:ext cx="4288875" cy="2044438"/>
          </a:xfrm>
          <a:prstGeom prst="rect">
            <a:avLst/>
          </a:prstGeom>
        </p:spPr>
      </p:pic>
    </p:spTree>
    <p:extLst>
      <p:ext uri="{BB962C8B-B14F-4D97-AF65-F5344CB8AC3E}">
        <p14:creationId xmlns:p14="http://schemas.microsoft.com/office/powerpoint/2010/main" val="1110649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1358-7079-704B-9B32-5E78F2884D3F}"/>
              </a:ext>
            </a:extLst>
          </p:cNvPr>
          <p:cNvSpPr>
            <a:spLocks noGrp="1"/>
          </p:cNvSpPr>
          <p:nvPr>
            <p:ph type="title"/>
          </p:nvPr>
        </p:nvSpPr>
        <p:spPr/>
        <p:txBody>
          <a:bodyPr/>
          <a:lstStyle/>
          <a:p>
            <a:r>
              <a:rPr lang="en-US"/>
              <a:t>Red Words</a:t>
            </a:r>
          </a:p>
        </p:txBody>
      </p:sp>
      <p:pic>
        <p:nvPicPr>
          <p:cNvPr id="5" name="Content Placeholder 4">
            <a:extLst>
              <a:ext uri="{FF2B5EF4-FFF2-40B4-BE49-F238E27FC236}">
                <a16:creationId xmlns:a16="http://schemas.microsoft.com/office/drawing/2014/main" id="{6D04FA85-7D2B-994C-8EA8-4ABF818A113A}"/>
              </a:ext>
            </a:extLst>
          </p:cNvPr>
          <p:cNvPicPr>
            <a:picLocks noGrp="1" noChangeAspect="1"/>
          </p:cNvPicPr>
          <p:nvPr>
            <p:ph idx="1"/>
          </p:nvPr>
        </p:nvPicPr>
        <p:blipFill>
          <a:blip r:embed="rId3"/>
          <a:stretch>
            <a:fillRect/>
          </a:stretch>
        </p:blipFill>
        <p:spPr>
          <a:xfrm>
            <a:off x="2017081" y="3357051"/>
            <a:ext cx="4599316" cy="2941638"/>
          </a:xfrm>
        </p:spPr>
      </p:pic>
      <p:pic>
        <p:nvPicPr>
          <p:cNvPr id="9" name="Picture 8">
            <a:extLst>
              <a:ext uri="{FF2B5EF4-FFF2-40B4-BE49-F238E27FC236}">
                <a16:creationId xmlns:a16="http://schemas.microsoft.com/office/drawing/2014/main" id="{06ABCBC3-CDC1-EC4B-A12C-A092D1C258AC}"/>
              </a:ext>
            </a:extLst>
          </p:cNvPr>
          <p:cNvPicPr>
            <a:picLocks noChangeAspect="1"/>
          </p:cNvPicPr>
          <p:nvPr/>
        </p:nvPicPr>
        <p:blipFill rotWithShape="1">
          <a:blip r:embed="rId4"/>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a16="http://schemas.microsoft.com/office/drawing/2014/main" id="{5FFACAA7-1E4E-D742-A365-12B2395364DB}"/>
              </a:ext>
            </a:extLst>
          </p:cNvPr>
          <p:cNvPicPr>
            <a:picLocks noChangeAspect="1"/>
          </p:cNvPicPr>
          <p:nvPr/>
        </p:nvPicPr>
        <p:blipFill rotWithShape="1">
          <a:blip r:embed="rId5"/>
          <a:srcRect t="4602" r="6712" b="7279"/>
          <a:stretch/>
        </p:blipFill>
        <p:spPr>
          <a:xfrm>
            <a:off x="4946524" y="1546333"/>
            <a:ext cx="3040009" cy="1544107"/>
          </a:xfrm>
          <a:prstGeom prst="rect">
            <a:avLst/>
          </a:prstGeom>
          <a:ln>
            <a:solidFill>
              <a:schemeClr val="tx1"/>
            </a:solidFill>
          </a:ln>
        </p:spPr>
      </p:pic>
    </p:spTree>
    <p:extLst>
      <p:ext uri="{BB962C8B-B14F-4D97-AF65-F5344CB8AC3E}">
        <p14:creationId xmlns:p14="http://schemas.microsoft.com/office/powerpoint/2010/main" val="2534074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dirty="0"/>
              <a:t>Virtual Classroom films</a:t>
            </a:r>
          </a:p>
        </p:txBody>
      </p:sp>
      <p:pic>
        <p:nvPicPr>
          <p:cNvPr id="3" name="Content Placeholder 4" descr="A person holding a sign&#10;&#10;Description automatically generated with medium confidence">
            <a:extLst>
              <a:ext uri="{FF2B5EF4-FFF2-40B4-BE49-F238E27FC236}">
                <a16:creationId xmlns:a16="http://schemas.microsoft.com/office/drawing/2014/main" id="{1205D4B8-5225-4BDF-D7B2-F7254015E351}"/>
              </a:ext>
            </a:extLst>
          </p:cNvPr>
          <p:cNvPicPr>
            <a:picLocks noGrp="1" noChangeAspect="1"/>
          </p:cNvPicPr>
          <p:nvPr>
            <p:ph idx="1"/>
          </p:nvPr>
        </p:nvPicPr>
        <p:blipFill>
          <a:blip r:embed="rId3"/>
          <a:stretch>
            <a:fillRect/>
          </a:stretch>
        </p:blipFill>
        <p:spPr>
          <a:xfrm>
            <a:off x="459797" y="1443772"/>
            <a:ext cx="8224405" cy="4608978"/>
          </a:xfrm>
        </p:spPr>
      </p:pic>
    </p:spTree>
    <p:extLst>
      <p:ext uri="{BB962C8B-B14F-4D97-AF65-F5344CB8AC3E}">
        <p14:creationId xmlns:p14="http://schemas.microsoft.com/office/powerpoint/2010/main" val="2615794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B244-1D33-3C99-D764-B9ED37919A75}"/>
              </a:ext>
            </a:extLst>
          </p:cNvPr>
          <p:cNvSpPr>
            <a:spLocks noGrp="1"/>
          </p:cNvSpPr>
          <p:nvPr>
            <p:ph type="title"/>
          </p:nvPr>
        </p:nvSpPr>
        <p:spPr/>
        <p:txBody>
          <a:bodyPr/>
          <a:lstStyle/>
          <a:p>
            <a:r>
              <a:rPr lang="en-US" dirty="0"/>
              <a:t>How do I use the Virtual Classroom?</a:t>
            </a:r>
          </a:p>
        </p:txBody>
      </p:sp>
      <p:sp>
        <p:nvSpPr>
          <p:cNvPr id="3" name="Content Placeholder 2">
            <a:extLst>
              <a:ext uri="{FF2B5EF4-FFF2-40B4-BE49-F238E27FC236}">
                <a16:creationId xmlns:a16="http://schemas.microsoft.com/office/drawing/2014/main" id="{0781ADB7-4D9F-9B90-703B-75871F3285F0}"/>
              </a:ext>
            </a:extLst>
          </p:cNvPr>
          <p:cNvSpPr>
            <a:spLocks noGrp="1"/>
          </p:cNvSpPr>
          <p:nvPr>
            <p:ph idx="1"/>
          </p:nvPr>
        </p:nvSpPr>
        <p:spPr/>
        <p:txBody>
          <a:bodyPr/>
          <a:lstStyle/>
          <a:p>
            <a:pPr marL="514350" lvl="0" indent="-514350" algn="l">
              <a:lnSpc>
                <a:spcPct val="100000"/>
              </a:lnSpc>
              <a:buFont typeface="+mj-lt"/>
              <a:buAutoNum type="arabicPeriod"/>
            </a:pPr>
            <a:r>
              <a:rPr lang="en-GB" sz="3200" dirty="0">
                <a:effectLst/>
                <a:ea typeface="Calibri" panose="020F0502020204030204" pitchFamily="34" charset="0"/>
              </a:rPr>
              <a:t>Set aside 10 minutes to watch a film with your child each day.</a:t>
            </a:r>
            <a:endParaRPr lang="en-GB" sz="3200"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Find a quiet space for your child to watch the film on a laptop or tablet.</a:t>
            </a:r>
            <a:endParaRPr lang="en-GB"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Praise your child as they join in with the lesson – make it fun!</a:t>
            </a:r>
          </a:p>
          <a:p>
            <a:pPr marL="342900" lvl="0" indent="-342900" algn="l">
              <a:lnSpc>
                <a:spcPct val="100000"/>
              </a:lnSpc>
              <a:buFont typeface="+mj-lt"/>
              <a:buAutoNum type="arabicPeriod"/>
            </a:pPr>
            <a:endParaRPr lang="en-GB" dirty="0">
              <a:ea typeface="Times New Roman" panose="02020603050405020304" pitchFamily="18" charset="0"/>
            </a:endParaRPr>
          </a:p>
          <a:p>
            <a:pPr>
              <a:lnSpc>
                <a:spcPct val="100000"/>
              </a:lnSpc>
            </a:pPr>
            <a:r>
              <a:rPr lang="en-GB" dirty="0">
                <a:effectLst/>
                <a:ea typeface="Calibri" panose="020F0502020204030204" pitchFamily="34" charset="0"/>
              </a:rPr>
              <a:t>The more they practise using these films, the quicker they’ll learn to read.</a:t>
            </a:r>
            <a:r>
              <a:rPr lang="en-GB" dirty="0">
                <a:effectLst/>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80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rather than letter names.</a:t>
            </a:r>
          </a:p>
          <a:p>
            <a:pPr marL="514350" indent="-514350">
              <a:buFont typeface="+mj-lt"/>
              <a:buAutoNum type="arabicPeriod"/>
            </a:pPr>
            <a:r>
              <a:rPr lang="en-US" dirty="0"/>
              <a:t>Use Fred Talk to help your child to read and spell words.</a:t>
            </a:r>
          </a:p>
          <a:p>
            <a:pPr marL="514350" indent="-514350">
              <a:buFont typeface="+mj-lt"/>
              <a:buAutoNum type="arabicPeriod"/>
            </a:pPr>
            <a:r>
              <a:rPr lang="en-US" dirty="0"/>
              <a:t>Listen to your child read their Storybook every day.</a:t>
            </a:r>
          </a:p>
          <a:p>
            <a:pPr marL="514350" indent="-514350">
              <a:buFont typeface="+mj-lt"/>
              <a:buAutoNum type="arabicPeriod"/>
            </a:pPr>
            <a:r>
              <a:rPr lang="en-US" dirty="0"/>
              <a:t>Watch the Virtual Classroom films together.</a:t>
            </a:r>
          </a:p>
          <a:p>
            <a:pPr marL="514350" indent="-514350">
              <a:buFont typeface="+mj-lt"/>
              <a:buAutoNum type="arabicPeriod"/>
            </a:pPr>
            <a:r>
              <a:rPr lang="en-US" dirty="0"/>
              <a:t>Read stories to your child every day.</a:t>
            </a:r>
          </a:p>
          <a:p>
            <a:pPr marL="457200" indent="-457200">
              <a:buFont typeface="Arial"/>
              <a:buChar char="•"/>
            </a:pPr>
            <a:endParaRPr lang="en-US" dirty="0"/>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F29752-9FC7-3E4F-81D5-8844CD80BAB9}"/>
              </a:ext>
            </a:extLst>
          </p:cNvPr>
          <p:cNvPicPr>
            <a:picLocks noChangeAspect="1"/>
          </p:cNvPicPr>
          <p:nvPr/>
        </p:nvPicPr>
        <p:blipFill>
          <a:blip r:embed="rId3"/>
          <a:stretch>
            <a:fillRect/>
          </a:stretch>
        </p:blipFill>
        <p:spPr>
          <a:xfrm>
            <a:off x="4062884" y="1897824"/>
            <a:ext cx="2833264" cy="2007850"/>
          </a:xfrm>
          <a:prstGeom prst="rect">
            <a:avLst/>
          </a:prstGeom>
        </p:spPr>
      </p:pic>
      <p:sp>
        <p:nvSpPr>
          <p:cNvPr id="6" name="Title 5"/>
          <p:cNvSpPr>
            <a:spLocks noGrp="1"/>
          </p:cNvSpPr>
          <p:nvPr>
            <p:ph type="title"/>
          </p:nvPr>
        </p:nvSpPr>
        <p:spPr/>
        <p:txBody>
          <a:bodyPr/>
          <a:lstStyle/>
          <a:p>
            <a:r>
              <a:rPr lang="en-US"/>
              <a:t>Who is Read Write Inc. for?</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7" name="Picture 6" descr="Diagram&#10;&#10;Description automatically generated">
            <a:extLst>
              <a:ext uri="{FF2B5EF4-FFF2-40B4-BE49-F238E27FC236}">
                <a16:creationId xmlns:a16="http://schemas.microsoft.com/office/drawing/2014/main" id="{48DE74FD-F1EF-A0C2-6560-A6DEA7EF3C6B}"/>
              </a:ext>
            </a:extLst>
          </p:cNvPr>
          <p:cNvPicPr>
            <a:picLocks noChangeAspect="1"/>
          </p:cNvPicPr>
          <p:nvPr/>
        </p:nvPicPr>
        <p:blipFill>
          <a:blip r:embed="rId4"/>
          <a:stretch>
            <a:fillRect/>
          </a:stretch>
        </p:blipFill>
        <p:spPr>
          <a:xfrm>
            <a:off x="530701" y="1748881"/>
            <a:ext cx="2833264" cy="1997478"/>
          </a:xfrm>
          <a:prstGeom prst="rect">
            <a:avLst/>
          </a:prstGeom>
        </p:spPr>
      </p:pic>
    </p:spTree>
    <p:extLst>
      <p:ext uri="{BB962C8B-B14F-4D97-AF65-F5344CB8AC3E}">
        <p14:creationId xmlns:p14="http://schemas.microsoft.com/office/powerpoint/2010/main" val="3306228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sp>
        <p:nvSpPr>
          <p:cNvPr id="4" name="Content Placeholder 3">
            <a:extLst>
              <a:ext uri="{FF2B5EF4-FFF2-40B4-BE49-F238E27FC236}">
                <a16:creationId xmlns:a16="http://schemas.microsoft.com/office/drawing/2014/main" id="{01ACF677-C063-308A-094B-852A500029A9}"/>
              </a:ext>
            </a:extLst>
          </p:cNvPr>
          <p:cNvSpPr>
            <a:spLocks noGrp="1"/>
          </p:cNvSpPr>
          <p:nvPr>
            <p:ph idx="1"/>
          </p:nvPr>
        </p:nvSpPr>
        <p:spPr/>
        <p:txBody>
          <a:bodyPr/>
          <a:lstStyle/>
          <a:p>
            <a:endParaRPr lang="en-US"/>
          </a:p>
        </p:txBody>
      </p:sp>
      <p:pic>
        <p:nvPicPr>
          <p:cNvPr id="6" name="Content Placeholder 6" descr="Graphical user interface, text, application&#10;&#10;Description automatically generated">
            <a:extLst>
              <a:ext uri="{FF2B5EF4-FFF2-40B4-BE49-F238E27FC236}">
                <a16:creationId xmlns:a16="http://schemas.microsoft.com/office/drawing/2014/main" id="{33467CFF-6166-5C4B-23DB-605A3F06F927}"/>
              </a:ext>
            </a:extLst>
          </p:cNvPr>
          <p:cNvPicPr>
            <a:picLocks noChangeAspect="1"/>
          </p:cNvPicPr>
          <p:nvPr/>
        </p:nvPicPr>
        <p:blipFill>
          <a:blip r:embed="rId3"/>
          <a:stretch>
            <a:fillRect/>
          </a:stretch>
        </p:blipFill>
        <p:spPr bwMode="auto">
          <a:xfrm>
            <a:off x="323850" y="2178769"/>
            <a:ext cx="8639175" cy="3454550"/>
          </a:xfrm>
          <a:prstGeom prst="rect">
            <a:avLst/>
          </a:prstGeom>
          <a:noFill/>
          <a:ln w="9525">
            <a:noFill/>
            <a:miter lim="800000"/>
            <a:headEnd/>
            <a:tailEnd/>
          </a:ln>
        </p:spPr>
      </p:pic>
    </p:spTree>
    <p:extLst>
      <p:ext uri="{BB962C8B-B14F-4D97-AF65-F5344CB8AC3E}">
        <p14:creationId xmlns:p14="http://schemas.microsoft.com/office/powerpoint/2010/main" val="1026422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https://www.ruthmiskin.com/parents/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pic>
        <p:nvPicPr>
          <p:cNvPr id="4" name="Picture 3" descr="Icon&#10;&#10;Description automatically generated">
            <a:extLst>
              <a:ext uri="{FF2B5EF4-FFF2-40B4-BE49-F238E27FC236}">
                <a16:creationId xmlns:a16="http://schemas.microsoft.com/office/drawing/2014/main" id="{599E8323-8ADD-433D-32C6-2070AB8F5A04}"/>
              </a:ext>
            </a:extLst>
          </p:cNvPr>
          <p:cNvPicPr>
            <a:picLocks noChangeAspect="1"/>
          </p:cNvPicPr>
          <p:nvPr/>
        </p:nvPicPr>
        <p:blipFill>
          <a:blip r:embed="rId2"/>
          <a:stretch>
            <a:fillRect/>
          </a:stretch>
        </p:blipFill>
        <p:spPr>
          <a:xfrm>
            <a:off x="2346970" y="2376494"/>
            <a:ext cx="4450059" cy="3024773"/>
          </a:xfrm>
          <a:prstGeom prst="rect">
            <a:avLst/>
          </a:prstGeom>
        </p:spPr>
      </p:pic>
    </p:spTree>
    <p:extLst>
      <p:ext uri="{BB962C8B-B14F-4D97-AF65-F5344CB8AC3E}">
        <p14:creationId xmlns:p14="http://schemas.microsoft.com/office/powerpoint/2010/main" val="2907011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3" descr="Screen Shot 2016-04-13 at 11.32.00.jpg">
            <a:extLst>
              <a:ext uri="{FF2B5EF4-FFF2-40B4-BE49-F238E27FC236}">
                <a16:creationId xmlns:a16="http://schemas.microsoft.com/office/drawing/2014/main" id="{61F4B36A-6365-6D46-9865-D75DD090754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06668" y="2223185"/>
            <a:ext cx="823680" cy="1165825"/>
          </a:xfrm>
          <a:prstGeom prst="rect">
            <a:avLst/>
          </a:prstGeom>
          <a:ln>
            <a:solidFill>
              <a:schemeClr val="tx1"/>
            </a:solidFill>
          </a:ln>
        </p:spPr>
      </p:pic>
      <p:sp>
        <p:nvSpPr>
          <p:cNvPr id="2" name="Title 1"/>
          <p:cNvSpPr>
            <a:spLocks noGrp="1"/>
          </p:cNvSpPr>
          <p:nvPr>
            <p:ph type="title"/>
          </p:nvPr>
        </p:nvSpPr>
        <p:spPr>
          <a:xfrm>
            <a:off x="323536" y="260649"/>
            <a:ext cx="8712959" cy="864096"/>
          </a:xfrm>
        </p:spPr>
        <p:txBody>
          <a:bodyPr/>
          <a:lstStyle/>
          <a:p>
            <a:r>
              <a:rPr lang="en-US" dirty="0"/>
              <a:t>Read Write Inc. Phonics daily lessons</a:t>
            </a:r>
            <a:endParaRPr lang="en-GB" dirty="0"/>
          </a:p>
        </p:txBody>
      </p:sp>
      <p:grpSp>
        <p:nvGrpSpPr>
          <p:cNvPr id="59" name="Group 58"/>
          <p:cNvGrpSpPr/>
          <p:nvPr/>
        </p:nvGrpSpPr>
        <p:grpSpPr>
          <a:xfrm>
            <a:off x="5876891" y="2530113"/>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grpSp>
        <p:nvGrpSpPr>
          <p:cNvPr id="47" name="Group 46"/>
          <p:cNvGrpSpPr/>
          <p:nvPr/>
        </p:nvGrpSpPr>
        <p:grpSpPr>
          <a:xfrm>
            <a:off x="6196683" y="3643238"/>
            <a:ext cx="2443877" cy="948102"/>
            <a:chOff x="1763688" y="5157192"/>
            <a:chExt cx="3816424" cy="1340768"/>
          </a:xfrm>
        </p:grpSpPr>
        <p:pic>
          <p:nvPicPr>
            <p:cNvPr id="48" name="Picture 47" descr="837404_GW_BK1_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grpSp>
        <p:nvGrpSpPr>
          <p:cNvPr id="11" name="Group 10">
            <a:extLst>
              <a:ext uri="{FF2B5EF4-FFF2-40B4-BE49-F238E27FC236}">
                <a16:creationId xmlns:a16="http://schemas.microsoft.com/office/drawing/2014/main" id="{424FFB45-E806-F47D-F955-E4A52FC2A093}"/>
              </a:ext>
            </a:extLst>
          </p:cNvPr>
          <p:cNvGrpSpPr/>
          <p:nvPr/>
        </p:nvGrpSpPr>
        <p:grpSpPr>
          <a:xfrm>
            <a:off x="2759094" y="2904497"/>
            <a:ext cx="2305523" cy="1049006"/>
            <a:chOff x="591091" y="5022957"/>
            <a:chExt cx="2305523" cy="1049006"/>
          </a:xfrm>
        </p:grpSpPr>
        <p:pic>
          <p:nvPicPr>
            <p:cNvPr id="10" name="Picture 9" descr="Logo&#10;&#10;Description automatically generated">
              <a:extLst>
                <a:ext uri="{FF2B5EF4-FFF2-40B4-BE49-F238E27FC236}">
                  <a16:creationId xmlns:a16="http://schemas.microsoft.com/office/drawing/2014/main" id="{3E77A7CE-3698-930E-166C-3145148935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7" name="Picture 6" descr="Logo&#10;&#10;Description automatically generated with medium confidence">
              <a:extLst>
                <a:ext uri="{FF2B5EF4-FFF2-40B4-BE49-F238E27FC236}">
                  <a16:creationId xmlns:a16="http://schemas.microsoft.com/office/drawing/2014/main" id="{D2A0AF54-AF3E-EAC3-0EB7-87C58C9776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5" name="Picture 4" descr="Logo, company name&#10;&#10;Description automatically generated">
              <a:extLst>
                <a:ext uri="{FF2B5EF4-FFF2-40B4-BE49-F238E27FC236}">
                  <a16:creationId xmlns:a16="http://schemas.microsoft.com/office/drawing/2014/main" id="{AC343035-FED3-74E1-13A8-152E879DEB3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pic>
        <p:nvPicPr>
          <p:cNvPr id="12" name="Picture 11" descr="Icon&#10;&#10;Description automatically generated">
            <a:extLst>
              <a:ext uri="{FF2B5EF4-FFF2-40B4-BE49-F238E27FC236}">
                <a16:creationId xmlns:a16="http://schemas.microsoft.com/office/drawing/2014/main" id="{2D97BB74-FCB6-E89D-8DA9-B8B12CC01F2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627203">
            <a:off x="646267" y="2379682"/>
            <a:ext cx="640281" cy="935795"/>
          </a:xfrm>
          <a:prstGeom prst="rect">
            <a:avLst/>
          </a:prstGeom>
          <a:ln>
            <a:solidFill>
              <a:schemeClr val="tx1"/>
            </a:solidFill>
          </a:ln>
        </p:spPr>
      </p:pic>
      <p:pic>
        <p:nvPicPr>
          <p:cNvPr id="13" name="Picture 12" descr="Logo, company name&#10;&#10;Description automatically generated">
            <a:extLst>
              <a:ext uri="{FF2B5EF4-FFF2-40B4-BE49-F238E27FC236}">
                <a16:creationId xmlns:a16="http://schemas.microsoft.com/office/drawing/2014/main" id="{27133B3D-63B6-22E8-B239-AF79DA9329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2861" y="2273846"/>
            <a:ext cx="625225" cy="935795"/>
          </a:xfrm>
          <a:prstGeom prst="rect">
            <a:avLst/>
          </a:prstGeom>
          <a:ln>
            <a:solidFill>
              <a:schemeClr val="tx1"/>
            </a:solidFill>
          </a:ln>
        </p:spPr>
      </p:pic>
      <p:pic>
        <p:nvPicPr>
          <p:cNvPr id="19" name="Picture 18" descr="Logo, company name&#10;&#10;Description automatically generated">
            <a:extLst>
              <a:ext uri="{FF2B5EF4-FFF2-40B4-BE49-F238E27FC236}">
                <a16:creationId xmlns:a16="http://schemas.microsoft.com/office/drawing/2014/main" id="{B859E200-ED1D-6595-60C9-0A02532B4116}"/>
              </a:ext>
            </a:extLst>
          </p:cNvPr>
          <p:cNvPicPr>
            <a:picLocks noChangeAspect="1"/>
          </p:cNvPicPr>
          <p:nvPr/>
        </p:nvPicPr>
        <p:blipFill rotWithShape="1">
          <a:blip r:embed="rId24">
            <a:extLst>
              <a:ext uri="{28A0092B-C50C-407E-A947-70E740481C1C}">
                <a14:useLocalDpi xmlns:a14="http://schemas.microsoft.com/office/drawing/2010/main" val="0"/>
              </a:ext>
            </a:extLst>
          </a:blip>
          <a:srcRect t="8206"/>
          <a:stretch/>
        </p:blipFill>
        <p:spPr>
          <a:xfrm rot="1047589">
            <a:off x="1756830" y="2340294"/>
            <a:ext cx="641875" cy="931605"/>
          </a:xfrm>
          <a:prstGeom prst="rect">
            <a:avLst/>
          </a:prstGeom>
          <a:ln>
            <a:solidFill>
              <a:schemeClr val="tx1"/>
            </a:solidFill>
          </a:ln>
        </p:spPr>
      </p:pic>
      <p:pic>
        <p:nvPicPr>
          <p:cNvPr id="21" name="Picture 20" descr="A picture containing text&#10;&#10;Description automatically generated">
            <a:extLst>
              <a:ext uri="{FF2B5EF4-FFF2-40B4-BE49-F238E27FC236}">
                <a16:creationId xmlns:a16="http://schemas.microsoft.com/office/drawing/2014/main" id="{A6AC1390-B1F4-3B74-1B85-B1313A8357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72457" y="3609454"/>
            <a:ext cx="620697" cy="1015066"/>
          </a:xfrm>
          <a:prstGeom prst="rect">
            <a:avLst/>
          </a:prstGeom>
          <a:ln>
            <a:solidFill>
              <a:schemeClr val="tx1"/>
            </a:solidFill>
          </a:ln>
        </p:spPr>
      </p:pic>
      <p:pic>
        <p:nvPicPr>
          <p:cNvPr id="24" name="Picture 23" descr="A picture containing text&#10;&#10;Description automatically generated">
            <a:extLst>
              <a:ext uri="{FF2B5EF4-FFF2-40B4-BE49-F238E27FC236}">
                <a16:creationId xmlns:a16="http://schemas.microsoft.com/office/drawing/2014/main" id="{03A03D8A-B269-42CB-8D82-1AD2AB073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42533" y="3603750"/>
            <a:ext cx="645951" cy="1015066"/>
          </a:xfrm>
          <a:prstGeom prst="rect">
            <a:avLst/>
          </a:prstGeom>
          <a:noFill/>
          <a:ln>
            <a:solidFill>
              <a:schemeClr val="tx1"/>
            </a:solidFill>
          </a:ln>
        </p:spPr>
      </p:pic>
      <p:pic>
        <p:nvPicPr>
          <p:cNvPr id="26" name="Picture 25" descr="Text, whiteboard&#10;&#10;Description automatically generated">
            <a:extLst>
              <a:ext uri="{FF2B5EF4-FFF2-40B4-BE49-F238E27FC236}">
                <a16:creationId xmlns:a16="http://schemas.microsoft.com/office/drawing/2014/main" id="{2D42C263-E671-3E5B-F7A2-C19517C892E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6242" y="3602102"/>
            <a:ext cx="645951" cy="1022418"/>
          </a:xfrm>
          <a:prstGeom prst="rect">
            <a:avLst/>
          </a:prstGeom>
          <a:ln>
            <a:solidFill>
              <a:schemeClr val="tx1"/>
            </a:solidFill>
          </a:ln>
        </p:spPr>
      </p:pic>
      <p:pic>
        <p:nvPicPr>
          <p:cNvPr id="3" name="Picture 2">
            <a:extLst>
              <a:ext uri="{FF2B5EF4-FFF2-40B4-BE49-F238E27FC236}">
                <a16:creationId xmlns:a16="http://schemas.microsoft.com/office/drawing/2014/main" id="{191A7E6D-DB06-ADF3-0739-167C65297D4A}"/>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380650" y="4436913"/>
            <a:ext cx="2052722" cy="2165200"/>
          </a:xfrm>
          <a:prstGeom prst="rect">
            <a:avLst/>
          </a:prstGeom>
        </p:spPr>
      </p:pic>
    </p:spTree>
    <p:extLst>
      <p:ext uri="{BB962C8B-B14F-4D97-AF65-F5344CB8AC3E}">
        <p14:creationId xmlns:p14="http://schemas.microsoft.com/office/powerpoint/2010/main" val="28174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1D64-54FC-3746-B7AA-656AAEAB27F9}"/>
              </a:ext>
            </a:extLst>
          </p:cNvPr>
          <p:cNvSpPr>
            <a:spLocks noGrp="1"/>
          </p:cNvSpPr>
          <p:nvPr>
            <p:ph type="title"/>
          </p:nvPr>
        </p:nvSpPr>
        <p:spPr>
          <a:xfrm>
            <a:off x="323537" y="260649"/>
            <a:ext cx="8288337" cy="864096"/>
          </a:xfrm>
        </p:spPr>
        <p:txBody>
          <a:bodyPr lIns="91440" tIns="45720" rIns="91440" bIns="45720" anchor="b"/>
          <a:lstStyle/>
          <a:p>
            <a:r>
              <a:rPr lang="en-US" dirty="0"/>
              <a:t>Progress groups</a:t>
            </a:r>
          </a:p>
        </p:txBody>
      </p:sp>
      <p:sp>
        <p:nvSpPr>
          <p:cNvPr id="3" name="Content Placeholder 2">
            <a:extLst>
              <a:ext uri="{FF2B5EF4-FFF2-40B4-BE49-F238E27FC236}">
                <a16:creationId xmlns:a16="http://schemas.microsoft.com/office/drawing/2014/main" id="{C10B4AA4-2A2E-474E-B38D-58E288E297C8}"/>
              </a:ext>
            </a:extLst>
          </p:cNvPr>
          <p:cNvSpPr>
            <a:spLocks noGrp="1"/>
          </p:cNvSpPr>
          <p:nvPr>
            <p:ph idx="1"/>
          </p:nvPr>
        </p:nvSpPr>
        <p:spPr>
          <a:xfrm>
            <a:off x="323537" y="1412776"/>
            <a:ext cx="8639175" cy="5585820"/>
          </a:xfrm>
        </p:spPr>
        <p:txBody>
          <a:bodyPr lIns="91440" tIns="45720" rIns="91440" bIns="45720" anchor="t"/>
          <a:lstStyle/>
          <a:p>
            <a:pPr marL="457200" indent="-457200">
              <a:buFont typeface="Arial" panose="020B0604020202020204" pitchFamily="34" charset="0"/>
              <a:buChar char="•"/>
            </a:pPr>
            <a:r>
              <a:rPr lang="en-US" dirty="0"/>
              <a:t>Group children by phonic stages.</a:t>
            </a:r>
          </a:p>
          <a:p>
            <a:pPr marL="457200" indent="-457200">
              <a:buFont typeface="Arial" panose="020B0604020202020204" pitchFamily="34" charset="0"/>
              <a:buChar char="•"/>
            </a:pPr>
            <a:r>
              <a:rPr lang="en-US" dirty="0"/>
              <a:t>Teach to the group’s challenge level.</a:t>
            </a:r>
            <a:endParaRPr lang="en-US" dirty="0">
              <a:cs typeface="Arial"/>
            </a:endParaRPr>
          </a:p>
          <a:p>
            <a:pPr marL="457200" indent="-457200">
              <a:buFont typeface="Arial" panose="020B0604020202020204" pitchFamily="34" charset="0"/>
              <a:buChar char="•"/>
            </a:pPr>
            <a:r>
              <a:rPr lang="en-US" dirty="0"/>
              <a:t>Re-assess all children every half term.</a:t>
            </a:r>
            <a:endParaRPr lang="en-US" dirty="0">
              <a:cs typeface="Arial"/>
            </a:endParaRPr>
          </a:p>
          <a:p>
            <a:endParaRPr lang="en-US" dirty="0">
              <a:cs typeface="Arial"/>
            </a:endParaRPr>
          </a:p>
        </p:txBody>
      </p:sp>
    </p:spTree>
    <p:extLst>
      <p:ext uri="{BB962C8B-B14F-4D97-AF65-F5344CB8AC3E}">
        <p14:creationId xmlns:p14="http://schemas.microsoft.com/office/powerpoint/2010/main" val="29542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US" dirty="0"/>
              <a:t>One-to-one tutoring – ‘keep up, not catch up!’</a:t>
            </a:r>
          </a:p>
        </p:txBody>
      </p:sp>
      <p:pic>
        <p:nvPicPr>
          <p:cNvPr id="8" name="Content Placeholder 7">
            <a:extLst>
              <a:ext uri="{FF2B5EF4-FFF2-40B4-BE49-F238E27FC236}">
                <a16:creationId xmlns:a16="http://schemas.microsoft.com/office/drawing/2014/main"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3161" y="1393451"/>
            <a:ext cx="7037677" cy="4680297"/>
          </a:xfrm>
        </p:spPr>
      </p:pic>
    </p:spTree>
    <p:extLst>
      <p:ext uri="{BB962C8B-B14F-4D97-AF65-F5344CB8AC3E}">
        <p14:creationId xmlns:p14="http://schemas.microsoft.com/office/powerpoint/2010/main" val="146288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446133"/>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lang="en-US"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lang="en-US" sz="320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a:solidFill>
                  <a:schemeClr val="dk2"/>
                </a:solidFill>
                <a:latin typeface="Arial"/>
                <a:ea typeface="Arial"/>
                <a:cs typeface="Arial"/>
                <a:sym typeface="Arial"/>
              </a:rPr>
              <a:t>Graphemes</a:t>
            </a:r>
          </a:p>
        </p:txBody>
      </p:sp>
      <p:pic>
        <p:nvPicPr>
          <p:cNvPr id="4" name="Picture 3" descr="Logo, company name&#10;&#10;Description automatically generated">
            <a:extLst>
              <a:ext uri="{FF2B5EF4-FFF2-40B4-BE49-F238E27FC236}">
                <a16:creationId xmlns:a16="http://schemas.microsoft.com/office/drawing/2014/main" id="{0E91C4A9-039C-6C83-6C3C-DE380516B364}"/>
              </a:ext>
            </a:extLst>
          </p:cNvPr>
          <p:cNvPicPr>
            <a:picLocks noChangeAspect="1"/>
          </p:cNvPicPr>
          <p:nvPr/>
        </p:nvPicPr>
        <p:blipFill>
          <a:blip r:embed="rId3"/>
          <a:stretch>
            <a:fillRect/>
          </a:stretch>
        </p:blipFill>
        <p:spPr>
          <a:xfrm>
            <a:off x="462581" y="2206385"/>
            <a:ext cx="2141134" cy="1015097"/>
          </a:xfrm>
          <a:prstGeom prst="rect">
            <a:avLst/>
          </a:prstGeom>
        </p:spPr>
      </p:pic>
      <p:pic>
        <p:nvPicPr>
          <p:cNvPr id="6" name="Picture 5" descr="Icon&#10;&#10;Description automatically generated">
            <a:extLst>
              <a:ext uri="{FF2B5EF4-FFF2-40B4-BE49-F238E27FC236}">
                <a16:creationId xmlns:a16="http://schemas.microsoft.com/office/drawing/2014/main" id="{B3DF2F75-2DE2-8CBD-41DC-60221AE32106}"/>
              </a:ext>
            </a:extLst>
          </p:cNvPr>
          <p:cNvPicPr>
            <a:picLocks noChangeAspect="1"/>
          </p:cNvPicPr>
          <p:nvPr/>
        </p:nvPicPr>
        <p:blipFill>
          <a:blip r:embed="rId4"/>
          <a:stretch>
            <a:fillRect/>
          </a:stretch>
        </p:blipFill>
        <p:spPr>
          <a:xfrm>
            <a:off x="3104922" y="2206385"/>
            <a:ext cx="2141134" cy="1017734"/>
          </a:xfrm>
          <a:prstGeom prst="rect">
            <a:avLst/>
          </a:prstGeom>
        </p:spPr>
      </p:pic>
      <p:sp>
        <p:nvSpPr>
          <p:cNvPr id="7" name="TextBox 6">
            <a:extLst>
              <a:ext uri="{FF2B5EF4-FFF2-40B4-BE49-F238E27FC236}">
                <a16:creationId xmlns:a16="http://schemas.microsoft.com/office/drawing/2014/main" id="{5440A824-FB47-FB5A-528B-01B843FFB46D}"/>
              </a:ext>
            </a:extLst>
          </p:cNvPr>
          <p:cNvSpPr txBox="1"/>
          <p:nvPr/>
        </p:nvSpPr>
        <p:spPr>
          <a:xfrm>
            <a:off x="323528" y="4314159"/>
            <a:ext cx="7976279" cy="584775"/>
          </a:xfrm>
          <a:prstGeom prst="rect">
            <a:avLst/>
          </a:prstGeom>
          <a:noFill/>
        </p:spPr>
        <p:txBody>
          <a:bodyPr wrap="square" rtlCol="0">
            <a:spAutoFit/>
          </a:bodyPr>
          <a:lstStyle/>
          <a:p>
            <a:pPr lvl="0"/>
            <a:r>
              <a:rPr lang="en-GB" sz="3200" i="1" dirty="0">
                <a:solidFill>
                  <a:schemeClr val="tx2"/>
                </a:solidFill>
              </a:rPr>
              <a:t>demonstrate, containing, roamed.</a:t>
            </a:r>
          </a:p>
        </p:txBody>
      </p:sp>
    </p:spTree>
    <p:extLst>
      <p:ext uri="{BB962C8B-B14F-4D97-AF65-F5344CB8AC3E}">
        <p14:creationId xmlns:p14="http://schemas.microsoft.com/office/powerpoint/2010/main" val="40103008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spTree>
    <p:extLst>
      <p:ext uri="{BB962C8B-B14F-4D97-AF65-F5344CB8AC3E}">
        <p14:creationId xmlns:p14="http://schemas.microsoft.com/office/powerpoint/2010/main" val="10296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Tree>
    <p:extLst>
      <p:ext uri="{BB962C8B-B14F-4D97-AF65-F5344CB8AC3E}">
        <p14:creationId xmlns:p14="http://schemas.microsoft.com/office/powerpoint/2010/main" val="1837002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Pure Sounds (</a:t>
            </a:r>
            <a:r>
              <a:rPr lang="en-US" dirty="0" err="1"/>
              <a:t>ruthmiskin.com</a:t>
            </a:r>
            <a:r>
              <a:rPr lang="en-US" dirty="0"/>
              <a:t>)</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278834"/>
            <a:ext cx="8634942" cy="4857155"/>
          </a:xfrm>
          <a:prstGeom prst="rect">
            <a:avLst/>
          </a:prstGeom>
        </p:spPr>
      </p:pic>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18" ma:contentTypeDescription="Create a new document." ma:contentTypeScope="" ma:versionID="e88fbd9444d166bde9ac2c9ac7f8c0ce">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a37b41880412a4737e75f356d32fb4b0"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82469E-775D-43E6-839E-9457B7D55774}">
  <ds:schemaRefs>
    <ds:schemaRef ds:uri="http://schemas.microsoft.com/sharepoint/v3/contenttype/forms"/>
  </ds:schemaRefs>
</ds:datastoreItem>
</file>

<file path=customXml/itemProps2.xml><?xml version="1.0" encoding="utf-8"?>
<ds:datastoreItem xmlns:ds="http://schemas.openxmlformats.org/officeDocument/2006/customXml" ds:itemID="{09CFCC32-47A8-448A-9698-B3610871B9C5}">
  <ds:schemaRefs>
    <ds:schemaRef ds:uri="http://schemas.microsoft.com/sharepoint/events"/>
  </ds:schemaRefs>
</ds:datastoreItem>
</file>

<file path=customXml/itemProps3.xml><?xml version="1.0" encoding="utf-8"?>
<ds:datastoreItem xmlns:ds="http://schemas.openxmlformats.org/officeDocument/2006/customXml" ds:itemID="{A14EC13B-32AB-48D6-9B1A-DA551D88B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8f53b2-13a3-4793-90e7-10226504b3c4"/>
    <ds:schemaRef ds:uri="e3eab8b6-c0c4-41d5-9873-d73174f14d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Presentation1.potx</Template>
  <TotalTime>641</TotalTime>
  <Words>2089</Words>
  <Application>Microsoft Office PowerPoint</Application>
  <PresentationFormat>On-screen Show (4:3)</PresentationFormat>
  <Paragraphs>222</Paragraphs>
  <Slides>22</Slides>
  <Notes>21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Unicode MS</vt:lpstr>
      <vt:lpstr>Calibri</vt:lpstr>
      <vt:lpstr>Calibri Light</vt:lpstr>
      <vt:lpstr>Garamond</vt:lpstr>
      <vt:lpstr>Times New Roman</vt:lpstr>
      <vt:lpstr>Wingdings</vt:lpstr>
      <vt:lpstr>NEW Phonics Template</vt:lpstr>
      <vt:lpstr>Parent Meeting Introduction to Read Write Inc.</vt:lpstr>
      <vt:lpstr>Who is Read Write Inc. for?</vt:lpstr>
      <vt:lpstr>Read Write Inc. Phonics daily lessons</vt:lpstr>
      <vt:lpstr>Progress groups</vt:lpstr>
      <vt:lpstr>One-to-one tutoring – ‘keep up, not catch up!’</vt:lpstr>
      <vt:lpstr>What is phonics?</vt:lpstr>
      <vt:lpstr>English alphabetic code</vt:lpstr>
      <vt:lpstr>Speed Sounds Set 1 and Set 2</vt:lpstr>
      <vt:lpstr>Pure Sounds (ruthmiskin.com)</vt:lpstr>
      <vt:lpstr>Speed Sounds Set 3</vt:lpstr>
      <vt:lpstr>Sounds + blending = word reading </vt:lpstr>
      <vt:lpstr>Meet Fred</vt:lpstr>
      <vt:lpstr>Teach spelling using Fred Fingers</vt:lpstr>
      <vt:lpstr>Three reads</vt:lpstr>
      <vt:lpstr>‘Special Friends’, ‘Fred Talk’</vt:lpstr>
      <vt:lpstr>Red Words</vt:lpstr>
      <vt:lpstr>Virtual Classroom films</vt:lpstr>
      <vt:lpstr>How do I use the Virtual Classroom?</vt:lpstr>
      <vt:lpstr>What can I do?</vt:lpstr>
      <vt:lpstr>Free Video Tutorials (ruthmiskin.com)</vt:lpstr>
      <vt:lpstr>Online resources available</vt:lpstr>
      <vt:lpstr>Any questions?</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Lucy Seddon</cp:lastModifiedBy>
  <cp:revision>113</cp:revision>
  <dcterms:created xsi:type="dcterms:W3CDTF">2015-11-23T14:36:59Z</dcterms:created>
  <dcterms:modified xsi:type="dcterms:W3CDTF">2025-03-09T11:08:47Z</dcterms:modified>
</cp:coreProperties>
</file>