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57" r:id="rId4"/>
    <p:sldId id="261" r:id="rId5"/>
    <p:sldId id="270" r:id="rId6"/>
    <p:sldId id="274" r:id="rId7"/>
    <p:sldId id="272" r:id="rId8"/>
    <p:sldId id="271" r:id="rId9"/>
    <p:sldId id="276" r:id="rId10"/>
    <p:sldId id="263" r:id="rId11"/>
    <p:sldId id="266" r:id="rId12"/>
    <p:sldId id="259" r:id="rId13"/>
    <p:sldId id="260" r:id="rId14"/>
    <p:sldId id="27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E05"/>
    <a:srgbClr val="00518E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46" autoAdjust="0"/>
    <p:restoredTop sz="94629" autoAdjust="0"/>
  </p:normalViewPr>
  <p:slideViewPr>
    <p:cSldViewPr>
      <p:cViewPr varScale="1">
        <p:scale>
          <a:sx n="83" d="100"/>
          <a:sy n="83" d="100"/>
        </p:scale>
        <p:origin x="89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2DF2-9F79-4446-9322-30E58642E6E0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DB09-C82E-40A3-BAF8-6E8AE992E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1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864EB-9181-428E-B7E5-E8E4A9DAE01F}" type="slidenum">
              <a:rPr lang="en-GB" altLang="en-US" smtClean="0"/>
              <a:pPr eaLnBrk="1" hangingPunct="1"/>
              <a:t>13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Talk about how</a:t>
            </a:r>
            <a:r>
              <a:rPr lang="en-US" altLang="en-US" baseline="0" dirty="0"/>
              <a:t> the different groups can keep you safe, </a:t>
            </a:r>
            <a:r>
              <a:rPr lang="en-US" altLang="en-US" baseline="0" dirty="0" err="1"/>
              <a:t>ie</a:t>
            </a:r>
            <a:r>
              <a:rPr lang="en-US" altLang="en-US" baseline="0" dirty="0"/>
              <a:t> emergency vehicles fire, ambulance, police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26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each comment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</a:t>
            </a:r>
            <a:r>
              <a:rPr lang="en-GB" baseline="0" dirty="0"/>
              <a:t> each point and explain how important they 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5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Emphasize any amount of water can potentially be dangerous.</a:t>
            </a:r>
            <a:r>
              <a:rPr lang="en-GB" baseline="0" dirty="0"/>
              <a:t> </a:t>
            </a:r>
            <a:r>
              <a:rPr lang="en-GB" dirty="0"/>
              <a:t>Explain</a:t>
            </a:r>
            <a:r>
              <a:rPr lang="en-GB" baseline="0" dirty="0"/>
              <a:t> each point and the importance of staying safe near water.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the green cross code, STOP, LOOK, LISTEN &amp;</a:t>
            </a:r>
            <a:r>
              <a:rPr lang="en-GB" baseline="0" dirty="0"/>
              <a:t> THINK, then on to bike safety and again go through each point and explain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4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each point and why is not safe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6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to them about a stranger can be a man or woman, old or young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2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</a:t>
            </a:r>
            <a:r>
              <a:rPr lang="en-GB" baseline="0" dirty="0"/>
              <a:t> the children how important it is to say no!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3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34326-57D9-4B71-B58F-275BE070CC5D}" type="slidenum">
              <a:rPr lang="en-GB" altLang="en-US" smtClean="0"/>
              <a:pPr eaLnBrk="1" hangingPunct="1"/>
              <a:t>12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Please explain the difference between an none emergency and</a:t>
            </a:r>
            <a:r>
              <a:rPr lang="en-US" altLang="en-US" baseline="0" dirty="0"/>
              <a:t> an emergency. Encourage the children to learn their details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84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16CC-F0D6-4133-BE8D-18FA076BA3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microsoft.com/office/2007/relationships/hdphoto" Target="../media/hdphoto3.wdp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A38A0790-E74C-51B3-7C8A-4E183FC2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77272"/>
            <a:ext cx="2379042" cy="9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8C3DD-5930-D059-4BFC-96B0AE79337C}"/>
              </a:ext>
            </a:extLst>
          </p:cNvPr>
          <p:cNvSpPr txBox="1"/>
          <p:nvPr/>
        </p:nvSpPr>
        <p:spPr>
          <a:xfrm>
            <a:off x="431032" y="1103682"/>
            <a:ext cx="87129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Please put your hand up if you have a question or want to say something. </a:t>
            </a:r>
          </a:p>
          <a:p>
            <a:endParaRPr lang="en-GB" sz="3200" dirty="0"/>
          </a:p>
          <a:p>
            <a:r>
              <a:rPr lang="en-GB" sz="3200" dirty="0"/>
              <a:t>We must all respect each other.</a:t>
            </a:r>
          </a:p>
          <a:p>
            <a:endParaRPr lang="en-GB" sz="3200" dirty="0"/>
          </a:p>
          <a:p>
            <a:r>
              <a:rPr lang="en-GB" sz="3200" dirty="0"/>
              <a:t>Do not mention any names when asking a question or telling a story.</a:t>
            </a:r>
          </a:p>
          <a:p>
            <a:endParaRPr lang="en-GB" sz="3200" dirty="0"/>
          </a:p>
          <a:p>
            <a:r>
              <a:rPr lang="en-GB" sz="3200" dirty="0"/>
              <a:t>If you want to speak to us then you can at the end in private.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561BD-E890-9335-ABB5-07F35ACA3F8C}"/>
              </a:ext>
            </a:extLst>
          </p:cNvPr>
          <p:cNvSpPr txBox="1"/>
          <p:nvPr/>
        </p:nvSpPr>
        <p:spPr>
          <a:xfrm>
            <a:off x="1867437" y="0"/>
            <a:ext cx="4498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+mj-lt"/>
              </a:rPr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5105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861" y="44624"/>
            <a:ext cx="7772400" cy="954667"/>
          </a:xfrm>
        </p:spPr>
        <p:txBody>
          <a:bodyPr/>
          <a:lstStyle/>
          <a:p>
            <a:r>
              <a:rPr lang="en-GB" sz="6000" b="1" dirty="0"/>
              <a:t>Stranger Danger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394">
            <a:off x="530141" y="991362"/>
            <a:ext cx="1266744" cy="141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200" y="1700808"/>
            <a:ext cx="80648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cs typeface="Calibri Light" panose="020F0302020204030204" pitchFamily="34" charset="0"/>
              </a:rPr>
              <a:t>WHAT IS A STRANGER? </a:t>
            </a:r>
          </a:p>
          <a:p>
            <a:pPr algn="ctr"/>
            <a:endParaRPr lang="en-GB" sz="3200" b="1" dirty="0">
              <a:cs typeface="Calibri Light" panose="020F0302020204030204" pitchFamily="34" charset="0"/>
            </a:endParaRPr>
          </a:p>
          <a:p>
            <a:pPr algn="ctr"/>
            <a:r>
              <a:rPr lang="en-GB" sz="2400" dirty="0"/>
              <a:t>Someone we do not know,  it can be a man or woman, or a boy or girl.</a:t>
            </a:r>
          </a:p>
          <a:p>
            <a:pPr algn="ctr"/>
            <a:endParaRPr lang="en-GB" dirty="0">
              <a:solidFill>
                <a:srgbClr val="00B050"/>
              </a:solidFill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GB" sz="3200" b="1" dirty="0"/>
              <a:t>WHAT DOES A STRANGER LOOK LIKE?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dirty="0"/>
              <a:t>Anyone</a:t>
            </a:r>
          </a:p>
          <a:p>
            <a:pPr algn="ctr"/>
            <a:endParaRPr lang="en-GB" dirty="0">
              <a:solidFill>
                <a:srgbClr val="00B050"/>
              </a:solidFill>
            </a:endParaRPr>
          </a:p>
          <a:p>
            <a:pPr algn="ctr"/>
            <a:endParaRPr lang="en-GB" dirty="0">
              <a:solidFill>
                <a:srgbClr val="00B050"/>
              </a:solidFill>
            </a:endParaRPr>
          </a:p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If you get lost or need help you can always ask a Police officer,  PCSO,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Shopkeeper or teacher. 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128792" cy="454952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 stranger asks you to go somewhere with them.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NEVER</a:t>
            </a:r>
            <a:r>
              <a:rPr lang="en-GB" dirty="0"/>
              <a:t> go!</a:t>
            </a:r>
            <a:endParaRPr lang="en-GB" sz="1400" dirty="0"/>
          </a:p>
          <a:p>
            <a:pPr marL="0" indent="0" algn="ctr">
              <a:buNone/>
            </a:pPr>
            <a:r>
              <a:rPr lang="en-GB" dirty="0"/>
              <a:t>A stranger tries to give you something.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NEVER</a:t>
            </a:r>
            <a:r>
              <a:rPr lang="en-GB" dirty="0"/>
              <a:t> take anything!</a:t>
            </a:r>
            <a:endParaRPr lang="en-GB" sz="1400" dirty="0"/>
          </a:p>
          <a:p>
            <a:pPr marL="0" indent="0" algn="ctr">
              <a:buNone/>
            </a:pPr>
            <a:r>
              <a:rPr lang="en-GB" dirty="0"/>
              <a:t>A stranger asks you to do something that makes you feel uncomfortable.</a:t>
            </a:r>
          </a:p>
          <a:p>
            <a:pPr marL="0" indent="0" algn="ctr">
              <a:buNone/>
            </a:pPr>
            <a:r>
              <a:rPr lang="en-GB" dirty="0"/>
              <a:t>                         It’s ok to say </a:t>
            </a:r>
            <a:r>
              <a:rPr lang="en-GB" dirty="0">
                <a:solidFill>
                  <a:srgbClr val="FF0000"/>
                </a:solidFill>
              </a:rPr>
              <a:t>NO!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16632" y="-154736"/>
            <a:ext cx="8441568" cy="1523236"/>
          </a:xfrm>
        </p:spPr>
        <p:txBody>
          <a:bodyPr/>
          <a:lstStyle/>
          <a:p>
            <a:r>
              <a:rPr lang="en-GB" sz="6000" b="1" dirty="0"/>
              <a:t>Always tell a</a:t>
            </a:r>
            <a:br>
              <a:rPr lang="en-GB" sz="6000" b="1" dirty="0"/>
            </a:br>
            <a:r>
              <a:rPr lang="en-GB" sz="6000" b="1" dirty="0"/>
              <a:t>        trusted adult if ….</a:t>
            </a:r>
          </a:p>
        </p:txBody>
      </p:sp>
      <p:sp>
        <p:nvSpPr>
          <p:cNvPr id="6" name="AutoShape 2" descr="Image result for sweets"/>
          <p:cNvSpPr>
            <a:spLocks noChangeAspect="1" noChangeArrowheads="1"/>
          </p:cNvSpPr>
          <p:nvPr/>
        </p:nvSpPr>
        <p:spPr bwMode="auto">
          <a:xfrm>
            <a:off x="63500" y="-822325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sweets"/>
          <p:cNvSpPr>
            <a:spLocks noChangeAspect="1" noChangeArrowheads="1"/>
          </p:cNvSpPr>
          <p:nvPr/>
        </p:nvSpPr>
        <p:spPr bwMode="auto">
          <a:xfrm>
            <a:off x="368300" y="-517525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Image result for sweets"/>
          <p:cNvSpPr>
            <a:spLocks noChangeAspect="1" noChangeArrowheads="1"/>
          </p:cNvSpPr>
          <p:nvPr/>
        </p:nvSpPr>
        <p:spPr bwMode="auto">
          <a:xfrm>
            <a:off x="215900" y="-669925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4" descr="Image result for sweets"/>
          <p:cNvSpPr>
            <a:spLocks noChangeAspect="1" noChangeArrowheads="1"/>
          </p:cNvSpPr>
          <p:nvPr/>
        </p:nvSpPr>
        <p:spPr bwMode="auto">
          <a:xfrm>
            <a:off x="368300" y="-517525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534">
            <a:off x="7158543" y="2103831"/>
            <a:ext cx="17636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81644"/>
            <a:ext cx="6740748" cy="2865200"/>
          </a:xfrm>
        </p:spPr>
        <p:txBody>
          <a:bodyPr/>
          <a:lstStyle/>
          <a:p>
            <a:r>
              <a:rPr lang="en-GB" sz="6000" b="1" dirty="0"/>
              <a:t>Information you</a:t>
            </a:r>
            <a:br>
              <a:rPr lang="en-GB" sz="6000" b="1" dirty="0"/>
            </a:br>
            <a:r>
              <a:rPr lang="en-GB" sz="6000" b="1" dirty="0"/>
              <a:t> should know </a:t>
            </a:r>
            <a:endParaRPr lang="en-GB" altLang="en-US" sz="6000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23070"/>
            <a:ext cx="7943528" cy="257221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Your name and address.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Your parents name and contact numbers.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What number you should call in an emergency.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</a:rPr>
              <a:t> 999 for emergencies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AutoShape 2" descr="Image result for 101 for police cartoon"/>
          <p:cNvSpPr>
            <a:spLocks noChangeAspect="1" noChangeArrowheads="1"/>
          </p:cNvSpPr>
          <p:nvPr/>
        </p:nvSpPr>
        <p:spPr bwMode="auto">
          <a:xfrm>
            <a:off x="63500" y="-822325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101 for police cartoon"/>
          <p:cNvSpPr>
            <a:spLocks noChangeAspect="1" noChangeArrowheads="1"/>
          </p:cNvSpPr>
          <p:nvPr/>
        </p:nvSpPr>
        <p:spPr bwMode="auto">
          <a:xfrm>
            <a:off x="215900" y="-669925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101 for police cartoon"/>
          <p:cNvSpPr>
            <a:spLocks noChangeAspect="1" noChangeArrowheads="1"/>
          </p:cNvSpPr>
          <p:nvPr/>
        </p:nvSpPr>
        <p:spPr bwMode="auto">
          <a:xfrm>
            <a:off x="368300" y="-517525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101 for police cartoon"/>
          <p:cNvSpPr>
            <a:spLocks noChangeAspect="1" noChangeArrowheads="1"/>
          </p:cNvSpPr>
          <p:nvPr/>
        </p:nvSpPr>
        <p:spPr bwMode="auto">
          <a:xfrm>
            <a:off x="1153184" y="3724051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101 for police cartoon"/>
          <p:cNvSpPr>
            <a:spLocks noChangeAspect="1" noChangeArrowheads="1"/>
          </p:cNvSpPr>
          <p:nvPr/>
        </p:nvSpPr>
        <p:spPr bwMode="auto">
          <a:xfrm>
            <a:off x="673100" y="-212725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mage result for 101 for police cartoon"/>
          <p:cNvSpPr>
            <a:spLocks noChangeAspect="1" noChangeArrowheads="1"/>
          </p:cNvSpPr>
          <p:nvPr/>
        </p:nvSpPr>
        <p:spPr bwMode="auto">
          <a:xfrm>
            <a:off x="825500" y="-60325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Image result for 101 for police cartoon"/>
          <p:cNvSpPr>
            <a:spLocks noChangeAspect="1" noChangeArrowheads="1"/>
          </p:cNvSpPr>
          <p:nvPr/>
        </p:nvSpPr>
        <p:spPr bwMode="auto">
          <a:xfrm>
            <a:off x="977900" y="92075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6" descr="Image result for 101 for police cartoon"/>
          <p:cNvSpPr>
            <a:spLocks noChangeAspect="1" noChangeArrowheads="1"/>
          </p:cNvSpPr>
          <p:nvPr/>
        </p:nvSpPr>
        <p:spPr bwMode="auto">
          <a:xfrm>
            <a:off x="7220123" y="-201699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143">
            <a:off x="358415" y="4783461"/>
            <a:ext cx="1601474" cy="1608623"/>
          </a:xfrm>
          <a:prstGeom prst="rect">
            <a:avLst/>
          </a:prstGeom>
        </p:spPr>
      </p:pic>
      <p:pic>
        <p:nvPicPr>
          <p:cNvPr id="1036" name="Picture 12" descr="Image result for telephone cartoon">
            <a:extLst>
              <a:ext uri="{FF2B5EF4-FFF2-40B4-BE49-F238E27FC236}">
                <a16:creationId xmlns:a16="http://schemas.microsoft.com/office/drawing/2014/main" id="{4E75E77C-227E-9F8E-FACE-FC511F8F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992">
            <a:off x="6680962" y="4008047"/>
            <a:ext cx="2287371" cy="25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259" y="113375"/>
            <a:ext cx="5479714" cy="1100591"/>
          </a:xfrm>
        </p:spPr>
        <p:txBody>
          <a:bodyPr/>
          <a:lstStyle/>
          <a:p>
            <a:pPr algn="ctr">
              <a:buNone/>
            </a:pPr>
            <a:r>
              <a:rPr lang="en-GB" sz="6000" b="1" dirty="0"/>
              <a:t>Who keeps you</a:t>
            </a:r>
          </a:p>
          <a:p>
            <a:pPr algn="ctr">
              <a:buNone/>
            </a:pPr>
            <a:r>
              <a:rPr lang="en-GB" sz="6000" b="1" dirty="0"/>
              <a:t>safe?</a:t>
            </a:r>
            <a:endParaRPr lang="en-GB" altLang="en-US" sz="6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365833" y="2102278"/>
            <a:ext cx="2969082" cy="3956958"/>
            <a:chOff x="3347864" y="1844824"/>
            <a:chExt cx="2969082" cy="3956958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3778" l="4889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844824"/>
              <a:ext cx="2459213" cy="302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347864" y="4509120"/>
              <a:ext cx="2969082" cy="129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5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You</a:t>
              </a:r>
              <a:r>
                <a:rPr lang="en-GB" sz="2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can keep yourself safe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61897" y="1909674"/>
            <a:ext cx="1876411" cy="1859827"/>
            <a:chOff x="861897" y="1909674"/>
            <a:chExt cx="1876411" cy="1859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13" y="1909674"/>
              <a:ext cx="1824565" cy="1454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61897" y="3369391"/>
              <a:ext cx="1876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Family members</a:t>
              </a:r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074585" y="32362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070" y="4318180"/>
            <a:ext cx="2502293" cy="2029956"/>
            <a:chOff x="500147" y="4693980"/>
            <a:chExt cx="2502293" cy="2029956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279" y="4693980"/>
              <a:ext cx="1112153" cy="819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96039">
              <a:off x="561103" y="5490288"/>
              <a:ext cx="1313813" cy="626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" b="6645"/>
            <a:stretch/>
          </p:blipFill>
          <p:spPr bwMode="auto">
            <a:xfrm>
              <a:off x="1918555" y="5442861"/>
              <a:ext cx="1083885" cy="889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00147" y="6323826"/>
              <a:ext cx="2480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Emergency services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04250" y="1885424"/>
            <a:ext cx="2129662" cy="2242133"/>
            <a:chOff x="6952696" y="1717296"/>
            <a:chExt cx="1964413" cy="224213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696" y="1873319"/>
              <a:ext cx="1558304" cy="2086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657378" y="1717296"/>
              <a:ext cx="125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</a:rPr>
                <a:t>Teachers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43906" y="4625556"/>
            <a:ext cx="2010075" cy="1697146"/>
            <a:chOff x="6594373" y="4674755"/>
            <a:chExt cx="2010075" cy="1697146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373" y="5103720"/>
              <a:ext cx="2010075" cy="1268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017299" y="4674755"/>
              <a:ext cx="1271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</a:rPr>
                <a:t>Friends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8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3581-F9C5-1B9B-EF3C-EC630E28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44624"/>
            <a:ext cx="8229600" cy="1143000"/>
          </a:xfrm>
        </p:spPr>
        <p:txBody>
          <a:bodyPr/>
          <a:lstStyle/>
          <a:p>
            <a:r>
              <a:rPr lang="en-GB" sz="6000" b="1" dirty="0"/>
              <a:t>Knowledge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1E44-17B0-F8AB-28AC-77C07888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Who </a:t>
            </a:r>
            <a:r>
              <a:rPr lang="en-GB" dirty="0"/>
              <a:t>is the most important person to keep you safe?</a:t>
            </a:r>
          </a:p>
          <a:p>
            <a:pPr marL="0" indent="0">
              <a:buNone/>
            </a:pPr>
            <a:r>
              <a:rPr lang="en-GB" dirty="0"/>
              <a:t>What is a stranger?</a:t>
            </a:r>
          </a:p>
          <a:p>
            <a:pPr marL="0" indent="0">
              <a:buNone/>
            </a:pPr>
            <a:r>
              <a:rPr lang="en-GB" dirty="0"/>
              <a:t>Name two trusted adults?</a:t>
            </a:r>
          </a:p>
          <a:p>
            <a:pPr marL="0" indent="0">
              <a:buNone/>
            </a:pPr>
            <a:r>
              <a:rPr lang="en-GB" dirty="0"/>
              <a:t>What is the emergency telephone number?</a:t>
            </a:r>
          </a:p>
          <a:p>
            <a:pPr marL="0" indent="0">
              <a:buNone/>
            </a:pPr>
            <a:r>
              <a:rPr lang="en-GB" dirty="0" smtClean="0"/>
              <a:t>Should </a:t>
            </a:r>
            <a:r>
              <a:rPr lang="en-GB" dirty="0"/>
              <a:t>you tell your parents/guardian where you are going?</a:t>
            </a:r>
          </a:p>
        </p:txBody>
      </p:sp>
    </p:spTree>
    <p:extLst>
      <p:ext uri="{BB962C8B-B14F-4D97-AF65-F5344CB8AC3E}">
        <p14:creationId xmlns:p14="http://schemas.microsoft.com/office/powerpoint/2010/main" val="42294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552728" cy="940966"/>
          </a:xfrm>
        </p:spPr>
        <p:txBody>
          <a:bodyPr/>
          <a:lstStyle/>
          <a:p>
            <a:r>
              <a:rPr lang="en-GB" sz="6000" b="1" dirty="0"/>
              <a:t>Any Questions</a:t>
            </a:r>
          </a:p>
        </p:txBody>
      </p:sp>
      <p:pic>
        <p:nvPicPr>
          <p:cNvPr id="4" name="Picture 2" descr="3,795 Question Mark Face Illustrations &amp;amp; Clip Art - iStock">
            <a:extLst>
              <a:ext uri="{FF2B5EF4-FFF2-40B4-BE49-F238E27FC236}">
                <a16:creationId xmlns:a16="http://schemas.microsoft.com/office/drawing/2014/main" id="{D09B518F-EBB3-0860-8911-6F53D890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0" l="0" r="99817">
                        <a14:foregroundMark x1="13187" y1="4498" x2="1648" y2="2849"/>
                        <a14:foregroundMark x1="88095" y1="48576" x2="99817" y2="48126"/>
                        <a14:foregroundMark x1="47619" y1="95352" x2="47985" y2="95802"/>
                        <a14:foregroundMark x1="47619" y1="99850" x2="47619" y2="99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27805"/>
            <a:ext cx="3834040" cy="40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DDA50FC8-F1C0-6463-081B-511898C6BB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91" y="5741455"/>
            <a:ext cx="2053617" cy="8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6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17C5-03AB-DB55-40AD-516A659C6F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Today we are going to learn about your personal safety and being safe whilst out and about. </a:t>
            </a:r>
          </a:p>
        </p:txBody>
      </p:sp>
    </p:spTree>
    <p:extLst>
      <p:ext uri="{BB962C8B-B14F-4D97-AF65-F5344CB8AC3E}">
        <p14:creationId xmlns:p14="http://schemas.microsoft.com/office/powerpoint/2010/main" val="119462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188640"/>
            <a:ext cx="7630616" cy="1008112"/>
          </a:xfrm>
        </p:spPr>
        <p:txBody>
          <a:bodyPr/>
          <a:lstStyle/>
          <a:p>
            <a:r>
              <a:rPr lang="en-US" sz="6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Personal safety</a:t>
            </a:r>
            <a:endParaRPr lang="en-GB" sz="6000" b="1" dirty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00">
            <a:off x="2252796" y="1340768"/>
            <a:ext cx="4684130" cy="3672408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4499992" y="5157192"/>
            <a:ext cx="94868" cy="11546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3BBF9-D38D-C2D1-3356-BD58C6888421}"/>
              </a:ext>
            </a:extLst>
          </p:cNvPr>
          <p:cNvSpPr txBox="1"/>
          <p:nvPr/>
        </p:nvSpPr>
        <p:spPr>
          <a:xfrm>
            <a:off x="3131158" y="5890474"/>
            <a:ext cx="303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Key </a:t>
            </a:r>
            <a:r>
              <a:rPr lang="en-GB" sz="3600" b="1" dirty="0" smtClean="0"/>
              <a:t>Stage One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8680" y="0"/>
            <a:ext cx="9625064" cy="1084982"/>
          </a:xfrm>
        </p:spPr>
        <p:txBody>
          <a:bodyPr/>
          <a:lstStyle/>
          <a:p>
            <a:r>
              <a:rPr lang="en-GB" sz="6000" b="1" dirty="0"/>
              <a:t>Staying safe at </a:t>
            </a:r>
            <a:br>
              <a:rPr lang="en-GB" sz="6000" b="1" dirty="0"/>
            </a:br>
            <a:r>
              <a:rPr lang="en-GB" sz="6000" b="1" dirty="0"/>
              <a:t>home</a:t>
            </a:r>
            <a:endParaRPr lang="en-GB" sz="6000" b="1" strike="sngStrik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16" y="4077072"/>
            <a:ext cx="1669969" cy="27950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080777" cy="367127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We should not give any personal details when answering the phone.</a:t>
            </a:r>
          </a:p>
          <a:p>
            <a:pPr algn="ctr"/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Is it a good idea to hide a key outside of your house? (like under a plant pot)</a:t>
            </a:r>
          </a:p>
          <a:p>
            <a:pPr algn="ctr"/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Never answer the door to someone you don’t know.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Never tell anyone that you are home alone.</a:t>
            </a:r>
          </a:p>
        </p:txBody>
      </p:sp>
    </p:spTree>
    <p:extLst>
      <p:ext uri="{BB962C8B-B14F-4D97-AF65-F5344CB8AC3E}">
        <p14:creationId xmlns:p14="http://schemas.microsoft.com/office/powerpoint/2010/main" val="9290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12" y="302567"/>
            <a:ext cx="4799007" cy="953146"/>
          </a:xfrm>
        </p:spPr>
        <p:txBody>
          <a:bodyPr/>
          <a:lstStyle/>
          <a:p>
            <a:r>
              <a:rPr lang="en-GB" sz="6000" b="1" dirty="0"/>
              <a:t>Playing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09" y="1830158"/>
            <a:ext cx="8596188" cy="409778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Find a safe place to play.</a:t>
            </a:r>
          </a:p>
          <a:p>
            <a:pPr marL="0" indent="0" algn="ctr">
              <a:buNone/>
            </a:pPr>
            <a:r>
              <a:rPr lang="en-US" altLang="en-US" dirty="0"/>
              <a:t>Don’t stay out after dark or take short cuts home.</a:t>
            </a:r>
          </a:p>
          <a:p>
            <a:pPr marL="0" indent="0" algn="ctr">
              <a:buNone/>
            </a:pPr>
            <a:r>
              <a:rPr lang="en-US" altLang="en-US" dirty="0"/>
              <a:t>Always get your parents permission and let them know where you are and who you are with.</a:t>
            </a:r>
          </a:p>
          <a:p>
            <a:pPr marL="0" indent="0" algn="ctr">
              <a:buNone/>
            </a:pPr>
            <a:r>
              <a:rPr lang="en-GB" dirty="0"/>
              <a:t>Don’t run across roads and remember The Green Cross Code.</a:t>
            </a:r>
          </a:p>
          <a:p>
            <a:pPr marL="0" indent="0" algn="ctr">
              <a:buNone/>
            </a:pPr>
            <a:r>
              <a:rPr lang="en-GB" dirty="0"/>
              <a:t>Know how to contact your family or friends in case of an emergency. </a:t>
            </a:r>
          </a:p>
        </p:txBody>
      </p:sp>
      <p:sp>
        <p:nvSpPr>
          <p:cNvPr id="4" name="AutoShape 2" descr="Image result for kids toys bikes"/>
          <p:cNvSpPr>
            <a:spLocks noChangeAspect="1" noChangeArrowheads="1"/>
          </p:cNvSpPr>
          <p:nvPr/>
        </p:nvSpPr>
        <p:spPr bwMode="auto">
          <a:xfrm>
            <a:off x="63500" y="-822325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cartoon telephone"/>
          <p:cNvSpPr>
            <a:spLocks noChangeAspect="1" noChangeArrowheads="1"/>
          </p:cNvSpPr>
          <p:nvPr/>
        </p:nvSpPr>
        <p:spPr bwMode="auto">
          <a:xfrm>
            <a:off x="63500" y="-868363"/>
            <a:ext cx="16002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cartoon telephone"/>
          <p:cNvSpPr>
            <a:spLocks noChangeAspect="1" noChangeArrowheads="1"/>
          </p:cNvSpPr>
          <p:nvPr/>
        </p:nvSpPr>
        <p:spPr bwMode="auto">
          <a:xfrm>
            <a:off x="215900" y="-715963"/>
            <a:ext cx="16002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Image result for cartoon telephone"/>
          <p:cNvSpPr>
            <a:spLocks noChangeAspect="1" noChangeArrowheads="1"/>
          </p:cNvSpPr>
          <p:nvPr/>
        </p:nvSpPr>
        <p:spPr bwMode="auto">
          <a:xfrm>
            <a:off x="368300" y="-563563"/>
            <a:ext cx="16002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298945" y="531972"/>
            <a:ext cx="1469530" cy="15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14059" y="1307539"/>
            <a:ext cx="2146646" cy="2472859"/>
            <a:chOff x="4904277" y="1213786"/>
            <a:chExt cx="2146646" cy="24728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0" b="93704" l="538" r="973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0067" flipH="1">
              <a:off x="4904277" y="1213786"/>
              <a:ext cx="2146646" cy="247285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42257">
              <a:off x="5056201" y="2507171"/>
              <a:ext cx="1875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 a very hot day, a body of water will be extremely cold &amp; you could suffer “Cold Water Shock”</a:t>
              </a:r>
            </a:p>
          </p:txBody>
        </p:sp>
      </p:grpSp>
      <p:sp>
        <p:nvSpPr>
          <p:cNvPr id="30" name="Flowchart: Connector 29"/>
          <p:cNvSpPr/>
          <p:nvPr/>
        </p:nvSpPr>
        <p:spPr>
          <a:xfrm>
            <a:off x="1639024" y="5010789"/>
            <a:ext cx="95586" cy="904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2424843" y="1332633"/>
            <a:ext cx="2146707" cy="2810188"/>
            <a:chOff x="2424843" y="1332633"/>
            <a:chExt cx="2146707" cy="2810188"/>
          </a:xfrm>
        </p:grpSpPr>
        <p:grpSp>
          <p:nvGrpSpPr>
            <p:cNvPr id="31" name="Group 30"/>
            <p:cNvGrpSpPr/>
            <p:nvPr/>
          </p:nvGrpSpPr>
          <p:grpSpPr>
            <a:xfrm rot="21386622">
              <a:off x="2424843" y="1332633"/>
              <a:ext cx="2146707" cy="2810188"/>
              <a:chOff x="131304" y="1315593"/>
              <a:chExt cx="1528258" cy="221844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222" b="93704" l="2151" r="9731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7111" flipH="1">
                <a:off x="131304" y="1315593"/>
                <a:ext cx="1528258" cy="2218441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89222" y="2680260"/>
                <a:ext cx="1041406" cy="20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1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71890" y="2689463"/>
              <a:ext cx="17531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Never mess around in the water or by water</a:t>
              </a: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503294" y="2105583"/>
              <a:ext cx="120869" cy="10365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894233" y="2053317"/>
              <a:ext cx="95586" cy="9049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lowchart: Connector 36"/>
          <p:cNvSpPr/>
          <p:nvPr/>
        </p:nvSpPr>
        <p:spPr>
          <a:xfrm>
            <a:off x="6071795" y="2121210"/>
            <a:ext cx="72008" cy="904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Connector 37"/>
          <p:cNvSpPr/>
          <p:nvPr/>
        </p:nvSpPr>
        <p:spPr>
          <a:xfrm>
            <a:off x="6406429" y="2174241"/>
            <a:ext cx="72008" cy="1170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6595526" y="2256093"/>
            <a:ext cx="2329200" cy="2345814"/>
            <a:chOff x="7131440" y="2267322"/>
            <a:chExt cx="1592658" cy="21614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74" l="2151" r="98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0416" flipH="1">
              <a:off x="7131440" y="2267322"/>
              <a:ext cx="1592658" cy="216145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543305">
              <a:off x="7156476" y="3264007"/>
              <a:ext cx="122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It only takes a small amount of water to drown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 flipV="1">
              <a:off x="8080670" y="2958826"/>
              <a:ext cx="105195" cy="15585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8316416" y="3075888"/>
              <a:ext cx="72008" cy="13330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945" y="4275813"/>
            <a:ext cx="8326083" cy="2810188"/>
            <a:chOff x="105040" y="4160273"/>
            <a:chExt cx="8326083" cy="2810188"/>
          </a:xfrm>
        </p:grpSpPr>
        <p:grpSp>
          <p:nvGrpSpPr>
            <p:cNvPr id="20" name="Group 19"/>
            <p:cNvGrpSpPr/>
            <p:nvPr/>
          </p:nvGrpSpPr>
          <p:grpSpPr>
            <a:xfrm>
              <a:off x="105040" y="4160273"/>
              <a:ext cx="8326083" cy="2810188"/>
              <a:chOff x="105040" y="4160273"/>
              <a:chExt cx="8326083" cy="281018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04" b="90000" l="3226" r="9569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88933" flipH="1">
                <a:off x="5704789" y="4230131"/>
                <a:ext cx="2726334" cy="2670744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105040" y="4160273"/>
                <a:ext cx="8105170" cy="2810188"/>
                <a:chOff x="105040" y="4160273"/>
                <a:chExt cx="8105170" cy="281018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 rot="1484967">
                  <a:off x="5925702" y="5676499"/>
                  <a:ext cx="22845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Send for help to rescue a pet if it falls into water, never go in yourself, you could get into trouble yourself.</a:t>
                  </a: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05040" y="4160273"/>
                  <a:ext cx="2615258" cy="2810188"/>
                  <a:chOff x="105040" y="4160273"/>
                  <a:chExt cx="2615258" cy="2810188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 rot="21386622">
                    <a:off x="105040" y="4160273"/>
                    <a:ext cx="2615258" cy="2810188"/>
                    <a:chOff x="200330" y="1276030"/>
                    <a:chExt cx="1686782" cy="2218441"/>
                  </a:xfrm>
                </p:grpSpPr>
                <p:pic>
                  <p:nvPicPr>
                    <p:cNvPr id="7" name="Picture 6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2222" b="93704" l="2151" r="97312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1057111" flipH="1">
                      <a:off x="200330" y="1276030"/>
                      <a:ext cx="1686782" cy="221844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489222" y="2680260"/>
                      <a:ext cx="1041406" cy="2065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GB" sz="1100" dirty="0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 rot="21179499">
                    <a:off x="267341" y="5677980"/>
                    <a:ext cx="2206280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100" dirty="0"/>
                      <a:t>Places like canals, rivers, etc can hide many dangerous items, like shopping trollies that you could get your legs trapped in</a:t>
                    </a:r>
                  </a:p>
                </p:txBody>
              </p:sp>
              <p:sp>
                <p:nvSpPr>
                  <p:cNvPr id="3" name="Flowchart: Connector 2"/>
                  <p:cNvSpPr/>
                  <p:nvPr/>
                </p:nvSpPr>
                <p:spPr>
                  <a:xfrm>
                    <a:off x="1224431" y="5029576"/>
                    <a:ext cx="120869" cy="103657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41" name="Flowchart: Connector 40"/>
            <p:cNvSpPr/>
            <p:nvPr/>
          </p:nvSpPr>
          <p:spPr>
            <a:xfrm>
              <a:off x="7382626" y="5066699"/>
              <a:ext cx="46684" cy="9674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Flowchart: Connector 41"/>
          <p:cNvSpPr/>
          <p:nvPr/>
        </p:nvSpPr>
        <p:spPr>
          <a:xfrm flipH="1">
            <a:off x="7760126" y="5403982"/>
            <a:ext cx="45719" cy="1538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Free Water Safety Cliparts, Download Free Water Safety Cliparts png images,  Free ClipArts on Clip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36" y="4463414"/>
            <a:ext cx="2034071" cy="203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3273" y="1049004"/>
            <a:ext cx="1632384" cy="2810188"/>
            <a:chOff x="163273" y="1049004"/>
            <a:chExt cx="1632384" cy="281018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22" b="93704" l="2151" r="973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3733" flipH="1">
              <a:off x="163273" y="1049004"/>
              <a:ext cx="1632384" cy="28101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21386622">
              <a:off x="576670" y="2527347"/>
              <a:ext cx="11815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When you need ‘HELP’ shout as loud as you can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918792" y="1943468"/>
              <a:ext cx="121461" cy="10984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1210266" y="1903832"/>
              <a:ext cx="121461" cy="10984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6998" y="200306"/>
            <a:ext cx="6422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Safety Around Water</a:t>
            </a:r>
          </a:p>
          <a:p>
            <a:endParaRPr lang="en-GB" dirty="0"/>
          </a:p>
        </p:txBody>
      </p:sp>
      <p:sp>
        <p:nvSpPr>
          <p:cNvPr id="26" name="Arc 25"/>
          <p:cNvSpPr/>
          <p:nvPr/>
        </p:nvSpPr>
        <p:spPr>
          <a:xfrm>
            <a:off x="8354028" y="2999185"/>
            <a:ext cx="180611" cy="55494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48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9168"/>
            <a:ext cx="4923927" cy="783568"/>
          </a:xfrm>
        </p:spPr>
        <p:txBody>
          <a:bodyPr/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</a:rPr>
              <a:t>Road Safety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571" y="1704751"/>
            <a:ext cx="3721985" cy="316835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 rot="10800000" flipV="1">
            <a:off x="186755" y="5177517"/>
            <a:ext cx="42560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Always REMEMBER the</a:t>
            </a:r>
          </a:p>
          <a:p>
            <a:pPr algn="ctr"/>
            <a:r>
              <a:rPr lang="en-GB" sz="2800" dirty="0">
                <a:solidFill>
                  <a:srgbClr val="92D050"/>
                </a:solidFill>
              </a:rPr>
              <a:t>GREEN CROSS CODE </a:t>
            </a:r>
          </a:p>
          <a:p>
            <a:pPr algn="ctr"/>
            <a:r>
              <a:rPr lang="en-GB" sz="2800" dirty="0"/>
              <a:t>Stop, Look, Listen, Think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1656"/>
          <a:stretch/>
        </p:blipFill>
        <p:spPr>
          <a:xfrm>
            <a:off x="4974858" y="1704751"/>
            <a:ext cx="3380090" cy="31683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4F6B5-387F-AA3C-6DD1-E259618E694E}"/>
              </a:ext>
            </a:extLst>
          </p:cNvPr>
          <p:cNvSpPr txBox="1"/>
          <p:nvPr/>
        </p:nvSpPr>
        <p:spPr>
          <a:xfrm>
            <a:off x="4933515" y="5069795"/>
            <a:ext cx="40237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Always wear a helmet.</a:t>
            </a:r>
          </a:p>
          <a:p>
            <a:r>
              <a:rPr lang="en-GB" sz="1800" dirty="0"/>
              <a:t>Check your bike is in good working order.</a:t>
            </a:r>
          </a:p>
          <a:p>
            <a:r>
              <a:rPr lang="en-GB" sz="1800" dirty="0"/>
              <a:t>Wear reflective clothing.</a:t>
            </a:r>
          </a:p>
          <a:p>
            <a:r>
              <a:rPr lang="en-GB" sz="1800" dirty="0"/>
              <a:t>Make sure you have lights.</a:t>
            </a:r>
          </a:p>
          <a:p>
            <a:r>
              <a:rPr lang="en-GB" sz="1800" dirty="0"/>
              <a:t>If only one seat only one person.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6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13" y="258420"/>
            <a:ext cx="6156571" cy="1228998"/>
          </a:xfrm>
        </p:spPr>
        <p:txBody>
          <a:bodyPr/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</a:rPr>
              <a:t>Where not to Play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0323" y="1337064"/>
            <a:ext cx="6564321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3200" dirty="0">
                <a:latin typeface="Arial Narrow" panose="020B0606020202030204" pitchFamily="34" charset="0"/>
              </a:rPr>
              <a:t>You should never play in derelict buildings/building sites.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 Narrow" panose="020B0606020202030204" pitchFamily="34" charset="0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 Narrow" panose="020B0606020202030204" pitchFamily="34" charset="0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3200" dirty="0">
                <a:latin typeface="Arial Narrow" panose="020B0606020202030204" pitchFamily="34" charset="0"/>
              </a:rPr>
              <a:t>Don’t play on/near railway lines.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 Narrow" panose="020B0606020202030204" pitchFamily="34" charset="0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 Narrow" panose="020B0606020202030204" pitchFamily="34" charset="0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3200" dirty="0">
                <a:latin typeface="Arial Narrow" panose="020B0606020202030204" pitchFamily="34" charset="0"/>
              </a:rPr>
              <a:t>Don’t run or play on the road.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3200" dirty="0">
                <a:latin typeface="Arial Narrow" panose="020B0606020202030204" pitchFamily="34" charset="0"/>
              </a:rPr>
              <a:t>Please don’t play near parked cars.</a:t>
            </a:r>
          </a:p>
        </p:txBody>
      </p:sp>
      <p:sp>
        <p:nvSpPr>
          <p:cNvPr id="17" name="AutoShape 2" descr="Image result for Pond Cartoon"/>
          <p:cNvSpPr>
            <a:spLocks noChangeAspect="1" noChangeArrowheads="1"/>
          </p:cNvSpPr>
          <p:nvPr/>
        </p:nvSpPr>
        <p:spPr bwMode="auto">
          <a:xfrm>
            <a:off x="63500" y="-846138"/>
            <a:ext cx="14001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 descr="Image result for Pond Cartoon"/>
          <p:cNvSpPr>
            <a:spLocks noChangeAspect="1" noChangeArrowheads="1"/>
          </p:cNvSpPr>
          <p:nvPr/>
        </p:nvSpPr>
        <p:spPr bwMode="auto">
          <a:xfrm>
            <a:off x="215900" y="-693738"/>
            <a:ext cx="14001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6" descr="Image result for Pond Cartoon"/>
          <p:cNvSpPr>
            <a:spLocks noChangeAspect="1" noChangeArrowheads="1"/>
          </p:cNvSpPr>
          <p:nvPr/>
        </p:nvSpPr>
        <p:spPr bwMode="auto">
          <a:xfrm>
            <a:off x="63500" y="-846138"/>
            <a:ext cx="1771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8" descr="Image result for Pond Cartoon"/>
          <p:cNvSpPr>
            <a:spLocks noChangeAspect="1" noChangeArrowheads="1"/>
          </p:cNvSpPr>
          <p:nvPr/>
        </p:nvSpPr>
        <p:spPr bwMode="auto">
          <a:xfrm>
            <a:off x="215900" y="-693738"/>
            <a:ext cx="1771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35496" y="3356992"/>
            <a:ext cx="8774020" cy="3501008"/>
            <a:chOff x="697613" y="1417638"/>
            <a:chExt cx="7931224" cy="3888432"/>
          </a:xfrm>
        </p:grpSpPr>
        <p:sp>
          <p:nvSpPr>
            <p:cNvPr id="31" name="Freeform 30"/>
            <p:cNvSpPr/>
            <p:nvPr/>
          </p:nvSpPr>
          <p:spPr>
            <a:xfrm>
              <a:off x="697613" y="1417638"/>
              <a:ext cx="7931224" cy="3888432"/>
            </a:xfrm>
            <a:custGeom>
              <a:avLst/>
              <a:gdLst>
                <a:gd name="connsiteX0" fmla="*/ 5085212 w 8031151"/>
                <a:gd name="connsiteY0" fmla="*/ 463569 h 5520241"/>
                <a:gd name="connsiteX1" fmla="*/ 6506508 w 8031151"/>
                <a:gd name="connsiteY1" fmla="*/ 1914682 h 5520241"/>
                <a:gd name="connsiteX2" fmla="*/ 5005699 w 8031151"/>
                <a:gd name="connsiteY2" fmla="*/ 3186890 h 5520241"/>
                <a:gd name="connsiteX3" fmla="*/ 6238151 w 8031151"/>
                <a:gd name="connsiteY3" fmla="*/ 4806969 h 5520241"/>
                <a:gd name="connsiteX4" fmla="*/ 1576699 w 8031151"/>
                <a:gd name="connsiteY4" fmla="*/ 4628064 h 5520241"/>
                <a:gd name="connsiteX5" fmla="*/ 433699 w 8031151"/>
                <a:gd name="connsiteY5" fmla="*/ 4797029 h 5520241"/>
                <a:gd name="connsiteX6" fmla="*/ 652360 w 8031151"/>
                <a:gd name="connsiteY6" fmla="*/ 5353621 h 5520241"/>
                <a:gd name="connsiteX7" fmla="*/ 7808534 w 8031151"/>
                <a:gd name="connsiteY7" fmla="*/ 5343682 h 5520241"/>
                <a:gd name="connsiteX8" fmla="*/ 6367360 w 8031151"/>
                <a:gd name="connsiteY8" fmla="*/ 3316099 h 5520241"/>
                <a:gd name="connsiteX9" fmla="*/ 7927803 w 8031151"/>
                <a:gd name="connsiteY9" fmla="*/ 1934560 h 5520241"/>
                <a:gd name="connsiteX10" fmla="*/ 5880343 w 8031151"/>
                <a:gd name="connsiteY10" fmla="*/ 85882 h 5520241"/>
                <a:gd name="connsiteX11" fmla="*/ 5085212 w 8031151"/>
                <a:gd name="connsiteY11" fmla="*/ 463569 h 552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1151" h="5520241">
                  <a:moveTo>
                    <a:pt x="5085212" y="463569"/>
                  </a:moveTo>
                  <a:cubicBezTo>
                    <a:pt x="5189573" y="768369"/>
                    <a:pt x="6519760" y="1460795"/>
                    <a:pt x="6506508" y="1914682"/>
                  </a:cubicBezTo>
                  <a:cubicBezTo>
                    <a:pt x="6493256" y="2368569"/>
                    <a:pt x="5050425" y="2704842"/>
                    <a:pt x="5005699" y="3186890"/>
                  </a:cubicBezTo>
                  <a:cubicBezTo>
                    <a:pt x="4960973" y="3668938"/>
                    <a:pt x="6809651" y="4566773"/>
                    <a:pt x="6238151" y="4806969"/>
                  </a:cubicBezTo>
                  <a:cubicBezTo>
                    <a:pt x="5666651" y="5047165"/>
                    <a:pt x="2544108" y="4629721"/>
                    <a:pt x="1576699" y="4628064"/>
                  </a:cubicBezTo>
                  <a:cubicBezTo>
                    <a:pt x="609290" y="4626407"/>
                    <a:pt x="587755" y="4676103"/>
                    <a:pt x="433699" y="4797029"/>
                  </a:cubicBezTo>
                  <a:cubicBezTo>
                    <a:pt x="279643" y="4917955"/>
                    <a:pt x="-576779" y="5262512"/>
                    <a:pt x="652360" y="5353621"/>
                  </a:cubicBezTo>
                  <a:cubicBezTo>
                    <a:pt x="1881499" y="5444730"/>
                    <a:pt x="6856034" y="5683269"/>
                    <a:pt x="7808534" y="5343682"/>
                  </a:cubicBezTo>
                  <a:cubicBezTo>
                    <a:pt x="8761034" y="5004095"/>
                    <a:pt x="6347482" y="3884286"/>
                    <a:pt x="6367360" y="3316099"/>
                  </a:cubicBezTo>
                  <a:cubicBezTo>
                    <a:pt x="6387238" y="2747912"/>
                    <a:pt x="8008973" y="2472930"/>
                    <a:pt x="7927803" y="1934560"/>
                  </a:cubicBezTo>
                  <a:cubicBezTo>
                    <a:pt x="7846634" y="1396191"/>
                    <a:pt x="6352452" y="327734"/>
                    <a:pt x="5880343" y="85882"/>
                  </a:cubicBezTo>
                  <a:cubicBezTo>
                    <a:pt x="5408234" y="-155970"/>
                    <a:pt x="4980851" y="158769"/>
                    <a:pt x="5085212" y="4635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228184" y="1700808"/>
              <a:ext cx="648072" cy="3600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519498" y="5034996"/>
              <a:ext cx="936104" cy="48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905673" y="5059757"/>
              <a:ext cx="936104" cy="48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289392" y="5051860"/>
              <a:ext cx="936104" cy="48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503032" y="5054895"/>
              <a:ext cx="936104" cy="48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7134673" y="2201326"/>
              <a:ext cx="666427" cy="784568"/>
            </a:xfrm>
            <a:custGeom>
              <a:avLst/>
              <a:gdLst>
                <a:gd name="connsiteX0" fmla="*/ 0 w 499892"/>
                <a:gd name="connsiteY0" fmla="*/ 0 h 675861"/>
                <a:gd name="connsiteX1" fmla="*/ 496956 w 499892"/>
                <a:gd name="connsiteY1" fmla="*/ 387626 h 675861"/>
                <a:gd name="connsiteX2" fmla="*/ 218661 w 499892"/>
                <a:gd name="connsiteY2" fmla="*/ 675861 h 675861"/>
                <a:gd name="connsiteX3" fmla="*/ 218661 w 499892"/>
                <a:gd name="connsiteY3" fmla="*/ 675861 h 675861"/>
                <a:gd name="connsiteX4" fmla="*/ 218661 w 499892"/>
                <a:gd name="connsiteY4" fmla="*/ 675861 h 6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92" h="675861">
                  <a:moveTo>
                    <a:pt x="0" y="0"/>
                  </a:moveTo>
                  <a:cubicBezTo>
                    <a:pt x="230256" y="137491"/>
                    <a:pt x="460513" y="274983"/>
                    <a:pt x="496956" y="387626"/>
                  </a:cubicBezTo>
                  <a:cubicBezTo>
                    <a:pt x="533399" y="500269"/>
                    <a:pt x="218661" y="675861"/>
                    <a:pt x="218661" y="675861"/>
                  </a:cubicBezTo>
                  <a:lnTo>
                    <a:pt x="218661" y="675861"/>
                  </a:lnTo>
                  <a:lnTo>
                    <a:pt x="218661" y="675861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425030" y="3250096"/>
              <a:ext cx="552240" cy="754968"/>
            </a:xfrm>
            <a:custGeom>
              <a:avLst/>
              <a:gdLst>
                <a:gd name="connsiteX0" fmla="*/ 552240 w 552240"/>
                <a:gd name="connsiteY0" fmla="*/ 0 h 646043"/>
                <a:gd name="connsiteX1" fmla="*/ 5587 w 552240"/>
                <a:gd name="connsiteY1" fmla="*/ 278295 h 646043"/>
                <a:gd name="connsiteX2" fmla="*/ 254066 w 552240"/>
                <a:gd name="connsiteY2" fmla="*/ 646043 h 646043"/>
                <a:gd name="connsiteX3" fmla="*/ 254066 w 552240"/>
                <a:gd name="connsiteY3" fmla="*/ 646043 h 64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240" h="646043">
                  <a:moveTo>
                    <a:pt x="552240" y="0"/>
                  </a:moveTo>
                  <a:cubicBezTo>
                    <a:pt x="303761" y="85310"/>
                    <a:pt x="55283" y="170621"/>
                    <a:pt x="5587" y="278295"/>
                  </a:cubicBezTo>
                  <a:cubicBezTo>
                    <a:pt x="-44109" y="385969"/>
                    <a:pt x="254066" y="646043"/>
                    <a:pt x="254066" y="646043"/>
                  </a:cubicBezTo>
                  <a:lnTo>
                    <a:pt x="254066" y="646043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884927" y="4408831"/>
              <a:ext cx="711539" cy="626165"/>
            </a:xfrm>
            <a:custGeom>
              <a:avLst/>
              <a:gdLst>
                <a:gd name="connsiteX0" fmla="*/ 278295 w 711539"/>
                <a:gd name="connsiteY0" fmla="*/ 0 h 626165"/>
                <a:gd name="connsiteX1" fmla="*/ 705678 w 711539"/>
                <a:gd name="connsiteY1" fmla="*/ 457200 h 626165"/>
                <a:gd name="connsiteX2" fmla="*/ 0 w 711539"/>
                <a:gd name="connsiteY2" fmla="*/ 626165 h 6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539" h="626165">
                  <a:moveTo>
                    <a:pt x="278295" y="0"/>
                  </a:moveTo>
                  <a:cubicBezTo>
                    <a:pt x="515177" y="176419"/>
                    <a:pt x="752060" y="352839"/>
                    <a:pt x="705678" y="457200"/>
                  </a:cubicBezTo>
                  <a:cubicBezTo>
                    <a:pt x="659296" y="561561"/>
                    <a:pt x="329648" y="593863"/>
                    <a:pt x="0" y="626165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H="1">
            <a:off x="4661452" y="5306070"/>
            <a:ext cx="1773" cy="3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51575" b="55600"/>
          <a:stretch/>
        </p:blipFill>
        <p:spPr>
          <a:xfrm>
            <a:off x="4641751" y="5924492"/>
            <a:ext cx="1419604" cy="76309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8" r="50329"/>
          <a:stretch/>
        </p:blipFill>
        <p:spPr>
          <a:xfrm rot="1315663">
            <a:off x="6718251" y="3448131"/>
            <a:ext cx="1613898" cy="928856"/>
          </a:xfrm>
          <a:prstGeom prst="rect">
            <a:avLst/>
          </a:prstGeom>
        </p:spPr>
      </p:pic>
      <p:pic>
        <p:nvPicPr>
          <p:cNvPr id="1026" name="Picture 2" descr="Train Clipart - electric-train-clipart - Classroom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62" y="1373228"/>
            <a:ext cx="2550472" cy="16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6B6E04-8189-E7F6-ABD4-C018F1110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8" r="50329"/>
          <a:stretch/>
        </p:blipFill>
        <p:spPr>
          <a:xfrm>
            <a:off x="2348136" y="5957664"/>
            <a:ext cx="1613898" cy="9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217 0.00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217 0.002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-20997"/>
            <a:ext cx="6429400" cy="1143000"/>
          </a:xfrm>
        </p:spPr>
        <p:txBody>
          <a:bodyPr/>
          <a:lstStyle/>
          <a:p>
            <a:r>
              <a:rPr lang="en-GB" sz="6000" b="1" dirty="0"/>
              <a:t>Internet safety</a:t>
            </a:r>
            <a:br>
              <a:rPr lang="en-GB" sz="6000" b="1" dirty="0"/>
            </a:br>
            <a:r>
              <a:rPr lang="en-GB" sz="6000" b="1" dirty="0"/>
              <a:t> what not to share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318754"/>
            <a:ext cx="5050904" cy="3129211"/>
          </a:xfrm>
        </p:spPr>
        <p:txBody>
          <a:bodyPr/>
          <a:lstStyle/>
          <a:p>
            <a:pPr marL="3657600" lvl="8" indent="0" algn="ctr">
              <a:buClr>
                <a:schemeClr val="accent6">
                  <a:lumMod val="75000"/>
                </a:schemeClr>
              </a:buClr>
              <a:buNone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GB" dirty="0"/>
              <a:t>Your Name. 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GB" dirty="0"/>
              <a:t>Where you live.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GB" dirty="0"/>
              <a:t>Your passwords.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GB" dirty="0"/>
              <a:t>What school you go to.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GB" dirty="0"/>
              <a:t>Your phone number.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GB" dirty="0"/>
              <a:t>Anything private to you, including your body.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2" y="2060848"/>
            <a:ext cx="2861230" cy="2448272"/>
          </a:xfrm>
          <a:prstGeom prst="rect">
            <a:avLst/>
          </a:prstGeom>
        </p:spPr>
      </p:pic>
      <p:sp>
        <p:nvSpPr>
          <p:cNvPr id="5" name="AutoShape 2" descr="Image result for cartoon internet safety"/>
          <p:cNvSpPr>
            <a:spLocks noChangeAspect="1" noChangeArrowheads="1"/>
          </p:cNvSpPr>
          <p:nvPr/>
        </p:nvSpPr>
        <p:spPr bwMode="auto">
          <a:xfrm>
            <a:off x="63500" y="-708025"/>
            <a:ext cx="13906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" y="4284797"/>
            <a:ext cx="2160240" cy="20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758</Words>
  <Application>Microsoft Office PowerPoint</Application>
  <PresentationFormat>On-screen Show (4:3)</PresentationFormat>
  <Paragraphs>122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Theme</vt:lpstr>
      <vt:lpstr>PowerPoint Presentation</vt:lpstr>
      <vt:lpstr>Today we are going to learn about your personal safety and being safe whilst out and about. </vt:lpstr>
      <vt:lpstr>Personal safety</vt:lpstr>
      <vt:lpstr>Staying safe at  home</vt:lpstr>
      <vt:lpstr>Playing Out </vt:lpstr>
      <vt:lpstr>PowerPoint Presentation</vt:lpstr>
      <vt:lpstr>Road Safety</vt:lpstr>
      <vt:lpstr>Where not to Play</vt:lpstr>
      <vt:lpstr>Internet safety  what not to share online</vt:lpstr>
      <vt:lpstr>Stranger Danger</vt:lpstr>
      <vt:lpstr>Always tell a         trusted adult if ….</vt:lpstr>
      <vt:lpstr>Information you  should know </vt:lpstr>
      <vt:lpstr>PowerPoint Presentation</vt:lpstr>
      <vt:lpstr>Knowledge check</vt:lpstr>
      <vt:lpstr>Any Questions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mwalker</cp:lastModifiedBy>
  <cp:revision>131</cp:revision>
  <dcterms:created xsi:type="dcterms:W3CDTF">2015-02-05T14:15:12Z</dcterms:created>
  <dcterms:modified xsi:type="dcterms:W3CDTF">2025-06-20T10:59:01Z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2b7b09-d3e3-4020-88b6-1140ebd8cd3f_Enabled">
    <vt:lpwstr>true</vt:lpwstr>
  </property>
  <property fmtid="{D5CDD505-2E9C-101B-9397-08002B2CF9AE}" pid="3" name="MSIP_Label_a12b7b09-d3e3-4020-88b6-1140ebd8cd3f_SetDate">
    <vt:lpwstr>2022-08-30T12:13:27Z</vt:lpwstr>
  </property>
  <property fmtid="{D5CDD505-2E9C-101B-9397-08002B2CF9AE}" pid="4" name="MSIP_Label_a12b7b09-d3e3-4020-88b6-1140ebd8cd3f_Method">
    <vt:lpwstr>Privileged</vt:lpwstr>
  </property>
  <property fmtid="{D5CDD505-2E9C-101B-9397-08002B2CF9AE}" pid="5" name="MSIP_Label_a12b7b09-d3e3-4020-88b6-1140ebd8cd3f_Name">
    <vt:lpwstr>Personal</vt:lpwstr>
  </property>
  <property fmtid="{D5CDD505-2E9C-101B-9397-08002B2CF9AE}" pid="6" name="MSIP_Label_a12b7b09-d3e3-4020-88b6-1140ebd8cd3f_SiteId">
    <vt:lpwstr>0ce21128-57c4-4758-9f39-69bc679e12bf</vt:lpwstr>
  </property>
  <property fmtid="{D5CDD505-2E9C-101B-9397-08002B2CF9AE}" pid="7" name="MSIP_Label_a12b7b09-d3e3-4020-88b6-1140ebd8cd3f_ActionId">
    <vt:lpwstr>824fc3da-0bcc-4a8d-bd41-ed826e2e9a6d</vt:lpwstr>
  </property>
  <property fmtid="{D5CDD505-2E9C-101B-9397-08002B2CF9AE}" pid="8" name="MSIP_Label_a12b7b09-d3e3-4020-88b6-1140ebd8cd3f_ContentBits">
    <vt:lpwstr>0</vt:lpwstr>
  </property>
</Properties>
</file>