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285" r:id="rId3"/>
    <p:sldId id="273" r:id="rId4"/>
    <p:sldId id="274" r:id="rId5"/>
    <p:sldId id="276" r:id="rId6"/>
    <p:sldId id="275" r:id="rId7"/>
    <p:sldId id="286" r:id="rId8"/>
    <p:sldId id="288" r:id="rId9"/>
    <p:sldId id="278" r:id="rId10"/>
    <p:sldId id="279" r:id="rId11"/>
    <p:sldId id="280" r:id="rId12"/>
    <p:sldId id="281" r:id="rId13"/>
    <p:sldId id="289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91" autoAdjust="0"/>
    <p:restoredTop sz="94629" autoAdjust="0"/>
  </p:normalViewPr>
  <p:slideViewPr>
    <p:cSldViewPr>
      <p:cViewPr varScale="1">
        <p:scale>
          <a:sx n="95" d="100"/>
          <a:sy n="95" d="100"/>
        </p:scale>
        <p:origin x="-9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2DF2-9F79-4446-9322-30E58642E6E0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7DB09-C82E-40A3-BAF8-6E8AE992E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24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Class</a:t>
            </a:r>
            <a:r>
              <a:rPr lang="en-GB" baseline="0" dirty="0" smtClean="0"/>
              <a:t> discussion – encourage the children to talk about what is and isn’t acceptable behaviour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61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Encourage the children to openly</a:t>
            </a:r>
            <a:r>
              <a:rPr lang="en-GB" baseline="0" dirty="0" smtClean="0"/>
              <a:t> discuss what is and isn’t acceptable behaviour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716CC-F0D6-4133-BE8D-18FA076BA3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SKfhQqens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5438"/>
            <a:ext cx="8748464" cy="4556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74650"/>
            <a:ext cx="1488548" cy="5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4002904" cy="1556792"/>
          </a:xfrm>
        </p:spPr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75000"/>
                  </a:schemeClr>
                </a:solidFill>
              </a:rPr>
              <a:t>The Law</a:t>
            </a:r>
            <a:endParaRPr lang="en-GB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024107"/>
          </a:xfrm>
        </p:spPr>
        <p:txBody>
          <a:bodyPr/>
          <a:lstStyle/>
          <a:p>
            <a:pPr>
              <a:lnSpc>
                <a:spcPct val="87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r>
              <a:rPr lang="en-GB" altLang="en-US" dirty="0"/>
              <a:t>Using materials such as fencing and wheelie </a:t>
            </a:r>
            <a:r>
              <a:rPr lang="en-GB" altLang="en-US" dirty="0" smtClean="0"/>
              <a:t>bins</a:t>
            </a:r>
          </a:p>
          <a:p>
            <a:pPr>
              <a:lnSpc>
                <a:spcPct val="87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r>
              <a:rPr lang="en-GB" altLang="en-US" dirty="0" smtClean="0"/>
              <a:t>for </a:t>
            </a:r>
            <a:r>
              <a:rPr lang="en-GB" altLang="en-US" dirty="0"/>
              <a:t>bonfires which belong to other people </a:t>
            </a:r>
            <a:r>
              <a:rPr lang="en-GB" altLang="en-US" dirty="0" smtClean="0"/>
              <a:t>is</a:t>
            </a:r>
          </a:p>
          <a:p>
            <a:pPr>
              <a:lnSpc>
                <a:spcPct val="87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r>
              <a:rPr lang="en-GB" altLang="en-US" dirty="0" smtClean="0"/>
              <a:t>classed </a:t>
            </a:r>
            <a:r>
              <a:rPr lang="en-GB" altLang="en-US" dirty="0"/>
              <a:t>as </a:t>
            </a:r>
            <a:r>
              <a:rPr lang="en-GB" altLang="en-US" u="sng" dirty="0">
                <a:solidFill>
                  <a:srgbClr val="FF0000"/>
                </a:solidFill>
              </a:rPr>
              <a:t>theft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r>
              <a:rPr lang="en-GB" altLang="en-US" dirty="0"/>
              <a:t>&amp; or </a:t>
            </a:r>
            <a:r>
              <a:rPr lang="en-GB" altLang="en-US" u="sng" dirty="0">
                <a:solidFill>
                  <a:srgbClr val="FF0000"/>
                </a:solidFill>
              </a:rPr>
              <a:t>damage to property</a:t>
            </a:r>
            <a:r>
              <a:rPr lang="en-GB" altLang="en-US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7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endParaRPr lang="en-GB" altLang="en-US" dirty="0">
              <a:solidFill>
                <a:srgbClr val="FF0000"/>
              </a:solidFill>
            </a:endParaRPr>
          </a:p>
          <a:p>
            <a:pPr>
              <a:lnSpc>
                <a:spcPct val="87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r>
              <a:rPr lang="en-GB" altLang="en-US" dirty="0"/>
              <a:t>Lighting bonfires is classed as </a:t>
            </a:r>
            <a:r>
              <a:rPr lang="en-GB" altLang="en-US" u="sng" dirty="0">
                <a:solidFill>
                  <a:srgbClr val="FF0000"/>
                </a:solidFill>
              </a:rPr>
              <a:t>arson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r>
              <a:rPr lang="en-GB" altLang="en-US" dirty="0"/>
              <a:t>and if </a:t>
            </a:r>
            <a:r>
              <a:rPr lang="en-GB" altLang="en-US" dirty="0" smtClean="0"/>
              <a:t>it</a:t>
            </a:r>
          </a:p>
          <a:p>
            <a:pPr>
              <a:lnSpc>
                <a:spcPct val="87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r>
              <a:rPr lang="en-GB" altLang="en-US" dirty="0" smtClean="0"/>
              <a:t>endangers </a:t>
            </a:r>
            <a:r>
              <a:rPr lang="en-GB" altLang="en-US" dirty="0"/>
              <a:t>someone’s life it </a:t>
            </a:r>
            <a:r>
              <a:rPr lang="en-GB" altLang="en-US" dirty="0" smtClean="0"/>
              <a:t>could </a:t>
            </a:r>
            <a:r>
              <a:rPr lang="en-GB" altLang="en-US" dirty="0"/>
              <a:t>lead to </a:t>
            </a:r>
            <a:r>
              <a:rPr lang="en-GB" altLang="en-US" dirty="0" smtClean="0"/>
              <a:t>a</a:t>
            </a:r>
          </a:p>
          <a:p>
            <a:pPr>
              <a:lnSpc>
                <a:spcPct val="87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r>
              <a:rPr lang="en-GB" altLang="en-US" dirty="0" smtClean="0"/>
              <a:t>Prison sentence </a:t>
            </a:r>
            <a:endParaRPr lang="en-GB" dirty="0"/>
          </a:p>
        </p:txBody>
      </p:sp>
      <p:pic>
        <p:nvPicPr>
          <p:cNvPr id="10" name="Picture 6" descr="handcuf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8FC"/>
              </a:clrFrom>
              <a:clrTo>
                <a:srgbClr val="F7F8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133">
            <a:off x="6798565" y="5296349"/>
            <a:ext cx="2160588" cy="129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409"/>
            <a:ext cx="6912768" cy="1728192"/>
          </a:xfrm>
        </p:spPr>
        <p:txBody>
          <a:bodyPr/>
          <a:lstStyle/>
          <a:p>
            <a:r>
              <a:rPr lang="en-GB" sz="4800" b="1" dirty="0" smtClean="0">
                <a:solidFill>
                  <a:schemeClr val="tx2">
                    <a:lumMod val="75000"/>
                  </a:schemeClr>
                </a:solidFill>
              </a:rPr>
              <a:t>Do you know what to do</a:t>
            </a:r>
            <a:br>
              <a:rPr lang="en-GB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4800" b="1" dirty="0" smtClean="0">
                <a:solidFill>
                  <a:schemeClr val="tx2">
                    <a:lumMod val="75000"/>
                  </a:schemeClr>
                </a:solidFill>
              </a:rPr>
              <a:t> if</a:t>
            </a:r>
            <a:br>
              <a:rPr lang="en-GB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4800" b="1" dirty="0" smtClean="0">
                <a:solidFill>
                  <a:schemeClr val="tx2">
                    <a:lumMod val="75000"/>
                  </a:schemeClr>
                </a:solidFill>
              </a:rPr>
              <a:t> your clothes are on fire?</a:t>
            </a:r>
            <a:endParaRPr lang="en-GB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3140025"/>
            <a:ext cx="5976664" cy="816719"/>
          </a:xfrm>
        </p:spPr>
        <p:txBody>
          <a:bodyPr/>
          <a:lstStyle/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n-US" sz="6600" b="1" dirty="0">
                <a:solidFill>
                  <a:srgbClr val="FF0000"/>
                </a:solidFill>
                <a:latin typeface="Arial Black" panose="020B0A04020102020204" pitchFamily="34" charset="0"/>
              </a:rPr>
              <a:t>STOP</a:t>
            </a:r>
            <a:r>
              <a:rPr lang="en-GB" altLang="en-US" sz="6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en-GB" altLang="en-US" sz="6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n-US" sz="6600" b="1" dirty="0">
                <a:solidFill>
                  <a:srgbClr val="FF6633"/>
                </a:solidFill>
                <a:latin typeface="Arial Black" panose="020B0A04020102020204" pitchFamily="34" charset="0"/>
              </a:rPr>
              <a:t>DROP!</a:t>
            </a:r>
          </a:p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n-US" sz="6600" b="1" dirty="0">
                <a:solidFill>
                  <a:srgbClr val="FFC000"/>
                </a:solidFill>
                <a:latin typeface="Arial Black" panose="020B0A04020102020204" pitchFamily="34" charset="0"/>
              </a:rPr>
              <a:t>ROLL!</a:t>
            </a:r>
          </a:p>
          <a:p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2"/>
          <a:stretch/>
        </p:blipFill>
        <p:spPr>
          <a:xfrm>
            <a:off x="5378275" y="3140968"/>
            <a:ext cx="3535999" cy="3439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5805264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STOP, DROP, ROLL - 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https://www.youtube.com/watch?v=MySKfhQqens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37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5842992" cy="1301006"/>
          </a:xfrm>
        </p:spPr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75000"/>
                  </a:schemeClr>
                </a:solidFill>
              </a:rPr>
              <a:t>PETS</a:t>
            </a:r>
            <a:endParaRPr lang="en-GB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3356992"/>
            <a:ext cx="5832648" cy="29163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776353"/>
            <a:ext cx="8229600" cy="1180728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Always keep pets indoors as they get very frightened </a:t>
            </a:r>
            <a:r>
              <a:rPr lang="en-GB" altLang="en-US" dirty="0" smtClean="0">
                <a:solidFill>
                  <a:schemeClr val="tx2">
                    <a:lumMod val="75000"/>
                  </a:schemeClr>
                </a:solidFill>
              </a:rPr>
              <a:t>by the noise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2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457200"/>
            <a:ext cx="3394720" cy="1143000"/>
          </a:xfrm>
        </p:spPr>
        <p:txBody>
          <a:bodyPr/>
          <a:lstStyle/>
          <a:p>
            <a:r>
              <a:rPr lang="en-GB" sz="5400" b="1" dirty="0" smtClean="0">
                <a:solidFill>
                  <a:schemeClr val="tx2">
                    <a:lumMod val="75000"/>
                  </a:schemeClr>
                </a:solidFill>
              </a:rPr>
              <a:t>Questions</a:t>
            </a:r>
            <a:endParaRPr lang="en-GB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en-GB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Should we </a:t>
            </a:r>
            <a:r>
              <a:rPr lang="en-GB" alt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hold </a:t>
            </a:r>
            <a:r>
              <a:rPr lang="en-GB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fireworks </a:t>
            </a:r>
            <a:r>
              <a:rPr lang="en-GB" alt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 keep </a:t>
            </a:r>
            <a:r>
              <a:rPr lang="en-GB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them </a:t>
            </a:r>
            <a:r>
              <a:rPr lang="en-GB" alt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your pocket, even if it isn’t lit!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GB" altLang="en-US" sz="1800" dirty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GB" altLang="en-US" sz="1800" dirty="0">
                <a:solidFill>
                  <a:srgbClr val="FF0000"/>
                </a:solidFill>
              </a:rPr>
              <a:t>If you see a firework on the floor, </a:t>
            </a:r>
            <a:r>
              <a:rPr lang="en-GB" altLang="en-US" sz="1800" dirty="0" smtClean="0">
                <a:solidFill>
                  <a:srgbClr val="FF0000"/>
                </a:solidFill>
              </a:rPr>
              <a:t>is it ok to pick it up?</a:t>
            </a:r>
            <a:endParaRPr lang="en-GB" altLang="en-US" sz="18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GB" altLang="en-US" sz="1800" dirty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GB" altLang="en-US" sz="1800" dirty="0" smtClean="0">
                <a:solidFill>
                  <a:schemeClr val="accent3">
                    <a:lumMod val="50000"/>
                  </a:schemeClr>
                </a:solidFill>
              </a:rPr>
              <a:t>Is it ok to give sparklers </a:t>
            </a:r>
            <a:r>
              <a:rPr lang="en-GB" altLang="en-US" sz="1800" dirty="0">
                <a:solidFill>
                  <a:schemeClr val="accent3">
                    <a:lumMod val="50000"/>
                  </a:schemeClr>
                </a:solidFill>
              </a:rPr>
              <a:t>to your little brothers and </a:t>
            </a:r>
            <a:r>
              <a:rPr lang="en-GB" altLang="en-US" sz="1800" dirty="0" smtClean="0">
                <a:solidFill>
                  <a:schemeClr val="accent3">
                    <a:lumMod val="50000"/>
                  </a:schemeClr>
                </a:solidFill>
              </a:rPr>
              <a:t>sisters?</a:t>
            </a:r>
            <a:endParaRPr lang="en-GB" alt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GB" alt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GB" altLang="en-US" sz="1800" dirty="0" smtClean="0">
                <a:solidFill>
                  <a:schemeClr val="accent6">
                    <a:lumMod val="75000"/>
                  </a:schemeClr>
                </a:solidFill>
              </a:rPr>
              <a:t>Would it be a good idea to copy </a:t>
            </a:r>
            <a:r>
              <a:rPr lang="en-GB" altLang="en-US" sz="1800" dirty="0">
                <a:solidFill>
                  <a:schemeClr val="accent6">
                    <a:lumMod val="75000"/>
                  </a:schemeClr>
                </a:solidFill>
              </a:rPr>
              <a:t>older children </a:t>
            </a:r>
            <a:r>
              <a:rPr lang="en-GB" altLang="en-US" sz="1800" dirty="0" smtClean="0">
                <a:solidFill>
                  <a:schemeClr val="accent6">
                    <a:lumMod val="75000"/>
                  </a:schemeClr>
                </a:solidFill>
              </a:rPr>
              <a:t>who are being </a:t>
            </a:r>
            <a:r>
              <a:rPr lang="en-GB" altLang="en-US" sz="1800" dirty="0">
                <a:solidFill>
                  <a:schemeClr val="accent6">
                    <a:lumMod val="75000"/>
                  </a:schemeClr>
                </a:solidFill>
              </a:rPr>
              <a:t>silly around fireworks, </a:t>
            </a:r>
            <a:r>
              <a:rPr lang="en-GB" altLang="en-US" sz="1800" dirty="0" smtClean="0">
                <a:solidFill>
                  <a:schemeClr val="accent6">
                    <a:lumMod val="75000"/>
                  </a:schemeClr>
                </a:solidFill>
              </a:rPr>
              <a:t>Would you tell </a:t>
            </a:r>
            <a:r>
              <a:rPr lang="en-GB" altLang="en-US" sz="1800" dirty="0">
                <a:solidFill>
                  <a:schemeClr val="accent6">
                    <a:lumMod val="75000"/>
                  </a:schemeClr>
                </a:solidFill>
              </a:rPr>
              <a:t>an </a:t>
            </a:r>
            <a:r>
              <a:rPr lang="en-GB" altLang="en-US" sz="1800" dirty="0" smtClean="0">
                <a:solidFill>
                  <a:schemeClr val="accent6">
                    <a:lumMod val="75000"/>
                  </a:schemeClr>
                </a:solidFill>
              </a:rPr>
              <a:t>adult?</a:t>
            </a:r>
            <a:endParaRPr lang="en-GB" alt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GB" alt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GB" altLang="en-US" sz="1800" dirty="0" smtClean="0">
                <a:solidFill>
                  <a:schemeClr val="accent2">
                    <a:lumMod val="75000"/>
                  </a:schemeClr>
                </a:solidFill>
              </a:rPr>
              <a:t>Would it be a good idea to </a:t>
            </a: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</a:rPr>
              <a:t>wear gloves when holding a sparkler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GB" alt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GB" altLang="en-US" sz="1800" dirty="0" smtClean="0">
                <a:solidFill>
                  <a:schemeClr val="tx2">
                    <a:lumMod val="75000"/>
                  </a:schemeClr>
                </a:solidFill>
              </a:rPr>
              <a:t>Between what times should we not light Fireworks? on </a:t>
            </a:r>
            <a:r>
              <a:rPr lang="en-GB" altLang="en-US" sz="1800" dirty="0">
                <a:solidFill>
                  <a:schemeClr val="tx2">
                    <a:lumMod val="75000"/>
                  </a:schemeClr>
                </a:solidFill>
              </a:rPr>
              <a:t>a normal night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920" y="5157192"/>
            <a:ext cx="1746244" cy="123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24744"/>
            <a:ext cx="5832648" cy="1143000"/>
          </a:xfrm>
        </p:spPr>
        <p:txBody>
          <a:bodyPr/>
          <a:lstStyle/>
          <a:p>
            <a:r>
              <a:rPr lang="en-GB" sz="6000" b="1" dirty="0" smtClean="0">
                <a:solidFill>
                  <a:schemeClr val="tx2">
                    <a:lumMod val="75000"/>
                  </a:schemeClr>
                </a:solidFill>
              </a:rPr>
              <a:t>ANY QUESTIONS</a:t>
            </a:r>
            <a:endParaRPr lang="en-GB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1" b="94543" l="2865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4904"/>
            <a:ext cx="5755680" cy="3530871"/>
          </a:xfrm>
        </p:spPr>
      </p:pic>
    </p:spTree>
    <p:extLst>
      <p:ext uri="{BB962C8B-B14F-4D97-AF65-F5344CB8AC3E}">
        <p14:creationId xmlns:p14="http://schemas.microsoft.com/office/powerpoint/2010/main" val="19285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9552" y="2132856"/>
            <a:ext cx="828745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en-GB" altLang="en-US" sz="6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Halloween and </a:t>
            </a:r>
            <a:r>
              <a:rPr lang="en-GB" altLang="en-US" sz="6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Bonfire </a:t>
            </a:r>
            <a:r>
              <a:rPr lang="en-GB" altLang="en-US" sz="6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Night </a:t>
            </a:r>
            <a:endParaRPr lang="en-GB" altLang="en-US" sz="60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>
              <a:buNone/>
              <a:defRPr/>
            </a:pPr>
            <a:r>
              <a:rPr lang="en-GB" altLang="en-US" sz="6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Personal </a:t>
            </a:r>
            <a:r>
              <a:rPr lang="en-GB" altLang="en-US" sz="6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Safety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4" b="984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7355">
            <a:off x="532164" y="2573066"/>
            <a:ext cx="1827848" cy="4041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503" flipH="1">
            <a:off x="7141868" y="3116019"/>
            <a:ext cx="1914930" cy="135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>
            <a:spLocks noGrp="1" noChangeArrowheads="1"/>
          </p:cNvSpPr>
          <p:nvPr>
            <p:ph idx="1"/>
          </p:nvPr>
        </p:nvSpPr>
        <p:spPr>
          <a:xfrm>
            <a:off x="63500" y="928217"/>
            <a:ext cx="8229600" cy="28287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6000" b="1" dirty="0" smtClean="0">
                <a:solidFill>
                  <a:schemeClr val="tx2">
                    <a:lumMod val="75000"/>
                  </a:schemeClr>
                </a:solidFill>
              </a:rPr>
              <a:t>What kind of things Should we </a:t>
            </a:r>
            <a:r>
              <a:rPr lang="en-GB" altLang="en-US" sz="6000" b="1" dirty="0" smtClean="0">
                <a:solidFill>
                  <a:srgbClr val="FF0000"/>
                </a:solidFill>
              </a:rPr>
              <a:t>NOT</a:t>
            </a:r>
            <a:r>
              <a:rPr lang="en-GB" altLang="en-US" sz="6000" b="1" dirty="0" smtClean="0">
                <a:solidFill>
                  <a:schemeClr val="tx2">
                    <a:lumMod val="75000"/>
                  </a:schemeClr>
                </a:solidFill>
              </a:rPr>
              <a:t> do on Halloween?</a:t>
            </a:r>
          </a:p>
        </p:txBody>
      </p:sp>
      <p:sp>
        <p:nvSpPr>
          <p:cNvPr id="2" name="AutoShape 2" descr="Image result for old people cartoon images"/>
          <p:cNvSpPr>
            <a:spLocks noChangeAspect="1" noChangeArrowheads="1"/>
          </p:cNvSpPr>
          <p:nvPr/>
        </p:nvSpPr>
        <p:spPr bwMode="auto">
          <a:xfrm>
            <a:off x="63500" y="-914400"/>
            <a:ext cx="24479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 flipH="1">
            <a:off x="7128284" y="3000932"/>
            <a:ext cx="1820888" cy="1520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AutoShape 4" descr="Image result for old people cartoon images"/>
          <p:cNvSpPr>
            <a:spLocks noChangeAspect="1" noChangeArrowheads="1"/>
          </p:cNvSpPr>
          <p:nvPr/>
        </p:nvSpPr>
        <p:spPr bwMode="auto">
          <a:xfrm>
            <a:off x="215900" y="-762000"/>
            <a:ext cx="24479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999640" y="4274548"/>
            <a:ext cx="7414296" cy="2300276"/>
            <a:chOff x="999640" y="4274548"/>
            <a:chExt cx="7414296" cy="2300276"/>
          </a:xfrm>
        </p:grpSpPr>
        <p:pic>
          <p:nvPicPr>
            <p:cNvPr id="6" name="Picture 12" descr="See the source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640" y="4723154"/>
              <a:ext cx="2145332" cy="18516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7" name="Picture 12" descr="See the source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456" y="4274548"/>
              <a:ext cx="2327791" cy="23002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39"/>
            <a:stretch/>
          </p:blipFill>
          <p:spPr>
            <a:xfrm>
              <a:off x="6157970" y="4626501"/>
              <a:ext cx="2255966" cy="1948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6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9992" y="1268760"/>
            <a:ext cx="43204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000" b="1" dirty="0" smtClean="0">
                <a:solidFill>
                  <a:srgbClr val="FF0000"/>
                </a:solidFill>
              </a:rPr>
              <a:t>Please Don’t </a:t>
            </a:r>
            <a:r>
              <a:rPr lang="en-GB" altLang="en-US" sz="2000" dirty="0"/>
              <a:t>play tricks or games like ‘knock a door run’ – people may get </a:t>
            </a:r>
            <a:r>
              <a:rPr lang="en-GB" altLang="en-US" sz="2000" dirty="0" smtClean="0"/>
              <a:t>frightened or angry and the  </a:t>
            </a:r>
            <a:r>
              <a:rPr lang="en-GB" altLang="en-US" sz="2000" dirty="0"/>
              <a:t>consequences </a:t>
            </a:r>
            <a:r>
              <a:rPr lang="en-GB" altLang="en-US" sz="2000" dirty="0" smtClean="0"/>
              <a:t>could get you in </a:t>
            </a:r>
            <a:r>
              <a:rPr lang="en-GB" altLang="en-US" sz="2000" dirty="0"/>
              <a:t>trouble with </a:t>
            </a:r>
            <a:r>
              <a:rPr lang="en-GB" altLang="en-US" sz="2000" dirty="0" smtClean="0"/>
              <a:t>either your family or the </a:t>
            </a:r>
            <a:r>
              <a:rPr lang="en-GB" altLang="en-US" sz="2000" dirty="0"/>
              <a:t>police</a:t>
            </a:r>
            <a:r>
              <a:rPr lang="en-GB" altLang="en-US" sz="2000" dirty="0" smtClean="0"/>
              <a:t>!</a:t>
            </a:r>
          </a:p>
          <a:p>
            <a:pPr>
              <a:spcBef>
                <a:spcPct val="50000"/>
              </a:spcBef>
              <a:defRPr/>
            </a:pPr>
            <a:endParaRPr lang="en-GB" altLang="en-US" sz="1400" dirty="0"/>
          </a:p>
          <a:p>
            <a:pPr>
              <a:spcBef>
                <a:spcPct val="50000"/>
              </a:spcBef>
              <a:defRPr/>
            </a:pPr>
            <a:r>
              <a:rPr lang="en-GB" altLang="en-US" sz="2000" b="1" dirty="0" smtClean="0">
                <a:solidFill>
                  <a:srgbClr val="FF0000"/>
                </a:solidFill>
              </a:rPr>
              <a:t>Or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go out on your own, you may get lost – Always stay with an </a:t>
            </a:r>
            <a:r>
              <a:rPr lang="en-GB" altLang="en-US" sz="2000" dirty="0" smtClean="0"/>
              <a:t>adult</a:t>
            </a:r>
          </a:p>
          <a:p>
            <a:pPr>
              <a:spcBef>
                <a:spcPct val="50000"/>
              </a:spcBef>
              <a:defRPr/>
            </a:pPr>
            <a:endParaRPr lang="en-GB" altLang="en-US" sz="1400" dirty="0"/>
          </a:p>
          <a:p>
            <a:pPr>
              <a:spcBef>
                <a:spcPct val="50000"/>
              </a:spcBef>
              <a:defRPr/>
            </a:pPr>
            <a:r>
              <a:rPr lang="en-GB" altLang="en-US" sz="2000" dirty="0" smtClean="0"/>
              <a:t>The Police have leaflets that members of the public </a:t>
            </a:r>
            <a:r>
              <a:rPr lang="en-GB" altLang="en-US" sz="2000" dirty="0"/>
              <a:t>can put </a:t>
            </a:r>
            <a:r>
              <a:rPr lang="en-GB" altLang="en-US" sz="2000" dirty="0" smtClean="0"/>
              <a:t>in their windows or on doors </a:t>
            </a:r>
            <a:r>
              <a:rPr lang="en-GB" altLang="en-US" sz="2000" dirty="0"/>
              <a:t>if they don’t want to be disturbed on </a:t>
            </a:r>
            <a:r>
              <a:rPr lang="en-GB" altLang="en-US" sz="2000" dirty="0" smtClean="0"/>
              <a:t>Halloween, It </a:t>
            </a:r>
            <a:r>
              <a:rPr lang="en-GB" altLang="en-US" sz="2000" dirty="0"/>
              <a:t>may be that they have a baby in the </a:t>
            </a:r>
            <a:r>
              <a:rPr lang="en-GB" altLang="en-US" sz="2000" dirty="0" smtClean="0"/>
              <a:t>house or someone who is ill. </a:t>
            </a:r>
            <a:endParaRPr lang="en-US" altLang="en-US" sz="2000" dirty="0"/>
          </a:p>
        </p:txBody>
      </p:sp>
      <p:pic>
        <p:nvPicPr>
          <p:cNvPr id="5" name="Picture 14" descr="Halloween_No_side 2_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8"/>
          <a:stretch/>
        </p:blipFill>
        <p:spPr bwMode="auto">
          <a:xfrm>
            <a:off x="251520" y="1079456"/>
            <a:ext cx="393074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9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2057"/>
            <a:ext cx="7376707" cy="1090183"/>
          </a:xfrm>
        </p:spPr>
        <p:txBody>
          <a:bodyPr/>
          <a:lstStyle/>
          <a:p>
            <a:r>
              <a:rPr lang="en-GB" altLang="en-US" sz="6000" b="1" dirty="0">
                <a:solidFill>
                  <a:schemeClr val="tx2">
                    <a:lumMod val="75000"/>
                  </a:schemeClr>
                </a:solidFill>
              </a:rPr>
              <a:t>Anti-Social Behaviour</a:t>
            </a:r>
            <a:endParaRPr lang="en-GB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91" y="4552245"/>
            <a:ext cx="4647532" cy="700045"/>
          </a:xfrm>
        </p:spPr>
        <p:txBody>
          <a:bodyPr/>
          <a:lstStyle/>
          <a:p>
            <a:r>
              <a:rPr lang="en-GB" altLang="en-US" dirty="0"/>
              <a:t>Damage to </a:t>
            </a:r>
            <a:r>
              <a:rPr lang="en-GB" altLang="en-US" dirty="0" smtClean="0"/>
              <a:t>cars</a:t>
            </a:r>
          </a:p>
        </p:txBody>
      </p:sp>
      <p:pic>
        <p:nvPicPr>
          <p:cNvPr id="4" name="Picture 13" descr="MC90043382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34498"/>
            <a:ext cx="961864" cy="9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283968" y="5571650"/>
            <a:ext cx="4521150" cy="935038"/>
            <a:chOff x="-1735621" y="4357475"/>
            <a:chExt cx="4521150" cy="935038"/>
          </a:xfrm>
        </p:grpSpPr>
        <p:pic>
          <p:nvPicPr>
            <p:cNvPr id="7" name="Picture 17" descr="MC900437789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10" r="26389"/>
            <a:stretch>
              <a:fillRect/>
            </a:stretch>
          </p:blipFill>
          <p:spPr bwMode="auto">
            <a:xfrm>
              <a:off x="1864779" y="4357475"/>
              <a:ext cx="920750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-1735621" y="4532607"/>
              <a:ext cx="3927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GB" altLang="en-US" sz="3200" dirty="0"/>
                <a:t>Intimidate people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58816" y="3644485"/>
            <a:ext cx="4442353" cy="863322"/>
            <a:chOff x="-80068" y="4050531"/>
            <a:chExt cx="4442353" cy="887611"/>
          </a:xfrm>
        </p:grpSpPr>
        <p:pic>
          <p:nvPicPr>
            <p:cNvPr id="12" name="Picture 14" descr="MC900433819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3" y="4050531"/>
              <a:ext cx="918292" cy="887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-80068" y="4213020"/>
              <a:ext cx="3791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GB" altLang="en-US" sz="3200" dirty="0"/>
                <a:t>Smash </a:t>
              </a:r>
              <a:r>
                <a:rPr lang="en-GB" altLang="en-US" sz="3200" dirty="0" smtClean="0"/>
                <a:t>windows</a:t>
              </a:r>
              <a:endParaRPr lang="en-GB" altLang="en-US" sz="3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8594" y="2338465"/>
            <a:ext cx="6104428" cy="1155206"/>
            <a:chOff x="123757" y="2039224"/>
            <a:chExt cx="4754901" cy="1155206"/>
          </a:xfrm>
        </p:grpSpPr>
        <p:pic>
          <p:nvPicPr>
            <p:cNvPr id="6" name="Picture 15" descr="MC900433816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861" y="2039224"/>
              <a:ext cx="839797" cy="839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3757" y="2117212"/>
              <a:ext cx="37913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3200" dirty="0"/>
                <a:t>Throw Eggs and </a:t>
              </a:r>
              <a:r>
                <a:rPr lang="en-GB" sz="3200" dirty="0" smtClean="0"/>
                <a:t>Flour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88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0528" y="1155047"/>
            <a:ext cx="93245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n-US" sz="6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What kind of things</a:t>
            </a:r>
          </a:p>
          <a:p>
            <a:pPr algn="ctr" eaLnBrk="1" hangingPunct="1">
              <a:defRPr/>
            </a:pPr>
            <a:r>
              <a:rPr lang="en-GB" altLang="en-US" sz="6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GB" altLang="en-US" sz="6000" b="1" dirty="0" smtClean="0">
                <a:solidFill>
                  <a:schemeClr val="tx2">
                    <a:lumMod val="75000"/>
                  </a:schemeClr>
                </a:solidFill>
              </a:rPr>
              <a:t>should</a:t>
            </a:r>
            <a:r>
              <a:rPr lang="en-GB" altLang="en-US" sz="6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we </a:t>
            </a:r>
            <a:r>
              <a:rPr lang="en-GB" altLang="en-US" sz="6000" b="1" dirty="0" smtClean="0">
                <a:solidFill>
                  <a:srgbClr val="FF0000"/>
                </a:solidFill>
              </a:rPr>
              <a:t>DO</a:t>
            </a:r>
            <a:r>
              <a:rPr lang="en-GB" altLang="en-US" sz="6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on Halloween?</a:t>
            </a:r>
          </a:p>
        </p:txBody>
      </p:sp>
      <p:sp>
        <p:nvSpPr>
          <p:cNvPr id="2" name="AutoShape 2" descr="Image result for KIDS DRESSED HALOWEEN  cartoon images"/>
          <p:cNvSpPr>
            <a:spLocks noChangeAspect="1" noChangeArrowheads="1"/>
          </p:cNvSpPr>
          <p:nvPr/>
        </p:nvSpPr>
        <p:spPr bwMode="auto">
          <a:xfrm flipV="1">
            <a:off x="63500" y="903288"/>
            <a:ext cx="2543175" cy="101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KIDS DRESSED HALOWEEN  cartoon images"/>
          <p:cNvSpPr>
            <a:spLocks noChangeAspect="1" noChangeArrowheads="1"/>
          </p:cNvSpPr>
          <p:nvPr/>
        </p:nvSpPr>
        <p:spPr bwMode="auto">
          <a:xfrm>
            <a:off x="63500" y="-830263"/>
            <a:ext cx="25431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KIDS DRESSED HALOWEEN  cartoon images"/>
          <p:cNvSpPr>
            <a:spLocks noChangeAspect="1" noChangeArrowheads="1"/>
          </p:cNvSpPr>
          <p:nvPr/>
        </p:nvSpPr>
        <p:spPr bwMode="auto">
          <a:xfrm>
            <a:off x="63500" y="-830263"/>
            <a:ext cx="13335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2" descr="Image result for KIDS DRESSED HALOWEEN  cartoon images"/>
          <p:cNvSpPr>
            <a:spLocks noChangeAspect="1" noChangeArrowheads="1"/>
          </p:cNvSpPr>
          <p:nvPr/>
        </p:nvSpPr>
        <p:spPr bwMode="auto">
          <a:xfrm>
            <a:off x="215900" y="-677863"/>
            <a:ext cx="13335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6" descr="Image result for KIDS DRESSED HALOWEEN  cartoon images"/>
          <p:cNvSpPr>
            <a:spLocks noChangeAspect="1" noChangeArrowheads="1"/>
          </p:cNvSpPr>
          <p:nvPr/>
        </p:nvSpPr>
        <p:spPr bwMode="auto">
          <a:xfrm>
            <a:off x="520700" y="-373063"/>
            <a:ext cx="13335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7" b="87915" l="7993" r="87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23069"/>
            <a:ext cx="2425514" cy="1829452"/>
          </a:xfrm>
          <a:prstGeom prst="roundRect">
            <a:avLst>
              <a:gd name="adj" fmla="val 8594"/>
            </a:avLst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  <a:reflection blurRad="12700" stA="42000" endPos="28000" dist="5000" dir="5400000" sy="-100000" algn="bl" rotWithShape="0"/>
          </a:effectLst>
          <a:ex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17369"/>
            <a:ext cx="1728192" cy="20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540">
            <a:off x="96715" y="113323"/>
            <a:ext cx="1109976" cy="1083878"/>
          </a:xfrm>
          <a:prstGeom prst="rect">
            <a:avLst/>
          </a:prstGeom>
        </p:spPr>
      </p:pic>
      <p:pic>
        <p:nvPicPr>
          <p:cNvPr id="8" name="Picture 10" descr="TrickorTreat2_Ful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9236"/>
            <a:ext cx="4608512" cy="439003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9172" y="1484784"/>
            <a:ext cx="35953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Go out with a parent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Wear bright reflective clothing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Carry a torch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Respect people’s 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92D050"/>
                </a:solidFill>
              </a:rPr>
              <a:t>Say please and thankyou</a:t>
            </a:r>
            <a:endParaRPr lang="en-GB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898" y="2982044"/>
            <a:ext cx="885698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Make sure your bonfire is not </a:t>
            </a:r>
            <a:r>
              <a:rPr lang="en-GB" sz="2800" dirty="0" smtClean="0"/>
              <a:t>too </a:t>
            </a:r>
            <a:r>
              <a:rPr lang="en-GB" sz="2800" dirty="0"/>
              <a:t>big for your garden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Don’t light you fire under hanging branches of trees and make sure it’s not close to any outbuildings like sheds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Stand well back from the fire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Don’t </a:t>
            </a:r>
            <a:r>
              <a:rPr lang="en-GB" sz="2800" dirty="0"/>
              <a:t>throw items into the fire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Always keep a bucket of water or sand close </a:t>
            </a:r>
            <a:r>
              <a:rPr lang="en-GB" sz="2800" dirty="0" smtClean="0"/>
              <a:t>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Fireworks should not be set off between 11pm &amp; 7am</a:t>
            </a:r>
            <a:endParaRPr lang="en-GB" sz="2800" dirty="0"/>
          </a:p>
        </p:txBody>
      </p:sp>
      <p:pic>
        <p:nvPicPr>
          <p:cNvPr id="6" name="Picture 6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3608"/>
            <a:ext cx="5976664" cy="16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01562"/>
            <a:ext cx="5976664" cy="1143000"/>
          </a:xfrm>
        </p:spPr>
        <p:txBody>
          <a:bodyPr/>
          <a:lstStyle/>
          <a:p>
            <a:r>
              <a:rPr lang="en-GB" sz="6600" b="1" dirty="0" smtClean="0">
                <a:solidFill>
                  <a:schemeClr val="bg1"/>
                </a:solidFill>
              </a:rPr>
              <a:t>HOME BONFIRES</a:t>
            </a:r>
            <a:endParaRPr lang="en-GB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771854"/>
            <a:ext cx="1907704" cy="4177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4438836" cy="1143000"/>
          </a:xfrm>
        </p:spPr>
        <p:txBody>
          <a:bodyPr/>
          <a:lstStyle/>
          <a:p>
            <a:r>
              <a:rPr lang="en-GB" sz="6000" b="1" dirty="0" smtClean="0"/>
              <a:t>FIREWORKS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6912768" cy="3771800"/>
          </a:xfrm>
        </p:spPr>
        <p:txBody>
          <a:bodyPr/>
          <a:lstStyle/>
          <a:p>
            <a:pPr>
              <a:buClr>
                <a:schemeClr val="bg1"/>
              </a:buClr>
              <a:buNone/>
            </a:pPr>
            <a:r>
              <a:rPr lang="en-GB" altLang="en-US" dirty="0"/>
              <a:t>You </a:t>
            </a:r>
            <a:r>
              <a:rPr lang="en-GB" altLang="en-US" dirty="0" smtClean="0">
                <a:solidFill>
                  <a:srgbClr val="FF0000"/>
                </a:solidFill>
              </a:rPr>
              <a:t>cannot</a:t>
            </a:r>
            <a:endParaRPr lang="en-GB" altLang="en-US" dirty="0">
              <a:solidFill>
                <a:srgbClr val="FF0000"/>
              </a:solidFill>
            </a:endParaRPr>
          </a:p>
          <a:p>
            <a:r>
              <a:rPr lang="en-GB" altLang="en-US" dirty="0" smtClean="0"/>
              <a:t>Buy </a:t>
            </a:r>
            <a:r>
              <a:rPr lang="en-GB" altLang="en-US" dirty="0"/>
              <a:t>or carry any fireworks </a:t>
            </a:r>
            <a:r>
              <a:rPr lang="en-GB" altLang="en-US" dirty="0" smtClean="0"/>
              <a:t>(under 18)</a:t>
            </a:r>
            <a:endParaRPr lang="en-GB" altLang="en-US" dirty="0"/>
          </a:p>
          <a:p>
            <a:r>
              <a:rPr lang="en-GB" altLang="en-US" dirty="0" smtClean="0"/>
              <a:t>Throw </a:t>
            </a:r>
            <a:r>
              <a:rPr lang="en-GB" altLang="en-US" dirty="0"/>
              <a:t>a </a:t>
            </a:r>
            <a:r>
              <a:rPr lang="en-GB" altLang="en-US" dirty="0" smtClean="0"/>
              <a:t>firework</a:t>
            </a:r>
          </a:p>
          <a:p>
            <a:r>
              <a:rPr lang="en-GB" altLang="en-US" dirty="0" smtClean="0"/>
              <a:t>Let </a:t>
            </a:r>
            <a:r>
              <a:rPr lang="en-GB" altLang="en-US" dirty="0"/>
              <a:t>fireworks off in a public place</a:t>
            </a:r>
          </a:p>
          <a:p>
            <a:r>
              <a:rPr lang="en-GB" altLang="en-US" dirty="0" smtClean="0"/>
              <a:t>Set </a:t>
            </a:r>
            <a:r>
              <a:rPr lang="en-GB" altLang="en-US" dirty="0"/>
              <a:t>off fireworks between 11pm and 7am on normal </a:t>
            </a:r>
            <a:r>
              <a:rPr lang="en-GB" altLang="en-US" dirty="0" smtClean="0"/>
              <a:t>nights</a:t>
            </a:r>
          </a:p>
          <a:p>
            <a:r>
              <a:rPr lang="en-GB" altLang="en-US" dirty="0" smtClean="0"/>
              <a:t>Never go back to a firework which has not gone off, tell an adult.</a:t>
            </a:r>
            <a:endParaRPr lang="en-US" alt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6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478</Words>
  <Application>Microsoft Office PowerPoint</Application>
  <PresentationFormat>On-screen Show (4:3)</PresentationFormat>
  <Paragraphs>71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Anti-Social Behaviour</vt:lpstr>
      <vt:lpstr>PowerPoint Presentation</vt:lpstr>
      <vt:lpstr>PowerPoint Presentation</vt:lpstr>
      <vt:lpstr>HOME BONFIRES</vt:lpstr>
      <vt:lpstr>FIREWORKS</vt:lpstr>
      <vt:lpstr>The Law</vt:lpstr>
      <vt:lpstr>Do you know what to do  if  your clothes are on fire?</vt:lpstr>
      <vt:lpstr>PETS</vt:lpstr>
      <vt:lpstr>Questions</vt:lpstr>
      <vt:lpstr>ANY QUESTIONS</vt:lpstr>
    </vt:vector>
  </TitlesOfParts>
  <Company>Cheshire Constabulary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sch8753516</cp:lastModifiedBy>
  <cp:revision>114</cp:revision>
  <dcterms:created xsi:type="dcterms:W3CDTF">2015-02-05T14:15:12Z</dcterms:created>
  <dcterms:modified xsi:type="dcterms:W3CDTF">2021-09-30T13:57:45Z</dcterms:modified>
</cp:coreProperties>
</file>