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285" r:id="rId3"/>
    <p:sldId id="284" r:id="rId4"/>
    <p:sldId id="286" r:id="rId5"/>
    <p:sldId id="288" r:id="rId6"/>
    <p:sldId id="296" r:id="rId7"/>
    <p:sldId id="301" r:id="rId8"/>
    <p:sldId id="291" r:id="rId9"/>
    <p:sldId id="293" r:id="rId10"/>
    <p:sldId id="294" r:id="rId11"/>
    <p:sldId id="302" r:id="rId12"/>
    <p:sldId id="2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94629" autoAdjust="0"/>
  </p:normalViewPr>
  <p:slideViewPr>
    <p:cSldViewPr>
      <p:cViewPr varScale="1">
        <p:scale>
          <a:sx n="95" d="100"/>
          <a:sy n="95" d="100"/>
        </p:scale>
        <p:origin x="-9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D2DF2-9F79-4446-9322-30E58642E6E0}" type="datetimeFigureOut">
              <a:rPr lang="en-GB" smtClean="0"/>
              <a:t>30/09/2021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7DB09-C82E-40A3-BAF8-6E8AE992EB19}" type="slidenum">
              <a:rPr lang="en-GB" smtClean="0"/>
              <a:t>‹#›</a:t>
            </a:fld>
            <a:endParaRPr lang="en-GB"/>
          </a:p>
        </p:txBody>
      </p:sp>
    </p:spTree>
    <p:extLst>
      <p:ext uri="{BB962C8B-B14F-4D97-AF65-F5344CB8AC3E}">
        <p14:creationId xmlns:p14="http://schemas.microsoft.com/office/powerpoint/2010/main" val="347224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Arial" panose="020B0604020202020204" pitchFamily="34" charset="0"/>
              </a:rPr>
              <a:t>Welcome to our presentation about Halloween, Bonfire and Firework Personal Safety.</a:t>
            </a: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2</a:t>
            </a:fld>
            <a:endParaRPr lang="en-GB"/>
          </a:p>
        </p:txBody>
      </p:sp>
    </p:spTree>
    <p:extLst>
      <p:ext uri="{BB962C8B-B14F-4D97-AF65-F5344CB8AC3E}">
        <p14:creationId xmlns:p14="http://schemas.microsoft.com/office/powerpoint/2010/main" val="263029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a:t>
            </a:r>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12</a:t>
            </a:fld>
            <a:endParaRPr lang="en-GB"/>
          </a:p>
        </p:txBody>
      </p:sp>
    </p:spTree>
    <p:extLst>
      <p:ext uri="{BB962C8B-B14F-4D97-AF65-F5344CB8AC3E}">
        <p14:creationId xmlns:p14="http://schemas.microsoft.com/office/powerpoint/2010/main" val="44971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we can still have fun</a:t>
            </a:r>
            <a:r>
              <a:rPr lang="en-GB" baseline="0" dirty="0" smtClean="0"/>
              <a:t> on Halloween and this presentation is just on How to stay safe</a:t>
            </a:r>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3</a:t>
            </a:fld>
            <a:endParaRPr lang="en-GB"/>
          </a:p>
        </p:txBody>
      </p:sp>
    </p:spTree>
    <p:extLst>
      <p:ext uri="{BB962C8B-B14F-4D97-AF65-F5344CB8AC3E}">
        <p14:creationId xmlns:p14="http://schemas.microsoft.com/office/powerpoint/2010/main" val="176722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8" indent="-185738" eaLnBrk="1" hangingPunct="1"/>
            <a:r>
              <a:rPr lang="en-GB" altLang="en-US" dirty="0" smtClean="0">
                <a:latin typeface="Arial" panose="020B0604020202020204" pitchFamily="34" charset="0"/>
              </a:rPr>
              <a:t>Make sure you….. </a:t>
            </a:r>
            <a:endParaRPr lang="en-GB" altLang="en-US" i="1" dirty="0" smtClean="0">
              <a:latin typeface="Arial" panose="020B0604020202020204" pitchFamily="34" charset="0"/>
            </a:endParaRPr>
          </a:p>
          <a:p>
            <a:pPr marL="185738" indent="-185738" eaLnBrk="1" hangingPunct="1">
              <a:buFontTx/>
              <a:buChar char="•"/>
            </a:pPr>
            <a:r>
              <a:rPr lang="en-GB" altLang="en-US" dirty="0" smtClean="0">
                <a:latin typeface="Arial" panose="020B0604020202020204" pitchFamily="34" charset="0"/>
              </a:rPr>
              <a:t>Go out with an adult you trust or in a group. Stay safe. </a:t>
            </a:r>
          </a:p>
          <a:p>
            <a:pPr marL="185738" indent="-185738" eaLnBrk="1" hangingPunct="1">
              <a:buFontTx/>
              <a:buChar char="•"/>
            </a:pPr>
            <a:r>
              <a:rPr lang="en-GB" altLang="en-US" dirty="0" smtClean="0">
                <a:latin typeface="Arial" panose="020B0604020202020204" pitchFamily="34" charset="0"/>
              </a:rPr>
              <a:t>Wear bright reflective clothing. If you’re going out in the dark, make sure you can be seen by road users. How would you do that? </a:t>
            </a:r>
          </a:p>
          <a:p>
            <a:pPr marL="185738" indent="-185738" eaLnBrk="1" hangingPunct="1">
              <a:buFontTx/>
              <a:buChar char="•"/>
            </a:pPr>
            <a:r>
              <a:rPr lang="en-GB" altLang="en-US" dirty="0" smtClean="0">
                <a:latin typeface="Arial" panose="020B0604020202020204" pitchFamily="34" charset="0"/>
              </a:rPr>
              <a:t>Carry a torch with you. If you go out in the dark, make sure you can see where you are going by using a torch. </a:t>
            </a:r>
          </a:p>
          <a:p>
            <a:pPr marL="185738" indent="-185738" eaLnBrk="1" hangingPunct="1">
              <a:buFontTx/>
              <a:buChar char="•"/>
            </a:pPr>
            <a:r>
              <a:rPr lang="en-GB" altLang="en-US" dirty="0" smtClean="0">
                <a:latin typeface="Arial" panose="020B0604020202020204" pitchFamily="34" charset="0"/>
              </a:rPr>
              <a:t>Respect peoples’ property at all times. Don’t cause any damage by throwing eggs or flour, or squirting silly string. Think about how you would feel if somebody did that to your house. </a:t>
            </a:r>
          </a:p>
          <a:p>
            <a:pPr marL="185738" indent="-185738" eaLnBrk="1" hangingPunct="1">
              <a:buFontTx/>
              <a:buChar char="•"/>
            </a:pPr>
            <a:endParaRPr lang="en-GB"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4</a:t>
            </a:fld>
            <a:endParaRPr lang="en-GB"/>
          </a:p>
        </p:txBody>
      </p:sp>
    </p:spTree>
    <p:extLst>
      <p:ext uri="{BB962C8B-B14F-4D97-AF65-F5344CB8AC3E}">
        <p14:creationId xmlns:p14="http://schemas.microsoft.com/office/powerpoint/2010/main" val="246369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i="0" dirty="0" smtClean="0">
                <a:latin typeface="Arial" panose="020B0604020202020204" pitchFamily="34" charset="0"/>
              </a:rPr>
              <a:t>Talk</a:t>
            </a:r>
            <a:r>
              <a:rPr lang="en-US" altLang="en-US" i="0" baseline="0" dirty="0" smtClean="0">
                <a:latin typeface="Arial" panose="020B0604020202020204" pitchFamily="34" charset="0"/>
              </a:rPr>
              <a:t> about what we should not do on </a:t>
            </a:r>
            <a:r>
              <a:rPr lang="en-US" altLang="en-US" i="0" baseline="0" dirty="0" err="1" smtClean="0">
                <a:latin typeface="Arial" panose="020B0604020202020204" pitchFamily="34" charset="0"/>
              </a:rPr>
              <a:t>halloween</a:t>
            </a:r>
            <a:endParaRPr lang="en-GB" altLang="en-US" i="1" dirty="0" smtClean="0">
              <a:latin typeface="Arial" panose="020B0604020202020204" pitchFamily="34" charset="0"/>
            </a:endParaRPr>
          </a:p>
          <a:p>
            <a:pPr eaLnBrk="1" hangingPunct="1"/>
            <a:endParaRPr lang="en-US"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5</a:t>
            </a:fld>
            <a:endParaRPr lang="en-GB"/>
          </a:p>
        </p:txBody>
      </p:sp>
    </p:spTree>
    <p:extLst>
      <p:ext uri="{BB962C8B-B14F-4D97-AF65-F5344CB8AC3E}">
        <p14:creationId xmlns:p14="http://schemas.microsoft.com/office/powerpoint/2010/main" val="380867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about damage, throwing things at peoples property how is may make them feel, how would they like it if somebody did it to their family.</a:t>
            </a:r>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6</a:t>
            </a:fld>
            <a:endParaRPr lang="en-GB"/>
          </a:p>
        </p:txBody>
      </p:sp>
    </p:spTree>
    <p:extLst>
      <p:ext uri="{BB962C8B-B14F-4D97-AF65-F5344CB8AC3E}">
        <p14:creationId xmlns:p14="http://schemas.microsoft.com/office/powerpoint/2010/main" val="308014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 about the dangers</a:t>
            </a:r>
            <a:r>
              <a:rPr lang="en-GB" baseline="0" dirty="0" smtClean="0"/>
              <a:t> of fireworks, throwing them, picking them up when they haven’t gone off – might go off in their face. Wear gloves – to protect their hands, </a:t>
            </a:r>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8</a:t>
            </a:fld>
            <a:endParaRPr lang="en-GB"/>
          </a:p>
        </p:txBody>
      </p:sp>
    </p:spTree>
    <p:extLst>
      <p:ext uri="{BB962C8B-B14F-4D97-AF65-F5344CB8AC3E}">
        <p14:creationId xmlns:p14="http://schemas.microsoft.com/office/powerpoint/2010/main" val="12553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smtClean="0">
                <a:latin typeface="Arial" panose="020B0604020202020204" pitchFamily="34" charset="0"/>
              </a:rPr>
              <a:t>Bonfires </a:t>
            </a:r>
            <a:r>
              <a:rPr lang="en-US" altLang="en-US" i="1" dirty="0" smtClean="0">
                <a:latin typeface="Arial" panose="020B0604020202020204" pitchFamily="34" charset="0"/>
              </a:rPr>
              <a:t>(left click)</a:t>
            </a:r>
            <a:r>
              <a:rPr lang="en-US" altLang="en-US" dirty="0" smtClean="0">
                <a:latin typeface="Arial" panose="020B0604020202020204" pitchFamily="34" charset="0"/>
              </a:rPr>
              <a:t> </a:t>
            </a:r>
            <a:endParaRPr lang="en-GB" altLang="en-US" b="1" dirty="0" smtClean="0">
              <a:latin typeface="Arial" panose="020B0604020202020204" pitchFamily="34" charset="0"/>
            </a:endParaRPr>
          </a:p>
          <a:p>
            <a:pPr eaLnBrk="1" hangingPunct="1"/>
            <a:r>
              <a:rPr lang="en-GB" altLang="en-US" dirty="0" smtClean="0">
                <a:latin typeface="Arial" panose="020B0604020202020204" pitchFamily="34" charset="0"/>
              </a:rPr>
              <a:t>Who knows what to do if your clothes catch fire? </a:t>
            </a:r>
            <a:r>
              <a:rPr lang="en-US" altLang="en-US" i="1" dirty="0" smtClean="0">
                <a:latin typeface="Arial" panose="020B0604020202020204" pitchFamily="34" charset="0"/>
              </a:rPr>
              <a:t>(left click)</a:t>
            </a:r>
            <a:r>
              <a:rPr lang="en-US" altLang="en-US" dirty="0" smtClean="0">
                <a:latin typeface="Arial" panose="020B0604020202020204" pitchFamily="34" charset="0"/>
              </a:rPr>
              <a:t> </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STOP! - Don’t run around – you will fan the flames and make them burn faster </a:t>
            </a:r>
            <a:r>
              <a:rPr lang="en-US" altLang="en-US" i="1" dirty="0" smtClean="0">
                <a:latin typeface="Arial" panose="020B0604020202020204" pitchFamily="34" charset="0"/>
              </a:rPr>
              <a:t>(left click)</a:t>
            </a:r>
            <a:r>
              <a:rPr lang="en-US" altLang="en-US" dirty="0" smtClean="0">
                <a:latin typeface="Arial" panose="020B0604020202020204" pitchFamily="34" charset="0"/>
              </a:rPr>
              <a:t> </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DROP! - lie down - this makes it harder for the fire to spread and reduces the effect of flames on your face and head (flames burn upwards) </a:t>
            </a:r>
          </a:p>
          <a:p>
            <a:pPr eaLnBrk="1" hangingPunct="1"/>
            <a:r>
              <a:rPr lang="en-GB" altLang="en-US" dirty="0" smtClean="0">
                <a:latin typeface="Arial" panose="020B0604020202020204" pitchFamily="34" charset="0"/>
              </a:rPr>
              <a:t>(smother the flames - cover the flames with heavy material, like a coat or blanket; this blocks the fire's supply of oxygen ) </a:t>
            </a:r>
            <a:r>
              <a:rPr lang="en-US" altLang="en-US" i="1" dirty="0" smtClean="0">
                <a:latin typeface="Arial" panose="020B0604020202020204" pitchFamily="34" charset="0"/>
              </a:rPr>
              <a:t>(left click)</a:t>
            </a:r>
            <a:r>
              <a:rPr lang="en-US" altLang="en-US" dirty="0" smtClean="0">
                <a:latin typeface="Arial" panose="020B0604020202020204" pitchFamily="34" charset="0"/>
              </a:rPr>
              <a:t> </a:t>
            </a:r>
            <a:endParaRPr lang="en-GB" altLang="en-US" dirty="0" smtClean="0">
              <a:latin typeface="Arial" panose="020B0604020202020204" pitchFamily="34" charset="0"/>
            </a:endParaRPr>
          </a:p>
          <a:p>
            <a:pPr eaLnBrk="1" hangingPunct="1"/>
            <a:r>
              <a:rPr lang="en-GB" altLang="en-US" dirty="0" smtClean="0">
                <a:latin typeface="Arial" panose="020B0604020202020204" pitchFamily="34" charset="0"/>
              </a:rPr>
              <a:t>ROLL! - roll around – rolling smothers the flames </a:t>
            </a:r>
            <a:r>
              <a:rPr lang="en-US" altLang="en-US" i="1" dirty="0" smtClean="0">
                <a:latin typeface="Arial" panose="020B0604020202020204" pitchFamily="34" charset="0"/>
              </a:rPr>
              <a:t>(left click)</a:t>
            </a:r>
            <a:r>
              <a:rPr lang="en-US" altLang="en-US" dirty="0" smtClean="0">
                <a:latin typeface="Arial" panose="020B0604020202020204" pitchFamily="34" charset="0"/>
              </a:rPr>
              <a:t> </a:t>
            </a:r>
            <a:endParaRPr lang="en-GB"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9</a:t>
            </a:fld>
            <a:endParaRPr lang="en-GB"/>
          </a:p>
        </p:txBody>
      </p:sp>
    </p:spTree>
    <p:extLst>
      <p:ext uri="{BB962C8B-B14F-4D97-AF65-F5344CB8AC3E}">
        <p14:creationId xmlns:p14="http://schemas.microsoft.com/office/powerpoint/2010/main" val="38875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Pets </a:t>
            </a:r>
            <a:r>
              <a:rPr lang="en-GB" altLang="en-US" i="1" dirty="0" smtClean="0">
                <a:latin typeface="Arial" panose="020B0604020202020204" pitchFamily="34" charset="0"/>
              </a:rPr>
              <a:t>(left click)</a:t>
            </a:r>
            <a:endParaRPr lang="en-US" altLang="en-US" b="1" dirty="0" smtClean="0">
              <a:latin typeface="Arial" panose="020B0604020202020204" pitchFamily="34" charset="0"/>
            </a:endParaRPr>
          </a:p>
          <a:p>
            <a:pPr eaLnBrk="1" hangingPunct="1"/>
            <a:r>
              <a:rPr lang="en-US" altLang="en-US" dirty="0" smtClean="0">
                <a:latin typeface="Arial" panose="020B0604020202020204" pitchFamily="34" charset="0"/>
              </a:rPr>
              <a:t>This cat was hurt by fireworks. It had terrible burns and was in a lot of pain. </a:t>
            </a:r>
            <a:r>
              <a:rPr lang="en-GB" altLang="en-US" i="1" dirty="0" smtClean="0">
                <a:latin typeface="Arial" panose="020B0604020202020204" pitchFamily="34" charset="0"/>
              </a:rPr>
              <a:t>(left click)</a:t>
            </a:r>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Always keep pets indoors as they get very frightened by loud noises. Close windows and curtains and put on some music. If you can, get an adult to check under the bonfire before it is lit. Animals such as hedgehogs may have crawled under it and get hurt when it is lit. </a:t>
            </a:r>
            <a:r>
              <a:rPr lang="en-GB" altLang="en-US" i="1" dirty="0" smtClean="0">
                <a:latin typeface="Arial" panose="020B0604020202020204" pitchFamily="34" charset="0"/>
              </a:rPr>
              <a:t>(left click)</a:t>
            </a:r>
          </a:p>
          <a:p>
            <a:pPr eaLnBrk="1" hangingPunct="1"/>
            <a:endParaRPr lang="en-US" altLang="en-US" dirty="0" smtClean="0">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10</a:t>
            </a:fld>
            <a:endParaRPr lang="en-GB"/>
          </a:p>
        </p:txBody>
      </p:sp>
    </p:spTree>
    <p:extLst>
      <p:ext uri="{BB962C8B-B14F-4D97-AF65-F5344CB8AC3E}">
        <p14:creationId xmlns:p14="http://schemas.microsoft.com/office/powerpoint/2010/main" val="118425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smtClean="0"/>
              <a:t>No</a:t>
            </a:r>
          </a:p>
          <a:p>
            <a:pPr marL="228600" indent="-228600">
              <a:buAutoNum type="arabicPeriod"/>
            </a:pPr>
            <a:r>
              <a:rPr lang="en-GB" baseline="0" dirty="0" smtClean="0"/>
              <a:t>Toffee apples – Hot dogs – Treacle</a:t>
            </a:r>
          </a:p>
          <a:p>
            <a:pPr marL="228600" indent="-228600">
              <a:buAutoNum type="arabicPeriod"/>
            </a:pPr>
            <a:r>
              <a:rPr lang="en-GB" baseline="0" dirty="0" smtClean="0"/>
              <a:t>Never throw fireworks – Stand back from Bonfire</a:t>
            </a:r>
          </a:p>
          <a:p>
            <a:pPr marL="228600" indent="-228600">
              <a:buAutoNum type="arabicPeriod"/>
            </a:pPr>
            <a:r>
              <a:rPr lang="en-GB" baseline="0" dirty="0" smtClean="0"/>
              <a:t>11pm and 7am</a:t>
            </a:r>
          </a:p>
          <a:p>
            <a:pPr marL="228600" indent="-228600">
              <a:buAutoNum type="arabicPeriod"/>
            </a:pPr>
            <a:r>
              <a:rPr lang="en-GB" baseline="0" dirty="0" smtClean="0"/>
              <a:t>Stop Drop Roll</a:t>
            </a:r>
          </a:p>
          <a:p>
            <a:endParaRPr lang="en-GB" dirty="0"/>
          </a:p>
        </p:txBody>
      </p:sp>
      <p:sp>
        <p:nvSpPr>
          <p:cNvPr id="4" name="Slide Number Placeholder 3"/>
          <p:cNvSpPr>
            <a:spLocks noGrp="1"/>
          </p:cNvSpPr>
          <p:nvPr>
            <p:ph type="sldNum" sz="quarter" idx="10"/>
          </p:nvPr>
        </p:nvSpPr>
        <p:spPr/>
        <p:txBody>
          <a:bodyPr/>
          <a:lstStyle/>
          <a:p>
            <a:fld id="{88D7DB09-C82E-40A3-BAF8-6E8AE992EB19}" type="slidenum">
              <a:rPr lang="en-GB" smtClean="0"/>
              <a:t>11</a:t>
            </a:fld>
            <a:endParaRPr lang="en-GB"/>
          </a:p>
        </p:txBody>
      </p:sp>
    </p:spTree>
    <p:extLst>
      <p:ext uri="{BB962C8B-B14F-4D97-AF65-F5344CB8AC3E}">
        <p14:creationId xmlns:p14="http://schemas.microsoft.com/office/powerpoint/2010/main" val="138909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0A716CC-F0D6-4133-BE8D-18FA076BA39F}" type="slidenum">
              <a:rPr lang="en-GB"/>
              <a:pPr>
                <a:defRPr/>
              </a:pPr>
              <a:t>‹#›</a:t>
            </a:fld>
            <a:endParaRPr lang="en-GB"/>
          </a:p>
        </p:txBody>
      </p:sp>
    </p:spTree>
    <p:extLst>
      <p:ext uri="{BB962C8B-B14F-4D97-AF65-F5344CB8AC3E}">
        <p14:creationId xmlns:p14="http://schemas.microsoft.com/office/powerpoint/2010/main" val="862375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9/30/2021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watch?v=MySKfhQqe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024" y="1340768"/>
            <a:ext cx="8748464" cy="4556457"/>
          </a:xfrm>
          <a:prstGeom prst="rect">
            <a:avLst/>
          </a:prstGeom>
        </p:spPr>
      </p:pic>
      <p:pic>
        <p:nvPicPr>
          <p:cNvPr id="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6487" y="6235857"/>
            <a:ext cx="1587537" cy="62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42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2699792" y="116632"/>
            <a:ext cx="2515816" cy="981075"/>
          </a:xfrm>
          <a:prstGeom prst="rect">
            <a:avLst/>
          </a:prstGeom>
        </p:spPr>
        <p:txBody>
          <a:bodyPr lIns="90000" tIns="46800" rIns="90000" bIns="46800"/>
          <a:lstStyle/>
          <a:p>
            <a:pPr defTabSz="449263" eaLnBrk="1" hangingPunct="1">
              <a:buClr>
                <a:srgbClr val="FE1F08"/>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6000" b="1" dirty="0" smtClean="0">
                <a:solidFill>
                  <a:schemeClr val="tx2">
                    <a:lumMod val="75000"/>
                  </a:schemeClr>
                </a:solidFill>
              </a:rPr>
              <a:t>Pets</a:t>
            </a:r>
          </a:p>
        </p:txBody>
      </p:sp>
      <p:sp>
        <p:nvSpPr>
          <p:cNvPr id="9" name="Rectangle 4"/>
          <p:cNvSpPr txBox="1">
            <a:spLocks noChangeArrowheads="1"/>
          </p:cNvSpPr>
          <p:nvPr/>
        </p:nvSpPr>
        <p:spPr>
          <a:xfrm>
            <a:off x="3066237" y="4293096"/>
            <a:ext cx="5735637" cy="1911350"/>
          </a:xfrm>
          <a:prstGeom prst="rect">
            <a:avLst/>
          </a:prstGeom>
        </p:spPr>
        <p:txBody>
          <a:bodyPr lIns="90000" tIns="46800" rIns="90000" bIns="4680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39725" indent="-339725" defTabSz="449263">
              <a:lnSpc>
                <a:spcPct val="90000"/>
              </a:lnSpc>
              <a:spcBef>
                <a:spcPct val="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Arial" panose="020B0604020202020204" pitchFamily="34" charset="0"/>
                <a:cs typeface="Arial" panose="020B0604020202020204" pitchFamily="34" charset="0"/>
              </a:rPr>
              <a:t>This cat was hurt by</a:t>
            </a:r>
          </a:p>
          <a:p>
            <a:pPr marL="339725" indent="-339725" defTabSz="449263">
              <a:lnSpc>
                <a:spcPct val="90000"/>
              </a:lnSpc>
              <a:spcBef>
                <a:spcPct val="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Arial" panose="020B0604020202020204" pitchFamily="34" charset="0"/>
                <a:cs typeface="Arial" panose="020B0604020202020204" pitchFamily="34" charset="0"/>
              </a:rPr>
              <a:t>fireworks. It had terrible</a:t>
            </a:r>
          </a:p>
          <a:p>
            <a:pPr marL="339725" indent="-339725" defTabSz="449263">
              <a:lnSpc>
                <a:spcPct val="90000"/>
              </a:lnSpc>
              <a:spcBef>
                <a:spcPct val="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Arial" panose="020B0604020202020204" pitchFamily="34" charset="0"/>
                <a:cs typeface="Arial" panose="020B0604020202020204" pitchFamily="34" charset="0"/>
              </a:rPr>
              <a:t>burns and was in a lot of</a:t>
            </a:r>
          </a:p>
          <a:p>
            <a:pPr marL="339725" indent="-339725" defTabSz="449263">
              <a:lnSpc>
                <a:spcPct val="90000"/>
              </a:lnSpc>
              <a:spcBef>
                <a:spcPct val="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dirty="0" smtClean="0">
                <a:latin typeface="Arial" panose="020B0604020202020204" pitchFamily="34" charset="0"/>
                <a:cs typeface="Arial" panose="020B0604020202020204" pitchFamily="34" charset="0"/>
              </a:rPr>
              <a:t>pain. He is </a:t>
            </a:r>
            <a:r>
              <a:rPr lang="en-GB" altLang="en-US" b="1" dirty="0" smtClean="0">
                <a:solidFill>
                  <a:srgbClr val="FF0000"/>
                </a:solidFill>
                <a:latin typeface="Arial" panose="020B0604020202020204" pitchFamily="34" charset="0"/>
                <a:cs typeface="Arial" panose="020B0604020202020204" pitchFamily="34" charset="0"/>
              </a:rPr>
              <a:t>OK</a:t>
            </a:r>
            <a:r>
              <a:rPr lang="en-GB" altLang="en-US" dirty="0" smtClean="0">
                <a:latin typeface="Arial" panose="020B0604020202020204" pitchFamily="34" charset="0"/>
                <a:cs typeface="Arial" panose="020B0604020202020204" pitchFamily="34" charset="0"/>
              </a:rPr>
              <a:t> now. </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4095750"/>
            <a:ext cx="2159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963" y="1196975"/>
            <a:ext cx="22098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
          <p:cNvSpPr>
            <a:spLocks noChangeArrowheads="1"/>
          </p:cNvSpPr>
          <p:nvPr/>
        </p:nvSpPr>
        <p:spPr bwMode="auto">
          <a:xfrm>
            <a:off x="3084513" y="1705610"/>
            <a:ext cx="52562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defTabSz="449263">
              <a:spcBef>
                <a:spcPct val="200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GB" altLang="en-US" dirty="0">
                <a:latin typeface="Arial" panose="020B0604020202020204" pitchFamily="34" charset="0"/>
              </a:rPr>
              <a:t>Always keep pets in</a:t>
            </a:r>
          </a:p>
          <a:p>
            <a:pPr eaLnBrk="1" hangingPunct="1">
              <a:lnSpc>
                <a:spcPct val="90000"/>
              </a:lnSpc>
              <a:spcBef>
                <a:spcPct val="0"/>
              </a:spcBef>
              <a:buFontTx/>
              <a:buNone/>
            </a:pPr>
            <a:r>
              <a:rPr lang="en-GB" altLang="en-US" dirty="0">
                <a:latin typeface="Arial" panose="020B0604020202020204" pitchFamily="34" charset="0"/>
              </a:rPr>
              <a:t>doors as they get very</a:t>
            </a:r>
          </a:p>
          <a:p>
            <a:pPr eaLnBrk="1" hangingPunct="1">
              <a:lnSpc>
                <a:spcPct val="90000"/>
              </a:lnSpc>
              <a:spcBef>
                <a:spcPct val="0"/>
              </a:spcBef>
              <a:buFontTx/>
              <a:buNone/>
            </a:pPr>
            <a:r>
              <a:rPr lang="en-GB" altLang="en-US" dirty="0">
                <a:latin typeface="Arial" panose="020B0604020202020204" pitchFamily="34" charset="0"/>
              </a:rPr>
              <a:t>frightened by loud noises</a:t>
            </a:r>
            <a:r>
              <a:rPr lang="en-GB" altLang="en-US" b="1" dirty="0">
                <a:latin typeface="Arial" panose="020B0604020202020204" pitchFamily="34" charset="0"/>
              </a:rPr>
              <a:t>.</a:t>
            </a:r>
          </a:p>
        </p:txBody>
      </p:sp>
    </p:spTree>
    <p:extLst>
      <p:ext uri="{BB962C8B-B14F-4D97-AF65-F5344CB8AC3E}">
        <p14:creationId xmlns:p14="http://schemas.microsoft.com/office/powerpoint/2010/main" val="374384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916832"/>
            <a:ext cx="8892480" cy="3785652"/>
          </a:xfrm>
          <a:prstGeom prst="rect">
            <a:avLst/>
          </a:prstGeom>
        </p:spPr>
        <p:txBody>
          <a:bodyPr wrap="square">
            <a:spAutoFit/>
          </a:bodyPr>
          <a:lstStyle/>
          <a:p>
            <a:pPr algn="ctr"/>
            <a:r>
              <a:rPr lang="en-GB" sz="2400" dirty="0" smtClean="0">
                <a:solidFill>
                  <a:srgbClr val="FF0000"/>
                </a:solidFill>
              </a:rPr>
              <a:t>Should we keep fireworks in our pockets?</a:t>
            </a:r>
            <a:endParaRPr lang="en-GB" sz="2400" dirty="0">
              <a:solidFill>
                <a:srgbClr val="FF0000"/>
              </a:solidFill>
            </a:endParaRPr>
          </a:p>
          <a:p>
            <a:pPr algn="ctr"/>
            <a:endParaRPr lang="en-GB" sz="2400" dirty="0">
              <a:solidFill>
                <a:srgbClr val="FF0000"/>
              </a:solidFill>
            </a:endParaRPr>
          </a:p>
          <a:p>
            <a:pPr algn="ctr"/>
            <a:r>
              <a:rPr lang="en-GB" sz="2400" dirty="0">
                <a:solidFill>
                  <a:schemeClr val="accent2">
                    <a:lumMod val="75000"/>
                  </a:schemeClr>
                </a:solidFill>
              </a:rPr>
              <a:t>Name something we like to eat on Bonfire night?</a:t>
            </a:r>
          </a:p>
          <a:p>
            <a:pPr algn="ctr"/>
            <a:endParaRPr lang="en-GB" sz="2400" dirty="0">
              <a:solidFill>
                <a:schemeClr val="tx2">
                  <a:lumMod val="75000"/>
                </a:schemeClr>
              </a:solidFill>
            </a:endParaRPr>
          </a:p>
          <a:p>
            <a:pPr algn="ctr"/>
            <a:r>
              <a:rPr lang="en-GB" sz="2400" dirty="0">
                <a:solidFill>
                  <a:schemeClr val="accent6">
                    <a:lumMod val="75000"/>
                  </a:schemeClr>
                </a:solidFill>
              </a:rPr>
              <a:t> Tell us 2 ways we can stay safe.</a:t>
            </a:r>
          </a:p>
          <a:p>
            <a:pPr algn="ctr"/>
            <a:endParaRPr lang="en-GB" sz="2400" dirty="0">
              <a:solidFill>
                <a:schemeClr val="tx2">
                  <a:lumMod val="75000"/>
                </a:schemeClr>
              </a:solidFill>
            </a:endParaRPr>
          </a:p>
          <a:p>
            <a:pPr algn="ctr"/>
            <a:r>
              <a:rPr lang="en-GB" sz="2400" dirty="0">
                <a:solidFill>
                  <a:srgbClr val="00B050"/>
                </a:solidFill>
              </a:rPr>
              <a:t>Between what hours are we not allowed to set off fireworks on normal nights?</a:t>
            </a:r>
          </a:p>
          <a:p>
            <a:pPr algn="ctr"/>
            <a:endParaRPr lang="en-US" sz="2400" dirty="0">
              <a:solidFill>
                <a:schemeClr val="tx2">
                  <a:lumMod val="75000"/>
                </a:schemeClr>
              </a:solidFill>
            </a:endParaRPr>
          </a:p>
          <a:p>
            <a:pPr algn="ctr"/>
            <a:r>
              <a:rPr lang="en-US" sz="2400" dirty="0">
                <a:solidFill>
                  <a:schemeClr val="accent4">
                    <a:lumMod val="75000"/>
                  </a:schemeClr>
                </a:solidFill>
              </a:rPr>
              <a:t>What should you do if you catch fire?</a:t>
            </a:r>
          </a:p>
        </p:txBody>
      </p:sp>
      <p:sp>
        <p:nvSpPr>
          <p:cNvPr id="6" name="TextBox 5"/>
          <p:cNvSpPr txBox="1"/>
          <p:nvPr/>
        </p:nvSpPr>
        <p:spPr>
          <a:xfrm>
            <a:off x="3779912" y="764704"/>
            <a:ext cx="1638436" cy="923330"/>
          </a:xfrm>
          <a:prstGeom prst="rect">
            <a:avLst/>
          </a:prstGeom>
          <a:noFill/>
        </p:spPr>
        <p:txBody>
          <a:bodyPr wrap="square" rtlCol="0">
            <a:spAutoFit/>
          </a:bodyPr>
          <a:lstStyle/>
          <a:p>
            <a:r>
              <a:rPr lang="en-GB" sz="5400" b="1" dirty="0">
                <a:solidFill>
                  <a:srgbClr val="00B0F0"/>
                </a:solidFill>
              </a:rPr>
              <a:t>Quiz</a:t>
            </a:r>
            <a:endParaRPr lang="en-US" sz="5400" b="1" dirty="0">
              <a:solidFill>
                <a:srgbClr val="00B0F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02" y="305865"/>
            <a:ext cx="1865376" cy="1496568"/>
          </a:xfrm>
          <a:prstGeom prst="rect">
            <a:avLst/>
          </a:prstGeom>
        </p:spPr>
      </p:pic>
    </p:spTree>
    <p:extLst>
      <p:ext uri="{BB962C8B-B14F-4D97-AF65-F5344CB8AC3E}">
        <p14:creationId xmlns:p14="http://schemas.microsoft.com/office/powerpoint/2010/main" val="6880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V="1">
            <a:off x="1841014" y="1340768"/>
            <a:ext cx="5472608" cy="1015663"/>
          </a:xfrm>
          <a:prstGeom prst="rect">
            <a:avLst/>
          </a:prstGeom>
          <a:noFill/>
        </p:spPr>
        <p:txBody>
          <a:bodyPr wrap="square">
            <a:spAutoFit/>
          </a:bodyPr>
          <a:lstStyle/>
          <a:p>
            <a:pPr algn="ctr" eaLnBrk="1" hangingPunct="1">
              <a:defRPr/>
            </a:pPr>
            <a:r>
              <a:rPr lang="en-GB" sz="6000" b="1" dirty="0" smtClean="0">
                <a:latin typeface="+mj-lt"/>
              </a:rPr>
              <a:t> </a:t>
            </a:r>
            <a:r>
              <a:rPr lang="en-GB" sz="6000" b="1" dirty="0" smtClean="0">
                <a:solidFill>
                  <a:schemeClr val="tx2">
                    <a:lumMod val="75000"/>
                  </a:schemeClr>
                </a:solidFill>
                <a:latin typeface="+mj-lt"/>
              </a:rPr>
              <a:t>Any Questions</a:t>
            </a:r>
            <a:r>
              <a:rPr lang="en-GB" sz="6000" b="1" dirty="0">
                <a:solidFill>
                  <a:schemeClr val="tx2">
                    <a:lumMod val="75000"/>
                  </a:schemeClr>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636912"/>
            <a:ext cx="4763165" cy="3172268"/>
          </a:xfrm>
          <a:prstGeom prst="rect">
            <a:avLst/>
          </a:prstGeom>
        </p:spPr>
      </p:pic>
    </p:spTree>
    <p:extLst>
      <p:ext uri="{BB962C8B-B14F-4D97-AF65-F5344CB8AC3E}">
        <p14:creationId xmlns:p14="http://schemas.microsoft.com/office/powerpoint/2010/main" val="907453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0528" y="-459432"/>
            <a:ext cx="913085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GB" altLang="en-US" sz="6000" b="1" dirty="0" smtClean="0">
              <a:latin typeface="Arial" panose="020B0604020202020204" pitchFamily="34" charset="0"/>
            </a:endParaRPr>
          </a:p>
          <a:p>
            <a:pPr algn="ctr" eaLnBrk="1" hangingPunct="1">
              <a:spcBef>
                <a:spcPct val="50000"/>
              </a:spcBef>
              <a:buFontTx/>
              <a:buNone/>
            </a:pPr>
            <a:r>
              <a:rPr lang="en-GB" altLang="en-US" sz="6000" b="1" dirty="0" smtClean="0">
                <a:solidFill>
                  <a:schemeClr val="tx2">
                    <a:lumMod val="75000"/>
                  </a:schemeClr>
                </a:solidFill>
                <a:latin typeface="Arial" panose="020B0604020202020204" pitchFamily="34" charset="0"/>
              </a:rPr>
              <a:t>Halloween </a:t>
            </a:r>
            <a:r>
              <a:rPr lang="en-GB" altLang="en-US" sz="6000" b="1" dirty="0">
                <a:solidFill>
                  <a:schemeClr val="tx2">
                    <a:lumMod val="75000"/>
                  </a:schemeClr>
                </a:solidFill>
                <a:latin typeface="Arial" panose="020B0604020202020204" pitchFamily="34" charset="0"/>
              </a:rPr>
              <a:t>and Bonfire Night Personal Safety</a:t>
            </a:r>
          </a:p>
        </p:txBody>
      </p:sp>
      <p:grpSp>
        <p:nvGrpSpPr>
          <p:cNvPr id="2" name="Group 1"/>
          <p:cNvGrpSpPr/>
          <p:nvPr/>
        </p:nvGrpSpPr>
        <p:grpSpPr>
          <a:xfrm>
            <a:off x="1547665" y="2967743"/>
            <a:ext cx="6913710" cy="3432749"/>
            <a:chOff x="1547665" y="2967743"/>
            <a:chExt cx="6913710" cy="3432749"/>
          </a:xfrm>
        </p:grpSpPr>
        <p:sp>
          <p:nvSpPr>
            <p:cNvPr id="8" name="Text Box 9"/>
            <p:cNvSpPr txBox="1">
              <a:spLocks noChangeArrowheads="1"/>
            </p:cNvSpPr>
            <p:nvPr/>
          </p:nvSpPr>
          <p:spPr bwMode="auto">
            <a:xfrm>
              <a:off x="1547665" y="5877272"/>
              <a:ext cx="69137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50000"/>
                </a:spcBef>
                <a:buFontTx/>
                <a:buNone/>
                <a:defRPr/>
              </a:pPr>
              <a:r>
                <a:rPr lang="en-GB" altLang="en-US" b="1" dirty="0" smtClean="0">
                  <a:solidFill>
                    <a:schemeClr val="accent4"/>
                  </a:solidFill>
                  <a:latin typeface="Arial" panose="020B0604020202020204" pitchFamily="34" charset="0"/>
                </a:rPr>
                <a:t>Be Safe, Be Seen, Be Secure</a:t>
              </a: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967743"/>
              <a:ext cx="496728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06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055576"/>
            <a:ext cx="6553274" cy="2016348"/>
          </a:xfrm>
        </p:spPr>
        <p:txBody>
          <a:bodyPr/>
          <a:lstStyle/>
          <a:p>
            <a:pPr>
              <a:defRPr/>
            </a:pPr>
            <a:r>
              <a:rPr lang="en-GB" altLang="en-US" b="1" dirty="0">
                <a:solidFill>
                  <a:schemeClr val="tx2">
                    <a:lumMod val="75000"/>
                  </a:schemeClr>
                </a:solidFill>
              </a:rPr>
              <a:t>What kind of things </a:t>
            </a:r>
            <a:r>
              <a:rPr lang="en-GB" altLang="en-US" b="1" dirty="0" smtClean="0">
                <a:solidFill>
                  <a:schemeClr val="tx2">
                    <a:lumMod val="75000"/>
                  </a:schemeClr>
                </a:solidFill>
              </a:rPr>
              <a:t>should </a:t>
            </a:r>
            <a:r>
              <a:rPr lang="en-GB" altLang="en-US" b="1" dirty="0">
                <a:solidFill>
                  <a:schemeClr val="tx2">
                    <a:lumMod val="75000"/>
                  </a:schemeClr>
                </a:solidFill>
              </a:rPr>
              <a:t>we </a:t>
            </a:r>
            <a:r>
              <a:rPr lang="en-GB" altLang="en-US" b="1" dirty="0" smtClean="0">
                <a:solidFill>
                  <a:srgbClr val="FF0000"/>
                </a:solidFill>
              </a:rPr>
              <a:t>DO</a:t>
            </a:r>
            <a:r>
              <a:rPr lang="en-GB" altLang="en-US" b="1" dirty="0" smtClean="0">
                <a:solidFill>
                  <a:schemeClr val="tx2">
                    <a:lumMod val="75000"/>
                  </a:schemeClr>
                </a:solidFill>
              </a:rPr>
              <a:t> </a:t>
            </a:r>
            <a:r>
              <a:rPr lang="en-GB" altLang="en-US" b="1" dirty="0">
                <a:solidFill>
                  <a:schemeClr val="tx2">
                    <a:lumMod val="75000"/>
                  </a:schemeClr>
                </a:solidFill>
              </a:rPr>
              <a:t>on Halloween?</a:t>
            </a:r>
            <a:r>
              <a:rPr lang="en-GB" altLang="en-US" b="1" dirty="0"/>
              <a:t/>
            </a:r>
            <a:br>
              <a:rPr lang="en-GB" altLang="en-US" b="1" dirty="0"/>
            </a:br>
            <a:r>
              <a:rPr lang="en-GB" sz="1600" dirty="0"/>
              <a:t/>
            </a:r>
            <a:br>
              <a:rPr lang="en-GB" sz="1600" dirty="0"/>
            </a:br>
            <a:endParaRPr lang="en-GB" dirty="0"/>
          </a:p>
        </p:txBody>
      </p:sp>
      <p:sp>
        <p:nvSpPr>
          <p:cNvPr id="6" name="AutoShape 10" descr="Cartoon creepy haunted house halloween night Vector Image"/>
          <p:cNvSpPr>
            <a:spLocks noChangeAspect="1" noChangeArrowheads="1"/>
          </p:cNvSpPr>
          <p:nvPr/>
        </p:nvSpPr>
        <p:spPr bwMode="auto">
          <a:xfrm>
            <a:off x="63500" y="-136525"/>
            <a:ext cx="1771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 name="AutoShape 12" descr="Cartoon creepy haunted house halloween night Vector Image"/>
          <p:cNvSpPr>
            <a:spLocks noChangeAspect="1" noChangeArrowheads="1"/>
          </p:cNvSpPr>
          <p:nvPr/>
        </p:nvSpPr>
        <p:spPr bwMode="auto">
          <a:xfrm>
            <a:off x="215900" y="15875"/>
            <a:ext cx="1771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 name="AutoShape 14" descr="Cartoon creepy haunted house halloween night Vector Image"/>
          <p:cNvSpPr>
            <a:spLocks noChangeAspect="1" noChangeArrowheads="1"/>
          </p:cNvSpPr>
          <p:nvPr/>
        </p:nvSpPr>
        <p:spPr bwMode="auto">
          <a:xfrm>
            <a:off x="368300" y="168275"/>
            <a:ext cx="17716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3" name="Group 2"/>
          <p:cNvGrpSpPr/>
          <p:nvPr/>
        </p:nvGrpSpPr>
        <p:grpSpPr>
          <a:xfrm>
            <a:off x="465138" y="2063750"/>
            <a:ext cx="8507412" cy="3868738"/>
            <a:chOff x="465138" y="2063750"/>
            <a:chExt cx="8507412" cy="3868738"/>
          </a:xfrm>
        </p:grpSpPr>
        <p:pic>
          <p:nvPicPr>
            <p:cNvPr id="5"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r="12901" b="8208"/>
            <a:stretch>
              <a:fillRect/>
            </a:stretch>
          </p:blipFill>
          <p:spPr bwMode="auto">
            <a:xfrm>
              <a:off x="6900863" y="3706813"/>
              <a:ext cx="207168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1588" y="3213100"/>
              <a:ext cx="4327525"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138" y="2063750"/>
              <a:ext cx="1743075"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6151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6354763" y="2613025"/>
            <a:ext cx="2381250" cy="4092575"/>
            <a:chOff x="6353969" y="2613025"/>
            <a:chExt cx="2381250" cy="4092575"/>
          </a:xfrm>
        </p:grpSpPr>
        <p:pic>
          <p:nvPicPr>
            <p:cNvPr id="5" name="Picture 4" descr="halloween_safety"/>
            <p:cNvPicPr>
              <a:picLocks noChangeAspect="1" noChangeArrowheads="1"/>
            </p:cNvPicPr>
            <p:nvPr/>
          </p:nvPicPr>
          <p:blipFill>
            <a:blip r:embed="rId3">
              <a:extLst>
                <a:ext uri="{28A0092B-C50C-407E-A947-70E740481C1C}">
                  <a14:useLocalDpi xmlns:a14="http://schemas.microsoft.com/office/drawing/2010/main" val="0"/>
                </a:ext>
              </a:extLst>
            </a:blip>
            <a:srcRect b="34581"/>
            <a:stretch>
              <a:fillRect/>
            </a:stretch>
          </p:blipFill>
          <p:spPr bwMode="auto">
            <a:xfrm>
              <a:off x="6353969" y="3321050"/>
              <a:ext cx="2381250" cy="33845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rot="10800000" flipV="1">
              <a:off x="6363494" y="2613025"/>
              <a:ext cx="2282825" cy="70802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GB" altLang="en-US" sz="2000" dirty="0">
                  <a:latin typeface="+mn-lt"/>
                </a:rPr>
                <a:t>W</a:t>
              </a:r>
              <a:r>
                <a:rPr lang="en-GB" altLang="en-US" sz="2000" dirty="0" smtClean="0">
                  <a:latin typeface="+mn-lt"/>
                </a:rPr>
                <a:t>ear bright reflective clothing</a:t>
              </a:r>
              <a:endParaRPr lang="en-GB" altLang="en-US" sz="2000" u="sng" dirty="0" smtClean="0">
                <a:latin typeface="+mn-lt"/>
              </a:endParaRPr>
            </a:p>
          </p:txBody>
        </p:sp>
      </p:grpSp>
      <p:grpSp>
        <p:nvGrpSpPr>
          <p:cNvPr id="10" name="Group 1"/>
          <p:cNvGrpSpPr>
            <a:grpSpLocks/>
          </p:cNvGrpSpPr>
          <p:nvPr/>
        </p:nvGrpSpPr>
        <p:grpSpPr bwMode="auto">
          <a:xfrm>
            <a:off x="884051" y="4413026"/>
            <a:ext cx="1944687" cy="2236788"/>
            <a:chOff x="727561" y="4251394"/>
            <a:chExt cx="1944712" cy="2237569"/>
          </a:xfrm>
        </p:grpSpPr>
        <p:sp>
          <p:nvSpPr>
            <p:cNvPr id="11" name="Text Box 12"/>
            <p:cNvSpPr txBox="1">
              <a:spLocks noChangeArrowheads="1"/>
            </p:cNvSpPr>
            <p:nvPr/>
          </p:nvSpPr>
          <p:spPr bwMode="auto">
            <a:xfrm>
              <a:off x="727561" y="4251394"/>
              <a:ext cx="1944712" cy="708272"/>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GB" altLang="en-US" sz="2000" dirty="0" smtClean="0">
                  <a:latin typeface="+mn-lt"/>
                </a:rPr>
                <a:t>Carry a torch with you</a:t>
              </a:r>
            </a:p>
          </p:txBody>
        </p:sp>
        <p:pic>
          <p:nvPicPr>
            <p:cNvPr id="12" name="Picture 13" descr="torch"/>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827088" y="4924425"/>
              <a:ext cx="1827212" cy="15645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2"/>
          <p:cNvGrpSpPr>
            <a:grpSpLocks/>
          </p:cNvGrpSpPr>
          <p:nvPr/>
        </p:nvGrpSpPr>
        <p:grpSpPr bwMode="auto">
          <a:xfrm>
            <a:off x="251520" y="1844825"/>
            <a:ext cx="1948954" cy="2366516"/>
            <a:chOff x="256597" y="1124981"/>
            <a:chExt cx="2519363" cy="2680257"/>
          </a:xfrm>
        </p:grpSpPr>
        <p:sp>
          <p:nvSpPr>
            <p:cNvPr id="14" name="Text Box 8"/>
            <p:cNvSpPr txBox="1">
              <a:spLocks noChangeArrowheads="1"/>
            </p:cNvSpPr>
            <p:nvPr/>
          </p:nvSpPr>
          <p:spPr bwMode="auto">
            <a:xfrm>
              <a:off x="256597" y="1124981"/>
              <a:ext cx="2519363" cy="701665"/>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GB" altLang="en-US" sz="2000" dirty="0" smtClean="0">
                  <a:latin typeface="+mn-lt"/>
                </a:rPr>
                <a:t>Go out with an adult you trust</a:t>
              </a:r>
              <a:endParaRPr lang="en-GB" altLang="en-US" sz="2000" u="sng" dirty="0" smtClean="0">
                <a:latin typeface="+mn-lt"/>
              </a:endParaRPr>
            </a:p>
          </p:txBody>
        </p:sp>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63" y="1893888"/>
              <a:ext cx="19129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AutoShape 12" descr="How to Draw a Cartoon Spider for Halloween with Easy Step by Step Drawing  Tutorial | Easy halloween drawings, Halloween drawings, Spider cartoon"/>
          <p:cNvSpPr>
            <a:spLocks noChangeAspect="1" noChangeArrowheads="1"/>
          </p:cNvSpPr>
          <p:nvPr/>
        </p:nvSpPr>
        <p:spPr bwMode="auto">
          <a:xfrm>
            <a:off x="2832126" y="-362743"/>
            <a:ext cx="2590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310899" flipH="1">
            <a:off x="7463658" y="1366838"/>
            <a:ext cx="11509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2221" y="5707705"/>
            <a:ext cx="21145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p:cNvGrpSpPr>
          <p:nvPr/>
        </p:nvGrpSpPr>
        <p:grpSpPr bwMode="auto">
          <a:xfrm>
            <a:off x="3338502" y="1774617"/>
            <a:ext cx="2520897" cy="2923110"/>
            <a:chOff x="3092624" y="617617"/>
            <a:chExt cx="3092450" cy="3303245"/>
          </a:xfrm>
        </p:grpSpPr>
        <p:pic>
          <p:nvPicPr>
            <p:cNvPr id="8" name="Picture 7" descr="holiday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2624" y="617617"/>
              <a:ext cx="3092450" cy="2519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rot="10800000" flipV="1">
              <a:off x="3310112" y="3212910"/>
              <a:ext cx="2657475" cy="707952"/>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GB" altLang="en-US" sz="2000" dirty="0" smtClean="0">
                  <a:latin typeface="+mn-lt"/>
                </a:rPr>
                <a:t>RESPECT                                 peoples property </a:t>
              </a:r>
            </a:p>
          </p:txBody>
        </p:sp>
      </p:grpSp>
      <p:sp>
        <p:nvSpPr>
          <p:cNvPr id="3" name="TextBox 2"/>
          <p:cNvSpPr txBox="1"/>
          <p:nvPr/>
        </p:nvSpPr>
        <p:spPr>
          <a:xfrm>
            <a:off x="326518" y="650442"/>
            <a:ext cx="6336704" cy="830997"/>
          </a:xfrm>
          <a:prstGeom prst="rect">
            <a:avLst/>
          </a:prstGeom>
          <a:noFill/>
        </p:spPr>
        <p:txBody>
          <a:bodyPr wrap="square" rtlCol="0">
            <a:spAutoFit/>
          </a:bodyPr>
          <a:lstStyle/>
          <a:p>
            <a:r>
              <a:rPr lang="en-GB" sz="4800" b="1" dirty="0" smtClean="0">
                <a:solidFill>
                  <a:schemeClr val="tx2">
                    <a:lumMod val="75000"/>
                  </a:schemeClr>
                </a:solidFill>
              </a:rPr>
              <a:t>Halloween Do’s</a:t>
            </a:r>
            <a:endParaRPr lang="en-GB" sz="4800" b="1" dirty="0">
              <a:solidFill>
                <a:schemeClr val="tx2">
                  <a:lumMod val="75000"/>
                </a:schemeClr>
              </a:solidFill>
            </a:endParaRPr>
          </a:p>
        </p:txBody>
      </p:sp>
    </p:spTree>
    <p:extLst>
      <p:ext uri="{BB962C8B-B14F-4D97-AF65-F5344CB8AC3E}">
        <p14:creationId xmlns:p14="http://schemas.microsoft.com/office/powerpoint/2010/main" val="893209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4"/>
          <p:cNvSpPr txBox="1">
            <a:spLocks noChangeArrowheads="1"/>
          </p:cNvSpPr>
          <p:nvPr/>
        </p:nvSpPr>
        <p:spPr>
          <a:xfrm>
            <a:off x="13743" y="1228006"/>
            <a:ext cx="8446690" cy="18722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en-US" sz="4400" b="1" dirty="0" smtClean="0">
                <a:solidFill>
                  <a:schemeClr val="tx2">
                    <a:lumMod val="75000"/>
                  </a:schemeClr>
                </a:solidFill>
              </a:rPr>
              <a:t>What kind of things should we </a:t>
            </a:r>
            <a:r>
              <a:rPr lang="en-GB" altLang="en-US" sz="4400" b="1" dirty="0" smtClean="0">
                <a:solidFill>
                  <a:srgbClr val="FF0000"/>
                </a:solidFill>
              </a:rPr>
              <a:t>NOT</a:t>
            </a:r>
            <a:r>
              <a:rPr lang="en-GB" altLang="en-US" sz="4400" b="1" dirty="0" smtClean="0">
                <a:solidFill>
                  <a:schemeClr val="tx2">
                    <a:lumMod val="75000"/>
                  </a:schemeClr>
                </a:solidFill>
              </a:rPr>
              <a:t> do on Halloween?</a:t>
            </a:r>
          </a:p>
        </p:txBody>
      </p:sp>
      <p:pic>
        <p:nvPicPr>
          <p:cNvPr id="30" name="Picture 13"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233870"/>
            <a:ext cx="920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12" descr="Halloween cartoons for kids | Scary Halloween video for Children | Trick or  Treat - YouTube"/>
          <p:cNvSpPr>
            <a:spLocks noChangeAspect="1" noChangeArrowheads="1"/>
          </p:cNvSpPr>
          <p:nvPr/>
        </p:nvSpPr>
        <p:spPr bwMode="auto">
          <a:xfrm>
            <a:off x="268306" y="423144"/>
            <a:ext cx="2857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 name="Group 1"/>
          <p:cNvGrpSpPr/>
          <p:nvPr/>
        </p:nvGrpSpPr>
        <p:grpSpPr>
          <a:xfrm>
            <a:off x="364620" y="2247000"/>
            <a:ext cx="6577111" cy="4366289"/>
            <a:chOff x="-131264" y="2089903"/>
            <a:chExt cx="7335308" cy="4728033"/>
          </a:xfrm>
        </p:grpSpPr>
        <p:pic>
          <p:nvPicPr>
            <p:cNvPr id="31" name="Picture 19"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l="632" b="9096"/>
            <a:stretch>
              <a:fillRect/>
            </a:stretch>
          </p:blipFill>
          <p:spPr bwMode="auto">
            <a:xfrm rot="20861829">
              <a:off x="-131264" y="2089903"/>
              <a:ext cx="987844" cy="10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p:cNvPicPr>
              <a:picLocks noChangeAspect="1"/>
            </p:cNvPicPr>
            <p:nvPr/>
          </p:nvPicPr>
          <p:blipFill>
            <a:blip r:embed="rId5">
              <a:extLst>
                <a:ext uri="{28A0092B-C50C-407E-A947-70E740481C1C}">
                  <a14:useLocalDpi xmlns:a14="http://schemas.microsoft.com/office/drawing/2010/main" val="0"/>
                </a:ext>
              </a:extLst>
            </a:blip>
            <a:srcRect b="12280"/>
            <a:stretch>
              <a:fillRect/>
            </a:stretch>
          </p:blipFill>
          <p:spPr bwMode="auto">
            <a:xfrm>
              <a:off x="1703356" y="4081086"/>
              <a:ext cx="55006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0624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0854" y="6124152"/>
            <a:ext cx="1807955" cy="70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Image result for flour cartoon images"/>
          <p:cNvSpPr>
            <a:spLocks noChangeAspect="1" noChangeArrowheads="1"/>
          </p:cNvSpPr>
          <p:nvPr/>
        </p:nvSpPr>
        <p:spPr bwMode="auto">
          <a:xfrm>
            <a:off x="63500" y="-822325"/>
            <a:ext cx="11811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084" t="-6437" r="-5084" b="6437"/>
          <a:stretch/>
        </p:blipFill>
        <p:spPr>
          <a:xfrm>
            <a:off x="6035276" y="4653136"/>
            <a:ext cx="1529756" cy="1780626"/>
          </a:xfrm>
          <a:prstGeom prst="rect">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1951" b="96098" l="3598" r="100000"/>
                    </a14:imgEffect>
                  </a14:imgLayer>
                </a14:imgProps>
              </a:ext>
              <a:ext uri="{28A0092B-C50C-407E-A947-70E740481C1C}">
                <a14:useLocalDpi xmlns:a14="http://schemas.microsoft.com/office/drawing/2010/main" val="0"/>
              </a:ext>
            </a:extLst>
          </a:blip>
          <a:stretch>
            <a:fillRect/>
          </a:stretch>
        </p:blipFill>
        <p:spPr>
          <a:xfrm>
            <a:off x="5118142" y="5696675"/>
            <a:ext cx="1277870" cy="992285"/>
          </a:xfrm>
          <a:prstGeom prst="rect">
            <a:avLst/>
          </a:prstGeom>
        </p:spPr>
      </p:pic>
      <p:pic>
        <p:nvPicPr>
          <p:cNvPr id="2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0482818" flipH="1">
            <a:off x="3107038" y="313330"/>
            <a:ext cx="977691" cy="9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160319" y="98112"/>
            <a:ext cx="2572676" cy="1164796"/>
          </a:xfrm>
          <a:prstGeom prst="wedgeEllipseCallout">
            <a:avLst>
              <a:gd name="adj1" fmla="val 40640"/>
              <a:gd name="adj2" fmla="val 44719"/>
            </a:avLst>
          </a:pr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2">
                    <a:lumMod val="50000"/>
                  </a:schemeClr>
                </a:solidFill>
              </a:rPr>
              <a:t>Please Don’t </a:t>
            </a:r>
            <a:endParaRPr lang="en-GB" sz="2400" b="1" dirty="0">
              <a:solidFill>
                <a:schemeClr val="tx2">
                  <a:lumMod val="50000"/>
                </a:schemeClr>
              </a:solidFill>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6100" y="4832625"/>
            <a:ext cx="2063789" cy="1689961"/>
          </a:xfrm>
          <a:prstGeom prst="rect">
            <a:avLst/>
          </a:prstGeom>
        </p:spPr>
      </p:pic>
      <p:sp>
        <p:nvSpPr>
          <p:cNvPr id="7" name="Flowchart: Alternate Process 6"/>
          <p:cNvSpPr/>
          <p:nvPr/>
        </p:nvSpPr>
        <p:spPr>
          <a:xfrm>
            <a:off x="313786" y="1451882"/>
            <a:ext cx="8362670" cy="2841214"/>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19377" y="1584042"/>
            <a:ext cx="7555454" cy="3416320"/>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solidFill>
                  <a:srgbClr val="FFC000"/>
                </a:solidFill>
              </a:rPr>
              <a:t>Damage property</a:t>
            </a:r>
          </a:p>
          <a:p>
            <a:pPr marL="342900" indent="-342900">
              <a:buFont typeface="Arial" panose="020B0604020202020204" pitchFamily="34" charset="0"/>
              <a:buChar char="•"/>
            </a:pPr>
            <a:r>
              <a:rPr lang="en-GB" sz="2400" b="1" dirty="0" smtClean="0">
                <a:solidFill>
                  <a:srgbClr val="FFC000"/>
                </a:solidFill>
              </a:rPr>
              <a:t>Throw eggs or flour at peoples property</a:t>
            </a:r>
            <a:endParaRPr lang="en-GB" sz="2400" b="1" dirty="0">
              <a:solidFill>
                <a:srgbClr val="FFC000"/>
              </a:solidFill>
            </a:endParaRPr>
          </a:p>
          <a:p>
            <a:pPr marL="342900" indent="-342900">
              <a:buFont typeface="Arial" panose="020B0604020202020204" pitchFamily="34" charset="0"/>
              <a:buChar char="•"/>
            </a:pPr>
            <a:r>
              <a:rPr lang="en-GB" sz="2400" b="1" dirty="0" smtClean="0">
                <a:solidFill>
                  <a:srgbClr val="FFC000"/>
                </a:solidFill>
              </a:rPr>
              <a:t>Don’t go out on your own</a:t>
            </a:r>
            <a:r>
              <a:rPr lang="en-GB" altLang="en-US" sz="2400" dirty="0" smtClean="0">
                <a:solidFill>
                  <a:srgbClr val="FFC000"/>
                </a:solidFill>
              </a:rPr>
              <a:t> </a:t>
            </a:r>
          </a:p>
          <a:p>
            <a:pPr marL="342900" indent="-342900">
              <a:buFont typeface="Arial" panose="020B0604020202020204" pitchFamily="34" charset="0"/>
              <a:buChar char="•"/>
            </a:pPr>
            <a:r>
              <a:rPr lang="en-GB" altLang="en-US" sz="2400" b="1" dirty="0" smtClean="0">
                <a:solidFill>
                  <a:srgbClr val="FFC000"/>
                </a:solidFill>
              </a:rPr>
              <a:t>Don’t knock </a:t>
            </a:r>
            <a:r>
              <a:rPr lang="en-GB" altLang="en-US" sz="2400" b="1" dirty="0">
                <a:solidFill>
                  <a:srgbClr val="FFC000"/>
                </a:solidFill>
              </a:rPr>
              <a:t>on someone’s door more than </a:t>
            </a:r>
            <a:r>
              <a:rPr lang="en-GB" altLang="en-US" sz="2400" b="1" dirty="0" smtClean="0">
                <a:solidFill>
                  <a:srgbClr val="FFC000"/>
                </a:solidFill>
              </a:rPr>
              <a:t>once - they </a:t>
            </a:r>
            <a:r>
              <a:rPr lang="en-GB" altLang="en-US" sz="2400" b="1" dirty="0">
                <a:solidFill>
                  <a:srgbClr val="FFC000"/>
                </a:solidFill>
              </a:rPr>
              <a:t>might be older or have a </a:t>
            </a:r>
            <a:r>
              <a:rPr lang="en-GB" altLang="en-US" sz="2400" b="1" dirty="0" smtClean="0">
                <a:solidFill>
                  <a:srgbClr val="FFC000"/>
                </a:solidFill>
              </a:rPr>
              <a:t>baby</a:t>
            </a:r>
          </a:p>
          <a:p>
            <a:pPr marL="342900" indent="-342900">
              <a:buFont typeface="Arial" panose="020B0604020202020204" pitchFamily="34" charset="0"/>
              <a:buChar char="•"/>
            </a:pPr>
            <a:r>
              <a:rPr lang="en-GB" altLang="en-US" sz="2400" b="1" dirty="0" smtClean="0">
                <a:solidFill>
                  <a:srgbClr val="FFC000"/>
                </a:solidFill>
              </a:rPr>
              <a:t>Don’t Play </a:t>
            </a:r>
            <a:r>
              <a:rPr lang="en-GB" altLang="en-US" sz="2400" b="1" dirty="0">
                <a:solidFill>
                  <a:srgbClr val="FFC000"/>
                </a:solidFill>
              </a:rPr>
              <a:t>games or tricks on anyone </a:t>
            </a:r>
            <a:r>
              <a:rPr lang="en-GB" altLang="en-US" sz="2400" b="1" dirty="0" smtClean="0">
                <a:solidFill>
                  <a:srgbClr val="FFC000"/>
                </a:solidFill>
              </a:rPr>
              <a:t>– this can </a:t>
            </a:r>
            <a:r>
              <a:rPr lang="en-GB" altLang="en-US" sz="2400" b="1" dirty="0">
                <a:solidFill>
                  <a:srgbClr val="FFC000"/>
                </a:solidFill>
              </a:rPr>
              <a:t>make people feel </a:t>
            </a:r>
            <a:r>
              <a:rPr lang="en-GB" altLang="en-US" sz="2400" b="1" dirty="0" smtClean="0">
                <a:solidFill>
                  <a:srgbClr val="FFC000"/>
                </a:solidFill>
              </a:rPr>
              <a:t>scared and angry</a:t>
            </a:r>
            <a:endParaRPr lang="en-GB" altLang="en-US" sz="2400" b="1" dirty="0">
              <a:solidFill>
                <a:srgbClr val="FFC000"/>
              </a:solidFill>
            </a:endParaRPr>
          </a:p>
          <a:p>
            <a:pPr marL="342900" indent="-342900">
              <a:buFont typeface="Arial" panose="020B0604020202020204" pitchFamily="34" charset="0"/>
              <a:buChar char="•"/>
            </a:pPr>
            <a:endParaRPr lang="en-GB" altLang="en-US" sz="2400" dirty="0">
              <a:solidFill>
                <a:srgbClr val="FFC000"/>
              </a:solidFill>
            </a:endParaRPr>
          </a:p>
          <a:p>
            <a:pPr marL="342900" indent="-342900">
              <a:buFont typeface="Arial" panose="020B0604020202020204" pitchFamily="34" charset="0"/>
              <a:buChar char="•"/>
            </a:pPr>
            <a:endParaRPr lang="en-GB" sz="2400" b="1" dirty="0">
              <a:solidFill>
                <a:srgbClr val="FFC000"/>
              </a:solidFill>
            </a:endParaRPr>
          </a:p>
        </p:txBody>
      </p:sp>
      <p:pic>
        <p:nvPicPr>
          <p:cNvPr id="24" name="Picture 6" descr="See the sourc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421" y="4829691"/>
            <a:ext cx="2024213" cy="168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12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434816"/>
            <a:ext cx="1691681" cy="14025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154"/>
            <a:ext cx="1285270" cy="3993569"/>
          </a:xfrm>
          <a:prstGeom prst="rect">
            <a:avLst/>
          </a:prstGeom>
        </p:spPr>
      </p:pic>
      <p:sp>
        <p:nvSpPr>
          <p:cNvPr id="2" name="Title 1"/>
          <p:cNvSpPr>
            <a:spLocks noGrp="1"/>
          </p:cNvSpPr>
          <p:nvPr>
            <p:ph type="ctrTitle"/>
          </p:nvPr>
        </p:nvSpPr>
        <p:spPr>
          <a:xfrm>
            <a:off x="1259632" y="191515"/>
            <a:ext cx="5040560" cy="792088"/>
          </a:xfrm>
        </p:spPr>
        <p:txBody>
          <a:bodyPr/>
          <a:lstStyle/>
          <a:p>
            <a:r>
              <a:rPr lang="en-GB" sz="6000" b="1" dirty="0">
                <a:solidFill>
                  <a:schemeClr val="tx2">
                    <a:lumMod val="75000"/>
                  </a:schemeClr>
                </a:solidFill>
              </a:rPr>
              <a:t>Home Bonfires</a:t>
            </a:r>
            <a:endParaRPr lang="en-GB" sz="6000" dirty="0">
              <a:solidFill>
                <a:schemeClr val="tx2">
                  <a:lumMod val="75000"/>
                </a:schemeClr>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36503" flipH="1">
            <a:off x="7020256" y="1606269"/>
            <a:ext cx="1928742" cy="1361240"/>
          </a:xfrm>
          <a:prstGeom prst="rect">
            <a:avLst/>
          </a:prstGeom>
        </p:spPr>
      </p:pic>
      <p:sp>
        <p:nvSpPr>
          <p:cNvPr id="4" name="Content Placeholder 2"/>
          <p:cNvSpPr>
            <a:spLocks noGrp="1"/>
          </p:cNvSpPr>
          <p:nvPr>
            <p:ph type="subTitle" idx="1"/>
          </p:nvPr>
        </p:nvSpPr>
        <p:spPr>
          <a:xfrm>
            <a:off x="1259632" y="1451655"/>
            <a:ext cx="7272808" cy="1752600"/>
          </a:xfrm>
        </p:spPr>
        <p:txBody>
          <a:bodyPr/>
          <a:lstStyle/>
          <a:p>
            <a:endParaRPr lang="en-GB" sz="2800" dirty="0"/>
          </a:p>
          <a:p>
            <a:r>
              <a:rPr lang="en-GB" sz="2800" b="1" dirty="0" smtClean="0">
                <a:solidFill>
                  <a:schemeClr val="accent3">
                    <a:lumMod val="50000"/>
                  </a:schemeClr>
                </a:solidFill>
              </a:rPr>
              <a:t>M</a:t>
            </a:r>
            <a:r>
              <a:rPr lang="en-GB" sz="2800" dirty="0" smtClean="0">
                <a:solidFill>
                  <a:schemeClr val="accent3">
                    <a:lumMod val="50000"/>
                  </a:schemeClr>
                </a:solidFill>
              </a:rPr>
              <a:t>ake sure your bonfire is not too big for your garden</a:t>
            </a:r>
          </a:p>
          <a:p>
            <a:r>
              <a:rPr lang="en-GB" sz="2800" b="1" dirty="0" smtClean="0">
                <a:solidFill>
                  <a:srgbClr val="00B0F0"/>
                </a:solidFill>
              </a:rPr>
              <a:t>M</a:t>
            </a:r>
            <a:r>
              <a:rPr lang="en-GB" sz="2800" dirty="0" smtClean="0">
                <a:solidFill>
                  <a:srgbClr val="00B0F0"/>
                </a:solidFill>
              </a:rPr>
              <a:t>ake sure no trees are over hanging the bonfire, also make sure it’s not close to any outbuildings.</a:t>
            </a:r>
          </a:p>
          <a:p>
            <a:r>
              <a:rPr lang="en-GB" sz="2800" b="1" dirty="0" smtClean="0">
                <a:solidFill>
                  <a:srgbClr val="FF0000"/>
                </a:solidFill>
              </a:rPr>
              <a:t>S</a:t>
            </a:r>
            <a:r>
              <a:rPr lang="en-GB" sz="2800" dirty="0" smtClean="0">
                <a:solidFill>
                  <a:srgbClr val="FF0000"/>
                </a:solidFill>
              </a:rPr>
              <a:t>tand well back</a:t>
            </a:r>
          </a:p>
          <a:p>
            <a:r>
              <a:rPr lang="en-GB" sz="2800" b="1" dirty="0" smtClean="0">
                <a:solidFill>
                  <a:schemeClr val="accent6">
                    <a:lumMod val="75000"/>
                  </a:schemeClr>
                </a:solidFill>
              </a:rPr>
              <a:t>D</a:t>
            </a:r>
            <a:r>
              <a:rPr lang="en-GB" sz="2800" dirty="0" smtClean="0">
                <a:solidFill>
                  <a:schemeClr val="accent6">
                    <a:lumMod val="75000"/>
                  </a:schemeClr>
                </a:solidFill>
              </a:rPr>
              <a:t>on’t throw items into the fire</a:t>
            </a:r>
          </a:p>
          <a:p>
            <a:r>
              <a:rPr lang="en-GB" sz="2800" b="1" dirty="0" smtClean="0">
                <a:solidFill>
                  <a:srgbClr val="7030A0"/>
                </a:solidFill>
              </a:rPr>
              <a:t>A</a:t>
            </a:r>
            <a:r>
              <a:rPr lang="en-GB" sz="2800" dirty="0" smtClean="0">
                <a:solidFill>
                  <a:srgbClr val="7030A0"/>
                </a:solidFill>
              </a:rPr>
              <a:t>lways keep a bucket of water or sand close by</a:t>
            </a:r>
            <a:endParaRPr lang="en-GB" sz="2800" dirty="0">
              <a:solidFill>
                <a:srgbClr val="7030A0"/>
              </a:solidFill>
            </a:endParaRPr>
          </a:p>
        </p:txBody>
      </p:sp>
    </p:spTree>
    <p:extLst>
      <p:ext uri="{BB962C8B-B14F-4D97-AF65-F5344CB8AC3E}">
        <p14:creationId xmlns:p14="http://schemas.microsoft.com/office/powerpoint/2010/main" val="6210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514842" y="295895"/>
            <a:ext cx="8649684" cy="1027857"/>
          </a:xfrm>
        </p:spPr>
        <p:txBody>
          <a:bodyPr/>
          <a:lstStyle/>
          <a:p>
            <a:pPr eaLnBrk="1" hangingPunct="1"/>
            <a:r>
              <a:rPr lang="en-GB" altLang="en-US" sz="6000" b="1" dirty="0" smtClean="0">
                <a:solidFill>
                  <a:schemeClr val="tx2">
                    <a:lumMod val="75000"/>
                  </a:schemeClr>
                </a:solidFill>
              </a:rPr>
              <a:t>Fireworks</a:t>
            </a:r>
          </a:p>
        </p:txBody>
      </p:sp>
      <p:sp>
        <p:nvSpPr>
          <p:cNvPr id="9" name="Rectangle 4"/>
          <p:cNvSpPr>
            <a:spLocks noGrp="1" noChangeArrowheads="1"/>
          </p:cNvSpPr>
          <p:nvPr>
            <p:ph idx="1"/>
          </p:nvPr>
        </p:nvSpPr>
        <p:spPr>
          <a:xfrm>
            <a:off x="50934" y="1355780"/>
            <a:ext cx="8928100" cy="4256087"/>
          </a:xfrm>
        </p:spPr>
        <p:txBody>
          <a:bodyPr/>
          <a:lstStyle/>
          <a:p>
            <a:pPr marL="0" indent="0" algn="ctr" eaLnBrk="1" hangingPunct="1">
              <a:lnSpc>
                <a:spcPct val="80000"/>
              </a:lnSpc>
              <a:buFont typeface="Arial" panose="020B0604020202020204" pitchFamily="34" charset="0"/>
              <a:buNone/>
              <a:defRPr/>
            </a:pPr>
            <a:r>
              <a:rPr lang="en-GB" altLang="en-US" sz="2000" dirty="0" smtClean="0">
                <a:solidFill>
                  <a:schemeClr val="tx2">
                    <a:lumMod val="60000"/>
                    <a:lumOff val="40000"/>
                  </a:schemeClr>
                </a:solidFill>
              </a:rPr>
              <a:t>Never hold a firework or keep one in your pocket, even if it isn’t lit!</a:t>
            </a:r>
          </a:p>
          <a:p>
            <a:pPr marL="0" indent="0" algn="ctr" eaLnBrk="1" hangingPunct="1">
              <a:lnSpc>
                <a:spcPct val="80000"/>
              </a:lnSpc>
              <a:buFont typeface="Arial" panose="020B0604020202020204" pitchFamily="34" charset="0"/>
              <a:buNone/>
              <a:defRPr/>
            </a:pPr>
            <a:endParaRPr lang="en-GB" altLang="en-US" sz="2000" dirty="0" smtClean="0"/>
          </a:p>
          <a:p>
            <a:pPr marL="0" indent="0" algn="ctr" eaLnBrk="1" hangingPunct="1">
              <a:lnSpc>
                <a:spcPct val="80000"/>
              </a:lnSpc>
              <a:buFont typeface="Arial" panose="020B0604020202020204" pitchFamily="34" charset="0"/>
              <a:buNone/>
              <a:defRPr/>
            </a:pPr>
            <a:r>
              <a:rPr lang="en-GB" altLang="en-US" sz="2000" dirty="0" smtClean="0">
                <a:solidFill>
                  <a:srgbClr val="FF0000"/>
                </a:solidFill>
              </a:rPr>
              <a:t>If you see a firework on the floor, leave it and tell an adult</a:t>
            </a:r>
          </a:p>
          <a:p>
            <a:pPr marL="0" indent="0" algn="ctr" eaLnBrk="1" hangingPunct="1">
              <a:lnSpc>
                <a:spcPct val="80000"/>
              </a:lnSpc>
              <a:buFont typeface="Arial" panose="020B0604020202020204" pitchFamily="34" charset="0"/>
              <a:buNone/>
              <a:defRPr/>
            </a:pPr>
            <a:endParaRPr lang="en-GB" altLang="en-US" sz="2000" dirty="0" smtClean="0"/>
          </a:p>
          <a:p>
            <a:pPr marL="0" indent="0" algn="ctr" eaLnBrk="1" hangingPunct="1">
              <a:lnSpc>
                <a:spcPct val="80000"/>
              </a:lnSpc>
              <a:buFont typeface="Arial" panose="020B0604020202020204" pitchFamily="34" charset="0"/>
              <a:buNone/>
              <a:defRPr/>
            </a:pPr>
            <a:r>
              <a:rPr lang="en-GB" altLang="en-US" sz="2000" dirty="0" smtClean="0">
                <a:solidFill>
                  <a:schemeClr val="accent3">
                    <a:lumMod val="50000"/>
                  </a:schemeClr>
                </a:solidFill>
              </a:rPr>
              <a:t>Don’t give sparklers to your little brothers and sisters, they are too young for them</a:t>
            </a:r>
          </a:p>
          <a:p>
            <a:pPr marL="0" indent="0" algn="ctr" eaLnBrk="1" hangingPunct="1">
              <a:lnSpc>
                <a:spcPct val="80000"/>
              </a:lnSpc>
              <a:buFont typeface="Arial" panose="020B0604020202020204" pitchFamily="34" charset="0"/>
              <a:buNone/>
              <a:defRPr/>
            </a:pPr>
            <a:endParaRPr lang="en-GB" altLang="en-US" sz="2000" dirty="0" smtClean="0">
              <a:solidFill>
                <a:schemeClr val="accent3">
                  <a:lumMod val="50000"/>
                </a:schemeClr>
              </a:solidFill>
            </a:endParaRPr>
          </a:p>
          <a:p>
            <a:pPr marL="0" indent="0" algn="ctr" eaLnBrk="1" hangingPunct="1">
              <a:lnSpc>
                <a:spcPct val="80000"/>
              </a:lnSpc>
              <a:buFont typeface="Arial" panose="020B0604020202020204" pitchFamily="34" charset="0"/>
              <a:buNone/>
              <a:defRPr/>
            </a:pPr>
            <a:r>
              <a:rPr lang="en-GB" altLang="en-US" sz="2000" dirty="0" smtClean="0">
                <a:solidFill>
                  <a:schemeClr val="accent6">
                    <a:lumMod val="75000"/>
                  </a:schemeClr>
                </a:solidFill>
              </a:rPr>
              <a:t>You might see older children being silly around fireworks, stay away from them and tell an adult</a:t>
            </a:r>
          </a:p>
          <a:p>
            <a:pPr marL="0" indent="0" algn="ctr" eaLnBrk="1" hangingPunct="1">
              <a:lnSpc>
                <a:spcPct val="80000"/>
              </a:lnSpc>
              <a:buFont typeface="Arial" panose="020B0604020202020204" pitchFamily="34" charset="0"/>
              <a:buNone/>
              <a:defRPr/>
            </a:pPr>
            <a:endParaRPr lang="en-GB" altLang="en-US" sz="2000" dirty="0" smtClean="0">
              <a:solidFill>
                <a:schemeClr val="accent6">
                  <a:lumMod val="75000"/>
                </a:schemeClr>
              </a:solidFill>
            </a:endParaRPr>
          </a:p>
          <a:p>
            <a:pPr marL="0" indent="0" algn="ctr" eaLnBrk="1" hangingPunct="1">
              <a:lnSpc>
                <a:spcPct val="80000"/>
              </a:lnSpc>
              <a:buFont typeface="Arial" panose="020B0604020202020204" pitchFamily="34" charset="0"/>
              <a:buNone/>
              <a:defRPr/>
            </a:pPr>
            <a:r>
              <a:rPr lang="en-GB" altLang="en-US" sz="2000" dirty="0" smtClean="0">
                <a:solidFill>
                  <a:schemeClr val="accent2">
                    <a:lumMod val="75000"/>
                  </a:schemeClr>
                </a:solidFill>
              </a:rPr>
              <a:t>Always wear gloves when holding a sparkler</a:t>
            </a:r>
          </a:p>
          <a:p>
            <a:pPr marL="0" indent="0" algn="ctr" eaLnBrk="1" hangingPunct="1">
              <a:lnSpc>
                <a:spcPct val="80000"/>
              </a:lnSpc>
              <a:buFont typeface="Arial" panose="020B0604020202020204" pitchFamily="34" charset="0"/>
              <a:buNone/>
              <a:defRPr/>
            </a:pPr>
            <a:endParaRPr lang="en-GB" altLang="en-US" sz="1400" dirty="0" smtClean="0">
              <a:solidFill>
                <a:schemeClr val="accent6">
                  <a:lumMod val="75000"/>
                </a:schemeClr>
              </a:solidFill>
            </a:endParaRPr>
          </a:p>
          <a:p>
            <a:pPr marL="0" indent="0" algn="ctr" eaLnBrk="1" hangingPunct="1">
              <a:lnSpc>
                <a:spcPct val="80000"/>
              </a:lnSpc>
              <a:buFont typeface="Arial" panose="020B0604020202020204" pitchFamily="34" charset="0"/>
              <a:buNone/>
              <a:defRPr/>
            </a:pPr>
            <a:r>
              <a:rPr lang="en-GB" altLang="en-US" sz="2000" dirty="0" smtClean="0">
                <a:solidFill>
                  <a:schemeClr val="tx2">
                    <a:lumMod val="75000"/>
                  </a:schemeClr>
                </a:solidFill>
              </a:rPr>
              <a:t>We should never light fireworks between the hours of 11pm and 7am on a normal night</a:t>
            </a:r>
          </a:p>
        </p:txBody>
      </p:sp>
      <p:sp>
        <p:nvSpPr>
          <p:cNvPr id="10" name="AutoShape 10" descr="Image result for bonfire rocket cartoon images"/>
          <p:cNvSpPr>
            <a:spLocks noChangeAspect="1" noChangeArrowheads="1"/>
          </p:cNvSpPr>
          <p:nvPr/>
        </p:nvSpPr>
        <p:spPr bwMode="auto">
          <a:xfrm>
            <a:off x="63500" y="-928688"/>
            <a:ext cx="1943100" cy="19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35896" y="5301208"/>
            <a:ext cx="2103791" cy="148478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5269413"/>
            <a:ext cx="2160240" cy="144016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76" b="33800"/>
          <a:stretch/>
        </p:blipFill>
        <p:spPr>
          <a:xfrm>
            <a:off x="6730876" y="5269413"/>
            <a:ext cx="2177295" cy="1454889"/>
          </a:xfrm>
          <a:prstGeom prst="rect">
            <a:avLst/>
          </a:prstGeom>
        </p:spPr>
      </p:pic>
    </p:spTree>
    <p:extLst>
      <p:ext uri="{BB962C8B-B14F-4D97-AF65-F5344CB8AC3E}">
        <p14:creationId xmlns:p14="http://schemas.microsoft.com/office/powerpoint/2010/main" val="329164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332656"/>
            <a:ext cx="6912381" cy="233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eaLnBrk="1" hangingPunct="1">
              <a:lnSpc>
                <a:spcPct val="87000"/>
              </a:lnSpc>
              <a:spcBef>
                <a:spcPct val="0"/>
              </a:spcBef>
              <a:buClr>
                <a:srgbClr val="000000"/>
              </a:buClr>
              <a:buFontTx/>
              <a:buNone/>
            </a:pPr>
            <a:r>
              <a:rPr lang="en-GB" altLang="en-US" sz="4800" b="1" dirty="0">
                <a:solidFill>
                  <a:schemeClr val="tx2">
                    <a:lumMod val="75000"/>
                  </a:schemeClr>
                </a:solidFill>
                <a:latin typeface="Arial" panose="020B0604020202020204" pitchFamily="34" charset="0"/>
              </a:rPr>
              <a:t>Do you know what to do if your </a:t>
            </a:r>
            <a:r>
              <a:rPr lang="en-GB" altLang="en-US" sz="4800" b="1" dirty="0" smtClean="0">
                <a:solidFill>
                  <a:schemeClr val="tx2">
                    <a:lumMod val="75000"/>
                  </a:schemeClr>
                </a:solidFill>
                <a:latin typeface="Arial" panose="020B0604020202020204" pitchFamily="34" charset="0"/>
              </a:rPr>
              <a:t>clothes catch </a:t>
            </a:r>
            <a:r>
              <a:rPr lang="en-GB" altLang="en-US" sz="4800" b="1" dirty="0">
                <a:solidFill>
                  <a:schemeClr val="tx2">
                    <a:lumMod val="75000"/>
                  </a:schemeClr>
                </a:solidFill>
                <a:latin typeface="Arial" panose="020B0604020202020204" pitchFamily="34" charset="0"/>
              </a:rPr>
              <a:t>fire?</a:t>
            </a:r>
          </a:p>
        </p:txBody>
      </p:sp>
      <p:sp>
        <p:nvSpPr>
          <p:cNvPr id="6" name="Text Box 5"/>
          <p:cNvSpPr txBox="1">
            <a:spLocks noChangeArrowheads="1"/>
          </p:cNvSpPr>
          <p:nvPr/>
        </p:nvSpPr>
        <p:spPr bwMode="auto">
          <a:xfrm>
            <a:off x="5508104" y="2196072"/>
            <a:ext cx="349245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Tx/>
              <a:buNone/>
            </a:pPr>
            <a:r>
              <a:rPr lang="en-GB" altLang="en-US" sz="8000" b="1" dirty="0">
                <a:solidFill>
                  <a:srgbClr val="FF0000"/>
                </a:solidFill>
                <a:latin typeface="Arial Black" panose="020B0A04020102020204" pitchFamily="34" charset="0"/>
              </a:rPr>
              <a:t>STOP! </a:t>
            </a:r>
          </a:p>
          <a:p>
            <a:pPr eaLnBrk="1" hangingPunct="1">
              <a:lnSpc>
                <a:spcPct val="87000"/>
              </a:lnSpc>
              <a:spcBef>
                <a:spcPct val="0"/>
              </a:spcBef>
              <a:buClr>
                <a:srgbClr val="000000"/>
              </a:buClr>
              <a:buFontTx/>
              <a:buNone/>
            </a:pPr>
            <a:r>
              <a:rPr lang="en-GB" altLang="en-US" sz="8000" b="1" dirty="0">
                <a:solidFill>
                  <a:srgbClr val="FF6633"/>
                </a:solidFill>
                <a:latin typeface="Arial Black" panose="020B0A04020102020204" pitchFamily="34" charset="0"/>
              </a:rPr>
              <a:t>DROP!</a:t>
            </a:r>
          </a:p>
          <a:p>
            <a:pPr eaLnBrk="1" hangingPunct="1">
              <a:lnSpc>
                <a:spcPct val="87000"/>
              </a:lnSpc>
              <a:spcBef>
                <a:spcPct val="0"/>
              </a:spcBef>
              <a:buClr>
                <a:srgbClr val="000000"/>
              </a:buClr>
              <a:buFontTx/>
              <a:buNone/>
            </a:pPr>
            <a:r>
              <a:rPr lang="en-GB" altLang="en-US" sz="8000" b="1" dirty="0">
                <a:solidFill>
                  <a:srgbClr val="FFC000"/>
                </a:solidFill>
                <a:latin typeface="Arial Black" panose="020B0A04020102020204" pitchFamily="34" charset="0"/>
              </a:rPr>
              <a:t>ROLL!</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883762"/>
            <a:ext cx="4814887" cy="227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5517232"/>
            <a:ext cx="5184576" cy="646331"/>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rPr>
              <a:t>STOP, DROP, ROLL - </a:t>
            </a:r>
            <a:r>
              <a:rPr lang="en-GB" u="sng" dirty="0">
                <a:solidFill>
                  <a:srgbClr val="0563C1"/>
                </a:solidFill>
                <a:latin typeface="Calibri" panose="020F0502020204030204" pitchFamily="34" charset="0"/>
                <a:ea typeface="Calibri" panose="020F0502020204030204" pitchFamily="34" charset="0"/>
                <a:hlinkClick r:id="rId4"/>
              </a:rPr>
              <a:t>https://www.youtube.com/watch?v=MySKfhQqens</a:t>
            </a:r>
            <a:r>
              <a:rPr lang="en-GB" dirty="0">
                <a:latin typeface="Calibri" panose="020F0502020204030204" pitchFamily="34" charset="0"/>
                <a:ea typeface="Calibri" panose="020F0502020204030204" pitchFamily="34" charset="0"/>
              </a:rPr>
              <a:t> </a:t>
            </a:r>
          </a:p>
        </p:txBody>
      </p:sp>
      <p:pic>
        <p:nvPicPr>
          <p:cNvPr id="8" name="Picture 1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352" y="6235857"/>
            <a:ext cx="1587537" cy="62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6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80">
                                          <p:stCondLst>
                                            <p:cond delay="0"/>
                                          </p:stCondLst>
                                        </p:cTn>
                                        <p:tgtEl>
                                          <p:spTgt spid="6">
                                            <p:txEl>
                                              <p:pRg st="1" end="1"/>
                                            </p:txEl>
                                          </p:spTgt>
                                        </p:tgtEl>
                                      </p:cBhvr>
                                    </p:animEffect>
                                    <p:anim calcmode="lin" valueType="num">
                                      <p:cBhvr>
                                        <p:cTn id="22"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xEl>
                                              <p:pRg st="1" end="1"/>
                                            </p:txEl>
                                          </p:spTgt>
                                        </p:tgtEl>
                                      </p:cBhvr>
                                      <p:to x="100000" y="60000"/>
                                    </p:animScale>
                                    <p:animScale>
                                      <p:cBhvr>
                                        <p:cTn id="28" dur="166" decel="50000">
                                          <p:stCondLst>
                                            <p:cond delay="676"/>
                                          </p:stCondLst>
                                        </p:cTn>
                                        <p:tgtEl>
                                          <p:spTgt spid="6">
                                            <p:txEl>
                                              <p:pRg st="1" end="1"/>
                                            </p:txEl>
                                          </p:spTgt>
                                        </p:tgtEl>
                                      </p:cBhvr>
                                      <p:to x="100000" y="100000"/>
                                    </p:animScale>
                                    <p:animScale>
                                      <p:cBhvr>
                                        <p:cTn id="29" dur="26">
                                          <p:stCondLst>
                                            <p:cond delay="1312"/>
                                          </p:stCondLst>
                                        </p:cTn>
                                        <p:tgtEl>
                                          <p:spTgt spid="6">
                                            <p:txEl>
                                              <p:pRg st="1" end="1"/>
                                            </p:txEl>
                                          </p:spTgt>
                                        </p:tgtEl>
                                      </p:cBhvr>
                                      <p:to x="100000" y="80000"/>
                                    </p:animScale>
                                    <p:animScale>
                                      <p:cBhvr>
                                        <p:cTn id="30" dur="166" decel="50000">
                                          <p:stCondLst>
                                            <p:cond delay="1338"/>
                                          </p:stCondLst>
                                        </p:cTn>
                                        <p:tgtEl>
                                          <p:spTgt spid="6">
                                            <p:txEl>
                                              <p:pRg st="1" end="1"/>
                                            </p:txEl>
                                          </p:spTgt>
                                        </p:tgtEl>
                                      </p:cBhvr>
                                      <p:to x="100000" y="100000"/>
                                    </p:animScale>
                                    <p:animScale>
                                      <p:cBhvr>
                                        <p:cTn id="31" dur="26">
                                          <p:stCondLst>
                                            <p:cond delay="1642"/>
                                          </p:stCondLst>
                                        </p:cTn>
                                        <p:tgtEl>
                                          <p:spTgt spid="6">
                                            <p:txEl>
                                              <p:pRg st="1" end="1"/>
                                            </p:txEl>
                                          </p:spTgt>
                                        </p:tgtEl>
                                      </p:cBhvr>
                                      <p:to x="100000" y="90000"/>
                                    </p:animScale>
                                    <p:animScale>
                                      <p:cBhvr>
                                        <p:cTn id="32" dur="166" decel="50000">
                                          <p:stCondLst>
                                            <p:cond delay="1668"/>
                                          </p:stCondLst>
                                        </p:cTn>
                                        <p:tgtEl>
                                          <p:spTgt spid="6">
                                            <p:txEl>
                                              <p:pRg st="1" end="1"/>
                                            </p:txEl>
                                          </p:spTgt>
                                        </p:tgtEl>
                                      </p:cBhvr>
                                      <p:to x="100000" y="100000"/>
                                    </p:animScale>
                                    <p:animScale>
                                      <p:cBhvr>
                                        <p:cTn id="33" dur="26">
                                          <p:stCondLst>
                                            <p:cond delay="1808"/>
                                          </p:stCondLst>
                                        </p:cTn>
                                        <p:tgtEl>
                                          <p:spTgt spid="6">
                                            <p:txEl>
                                              <p:pRg st="1" end="1"/>
                                            </p:txEl>
                                          </p:spTgt>
                                        </p:tgtEl>
                                      </p:cBhvr>
                                      <p:to x="100000" y="95000"/>
                                    </p:animScale>
                                    <p:animScale>
                                      <p:cBhvr>
                                        <p:cTn id="34" dur="166" decel="50000">
                                          <p:stCondLst>
                                            <p:cond delay="1834"/>
                                          </p:stCondLst>
                                        </p:cTn>
                                        <p:tgtEl>
                                          <p:spTgt spid="6">
                                            <p:txEl>
                                              <p:pRg st="1" end="1"/>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2000"/>
                                        <p:tgtEl>
                                          <p:spTgt spid="6">
                                            <p:txEl>
                                              <p:pRg st="2" end="2"/>
                                            </p:txEl>
                                          </p:spTgt>
                                        </p:tgtEl>
                                      </p:cBhvr>
                                    </p:animEffect>
                                    <p:anim calcmode="lin" valueType="num">
                                      <p:cBhvr>
                                        <p:cTn id="40"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2862</TotalTime>
  <Words>827</Words>
  <Application>Microsoft Office PowerPoint</Application>
  <PresentationFormat>On-screen Show (4:3)</PresentationFormat>
  <Paragraphs>94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What kind of things should we DO on Halloween?  </vt:lpstr>
      <vt:lpstr>PowerPoint Presentation</vt:lpstr>
      <vt:lpstr>PowerPoint Presentation</vt:lpstr>
      <vt:lpstr>PowerPoint Presentation</vt:lpstr>
      <vt:lpstr>Home Bonfires</vt:lpstr>
      <vt:lpstr>Fireworks</vt:lpstr>
      <vt:lpstr>PowerPoint Presentation</vt:lpstr>
      <vt:lpstr>Pets</vt:lpstr>
      <vt:lpstr>PowerPoint Presentation</vt:lpstr>
      <vt:lpstr>PowerPoint Presentation</vt:lpstr>
    </vt:vector>
  </TitlesOfParts>
  <Company>Cheshire Constabulary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sch8753516</cp:lastModifiedBy>
  <cp:revision>114</cp:revision>
  <dcterms:created xsi:type="dcterms:W3CDTF">2015-02-05T14:15:12Z</dcterms:created>
  <dcterms:modified xsi:type="dcterms:W3CDTF">2021-09-30T13:57:37Z</dcterms:modified>
</cp:coreProperties>
</file>