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4"/>
  </p:notesMasterIdLst>
  <p:handoutMasterIdLst>
    <p:handoutMasterId r:id="rId15"/>
  </p:handoutMasterIdLst>
  <p:sldIdLst>
    <p:sldId id="256" r:id="rId5"/>
    <p:sldId id="277" r:id="rId6"/>
    <p:sldId id="261" r:id="rId7"/>
    <p:sldId id="289" r:id="rId8"/>
    <p:sldId id="260" r:id="rId9"/>
    <p:sldId id="262" r:id="rId10"/>
    <p:sldId id="264" r:id="rId11"/>
    <p:sldId id="283"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EC"/>
    <a:srgbClr val="F1D9C8"/>
    <a:srgbClr val="C39300"/>
    <a:srgbClr val="FFC000"/>
    <a:srgbClr val="FF9900"/>
    <a:srgbClr val="CC6600"/>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42" autoAdjust="0"/>
  </p:normalViewPr>
  <p:slideViewPr>
    <p:cSldViewPr snapToGrid="0">
      <p:cViewPr>
        <p:scale>
          <a:sx n="78" d="100"/>
          <a:sy n="78" d="100"/>
        </p:scale>
        <p:origin x="-114" y="-684"/>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9/22/2021</a:t>
            </a:fld>
            <a:endParaRPr lang="en-US" dirty="0"/>
          </a:p>
        </p:txBody>
      </p:sp>
      <p:sp>
        <p:nvSpPr>
          <p:cNvPr id="4" name="Footer Placeholder 3">
            <a:extLst>
              <a:ext uri="{FF2B5EF4-FFF2-40B4-BE49-F238E27FC236}">
                <a16:creationId xmlns:a16="http://schemas.microsoft.com/office/drawing/2014/main" xmlns=""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9/22/2021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xmlns=""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xmlns="" id="{A04F1E16-9A84-4D0E-9706-79C396AF6AE6}"/>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xmlns=""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xmlns=""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xmlns=""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xmlns=""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xmlns=""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xmlns=""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xmlns="" id="{B38B0D13-BD5F-460B-B337-F4A9342026D0}"/>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xmlns="" id="{BE72876B-D3DA-4462-9E24-3354D8D02A27}"/>
              </a:ext>
              <a:ext uri="{C183D7F6-B498-43B3-948B-1728B52AA6E4}">
                <adec:decorative xmlns="" xmlns:adec="http://schemas.microsoft.com/office/drawing/2017/decorative" val="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xmlns="" id="{14A539B6-6E3F-41BA-ACE2-76E8BB651636}"/>
              </a:ext>
              <a:ext uri="{C183D7F6-B498-43B3-948B-1728B52AA6E4}">
                <adec:decorative xmlns="" xmlns:adec="http://schemas.microsoft.com/office/drawing/2017/decorative" val="1"/>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xmlns=""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xmlns=""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7" name="Content Placeholder 3">
            <a:extLst>
              <a:ext uri="{FF2B5EF4-FFF2-40B4-BE49-F238E27FC236}">
                <a16:creationId xmlns:a16="http://schemas.microsoft.com/office/drawing/2014/main" xmlns=""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xmlns=""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xmlns=""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xmlns=""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xmlns=""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xmlns=""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xmlns=""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xmlns=""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xmlns=""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xmlns="" id="{EE24E1DB-1F20-4C28-8069-D9219D1F8BBD}"/>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AE202E03-5C65-4305-B969-65220AD41002}"/>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xmlns=""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xmlns=""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xmlns=""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xmlns=""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xmlns=""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xmlns=""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xmlns=""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xmlns=""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xmlns=""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xmlns=""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xmlns="">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xmlns=""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xmlns=""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xmlns=""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8" name="Text Placeholder 10">
            <a:extLst>
              <a:ext uri="{FF2B5EF4-FFF2-40B4-BE49-F238E27FC236}">
                <a16:creationId xmlns:a16="http://schemas.microsoft.com/office/drawing/2014/main" xmlns=""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9" name="Text Placeholder 10">
            <a:extLst>
              <a:ext uri="{FF2B5EF4-FFF2-40B4-BE49-F238E27FC236}">
                <a16:creationId xmlns:a16="http://schemas.microsoft.com/office/drawing/2014/main" xmlns=""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0" name="Text Placeholder 10">
            <a:extLst>
              <a:ext uri="{FF2B5EF4-FFF2-40B4-BE49-F238E27FC236}">
                <a16:creationId xmlns:a16="http://schemas.microsoft.com/office/drawing/2014/main" xmlns=""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1" name="Text Placeholder 10">
            <a:extLst>
              <a:ext uri="{FF2B5EF4-FFF2-40B4-BE49-F238E27FC236}">
                <a16:creationId xmlns:a16="http://schemas.microsoft.com/office/drawing/2014/main" xmlns=""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12" name="Text Placeholder 10">
            <a:extLst>
              <a:ext uri="{FF2B5EF4-FFF2-40B4-BE49-F238E27FC236}">
                <a16:creationId xmlns:a16="http://schemas.microsoft.com/office/drawing/2014/main" xmlns=""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3" name="Text Placeholder 10">
            <a:extLst>
              <a:ext uri="{FF2B5EF4-FFF2-40B4-BE49-F238E27FC236}">
                <a16:creationId xmlns:a16="http://schemas.microsoft.com/office/drawing/2014/main" xmlns=""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4" name="Text Placeholder 10">
            <a:extLst>
              <a:ext uri="{FF2B5EF4-FFF2-40B4-BE49-F238E27FC236}">
                <a16:creationId xmlns:a16="http://schemas.microsoft.com/office/drawing/2014/main" xmlns=""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5" name="Text Placeholder 10">
            <a:extLst>
              <a:ext uri="{FF2B5EF4-FFF2-40B4-BE49-F238E27FC236}">
                <a16:creationId xmlns:a16="http://schemas.microsoft.com/office/drawing/2014/main" xmlns=""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6" name="Text Placeholder 10">
            <a:extLst>
              <a:ext uri="{FF2B5EF4-FFF2-40B4-BE49-F238E27FC236}">
                <a16:creationId xmlns:a16="http://schemas.microsoft.com/office/drawing/2014/main" xmlns=""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7" name="Text Placeholder 10">
            <a:extLst>
              <a:ext uri="{FF2B5EF4-FFF2-40B4-BE49-F238E27FC236}">
                <a16:creationId xmlns:a16="http://schemas.microsoft.com/office/drawing/2014/main" xmlns=""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8" name="Text Placeholder 10">
            <a:extLst>
              <a:ext uri="{FF2B5EF4-FFF2-40B4-BE49-F238E27FC236}">
                <a16:creationId xmlns:a16="http://schemas.microsoft.com/office/drawing/2014/main" xmlns=""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9" name="Text Placeholder 10">
            <a:extLst>
              <a:ext uri="{FF2B5EF4-FFF2-40B4-BE49-F238E27FC236}">
                <a16:creationId xmlns:a16="http://schemas.microsoft.com/office/drawing/2014/main" xmlns=""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0" name="Text Placeholder 10">
            <a:extLst>
              <a:ext uri="{FF2B5EF4-FFF2-40B4-BE49-F238E27FC236}">
                <a16:creationId xmlns:a16="http://schemas.microsoft.com/office/drawing/2014/main" xmlns=""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1" name="Text Placeholder 10">
            <a:extLst>
              <a:ext uri="{FF2B5EF4-FFF2-40B4-BE49-F238E27FC236}">
                <a16:creationId xmlns:a16="http://schemas.microsoft.com/office/drawing/2014/main" xmlns=""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2" name="Text Placeholder 10">
            <a:extLst>
              <a:ext uri="{FF2B5EF4-FFF2-40B4-BE49-F238E27FC236}">
                <a16:creationId xmlns:a16="http://schemas.microsoft.com/office/drawing/2014/main" xmlns=""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3" name="Text Placeholder 10">
            <a:extLst>
              <a:ext uri="{FF2B5EF4-FFF2-40B4-BE49-F238E27FC236}">
                <a16:creationId xmlns:a16="http://schemas.microsoft.com/office/drawing/2014/main" xmlns=""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4" name="Text Placeholder 10">
            <a:extLst>
              <a:ext uri="{FF2B5EF4-FFF2-40B4-BE49-F238E27FC236}">
                <a16:creationId xmlns:a16="http://schemas.microsoft.com/office/drawing/2014/main" xmlns=""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5" name="Text Placeholder 10">
            <a:extLst>
              <a:ext uri="{FF2B5EF4-FFF2-40B4-BE49-F238E27FC236}">
                <a16:creationId xmlns:a16="http://schemas.microsoft.com/office/drawing/2014/main" xmlns=""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6" name="Text Placeholder 10">
            <a:extLst>
              <a:ext uri="{FF2B5EF4-FFF2-40B4-BE49-F238E27FC236}">
                <a16:creationId xmlns:a16="http://schemas.microsoft.com/office/drawing/2014/main" xmlns=""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7" name="Text Placeholder 10">
            <a:extLst>
              <a:ext uri="{FF2B5EF4-FFF2-40B4-BE49-F238E27FC236}">
                <a16:creationId xmlns:a16="http://schemas.microsoft.com/office/drawing/2014/main" xmlns=""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8" name="Text Placeholder 10">
            <a:extLst>
              <a:ext uri="{FF2B5EF4-FFF2-40B4-BE49-F238E27FC236}">
                <a16:creationId xmlns:a16="http://schemas.microsoft.com/office/drawing/2014/main" xmlns=""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9" name="Text Placeholder 10">
            <a:extLst>
              <a:ext uri="{FF2B5EF4-FFF2-40B4-BE49-F238E27FC236}">
                <a16:creationId xmlns:a16="http://schemas.microsoft.com/office/drawing/2014/main" xmlns=""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0" name="Text Placeholder 10">
            <a:extLst>
              <a:ext uri="{FF2B5EF4-FFF2-40B4-BE49-F238E27FC236}">
                <a16:creationId xmlns:a16="http://schemas.microsoft.com/office/drawing/2014/main" xmlns=""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1" name="Text Placeholder 10">
            <a:extLst>
              <a:ext uri="{FF2B5EF4-FFF2-40B4-BE49-F238E27FC236}">
                <a16:creationId xmlns:a16="http://schemas.microsoft.com/office/drawing/2014/main" xmlns=""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2" name="Rectangle 31">
            <a:extLst>
              <a:ext uri="{FF2B5EF4-FFF2-40B4-BE49-F238E27FC236}">
                <a16:creationId xmlns:a16="http://schemas.microsoft.com/office/drawing/2014/main" xmlns=""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xmlns=""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37" name="Footer Placeholder 3">
            <a:extLst>
              <a:ext uri="{FF2B5EF4-FFF2-40B4-BE49-F238E27FC236}">
                <a16:creationId xmlns:a16="http://schemas.microsoft.com/office/drawing/2014/main" xmlns=""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xmlns=""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xmlns="" id="{156CA116-0F6E-4EE9-B34F-03BA07161A7A}"/>
              </a:ext>
            </a:extLst>
          </p:cNvPr>
          <p:cNvSpPr>
            <a:spLocks noGrp="1"/>
          </p:cNvSpPr>
          <p:nvPr>
            <p:ph type="dgm" sz="quarter" idx="15"/>
          </p:nvPr>
        </p:nvSpPr>
        <p:spPr>
          <a:xfrm>
            <a:off x="838200" y="2136776"/>
            <a:ext cx="10515600" cy="3697645"/>
          </a:xfrm>
        </p:spPr>
        <p:txBody>
          <a:bodyPr/>
          <a:lstStyle>
            <a:lvl1pPr>
              <a:defRPr>
                <a:solidFill>
                  <a:schemeClr val="tx1">
                    <a:lumMod val="75000"/>
                    <a:lumOff val="25000"/>
                  </a:schemeClr>
                </a:solidFill>
              </a:defRPr>
            </a:lvl1pPr>
          </a:lstStyle>
          <a:p>
            <a:r>
              <a:rPr lang="en-US"/>
              <a:t>Click icon to add SmartArt graphic</a:t>
            </a:r>
            <a:endParaRPr lang="en-US" dirty="0"/>
          </a:p>
        </p:txBody>
      </p:sp>
      <p:sp>
        <p:nvSpPr>
          <p:cNvPr id="2" name="Title 1">
            <a:extLst>
              <a:ext uri="{FF2B5EF4-FFF2-40B4-BE49-F238E27FC236}">
                <a16:creationId xmlns:a16="http://schemas.microsoft.com/office/drawing/2014/main" xmlns=""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xmlns=""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xmlns=""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xmlns=""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xmlns=""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xmlns=""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17" name="Picture Placeholder 10">
            <a:extLst>
              <a:ext uri="{FF2B5EF4-FFF2-40B4-BE49-F238E27FC236}">
                <a16:creationId xmlns:a16="http://schemas.microsoft.com/office/drawing/2014/main" xmlns=""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18" name="Picture Placeholder 10">
            <a:extLst>
              <a:ext uri="{FF2B5EF4-FFF2-40B4-BE49-F238E27FC236}">
                <a16:creationId xmlns:a16="http://schemas.microsoft.com/office/drawing/2014/main" xmlns=""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a:t>Click icon to add picture</a:t>
            </a:r>
            <a:endParaRPr lang="en-US" dirty="0"/>
          </a:p>
        </p:txBody>
      </p:sp>
      <p:sp>
        <p:nvSpPr>
          <p:cNvPr id="19" name="Picture Placeholder 10">
            <a:extLst>
              <a:ext uri="{FF2B5EF4-FFF2-40B4-BE49-F238E27FC236}">
                <a16:creationId xmlns:a16="http://schemas.microsoft.com/office/drawing/2014/main" xmlns=""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xmlns=""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xmlns=""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xmlns=""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xmlns=""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xmlns=""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xmlns=""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xmlns=""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xmlns=""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xmlns=""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xmlns=""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xmlns=""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0" name="Straight Connector 9">
            <a:extLst>
              <a:ext uri="{FF2B5EF4-FFF2-40B4-BE49-F238E27FC236}">
                <a16:creationId xmlns:a16="http://schemas.microsoft.com/office/drawing/2014/main" xmlns="" id="{4E4B72DA-52CB-4D39-A342-8857B4D959B2}"/>
              </a:ext>
              <a:ext uri="{C183D7F6-B498-43B3-948B-1728B52AA6E4}">
                <adec:decorative xmlns=""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1D9BCDA-DFB7-41A4-A7C7-CEE86CEDCBE5}"/>
              </a:ext>
              <a:ext uri="{C183D7F6-B498-43B3-948B-1728B52AA6E4}">
                <adec:decorative xmlns=""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xmlns="">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xmlns=""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17" name="Picture Placeholder 10">
            <a:extLst>
              <a:ext uri="{FF2B5EF4-FFF2-40B4-BE49-F238E27FC236}">
                <a16:creationId xmlns:a16="http://schemas.microsoft.com/office/drawing/2014/main" xmlns=""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18" name="Picture Placeholder 10">
            <a:extLst>
              <a:ext uri="{FF2B5EF4-FFF2-40B4-BE49-F238E27FC236}">
                <a16:creationId xmlns:a16="http://schemas.microsoft.com/office/drawing/2014/main" xmlns=""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endParaRPr lang="en-US" dirty="0"/>
          </a:p>
        </p:txBody>
      </p:sp>
      <p:sp>
        <p:nvSpPr>
          <p:cNvPr id="19" name="Picture Placeholder 10">
            <a:extLst>
              <a:ext uri="{FF2B5EF4-FFF2-40B4-BE49-F238E27FC236}">
                <a16:creationId xmlns:a16="http://schemas.microsoft.com/office/drawing/2014/main" xmlns=""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xmlns=""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xmlns=""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xmlns=""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xmlns=""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xmlns=""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xmlns=""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xmlns=""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xmlns=""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xmlns=""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6" name="Picture Placeholder 10">
            <a:extLst>
              <a:ext uri="{FF2B5EF4-FFF2-40B4-BE49-F238E27FC236}">
                <a16:creationId xmlns:a16="http://schemas.microsoft.com/office/drawing/2014/main" xmlns=""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7" name="Picture Placeholder 10">
            <a:extLst>
              <a:ext uri="{FF2B5EF4-FFF2-40B4-BE49-F238E27FC236}">
                <a16:creationId xmlns:a16="http://schemas.microsoft.com/office/drawing/2014/main" xmlns=""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endParaRPr lang="en-US" dirty="0"/>
          </a:p>
        </p:txBody>
      </p:sp>
      <p:sp>
        <p:nvSpPr>
          <p:cNvPr id="58" name="Picture Placeholder 10">
            <a:extLst>
              <a:ext uri="{FF2B5EF4-FFF2-40B4-BE49-F238E27FC236}">
                <a16:creationId xmlns:a16="http://schemas.microsoft.com/office/drawing/2014/main" xmlns=""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xmlns=""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xmlns=""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xmlns=""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xmlns=""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xmlns=""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xmlns=""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xmlns=""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xmlns=""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xmlns=""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xmlns=""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xmlns=""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xmlns="" id="{B0DFD584-E5CF-41EF-B51E-679CE22DDF93}"/>
              </a:ext>
              <a:ext uri="{C183D7F6-B498-43B3-948B-1728B52AA6E4}">
                <adec:decorative xmlns="" xmlns:adec="http://schemas.microsoft.com/office/drawing/2017/decorative" val="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xmlns="" id="{E5C02DDF-25A6-42C7-9525-F279CE2095C0}"/>
              </a:ext>
              <a:ext uri="{C183D7F6-B498-43B3-948B-1728B52AA6E4}">
                <adec:decorative xmlns="" xmlns:adec="http://schemas.microsoft.com/office/drawing/2017/decorative" val="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xmlns=""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xmlns=""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xmlns=""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xmlns=""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xmlns=""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xmlns=""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xmlns=""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xmlns=""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xmlns=""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xmlns=""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xmlns=""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xmlns=""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xmlns=""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xmlns=""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xmlns=""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xmlns="" id="{463D7850-C2A6-43CE-BBE4-8E81A0A593BF}"/>
              </a:ext>
              <a:ext uri="{C183D7F6-B498-43B3-948B-1728B52AA6E4}">
                <adec:decorative xmlns=""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BAD3E03-2E3B-440C-9105-6F9D33006D66}"/>
              </a:ext>
              <a:ext uri="{C183D7F6-B498-43B3-948B-1728B52AA6E4}">
                <adec:decorative xmlns=""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xmlns=""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xmlns=""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xmlns=""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xmlns=""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xmlns=""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xmlns=""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xmlns=""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xmlns=""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xmlns=""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xmlns="">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xmlns=""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xmlns="" id="{ED3361C9-310A-4255-A94E-B77588962DA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xmlns=""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xmlns=""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xmlns=""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D514C6BF-376E-43E8-881D-2E767426990A}"/>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xmlns=""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xmlns=""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xmlns=""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xmlns="" id="{9D2AF524-D4B4-4A3A-9CE4-EDAFE1D5A37B}"/>
              </a:ext>
              <a:ext uri="{C183D7F6-B498-43B3-948B-1728B52AA6E4}">
                <adec:decorative xmlns=""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xmlns=""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xmlns=""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xmlns=""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xmlns=""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xmlns=""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xmlns=""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xmlns=""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xmlns=""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xmlns="" id="{D3795F91-C721-4363-956D-756673AE7957}"/>
              </a:ext>
              <a:ext uri="{C183D7F6-B498-43B3-948B-1728B52AA6E4}">
                <adec:decorative xmlns=""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xmlns="" id="{8AC14461-E27D-413D-B31A-47B74646AF25}"/>
              </a:ext>
              <a:ext uri="{C183D7F6-B498-43B3-948B-1728B52AA6E4}">
                <adec:decorative xmlns=""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xmlns="" id="{4D6AEA4C-7710-4829-BA87-8DD77F15932C}"/>
              </a:ext>
              <a:ext uri="{C183D7F6-B498-43B3-948B-1728B52AA6E4}">
                <adec:decorative xmlns=""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xmlns="" id="{E9BD473E-6203-491C-87AC-54AC0AB23333}"/>
              </a:ext>
              <a:ext uri="{C183D7F6-B498-43B3-948B-1728B52AA6E4}">
                <adec:decorative xmlns=""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xmlns=""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xmlns=""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xmlns=""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xmlns=""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xmlns=""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xmlns=""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xmlns=""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xmlns=""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xmlns=""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xmlns=""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xmlns=""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xmlns=""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xmlns=""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xmlns="" id="{9298DCF7-7DC1-4618-8133-F63847B0AFE2}"/>
              </a:ext>
              <a:ext uri="{C183D7F6-B498-43B3-948B-1728B52AA6E4}">
                <adec:decorative xmlns=""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53A6567-233D-4A3B-B52B-DE7E5E35A175}"/>
              </a:ext>
              <a:ext uri="{C183D7F6-B498-43B3-948B-1728B52AA6E4}">
                <adec:decorative xmlns=""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xmlns="" id="{64D564EB-CA78-42C6-AD76-3C4E7B3AEA8D}"/>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xmlns="" id="{1CFFBB3A-BDCF-4878-8D04-E8BB9A050E71}"/>
              </a:ext>
              <a:ext uri="{C183D7F6-B498-43B3-948B-1728B52AA6E4}">
                <adec:decorative xmlns="" xmlns:adec="http://schemas.microsoft.com/office/drawing/2017/decorative" val="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xmlns=""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xmlns=""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xmlns=""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xmlns=""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xmlns=""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xmlns=""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xmlns=""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xmlns=""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xmlns=""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xmlns=""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xmlns=""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xmlns="" id="{6D8D9106-8780-461D-9091-E074B0A3C956}"/>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xmlns=""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xmlns=""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xmlns=""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xmlns=""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xmlns=""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xmlns="" id="{F05D2CCB-CCFC-4A8A-ADA9-C1E4D13B968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AEE644D4-F9A4-4237-BD5C-4B97ABA9337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xmlns=""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xmlns=""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xmlns=""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xmlns=""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xmlns=""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xmlns=""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xmlns=""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xmlns=""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xmlns=""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xmlns=""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xmlns=""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xmlns=""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xmlns=""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xmlns=""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xmlns=""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xmlns=""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xmlns=""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xmlns=""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6" name="Straight Connector 15">
            <a:extLst>
              <a:ext uri="{FF2B5EF4-FFF2-40B4-BE49-F238E27FC236}">
                <a16:creationId xmlns:a16="http://schemas.microsoft.com/office/drawing/2014/main" xmlns="" id="{463D7850-C2A6-43CE-BBE4-8E81A0A593BF}"/>
              </a:ext>
              <a:ext uri="{C183D7F6-B498-43B3-948B-1728B52AA6E4}">
                <adec:decorative xmlns=""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BAD3E03-2E3B-440C-9105-6F9D33006D66}"/>
              </a:ext>
              <a:ext uri="{C183D7F6-B498-43B3-948B-1728B52AA6E4}">
                <adec:decorative xmlns=""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xmlns=""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xmlns=""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815C6-3AD0-46E6-A74A-1967BD91AF50}"/>
              </a:ext>
            </a:extLst>
          </p:cNvPr>
          <p:cNvSpPr>
            <a:spLocks noGrp="1"/>
          </p:cNvSpPr>
          <p:nvPr>
            <p:ph type="ctrTitle"/>
          </p:nvPr>
        </p:nvSpPr>
        <p:spPr>
          <a:xfrm>
            <a:off x="6416040" y="4434840"/>
            <a:ext cx="4941771" cy="1122202"/>
          </a:xfrm>
        </p:spPr>
        <p:txBody>
          <a:bodyPr/>
          <a:lstStyle/>
          <a:p>
            <a:r>
              <a:rPr lang="en-US" dirty="0"/>
              <a:t>THE EYFS</a:t>
            </a:r>
          </a:p>
        </p:txBody>
      </p:sp>
      <p:sp>
        <p:nvSpPr>
          <p:cNvPr id="3" name="Subtitle 2">
            <a:extLst>
              <a:ext uri="{FF2B5EF4-FFF2-40B4-BE49-F238E27FC236}">
                <a16:creationId xmlns:a16="http://schemas.microsoft.com/office/drawing/2014/main" xmlns="" id="{1901B20D-4C28-4DA3-ABBD-718C22A5E58B}"/>
              </a:ext>
            </a:extLst>
          </p:cNvPr>
          <p:cNvSpPr>
            <a:spLocks noGrp="1"/>
          </p:cNvSpPr>
          <p:nvPr>
            <p:ph type="subTitle" idx="1"/>
          </p:nvPr>
        </p:nvSpPr>
        <p:spPr>
          <a:xfrm>
            <a:off x="6416041" y="5586890"/>
            <a:ext cx="4941770" cy="396660"/>
          </a:xfrm>
        </p:spPr>
        <p:txBody>
          <a:bodyPr/>
          <a:lstStyle/>
          <a:p>
            <a:r>
              <a:rPr lang="en-US" dirty="0"/>
              <a:t>An overview </a:t>
            </a:r>
          </a:p>
        </p:txBody>
      </p:sp>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9F29B-F233-48AF-8261-F33A4E079E3E}"/>
              </a:ext>
              <a:ext uri="{C183D7F6-B498-43B3-948B-1728B52AA6E4}">
                <adec:decorative xmlns="" xmlns:adec="http://schemas.microsoft.com/office/drawing/2017/decorative" val="0"/>
              </a:ext>
            </a:extLst>
          </p:cNvPr>
          <p:cNvSpPr>
            <a:spLocks noGrp="1"/>
          </p:cNvSpPr>
          <p:nvPr>
            <p:ph type="title"/>
          </p:nvPr>
        </p:nvSpPr>
        <p:spPr>
          <a:xfrm>
            <a:off x="1333499" y="1020445"/>
            <a:ext cx="4686301" cy="1325563"/>
          </a:xfrm>
        </p:spPr>
        <p:txBody>
          <a:bodyPr/>
          <a:lstStyle/>
          <a:p>
            <a:r>
              <a:rPr lang="en-ZA" dirty="0"/>
              <a:t>What is the </a:t>
            </a:r>
            <a:r>
              <a:rPr lang="en-ZA" dirty="0" err="1"/>
              <a:t>eyfs</a:t>
            </a:r>
            <a:r>
              <a:rPr lang="en-ZA" dirty="0"/>
              <a:t>?</a:t>
            </a:r>
          </a:p>
        </p:txBody>
      </p:sp>
      <p:sp>
        <p:nvSpPr>
          <p:cNvPr id="3" name="Subtitle 2">
            <a:extLst>
              <a:ext uri="{FF2B5EF4-FFF2-40B4-BE49-F238E27FC236}">
                <a16:creationId xmlns:a16="http://schemas.microsoft.com/office/drawing/2014/main" xmlns="" id="{35E3EA69-4E0E-41BD-8095-A124225A2647}"/>
              </a:ext>
              <a:ext uri="{C183D7F6-B498-43B3-948B-1728B52AA6E4}">
                <adec:decorative xmlns="" xmlns:adec="http://schemas.microsoft.com/office/drawing/2017/decorative" val="0"/>
              </a:ext>
            </a:extLst>
          </p:cNvPr>
          <p:cNvSpPr>
            <a:spLocks noGrp="1"/>
          </p:cNvSpPr>
          <p:nvPr>
            <p:ph idx="1"/>
          </p:nvPr>
        </p:nvSpPr>
        <p:spPr>
          <a:xfrm>
            <a:off x="1333499" y="2924175"/>
            <a:ext cx="4762501" cy="2519363"/>
          </a:xfrm>
        </p:spPr>
        <p:txBody>
          <a:bodyPr>
            <a:normAutofit fontScale="92500" lnSpcReduction="20000"/>
          </a:bodyPr>
          <a:lstStyle/>
          <a:p>
            <a:pPr marL="285750" indent="-285750">
              <a:buFont typeface="Courier New" panose="02070309020205020404" pitchFamily="49" charset="0"/>
              <a:buChar char="o"/>
            </a:pPr>
            <a:r>
              <a:rPr lang="en-US" dirty="0"/>
              <a:t>It’s the framework which sets the standard for the learning, development and care of children in England from birth to five years old.</a:t>
            </a:r>
          </a:p>
          <a:p>
            <a:pPr marL="285750" indent="-285750">
              <a:buFont typeface="Courier New" panose="02070309020205020404" pitchFamily="49" charset="0"/>
              <a:buChar char="o"/>
            </a:pPr>
            <a:r>
              <a:rPr lang="en-US" dirty="0"/>
              <a:t>It applies to all OFSTED-registered settings, including childminders, preschools, private nurseries, school settings.</a:t>
            </a:r>
          </a:p>
          <a:p>
            <a:pPr marL="285750" indent="-285750">
              <a:buFont typeface="Courier New" panose="02070309020205020404" pitchFamily="49" charset="0"/>
              <a:buChar char="o"/>
            </a:pPr>
            <a:r>
              <a:rPr lang="en-US" dirty="0"/>
              <a:t>It is based on the idea that children need to use concrete experiences to provide the building blocks of their learning.</a:t>
            </a:r>
          </a:p>
          <a:p>
            <a:pPr marL="285750" indent="-285750">
              <a:buFont typeface="Courier New" panose="02070309020205020404" pitchFamily="49" charset="0"/>
              <a:buChar char="o"/>
            </a:pPr>
            <a:r>
              <a:rPr lang="en-US" dirty="0"/>
              <a:t>It identifies seven areas of learning which link to KS1.</a:t>
            </a:r>
          </a:p>
          <a:p>
            <a:endParaRPr lang="en-US" dirty="0"/>
          </a:p>
          <a:p>
            <a:endParaRPr lang="en-US" dirty="0"/>
          </a:p>
        </p:txBody>
      </p:sp>
      <p:sp>
        <p:nvSpPr>
          <p:cNvPr id="6" name="Date Placeholder 5">
            <a:extLst>
              <a:ext uri="{FF2B5EF4-FFF2-40B4-BE49-F238E27FC236}">
                <a16:creationId xmlns:a16="http://schemas.microsoft.com/office/drawing/2014/main" xmlns="" id="{B69DF042-37C5-4E09-AA4C-AA66649C9533}"/>
              </a:ext>
            </a:extLst>
          </p:cNvPr>
          <p:cNvSpPr>
            <a:spLocks noGrp="1"/>
          </p:cNvSpPr>
          <p:nvPr>
            <p:ph type="dt" sz="half" idx="10"/>
          </p:nvPr>
        </p:nvSpPr>
        <p:spPr>
          <a:xfrm>
            <a:off x="1333500" y="6356350"/>
            <a:ext cx="985157" cy="365125"/>
          </a:xfrm>
        </p:spPr>
        <p:txBody>
          <a:bodyPr/>
          <a:lstStyle/>
          <a:p>
            <a:r>
              <a:rPr lang="en-US" dirty="0"/>
              <a:t>20XX</a:t>
            </a:r>
          </a:p>
        </p:txBody>
      </p:sp>
      <p:sp>
        <p:nvSpPr>
          <p:cNvPr id="5" name="Footer Placeholder 4">
            <a:extLst>
              <a:ext uri="{FF2B5EF4-FFF2-40B4-BE49-F238E27FC236}">
                <a16:creationId xmlns:a16="http://schemas.microsoft.com/office/drawing/2014/main" xmlns="" id="{AF29EA23-F34E-486A-B8B2-0C3019266975}"/>
              </a:ext>
            </a:extLst>
          </p:cNvPr>
          <p:cNvSpPr>
            <a:spLocks noGrp="1"/>
          </p:cNvSpPr>
          <p:nvPr>
            <p:ph type="ftr" sz="quarter" idx="11"/>
          </p:nvPr>
        </p:nvSpPr>
        <p:spPr>
          <a:xfrm>
            <a:off x="2669886" y="6356349"/>
            <a:ext cx="2482842" cy="365125"/>
          </a:xfrm>
        </p:spPr>
        <p:txBody>
          <a:bodyPr/>
          <a:lstStyle/>
          <a:p>
            <a:r>
              <a:rPr lang="en-ZA" dirty="0"/>
              <a:t>Pitch Deck</a:t>
            </a:r>
          </a:p>
        </p:txBody>
      </p:sp>
      <p:sp>
        <p:nvSpPr>
          <p:cNvPr id="4" name="Slide Number Placeholder 3">
            <a:extLst>
              <a:ext uri="{FF2B5EF4-FFF2-40B4-BE49-F238E27FC236}">
                <a16:creationId xmlns:a16="http://schemas.microsoft.com/office/drawing/2014/main" xmlns="" id="{328F602C-7F98-4C02-99D4-ED65E00D66A4}"/>
              </a:ext>
            </a:extLst>
          </p:cNvPr>
          <p:cNvSpPr>
            <a:spLocks noGrp="1"/>
          </p:cNvSpPr>
          <p:nvPr>
            <p:ph type="sldNum" sz="quarter" idx="12"/>
          </p:nvPr>
        </p:nvSpPr>
        <p:spPr>
          <a:xfrm>
            <a:off x="5536305" y="6356350"/>
            <a:ext cx="987552" cy="365125"/>
          </a:xfrm>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08C79-A4AC-4B5D-92DF-600737E4D11A}"/>
              </a:ext>
            </a:extLst>
          </p:cNvPr>
          <p:cNvSpPr>
            <a:spLocks noGrp="1"/>
          </p:cNvSpPr>
          <p:nvPr>
            <p:ph type="title"/>
          </p:nvPr>
        </p:nvSpPr>
        <p:spPr>
          <a:xfrm>
            <a:off x="457200" y="329407"/>
            <a:ext cx="8763000" cy="585788"/>
          </a:xfrm>
        </p:spPr>
        <p:txBody>
          <a:bodyPr>
            <a:normAutofit/>
          </a:bodyPr>
          <a:lstStyle/>
          <a:p>
            <a:r>
              <a:rPr lang="en-US" dirty="0"/>
              <a:t>The four principles of the </a:t>
            </a:r>
            <a:r>
              <a:rPr lang="en-US" dirty="0" err="1"/>
              <a:t>eyfs</a:t>
            </a:r>
            <a:r>
              <a:rPr lang="en-US" dirty="0"/>
              <a:t> </a:t>
            </a:r>
          </a:p>
        </p:txBody>
      </p:sp>
      <p:sp>
        <p:nvSpPr>
          <p:cNvPr id="3" name="Content Placeholder 2">
            <a:extLst>
              <a:ext uri="{FF2B5EF4-FFF2-40B4-BE49-F238E27FC236}">
                <a16:creationId xmlns:a16="http://schemas.microsoft.com/office/drawing/2014/main" xmlns="" id="{7D779DE4-CAEA-4617-897E-FEC9A2AC2D6A}"/>
              </a:ext>
            </a:extLst>
          </p:cNvPr>
          <p:cNvSpPr>
            <a:spLocks noGrp="1"/>
          </p:cNvSpPr>
          <p:nvPr>
            <p:ph type="body" sz="quarter" idx="13"/>
          </p:nvPr>
        </p:nvSpPr>
        <p:spPr>
          <a:xfrm>
            <a:off x="148318" y="1481138"/>
            <a:ext cx="2141764" cy="514350"/>
          </a:xfrm>
        </p:spPr>
        <p:txBody>
          <a:bodyPr vert="horz" lIns="91440" tIns="45720" rIns="91440" bIns="45720" rtlCol="0" anchor="ctr">
            <a:normAutofit lnSpcReduction="10000"/>
          </a:bodyPr>
          <a:lstStyle/>
          <a:p>
            <a:r>
              <a:rPr lang="en-US" dirty="0"/>
              <a:t>The unique child</a:t>
            </a:r>
          </a:p>
        </p:txBody>
      </p:sp>
      <p:sp>
        <p:nvSpPr>
          <p:cNvPr id="4" name="Text Placeholder 3">
            <a:extLst>
              <a:ext uri="{FF2B5EF4-FFF2-40B4-BE49-F238E27FC236}">
                <a16:creationId xmlns:a16="http://schemas.microsoft.com/office/drawing/2014/main" xmlns="" id="{F5FF1291-56EB-4A7B-A198-1D91F9ECC5D3}"/>
              </a:ext>
            </a:extLst>
          </p:cNvPr>
          <p:cNvSpPr>
            <a:spLocks noGrp="1"/>
          </p:cNvSpPr>
          <p:nvPr>
            <p:ph type="body" sz="quarter" idx="14"/>
          </p:nvPr>
        </p:nvSpPr>
        <p:spPr>
          <a:xfrm>
            <a:off x="714375" y="2557463"/>
            <a:ext cx="2141764" cy="514350"/>
          </a:xfrm>
        </p:spPr>
        <p:txBody>
          <a:bodyPr/>
          <a:lstStyle/>
          <a:p>
            <a:r>
              <a:rPr lang="en-US" dirty="0"/>
              <a:t>Enabling environments</a:t>
            </a:r>
          </a:p>
        </p:txBody>
      </p:sp>
      <p:sp>
        <p:nvSpPr>
          <p:cNvPr id="5" name="Text Placeholder 4">
            <a:extLst>
              <a:ext uri="{FF2B5EF4-FFF2-40B4-BE49-F238E27FC236}">
                <a16:creationId xmlns:a16="http://schemas.microsoft.com/office/drawing/2014/main" xmlns="" id="{6184E21C-7534-4FB5-9709-F7D1A11034F3}"/>
              </a:ext>
            </a:extLst>
          </p:cNvPr>
          <p:cNvSpPr>
            <a:spLocks noGrp="1"/>
          </p:cNvSpPr>
          <p:nvPr>
            <p:ph type="body" sz="quarter" idx="15"/>
          </p:nvPr>
        </p:nvSpPr>
        <p:spPr>
          <a:xfrm>
            <a:off x="1320800" y="3633788"/>
            <a:ext cx="2141764" cy="514350"/>
          </a:xfrm>
        </p:spPr>
        <p:txBody>
          <a:bodyPr/>
          <a:lstStyle/>
          <a:p>
            <a:r>
              <a:rPr lang="en-US" dirty="0"/>
              <a:t>Positive relationships</a:t>
            </a:r>
          </a:p>
        </p:txBody>
      </p:sp>
      <p:sp>
        <p:nvSpPr>
          <p:cNvPr id="6" name="Text Placeholder 5">
            <a:extLst>
              <a:ext uri="{FF2B5EF4-FFF2-40B4-BE49-F238E27FC236}">
                <a16:creationId xmlns:a16="http://schemas.microsoft.com/office/drawing/2014/main" xmlns="" id="{5C594564-4FC6-401A-8586-44735EE819EC}"/>
              </a:ext>
            </a:extLst>
          </p:cNvPr>
          <p:cNvSpPr>
            <a:spLocks noGrp="1"/>
          </p:cNvSpPr>
          <p:nvPr>
            <p:ph type="body" sz="quarter" idx="16"/>
          </p:nvPr>
        </p:nvSpPr>
        <p:spPr>
          <a:xfrm>
            <a:off x="1905000" y="4710114"/>
            <a:ext cx="2141764" cy="514350"/>
          </a:xfrm>
        </p:spPr>
        <p:txBody>
          <a:bodyPr/>
          <a:lstStyle/>
          <a:p>
            <a:r>
              <a:rPr lang="en-US" dirty="0"/>
              <a:t>Learning and development</a:t>
            </a:r>
          </a:p>
        </p:txBody>
      </p:sp>
      <p:sp>
        <p:nvSpPr>
          <p:cNvPr id="7" name="Text Placeholder 6">
            <a:extLst>
              <a:ext uri="{FF2B5EF4-FFF2-40B4-BE49-F238E27FC236}">
                <a16:creationId xmlns:a16="http://schemas.microsoft.com/office/drawing/2014/main" xmlns="" id="{D7EB25CA-DA83-483D-AF83-0001BDF2DE2B}"/>
              </a:ext>
            </a:extLst>
          </p:cNvPr>
          <p:cNvSpPr>
            <a:spLocks noGrp="1"/>
          </p:cNvSpPr>
          <p:nvPr>
            <p:ph type="body" sz="quarter" idx="17"/>
          </p:nvPr>
        </p:nvSpPr>
        <p:spPr>
          <a:xfrm>
            <a:off x="4401535" y="1594478"/>
            <a:ext cx="5539095" cy="1010842"/>
          </a:xfrm>
        </p:spPr>
        <p:txBody>
          <a:bodyPr/>
          <a:lstStyle/>
          <a:p>
            <a:r>
              <a:rPr lang="en-US" dirty="0"/>
              <a:t>Children respond to different learning methods and bring their own experiences and preferences to the setting.  Every child is capable being a strong, resilient learner with the right guidance.</a:t>
            </a:r>
          </a:p>
          <a:p>
            <a:endParaRPr lang="en-US" dirty="0"/>
          </a:p>
        </p:txBody>
      </p:sp>
      <p:sp>
        <p:nvSpPr>
          <p:cNvPr id="8" name="Text Placeholder 7">
            <a:extLst>
              <a:ext uri="{FF2B5EF4-FFF2-40B4-BE49-F238E27FC236}">
                <a16:creationId xmlns:a16="http://schemas.microsoft.com/office/drawing/2014/main" xmlns="" id="{B46CE8C6-E12D-4A0D-8553-7FFA31941D56}"/>
              </a:ext>
            </a:extLst>
          </p:cNvPr>
          <p:cNvSpPr>
            <a:spLocks noGrp="1"/>
          </p:cNvSpPr>
          <p:nvPr>
            <p:ph type="body" sz="quarter" idx="18"/>
          </p:nvPr>
        </p:nvSpPr>
        <p:spPr>
          <a:xfrm>
            <a:off x="4986028" y="2682564"/>
            <a:ext cx="5539095" cy="1010842"/>
          </a:xfrm>
        </p:spPr>
        <p:txBody>
          <a:bodyPr/>
          <a:lstStyle/>
          <a:p>
            <a:r>
              <a:rPr lang="en-GB" b="0" i="0" dirty="0">
                <a:solidFill>
                  <a:srgbClr val="333333"/>
                </a:solidFill>
                <a:effectLst/>
              </a:rPr>
              <a:t>The environment in which a child learns should prompt and encourage good learning techniques. An enabling environment is one that caters to each individual child's needs and gives them the freedom to expand their knowledge and development.</a:t>
            </a:r>
            <a:endParaRPr lang="en-US" dirty="0"/>
          </a:p>
        </p:txBody>
      </p:sp>
      <p:sp>
        <p:nvSpPr>
          <p:cNvPr id="9" name="Text Placeholder 8">
            <a:extLst>
              <a:ext uri="{FF2B5EF4-FFF2-40B4-BE49-F238E27FC236}">
                <a16:creationId xmlns:a16="http://schemas.microsoft.com/office/drawing/2014/main" xmlns="" id="{1C7D5285-85DF-4331-A6FA-1AE847CA47AE}"/>
              </a:ext>
            </a:extLst>
          </p:cNvPr>
          <p:cNvSpPr>
            <a:spLocks noGrp="1"/>
          </p:cNvSpPr>
          <p:nvPr>
            <p:ph type="body" sz="quarter" idx="19"/>
          </p:nvPr>
        </p:nvSpPr>
        <p:spPr>
          <a:xfrm>
            <a:off x="5576937" y="3755394"/>
            <a:ext cx="5539095" cy="1010842"/>
          </a:xfrm>
        </p:spPr>
        <p:txBody>
          <a:bodyPr>
            <a:normAutofit fontScale="92500"/>
          </a:bodyPr>
          <a:lstStyle/>
          <a:p>
            <a:r>
              <a:rPr lang="en-GB" b="0" i="0" dirty="0">
                <a:solidFill>
                  <a:srgbClr val="333333"/>
                </a:solidFill>
                <a:effectLst/>
                <a:latin typeface="robotoregular"/>
              </a:rPr>
              <a:t>Children should be encouraged to be strong and independent when required, forming the basis for positive relationships that they will go on to have. They should also be given the safety and security to bolster the relationships they have with those closest to them</a:t>
            </a:r>
            <a:endParaRPr lang="en-US" dirty="0"/>
          </a:p>
        </p:txBody>
      </p:sp>
      <p:sp>
        <p:nvSpPr>
          <p:cNvPr id="10" name="Text Placeholder 9">
            <a:extLst>
              <a:ext uri="{FF2B5EF4-FFF2-40B4-BE49-F238E27FC236}">
                <a16:creationId xmlns:a16="http://schemas.microsoft.com/office/drawing/2014/main" xmlns="" id="{02D305EF-9A88-496B-BFC1-D589A01EE381}"/>
              </a:ext>
            </a:extLst>
          </p:cNvPr>
          <p:cNvSpPr>
            <a:spLocks noGrp="1"/>
          </p:cNvSpPr>
          <p:nvPr>
            <p:ph type="body" sz="quarter" idx="20"/>
          </p:nvPr>
        </p:nvSpPr>
        <p:spPr>
          <a:xfrm>
            <a:off x="6175279" y="4824430"/>
            <a:ext cx="5539095" cy="1010842"/>
          </a:xfrm>
        </p:spPr>
        <p:txBody>
          <a:bodyPr/>
          <a:lstStyle/>
          <a:p>
            <a:r>
              <a:rPr lang="en-GB" b="0" i="0" dirty="0">
                <a:solidFill>
                  <a:srgbClr val="333333"/>
                </a:solidFill>
                <a:effectLst/>
                <a:latin typeface="robotoregular"/>
              </a:rPr>
              <a:t>By following the EYFS Seven Areas of Learning, both Prime and Specific, each child will be taught a wide range of skills to aid their physical and mental development.</a:t>
            </a:r>
            <a:endParaRPr lang="en-US" dirty="0"/>
          </a:p>
        </p:txBody>
      </p:sp>
      <p:sp>
        <p:nvSpPr>
          <p:cNvPr id="13" name="Slide Number Placeholder 12">
            <a:extLst>
              <a:ext uri="{FF2B5EF4-FFF2-40B4-BE49-F238E27FC236}">
                <a16:creationId xmlns:a16="http://schemas.microsoft.com/office/drawing/2014/main" xmlns="" id="{E3984D70-BD95-4E1F-9725-902B5D74DED6}"/>
              </a:ext>
            </a:extLst>
          </p:cNvPr>
          <p:cNvSpPr>
            <a:spLocks noGrp="1"/>
          </p:cNvSpPr>
          <p:nvPr>
            <p:ph type="sldNum" sz="quarter" idx="12"/>
          </p:nvPr>
        </p:nvSpPr>
        <p:spPr>
          <a:xfrm>
            <a:off x="10810874" y="6356350"/>
            <a:ext cx="542925" cy="365125"/>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17385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31FE9-9059-4FE8-B4AC-9771F23A1B89}"/>
              </a:ext>
            </a:extLst>
          </p:cNvPr>
          <p:cNvSpPr>
            <a:spLocks noGrp="1"/>
          </p:cNvSpPr>
          <p:nvPr>
            <p:ph type="title"/>
          </p:nvPr>
        </p:nvSpPr>
        <p:spPr>
          <a:xfrm>
            <a:off x="299085" y="391480"/>
            <a:ext cx="6568111" cy="557950"/>
          </a:xfrm>
        </p:spPr>
        <p:txBody>
          <a:bodyPr>
            <a:noAutofit/>
          </a:bodyPr>
          <a:lstStyle/>
          <a:p>
            <a:r>
              <a:rPr lang="en-US" sz="3600" dirty="0"/>
              <a:t>Seven areas of learning</a:t>
            </a:r>
          </a:p>
        </p:txBody>
      </p:sp>
      <p:sp>
        <p:nvSpPr>
          <p:cNvPr id="3" name="Content Placeholder 2">
            <a:extLst>
              <a:ext uri="{FF2B5EF4-FFF2-40B4-BE49-F238E27FC236}">
                <a16:creationId xmlns:a16="http://schemas.microsoft.com/office/drawing/2014/main" xmlns="" id="{D4A2EB3F-4D60-451F-8F45-7D6654D2FCD9}"/>
              </a:ext>
            </a:extLst>
          </p:cNvPr>
          <p:cNvSpPr>
            <a:spLocks noGrp="1"/>
          </p:cNvSpPr>
          <p:nvPr>
            <p:ph type="body" sz="quarter" idx="13"/>
          </p:nvPr>
        </p:nvSpPr>
        <p:spPr>
          <a:xfrm>
            <a:off x="6541379" y="1530635"/>
            <a:ext cx="5433204" cy="365125"/>
          </a:xfrm>
        </p:spPr>
        <p:txBody>
          <a:bodyPr vert="horz" lIns="91440" tIns="45720" rIns="91440" bIns="45720" rtlCol="0" anchor="t">
            <a:normAutofit lnSpcReduction="10000"/>
          </a:bodyPr>
          <a:lstStyle/>
          <a:p>
            <a:r>
              <a:rPr lang="en-US" dirty="0"/>
              <a:t>LITERACY</a:t>
            </a:r>
          </a:p>
        </p:txBody>
      </p:sp>
      <p:sp>
        <p:nvSpPr>
          <p:cNvPr id="4" name="Text Placeholder 3">
            <a:extLst>
              <a:ext uri="{FF2B5EF4-FFF2-40B4-BE49-F238E27FC236}">
                <a16:creationId xmlns:a16="http://schemas.microsoft.com/office/drawing/2014/main" xmlns="" id="{AC1C80FB-53F9-42EE-B1E6-D0F998EC5DFA}"/>
              </a:ext>
            </a:extLst>
          </p:cNvPr>
          <p:cNvSpPr>
            <a:spLocks noGrp="1"/>
          </p:cNvSpPr>
          <p:nvPr>
            <p:ph type="body" sz="quarter" idx="15"/>
          </p:nvPr>
        </p:nvSpPr>
        <p:spPr>
          <a:xfrm>
            <a:off x="6540953" y="1860060"/>
            <a:ext cx="5431971" cy="557950"/>
          </a:xfrm>
        </p:spPr>
        <p:txBody>
          <a:bodyPr>
            <a:normAutofit/>
          </a:bodyPr>
          <a:lstStyle/>
          <a:p>
            <a:r>
              <a:rPr lang="en-ZA" dirty="0"/>
              <a:t>Phonics, reading and writing.</a:t>
            </a:r>
            <a:endParaRPr lang="en-US" dirty="0"/>
          </a:p>
        </p:txBody>
      </p:sp>
      <p:sp>
        <p:nvSpPr>
          <p:cNvPr id="5" name="Text Placeholder 4">
            <a:extLst>
              <a:ext uri="{FF2B5EF4-FFF2-40B4-BE49-F238E27FC236}">
                <a16:creationId xmlns:a16="http://schemas.microsoft.com/office/drawing/2014/main" xmlns="" id="{E81BA2B5-6A90-4204-ABDD-7183FBB03A02}"/>
              </a:ext>
            </a:extLst>
          </p:cNvPr>
          <p:cNvSpPr>
            <a:spLocks noGrp="1"/>
          </p:cNvSpPr>
          <p:nvPr>
            <p:ph type="body" sz="quarter" idx="23"/>
          </p:nvPr>
        </p:nvSpPr>
        <p:spPr>
          <a:xfrm>
            <a:off x="6541379" y="2630431"/>
            <a:ext cx="5433204" cy="365125"/>
          </a:xfrm>
        </p:spPr>
        <p:txBody>
          <a:bodyPr>
            <a:normAutofit lnSpcReduction="10000"/>
          </a:bodyPr>
          <a:lstStyle/>
          <a:p>
            <a:r>
              <a:rPr lang="en-US" dirty="0"/>
              <a:t>MATHS</a:t>
            </a:r>
          </a:p>
        </p:txBody>
      </p:sp>
      <p:sp>
        <p:nvSpPr>
          <p:cNvPr id="6" name="Text Placeholder 5">
            <a:extLst>
              <a:ext uri="{FF2B5EF4-FFF2-40B4-BE49-F238E27FC236}">
                <a16:creationId xmlns:a16="http://schemas.microsoft.com/office/drawing/2014/main" xmlns="" id="{7E7D4C34-22A0-4D54-A07D-E1E9A11463E5}"/>
              </a:ext>
            </a:extLst>
          </p:cNvPr>
          <p:cNvSpPr>
            <a:spLocks noGrp="1"/>
          </p:cNvSpPr>
          <p:nvPr>
            <p:ph type="body" sz="quarter" idx="24"/>
          </p:nvPr>
        </p:nvSpPr>
        <p:spPr>
          <a:xfrm>
            <a:off x="6540953" y="2959856"/>
            <a:ext cx="5431971" cy="557950"/>
          </a:xfrm>
        </p:spPr>
        <p:txBody>
          <a:bodyPr/>
          <a:lstStyle/>
          <a:p>
            <a:r>
              <a:rPr lang="en-ZA" dirty="0"/>
              <a:t>Number, space, shape and measure.</a:t>
            </a:r>
          </a:p>
        </p:txBody>
      </p:sp>
      <p:sp>
        <p:nvSpPr>
          <p:cNvPr id="7" name="Text Placeholder 6">
            <a:extLst>
              <a:ext uri="{FF2B5EF4-FFF2-40B4-BE49-F238E27FC236}">
                <a16:creationId xmlns:a16="http://schemas.microsoft.com/office/drawing/2014/main" xmlns="" id="{301D392D-FB66-47A0-B628-5ADE822A2CFF}"/>
              </a:ext>
            </a:extLst>
          </p:cNvPr>
          <p:cNvSpPr>
            <a:spLocks noGrp="1"/>
          </p:cNvSpPr>
          <p:nvPr>
            <p:ph type="body" sz="quarter" idx="25"/>
          </p:nvPr>
        </p:nvSpPr>
        <p:spPr>
          <a:xfrm>
            <a:off x="6541379" y="3730227"/>
            <a:ext cx="5433204" cy="365125"/>
          </a:xfrm>
        </p:spPr>
        <p:txBody>
          <a:bodyPr>
            <a:normAutofit lnSpcReduction="10000"/>
          </a:bodyPr>
          <a:lstStyle/>
          <a:p>
            <a:r>
              <a:rPr lang="en-US" dirty="0"/>
              <a:t>UNDERSTANDING THE WORLD</a:t>
            </a:r>
          </a:p>
        </p:txBody>
      </p:sp>
      <p:sp>
        <p:nvSpPr>
          <p:cNvPr id="8" name="Text Placeholder 7">
            <a:extLst>
              <a:ext uri="{FF2B5EF4-FFF2-40B4-BE49-F238E27FC236}">
                <a16:creationId xmlns:a16="http://schemas.microsoft.com/office/drawing/2014/main" xmlns="" id="{51C26CE0-2506-4B44-A26F-C12BFA5B18B5}"/>
              </a:ext>
            </a:extLst>
          </p:cNvPr>
          <p:cNvSpPr>
            <a:spLocks noGrp="1"/>
          </p:cNvSpPr>
          <p:nvPr>
            <p:ph type="body" sz="quarter" idx="26"/>
          </p:nvPr>
        </p:nvSpPr>
        <p:spPr>
          <a:xfrm>
            <a:off x="6540953" y="4059652"/>
            <a:ext cx="5431971" cy="557950"/>
          </a:xfrm>
        </p:spPr>
        <p:txBody>
          <a:bodyPr/>
          <a:lstStyle/>
          <a:p>
            <a:r>
              <a:rPr lang="en-ZA" dirty="0"/>
              <a:t>Past &amp; present; People, culture &amp; communities; The Natural World</a:t>
            </a:r>
            <a:endParaRPr lang="en-US" dirty="0"/>
          </a:p>
        </p:txBody>
      </p:sp>
      <p:sp>
        <p:nvSpPr>
          <p:cNvPr id="9" name="Text Placeholder 8">
            <a:extLst>
              <a:ext uri="{FF2B5EF4-FFF2-40B4-BE49-F238E27FC236}">
                <a16:creationId xmlns:a16="http://schemas.microsoft.com/office/drawing/2014/main" xmlns="" id="{868F40F8-BF35-45E9-B3DD-5436362D746E}"/>
              </a:ext>
            </a:extLst>
          </p:cNvPr>
          <p:cNvSpPr>
            <a:spLocks noGrp="1"/>
          </p:cNvSpPr>
          <p:nvPr>
            <p:ph type="body" sz="quarter" idx="27"/>
          </p:nvPr>
        </p:nvSpPr>
        <p:spPr>
          <a:xfrm>
            <a:off x="6539231" y="4830024"/>
            <a:ext cx="5433204" cy="365125"/>
          </a:xfrm>
        </p:spPr>
        <p:txBody>
          <a:bodyPr>
            <a:normAutofit lnSpcReduction="10000"/>
          </a:bodyPr>
          <a:lstStyle/>
          <a:p>
            <a:r>
              <a:rPr lang="en-US" dirty="0"/>
              <a:t>EXPRESSIVE ARTS &amp; DESIGN</a:t>
            </a:r>
          </a:p>
        </p:txBody>
      </p:sp>
      <p:sp>
        <p:nvSpPr>
          <p:cNvPr id="10" name="Text Placeholder 9">
            <a:extLst>
              <a:ext uri="{FF2B5EF4-FFF2-40B4-BE49-F238E27FC236}">
                <a16:creationId xmlns:a16="http://schemas.microsoft.com/office/drawing/2014/main" xmlns="" id="{7F39C97C-2DDC-4706-B96C-B02FAE53A426}"/>
              </a:ext>
            </a:extLst>
          </p:cNvPr>
          <p:cNvSpPr>
            <a:spLocks noGrp="1"/>
          </p:cNvSpPr>
          <p:nvPr>
            <p:ph type="body" sz="quarter" idx="28"/>
          </p:nvPr>
        </p:nvSpPr>
        <p:spPr>
          <a:xfrm>
            <a:off x="6538805" y="5159449"/>
            <a:ext cx="5431971" cy="557950"/>
          </a:xfrm>
        </p:spPr>
        <p:txBody>
          <a:bodyPr/>
          <a:lstStyle/>
          <a:p>
            <a:r>
              <a:rPr lang="en-US" dirty="0"/>
              <a:t>Creating with materials; Being imaginative and expressive.</a:t>
            </a:r>
          </a:p>
        </p:txBody>
      </p:sp>
      <p:sp>
        <p:nvSpPr>
          <p:cNvPr id="22" name="Slide Number Placeholder 21">
            <a:extLst>
              <a:ext uri="{FF2B5EF4-FFF2-40B4-BE49-F238E27FC236}">
                <a16:creationId xmlns:a16="http://schemas.microsoft.com/office/drawing/2014/main" xmlns="" id="{5D1BD041-3428-4D62-934F-F3FF6D36F90F}"/>
              </a:ext>
            </a:extLst>
          </p:cNvPr>
          <p:cNvSpPr>
            <a:spLocks noGrp="1"/>
          </p:cNvSpPr>
          <p:nvPr>
            <p:ph type="sldNum" sz="quarter" idx="22"/>
          </p:nvPr>
        </p:nvSpPr>
        <p:spPr>
          <a:xfrm>
            <a:off x="10700656" y="6356350"/>
            <a:ext cx="653143" cy="365125"/>
          </a:xfrm>
        </p:spPr>
        <p:txBody>
          <a:bodyPr/>
          <a:lstStyle/>
          <a:p>
            <a:fld id="{B5CEABB6-07DC-46E8-9B57-56EC44A396E5}" type="slidenum">
              <a:rPr lang="en-US" smtClean="0"/>
              <a:pPr/>
              <a:t>4</a:t>
            </a:fld>
            <a:endParaRPr lang="en-US" dirty="0"/>
          </a:p>
        </p:txBody>
      </p:sp>
      <p:sp>
        <p:nvSpPr>
          <p:cNvPr id="14" name="Content Placeholder 2">
            <a:extLst>
              <a:ext uri="{FF2B5EF4-FFF2-40B4-BE49-F238E27FC236}">
                <a16:creationId xmlns:a16="http://schemas.microsoft.com/office/drawing/2014/main" xmlns="" id="{BAD1D73A-84DC-4411-87E8-4E50C38D8D07}"/>
              </a:ext>
            </a:extLst>
          </p:cNvPr>
          <p:cNvSpPr txBox="1">
            <a:spLocks/>
          </p:cNvSpPr>
          <p:nvPr/>
        </p:nvSpPr>
        <p:spPr>
          <a:xfrm>
            <a:off x="854954" y="1512784"/>
            <a:ext cx="5433204" cy="36512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COMMUNICATION &amp; LANGUAGE</a:t>
            </a:r>
          </a:p>
        </p:txBody>
      </p:sp>
      <p:sp>
        <p:nvSpPr>
          <p:cNvPr id="15" name="Content Placeholder 2">
            <a:extLst>
              <a:ext uri="{FF2B5EF4-FFF2-40B4-BE49-F238E27FC236}">
                <a16:creationId xmlns:a16="http://schemas.microsoft.com/office/drawing/2014/main" xmlns="" id="{9AE4517E-D324-4ED8-8CB7-C893A4B47BD9}"/>
              </a:ext>
            </a:extLst>
          </p:cNvPr>
          <p:cNvSpPr txBox="1">
            <a:spLocks/>
          </p:cNvSpPr>
          <p:nvPr/>
        </p:nvSpPr>
        <p:spPr>
          <a:xfrm>
            <a:off x="854954" y="2767344"/>
            <a:ext cx="5433204" cy="36512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PERSONAL, SOCIAL &amp; EMOTIONAL</a:t>
            </a:r>
          </a:p>
          <a:p>
            <a:endParaRPr lang="en-GB" dirty="0"/>
          </a:p>
        </p:txBody>
      </p:sp>
      <p:sp>
        <p:nvSpPr>
          <p:cNvPr id="16" name="Content Placeholder 2">
            <a:extLst>
              <a:ext uri="{FF2B5EF4-FFF2-40B4-BE49-F238E27FC236}">
                <a16:creationId xmlns:a16="http://schemas.microsoft.com/office/drawing/2014/main" xmlns="" id="{836FF4C9-3F7D-4BFA-AEEF-65B51FF0E52C}"/>
              </a:ext>
            </a:extLst>
          </p:cNvPr>
          <p:cNvSpPr txBox="1">
            <a:spLocks/>
          </p:cNvSpPr>
          <p:nvPr/>
        </p:nvSpPr>
        <p:spPr>
          <a:xfrm>
            <a:off x="854954" y="4101864"/>
            <a:ext cx="5433204" cy="36512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PHYSICAL DEVELOPMENT</a:t>
            </a:r>
          </a:p>
        </p:txBody>
      </p:sp>
      <p:sp>
        <p:nvSpPr>
          <p:cNvPr id="17" name="Text Placeholder 3">
            <a:extLst>
              <a:ext uri="{FF2B5EF4-FFF2-40B4-BE49-F238E27FC236}">
                <a16:creationId xmlns:a16="http://schemas.microsoft.com/office/drawing/2014/main" xmlns="" id="{1B1B8253-3B71-498F-8240-785ED518D06E}"/>
              </a:ext>
            </a:extLst>
          </p:cNvPr>
          <p:cNvSpPr txBox="1">
            <a:spLocks/>
          </p:cNvSpPr>
          <p:nvPr/>
        </p:nvSpPr>
        <p:spPr>
          <a:xfrm>
            <a:off x="855570" y="1831656"/>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Listening, understanding and speaking.</a:t>
            </a:r>
            <a:endParaRPr lang="en-US" dirty="0"/>
          </a:p>
        </p:txBody>
      </p:sp>
      <p:sp>
        <p:nvSpPr>
          <p:cNvPr id="18" name="Text Placeholder 3">
            <a:extLst>
              <a:ext uri="{FF2B5EF4-FFF2-40B4-BE49-F238E27FC236}">
                <a16:creationId xmlns:a16="http://schemas.microsoft.com/office/drawing/2014/main" xmlns="" id="{1489D72E-A13E-4064-881E-19B1D4E42E76}"/>
              </a:ext>
            </a:extLst>
          </p:cNvPr>
          <p:cNvSpPr txBox="1">
            <a:spLocks/>
          </p:cNvSpPr>
          <p:nvPr/>
        </p:nvSpPr>
        <p:spPr>
          <a:xfrm>
            <a:off x="853295" y="3076557"/>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Self-regulation, manging self and building relationships </a:t>
            </a:r>
            <a:endParaRPr lang="en-US" dirty="0"/>
          </a:p>
        </p:txBody>
      </p:sp>
      <p:sp>
        <p:nvSpPr>
          <p:cNvPr id="19" name="Text Placeholder 3">
            <a:extLst>
              <a:ext uri="{FF2B5EF4-FFF2-40B4-BE49-F238E27FC236}">
                <a16:creationId xmlns:a16="http://schemas.microsoft.com/office/drawing/2014/main" xmlns="" id="{777EEC96-F778-4844-BDF9-FDA0DAF2C4C0}"/>
              </a:ext>
            </a:extLst>
          </p:cNvPr>
          <p:cNvSpPr txBox="1">
            <a:spLocks/>
          </p:cNvSpPr>
          <p:nvPr/>
        </p:nvSpPr>
        <p:spPr>
          <a:xfrm>
            <a:off x="853295" y="4376396"/>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Fine and gross motor skills.</a:t>
            </a:r>
            <a:endParaRPr lang="en-US" dirty="0"/>
          </a:p>
        </p:txBody>
      </p:sp>
      <p:sp>
        <p:nvSpPr>
          <p:cNvPr id="27" name="Left Bracket 26">
            <a:extLst>
              <a:ext uri="{FF2B5EF4-FFF2-40B4-BE49-F238E27FC236}">
                <a16:creationId xmlns:a16="http://schemas.microsoft.com/office/drawing/2014/main" xmlns="" id="{7D22192D-6012-476B-A8A3-86706DCD1B8B}"/>
              </a:ext>
            </a:extLst>
          </p:cNvPr>
          <p:cNvSpPr/>
          <p:nvPr/>
        </p:nvSpPr>
        <p:spPr>
          <a:xfrm>
            <a:off x="6313325" y="1375096"/>
            <a:ext cx="195274" cy="4400654"/>
          </a:xfrm>
          <a:prstGeom prst="leftBracket">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Left Bracket 27">
            <a:extLst>
              <a:ext uri="{FF2B5EF4-FFF2-40B4-BE49-F238E27FC236}">
                <a16:creationId xmlns:a16="http://schemas.microsoft.com/office/drawing/2014/main" xmlns="" id="{B979D3C2-64F9-433E-9A84-5A40B356C9E5}"/>
              </a:ext>
            </a:extLst>
          </p:cNvPr>
          <p:cNvSpPr/>
          <p:nvPr/>
        </p:nvSpPr>
        <p:spPr>
          <a:xfrm>
            <a:off x="671488" y="1375096"/>
            <a:ext cx="178915" cy="3454928"/>
          </a:xfrm>
          <a:prstGeom prst="leftBracket">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Content Placeholder 2">
            <a:extLst>
              <a:ext uri="{FF2B5EF4-FFF2-40B4-BE49-F238E27FC236}">
                <a16:creationId xmlns:a16="http://schemas.microsoft.com/office/drawing/2014/main" xmlns="" id="{DFDD8CF0-5F22-4B7A-A0DD-4B8B9D398CB4}"/>
              </a:ext>
            </a:extLst>
          </p:cNvPr>
          <p:cNvSpPr txBox="1">
            <a:spLocks/>
          </p:cNvSpPr>
          <p:nvPr/>
        </p:nvSpPr>
        <p:spPr>
          <a:xfrm rot="16200000">
            <a:off x="-473586" y="2883304"/>
            <a:ext cx="1908110" cy="36276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1">
                    <a:lumMod val="50000"/>
                  </a:schemeClr>
                </a:solidFill>
              </a:rPr>
              <a:t>prime areas</a:t>
            </a:r>
          </a:p>
        </p:txBody>
      </p:sp>
      <p:sp>
        <p:nvSpPr>
          <p:cNvPr id="30" name="Content Placeholder 2">
            <a:extLst>
              <a:ext uri="{FF2B5EF4-FFF2-40B4-BE49-F238E27FC236}">
                <a16:creationId xmlns:a16="http://schemas.microsoft.com/office/drawing/2014/main" xmlns="" id="{AC593BE3-B245-489F-9DB4-0D7C4ECB3304}"/>
              </a:ext>
            </a:extLst>
          </p:cNvPr>
          <p:cNvSpPr txBox="1">
            <a:spLocks/>
          </p:cNvSpPr>
          <p:nvPr/>
        </p:nvSpPr>
        <p:spPr>
          <a:xfrm rot="16200000">
            <a:off x="4713493" y="2628863"/>
            <a:ext cx="2643111" cy="21895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1">
                    <a:lumMod val="50000"/>
                  </a:schemeClr>
                </a:solidFill>
              </a:rPr>
              <a:t>specific areas</a:t>
            </a:r>
          </a:p>
        </p:txBody>
      </p:sp>
      <p:sp>
        <p:nvSpPr>
          <p:cNvPr id="31" name="Text Placeholder 3">
            <a:extLst>
              <a:ext uri="{FF2B5EF4-FFF2-40B4-BE49-F238E27FC236}">
                <a16:creationId xmlns:a16="http://schemas.microsoft.com/office/drawing/2014/main" xmlns="" id="{42A28801-803C-466A-B5CB-C3B9E0CAA5C2}"/>
              </a:ext>
            </a:extLst>
          </p:cNvPr>
          <p:cNvSpPr txBox="1">
            <a:spLocks/>
          </p:cNvSpPr>
          <p:nvPr/>
        </p:nvSpPr>
        <p:spPr>
          <a:xfrm>
            <a:off x="712557" y="5944432"/>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All areas are interconnected.</a:t>
            </a:r>
            <a:endParaRPr lang="en-US" dirty="0"/>
          </a:p>
        </p:txBody>
      </p:sp>
    </p:spTree>
    <p:extLst>
      <p:ext uri="{BB962C8B-B14F-4D97-AF65-F5344CB8AC3E}">
        <p14:creationId xmlns:p14="http://schemas.microsoft.com/office/powerpoint/2010/main" val="184494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B1B29E87-9C2C-400B-834D-4E4BD6E944D0}"/>
              </a:ext>
            </a:extLst>
          </p:cNvPr>
          <p:cNvSpPr>
            <a:spLocks noGrp="1"/>
          </p:cNvSpPr>
          <p:nvPr>
            <p:ph type="title"/>
          </p:nvPr>
        </p:nvSpPr>
        <p:spPr>
          <a:xfrm>
            <a:off x="838200" y="365125"/>
            <a:ext cx="10515600" cy="1325563"/>
          </a:xfrm>
        </p:spPr>
        <p:txBody>
          <a:bodyPr anchor="ctr">
            <a:normAutofit/>
          </a:bodyPr>
          <a:lstStyle/>
          <a:p>
            <a:r>
              <a:rPr lang="en-US" dirty="0"/>
              <a:t>How does this link with ks1/2?</a:t>
            </a:r>
          </a:p>
        </p:txBody>
      </p:sp>
      <p:sp>
        <p:nvSpPr>
          <p:cNvPr id="2" name="Date Placeholder 1">
            <a:extLst>
              <a:ext uri="{FF2B5EF4-FFF2-40B4-BE49-F238E27FC236}">
                <a16:creationId xmlns:a16="http://schemas.microsoft.com/office/drawing/2014/main" xmlns="" id="{063B6BDC-0568-466F-91ED-52067B366C6A}"/>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xmlns="" id="{67A559BE-816C-475D-9ADA-DDFDF14A41D4}"/>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4" name="Slide Number Placeholder 3">
            <a:extLst>
              <a:ext uri="{FF2B5EF4-FFF2-40B4-BE49-F238E27FC236}">
                <a16:creationId xmlns:a16="http://schemas.microsoft.com/office/drawing/2014/main" xmlns="" id="{A8597536-70D1-46C0-A2A2-51A6BB21DB20}"/>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5</a:t>
            </a:fld>
            <a:endParaRPr lang="en-US" dirty="0"/>
          </a:p>
        </p:txBody>
      </p:sp>
      <p:graphicFrame>
        <p:nvGraphicFramePr>
          <p:cNvPr id="17" name="Table 9">
            <a:extLst>
              <a:ext uri="{FF2B5EF4-FFF2-40B4-BE49-F238E27FC236}">
                <a16:creationId xmlns:a16="http://schemas.microsoft.com/office/drawing/2014/main" xmlns="" id="{D6E90A56-AF21-45DC-A08C-27875260C7CB}"/>
              </a:ext>
            </a:extLst>
          </p:cNvPr>
          <p:cNvGraphicFramePr>
            <a:graphicFrameLocks noGrp="1"/>
          </p:cNvGraphicFramePr>
          <p:nvPr>
            <p:ph type="dgm" sz="quarter" idx="15"/>
            <p:extLst>
              <p:ext uri="{D42A27DB-BD31-4B8C-83A1-F6EECF244321}">
                <p14:modId xmlns:p14="http://schemas.microsoft.com/office/powerpoint/2010/main" val="608521103"/>
              </p:ext>
            </p:extLst>
          </p:nvPr>
        </p:nvGraphicFramePr>
        <p:xfrm>
          <a:off x="1457326" y="1690688"/>
          <a:ext cx="4735194" cy="4269277"/>
        </p:xfrm>
        <a:graphic>
          <a:graphicData uri="http://schemas.openxmlformats.org/drawingml/2006/table">
            <a:tbl>
              <a:tblPr firstRow="1" bandRow="1">
                <a:tableStyleId>{00A15C55-8517-42AA-B614-E9B94910E393}</a:tableStyleId>
              </a:tblPr>
              <a:tblGrid>
                <a:gridCol w="2085147">
                  <a:extLst>
                    <a:ext uri="{9D8B030D-6E8A-4147-A177-3AD203B41FA5}">
                      <a16:colId xmlns:a16="http://schemas.microsoft.com/office/drawing/2014/main" xmlns="" val="3446012419"/>
                    </a:ext>
                  </a:extLst>
                </a:gridCol>
                <a:gridCol w="2650047">
                  <a:extLst>
                    <a:ext uri="{9D8B030D-6E8A-4147-A177-3AD203B41FA5}">
                      <a16:colId xmlns:a16="http://schemas.microsoft.com/office/drawing/2014/main" xmlns="" val="4052646397"/>
                    </a:ext>
                  </a:extLst>
                </a:gridCol>
              </a:tblGrid>
              <a:tr h="578289">
                <a:tc>
                  <a:txBody>
                    <a:bodyPr/>
                    <a:lstStyle/>
                    <a:p>
                      <a:pPr algn="l" fontAlgn="b"/>
                      <a:r>
                        <a:rPr lang="en-US" sz="1200" b="1" u="none" strike="noStrike" dirty="0">
                          <a:solidFill>
                            <a:schemeClr val="tx1"/>
                          </a:solidFill>
                          <a:effectLst/>
                        </a:rPr>
                        <a:t>EYFS – PRIME AREAS</a:t>
                      </a:r>
                      <a:endParaRPr lang="en-US" sz="1200" b="1" i="0" u="none" strike="noStrike" dirty="0">
                        <a:solidFill>
                          <a:schemeClr val="tx1"/>
                        </a:solidFill>
                        <a:effectLst/>
                        <a:latin typeface="+mn-lt"/>
                      </a:endParaRPr>
                    </a:p>
                  </a:txBody>
                  <a:tcPr marL="240191" marR="76261" marT="38130" marB="38130" anchor="ctr">
                    <a:solidFill>
                      <a:srgbClr val="F1D9C8"/>
                    </a:solidFill>
                  </a:tcPr>
                </a:tc>
                <a:tc>
                  <a:txBody>
                    <a:bodyPr/>
                    <a:lstStyle/>
                    <a:p>
                      <a:pPr algn="l" fontAlgn="b"/>
                      <a:r>
                        <a:rPr lang="en-US" sz="1200" b="1" u="none" strike="noStrike" dirty="0">
                          <a:solidFill>
                            <a:schemeClr val="tx1">
                              <a:lumMod val="75000"/>
                              <a:lumOff val="25000"/>
                            </a:schemeClr>
                          </a:solidFill>
                          <a:effectLst/>
                        </a:rPr>
                        <a:t>National Curriculum</a:t>
                      </a:r>
                      <a:endParaRPr lang="en-US" sz="1200" b="1" i="0" u="none" strike="noStrike" dirty="0">
                        <a:solidFill>
                          <a:schemeClr val="tx1">
                            <a:lumMod val="75000"/>
                            <a:lumOff val="25000"/>
                          </a:schemeClr>
                        </a:solidFill>
                        <a:effectLst/>
                        <a:latin typeface="+mn-lt"/>
                      </a:endParaRPr>
                    </a:p>
                  </a:txBody>
                  <a:tcPr marL="76261" marR="76261" marT="38130" marB="38130" anchor="ctr">
                    <a:solidFill>
                      <a:srgbClr val="F1D9C8"/>
                    </a:solidFill>
                  </a:tcPr>
                </a:tc>
                <a:extLst>
                  <a:ext uri="{0D108BD9-81ED-4DB2-BD59-A6C34878D82A}">
                    <a16:rowId xmlns:a16="http://schemas.microsoft.com/office/drawing/2014/main" xmlns="" val="4140773105"/>
                  </a:ext>
                </a:extLst>
              </a:tr>
              <a:tr h="714477">
                <a:tc gridSpan="2">
                  <a:txBody>
                    <a:bodyPr/>
                    <a:lstStyle/>
                    <a:p>
                      <a:pPr algn="l" fontAlgn="b"/>
                      <a:r>
                        <a:rPr lang="en-US" sz="1200" b="0" u="none" strike="noStrike" kern="1200" dirty="0">
                          <a:solidFill>
                            <a:schemeClr val="tx1"/>
                          </a:solidFill>
                          <a:effectLst/>
                        </a:rPr>
                        <a:t>These three areas underpin </a:t>
                      </a:r>
                      <a:r>
                        <a:rPr lang="en-US" sz="1200" b="0" u="sng" strike="noStrike" kern="1200" dirty="0">
                          <a:solidFill>
                            <a:schemeClr val="tx1"/>
                          </a:solidFill>
                          <a:effectLst/>
                        </a:rPr>
                        <a:t>all areas of learning </a:t>
                      </a:r>
                      <a:r>
                        <a:rPr lang="en-US" sz="1200" b="0" u="none" strike="noStrike" kern="1200" dirty="0">
                          <a:solidFill>
                            <a:schemeClr val="tx1"/>
                          </a:solidFill>
                          <a:effectLst/>
                        </a:rPr>
                        <a:t>and also have specific links to…</a:t>
                      </a:r>
                      <a:endParaRPr lang="en-US" sz="1200" b="0" i="0" u="none" strike="noStrike" kern="1200" dirty="0">
                        <a:solidFill>
                          <a:schemeClr val="tx1"/>
                        </a:solidFill>
                        <a:effectLst/>
                        <a:latin typeface="+mn-lt"/>
                        <a:ea typeface="+mn-ea"/>
                        <a:cs typeface="+mn-cs"/>
                      </a:endParaRPr>
                    </a:p>
                  </a:txBody>
                  <a:tcPr marL="240191" marR="76261" marT="38130" marB="38130" anchor="ctr">
                    <a:solidFill>
                      <a:srgbClr val="F1D9C8">
                        <a:alpha val="75000"/>
                      </a:srgbClr>
                    </a:solidFill>
                  </a:tcPr>
                </a:tc>
                <a:tc hMerge="1">
                  <a:txBody>
                    <a:bodyPr/>
                    <a:lstStyle/>
                    <a:p>
                      <a:pPr algn="l" fontAlgn="b"/>
                      <a:r>
                        <a:rPr lang="en-US" sz="1200" b="0" i="0" u="none" strike="noStrike" kern="1200" dirty="0">
                          <a:solidFill>
                            <a:schemeClr val="tx1"/>
                          </a:solidFill>
                          <a:effectLst/>
                          <a:latin typeface="+mn-lt"/>
                          <a:ea typeface="+mn-ea"/>
                          <a:cs typeface="+mn-cs"/>
                        </a:rPr>
                        <a:t>Literacy</a:t>
                      </a:r>
                    </a:p>
                  </a:txBody>
                  <a:tcPr marL="76261" marR="76261" marT="38130" marB="3813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42911372"/>
                  </a:ext>
                </a:extLst>
              </a:tr>
              <a:tr h="99217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rPr>
                        <a:t>Communication &amp; Language</a:t>
                      </a:r>
                      <a:endParaRPr lang="en-US" sz="1200" b="1" i="0" u="none" strike="noStrike" kern="1200" dirty="0">
                        <a:solidFill>
                          <a:schemeClr val="tx1"/>
                        </a:solidFill>
                        <a:effectLst/>
                        <a:latin typeface="+mn-lt"/>
                        <a:ea typeface="+mn-ea"/>
                        <a:cs typeface="+mn-cs"/>
                      </a:endParaRPr>
                    </a:p>
                  </a:txBody>
                  <a:tcPr marL="240191" marR="76261" marT="38130" marB="38130" anchor="ctr">
                    <a:solidFill>
                      <a:schemeClr val="accent4">
                        <a:tint val="20000"/>
                        <a:alpha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rPr>
                        <a:t>English</a:t>
                      </a:r>
                    </a:p>
                    <a:p>
                      <a:pPr algn="l" fontAlgn="b"/>
                      <a:endParaRPr lang="en-US" sz="1200" b="0" u="none" strike="noStrike" kern="1200" dirty="0">
                        <a:solidFill>
                          <a:schemeClr val="tx1"/>
                        </a:solidFill>
                        <a:effectLst/>
                      </a:endParaRPr>
                    </a:p>
                    <a:p>
                      <a:pPr algn="l" fontAlgn="b"/>
                      <a:endParaRPr lang="en-US" sz="1200" b="0" u="none" strike="noStrike" kern="1200" dirty="0">
                        <a:solidFill>
                          <a:schemeClr val="tx1"/>
                        </a:solidFill>
                        <a:effectLst/>
                      </a:endParaRPr>
                    </a:p>
                    <a:p>
                      <a:pPr algn="l" fontAlgn="b"/>
                      <a:endParaRPr lang="en-US" sz="1200" b="0" i="0" u="none" strike="noStrike" kern="1200" dirty="0">
                        <a:solidFill>
                          <a:schemeClr val="tx1"/>
                        </a:solidFill>
                        <a:effectLst/>
                        <a:latin typeface="+mn-lt"/>
                        <a:ea typeface="+mn-ea"/>
                        <a:cs typeface="+mn-cs"/>
                      </a:endParaRPr>
                    </a:p>
                  </a:txBody>
                  <a:tcPr marL="76261" marR="76261" marT="38130" marB="38130" anchor="ctr">
                    <a:solidFill>
                      <a:schemeClr val="accent4">
                        <a:tint val="20000"/>
                        <a:alpha val="80000"/>
                      </a:schemeClr>
                    </a:solidFill>
                  </a:tcPr>
                </a:tc>
                <a:extLst>
                  <a:ext uri="{0D108BD9-81ED-4DB2-BD59-A6C34878D82A}">
                    <a16:rowId xmlns:a16="http://schemas.microsoft.com/office/drawing/2014/main" xmlns="" val="4241422160"/>
                  </a:ext>
                </a:extLst>
              </a:tr>
              <a:tr h="767545">
                <a:tc>
                  <a:txBody>
                    <a:bodyPr/>
                    <a:lstStyle/>
                    <a:p>
                      <a:pPr marL="0" lvl="1" indent="0" algn="l" defTabSz="914400" rtl="0" eaLnBrk="1" fontAlgn="b" latinLnBrk="0" hangingPunct="1">
                        <a:buFont typeface="Arial" panose="020B0604020202020204" pitchFamily="34" charset="0"/>
                        <a:buNone/>
                      </a:pPr>
                      <a:r>
                        <a:rPr lang="en-US" sz="1200" b="1" u="none" strike="noStrike" kern="1200" dirty="0">
                          <a:solidFill>
                            <a:schemeClr val="tx1"/>
                          </a:solidFill>
                          <a:effectLst/>
                        </a:rPr>
                        <a:t>Personal, Social &amp; Emotional Development</a:t>
                      </a:r>
                      <a:endParaRPr lang="en-US" sz="1200" b="1" i="0" u="none" strike="noStrike" kern="1200" dirty="0">
                        <a:solidFill>
                          <a:schemeClr val="tx1"/>
                        </a:solidFill>
                        <a:effectLst/>
                        <a:latin typeface="+mn-lt"/>
                        <a:ea typeface="+mn-ea"/>
                        <a:cs typeface="+mn-cs"/>
                      </a:endParaRPr>
                    </a:p>
                  </a:txBody>
                  <a:tcPr marL="240191" marR="76261" marT="38130" marB="38130" anchor="ctr">
                    <a:solidFill>
                      <a:srgbClr val="FFF6EC"/>
                    </a:solidFill>
                  </a:tcPr>
                </a:tc>
                <a:tc>
                  <a:txBody>
                    <a:bodyPr/>
                    <a:lstStyle/>
                    <a:p>
                      <a:pPr algn="l" fontAlgn="b"/>
                      <a:r>
                        <a:rPr lang="en-US" sz="1200" b="0" u="none" strike="noStrike" dirty="0">
                          <a:solidFill>
                            <a:schemeClr val="tx1"/>
                          </a:solidFill>
                          <a:effectLst/>
                        </a:rPr>
                        <a:t>PSHE</a:t>
                      </a:r>
                    </a:p>
                    <a:p>
                      <a:pPr algn="l" fontAlgn="b"/>
                      <a:r>
                        <a:rPr lang="en-US" sz="1200" b="0" u="none" strike="noStrike" dirty="0">
                          <a:solidFill>
                            <a:schemeClr val="tx1"/>
                          </a:solidFill>
                          <a:effectLst/>
                        </a:rPr>
                        <a:t>RHE</a:t>
                      </a:r>
                      <a:endParaRPr lang="en-US" sz="1200" b="0" i="0" u="none" strike="noStrike" dirty="0">
                        <a:solidFill>
                          <a:schemeClr val="tx1"/>
                        </a:solidFill>
                        <a:effectLst/>
                        <a:latin typeface="+mn-lt"/>
                      </a:endParaRPr>
                    </a:p>
                  </a:txBody>
                  <a:tcPr marL="76261" marR="76261" marT="38130" marB="38130" anchor="ctr">
                    <a:solidFill>
                      <a:srgbClr val="FFF6EC"/>
                    </a:solidFill>
                  </a:tcPr>
                </a:tc>
                <a:extLst>
                  <a:ext uri="{0D108BD9-81ED-4DB2-BD59-A6C34878D82A}">
                    <a16:rowId xmlns:a16="http://schemas.microsoft.com/office/drawing/2014/main" xmlns="" val="2662407092"/>
                  </a:ext>
                </a:extLst>
              </a:tr>
              <a:tr h="121679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rPr>
                        <a:t>Physical Development</a:t>
                      </a:r>
                      <a:endParaRPr lang="en-US" sz="1200" b="1" i="0" u="none" strike="noStrike" kern="1200" dirty="0">
                        <a:solidFill>
                          <a:schemeClr val="tx1"/>
                        </a:solidFill>
                        <a:effectLst/>
                        <a:latin typeface="+mn-lt"/>
                        <a:ea typeface="+mn-ea"/>
                        <a:cs typeface="+mn-cs"/>
                      </a:endParaRPr>
                    </a:p>
                  </a:txBody>
                  <a:tcPr marL="240191" marR="76261" marT="38130" marB="38130" anchor="ctr">
                    <a:solidFill>
                      <a:srgbClr val="FFF6EC"/>
                    </a:solidFill>
                  </a:tcPr>
                </a:tc>
                <a:tc>
                  <a:txBody>
                    <a:bodyPr/>
                    <a:lstStyle/>
                    <a:p>
                      <a:pPr algn="l" fontAlgn="b"/>
                      <a:r>
                        <a:rPr lang="en-US" sz="1200" b="0" u="none" strike="noStrike" kern="1200" dirty="0">
                          <a:solidFill>
                            <a:schemeClr val="tx1"/>
                          </a:solidFill>
                          <a:effectLst/>
                        </a:rPr>
                        <a:t>Literacy (writing)</a:t>
                      </a:r>
                    </a:p>
                    <a:p>
                      <a:pPr algn="l" fontAlgn="b"/>
                      <a:r>
                        <a:rPr lang="en-US" sz="1200" b="0" u="none" strike="noStrike" kern="1200" dirty="0">
                          <a:solidFill>
                            <a:schemeClr val="tx1"/>
                          </a:solidFill>
                          <a:effectLst/>
                        </a:rPr>
                        <a:t>P.E.</a:t>
                      </a:r>
                    </a:p>
                    <a:p>
                      <a:pPr algn="l" fontAlgn="b"/>
                      <a:r>
                        <a:rPr lang="en-US" sz="1200" b="0" u="none" strike="noStrike" kern="1200" dirty="0">
                          <a:solidFill>
                            <a:schemeClr val="tx1"/>
                          </a:solidFill>
                          <a:effectLst/>
                        </a:rPr>
                        <a:t>DT</a:t>
                      </a:r>
                    </a:p>
                    <a:p>
                      <a:pPr algn="l" fontAlgn="b"/>
                      <a:r>
                        <a:rPr lang="en-US" sz="1200" b="0" u="none" strike="noStrike" kern="1200" dirty="0">
                          <a:solidFill>
                            <a:schemeClr val="tx1"/>
                          </a:solidFill>
                          <a:effectLst/>
                        </a:rPr>
                        <a:t>Art &amp; design</a:t>
                      </a:r>
                    </a:p>
                    <a:p>
                      <a:pPr algn="l" fontAlgn="b"/>
                      <a:endParaRPr lang="en-US" sz="1200" b="0" u="none" strike="noStrike" kern="1200" dirty="0">
                        <a:solidFill>
                          <a:schemeClr val="tx1"/>
                        </a:solidFill>
                        <a:effectLst/>
                      </a:endParaRPr>
                    </a:p>
                  </a:txBody>
                  <a:tcPr marL="76261" marR="76261" marT="38130" marB="38130" anchor="ctr">
                    <a:solidFill>
                      <a:srgbClr val="FFF6EC"/>
                    </a:solidFill>
                  </a:tcPr>
                </a:tc>
                <a:extLst>
                  <a:ext uri="{0D108BD9-81ED-4DB2-BD59-A6C34878D82A}">
                    <a16:rowId xmlns:a16="http://schemas.microsoft.com/office/drawing/2014/main" xmlns="" val="1806368409"/>
                  </a:ext>
                </a:extLst>
              </a:tr>
            </a:tbl>
          </a:graphicData>
        </a:graphic>
      </p:graphicFrame>
      <p:graphicFrame>
        <p:nvGraphicFramePr>
          <p:cNvPr id="7" name="Table 9">
            <a:extLst>
              <a:ext uri="{FF2B5EF4-FFF2-40B4-BE49-F238E27FC236}">
                <a16:creationId xmlns:a16="http://schemas.microsoft.com/office/drawing/2014/main" xmlns="" id="{09215181-0352-44A5-85D7-5FE1F068CFCC}"/>
              </a:ext>
            </a:extLst>
          </p:cNvPr>
          <p:cNvGraphicFramePr>
            <a:graphicFrameLocks/>
          </p:cNvGraphicFramePr>
          <p:nvPr>
            <p:extLst>
              <p:ext uri="{D42A27DB-BD31-4B8C-83A1-F6EECF244321}">
                <p14:modId xmlns:p14="http://schemas.microsoft.com/office/powerpoint/2010/main" val="1381875932"/>
              </p:ext>
            </p:extLst>
          </p:nvPr>
        </p:nvGraphicFramePr>
        <p:xfrm>
          <a:off x="6553200" y="1690688"/>
          <a:ext cx="4439920" cy="4269277"/>
        </p:xfrm>
        <a:graphic>
          <a:graphicData uri="http://schemas.openxmlformats.org/drawingml/2006/table">
            <a:tbl>
              <a:tblPr firstRow="1" bandRow="1">
                <a:tableStyleId>{00A15C55-8517-42AA-B614-E9B94910E393}</a:tableStyleId>
              </a:tblPr>
              <a:tblGrid>
                <a:gridCol w="1955123">
                  <a:extLst>
                    <a:ext uri="{9D8B030D-6E8A-4147-A177-3AD203B41FA5}">
                      <a16:colId xmlns:a16="http://schemas.microsoft.com/office/drawing/2014/main" xmlns="" val="3446012419"/>
                    </a:ext>
                  </a:extLst>
                </a:gridCol>
                <a:gridCol w="2484797">
                  <a:extLst>
                    <a:ext uri="{9D8B030D-6E8A-4147-A177-3AD203B41FA5}">
                      <a16:colId xmlns:a16="http://schemas.microsoft.com/office/drawing/2014/main" xmlns="" val="4052646397"/>
                    </a:ext>
                  </a:extLst>
                </a:gridCol>
              </a:tblGrid>
              <a:tr h="520496">
                <a:tc>
                  <a:txBody>
                    <a:bodyPr/>
                    <a:lstStyle/>
                    <a:p>
                      <a:pPr algn="l" fontAlgn="b"/>
                      <a:r>
                        <a:rPr lang="en-US" sz="1200" b="1" u="none" strike="noStrike" dirty="0">
                          <a:solidFill>
                            <a:schemeClr val="tx1"/>
                          </a:solidFill>
                          <a:effectLst/>
                        </a:rPr>
                        <a:t>EYFS – SPECIFIC AREAS</a:t>
                      </a:r>
                      <a:endParaRPr lang="en-US" sz="1200" b="1" i="0" u="none" strike="noStrike" dirty="0">
                        <a:solidFill>
                          <a:schemeClr val="tx1"/>
                        </a:solidFill>
                        <a:effectLst/>
                        <a:latin typeface="+mn-lt"/>
                      </a:endParaRPr>
                    </a:p>
                  </a:txBody>
                  <a:tcPr marL="240191" marR="76261" marT="38130" marB="38130" anchor="ctr">
                    <a:solidFill>
                      <a:srgbClr val="F1D9C8"/>
                    </a:solidFill>
                  </a:tcPr>
                </a:tc>
                <a:tc>
                  <a:txBody>
                    <a:bodyPr/>
                    <a:lstStyle/>
                    <a:p>
                      <a:pPr algn="l" fontAlgn="b"/>
                      <a:r>
                        <a:rPr lang="en-US" sz="1200" b="1" u="none" strike="noStrike" dirty="0">
                          <a:solidFill>
                            <a:schemeClr val="tx1">
                              <a:lumMod val="75000"/>
                              <a:lumOff val="25000"/>
                            </a:schemeClr>
                          </a:solidFill>
                          <a:effectLst/>
                        </a:rPr>
                        <a:t>National Curriculum</a:t>
                      </a:r>
                      <a:endParaRPr lang="en-US" sz="1200" b="1" i="0" u="none" strike="noStrike" dirty="0">
                        <a:solidFill>
                          <a:schemeClr val="tx1">
                            <a:lumMod val="75000"/>
                            <a:lumOff val="25000"/>
                          </a:schemeClr>
                        </a:solidFill>
                        <a:effectLst/>
                        <a:latin typeface="+mn-lt"/>
                      </a:endParaRPr>
                    </a:p>
                  </a:txBody>
                  <a:tcPr marL="76261" marR="76261" marT="38130" marB="38130" anchor="ctr">
                    <a:solidFill>
                      <a:srgbClr val="F1D9C8"/>
                    </a:solidFill>
                  </a:tcPr>
                </a:tc>
                <a:extLst>
                  <a:ext uri="{0D108BD9-81ED-4DB2-BD59-A6C34878D82A}">
                    <a16:rowId xmlns:a16="http://schemas.microsoft.com/office/drawing/2014/main" xmlns="" val="4140773105"/>
                  </a:ext>
                </a:extLst>
              </a:tr>
              <a:tr h="1142434">
                <a:tc>
                  <a:txBody>
                    <a:bodyPr/>
                    <a:lstStyle/>
                    <a:p>
                      <a:pPr algn="l" fontAlgn="b"/>
                      <a:r>
                        <a:rPr lang="en-US" sz="1200" b="1" u="none" strike="noStrike" kern="1200" dirty="0">
                          <a:solidFill>
                            <a:schemeClr val="tx1"/>
                          </a:solidFill>
                          <a:effectLst/>
                        </a:rPr>
                        <a:t>Literacy</a:t>
                      </a:r>
                      <a:endParaRPr lang="en-US" sz="1200" b="1" i="0" u="none" strike="noStrike" kern="1200" dirty="0">
                        <a:solidFill>
                          <a:schemeClr val="tx1"/>
                        </a:solidFill>
                        <a:effectLst/>
                        <a:latin typeface="+mn-lt"/>
                        <a:ea typeface="+mn-ea"/>
                        <a:cs typeface="+mn-cs"/>
                      </a:endParaRPr>
                    </a:p>
                  </a:txBody>
                  <a:tcPr marL="240191" marR="76261" marT="38130" marB="38130" anchor="ctr">
                    <a:solidFill>
                      <a:srgbClr val="FFF6EC"/>
                    </a:solidFill>
                  </a:tcPr>
                </a:tc>
                <a:tc>
                  <a:txBody>
                    <a:bodyPr/>
                    <a:lstStyle/>
                    <a:p>
                      <a:pPr algn="l" fontAlgn="b"/>
                      <a:r>
                        <a:rPr lang="en-US" sz="1200" b="0" u="none" strike="noStrike" kern="1200" dirty="0">
                          <a:solidFill>
                            <a:schemeClr val="tx1"/>
                          </a:solidFill>
                          <a:effectLst/>
                        </a:rPr>
                        <a:t>English</a:t>
                      </a:r>
                      <a:endParaRPr lang="en-US" sz="1200" b="0" i="0" u="none" strike="noStrike" kern="1200" dirty="0">
                        <a:solidFill>
                          <a:schemeClr val="tx1"/>
                        </a:solidFill>
                        <a:effectLst/>
                        <a:latin typeface="+mn-lt"/>
                        <a:ea typeface="+mn-ea"/>
                        <a:cs typeface="+mn-cs"/>
                      </a:endParaRPr>
                    </a:p>
                  </a:txBody>
                  <a:tcPr marL="76261" marR="76261" marT="38130" marB="38130" anchor="ctr">
                    <a:solidFill>
                      <a:srgbClr val="FFF6EC"/>
                    </a:solidFill>
                  </a:tcPr>
                </a:tc>
                <a:extLst>
                  <a:ext uri="{0D108BD9-81ED-4DB2-BD59-A6C34878D82A}">
                    <a16:rowId xmlns:a16="http://schemas.microsoft.com/office/drawing/2014/main" xmlns="" val="4142911372"/>
                  </a:ext>
                </a:extLst>
              </a:tr>
              <a:tr h="520496">
                <a:tc>
                  <a:txBody>
                    <a:bodyPr/>
                    <a:lstStyle/>
                    <a:p>
                      <a:pPr algn="l" fontAlgn="b"/>
                      <a:r>
                        <a:rPr lang="en-US" sz="1200" b="1" u="none" strike="noStrike" kern="1200" dirty="0" err="1">
                          <a:solidFill>
                            <a:schemeClr val="tx1"/>
                          </a:solidFill>
                          <a:effectLst/>
                        </a:rPr>
                        <a:t>Maths</a:t>
                      </a:r>
                      <a:endParaRPr lang="en-US" sz="1200" b="1" i="0" u="none" strike="noStrike" kern="1200" dirty="0">
                        <a:solidFill>
                          <a:schemeClr val="tx1"/>
                        </a:solidFill>
                        <a:effectLst/>
                        <a:latin typeface="+mn-lt"/>
                        <a:ea typeface="+mn-ea"/>
                        <a:cs typeface="+mn-cs"/>
                      </a:endParaRPr>
                    </a:p>
                  </a:txBody>
                  <a:tcPr marL="240191" marR="76261" marT="38130" marB="38130" anchor="ctr">
                    <a:solidFill>
                      <a:srgbClr val="FFF6EC"/>
                    </a:solidFill>
                  </a:tcPr>
                </a:tc>
                <a:tc>
                  <a:txBody>
                    <a:bodyPr/>
                    <a:lstStyle/>
                    <a:p>
                      <a:pPr algn="l" fontAlgn="b"/>
                      <a:r>
                        <a:rPr lang="en-US" sz="1200" b="0" u="none" strike="noStrike" kern="1200" dirty="0" err="1">
                          <a:solidFill>
                            <a:schemeClr val="tx1"/>
                          </a:solidFill>
                          <a:effectLst/>
                        </a:rPr>
                        <a:t>Maths</a:t>
                      </a:r>
                      <a:r>
                        <a:rPr lang="en-US" sz="1200" b="0" u="none" strike="noStrike" kern="1200" dirty="0">
                          <a:solidFill>
                            <a:schemeClr val="tx1"/>
                          </a:solidFill>
                          <a:effectLst/>
                        </a:rPr>
                        <a:t>!</a:t>
                      </a:r>
                    </a:p>
                    <a:p>
                      <a:pPr algn="l" fontAlgn="b"/>
                      <a:endParaRPr lang="en-US" sz="1200" b="0" i="0" u="none" strike="noStrike" kern="1200" dirty="0">
                        <a:solidFill>
                          <a:schemeClr val="tx1"/>
                        </a:solidFill>
                        <a:effectLst/>
                        <a:latin typeface="+mn-lt"/>
                        <a:ea typeface="+mn-ea"/>
                        <a:cs typeface="+mn-cs"/>
                      </a:endParaRPr>
                    </a:p>
                  </a:txBody>
                  <a:tcPr marL="76261" marR="76261" marT="38130" marB="38130" anchor="ctr">
                    <a:solidFill>
                      <a:srgbClr val="FFF6EC"/>
                    </a:solidFill>
                  </a:tcPr>
                </a:tc>
                <a:extLst>
                  <a:ext uri="{0D108BD9-81ED-4DB2-BD59-A6C34878D82A}">
                    <a16:rowId xmlns:a16="http://schemas.microsoft.com/office/drawing/2014/main" xmlns="" val="4241422160"/>
                  </a:ext>
                </a:extLst>
              </a:tr>
              <a:tr h="893014">
                <a:tc>
                  <a:txBody>
                    <a:bodyPr/>
                    <a:lstStyle/>
                    <a:p>
                      <a:pPr marL="0" lvl="1" indent="0" algn="l" defTabSz="914400" rtl="0" eaLnBrk="1" fontAlgn="b" latinLnBrk="0" hangingPunct="1">
                        <a:buFont typeface="Arial" panose="020B0604020202020204" pitchFamily="34" charset="0"/>
                        <a:buNone/>
                      </a:pPr>
                      <a:r>
                        <a:rPr lang="en-US" sz="1200" b="1" u="none" strike="noStrike" kern="1200" dirty="0">
                          <a:solidFill>
                            <a:schemeClr val="tx1"/>
                          </a:solidFill>
                          <a:effectLst/>
                        </a:rPr>
                        <a:t>Understanding the World</a:t>
                      </a:r>
                      <a:endParaRPr lang="en-US" sz="1200" b="1" i="0" u="none" strike="noStrike" kern="1200" dirty="0">
                        <a:solidFill>
                          <a:schemeClr val="tx1"/>
                        </a:solidFill>
                        <a:effectLst/>
                        <a:latin typeface="+mn-lt"/>
                        <a:ea typeface="+mn-ea"/>
                        <a:cs typeface="+mn-cs"/>
                      </a:endParaRPr>
                    </a:p>
                  </a:txBody>
                  <a:tcPr marL="240191" marR="76261" marT="38130" marB="38130" anchor="ctr">
                    <a:solidFill>
                      <a:srgbClr val="FFF6EC"/>
                    </a:solidFill>
                  </a:tcPr>
                </a:tc>
                <a:tc>
                  <a:txBody>
                    <a:bodyPr/>
                    <a:lstStyle/>
                    <a:p>
                      <a:pPr algn="l" fontAlgn="b"/>
                      <a:r>
                        <a:rPr lang="en-US" sz="1200" b="0" u="none" strike="noStrike" dirty="0">
                          <a:solidFill>
                            <a:schemeClr val="tx1"/>
                          </a:solidFill>
                          <a:effectLst/>
                        </a:rPr>
                        <a:t>Science</a:t>
                      </a:r>
                    </a:p>
                    <a:p>
                      <a:pPr algn="l" fontAlgn="b"/>
                      <a:r>
                        <a:rPr lang="en-US" sz="1200" b="0" u="none" strike="noStrike" dirty="0">
                          <a:solidFill>
                            <a:schemeClr val="tx1"/>
                          </a:solidFill>
                          <a:effectLst/>
                        </a:rPr>
                        <a:t>Geography</a:t>
                      </a:r>
                    </a:p>
                    <a:p>
                      <a:pPr algn="l" fontAlgn="b"/>
                      <a:r>
                        <a:rPr lang="en-US" sz="1200" b="0" u="none" strike="noStrike" dirty="0">
                          <a:solidFill>
                            <a:schemeClr val="tx1"/>
                          </a:solidFill>
                          <a:effectLst/>
                        </a:rPr>
                        <a:t>History</a:t>
                      </a:r>
                    </a:p>
                    <a:p>
                      <a:pPr algn="l" fontAlgn="b"/>
                      <a:r>
                        <a:rPr lang="en-US" sz="1200" b="0" u="none" strike="noStrike" dirty="0">
                          <a:solidFill>
                            <a:schemeClr val="tx1"/>
                          </a:solidFill>
                          <a:effectLst/>
                        </a:rPr>
                        <a:t>RE</a:t>
                      </a:r>
                    </a:p>
                    <a:p>
                      <a:pPr algn="l" fontAlgn="b"/>
                      <a:r>
                        <a:rPr lang="en-US" sz="1200" b="0" i="0" u="none" strike="noStrike" dirty="0">
                          <a:solidFill>
                            <a:schemeClr val="tx1"/>
                          </a:solidFill>
                          <a:effectLst/>
                          <a:latin typeface="+mn-lt"/>
                        </a:rPr>
                        <a:t>Computing</a:t>
                      </a:r>
                    </a:p>
                  </a:txBody>
                  <a:tcPr marL="76261" marR="76261" marT="38130" marB="38130" anchor="ctr">
                    <a:solidFill>
                      <a:srgbClr val="FFF6EC"/>
                    </a:solidFill>
                  </a:tcPr>
                </a:tc>
                <a:extLst>
                  <a:ext uri="{0D108BD9-81ED-4DB2-BD59-A6C34878D82A}">
                    <a16:rowId xmlns:a16="http://schemas.microsoft.com/office/drawing/2014/main" xmlns="" val="2662407092"/>
                  </a:ext>
                </a:extLst>
              </a:tr>
              <a:tr h="1095191">
                <a:tc>
                  <a:txBody>
                    <a:bodyPr/>
                    <a:lstStyle/>
                    <a:p>
                      <a:pPr marL="0" lvl="1" indent="0" algn="l" defTabSz="914400" rtl="0" eaLnBrk="1" fontAlgn="b" latinLnBrk="0" hangingPunct="1">
                        <a:buFont typeface="Arial" panose="020B0604020202020204" pitchFamily="34" charset="0"/>
                        <a:buNone/>
                      </a:pPr>
                      <a:r>
                        <a:rPr lang="en-US" sz="1200" b="1" u="none" strike="noStrike" kern="1200" dirty="0">
                          <a:solidFill>
                            <a:schemeClr val="tx1"/>
                          </a:solidFill>
                          <a:effectLst/>
                        </a:rPr>
                        <a:t>Expressive Arts &amp; Design</a:t>
                      </a:r>
                      <a:endParaRPr lang="en-US" sz="1200" b="1" i="0" u="none" strike="noStrike" kern="1200" dirty="0">
                        <a:solidFill>
                          <a:schemeClr val="tx1"/>
                        </a:solidFill>
                        <a:effectLst/>
                        <a:latin typeface="+mn-lt"/>
                        <a:ea typeface="+mn-ea"/>
                        <a:cs typeface="+mn-cs"/>
                      </a:endParaRPr>
                    </a:p>
                  </a:txBody>
                  <a:tcPr marL="240191" marR="76261" marT="38130" marB="38130" anchor="ctr">
                    <a:solidFill>
                      <a:srgbClr val="FFF6EC"/>
                    </a:solidFill>
                  </a:tcPr>
                </a:tc>
                <a:tc>
                  <a:txBody>
                    <a:bodyPr/>
                    <a:lstStyle/>
                    <a:p>
                      <a:pPr algn="l" fontAlgn="b"/>
                      <a:r>
                        <a:rPr lang="en-US" sz="1200" b="0" u="none" strike="noStrike" dirty="0">
                          <a:solidFill>
                            <a:schemeClr val="tx1"/>
                          </a:solidFill>
                          <a:effectLst/>
                        </a:rPr>
                        <a:t>Art </a:t>
                      </a:r>
                    </a:p>
                    <a:p>
                      <a:pPr algn="l" fontAlgn="b"/>
                      <a:r>
                        <a:rPr lang="en-US" sz="1200" b="0" u="none" strike="noStrike" dirty="0">
                          <a:solidFill>
                            <a:schemeClr val="tx1"/>
                          </a:solidFill>
                          <a:effectLst/>
                        </a:rPr>
                        <a:t>DT</a:t>
                      </a:r>
                    </a:p>
                    <a:p>
                      <a:pPr algn="l" fontAlgn="b"/>
                      <a:r>
                        <a:rPr lang="en-US" sz="1200" b="0" u="none" strike="noStrike" dirty="0">
                          <a:solidFill>
                            <a:schemeClr val="tx1"/>
                          </a:solidFill>
                          <a:effectLst/>
                        </a:rPr>
                        <a:t>Drama</a:t>
                      </a:r>
                    </a:p>
                    <a:p>
                      <a:pPr algn="l" fontAlgn="b"/>
                      <a:r>
                        <a:rPr lang="en-US" sz="1200" b="0" u="none" strike="noStrike" dirty="0">
                          <a:solidFill>
                            <a:schemeClr val="tx1"/>
                          </a:solidFill>
                          <a:effectLst/>
                        </a:rPr>
                        <a:t>Music</a:t>
                      </a:r>
                    </a:p>
                    <a:p>
                      <a:pPr algn="l" fontAlgn="b"/>
                      <a:endParaRPr lang="en-US" sz="1200" b="0" i="0" u="none" strike="noStrike" dirty="0">
                        <a:solidFill>
                          <a:schemeClr val="tx1"/>
                        </a:solidFill>
                        <a:effectLst/>
                        <a:latin typeface="+mn-lt"/>
                      </a:endParaRPr>
                    </a:p>
                  </a:txBody>
                  <a:tcPr marL="76261" marR="76261" marT="38130" marB="38130" anchor="ctr">
                    <a:solidFill>
                      <a:srgbClr val="FFF6EC"/>
                    </a:solidFill>
                  </a:tcPr>
                </a:tc>
                <a:extLst>
                  <a:ext uri="{0D108BD9-81ED-4DB2-BD59-A6C34878D82A}">
                    <a16:rowId xmlns:a16="http://schemas.microsoft.com/office/drawing/2014/main" xmlns="" val="1806368409"/>
                  </a:ext>
                </a:extLst>
              </a:tr>
            </a:tbl>
          </a:graphicData>
        </a:graphic>
      </p:graphicFrame>
    </p:spTree>
    <p:extLst>
      <p:ext uri="{BB962C8B-B14F-4D97-AF65-F5344CB8AC3E}">
        <p14:creationId xmlns:p14="http://schemas.microsoft.com/office/powerpoint/2010/main" val="56699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31FE9-9059-4FE8-B4AC-9771F23A1B89}"/>
              </a:ext>
            </a:extLst>
          </p:cNvPr>
          <p:cNvSpPr>
            <a:spLocks noGrp="1"/>
          </p:cNvSpPr>
          <p:nvPr>
            <p:ph type="title"/>
          </p:nvPr>
        </p:nvSpPr>
        <p:spPr>
          <a:xfrm>
            <a:off x="1885156" y="892177"/>
            <a:ext cx="8421688" cy="1325563"/>
          </a:xfrm>
        </p:spPr>
        <p:txBody>
          <a:bodyPr/>
          <a:lstStyle/>
          <a:p>
            <a:r>
              <a:rPr lang="en-US" dirty="0"/>
              <a:t>Characteristics of effective learning</a:t>
            </a:r>
            <a:br>
              <a:rPr lang="en-US" dirty="0"/>
            </a:br>
            <a:r>
              <a:rPr lang="en-US" sz="1600" dirty="0"/>
              <a:t>Not “</a:t>
            </a:r>
            <a:r>
              <a:rPr lang="en-US" sz="1600" i="1" dirty="0"/>
              <a:t>JUST PLAY</a:t>
            </a:r>
            <a:r>
              <a:rPr lang="en-US" sz="1600" dirty="0"/>
              <a:t>”! </a:t>
            </a:r>
          </a:p>
        </p:txBody>
      </p:sp>
      <p:sp>
        <p:nvSpPr>
          <p:cNvPr id="3" name="Content Placeholder 2">
            <a:extLst>
              <a:ext uri="{FF2B5EF4-FFF2-40B4-BE49-F238E27FC236}">
                <a16:creationId xmlns:a16="http://schemas.microsoft.com/office/drawing/2014/main" xmlns="" id="{D4A2EB3F-4D60-451F-8F45-7D6654D2FCD9}"/>
              </a:ext>
            </a:extLst>
          </p:cNvPr>
          <p:cNvSpPr>
            <a:spLocks noGrp="1"/>
          </p:cNvSpPr>
          <p:nvPr>
            <p:ph type="body" sz="quarter" idx="13"/>
          </p:nvPr>
        </p:nvSpPr>
        <p:spPr>
          <a:xfrm>
            <a:off x="1485900" y="2563123"/>
            <a:ext cx="4031945" cy="365125"/>
          </a:xfrm>
        </p:spPr>
        <p:txBody>
          <a:bodyPr vert="horz" lIns="91440" tIns="45720" rIns="91440" bIns="45720" rtlCol="0" anchor="t">
            <a:normAutofit lnSpcReduction="10000"/>
          </a:bodyPr>
          <a:lstStyle/>
          <a:p>
            <a:r>
              <a:rPr lang="en-US" b="1" dirty="0"/>
              <a:t>PLAYING &amp; EXPLORING</a:t>
            </a:r>
          </a:p>
        </p:txBody>
      </p:sp>
      <p:sp>
        <p:nvSpPr>
          <p:cNvPr id="4" name="Text Placeholder 3">
            <a:extLst>
              <a:ext uri="{FF2B5EF4-FFF2-40B4-BE49-F238E27FC236}">
                <a16:creationId xmlns:a16="http://schemas.microsoft.com/office/drawing/2014/main" xmlns="" id="{AC1C80FB-53F9-42EE-B1E6-D0F998EC5DFA}"/>
              </a:ext>
            </a:extLst>
          </p:cNvPr>
          <p:cNvSpPr>
            <a:spLocks noGrp="1"/>
          </p:cNvSpPr>
          <p:nvPr>
            <p:ph type="body" sz="quarter" idx="15"/>
          </p:nvPr>
        </p:nvSpPr>
        <p:spPr>
          <a:xfrm>
            <a:off x="1486815" y="2838965"/>
            <a:ext cx="4031030" cy="1057308"/>
          </a:xfrm>
        </p:spPr>
        <p:txBody>
          <a:bodyPr/>
          <a:lstStyle/>
          <a:p>
            <a:pPr>
              <a:spcBef>
                <a:spcPts val="0"/>
              </a:spcBef>
            </a:pPr>
            <a:r>
              <a:rPr lang="en-US" dirty="0"/>
              <a:t>Finding out &amp; exploring</a:t>
            </a:r>
          </a:p>
          <a:p>
            <a:pPr>
              <a:spcBef>
                <a:spcPts val="0"/>
              </a:spcBef>
            </a:pPr>
            <a:r>
              <a:rPr lang="en-US" dirty="0"/>
              <a:t>Being willing to have a go.</a:t>
            </a:r>
          </a:p>
          <a:p>
            <a:pPr>
              <a:spcBef>
                <a:spcPts val="0"/>
              </a:spcBef>
            </a:pPr>
            <a:r>
              <a:rPr lang="en-US" dirty="0"/>
              <a:t>Playing with what they know.</a:t>
            </a:r>
          </a:p>
        </p:txBody>
      </p:sp>
      <p:sp>
        <p:nvSpPr>
          <p:cNvPr id="5" name="Text Placeholder 4">
            <a:extLst>
              <a:ext uri="{FF2B5EF4-FFF2-40B4-BE49-F238E27FC236}">
                <a16:creationId xmlns:a16="http://schemas.microsoft.com/office/drawing/2014/main" xmlns="" id="{E81BA2B5-6A90-4204-ABDD-7183FBB03A02}"/>
              </a:ext>
            </a:extLst>
          </p:cNvPr>
          <p:cNvSpPr>
            <a:spLocks noGrp="1"/>
          </p:cNvSpPr>
          <p:nvPr>
            <p:ph type="body" sz="quarter" idx="16"/>
          </p:nvPr>
        </p:nvSpPr>
        <p:spPr>
          <a:xfrm>
            <a:off x="6673004" y="2563123"/>
            <a:ext cx="4031945" cy="365125"/>
          </a:xfrm>
        </p:spPr>
        <p:txBody>
          <a:bodyPr>
            <a:normAutofit lnSpcReduction="10000"/>
          </a:bodyPr>
          <a:lstStyle/>
          <a:p>
            <a:r>
              <a:rPr lang="en-US" b="1" dirty="0"/>
              <a:t>ACTIVE LEARNING</a:t>
            </a:r>
          </a:p>
        </p:txBody>
      </p:sp>
      <p:sp>
        <p:nvSpPr>
          <p:cNvPr id="6" name="Text Placeholder 5">
            <a:extLst>
              <a:ext uri="{FF2B5EF4-FFF2-40B4-BE49-F238E27FC236}">
                <a16:creationId xmlns:a16="http://schemas.microsoft.com/office/drawing/2014/main" xmlns="" id="{7E7D4C34-22A0-4D54-A07D-E1E9A11463E5}"/>
              </a:ext>
            </a:extLst>
          </p:cNvPr>
          <p:cNvSpPr>
            <a:spLocks noGrp="1"/>
          </p:cNvSpPr>
          <p:nvPr>
            <p:ph type="body" sz="quarter" idx="17"/>
          </p:nvPr>
        </p:nvSpPr>
        <p:spPr>
          <a:xfrm>
            <a:off x="6673919" y="2846605"/>
            <a:ext cx="4031030" cy="1057308"/>
          </a:xfrm>
        </p:spPr>
        <p:txBody>
          <a:bodyPr/>
          <a:lstStyle/>
          <a:p>
            <a:pPr>
              <a:spcBef>
                <a:spcPts val="0"/>
              </a:spcBef>
            </a:pPr>
            <a:r>
              <a:rPr lang="en-US" dirty="0"/>
              <a:t>Being involved and concentrating.</a:t>
            </a:r>
          </a:p>
          <a:p>
            <a:pPr>
              <a:spcBef>
                <a:spcPts val="0"/>
              </a:spcBef>
            </a:pPr>
            <a:r>
              <a:rPr lang="en-US" dirty="0"/>
              <a:t>Keep on trying.</a:t>
            </a:r>
          </a:p>
          <a:p>
            <a:pPr>
              <a:spcBef>
                <a:spcPts val="0"/>
              </a:spcBef>
            </a:pPr>
            <a:r>
              <a:rPr lang="en-US" dirty="0"/>
              <a:t>Enjoying achieving what they set out to do.</a:t>
            </a:r>
          </a:p>
        </p:txBody>
      </p:sp>
      <p:sp>
        <p:nvSpPr>
          <p:cNvPr id="7" name="Text Placeholder 6">
            <a:extLst>
              <a:ext uri="{FF2B5EF4-FFF2-40B4-BE49-F238E27FC236}">
                <a16:creationId xmlns:a16="http://schemas.microsoft.com/office/drawing/2014/main" xmlns="" id="{301D392D-FB66-47A0-B628-5ADE822A2CFF}"/>
              </a:ext>
            </a:extLst>
          </p:cNvPr>
          <p:cNvSpPr>
            <a:spLocks noGrp="1"/>
          </p:cNvSpPr>
          <p:nvPr>
            <p:ph type="body" sz="quarter" idx="18"/>
          </p:nvPr>
        </p:nvSpPr>
        <p:spPr>
          <a:xfrm>
            <a:off x="3397013" y="4259391"/>
            <a:ext cx="5186731" cy="662144"/>
          </a:xfrm>
        </p:spPr>
        <p:txBody>
          <a:bodyPr>
            <a:normAutofit/>
          </a:bodyPr>
          <a:lstStyle/>
          <a:p>
            <a:r>
              <a:rPr lang="en-US" b="1" dirty="0"/>
              <a:t>CREATIVE &amp; THINKING CRITICALLY</a:t>
            </a:r>
          </a:p>
        </p:txBody>
      </p:sp>
      <p:sp>
        <p:nvSpPr>
          <p:cNvPr id="8" name="Text Placeholder 7">
            <a:extLst>
              <a:ext uri="{FF2B5EF4-FFF2-40B4-BE49-F238E27FC236}">
                <a16:creationId xmlns:a16="http://schemas.microsoft.com/office/drawing/2014/main" xmlns="" id="{51C26CE0-2506-4B44-A26F-C12BFA5B18B5}"/>
              </a:ext>
            </a:extLst>
          </p:cNvPr>
          <p:cNvSpPr>
            <a:spLocks noGrp="1"/>
          </p:cNvSpPr>
          <p:nvPr>
            <p:ph type="body" sz="quarter" idx="19"/>
          </p:nvPr>
        </p:nvSpPr>
        <p:spPr>
          <a:xfrm>
            <a:off x="3581400" y="4590463"/>
            <a:ext cx="4704838" cy="1057308"/>
          </a:xfrm>
        </p:spPr>
        <p:txBody>
          <a:bodyPr/>
          <a:lstStyle/>
          <a:p>
            <a:pPr>
              <a:spcBef>
                <a:spcPts val="0"/>
              </a:spcBef>
            </a:pPr>
            <a:r>
              <a:rPr lang="en-US" dirty="0"/>
              <a:t>Making links</a:t>
            </a:r>
          </a:p>
          <a:p>
            <a:pPr>
              <a:spcBef>
                <a:spcPts val="0"/>
              </a:spcBef>
            </a:pPr>
            <a:r>
              <a:rPr lang="en-US" dirty="0"/>
              <a:t>Solving problems and having their own ideas.</a:t>
            </a:r>
          </a:p>
          <a:p>
            <a:pPr>
              <a:spcBef>
                <a:spcPts val="0"/>
              </a:spcBef>
            </a:pPr>
            <a:r>
              <a:rPr lang="en-US" dirty="0"/>
              <a:t>Choosing ways to do things.</a:t>
            </a:r>
          </a:p>
        </p:txBody>
      </p:sp>
      <p:sp>
        <p:nvSpPr>
          <p:cNvPr id="82" name="Slide Number Placeholder 81">
            <a:extLst>
              <a:ext uri="{FF2B5EF4-FFF2-40B4-BE49-F238E27FC236}">
                <a16:creationId xmlns:a16="http://schemas.microsoft.com/office/drawing/2014/main" xmlns="" id="{CE36A058-BEC2-4BC5-A467-F2EB2A365051}"/>
              </a:ext>
            </a:extLst>
          </p:cNvPr>
          <p:cNvSpPr>
            <a:spLocks noGrp="1"/>
          </p:cNvSpPr>
          <p:nvPr>
            <p:ph type="sldNum" sz="quarter" idx="22"/>
          </p:nvPr>
        </p:nvSpPr>
        <p:spPr>
          <a:xfrm>
            <a:off x="8610600" y="6356350"/>
            <a:ext cx="2743200" cy="365125"/>
          </a:xfrm>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159392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7E1C88-627C-4655-A4FB-0BB02EDB078A}"/>
              </a:ext>
            </a:extLst>
          </p:cNvPr>
          <p:cNvSpPr>
            <a:spLocks noGrp="1"/>
          </p:cNvSpPr>
          <p:nvPr>
            <p:ph type="title"/>
          </p:nvPr>
        </p:nvSpPr>
        <p:spPr>
          <a:xfrm>
            <a:off x="112712" y="136525"/>
            <a:ext cx="6654169" cy="509586"/>
          </a:xfrm>
        </p:spPr>
        <p:txBody>
          <a:bodyPr>
            <a:normAutofit/>
          </a:bodyPr>
          <a:lstStyle/>
          <a:p>
            <a:r>
              <a:rPr lang="en-US" dirty="0"/>
              <a:t>Early learning goals – new!</a:t>
            </a:r>
          </a:p>
        </p:txBody>
      </p:sp>
      <p:sp>
        <p:nvSpPr>
          <p:cNvPr id="4" name="Date Placeholder 3">
            <a:extLst>
              <a:ext uri="{FF2B5EF4-FFF2-40B4-BE49-F238E27FC236}">
                <a16:creationId xmlns:a16="http://schemas.microsoft.com/office/drawing/2014/main" xmlns="" id="{5C2ACA2A-6BBE-47CF-B76F-F56C9DBF77E6}"/>
              </a:ext>
            </a:extLst>
          </p:cNvPr>
          <p:cNvSpPr>
            <a:spLocks noGrp="1"/>
          </p:cNvSpPr>
          <p:nvPr>
            <p:ph type="dt" sz="half" idx="10"/>
          </p:nvPr>
        </p:nvSpPr>
        <p:spPr>
          <a:xfrm>
            <a:off x="838200" y="6356350"/>
            <a:ext cx="2743200" cy="365125"/>
          </a:xfrm>
        </p:spPr>
        <p:txBody>
          <a:bodyPr/>
          <a:lstStyle/>
          <a:p>
            <a:r>
              <a:rPr lang="en-US" dirty="0"/>
              <a:t>20XX</a:t>
            </a:r>
          </a:p>
        </p:txBody>
      </p:sp>
      <p:sp>
        <p:nvSpPr>
          <p:cNvPr id="5" name="Footer Placeholder 4">
            <a:extLst>
              <a:ext uri="{FF2B5EF4-FFF2-40B4-BE49-F238E27FC236}">
                <a16:creationId xmlns:a16="http://schemas.microsoft.com/office/drawing/2014/main" xmlns="" id="{396A095E-DB05-47EC-A2D5-47398A4A00B4}"/>
              </a:ext>
            </a:extLst>
          </p:cNvPr>
          <p:cNvSpPr>
            <a:spLocks noGrp="1"/>
          </p:cNvSpPr>
          <p:nvPr>
            <p:ph type="ftr" sz="quarter" idx="11"/>
          </p:nvPr>
        </p:nvSpPr>
        <p:spPr>
          <a:xfrm>
            <a:off x="5224463" y="6356350"/>
            <a:ext cx="1743075" cy="365125"/>
          </a:xfrm>
        </p:spPr>
        <p:txBody>
          <a:bodyPr/>
          <a:lstStyle/>
          <a:p>
            <a:r>
              <a:rPr lang="en-US" dirty="0"/>
              <a:t>Pitch Deck</a:t>
            </a:r>
          </a:p>
        </p:txBody>
      </p:sp>
      <p:sp>
        <p:nvSpPr>
          <p:cNvPr id="6" name="Slide Number Placeholder 5">
            <a:extLst>
              <a:ext uri="{FF2B5EF4-FFF2-40B4-BE49-F238E27FC236}">
                <a16:creationId xmlns:a16="http://schemas.microsoft.com/office/drawing/2014/main" xmlns="" id="{C23C3221-5F04-4CA7-A86A-EEA8566A1735}"/>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7</a:t>
            </a:fld>
            <a:endParaRPr lang="en-US" dirty="0"/>
          </a:p>
        </p:txBody>
      </p:sp>
      <p:pic>
        <p:nvPicPr>
          <p:cNvPr id="8" name="Picture 7">
            <a:extLst>
              <a:ext uri="{FF2B5EF4-FFF2-40B4-BE49-F238E27FC236}">
                <a16:creationId xmlns:a16="http://schemas.microsoft.com/office/drawing/2014/main" xmlns="" id="{EA5DD94F-292A-492F-8272-8739A9518407}"/>
              </a:ext>
            </a:extLst>
          </p:cNvPr>
          <p:cNvPicPr>
            <a:picLocks noChangeAspect="1"/>
          </p:cNvPicPr>
          <p:nvPr/>
        </p:nvPicPr>
        <p:blipFill>
          <a:blip r:embed="rId2"/>
          <a:stretch>
            <a:fillRect/>
          </a:stretch>
        </p:blipFill>
        <p:spPr>
          <a:xfrm>
            <a:off x="76947" y="646111"/>
            <a:ext cx="6615853" cy="4193259"/>
          </a:xfrm>
          <a:prstGeom prst="rect">
            <a:avLst/>
          </a:prstGeom>
        </p:spPr>
      </p:pic>
      <p:pic>
        <p:nvPicPr>
          <p:cNvPr id="10" name="Picture 9">
            <a:extLst>
              <a:ext uri="{FF2B5EF4-FFF2-40B4-BE49-F238E27FC236}">
                <a16:creationId xmlns:a16="http://schemas.microsoft.com/office/drawing/2014/main" xmlns="" id="{83AA3F2A-63F7-4758-9E1B-B6CA3BA96701}"/>
              </a:ext>
            </a:extLst>
          </p:cNvPr>
          <p:cNvPicPr>
            <a:picLocks noChangeAspect="1"/>
          </p:cNvPicPr>
          <p:nvPr/>
        </p:nvPicPr>
        <p:blipFill>
          <a:blip r:embed="rId3"/>
          <a:stretch>
            <a:fillRect/>
          </a:stretch>
        </p:blipFill>
        <p:spPr>
          <a:xfrm>
            <a:off x="8229398" y="136525"/>
            <a:ext cx="3692659" cy="1886859"/>
          </a:xfrm>
          <a:prstGeom prst="rect">
            <a:avLst/>
          </a:prstGeom>
        </p:spPr>
      </p:pic>
      <p:pic>
        <p:nvPicPr>
          <p:cNvPr id="12" name="Picture 11">
            <a:extLst>
              <a:ext uri="{FF2B5EF4-FFF2-40B4-BE49-F238E27FC236}">
                <a16:creationId xmlns:a16="http://schemas.microsoft.com/office/drawing/2014/main" xmlns="" id="{C2916D28-2895-4529-B1DF-6FA1D20B63AA}"/>
              </a:ext>
            </a:extLst>
          </p:cNvPr>
          <p:cNvPicPr>
            <a:picLocks noChangeAspect="1"/>
          </p:cNvPicPr>
          <p:nvPr/>
        </p:nvPicPr>
        <p:blipFill>
          <a:blip r:embed="rId4"/>
          <a:stretch>
            <a:fillRect/>
          </a:stretch>
        </p:blipFill>
        <p:spPr>
          <a:xfrm>
            <a:off x="6702258" y="1831858"/>
            <a:ext cx="4762633" cy="1628250"/>
          </a:xfrm>
          <a:prstGeom prst="rect">
            <a:avLst/>
          </a:prstGeom>
        </p:spPr>
      </p:pic>
      <p:pic>
        <p:nvPicPr>
          <p:cNvPr id="16" name="Picture 15">
            <a:extLst>
              <a:ext uri="{FF2B5EF4-FFF2-40B4-BE49-F238E27FC236}">
                <a16:creationId xmlns:a16="http://schemas.microsoft.com/office/drawing/2014/main" xmlns="" id="{88174CAA-F3DB-4F49-A4ED-34AA97BDAF47}"/>
              </a:ext>
            </a:extLst>
          </p:cNvPr>
          <p:cNvPicPr>
            <a:picLocks noChangeAspect="1"/>
          </p:cNvPicPr>
          <p:nvPr/>
        </p:nvPicPr>
        <p:blipFill>
          <a:blip r:embed="rId5"/>
          <a:stretch>
            <a:fillRect/>
          </a:stretch>
        </p:blipFill>
        <p:spPr>
          <a:xfrm>
            <a:off x="8008921" y="2748098"/>
            <a:ext cx="3946558" cy="2086519"/>
          </a:xfrm>
          <a:prstGeom prst="rect">
            <a:avLst/>
          </a:prstGeom>
        </p:spPr>
      </p:pic>
      <p:pic>
        <p:nvPicPr>
          <p:cNvPr id="18" name="Picture 17">
            <a:extLst>
              <a:ext uri="{FF2B5EF4-FFF2-40B4-BE49-F238E27FC236}">
                <a16:creationId xmlns:a16="http://schemas.microsoft.com/office/drawing/2014/main" xmlns="" id="{8DFE2D49-73A1-4177-B28F-EB9CE0D60161}"/>
              </a:ext>
            </a:extLst>
          </p:cNvPr>
          <p:cNvPicPr>
            <a:picLocks noChangeAspect="1"/>
          </p:cNvPicPr>
          <p:nvPr/>
        </p:nvPicPr>
        <p:blipFill>
          <a:blip r:embed="rId6"/>
          <a:stretch>
            <a:fillRect/>
          </a:stretch>
        </p:blipFill>
        <p:spPr>
          <a:xfrm>
            <a:off x="7531306" y="4613041"/>
            <a:ext cx="4546801" cy="2025139"/>
          </a:xfrm>
          <a:prstGeom prst="rect">
            <a:avLst/>
          </a:prstGeom>
        </p:spPr>
      </p:pic>
      <p:pic>
        <p:nvPicPr>
          <p:cNvPr id="20" name="Picture 19">
            <a:extLst>
              <a:ext uri="{FF2B5EF4-FFF2-40B4-BE49-F238E27FC236}">
                <a16:creationId xmlns:a16="http://schemas.microsoft.com/office/drawing/2014/main" xmlns="" id="{190B34EF-4C54-44E6-8159-865DBA2ABC26}"/>
              </a:ext>
            </a:extLst>
          </p:cNvPr>
          <p:cNvPicPr>
            <a:picLocks noChangeAspect="1"/>
          </p:cNvPicPr>
          <p:nvPr/>
        </p:nvPicPr>
        <p:blipFill>
          <a:blip r:embed="rId7"/>
          <a:stretch>
            <a:fillRect/>
          </a:stretch>
        </p:blipFill>
        <p:spPr>
          <a:xfrm>
            <a:off x="4349822" y="4645855"/>
            <a:ext cx="2743201" cy="1992325"/>
          </a:xfrm>
          <a:prstGeom prst="rect">
            <a:avLst/>
          </a:prstGeom>
        </p:spPr>
      </p:pic>
      <p:pic>
        <p:nvPicPr>
          <p:cNvPr id="22" name="Picture 21">
            <a:extLst>
              <a:ext uri="{FF2B5EF4-FFF2-40B4-BE49-F238E27FC236}">
                <a16:creationId xmlns:a16="http://schemas.microsoft.com/office/drawing/2014/main" xmlns="" id="{8582B870-DD62-4B9E-BDAC-531ECDF5C0F0}"/>
              </a:ext>
            </a:extLst>
          </p:cNvPr>
          <p:cNvPicPr>
            <a:picLocks noChangeAspect="1"/>
          </p:cNvPicPr>
          <p:nvPr/>
        </p:nvPicPr>
        <p:blipFill>
          <a:blip r:embed="rId8"/>
          <a:stretch>
            <a:fillRect/>
          </a:stretch>
        </p:blipFill>
        <p:spPr>
          <a:xfrm>
            <a:off x="112712" y="5224621"/>
            <a:ext cx="3943591" cy="1413559"/>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A6F7BB-30A8-4980-AD4A-2FB0B53FA6C9}"/>
              </a:ext>
            </a:extLst>
          </p:cNvPr>
          <p:cNvSpPr>
            <a:spLocks noGrp="1"/>
          </p:cNvSpPr>
          <p:nvPr>
            <p:ph type="title"/>
          </p:nvPr>
        </p:nvSpPr>
        <p:spPr>
          <a:xfrm>
            <a:off x="1885156" y="892177"/>
            <a:ext cx="8421688" cy="1325563"/>
          </a:xfrm>
        </p:spPr>
        <p:txBody>
          <a:bodyPr/>
          <a:lstStyle/>
          <a:p>
            <a:r>
              <a:rPr lang="en-US" dirty="0"/>
              <a:t>HOW MIGHT THIS LOOK?</a:t>
            </a:r>
          </a:p>
        </p:txBody>
      </p:sp>
      <p:sp>
        <p:nvSpPr>
          <p:cNvPr id="36" name="Text Placeholder 35">
            <a:extLst>
              <a:ext uri="{FF2B5EF4-FFF2-40B4-BE49-F238E27FC236}">
                <a16:creationId xmlns:a16="http://schemas.microsoft.com/office/drawing/2014/main" xmlns="" id="{23BA8AAF-B08B-441B-AAF3-590A568329BF}"/>
              </a:ext>
            </a:extLst>
          </p:cNvPr>
          <p:cNvSpPr>
            <a:spLocks noGrp="1"/>
          </p:cNvSpPr>
          <p:nvPr>
            <p:ph type="body" idx="1"/>
          </p:nvPr>
        </p:nvSpPr>
        <p:spPr>
          <a:xfrm>
            <a:off x="1500168" y="3521026"/>
            <a:ext cx="1828800" cy="343061"/>
          </a:xfrm>
        </p:spPr>
        <p:txBody>
          <a:bodyPr/>
          <a:lstStyle/>
          <a:p>
            <a:r>
              <a:rPr lang="en-US" dirty="0"/>
              <a:t>Lots of play!</a:t>
            </a:r>
          </a:p>
          <a:p>
            <a:endParaRPr lang="en-US" dirty="0"/>
          </a:p>
        </p:txBody>
      </p:sp>
      <p:sp>
        <p:nvSpPr>
          <p:cNvPr id="49" name="Text Placeholder 48">
            <a:extLst>
              <a:ext uri="{FF2B5EF4-FFF2-40B4-BE49-F238E27FC236}">
                <a16:creationId xmlns:a16="http://schemas.microsoft.com/office/drawing/2014/main" xmlns="" id="{27CB5CB7-B854-4F48-954C-5CF86CC9146D}"/>
              </a:ext>
            </a:extLst>
          </p:cNvPr>
          <p:cNvSpPr>
            <a:spLocks noGrp="1"/>
          </p:cNvSpPr>
          <p:nvPr>
            <p:ph type="body" idx="18"/>
          </p:nvPr>
        </p:nvSpPr>
        <p:spPr>
          <a:xfrm>
            <a:off x="3767648" y="3497529"/>
            <a:ext cx="1828800" cy="343061"/>
          </a:xfrm>
        </p:spPr>
        <p:txBody>
          <a:bodyPr/>
          <a:lstStyle/>
          <a:p>
            <a:r>
              <a:rPr lang="en-US" dirty="0"/>
              <a:t>Open-ended activities to allow children to direct their learning</a:t>
            </a:r>
          </a:p>
        </p:txBody>
      </p:sp>
      <p:sp>
        <p:nvSpPr>
          <p:cNvPr id="50" name="Text Placeholder 49">
            <a:extLst>
              <a:ext uri="{FF2B5EF4-FFF2-40B4-BE49-F238E27FC236}">
                <a16:creationId xmlns:a16="http://schemas.microsoft.com/office/drawing/2014/main" xmlns="" id="{540F887C-E8EB-4467-90FE-023D47FFB454}"/>
              </a:ext>
            </a:extLst>
          </p:cNvPr>
          <p:cNvSpPr>
            <a:spLocks noGrp="1"/>
          </p:cNvSpPr>
          <p:nvPr>
            <p:ph type="body" idx="19"/>
          </p:nvPr>
        </p:nvSpPr>
        <p:spPr>
          <a:xfrm>
            <a:off x="6339926" y="3669060"/>
            <a:ext cx="1828800" cy="343061"/>
          </a:xfrm>
        </p:spPr>
        <p:txBody>
          <a:bodyPr/>
          <a:lstStyle/>
          <a:p>
            <a:r>
              <a:rPr lang="en-US" dirty="0"/>
              <a:t>1:1 and small group activities led by an adult​</a:t>
            </a:r>
          </a:p>
          <a:p>
            <a:endParaRPr lang="en-US" dirty="0"/>
          </a:p>
        </p:txBody>
      </p:sp>
      <p:sp>
        <p:nvSpPr>
          <p:cNvPr id="51" name="Text Placeholder 50">
            <a:extLst>
              <a:ext uri="{FF2B5EF4-FFF2-40B4-BE49-F238E27FC236}">
                <a16:creationId xmlns:a16="http://schemas.microsoft.com/office/drawing/2014/main" xmlns="" id="{C1C77C5B-2A5F-4999-A5BF-F60EA88DE493}"/>
              </a:ext>
            </a:extLst>
          </p:cNvPr>
          <p:cNvSpPr>
            <a:spLocks noGrp="1"/>
          </p:cNvSpPr>
          <p:nvPr>
            <p:ph type="body" idx="20"/>
          </p:nvPr>
        </p:nvSpPr>
        <p:spPr>
          <a:xfrm>
            <a:off x="8759806" y="3654378"/>
            <a:ext cx="1828800" cy="343061"/>
          </a:xfrm>
        </p:spPr>
        <p:txBody>
          <a:bodyPr/>
          <a:lstStyle/>
          <a:p>
            <a:r>
              <a:rPr lang="en-US" dirty="0"/>
              <a:t>Whole class teaching</a:t>
            </a:r>
          </a:p>
        </p:txBody>
      </p:sp>
      <p:sp>
        <p:nvSpPr>
          <p:cNvPr id="64" name="Text Placeholder 63">
            <a:extLst>
              <a:ext uri="{FF2B5EF4-FFF2-40B4-BE49-F238E27FC236}">
                <a16:creationId xmlns:a16="http://schemas.microsoft.com/office/drawing/2014/main" xmlns="" id="{3ECD1D6F-7DAE-4DCC-BBB4-CD519379CDF6}"/>
              </a:ext>
            </a:extLst>
          </p:cNvPr>
          <p:cNvSpPr>
            <a:spLocks noGrp="1"/>
          </p:cNvSpPr>
          <p:nvPr>
            <p:ph type="body" idx="25"/>
          </p:nvPr>
        </p:nvSpPr>
        <p:spPr>
          <a:xfrm>
            <a:off x="1603395" y="5794292"/>
            <a:ext cx="1828800" cy="343061"/>
          </a:xfrm>
        </p:spPr>
        <p:txBody>
          <a:bodyPr/>
          <a:lstStyle/>
          <a:p>
            <a:r>
              <a:rPr lang="en-US" dirty="0"/>
              <a:t>Areas of learning overlapping</a:t>
            </a:r>
          </a:p>
          <a:p>
            <a:endParaRPr lang="en-US" dirty="0"/>
          </a:p>
        </p:txBody>
      </p:sp>
      <p:sp>
        <p:nvSpPr>
          <p:cNvPr id="69" name="Text Placeholder 68">
            <a:extLst>
              <a:ext uri="{FF2B5EF4-FFF2-40B4-BE49-F238E27FC236}">
                <a16:creationId xmlns:a16="http://schemas.microsoft.com/office/drawing/2014/main" xmlns="" id="{A5A9CD8D-31A9-4139-87B2-349EA8E14781}"/>
              </a:ext>
            </a:extLst>
          </p:cNvPr>
          <p:cNvSpPr>
            <a:spLocks noGrp="1"/>
          </p:cNvSpPr>
          <p:nvPr>
            <p:ph type="body" idx="30"/>
          </p:nvPr>
        </p:nvSpPr>
        <p:spPr>
          <a:xfrm>
            <a:off x="3920046" y="5794292"/>
            <a:ext cx="1828800" cy="343061"/>
          </a:xfrm>
        </p:spPr>
        <p:txBody>
          <a:bodyPr/>
          <a:lstStyle/>
          <a:p>
            <a:r>
              <a:rPr lang="en-US" dirty="0"/>
              <a:t>Learning not going as intended…but great learning nonetheless!</a:t>
            </a:r>
          </a:p>
          <a:p>
            <a:endParaRPr lang="en-US" dirty="0"/>
          </a:p>
        </p:txBody>
      </p:sp>
      <p:sp>
        <p:nvSpPr>
          <p:cNvPr id="70" name="Text Placeholder 69">
            <a:extLst>
              <a:ext uri="{FF2B5EF4-FFF2-40B4-BE49-F238E27FC236}">
                <a16:creationId xmlns:a16="http://schemas.microsoft.com/office/drawing/2014/main" xmlns="" id="{58753412-8033-48AD-80DF-945C72BC7335}"/>
              </a:ext>
            </a:extLst>
          </p:cNvPr>
          <p:cNvSpPr>
            <a:spLocks noGrp="1"/>
          </p:cNvSpPr>
          <p:nvPr>
            <p:ph type="body" idx="31"/>
          </p:nvPr>
        </p:nvSpPr>
        <p:spPr>
          <a:xfrm>
            <a:off x="6339926" y="5856275"/>
            <a:ext cx="1828800" cy="343061"/>
          </a:xfrm>
        </p:spPr>
        <p:txBody>
          <a:bodyPr/>
          <a:lstStyle/>
          <a:p>
            <a:r>
              <a:rPr lang="en-US" dirty="0"/>
              <a:t>Learning often not-recorded by the child.</a:t>
            </a:r>
          </a:p>
        </p:txBody>
      </p:sp>
      <p:sp>
        <p:nvSpPr>
          <p:cNvPr id="71" name="Text Placeholder 70">
            <a:extLst>
              <a:ext uri="{FF2B5EF4-FFF2-40B4-BE49-F238E27FC236}">
                <a16:creationId xmlns:a16="http://schemas.microsoft.com/office/drawing/2014/main" xmlns="" id="{A45FE9A3-15E0-49FA-B6E5-DB16CD0C2C8F}"/>
              </a:ext>
            </a:extLst>
          </p:cNvPr>
          <p:cNvSpPr>
            <a:spLocks noGrp="1"/>
          </p:cNvSpPr>
          <p:nvPr>
            <p:ph type="body" idx="32"/>
          </p:nvPr>
        </p:nvSpPr>
        <p:spPr>
          <a:xfrm>
            <a:off x="8759806" y="5879937"/>
            <a:ext cx="1828800" cy="343061"/>
          </a:xfrm>
        </p:spPr>
        <p:txBody>
          <a:bodyPr/>
          <a:lstStyle/>
          <a:p>
            <a:r>
              <a:rPr lang="en-US" dirty="0"/>
              <a:t>Mess, chaos, noise…engagement!</a:t>
            </a:r>
          </a:p>
        </p:txBody>
      </p:sp>
      <p:sp>
        <p:nvSpPr>
          <p:cNvPr id="5" name="Slide Number Placeholder 4">
            <a:extLst>
              <a:ext uri="{FF2B5EF4-FFF2-40B4-BE49-F238E27FC236}">
                <a16:creationId xmlns:a16="http://schemas.microsoft.com/office/drawing/2014/main" xmlns="" id="{2E1923C7-5010-4C4F-A932-4BDA0B62A7C0}"/>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8</a:t>
            </a:fld>
            <a:endParaRPr lang="en-US" dirty="0"/>
          </a:p>
        </p:txBody>
      </p:sp>
      <p:pic>
        <p:nvPicPr>
          <p:cNvPr id="19" name="Picture 18">
            <a:extLst>
              <a:ext uri="{FF2B5EF4-FFF2-40B4-BE49-F238E27FC236}">
                <a16:creationId xmlns:a16="http://schemas.microsoft.com/office/drawing/2014/main" xmlns="" id="{31AA8D40-219C-46F0-98E1-B34BD03655DB}"/>
              </a:ext>
            </a:extLst>
          </p:cNvPr>
          <p:cNvPicPr>
            <a:picLocks noChangeAspect="1"/>
          </p:cNvPicPr>
          <p:nvPr/>
        </p:nvPicPr>
        <p:blipFill>
          <a:blip r:embed="rId2"/>
          <a:stretch>
            <a:fillRect/>
          </a:stretch>
        </p:blipFill>
        <p:spPr>
          <a:xfrm>
            <a:off x="1773598" y="2061625"/>
            <a:ext cx="1360744" cy="1434049"/>
          </a:xfrm>
          <a:prstGeom prst="rect">
            <a:avLst/>
          </a:prstGeom>
        </p:spPr>
      </p:pic>
      <p:pic>
        <p:nvPicPr>
          <p:cNvPr id="25" name="Picture 24">
            <a:extLst>
              <a:ext uri="{FF2B5EF4-FFF2-40B4-BE49-F238E27FC236}">
                <a16:creationId xmlns:a16="http://schemas.microsoft.com/office/drawing/2014/main" xmlns="" id="{24CB43D0-213F-489A-9023-C2615954FA92}"/>
              </a:ext>
            </a:extLst>
          </p:cNvPr>
          <p:cNvPicPr>
            <a:picLocks noChangeAspect="1"/>
          </p:cNvPicPr>
          <p:nvPr/>
        </p:nvPicPr>
        <p:blipFill>
          <a:blip r:embed="rId3"/>
          <a:stretch>
            <a:fillRect/>
          </a:stretch>
        </p:blipFill>
        <p:spPr>
          <a:xfrm>
            <a:off x="4066914" y="2061626"/>
            <a:ext cx="1385512" cy="1426262"/>
          </a:xfrm>
          <a:prstGeom prst="rect">
            <a:avLst/>
          </a:prstGeom>
        </p:spPr>
      </p:pic>
      <p:pic>
        <p:nvPicPr>
          <p:cNvPr id="27" name="Picture 26">
            <a:extLst>
              <a:ext uri="{FF2B5EF4-FFF2-40B4-BE49-F238E27FC236}">
                <a16:creationId xmlns:a16="http://schemas.microsoft.com/office/drawing/2014/main" xmlns="" id="{80214F26-C29E-476E-A123-CD6BBB0CE57E}"/>
              </a:ext>
            </a:extLst>
          </p:cNvPr>
          <p:cNvPicPr>
            <a:picLocks noChangeAspect="1"/>
          </p:cNvPicPr>
          <p:nvPr/>
        </p:nvPicPr>
        <p:blipFill>
          <a:blip r:embed="rId4"/>
          <a:stretch>
            <a:fillRect/>
          </a:stretch>
        </p:blipFill>
        <p:spPr>
          <a:xfrm>
            <a:off x="6413288" y="2056625"/>
            <a:ext cx="1530562" cy="1488914"/>
          </a:xfrm>
          <a:prstGeom prst="rect">
            <a:avLst/>
          </a:prstGeom>
        </p:spPr>
      </p:pic>
      <p:pic>
        <p:nvPicPr>
          <p:cNvPr id="1026" name="Picture 2" descr="Reception year explained for parents">
            <a:extLst>
              <a:ext uri="{FF2B5EF4-FFF2-40B4-BE49-F238E27FC236}">
                <a16:creationId xmlns:a16="http://schemas.microsoft.com/office/drawing/2014/main" xmlns="" id="{375BEF02-8D4A-4E5D-B6A8-057CAD7D4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6501" y="2056625"/>
            <a:ext cx="1691901" cy="14644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xmlns="" id="{5A8B31A6-6946-44D9-9B97-3974B28967A9}"/>
              </a:ext>
            </a:extLst>
          </p:cNvPr>
          <p:cNvPicPr>
            <a:picLocks noChangeAspect="1"/>
          </p:cNvPicPr>
          <p:nvPr/>
        </p:nvPicPr>
        <p:blipFill>
          <a:blip r:embed="rId6"/>
          <a:stretch>
            <a:fillRect/>
          </a:stretch>
        </p:blipFill>
        <p:spPr>
          <a:xfrm>
            <a:off x="1773598" y="4287711"/>
            <a:ext cx="1413799" cy="1426850"/>
          </a:xfrm>
          <a:prstGeom prst="rect">
            <a:avLst/>
          </a:prstGeom>
        </p:spPr>
      </p:pic>
      <p:pic>
        <p:nvPicPr>
          <p:cNvPr id="41" name="Picture 40">
            <a:extLst>
              <a:ext uri="{FF2B5EF4-FFF2-40B4-BE49-F238E27FC236}">
                <a16:creationId xmlns:a16="http://schemas.microsoft.com/office/drawing/2014/main" xmlns="" id="{C12E2641-174B-4E19-B2B6-D83C88AD089B}"/>
              </a:ext>
            </a:extLst>
          </p:cNvPr>
          <p:cNvPicPr>
            <a:picLocks noChangeAspect="1"/>
          </p:cNvPicPr>
          <p:nvPr/>
        </p:nvPicPr>
        <p:blipFill>
          <a:blip r:embed="rId7"/>
          <a:stretch>
            <a:fillRect/>
          </a:stretch>
        </p:blipFill>
        <p:spPr>
          <a:xfrm>
            <a:off x="4066914" y="4325983"/>
            <a:ext cx="1340579" cy="1433999"/>
          </a:xfrm>
          <a:prstGeom prst="rect">
            <a:avLst/>
          </a:prstGeom>
        </p:spPr>
      </p:pic>
      <p:pic>
        <p:nvPicPr>
          <p:cNvPr id="47" name="Picture 46">
            <a:extLst>
              <a:ext uri="{FF2B5EF4-FFF2-40B4-BE49-F238E27FC236}">
                <a16:creationId xmlns:a16="http://schemas.microsoft.com/office/drawing/2014/main" xmlns="" id="{C2B17B6C-B7D7-434E-A2BF-7E97EDA47F83}"/>
              </a:ext>
            </a:extLst>
          </p:cNvPr>
          <p:cNvPicPr>
            <a:picLocks noChangeAspect="1"/>
          </p:cNvPicPr>
          <p:nvPr/>
        </p:nvPicPr>
        <p:blipFill>
          <a:blip r:embed="rId8"/>
          <a:stretch>
            <a:fillRect/>
          </a:stretch>
        </p:blipFill>
        <p:spPr>
          <a:xfrm>
            <a:off x="6539710" y="4287711"/>
            <a:ext cx="1340578" cy="1473968"/>
          </a:xfrm>
          <a:prstGeom prst="rect">
            <a:avLst/>
          </a:prstGeom>
        </p:spPr>
      </p:pic>
      <p:pic>
        <p:nvPicPr>
          <p:cNvPr id="56" name="Picture 55">
            <a:extLst>
              <a:ext uri="{FF2B5EF4-FFF2-40B4-BE49-F238E27FC236}">
                <a16:creationId xmlns:a16="http://schemas.microsoft.com/office/drawing/2014/main" xmlns="" id="{CD2E6003-C4CC-4DC2-8FC8-D0FEF9C1BB79}"/>
              </a:ext>
            </a:extLst>
          </p:cNvPr>
          <p:cNvPicPr>
            <a:picLocks noChangeAspect="1"/>
          </p:cNvPicPr>
          <p:nvPr/>
        </p:nvPicPr>
        <p:blipFill>
          <a:blip r:embed="rId9"/>
          <a:stretch>
            <a:fillRect/>
          </a:stretch>
        </p:blipFill>
        <p:spPr>
          <a:xfrm>
            <a:off x="8842707" y="4227643"/>
            <a:ext cx="1464137" cy="1478877"/>
          </a:xfrm>
          <a:prstGeom prst="rect">
            <a:avLst/>
          </a:prstGeom>
        </p:spPr>
      </p:pic>
    </p:spTree>
    <p:extLst>
      <p:ext uri="{BB962C8B-B14F-4D97-AF65-F5344CB8AC3E}">
        <p14:creationId xmlns:p14="http://schemas.microsoft.com/office/powerpoint/2010/main" val="339626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9DE7F2-E890-4744-88DD-A75F5E300513}"/>
              </a:ext>
            </a:extLst>
          </p:cNvPr>
          <p:cNvSpPr>
            <a:spLocks noGrp="1"/>
          </p:cNvSpPr>
          <p:nvPr>
            <p:ph type="ctrTitle"/>
          </p:nvPr>
        </p:nvSpPr>
        <p:spPr>
          <a:xfrm>
            <a:off x="6096000" y="590549"/>
            <a:ext cx="4179570" cy="857765"/>
          </a:xfrm>
        </p:spPr>
        <p:txBody>
          <a:bodyPr/>
          <a:lstStyle/>
          <a:p>
            <a:r>
              <a:rPr lang="en-US" dirty="0"/>
              <a:t/>
            </a:r>
            <a:br>
              <a:rPr lang="en-US" dirty="0"/>
            </a:br>
            <a:r>
              <a:rPr lang="en-US" dirty="0"/>
              <a:t>ALL CHANGE!</a:t>
            </a:r>
            <a:br>
              <a:rPr lang="en-US" dirty="0"/>
            </a:br>
            <a:r>
              <a:rPr lang="en-US" dirty="0"/>
              <a:t/>
            </a:r>
            <a:br>
              <a:rPr lang="en-US" dirty="0"/>
            </a:br>
            <a:r>
              <a:rPr lang="en-US" sz="2000" b="1" dirty="0"/>
              <a:t>WHAT?</a:t>
            </a:r>
          </a:p>
        </p:txBody>
      </p:sp>
      <p:sp>
        <p:nvSpPr>
          <p:cNvPr id="3" name="Text Placeholder 3">
            <a:extLst>
              <a:ext uri="{FF2B5EF4-FFF2-40B4-BE49-F238E27FC236}">
                <a16:creationId xmlns:a16="http://schemas.microsoft.com/office/drawing/2014/main" xmlns="" id="{8947ADF2-299F-4934-9E4C-7C78CBFDADF1}"/>
              </a:ext>
            </a:extLst>
          </p:cNvPr>
          <p:cNvSpPr txBox="1">
            <a:spLocks/>
          </p:cNvSpPr>
          <p:nvPr/>
        </p:nvSpPr>
        <p:spPr>
          <a:xfrm>
            <a:off x="6248401" y="1909635"/>
            <a:ext cx="5431971" cy="147100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800" dirty="0"/>
              <a:t>ELGs changed/simplified/more connected to KS1.</a:t>
            </a:r>
          </a:p>
          <a:p>
            <a:r>
              <a:rPr lang="en-ZA" sz="1800" dirty="0"/>
              <a:t>Exceeding judgement is removed.</a:t>
            </a:r>
          </a:p>
          <a:p>
            <a:r>
              <a:rPr lang="en-ZA" sz="1800" dirty="0"/>
              <a:t>Children now judged as on track/not on track.</a:t>
            </a:r>
          </a:p>
          <a:p>
            <a:r>
              <a:rPr lang="en-ZA" sz="1800" dirty="0"/>
              <a:t>Greater focus on </a:t>
            </a:r>
            <a:r>
              <a:rPr lang="en-ZA" sz="1800" i="1" dirty="0"/>
              <a:t>vocabulary</a:t>
            </a:r>
            <a:r>
              <a:rPr lang="en-ZA" sz="1800" dirty="0"/>
              <a:t> and </a:t>
            </a:r>
            <a:r>
              <a:rPr lang="en-ZA" sz="1800" i="1" dirty="0"/>
              <a:t>self-regulation</a:t>
            </a:r>
            <a:r>
              <a:rPr lang="en-ZA" sz="1800" dirty="0"/>
              <a:t>.</a:t>
            </a:r>
          </a:p>
          <a:p>
            <a:r>
              <a:rPr lang="en-ZA" sz="1800" dirty="0"/>
              <a:t>No </a:t>
            </a:r>
            <a:r>
              <a:rPr lang="en-ZA" sz="1800"/>
              <a:t>LA moderation.</a:t>
            </a:r>
            <a:endParaRPr lang="en-ZA" sz="1800" dirty="0"/>
          </a:p>
          <a:p>
            <a:endParaRPr lang="en-ZA" sz="1800" dirty="0"/>
          </a:p>
        </p:txBody>
      </p:sp>
      <p:sp>
        <p:nvSpPr>
          <p:cNvPr id="4" name="Title 1">
            <a:extLst>
              <a:ext uri="{FF2B5EF4-FFF2-40B4-BE49-F238E27FC236}">
                <a16:creationId xmlns:a16="http://schemas.microsoft.com/office/drawing/2014/main" xmlns="" id="{F2CE0C6B-2B02-459C-AC85-F72BAC50894C}"/>
              </a:ext>
            </a:extLst>
          </p:cNvPr>
          <p:cNvSpPr txBox="1">
            <a:spLocks/>
          </p:cNvSpPr>
          <p:nvPr/>
        </p:nvSpPr>
        <p:spPr>
          <a:xfrm>
            <a:off x="6096000" y="3429000"/>
            <a:ext cx="4179570"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spc="150" baseline="0">
                <a:solidFill>
                  <a:schemeClr val="tx1">
                    <a:lumMod val="75000"/>
                    <a:lumOff val="25000"/>
                  </a:schemeClr>
                </a:solidFill>
                <a:latin typeface="+mj-lt"/>
                <a:ea typeface="+mj-ea"/>
                <a:cs typeface="+mj-cs"/>
              </a:defRPr>
            </a:lvl1pPr>
          </a:lstStyle>
          <a:p>
            <a:r>
              <a:rPr lang="en-US" dirty="0"/>
              <a:t/>
            </a:r>
            <a:br>
              <a:rPr lang="en-US" dirty="0"/>
            </a:br>
            <a:r>
              <a:rPr lang="en-US" sz="2000" b="1" dirty="0"/>
              <a:t>Why?</a:t>
            </a:r>
          </a:p>
        </p:txBody>
      </p:sp>
      <p:sp>
        <p:nvSpPr>
          <p:cNvPr id="5" name="Text Placeholder 3">
            <a:extLst>
              <a:ext uri="{FF2B5EF4-FFF2-40B4-BE49-F238E27FC236}">
                <a16:creationId xmlns:a16="http://schemas.microsoft.com/office/drawing/2014/main" xmlns="" id="{FCB845F6-DB1B-420E-ACE3-7C0039E23D51}"/>
              </a:ext>
            </a:extLst>
          </p:cNvPr>
          <p:cNvSpPr txBox="1">
            <a:spLocks/>
          </p:cNvSpPr>
          <p:nvPr/>
        </p:nvSpPr>
        <p:spPr>
          <a:xfrm>
            <a:off x="6248400" y="4231785"/>
            <a:ext cx="5431972" cy="20356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800" dirty="0"/>
              <a:t>Improve outcomes, particularly in language and literacy.  Better prepare children for the </a:t>
            </a:r>
            <a:r>
              <a:rPr lang="en-ZA" sz="1800" dirty="0" err="1"/>
              <a:t>Yr</a:t>
            </a:r>
            <a:r>
              <a:rPr lang="en-ZA" sz="1800" dirty="0"/>
              <a:t> 1 curriculum.</a:t>
            </a:r>
          </a:p>
          <a:p>
            <a:r>
              <a:rPr lang="en-ZA" sz="1800" dirty="0"/>
              <a:t>Reduce unnecessary paperwork to spend more time with children.</a:t>
            </a:r>
          </a:p>
          <a:p>
            <a:r>
              <a:rPr lang="en-ZA" sz="1800" dirty="0"/>
              <a:t>Focus efforts on those children that need us most.</a:t>
            </a:r>
            <a:endParaRPr lang="en-US" sz="1800" dirty="0"/>
          </a:p>
        </p:txBody>
      </p:sp>
    </p:spTree>
    <p:extLst>
      <p:ext uri="{BB962C8B-B14F-4D97-AF65-F5344CB8AC3E}">
        <p14:creationId xmlns:p14="http://schemas.microsoft.com/office/powerpoint/2010/main" val="707789176"/>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inimalist light pitch_tm56180624_Win32_LW_SL_v3" id="{5A4404DB-4ECC-4373-8C35-B428B8CCB737}" vid="{DB02F28E-0C23-47F0-A348-62748A79E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CF2EF3-001F-4BE9-81B3-86ECBBF9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97B18F-50BC-4F30-8373-93489E845F83}">
  <ds:schemaRefs>
    <ds:schemaRef ds:uri="16c05727-aa75-4e4a-9b5f-8a80a1165891"/>
    <ds:schemaRef ds:uri="http://schemas.openxmlformats.org/package/2006/metadata/core-properties"/>
    <ds:schemaRef ds:uri="http://purl.org/dc/terms/"/>
    <ds:schemaRef ds:uri="http://schemas.microsoft.com/office/infopath/2007/PartnerControls"/>
    <ds:schemaRef ds:uri="230e9df3-be65-4c73-a93b-d1236ebd677e"/>
    <ds:schemaRef ds:uri="http://schemas.microsoft.com/office/2006/metadata/properties"/>
    <ds:schemaRef ds:uri="http://schemas.microsoft.com/sharepoint/v3"/>
    <ds:schemaRef ds:uri="http://schemas.microsoft.com/office/2006/documentManagement/types"/>
    <ds:schemaRef ds:uri="71af3243-3dd4-4a8d-8c0d-dd76da1f02a5"/>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42BC90D6-94CF-42F7-AAC4-9CF6824C54D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light sales pitch</Template>
  <TotalTime>766</TotalTime>
  <Words>628</Words>
  <Application>Microsoft Office PowerPoint</Application>
  <PresentationFormat>Custom</PresentationFormat>
  <Paragraphs>112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Monoline</vt:lpstr>
      <vt:lpstr>THE EYFS</vt:lpstr>
      <vt:lpstr>What is the eyfs?</vt:lpstr>
      <vt:lpstr>The four principles of the eyfs </vt:lpstr>
      <vt:lpstr>Seven areas of learning</vt:lpstr>
      <vt:lpstr>How does this link with ks1/2?</vt:lpstr>
      <vt:lpstr>Characteristics of effective learning Not “JUST PLAY”! </vt:lpstr>
      <vt:lpstr>Early learning goals – new!</vt:lpstr>
      <vt:lpstr>HOW MIGHT THIS LOOK?</vt:lpstr>
      <vt:lpstr> ALL CHANGE!  WHAT?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EYFS</dc:title>
  <dc:creator>Claire D</dc:creator>
  <cp:lastModifiedBy>sch8753516</cp:lastModifiedBy>
  <cp:revision>6</cp:revision>
  <dcterms:created xsi:type="dcterms:W3CDTF">2021-08-08T09:13:53Z</dcterms:created>
  <dcterms:modified xsi:type="dcterms:W3CDTF">2021-09-22T14:24:45Z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