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20"/>
  </p:notesMasterIdLst>
  <p:handoutMasterIdLst>
    <p:handoutMasterId r:id="rId21"/>
  </p:handoutMasterIdLst>
  <p:sldIdLst>
    <p:sldId id="1866" r:id="rId5"/>
    <p:sldId id="1867" r:id="rId6"/>
    <p:sldId id="1868" r:id="rId7"/>
    <p:sldId id="1888" r:id="rId8"/>
    <p:sldId id="1869" r:id="rId9"/>
    <p:sldId id="1870" r:id="rId10"/>
    <p:sldId id="1871" r:id="rId11"/>
    <p:sldId id="1872" r:id="rId12"/>
    <p:sldId id="1873" r:id="rId13"/>
    <p:sldId id="1874" r:id="rId14"/>
    <p:sldId id="1889" r:id="rId15"/>
    <p:sldId id="1890" r:id="rId16"/>
    <p:sldId id="1891" r:id="rId17"/>
    <p:sldId id="1892" r:id="rId18"/>
    <p:sldId id="1893"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67"/>
            <p14:sldId id="1868"/>
            <p14:sldId id="1888"/>
            <p14:sldId id="1869"/>
            <p14:sldId id="1870"/>
            <p14:sldId id="1871"/>
            <p14:sldId id="1872"/>
            <p14:sldId id="1873"/>
            <p14:sldId id="1874"/>
            <p14:sldId id="1889"/>
            <p14:sldId id="1890"/>
            <p14:sldId id="1891"/>
            <p14:sldId id="1892"/>
            <p14:sldId id="1893"/>
          </p14:sldIdLst>
        </p14:section>
      </p14:sectionLst>
    </p:ext>
    <p:ext uri="{EFAFB233-063F-42B5-8137-9DF3F51BA10A}">
      <p15:sldGuideLst xmlns=""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41" autoAdjust="0"/>
  </p:normalViewPr>
  <p:slideViewPr>
    <p:cSldViewPr snapToGrid="0">
      <p:cViewPr varScale="1">
        <p:scale>
          <a:sx n="76" d="100"/>
          <a:sy n="76" d="100"/>
        </p:scale>
        <p:origin x="-84" y="-726"/>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9/20/2021</a:t>
            </a:fld>
            <a:endParaRPr lang="en-US" dirty="0"/>
          </a:p>
        </p:txBody>
      </p:sp>
      <p:sp>
        <p:nvSpPr>
          <p:cNvPr id="4" name="Footer Placeholder 3">
            <a:extLst>
              <a:ext uri="{FF2B5EF4-FFF2-40B4-BE49-F238E27FC236}">
                <a16:creationId xmlns=""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extLst>
      <p:ext uri="{BB962C8B-B14F-4D97-AF65-F5344CB8AC3E}">
        <p14:creationId xmlns:p14="http://schemas.microsoft.com/office/powerpoint/2010/main" val="3547137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101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57007FCA-3EC9-46F6-BE85-2DE9F97B485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 xmlns:a16="http://schemas.microsoft.com/office/drawing/2014/main" id="{D0B12BD8-7E23-4DB3-9F3C-68F6FF145E6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 xmlns:a16="http://schemas.microsoft.com/office/drawing/2014/main" id="{85143907-CDEB-455C-878E-7AE28AF7D2BE}"/>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9/20/2021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 xmlns:a16="http://schemas.microsoft.com/office/drawing/2014/main" id="{09498076-A8F2-48B0-807A-C402BDA60D3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 xmlns:a16="http://schemas.microsoft.com/office/drawing/2014/main" id="{295740BA-9B4E-4B38-827D-32544CDF758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 xmlns:a16="http://schemas.microsoft.com/office/drawing/2014/main" id="{29C593AE-D9D2-42FE-A240-F97D187261D7}"/>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 xmlns:a16="http://schemas.microsoft.com/office/drawing/2014/main" id="{A997D967-7D0C-43B1-AF0D-22448F0504A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 xmlns:a16="http://schemas.microsoft.com/office/drawing/2014/main" id="{805C4425-09AC-4097-B868-D49C9D64C8F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9/20/2021</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bollingtonstjohns.co.u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F168E5CF-FC82-40DA-8E6D-0BFF887BD80E}"/>
              </a:ext>
            </a:extLst>
          </p:cNvPr>
          <p:cNvSpPr>
            <a:spLocks noGrp="1"/>
          </p:cNvSpPr>
          <p:nvPr>
            <p:ph type="title"/>
          </p:nvPr>
        </p:nvSpPr>
        <p:spPr/>
        <p:txBody>
          <a:bodyPr anchor="ctr"/>
          <a:lstStyle/>
          <a:p>
            <a:r>
              <a:rPr lang="en-US" dirty="0"/>
              <a:t>Welcome to Bollington St. John’s Primary School</a:t>
            </a:r>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D9E38B3-4686-8247-9625-49018D29F408}"/>
              </a:ext>
            </a:extLst>
          </p:cNvPr>
          <p:cNvSpPr>
            <a:spLocks noGrp="1"/>
          </p:cNvSpPr>
          <p:nvPr>
            <p:ph type="title"/>
          </p:nvPr>
        </p:nvSpPr>
        <p:spPr>
          <a:xfrm>
            <a:off x="1461008" y="1095355"/>
            <a:ext cx="9141397" cy="615553"/>
          </a:xfrm>
        </p:spPr>
        <p:txBody>
          <a:bodyPr/>
          <a:lstStyle/>
          <a:p>
            <a:pPr algn="ctr"/>
            <a:r>
              <a:rPr lang="en-US" sz="4000" b="1" dirty="0">
                <a:solidFill>
                  <a:schemeClr val="tx1"/>
                </a:solidFill>
              </a:rPr>
              <a:t>Characteristics of Effective Learning</a:t>
            </a:r>
            <a:endParaRPr lang="en-US" b="1" dirty="0">
              <a:solidFill>
                <a:schemeClr val="tx1"/>
              </a:solidFill>
            </a:endParaRPr>
          </a:p>
        </p:txBody>
      </p:sp>
      <p:sp>
        <p:nvSpPr>
          <p:cNvPr id="3" name="Text Placeholder 2">
            <a:extLst>
              <a:ext uri="{FF2B5EF4-FFF2-40B4-BE49-F238E27FC236}">
                <a16:creationId xmlns="" xmlns:a16="http://schemas.microsoft.com/office/drawing/2014/main" id="{17155E1D-F4AD-41A7-B948-E2D246CCFE8A}"/>
              </a:ext>
            </a:extLst>
          </p:cNvPr>
          <p:cNvSpPr>
            <a:spLocks noGrp="1"/>
          </p:cNvSpPr>
          <p:nvPr>
            <p:ph type="body" sz="quarter" idx="12"/>
          </p:nvPr>
        </p:nvSpPr>
        <p:spPr>
          <a:xfrm>
            <a:off x="371475" y="2307431"/>
            <a:ext cx="10965656" cy="4450557"/>
          </a:xfrm>
        </p:spPr>
        <p:txBody>
          <a:bodyPr/>
          <a:lstStyle/>
          <a:p>
            <a:pPr algn="l"/>
            <a:r>
              <a:rPr lang="en-GB" altLang="en-US" dirty="0"/>
              <a:t>These help us to focus on and understand how a child is learning each day.</a:t>
            </a:r>
          </a:p>
          <a:p>
            <a:pPr algn="l"/>
            <a:endParaRPr lang="en-GB" altLang="en-US" dirty="0"/>
          </a:p>
          <a:p>
            <a:pPr algn="l"/>
            <a:endParaRPr lang="en-GB" altLang="en-US" dirty="0"/>
          </a:p>
          <a:p>
            <a:pPr algn="l"/>
            <a:r>
              <a:rPr lang="en-GB" altLang="en-US" b="1" dirty="0"/>
              <a:t>Playing and Exploring: </a:t>
            </a:r>
            <a:r>
              <a:rPr lang="en-GB" altLang="en-US" dirty="0"/>
              <a:t>How children engage with their learning. </a:t>
            </a:r>
          </a:p>
          <a:p>
            <a:pPr algn="l"/>
            <a:endParaRPr lang="en-GB" altLang="en-US" dirty="0"/>
          </a:p>
          <a:p>
            <a:pPr algn="l"/>
            <a:r>
              <a:rPr lang="en-GB" altLang="en-US" b="1" dirty="0"/>
              <a:t>Active Learning: </a:t>
            </a:r>
            <a:r>
              <a:rPr lang="en-GB" altLang="en-US" dirty="0"/>
              <a:t>Observing how children are motivated to learn.</a:t>
            </a:r>
          </a:p>
          <a:p>
            <a:pPr algn="l"/>
            <a:endParaRPr lang="en-GB" altLang="en-US" dirty="0"/>
          </a:p>
          <a:p>
            <a:pPr algn="l"/>
            <a:r>
              <a:rPr lang="en-GB" altLang="en-US" b="1" dirty="0"/>
              <a:t>Creating and Thinking Critically: </a:t>
            </a:r>
            <a:r>
              <a:rPr lang="en-GB" altLang="en-US" dirty="0"/>
              <a:t>Observing how children are thinking.</a:t>
            </a:r>
          </a:p>
          <a:p>
            <a:pPr algn="l"/>
            <a:endParaRPr lang="en-GB" altLang="en-US" dirty="0"/>
          </a:p>
          <a:p>
            <a:pPr algn="l"/>
            <a:endParaRPr lang="en-GB" altLang="en-US" dirty="0"/>
          </a:p>
          <a:p>
            <a:pPr algn="l"/>
            <a:endParaRPr lang="en-GB" altLang="en-US" dirty="0"/>
          </a:p>
          <a:p>
            <a:pPr algn="l"/>
            <a:r>
              <a:rPr lang="en-GB" altLang="en-US" dirty="0"/>
              <a:t>We will record the characteristics of learning to support our planning and develop the children’s next steps.</a:t>
            </a:r>
          </a:p>
          <a:p>
            <a:pPr marL="0" indent="0" algn="ctr" fontAlgn="auto">
              <a:spcAft>
                <a:spcPts val="0"/>
              </a:spcAft>
              <a:buNone/>
            </a:pPr>
            <a:endParaRPr lang="en-US" altLang="en-US" sz="1800" dirty="0">
              <a:solidFill>
                <a:schemeClr val="tx1"/>
              </a:solidFill>
            </a:endParaRPr>
          </a:p>
        </p:txBody>
      </p:sp>
    </p:spTree>
    <p:extLst>
      <p:ext uri="{BB962C8B-B14F-4D97-AF65-F5344CB8AC3E}">
        <p14:creationId xmlns:p14="http://schemas.microsoft.com/office/powerpoint/2010/main" val="153360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7A4B1836-541C-43D0-B556-222CE07F54E4}"/>
              </a:ext>
            </a:extLst>
          </p:cNvPr>
          <p:cNvSpPr>
            <a:spLocks noGrp="1"/>
          </p:cNvSpPr>
          <p:nvPr>
            <p:ph type="body" sz="quarter" idx="11"/>
          </p:nvPr>
        </p:nvSpPr>
        <p:spPr>
          <a:xfrm>
            <a:off x="762000" y="1905000"/>
            <a:ext cx="6477000" cy="4152900"/>
          </a:xfrm>
        </p:spPr>
        <p:txBody>
          <a:bodyPr/>
          <a:lstStyle/>
          <a:p>
            <a:r>
              <a:rPr lang="en-GB" b="0" dirty="0"/>
              <a:t>The Reception Baseline Assessment (RBA) is a short, task based assessment of each child’s early literacy, communication and language and mathematics skills. This will take place in the first few weeks of school.</a:t>
            </a:r>
          </a:p>
          <a:p>
            <a:endParaRPr lang="en-GB" b="0" dirty="0"/>
          </a:p>
          <a:p>
            <a:r>
              <a:rPr lang="en-GB" b="0" dirty="0"/>
              <a:t>It is statutory in all schools from September 2021.</a:t>
            </a:r>
          </a:p>
          <a:p>
            <a:endParaRPr lang="en-GB" b="0" dirty="0"/>
          </a:p>
          <a:p>
            <a:r>
              <a:rPr lang="en-GB" b="0" dirty="0"/>
              <a:t>We carry out the assessment during 1:1 time with each child; this involves practical activities, asking questions and getting to know your child. </a:t>
            </a:r>
          </a:p>
          <a:p>
            <a:endParaRPr lang="en-GB" b="0" dirty="0"/>
          </a:p>
          <a:p>
            <a:r>
              <a:rPr lang="en-GB" b="0" dirty="0"/>
              <a:t>It is not a test!</a:t>
            </a:r>
          </a:p>
        </p:txBody>
      </p:sp>
      <p:sp>
        <p:nvSpPr>
          <p:cNvPr id="3" name="Title 2">
            <a:extLst>
              <a:ext uri="{FF2B5EF4-FFF2-40B4-BE49-F238E27FC236}">
                <a16:creationId xmlns="" xmlns:a16="http://schemas.microsoft.com/office/drawing/2014/main" id="{150FB61E-989A-458B-AC3A-AA8962AEEE8A}"/>
              </a:ext>
            </a:extLst>
          </p:cNvPr>
          <p:cNvSpPr>
            <a:spLocks noGrp="1"/>
          </p:cNvSpPr>
          <p:nvPr>
            <p:ph type="title"/>
          </p:nvPr>
        </p:nvSpPr>
        <p:spPr/>
        <p:txBody>
          <a:bodyPr/>
          <a:lstStyle/>
          <a:p>
            <a:r>
              <a:rPr lang="en-GB" dirty="0"/>
              <a:t>Baseline</a:t>
            </a:r>
          </a:p>
        </p:txBody>
      </p:sp>
    </p:spTree>
    <p:extLst>
      <p:ext uri="{BB962C8B-B14F-4D97-AF65-F5344CB8AC3E}">
        <p14:creationId xmlns:p14="http://schemas.microsoft.com/office/powerpoint/2010/main" val="1991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0102EF-CD63-4751-92AD-96D02CACAE31}"/>
              </a:ext>
            </a:extLst>
          </p:cNvPr>
          <p:cNvSpPr>
            <a:spLocks noGrp="1"/>
          </p:cNvSpPr>
          <p:nvPr>
            <p:ph type="title"/>
          </p:nvPr>
        </p:nvSpPr>
        <p:spPr>
          <a:xfrm>
            <a:off x="1525301" y="831036"/>
            <a:ext cx="9141397" cy="615553"/>
          </a:xfrm>
        </p:spPr>
        <p:txBody>
          <a:bodyPr/>
          <a:lstStyle/>
          <a:p>
            <a:r>
              <a:rPr lang="en-GB" dirty="0"/>
              <a:t>Learning Journals</a:t>
            </a:r>
          </a:p>
        </p:txBody>
      </p:sp>
      <p:sp>
        <p:nvSpPr>
          <p:cNvPr id="3" name="Text Placeholder 2">
            <a:extLst>
              <a:ext uri="{FF2B5EF4-FFF2-40B4-BE49-F238E27FC236}">
                <a16:creationId xmlns="" xmlns:a16="http://schemas.microsoft.com/office/drawing/2014/main" id="{BA0E9117-EB3E-441C-BF14-60B50CA1952D}"/>
              </a:ext>
            </a:extLst>
          </p:cNvPr>
          <p:cNvSpPr>
            <a:spLocks noGrp="1"/>
          </p:cNvSpPr>
          <p:nvPr>
            <p:ph type="body" sz="quarter" idx="12"/>
          </p:nvPr>
        </p:nvSpPr>
        <p:spPr>
          <a:xfrm>
            <a:off x="517526" y="2003405"/>
            <a:ext cx="10641012" cy="4023559"/>
          </a:xfrm>
        </p:spPr>
        <p:txBody>
          <a:bodyPr/>
          <a:lstStyle/>
          <a:p>
            <a:pPr algn="l">
              <a:spcBef>
                <a:spcPct val="0"/>
              </a:spcBef>
            </a:pPr>
            <a:r>
              <a:rPr lang="en-GB" altLang="en-US" sz="1800" dirty="0">
                <a:latin typeface="Segoe UI (Body)"/>
                <a:cs typeface="Calibri" panose="020F0502020204030204" pitchFamily="34" charset="0"/>
              </a:rPr>
              <a:t>Throughout the year, we will record your child’s learning in their secure, online Tapestry Journal. </a:t>
            </a:r>
          </a:p>
          <a:p>
            <a:pPr algn="l">
              <a:spcBef>
                <a:spcPct val="0"/>
              </a:spcBef>
            </a:pPr>
            <a:endParaRPr lang="en-GB" altLang="en-US" sz="1800" dirty="0">
              <a:latin typeface="Segoe UI (Body)"/>
              <a:cs typeface="Calibri" panose="020F0502020204030204" pitchFamily="34" charset="0"/>
            </a:endParaRPr>
          </a:p>
          <a:p>
            <a:pPr algn="l">
              <a:spcBef>
                <a:spcPct val="0"/>
              </a:spcBef>
            </a:pPr>
            <a:r>
              <a:rPr lang="en-GB" altLang="en-US" sz="1800" dirty="0">
                <a:latin typeface="Segoe UI (Body)"/>
                <a:cs typeface="Calibri" panose="020F0502020204030204" pitchFamily="34" charset="0"/>
              </a:rPr>
              <a:t>We encourage parents to add their own observations and photographs to their child’s journal via the app.</a:t>
            </a:r>
          </a:p>
          <a:p>
            <a:pPr algn="l">
              <a:spcBef>
                <a:spcPct val="0"/>
              </a:spcBef>
            </a:pPr>
            <a:endParaRPr lang="en-GB" altLang="en-US" sz="1800" dirty="0">
              <a:latin typeface="Segoe UI (Body)"/>
              <a:cs typeface="Calibri" panose="020F0502020204030204" pitchFamily="34" charset="0"/>
            </a:endParaRPr>
          </a:p>
          <a:p>
            <a:pPr algn="l">
              <a:spcBef>
                <a:spcPct val="0"/>
              </a:spcBef>
            </a:pPr>
            <a:r>
              <a:rPr lang="en-GB" altLang="en-US" sz="1800" dirty="0">
                <a:latin typeface="Segoe UI (Body)"/>
                <a:cs typeface="Calibri" panose="020F0502020204030204" pitchFamily="34" charset="0"/>
              </a:rPr>
              <a:t>This will form a unique record of your child’s learning and development. It will contain samples of work, photographs and staff observations. </a:t>
            </a:r>
          </a:p>
          <a:p>
            <a:pPr algn="l">
              <a:spcBef>
                <a:spcPct val="0"/>
              </a:spcBef>
            </a:pPr>
            <a:endParaRPr lang="en-GB" altLang="en-US" sz="1800" dirty="0">
              <a:latin typeface="Segoe UI (Body)"/>
              <a:cs typeface="Calibri" panose="020F0502020204030204" pitchFamily="34" charset="0"/>
            </a:endParaRPr>
          </a:p>
          <a:p>
            <a:pPr algn="l">
              <a:spcBef>
                <a:spcPct val="0"/>
              </a:spcBef>
            </a:pPr>
            <a:r>
              <a:rPr lang="en-GB" altLang="en-US" sz="1800" dirty="0">
                <a:latin typeface="Segoe UI (Body)"/>
                <a:cs typeface="Calibri" panose="020F0502020204030204" pitchFamily="34" charset="0"/>
              </a:rPr>
              <a:t>We also keep a paper journal of observations and learning; these books enable us to track your child’s progress and attainment, and also plan future activities. </a:t>
            </a:r>
          </a:p>
          <a:p>
            <a:pPr algn="l">
              <a:spcBef>
                <a:spcPct val="0"/>
              </a:spcBef>
            </a:pPr>
            <a:endParaRPr lang="en-GB" altLang="en-US" sz="1800" dirty="0">
              <a:latin typeface="Segoe UI (Body)"/>
              <a:cs typeface="Calibri" panose="020F0502020204030204" pitchFamily="34" charset="0"/>
            </a:endParaRPr>
          </a:p>
          <a:p>
            <a:pPr algn="l">
              <a:spcBef>
                <a:spcPct val="0"/>
              </a:spcBef>
            </a:pPr>
            <a:endParaRPr lang="en-GB" altLang="en-US" sz="1800" b="1" dirty="0">
              <a:latin typeface="Segoe UI (Body)"/>
              <a:cs typeface="Calibri" panose="020F0502020204030204" pitchFamily="34" charset="0"/>
            </a:endParaRPr>
          </a:p>
          <a:p>
            <a:pPr algn="l">
              <a:spcBef>
                <a:spcPct val="0"/>
              </a:spcBef>
            </a:pPr>
            <a:endParaRPr lang="en-GB" altLang="en-US" sz="1800" dirty="0">
              <a:latin typeface="Segoe UI (Body)"/>
              <a:cs typeface="Calibri" panose="020F0502020204030204" pitchFamily="34" charset="0"/>
            </a:endParaRPr>
          </a:p>
          <a:p>
            <a:pPr algn="l">
              <a:spcBef>
                <a:spcPct val="0"/>
              </a:spcBef>
            </a:pPr>
            <a:r>
              <a:rPr lang="en-GB" altLang="en-US" sz="1800" dirty="0">
                <a:latin typeface="Segoe UI (Body)"/>
                <a:cs typeface="Calibri" panose="020F0502020204030204" pitchFamily="34" charset="0"/>
              </a:rPr>
              <a:t>We will invite you to join us for two parent’s evenings in the year.</a:t>
            </a:r>
          </a:p>
          <a:p>
            <a:pPr algn="l">
              <a:spcBef>
                <a:spcPct val="0"/>
              </a:spcBef>
            </a:pPr>
            <a:endParaRPr lang="en-GB" altLang="en-US" sz="1800" dirty="0">
              <a:latin typeface="Segoe UI (Body)"/>
              <a:cs typeface="Calibri" panose="020F0502020204030204" pitchFamily="34" charset="0"/>
            </a:endParaRPr>
          </a:p>
          <a:p>
            <a:pPr algn="l">
              <a:spcBef>
                <a:spcPct val="0"/>
              </a:spcBef>
            </a:pPr>
            <a:r>
              <a:rPr lang="en-GB" altLang="en-US" sz="1800" dirty="0">
                <a:latin typeface="Segoe UI (Body)"/>
                <a:cs typeface="Calibri" panose="020F0502020204030204" pitchFamily="34" charset="0"/>
              </a:rPr>
              <a:t>We will send out final reports at the end of the Summer term.</a:t>
            </a:r>
          </a:p>
          <a:p>
            <a:endParaRPr lang="en-GB" dirty="0"/>
          </a:p>
        </p:txBody>
      </p:sp>
    </p:spTree>
    <p:extLst>
      <p:ext uri="{BB962C8B-B14F-4D97-AF65-F5344CB8AC3E}">
        <p14:creationId xmlns:p14="http://schemas.microsoft.com/office/powerpoint/2010/main" val="350575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3FAA74-4E06-4B93-95D9-56BF576C6296}"/>
              </a:ext>
            </a:extLst>
          </p:cNvPr>
          <p:cNvSpPr>
            <a:spLocks noGrp="1"/>
          </p:cNvSpPr>
          <p:nvPr>
            <p:ph type="body" sz="quarter" idx="12"/>
          </p:nvPr>
        </p:nvSpPr>
        <p:spPr>
          <a:xfrm>
            <a:off x="360362" y="1431905"/>
            <a:ext cx="11319669" cy="4383108"/>
          </a:xfrm>
        </p:spPr>
        <p:txBody>
          <a:bodyPr/>
          <a:lstStyle/>
          <a:p>
            <a:pPr algn="l" eaLnBrk="1" hangingPunct="1"/>
            <a:r>
              <a:rPr lang="en-GB" altLang="en-US" sz="1800" dirty="0">
                <a:latin typeface="+mj-lt"/>
                <a:cs typeface="Calibri" panose="020F0502020204030204" pitchFamily="34" charset="0"/>
              </a:rPr>
              <a:t>We will send home reading books and diaries after the first few weeks at school or as we feel that your child is ready. </a:t>
            </a:r>
          </a:p>
          <a:p>
            <a:pPr algn="l" eaLnBrk="1" hangingPunct="1"/>
            <a:endParaRPr lang="en-GB" altLang="en-US" sz="1800" dirty="0">
              <a:latin typeface="+mj-lt"/>
              <a:cs typeface="Calibri" panose="020F0502020204030204" pitchFamily="34" charset="0"/>
            </a:endParaRPr>
          </a:p>
          <a:p>
            <a:pPr algn="l" eaLnBrk="1" hangingPunct="1"/>
            <a:r>
              <a:rPr lang="en-GB" altLang="en-US" sz="1800" dirty="0">
                <a:latin typeface="+mj-lt"/>
                <a:cs typeface="Calibri" panose="020F0502020204030204" pitchFamily="34" charset="0"/>
              </a:rPr>
              <a:t>We ask that you share quiet reading time with your child several times each week and date and sign the reading diary each time. </a:t>
            </a:r>
          </a:p>
          <a:p>
            <a:pPr algn="l" eaLnBrk="1" hangingPunct="1"/>
            <a:endParaRPr lang="en-GB" altLang="en-US" sz="1800" dirty="0">
              <a:latin typeface="+mj-lt"/>
              <a:cs typeface="Calibri" panose="020F0502020204030204" pitchFamily="34" charset="0"/>
            </a:endParaRPr>
          </a:p>
          <a:p>
            <a:pPr algn="l" eaLnBrk="1" hangingPunct="1"/>
            <a:r>
              <a:rPr lang="en-GB" altLang="en-US" sz="1800" dirty="0">
                <a:latin typeface="+mj-lt"/>
                <a:cs typeface="Calibri" panose="020F0502020204030204" pitchFamily="34" charset="0"/>
              </a:rPr>
              <a:t>Once a book has been read and understood we will then change the book.</a:t>
            </a:r>
          </a:p>
          <a:p>
            <a:pPr algn="l" eaLnBrk="1" hangingPunct="1"/>
            <a:endParaRPr lang="en-GB" altLang="en-US" sz="1800" dirty="0">
              <a:latin typeface="+mj-lt"/>
              <a:cs typeface="Calibri" panose="020F0502020204030204" pitchFamily="34" charset="0"/>
            </a:endParaRPr>
          </a:p>
          <a:p>
            <a:pPr algn="l" eaLnBrk="1" hangingPunct="1"/>
            <a:r>
              <a:rPr lang="en-GB" altLang="en-US" sz="1800" dirty="0">
                <a:latin typeface="+mj-lt"/>
                <a:cs typeface="Calibri" panose="020F0502020204030204" pitchFamily="34" charset="0"/>
              </a:rPr>
              <a:t>We will also send home magnetic letters and simple word making activities for you to try at home. This will progress to high frequency word cards when your child is ready.</a:t>
            </a:r>
          </a:p>
          <a:p>
            <a:pPr algn="l" eaLnBrk="1" hangingPunct="1"/>
            <a:endParaRPr lang="en-GB" altLang="en-US" dirty="0">
              <a:latin typeface="+mj-lt"/>
              <a:cs typeface="Calibri" panose="020F0502020204030204" pitchFamily="34" charset="0"/>
            </a:endParaRPr>
          </a:p>
          <a:p>
            <a:pPr algn="l" eaLnBrk="1" hangingPunct="1"/>
            <a:r>
              <a:rPr lang="en-GB" altLang="en-US" sz="1800" dirty="0">
                <a:latin typeface="+mj-lt"/>
                <a:cs typeface="Calibri" panose="020F0502020204030204" pitchFamily="34" charset="0"/>
              </a:rPr>
              <a:t>Children learn to read much faster and with a better understanding if they have the support at home. </a:t>
            </a:r>
          </a:p>
          <a:p>
            <a:pPr algn="l" eaLnBrk="1" hangingPunct="1"/>
            <a:endParaRPr lang="en-GB" altLang="en-US" sz="1800" dirty="0">
              <a:latin typeface="+mj-lt"/>
              <a:cs typeface="Calibri" panose="020F0502020204030204" pitchFamily="34" charset="0"/>
            </a:endParaRPr>
          </a:p>
          <a:p>
            <a:pPr algn="l" eaLnBrk="1" hangingPunct="1"/>
            <a:r>
              <a:rPr lang="en-GB" altLang="en-US" sz="1800" dirty="0">
                <a:latin typeface="+mj-lt"/>
                <a:cs typeface="Calibri" panose="020F0502020204030204" pitchFamily="34" charset="0"/>
              </a:rPr>
              <a:t>We will send home more information regarding how you can support you child at home when we send home their first book.</a:t>
            </a:r>
          </a:p>
          <a:p>
            <a:pPr algn="l"/>
            <a:endParaRPr lang="en-GB" dirty="0">
              <a:latin typeface="+mj-lt"/>
            </a:endParaRPr>
          </a:p>
          <a:p>
            <a:pPr algn="l"/>
            <a:r>
              <a:rPr lang="en-GB" dirty="0">
                <a:latin typeface="+mj-lt"/>
              </a:rPr>
              <a:t>After the first half term, we will send out practical activities that can be done at home via Tapestry.</a:t>
            </a:r>
          </a:p>
        </p:txBody>
      </p:sp>
      <p:sp>
        <p:nvSpPr>
          <p:cNvPr id="3" name="Title 2">
            <a:extLst>
              <a:ext uri="{FF2B5EF4-FFF2-40B4-BE49-F238E27FC236}">
                <a16:creationId xmlns="" xmlns:a16="http://schemas.microsoft.com/office/drawing/2014/main" id="{DACECAB5-D7BA-49EE-99E9-5144633463B0}"/>
              </a:ext>
            </a:extLst>
          </p:cNvPr>
          <p:cNvSpPr>
            <a:spLocks noGrp="1"/>
          </p:cNvSpPr>
          <p:nvPr>
            <p:ph type="title"/>
          </p:nvPr>
        </p:nvSpPr>
        <p:spPr>
          <a:xfrm>
            <a:off x="1618169" y="452418"/>
            <a:ext cx="9141397" cy="615553"/>
          </a:xfrm>
        </p:spPr>
        <p:txBody>
          <a:bodyPr/>
          <a:lstStyle/>
          <a:p>
            <a:r>
              <a:rPr lang="en-GB" dirty="0"/>
              <a:t>Home Learning</a:t>
            </a:r>
          </a:p>
        </p:txBody>
      </p:sp>
    </p:spTree>
    <p:extLst>
      <p:ext uri="{BB962C8B-B14F-4D97-AF65-F5344CB8AC3E}">
        <p14:creationId xmlns:p14="http://schemas.microsoft.com/office/powerpoint/2010/main" val="232726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F6F0AB8-4D3D-41CD-8AF5-65932CDC8836}"/>
              </a:ext>
            </a:extLst>
          </p:cNvPr>
          <p:cNvSpPr>
            <a:spLocks noGrp="1"/>
          </p:cNvSpPr>
          <p:nvPr>
            <p:ph type="body" sz="quarter" idx="13"/>
          </p:nvPr>
        </p:nvSpPr>
        <p:spPr>
          <a:xfrm>
            <a:off x="801290" y="2419349"/>
            <a:ext cx="10589419" cy="2174082"/>
          </a:xfrm>
        </p:spPr>
        <p:txBody>
          <a:bodyPr/>
          <a:lstStyle/>
          <a:p>
            <a:pPr algn="ctr"/>
            <a:r>
              <a:rPr lang="en-GB" sz="2400" dirty="0"/>
              <a:t>We are so excited to welcome all of your children in September.</a:t>
            </a:r>
          </a:p>
          <a:p>
            <a:pPr algn="ctr"/>
            <a:endParaRPr lang="en-GB" sz="2400" dirty="0"/>
          </a:p>
          <a:p>
            <a:pPr algn="ctr"/>
            <a:r>
              <a:rPr lang="en-GB" sz="2400" dirty="0"/>
              <a:t>We understand that it can be an anxious time so please do not hesitate to get in touch if you have any questions over the Summer. </a:t>
            </a:r>
          </a:p>
        </p:txBody>
      </p:sp>
    </p:spTree>
    <p:extLst>
      <p:ext uri="{BB962C8B-B14F-4D97-AF65-F5344CB8AC3E}">
        <p14:creationId xmlns:p14="http://schemas.microsoft.com/office/powerpoint/2010/main" val="128904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AA78B93-54DA-4863-ADAC-D11F5EF37959}"/>
              </a:ext>
            </a:extLst>
          </p:cNvPr>
          <p:cNvSpPr>
            <a:spLocks noGrp="1"/>
          </p:cNvSpPr>
          <p:nvPr>
            <p:ph type="title"/>
          </p:nvPr>
        </p:nvSpPr>
        <p:spPr>
          <a:xfrm>
            <a:off x="4400549" y="2687637"/>
            <a:ext cx="7219043" cy="1205708"/>
          </a:xfrm>
        </p:spPr>
        <p:txBody>
          <a:bodyPr/>
          <a:lstStyle/>
          <a:p>
            <a:r>
              <a:rPr lang="en-GB" dirty="0"/>
              <a:t>Questions and Answers</a:t>
            </a:r>
          </a:p>
        </p:txBody>
      </p:sp>
    </p:spTree>
    <p:extLst>
      <p:ext uri="{BB962C8B-B14F-4D97-AF65-F5344CB8AC3E}">
        <p14:creationId xmlns:p14="http://schemas.microsoft.com/office/powerpoint/2010/main" val="32825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8C5EA60-12FC-4FB7-9CED-CDC28177F4B1}"/>
              </a:ext>
            </a:extLst>
          </p:cNvPr>
          <p:cNvSpPr>
            <a:spLocks noGrp="1"/>
          </p:cNvSpPr>
          <p:nvPr>
            <p:ph type="title"/>
          </p:nvPr>
        </p:nvSpPr>
        <p:spPr/>
        <p:txBody>
          <a:bodyPr/>
          <a:lstStyle/>
          <a:p>
            <a:r>
              <a:rPr lang="en-US" dirty="0"/>
              <a:t>Introduction</a:t>
            </a:r>
          </a:p>
        </p:txBody>
      </p:sp>
      <p:sp>
        <p:nvSpPr>
          <p:cNvPr id="2" name="Text Placeholder 1">
            <a:extLst>
              <a:ext uri="{FF2B5EF4-FFF2-40B4-BE49-F238E27FC236}">
                <a16:creationId xmlns="" xmlns:a16="http://schemas.microsoft.com/office/drawing/2014/main" id="{3F36812B-2065-4A2B-B59B-8957022687BC}"/>
              </a:ext>
            </a:extLst>
          </p:cNvPr>
          <p:cNvSpPr>
            <a:spLocks noGrp="1"/>
          </p:cNvSpPr>
          <p:nvPr>
            <p:ph type="body" sz="quarter" idx="11"/>
          </p:nvPr>
        </p:nvSpPr>
        <p:spPr>
          <a:xfrm>
            <a:off x="761999" y="1905000"/>
            <a:ext cx="6653213" cy="3938588"/>
          </a:xfrm>
        </p:spPr>
        <p:txBody>
          <a:bodyPr vert="horz" lIns="91440" tIns="45720" rIns="91440" bIns="45720" rtlCol="0" anchor="t">
            <a:normAutofit/>
          </a:bodyPr>
          <a:lstStyle/>
          <a:p>
            <a:pPr eaLnBrk="1" hangingPunct="1">
              <a:lnSpc>
                <a:spcPct val="107000"/>
              </a:lnSpc>
              <a:spcAft>
                <a:spcPts val="800"/>
              </a:spcAft>
            </a:pPr>
            <a:r>
              <a:rPr lang="en-GB" altLang="en-US" sz="1800" b="0" dirty="0">
                <a:solidFill>
                  <a:schemeClr val="tx1"/>
                </a:solidFill>
                <a:cs typeface="Calibri" panose="020F0502020204030204" pitchFamily="34" charset="0"/>
              </a:rPr>
              <a:t>This</a:t>
            </a:r>
            <a:r>
              <a:rPr lang="en-GB" altLang="en-US" sz="1800" b="0" dirty="0">
                <a:cs typeface="Calibri" panose="020F0502020204030204" pitchFamily="34" charset="0"/>
              </a:rPr>
              <a:t> </a:t>
            </a:r>
            <a:r>
              <a:rPr lang="en-GB" altLang="en-US" sz="1800" b="0" dirty="0">
                <a:solidFill>
                  <a:srgbClr val="000000"/>
                </a:solidFill>
                <a:cs typeface="Calibri" panose="020F0502020204030204" pitchFamily="34" charset="0"/>
              </a:rPr>
              <a:t>presentation aims to introduce you to our school and includes initial information which we hope you will find useful. Should you have any further questions, staff will be happy to discuss these with you.</a:t>
            </a:r>
            <a:endParaRPr lang="en-GB" altLang="en-US" sz="1800" b="0" dirty="0">
              <a:cs typeface="Calibri" panose="020F0502020204030204" pitchFamily="34" charset="0"/>
            </a:endParaRPr>
          </a:p>
          <a:p>
            <a:pPr eaLnBrk="1" hangingPunct="1">
              <a:lnSpc>
                <a:spcPct val="107000"/>
              </a:lnSpc>
              <a:spcBef>
                <a:spcPts val="1200"/>
              </a:spcBef>
              <a:spcAft>
                <a:spcPts val="800"/>
              </a:spcAft>
            </a:pPr>
            <a:r>
              <a:rPr lang="en-GB" altLang="en-US" sz="1800" b="0" dirty="0">
                <a:cs typeface="Calibri" panose="020F0502020204030204" pitchFamily="34" charset="0"/>
              </a:rPr>
              <a:t>The school website </a:t>
            </a:r>
            <a:r>
              <a:rPr lang="en-GB" altLang="en-US" sz="1800" b="0" dirty="0">
                <a:cs typeface="Calibri" panose="020F0502020204030204" pitchFamily="34" charset="0"/>
                <a:hlinkClick r:id="rId2"/>
              </a:rPr>
              <a:t>www.bollingtonstjohns.co.uk</a:t>
            </a:r>
            <a:r>
              <a:rPr lang="en-GB" altLang="en-US" sz="1800" b="0" dirty="0">
                <a:cs typeface="Calibri" panose="020F0502020204030204" pitchFamily="34" charset="0"/>
              </a:rPr>
              <a:t> is kept up to date with the latest news and events and has lots more information about our schools.</a:t>
            </a:r>
          </a:p>
          <a:p>
            <a:pPr eaLnBrk="1" hangingPunct="1">
              <a:lnSpc>
                <a:spcPct val="107000"/>
              </a:lnSpc>
              <a:spcBef>
                <a:spcPts val="1200"/>
              </a:spcBef>
              <a:spcAft>
                <a:spcPts val="800"/>
              </a:spcAft>
            </a:pPr>
            <a:r>
              <a:rPr lang="en-GB" altLang="en-US" sz="1800" b="0" dirty="0">
                <a:solidFill>
                  <a:srgbClr val="000000"/>
                </a:solidFill>
                <a:cs typeface="Calibri" panose="020F0502020204030204" pitchFamily="34" charset="0"/>
              </a:rPr>
              <a:t>We also have a very active twitter account. Details are on the website.</a:t>
            </a:r>
          </a:p>
          <a:p>
            <a:endParaRPr lang="en-US" altLang="en-US" dirty="0"/>
          </a:p>
        </p:txBody>
      </p:sp>
    </p:spTree>
    <p:extLst>
      <p:ext uri="{BB962C8B-B14F-4D97-AF65-F5344CB8AC3E}">
        <p14:creationId xmlns:p14="http://schemas.microsoft.com/office/powerpoint/2010/main" val="31740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D9E38B3-4686-8247-9625-49018D29F408}"/>
              </a:ext>
            </a:extLst>
          </p:cNvPr>
          <p:cNvSpPr>
            <a:spLocks noGrp="1"/>
          </p:cNvSpPr>
          <p:nvPr>
            <p:ph type="title"/>
          </p:nvPr>
        </p:nvSpPr>
        <p:spPr>
          <a:xfrm>
            <a:off x="1364457" y="1234678"/>
            <a:ext cx="9729787" cy="615553"/>
          </a:xfrm>
        </p:spPr>
        <p:txBody>
          <a:bodyPr/>
          <a:lstStyle/>
          <a:p>
            <a:pPr algn="ctr"/>
            <a:r>
              <a:rPr lang="en-US" dirty="0"/>
              <a:t>Staff at Bollington St. John’s Primary</a:t>
            </a:r>
            <a:endParaRPr lang="en-US" sz="4000" b="1" dirty="0">
              <a:solidFill>
                <a:schemeClr val="tx1"/>
              </a:solidFill>
            </a:endParaRPr>
          </a:p>
        </p:txBody>
      </p:sp>
      <p:sp>
        <p:nvSpPr>
          <p:cNvPr id="6" name="Text Placeholder 5">
            <a:extLst>
              <a:ext uri="{FF2B5EF4-FFF2-40B4-BE49-F238E27FC236}">
                <a16:creationId xmlns="" xmlns:a16="http://schemas.microsoft.com/office/drawing/2014/main" id="{7DCBA01B-ECA4-4938-872A-B38BEB13AC06}"/>
              </a:ext>
            </a:extLst>
          </p:cNvPr>
          <p:cNvSpPr>
            <a:spLocks noGrp="1"/>
          </p:cNvSpPr>
          <p:nvPr>
            <p:ph type="body" sz="quarter" idx="12"/>
          </p:nvPr>
        </p:nvSpPr>
        <p:spPr>
          <a:xfrm>
            <a:off x="1364457" y="2851900"/>
            <a:ext cx="8859838" cy="2520200"/>
          </a:xfrm>
        </p:spPr>
        <p:txBody>
          <a:bodyPr/>
          <a:lstStyle/>
          <a:p>
            <a:pPr algn="l" eaLnBrk="1" hangingPunct="1">
              <a:lnSpc>
                <a:spcPct val="107000"/>
              </a:lnSpc>
              <a:spcBef>
                <a:spcPts val="1200"/>
              </a:spcBef>
              <a:spcAft>
                <a:spcPts val="800"/>
              </a:spcAft>
            </a:pPr>
            <a:r>
              <a:rPr lang="en-GB" altLang="en-US" sz="1800" dirty="0">
                <a:cs typeface="Calibri" panose="020F0502020204030204" pitchFamily="34" charset="0"/>
              </a:rPr>
              <a:t>Head Teacher: Mrs Walker.                </a:t>
            </a:r>
          </a:p>
          <a:p>
            <a:pPr algn="l" eaLnBrk="1" hangingPunct="1">
              <a:lnSpc>
                <a:spcPct val="107000"/>
              </a:lnSpc>
              <a:spcBef>
                <a:spcPts val="1200"/>
              </a:spcBef>
              <a:spcAft>
                <a:spcPts val="800"/>
              </a:spcAft>
            </a:pPr>
            <a:r>
              <a:rPr lang="en-GB" altLang="en-US" sz="1800" dirty="0">
                <a:cs typeface="Calibri" panose="020F0502020204030204" pitchFamily="34" charset="0"/>
              </a:rPr>
              <a:t>Head of Teaching and Learning: Mrs Watson.</a:t>
            </a:r>
          </a:p>
          <a:p>
            <a:pPr algn="l" eaLnBrk="1" hangingPunct="1">
              <a:lnSpc>
                <a:spcPct val="107000"/>
              </a:lnSpc>
              <a:spcBef>
                <a:spcPts val="1200"/>
              </a:spcBef>
              <a:spcAft>
                <a:spcPts val="800"/>
              </a:spcAft>
            </a:pPr>
            <a:r>
              <a:rPr lang="en-GB" altLang="en-US" sz="1800" dirty="0">
                <a:cs typeface="Calibri" panose="020F0502020204030204" pitchFamily="34" charset="0"/>
              </a:rPr>
              <a:t>Early Years Coordinator: Mrs Jobbins.</a:t>
            </a:r>
          </a:p>
          <a:p>
            <a:pPr algn="l" eaLnBrk="1" hangingPunct="1">
              <a:lnSpc>
                <a:spcPct val="107000"/>
              </a:lnSpc>
              <a:spcBef>
                <a:spcPts val="1200"/>
              </a:spcBef>
              <a:spcAft>
                <a:spcPts val="800"/>
              </a:spcAft>
            </a:pPr>
            <a:r>
              <a:rPr lang="en-GB" altLang="en-US" sz="1800" dirty="0">
                <a:cs typeface="Calibri" panose="020F0502020204030204" pitchFamily="34" charset="0"/>
              </a:rPr>
              <a:t>Early Years Staff: Mrs Jobbins, Mrs </a:t>
            </a:r>
            <a:r>
              <a:rPr lang="en-GB" altLang="en-US" sz="1800" dirty="0" smtClean="0">
                <a:cs typeface="Calibri" panose="020F0502020204030204" pitchFamily="34" charset="0"/>
              </a:rPr>
              <a:t>Smith </a:t>
            </a:r>
            <a:r>
              <a:rPr lang="en-GB" altLang="en-US" sz="1800" dirty="0">
                <a:cs typeface="Calibri" panose="020F0502020204030204" pitchFamily="34" charset="0"/>
              </a:rPr>
              <a:t>and Mrs </a:t>
            </a:r>
            <a:r>
              <a:rPr lang="en-GB" altLang="en-US" sz="1800" dirty="0" smtClean="0">
                <a:cs typeface="Calibri" panose="020F0502020204030204" pitchFamily="34" charset="0"/>
              </a:rPr>
              <a:t>Howarth. </a:t>
            </a:r>
            <a:endParaRPr lang="en-GB" altLang="en-US" sz="1800" dirty="0">
              <a:cs typeface="Calibri" panose="020F0502020204030204" pitchFamily="34" charset="0"/>
            </a:endParaRPr>
          </a:p>
          <a:p>
            <a:pPr algn="l" eaLnBrk="1" hangingPunct="1">
              <a:lnSpc>
                <a:spcPct val="107000"/>
              </a:lnSpc>
              <a:spcBef>
                <a:spcPts val="1200"/>
              </a:spcBef>
              <a:spcAft>
                <a:spcPts val="800"/>
              </a:spcAft>
            </a:pPr>
            <a:r>
              <a:rPr lang="en-GB" altLang="en-US" dirty="0">
                <a:cs typeface="Calibri" panose="020F0502020204030204" pitchFamily="34" charset="0"/>
              </a:rPr>
              <a:t>Administration Staff: </a:t>
            </a:r>
            <a:r>
              <a:rPr lang="en-GB" altLang="en-US" dirty="0" smtClean="0">
                <a:cs typeface="Calibri" panose="020F0502020204030204" pitchFamily="34" charset="0"/>
              </a:rPr>
              <a:t>Mrs </a:t>
            </a:r>
            <a:r>
              <a:rPr lang="en-GB" altLang="en-US" dirty="0">
                <a:cs typeface="Calibri" panose="020F0502020204030204" pitchFamily="34" charset="0"/>
              </a:rPr>
              <a:t>Green.</a:t>
            </a:r>
            <a:endParaRPr lang="en-GB" altLang="en-US" sz="1800" dirty="0">
              <a:cs typeface="Calibri" panose="020F0502020204030204" pitchFamily="34" charset="0"/>
            </a:endParaRPr>
          </a:p>
          <a:p>
            <a:endParaRPr lang="en-US" dirty="0">
              <a:solidFill>
                <a:schemeClr val="tx1"/>
              </a:solidFill>
            </a:endParaRPr>
          </a:p>
        </p:txBody>
      </p:sp>
    </p:spTree>
    <p:extLst>
      <p:ext uri="{BB962C8B-B14F-4D97-AF65-F5344CB8AC3E}">
        <p14:creationId xmlns:p14="http://schemas.microsoft.com/office/powerpoint/2010/main" val="852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ECE50E06-E63E-4F56-A2A4-9E76FE39B5A4}"/>
              </a:ext>
            </a:extLst>
          </p:cNvPr>
          <p:cNvSpPr>
            <a:spLocks noGrp="1"/>
          </p:cNvSpPr>
          <p:nvPr>
            <p:ph type="title"/>
          </p:nvPr>
        </p:nvSpPr>
        <p:spPr/>
        <p:txBody>
          <a:bodyPr/>
          <a:lstStyle/>
          <a:p>
            <a:r>
              <a:rPr lang="en-US" dirty="0"/>
              <a:t>Our Class Details</a:t>
            </a:r>
          </a:p>
        </p:txBody>
      </p:sp>
      <p:sp>
        <p:nvSpPr>
          <p:cNvPr id="3" name="Text Placeholder 2">
            <a:extLst>
              <a:ext uri="{FF2B5EF4-FFF2-40B4-BE49-F238E27FC236}">
                <a16:creationId xmlns="" xmlns:a16="http://schemas.microsoft.com/office/drawing/2014/main" id="{00F984E2-31A5-468B-BDD2-9BF3D346F298}"/>
              </a:ext>
            </a:extLst>
          </p:cNvPr>
          <p:cNvSpPr>
            <a:spLocks noGrp="1"/>
          </p:cNvSpPr>
          <p:nvPr>
            <p:ph type="body" sz="quarter" idx="11"/>
          </p:nvPr>
        </p:nvSpPr>
        <p:spPr>
          <a:xfrm>
            <a:off x="761999" y="1904999"/>
            <a:ext cx="5503069" cy="4237039"/>
          </a:xfrm>
        </p:spPr>
        <p:txBody>
          <a:bodyPr>
            <a:normAutofit fontScale="92500"/>
          </a:bodyPr>
          <a:lstStyle/>
          <a:p>
            <a:pPr eaLnBrk="1" hangingPunct="1">
              <a:lnSpc>
                <a:spcPct val="107000"/>
              </a:lnSpc>
              <a:spcBef>
                <a:spcPts val="1200"/>
              </a:spcBef>
              <a:spcAft>
                <a:spcPts val="800"/>
              </a:spcAft>
            </a:pPr>
            <a:r>
              <a:rPr lang="en-GB" altLang="en-US" sz="1800" b="0" dirty="0">
                <a:solidFill>
                  <a:schemeClr val="bg1"/>
                </a:solidFill>
                <a:cs typeface="Calibri" panose="020F0502020204030204" pitchFamily="34" charset="0"/>
              </a:rPr>
              <a:t>The children in Reception will be supported by one class teacher and one member of support staff.</a:t>
            </a:r>
          </a:p>
          <a:p>
            <a:pPr eaLnBrk="1" hangingPunct="1">
              <a:lnSpc>
                <a:spcPct val="107000"/>
              </a:lnSpc>
              <a:spcBef>
                <a:spcPts val="1200"/>
              </a:spcBef>
              <a:spcAft>
                <a:spcPts val="800"/>
              </a:spcAft>
            </a:pPr>
            <a:r>
              <a:rPr lang="en-GB" altLang="en-US" sz="1800" b="0" dirty="0">
                <a:solidFill>
                  <a:schemeClr val="bg1"/>
                </a:solidFill>
                <a:cs typeface="Calibri" panose="020F0502020204030204" pitchFamily="34" charset="0"/>
              </a:rPr>
              <a:t>The children will be based in the Reception class and will have full free flow access to our secure outdoor area.</a:t>
            </a:r>
          </a:p>
          <a:p>
            <a:pPr eaLnBrk="1" hangingPunct="1">
              <a:lnSpc>
                <a:spcPct val="107000"/>
              </a:lnSpc>
              <a:spcBef>
                <a:spcPts val="1200"/>
              </a:spcBef>
              <a:spcAft>
                <a:spcPts val="800"/>
              </a:spcAft>
            </a:pPr>
            <a:r>
              <a:rPr lang="en-GB" altLang="en-US" sz="1800" b="0" dirty="0">
                <a:solidFill>
                  <a:schemeClr val="bg1"/>
                </a:solidFill>
                <a:cs typeface="Calibri" panose="020F0502020204030204" pitchFamily="34" charset="0"/>
              </a:rPr>
              <a:t>The Reception children can be dropped off and collected in the Reception playground. </a:t>
            </a:r>
          </a:p>
          <a:p>
            <a:pPr eaLnBrk="1" hangingPunct="1">
              <a:lnSpc>
                <a:spcPct val="107000"/>
              </a:lnSpc>
              <a:spcBef>
                <a:spcPts val="1200"/>
              </a:spcBef>
              <a:spcAft>
                <a:spcPts val="800"/>
              </a:spcAft>
            </a:pPr>
            <a:r>
              <a:rPr lang="en-GB" altLang="en-US" sz="1800" b="0" dirty="0">
                <a:solidFill>
                  <a:schemeClr val="bg1"/>
                </a:solidFill>
                <a:cs typeface="Calibri" panose="020F0502020204030204" pitchFamily="34" charset="0"/>
              </a:rPr>
              <a:t>Start of our day: 9.00am</a:t>
            </a:r>
          </a:p>
          <a:p>
            <a:pPr eaLnBrk="1" hangingPunct="1">
              <a:lnSpc>
                <a:spcPct val="107000"/>
              </a:lnSpc>
              <a:spcBef>
                <a:spcPts val="1200"/>
              </a:spcBef>
              <a:spcAft>
                <a:spcPts val="800"/>
              </a:spcAft>
            </a:pPr>
            <a:r>
              <a:rPr lang="en-GB" altLang="en-US" sz="1800" b="0" dirty="0">
                <a:solidFill>
                  <a:schemeClr val="bg1"/>
                </a:solidFill>
                <a:cs typeface="Calibri" panose="020F0502020204030204" pitchFamily="34" charset="0"/>
              </a:rPr>
              <a:t>End of our day: 3.30pm.</a:t>
            </a:r>
          </a:p>
          <a:p>
            <a:pPr eaLnBrk="1" hangingPunct="1">
              <a:lnSpc>
                <a:spcPct val="107000"/>
              </a:lnSpc>
              <a:spcBef>
                <a:spcPts val="1200"/>
              </a:spcBef>
              <a:spcAft>
                <a:spcPts val="800"/>
              </a:spcAft>
            </a:pPr>
            <a:r>
              <a:rPr lang="en-GB" altLang="en-US" b="0" dirty="0">
                <a:solidFill>
                  <a:schemeClr val="bg1"/>
                </a:solidFill>
                <a:cs typeface="Calibri" panose="020F0502020204030204" pitchFamily="34" charset="0"/>
              </a:rPr>
              <a:t>The first day of school will be Monday 6</a:t>
            </a:r>
            <a:r>
              <a:rPr lang="en-GB" altLang="en-US" b="0" baseline="30000" dirty="0">
                <a:solidFill>
                  <a:schemeClr val="bg1"/>
                </a:solidFill>
                <a:cs typeface="Calibri" panose="020F0502020204030204" pitchFamily="34" charset="0"/>
              </a:rPr>
              <a:t>th</a:t>
            </a:r>
            <a:r>
              <a:rPr lang="en-GB" altLang="en-US" b="0" dirty="0">
                <a:solidFill>
                  <a:schemeClr val="bg1"/>
                </a:solidFill>
                <a:cs typeface="Calibri" panose="020F0502020204030204" pitchFamily="34" charset="0"/>
              </a:rPr>
              <a:t> September.</a:t>
            </a:r>
            <a:endParaRPr lang="en-GB" altLang="en-US" sz="1800" b="0" dirty="0">
              <a:solidFill>
                <a:schemeClr val="bg1"/>
              </a:solidFill>
              <a:cs typeface="Calibri" panose="020F0502020204030204" pitchFamily="34" charset="0"/>
            </a:endParaRPr>
          </a:p>
          <a:p>
            <a:pPr eaLnBrk="1" hangingPunct="1">
              <a:lnSpc>
                <a:spcPct val="107000"/>
              </a:lnSpc>
              <a:spcBef>
                <a:spcPts val="1200"/>
              </a:spcBef>
              <a:spcAft>
                <a:spcPts val="800"/>
              </a:spcAft>
            </a:pPr>
            <a:endParaRPr lang="en-GB" altLang="en-US" sz="1800" dirty="0">
              <a:solidFill>
                <a:srgbClr val="000000"/>
              </a:solidFill>
              <a:latin typeface="BPreplay" pitchFamily="50" charset="0"/>
              <a:cs typeface="Calibri" panose="020F0502020204030204" pitchFamily="34" charset="0"/>
            </a:endParaRPr>
          </a:p>
          <a:p>
            <a:endParaRPr lang="en-US" dirty="0"/>
          </a:p>
        </p:txBody>
      </p:sp>
      <p:pic>
        <p:nvPicPr>
          <p:cNvPr id="14" name="Picture Placeholder 13" descr="A picture containing grass, tree, outdoor, field&#10;&#10;Description automatically generated">
            <a:extLst>
              <a:ext uri="{FF2B5EF4-FFF2-40B4-BE49-F238E27FC236}">
                <a16:creationId xmlns="" xmlns:a16="http://schemas.microsoft.com/office/drawing/2014/main" id="{CA80BBDF-5C5E-4E07-937D-0EF7E345D7E9}"/>
              </a:ext>
            </a:extLst>
          </p:cNvPr>
          <p:cNvPicPr>
            <a:picLocks noGrp="1" noChangeAspect="1"/>
          </p:cNvPicPr>
          <p:nvPr>
            <p:ph type="pic" sz="quarter" idx="10"/>
          </p:nvPr>
        </p:nvPicPr>
        <p:blipFill>
          <a:blip r:embed="rId2"/>
          <a:srcRect l="16400" r="16400"/>
          <a:stretch>
            <a:fillRect/>
          </a:stretch>
        </p:blipFill>
        <p:spPr/>
      </p:pic>
    </p:spTree>
    <p:extLst>
      <p:ext uri="{BB962C8B-B14F-4D97-AF65-F5344CB8AC3E}">
        <p14:creationId xmlns:p14="http://schemas.microsoft.com/office/powerpoint/2010/main" val="181141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48FBE6B-DC67-4E64-80F4-CADE978D2FE3}"/>
              </a:ext>
            </a:extLst>
          </p:cNvPr>
          <p:cNvSpPr>
            <a:spLocks noGrp="1"/>
          </p:cNvSpPr>
          <p:nvPr>
            <p:ph type="title"/>
          </p:nvPr>
        </p:nvSpPr>
        <p:spPr/>
        <p:txBody>
          <a:bodyPr/>
          <a:lstStyle/>
          <a:p>
            <a:r>
              <a:rPr lang="en-US" dirty="0"/>
              <a:t>What To Expect</a:t>
            </a:r>
          </a:p>
        </p:txBody>
      </p:sp>
      <p:sp>
        <p:nvSpPr>
          <p:cNvPr id="10" name="Text Placeholder 9">
            <a:extLst>
              <a:ext uri="{FF2B5EF4-FFF2-40B4-BE49-F238E27FC236}">
                <a16:creationId xmlns="" xmlns:a16="http://schemas.microsoft.com/office/drawing/2014/main" id="{3E90A16C-1235-4DE1-9AE7-2F7599C83F90}"/>
              </a:ext>
            </a:extLst>
          </p:cNvPr>
          <p:cNvSpPr>
            <a:spLocks noGrp="1"/>
          </p:cNvSpPr>
          <p:nvPr>
            <p:ph type="body" sz="quarter" idx="13"/>
          </p:nvPr>
        </p:nvSpPr>
        <p:spPr>
          <a:xfrm>
            <a:off x="762000" y="1905000"/>
            <a:ext cx="10739438" cy="3409950"/>
          </a:xfrm>
        </p:spPr>
        <p:txBody>
          <a:bodyPr>
            <a:normAutofit fontScale="92500" lnSpcReduction="20000"/>
          </a:bodyPr>
          <a:lstStyle/>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Play and exploration is key.</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Daily phonics and maths teaching input.</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Fine motor skill development.</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Quality interactions with adults to support play, social and emotional skills and learning.</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1:1 reading at least once a week.</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Group/shared reading daily.</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Handwriting sessions when the children are ready.</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Planning through topics and always linked to the children’s interests.</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Plenty of hands-on and practical experiences.</a:t>
            </a:r>
          </a:p>
          <a:p>
            <a:pPr marL="285750" indent="-285750" eaLnBrk="1" hangingPunct="1">
              <a:lnSpc>
                <a:spcPct val="107000"/>
              </a:lnSpc>
              <a:spcAft>
                <a:spcPts val="800"/>
              </a:spcAft>
              <a:buFont typeface="Arial" panose="020B0604020202020204" pitchFamily="34" charset="0"/>
              <a:buChar char="•"/>
            </a:pPr>
            <a:r>
              <a:rPr lang="en-GB" altLang="en-US" dirty="0">
                <a:cs typeface="Calibri" panose="020F0502020204030204" pitchFamily="34" charset="0"/>
              </a:rPr>
              <a:t>A nurturing environment focused on getting to know each child as an individual. </a:t>
            </a:r>
          </a:p>
          <a:p>
            <a:pPr marL="285750" indent="-285750" eaLnBrk="1" hangingPunct="1">
              <a:lnSpc>
                <a:spcPct val="107000"/>
              </a:lnSpc>
              <a:spcAft>
                <a:spcPts val="800"/>
              </a:spcAft>
              <a:buFont typeface="Arial" panose="020B0604020202020204" pitchFamily="34" charset="0"/>
              <a:buChar char="•"/>
            </a:pPr>
            <a:endParaRPr lang="en-GB" altLang="en-US" dirty="0">
              <a:latin typeface="BPreplay" pitchFamily="50" charset="0"/>
              <a:cs typeface="Calibri" panose="020F0502020204030204" pitchFamily="34" charset="0"/>
            </a:endParaRPr>
          </a:p>
          <a:p>
            <a:pPr marL="285750" indent="-285750" eaLnBrk="1" hangingPunct="1">
              <a:lnSpc>
                <a:spcPct val="107000"/>
              </a:lnSpc>
              <a:spcAft>
                <a:spcPts val="800"/>
              </a:spcAft>
              <a:buFont typeface="Arial" panose="020B0604020202020204" pitchFamily="34" charset="0"/>
              <a:buChar char="•"/>
            </a:pPr>
            <a:endParaRPr lang="en-GB" altLang="en-US" dirty="0">
              <a:latin typeface="BPreplay" pitchFamily="50" charset="0"/>
              <a:cs typeface="Calibri" panose="020F0502020204030204" pitchFamily="34" charset="0"/>
            </a:endParaRPr>
          </a:p>
          <a:p>
            <a:pPr marL="285750" indent="-285750" eaLnBrk="1" hangingPunct="1">
              <a:lnSpc>
                <a:spcPct val="107000"/>
              </a:lnSpc>
              <a:spcAft>
                <a:spcPts val="800"/>
              </a:spcAft>
              <a:buFont typeface="Arial" panose="020B0604020202020204" pitchFamily="34" charset="0"/>
              <a:buChar char="•"/>
            </a:pPr>
            <a:endParaRPr lang="en-GB" altLang="en-US" dirty="0">
              <a:latin typeface="BPreplay" pitchFamily="50" charset="0"/>
              <a:cs typeface="Calibri" panose="020F0502020204030204" pitchFamily="34" charset="0"/>
            </a:endParaRPr>
          </a:p>
          <a:p>
            <a:pPr marL="285750" indent="-285750" eaLnBrk="1" hangingPunct="1">
              <a:lnSpc>
                <a:spcPct val="107000"/>
              </a:lnSpc>
              <a:spcAft>
                <a:spcPts val="800"/>
              </a:spcAft>
              <a:buFont typeface="Arial" panose="020B0604020202020204" pitchFamily="34" charset="0"/>
              <a:buChar char="•"/>
            </a:pPr>
            <a:endParaRPr lang="en-GB" altLang="en-US" dirty="0">
              <a:latin typeface="BPreplay" pitchFamily="50" charset="0"/>
              <a:cs typeface="Calibri" panose="020F0502020204030204" pitchFamily="34" charset="0"/>
            </a:endParaRPr>
          </a:p>
          <a:p>
            <a:pPr marL="285750" indent="-285750" eaLnBrk="1" hangingPunct="1">
              <a:lnSpc>
                <a:spcPct val="107000"/>
              </a:lnSpc>
              <a:spcAft>
                <a:spcPts val="800"/>
              </a:spcAft>
              <a:buFont typeface="Arial" panose="020B0604020202020204" pitchFamily="34" charset="0"/>
              <a:buChar char="•"/>
            </a:pPr>
            <a:endParaRPr lang="en-GB" altLang="en-US" dirty="0">
              <a:latin typeface="BPreplay" pitchFamily="50" charset="0"/>
              <a:cs typeface="Calibri" panose="020F0502020204030204" pitchFamily="34" charset="0"/>
            </a:endParaRPr>
          </a:p>
        </p:txBody>
      </p:sp>
    </p:spTree>
    <p:extLst>
      <p:ext uri="{BB962C8B-B14F-4D97-AF65-F5344CB8AC3E}">
        <p14:creationId xmlns:p14="http://schemas.microsoft.com/office/powerpoint/2010/main" val="5516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F037412-7BC5-4AAA-8ED5-FC377A84CB0C}"/>
              </a:ext>
            </a:extLst>
          </p:cNvPr>
          <p:cNvSpPr>
            <a:spLocks noGrp="1"/>
          </p:cNvSpPr>
          <p:nvPr>
            <p:ph type="title"/>
          </p:nvPr>
        </p:nvSpPr>
        <p:spPr/>
        <p:txBody>
          <a:bodyPr/>
          <a:lstStyle/>
          <a:p>
            <a:r>
              <a:rPr lang="en-US" dirty="0"/>
              <a:t>Useful Information </a:t>
            </a:r>
            <a:br>
              <a:rPr lang="en-US" dirty="0"/>
            </a:br>
            <a:endParaRPr lang="en-US" dirty="0"/>
          </a:p>
        </p:txBody>
      </p:sp>
      <p:sp>
        <p:nvSpPr>
          <p:cNvPr id="3" name="Text Placeholder 2">
            <a:extLst>
              <a:ext uri="{FF2B5EF4-FFF2-40B4-BE49-F238E27FC236}">
                <a16:creationId xmlns="" xmlns:a16="http://schemas.microsoft.com/office/drawing/2014/main" id="{EF99585A-5E1F-40FA-8E64-BB4F04611657}"/>
              </a:ext>
            </a:extLst>
          </p:cNvPr>
          <p:cNvSpPr>
            <a:spLocks noGrp="1"/>
          </p:cNvSpPr>
          <p:nvPr>
            <p:ph type="body" sz="quarter" idx="11"/>
          </p:nvPr>
        </p:nvSpPr>
        <p:spPr>
          <a:xfrm>
            <a:off x="3707605" y="2176461"/>
            <a:ext cx="7969137" cy="4060032"/>
          </a:xfrm>
        </p:spPr>
        <p:txBody>
          <a:bodyPr vert="horz" lIns="91440" tIns="45720" rIns="91440" bIns="45720" rtlCol="0" anchor="t">
            <a:normAutofit fontScale="92500" lnSpcReduction="20000"/>
          </a:bodyPr>
          <a:lstStyle/>
          <a:p>
            <a:pPr eaLnBrk="1" hangingPunct="1">
              <a:lnSpc>
                <a:spcPct val="107000"/>
              </a:lnSpc>
              <a:spcAft>
                <a:spcPts val="800"/>
              </a:spcAft>
            </a:pPr>
            <a:r>
              <a:rPr lang="en-GB" altLang="en-US" sz="1800" dirty="0">
                <a:cs typeface="Calibri" panose="020F0502020204030204" pitchFamily="34" charset="0"/>
              </a:rPr>
              <a:t>Trays and Pegs: </a:t>
            </a:r>
            <a:r>
              <a:rPr lang="en-GB" altLang="en-US" sz="1800" b="0" dirty="0">
                <a:cs typeface="Calibri" panose="020F0502020204030204" pitchFamily="34" charset="0"/>
              </a:rPr>
              <a:t>All children will be provided with a named tray for storing their reading books and any items they create whilst at school.</a:t>
            </a:r>
          </a:p>
          <a:p>
            <a:pPr eaLnBrk="1" hangingPunct="1">
              <a:lnSpc>
                <a:spcPct val="107000"/>
              </a:lnSpc>
              <a:spcAft>
                <a:spcPts val="800"/>
              </a:spcAft>
            </a:pPr>
            <a:r>
              <a:rPr lang="en-GB" altLang="en-US" sz="1800" b="0" dirty="0">
                <a:cs typeface="Calibri" panose="020F0502020204030204" pitchFamily="34" charset="0"/>
              </a:rPr>
              <a:t>All children will have a named peg in the cloakroom where they can store their personal belongings.</a:t>
            </a:r>
          </a:p>
          <a:p>
            <a:pPr eaLnBrk="1" hangingPunct="1">
              <a:lnSpc>
                <a:spcPct val="107000"/>
              </a:lnSpc>
              <a:spcAft>
                <a:spcPts val="800"/>
              </a:spcAft>
            </a:pPr>
            <a:r>
              <a:rPr lang="en-GB" altLang="en-US" sz="1800" b="1" dirty="0">
                <a:cs typeface="Calibri" panose="020F0502020204030204" pitchFamily="34" charset="0"/>
              </a:rPr>
              <a:t>Objects from home:</a:t>
            </a:r>
            <a:r>
              <a:rPr lang="en-GB" altLang="en-US" sz="1800" dirty="0">
                <a:cs typeface="Calibri" panose="020F0502020204030204" pitchFamily="34" charset="0"/>
              </a:rPr>
              <a:t> </a:t>
            </a:r>
            <a:r>
              <a:rPr lang="en-GB" altLang="en-US" sz="1800" b="0" dirty="0">
                <a:cs typeface="Calibri" panose="020F0502020204030204" pitchFamily="34" charset="0"/>
              </a:rPr>
              <a:t>Children are welcome to bring in objects from home if they relate to our current topic (books, maps, leaflets etc).</a:t>
            </a:r>
          </a:p>
          <a:p>
            <a:pPr eaLnBrk="1" hangingPunct="1">
              <a:lnSpc>
                <a:spcPct val="107000"/>
              </a:lnSpc>
              <a:spcAft>
                <a:spcPts val="800"/>
              </a:spcAft>
            </a:pPr>
            <a:r>
              <a:rPr lang="en-GB" altLang="en-US" sz="1800" b="0" dirty="0">
                <a:cs typeface="Calibri" panose="020F0502020204030204" pitchFamily="34" charset="0"/>
              </a:rPr>
              <a:t>The children are welcome to share any ‘work’ or experiences from home either via Tapestry or during our Show and Tell sessions on a Friday. </a:t>
            </a:r>
          </a:p>
          <a:p>
            <a:pPr eaLnBrk="1" hangingPunct="1">
              <a:lnSpc>
                <a:spcPct val="107000"/>
              </a:lnSpc>
              <a:spcAft>
                <a:spcPts val="800"/>
              </a:spcAft>
            </a:pPr>
            <a:r>
              <a:rPr lang="en-GB" altLang="en-US" sz="1800" dirty="0">
                <a:solidFill>
                  <a:schemeClr val="tx1"/>
                </a:solidFill>
                <a:latin typeface="BPreplay" pitchFamily="50" charset="0"/>
                <a:cs typeface="Calibri" panose="020F0502020204030204" pitchFamily="34" charset="0"/>
              </a:rPr>
              <a:t>Children are always welcome to bring in and show any ‘work’ that they may have done at home or photos of themselves doing something special at the weekends. The show and tell sessions are on a Friday.</a:t>
            </a:r>
          </a:p>
          <a:p>
            <a:endParaRPr lang="en-US" dirty="0"/>
          </a:p>
        </p:txBody>
      </p:sp>
    </p:spTree>
    <p:extLst>
      <p:ext uri="{BB962C8B-B14F-4D97-AF65-F5344CB8AC3E}">
        <p14:creationId xmlns:p14="http://schemas.microsoft.com/office/powerpoint/2010/main" val="270191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EA8A48-57B8-480B-912A-B017D739B4D0}"/>
              </a:ext>
            </a:extLst>
          </p:cNvPr>
          <p:cNvSpPr>
            <a:spLocks noGrp="1"/>
          </p:cNvSpPr>
          <p:nvPr>
            <p:ph type="title"/>
          </p:nvPr>
        </p:nvSpPr>
        <p:spPr>
          <a:xfrm>
            <a:off x="762000" y="730864"/>
            <a:ext cx="10668000" cy="615553"/>
          </a:xfrm>
        </p:spPr>
        <p:txBody>
          <a:bodyPr/>
          <a:lstStyle/>
          <a:p>
            <a:r>
              <a:rPr lang="en-US" dirty="0">
                <a:solidFill>
                  <a:schemeClr val="tx1"/>
                </a:solidFill>
              </a:rPr>
              <a:t>Clothing</a:t>
            </a:r>
          </a:p>
        </p:txBody>
      </p:sp>
      <p:sp>
        <p:nvSpPr>
          <p:cNvPr id="16" name="Text Placeholder 15">
            <a:extLst>
              <a:ext uri="{FF2B5EF4-FFF2-40B4-BE49-F238E27FC236}">
                <a16:creationId xmlns="" xmlns:a16="http://schemas.microsoft.com/office/drawing/2014/main" id="{82B839A9-BE4F-40C7-ABA3-682B626FFB08}"/>
              </a:ext>
            </a:extLst>
          </p:cNvPr>
          <p:cNvSpPr>
            <a:spLocks noGrp="1"/>
          </p:cNvSpPr>
          <p:nvPr>
            <p:ph type="body" sz="quarter" idx="13"/>
          </p:nvPr>
        </p:nvSpPr>
        <p:spPr>
          <a:xfrm>
            <a:off x="762001" y="1904999"/>
            <a:ext cx="10132218" cy="4343401"/>
          </a:xfrm>
        </p:spPr>
        <p:txBody>
          <a:bodyPr/>
          <a:lstStyle/>
          <a:p>
            <a:pPr eaLnBrk="1" hangingPunct="1">
              <a:lnSpc>
                <a:spcPct val="107000"/>
              </a:lnSpc>
              <a:spcAft>
                <a:spcPts val="800"/>
              </a:spcAft>
            </a:pPr>
            <a:r>
              <a:rPr lang="en-GB" altLang="en-US" sz="1800" dirty="0">
                <a:cs typeface="Calibri" panose="020F0502020204030204" pitchFamily="34" charset="0"/>
              </a:rPr>
              <a:t>Please can all uniform and PE kit be labelled with your child’s full name; this makes it much easier when trying to return items of clothing to the correct owner.</a:t>
            </a:r>
          </a:p>
          <a:p>
            <a:pPr eaLnBrk="1" hangingPunct="1">
              <a:lnSpc>
                <a:spcPct val="107000"/>
              </a:lnSpc>
              <a:spcAft>
                <a:spcPts val="800"/>
              </a:spcAft>
            </a:pPr>
            <a:endParaRPr lang="en-GB" altLang="en-US" sz="1800" dirty="0">
              <a:cs typeface="Calibri" panose="020F0502020204030204" pitchFamily="34" charset="0"/>
            </a:endParaRPr>
          </a:p>
          <a:p>
            <a:pPr eaLnBrk="1" hangingPunct="1">
              <a:lnSpc>
                <a:spcPct val="107000"/>
              </a:lnSpc>
              <a:spcAft>
                <a:spcPts val="800"/>
              </a:spcAft>
            </a:pPr>
            <a:r>
              <a:rPr lang="en-GB" altLang="en-US" sz="1800" dirty="0">
                <a:cs typeface="Calibri" panose="020F0502020204030204" pitchFamily="34" charset="0"/>
              </a:rPr>
              <a:t>Please ensure that your child brings in sensible clothing for all weathers. We will be outside, even in the rain, so a waterproof coat is essential. </a:t>
            </a:r>
          </a:p>
          <a:p>
            <a:pPr eaLnBrk="1" hangingPunct="1">
              <a:lnSpc>
                <a:spcPct val="107000"/>
              </a:lnSpc>
              <a:spcAft>
                <a:spcPts val="800"/>
              </a:spcAft>
            </a:pPr>
            <a:endParaRPr lang="en-GB" altLang="en-US" sz="1800" dirty="0">
              <a:cs typeface="Calibri" panose="020F0502020204030204" pitchFamily="34" charset="0"/>
            </a:endParaRPr>
          </a:p>
          <a:p>
            <a:pPr eaLnBrk="1" hangingPunct="1">
              <a:lnSpc>
                <a:spcPct val="107000"/>
              </a:lnSpc>
              <a:spcAft>
                <a:spcPts val="800"/>
              </a:spcAft>
            </a:pPr>
            <a:r>
              <a:rPr lang="en-GB" altLang="en-US" sz="1800" dirty="0">
                <a:cs typeface="Calibri" panose="020F0502020204030204" pitchFamily="34" charset="0"/>
              </a:rPr>
              <a:t>If there is a possibility of getting very muddy we do provide mud suits for the children.</a:t>
            </a:r>
          </a:p>
          <a:p>
            <a:pPr eaLnBrk="1" hangingPunct="1">
              <a:lnSpc>
                <a:spcPct val="107000"/>
              </a:lnSpc>
              <a:spcAft>
                <a:spcPts val="800"/>
              </a:spcAft>
            </a:pPr>
            <a:endParaRPr lang="en-GB" altLang="en-US" sz="1800" dirty="0">
              <a:cs typeface="Calibri" panose="020F0502020204030204" pitchFamily="34" charset="0"/>
            </a:endParaRPr>
          </a:p>
          <a:p>
            <a:pPr eaLnBrk="1" hangingPunct="1">
              <a:lnSpc>
                <a:spcPct val="107000"/>
              </a:lnSpc>
              <a:spcAft>
                <a:spcPts val="800"/>
              </a:spcAft>
            </a:pPr>
            <a:r>
              <a:rPr lang="en-GB" altLang="en-US" sz="1800" dirty="0">
                <a:cs typeface="Calibri" panose="020F0502020204030204" pitchFamily="34" charset="0"/>
              </a:rPr>
              <a:t>In the Summer, we ask that children bring in a sunhat and </a:t>
            </a:r>
            <a:r>
              <a:rPr lang="en-GB" altLang="en-US" sz="1800" dirty="0" smtClean="0">
                <a:cs typeface="Calibri" panose="020F0502020204030204" pitchFamily="34" charset="0"/>
              </a:rPr>
              <a:t>sun cream.</a:t>
            </a:r>
            <a:endParaRPr lang="en-GB" altLang="en-US" sz="1800" dirty="0">
              <a:cs typeface="Calibri" panose="020F0502020204030204" pitchFamily="34" charset="0"/>
            </a:endParaRPr>
          </a:p>
          <a:p>
            <a:pPr eaLnBrk="1" hangingPunct="1">
              <a:lnSpc>
                <a:spcPct val="107000"/>
              </a:lnSpc>
              <a:spcAft>
                <a:spcPts val="800"/>
              </a:spcAft>
            </a:pPr>
            <a:endParaRPr lang="en-GB" altLang="en-US" sz="1800" dirty="0">
              <a:cs typeface="Calibri" panose="020F0502020204030204" pitchFamily="34" charset="0"/>
            </a:endParaRPr>
          </a:p>
          <a:p>
            <a:pPr eaLnBrk="1" hangingPunct="1">
              <a:lnSpc>
                <a:spcPct val="107000"/>
              </a:lnSpc>
              <a:spcAft>
                <a:spcPts val="800"/>
              </a:spcAft>
            </a:pPr>
            <a:r>
              <a:rPr lang="en-GB" altLang="en-US" sz="1800" dirty="0">
                <a:cs typeface="Calibri" panose="020F0502020204030204" pitchFamily="34" charset="0"/>
              </a:rPr>
              <a:t>We ask that all parents provide a pair of wellies that can be kept on site at all times.</a:t>
            </a:r>
          </a:p>
          <a:p>
            <a:endParaRPr lang="en-US" dirty="0"/>
          </a:p>
        </p:txBody>
      </p:sp>
      <p:sp>
        <p:nvSpPr>
          <p:cNvPr id="3" name="Rectangle 2">
            <a:extLst>
              <a:ext uri="{FF2B5EF4-FFF2-40B4-BE49-F238E27FC236}">
                <a16:creationId xmlns="" xmlns:a16="http://schemas.microsoft.com/office/drawing/2014/main" id="{7507DA2F-6F3E-4FE7-801C-2FDE215C712C}"/>
              </a:ext>
            </a:extLst>
          </p:cNvPr>
          <p:cNvSpPr/>
          <p:nvPr/>
        </p:nvSpPr>
        <p:spPr>
          <a:xfrm>
            <a:off x="762000" y="2895600"/>
            <a:ext cx="10668000" cy="3352800"/>
          </a:xfrm>
          <a:prstGeom prst="rect">
            <a:avLst/>
          </a:prstGeom>
        </p:spPr>
        <p:txBody>
          <a:bodyPr/>
          <a:lstStyle/>
          <a:p>
            <a:pPr lvl="0">
              <a:lnSpc>
                <a:spcPct val="100000"/>
              </a:lnSpc>
              <a:buChar char="•"/>
            </a:pPr>
            <a:endParaRPr lang="en-US" sz="1400" dirty="0">
              <a:solidFill>
                <a:schemeClr val="tx1"/>
              </a:solidFill>
            </a:endParaRPr>
          </a:p>
          <a:p>
            <a:pPr lvl="0">
              <a:lnSpc>
                <a:spcPct val="100000"/>
              </a:lnSpc>
              <a:buChar char="•"/>
            </a:pPr>
            <a:endParaRPr lang="en-US" sz="1400" dirty="0">
              <a:solidFill>
                <a:schemeClr val="tx1"/>
              </a:solidFill>
            </a:endParaRPr>
          </a:p>
          <a:p>
            <a:pPr lvl="0">
              <a:lnSpc>
                <a:spcPct val="100000"/>
              </a:lnSpc>
              <a:buChar char="•"/>
            </a:pPr>
            <a:endParaRPr lang="en-US" sz="1400" dirty="0">
              <a:solidFill>
                <a:schemeClr val="tx1"/>
              </a:solidFill>
            </a:endParaRPr>
          </a:p>
        </p:txBody>
      </p:sp>
    </p:spTree>
    <p:extLst>
      <p:ext uri="{BB962C8B-B14F-4D97-AF65-F5344CB8AC3E}">
        <p14:creationId xmlns:p14="http://schemas.microsoft.com/office/powerpoint/2010/main" val="34773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87FFCC38-D58E-4E17-AA29-4F5F2A66F1EA}"/>
              </a:ext>
            </a:extLst>
          </p:cNvPr>
          <p:cNvSpPr>
            <a:spLocks noGrp="1"/>
          </p:cNvSpPr>
          <p:nvPr>
            <p:ph type="title"/>
          </p:nvPr>
        </p:nvSpPr>
        <p:spPr/>
        <p:txBody>
          <a:bodyPr/>
          <a:lstStyle/>
          <a:p>
            <a:r>
              <a:rPr lang="en-US" dirty="0"/>
              <a:t>Food and Drink</a:t>
            </a:r>
            <a:br>
              <a:rPr lang="en-US" dirty="0"/>
            </a:br>
            <a:endParaRPr lang="en-US" dirty="0"/>
          </a:p>
        </p:txBody>
      </p:sp>
      <p:sp>
        <p:nvSpPr>
          <p:cNvPr id="9219" name="Rectangle 8">
            <a:extLst>
              <a:ext uri="{FF2B5EF4-FFF2-40B4-BE49-F238E27FC236}">
                <a16:creationId xmlns="" xmlns:a16="http://schemas.microsoft.com/office/drawing/2014/main" id="{A17D04F1-4318-4DD6-B27E-D66AE4D426B2}"/>
              </a:ext>
            </a:extLst>
          </p:cNvPr>
          <p:cNvSpPr>
            <a:spLocks noGrp="1" noChangeArrowheads="1"/>
          </p:cNvSpPr>
          <p:nvPr>
            <p:ph type="body" sz="quarter" idx="11"/>
          </p:nvPr>
        </p:nvSpPr>
        <p:spPr>
          <a:xfrm>
            <a:off x="761999" y="1905000"/>
            <a:ext cx="10760869" cy="4095750"/>
          </a:xfrm>
        </p:spPr>
        <p:txBody>
          <a:bodyPr wrap="square" anchor="t">
            <a:normAutofit lnSpcReduction="10000"/>
          </a:bodyPr>
          <a:lstStyle/>
          <a:p>
            <a:pPr eaLnBrk="1" fontAlgn="auto" hangingPunct="1">
              <a:lnSpc>
                <a:spcPct val="107000"/>
              </a:lnSpc>
              <a:spcAft>
                <a:spcPts val="800"/>
              </a:spcAft>
              <a:defRPr/>
            </a:pPr>
            <a:r>
              <a:rPr lang="en-GB" sz="1800" b="0" dirty="0">
                <a:latin typeface="+mj-lt"/>
                <a:ea typeface="Calibri" panose="020F0502020204030204" pitchFamily="34" charset="0"/>
                <a:cs typeface="Times New Roman" panose="02020603050405020304" pitchFamily="18" charset="0"/>
              </a:rPr>
              <a:t>Lunch time is between 12 and 1:15pm. The children are all eligible to receive free school meals but can bring in a packed lunch if preferred. Please speak to our catering team for more information.</a:t>
            </a:r>
          </a:p>
          <a:p>
            <a:pPr eaLnBrk="1" fontAlgn="auto" hangingPunct="1">
              <a:lnSpc>
                <a:spcPct val="107000"/>
              </a:lnSpc>
              <a:spcAft>
                <a:spcPts val="800"/>
              </a:spcAft>
              <a:defRPr/>
            </a:pPr>
            <a:r>
              <a:rPr lang="en-GB" sz="1800" b="0" dirty="0">
                <a:latin typeface="+mj-lt"/>
                <a:ea typeface="Calibri" panose="020F0502020204030204" pitchFamily="34" charset="0"/>
                <a:cs typeface="Times New Roman" panose="02020603050405020304" pitchFamily="18" charset="0"/>
              </a:rPr>
              <a:t>Snacks: Children are welcome to purchase a morning snack from the kitchen at a cost of 25p per day (this can be paid straight to the school office). The snacks available are croissants, waffles, cereal bars, raisins and fruit. </a:t>
            </a:r>
          </a:p>
          <a:p>
            <a:pPr eaLnBrk="1" fontAlgn="auto" hangingPunct="1">
              <a:lnSpc>
                <a:spcPct val="107000"/>
              </a:lnSpc>
              <a:spcAft>
                <a:spcPts val="800"/>
              </a:spcAft>
              <a:defRPr/>
            </a:pPr>
            <a:r>
              <a:rPr lang="en-GB" sz="1800" b="0" dirty="0">
                <a:latin typeface="+mj-lt"/>
                <a:ea typeface="Calibri" panose="020F0502020204030204" pitchFamily="34" charset="0"/>
                <a:cs typeface="Times New Roman" panose="02020603050405020304" pitchFamily="18" charset="0"/>
              </a:rPr>
              <a:t>Children can bring in their own healthy snack if preferred.</a:t>
            </a:r>
          </a:p>
          <a:p>
            <a:pPr eaLnBrk="1" fontAlgn="auto" hangingPunct="1">
              <a:lnSpc>
                <a:spcPct val="107000"/>
              </a:lnSpc>
              <a:spcAft>
                <a:spcPts val="800"/>
              </a:spcAft>
              <a:defRPr/>
            </a:pPr>
            <a:r>
              <a:rPr lang="en-GB" sz="1800" b="0" dirty="0">
                <a:latin typeface="+mj-lt"/>
                <a:ea typeface="Calibri" panose="020F0502020204030204" pitchFamily="34" charset="0"/>
                <a:cs typeface="Times New Roman" panose="02020603050405020304" pitchFamily="18" charset="0"/>
              </a:rPr>
              <a:t>In the afternoon, the children will receive a free piece of fruit or veg.</a:t>
            </a:r>
          </a:p>
          <a:p>
            <a:pPr eaLnBrk="1" fontAlgn="auto" hangingPunct="1">
              <a:lnSpc>
                <a:spcPct val="107000"/>
              </a:lnSpc>
              <a:spcAft>
                <a:spcPts val="800"/>
              </a:spcAft>
              <a:defRPr/>
            </a:pPr>
            <a:r>
              <a:rPr lang="en-GB" sz="1800" b="0" dirty="0">
                <a:latin typeface="+mj-lt"/>
                <a:ea typeface="Calibri" panose="020F0502020204030204" pitchFamily="34" charset="0"/>
                <a:cs typeface="Times New Roman" panose="02020603050405020304" pitchFamily="18" charset="0"/>
              </a:rPr>
              <a:t>Drinks: We ask that all children bring in a NAMED water bottle each day. These can be refilled each morning and throughout the day at our water cooler. </a:t>
            </a:r>
          </a:p>
          <a:p>
            <a:pPr eaLnBrk="1" fontAlgn="auto" hangingPunct="1">
              <a:lnSpc>
                <a:spcPct val="107000"/>
              </a:lnSpc>
              <a:spcAft>
                <a:spcPts val="800"/>
              </a:spcAft>
              <a:defRPr/>
            </a:pPr>
            <a:r>
              <a:rPr lang="en-GB" sz="1800" b="0" dirty="0">
                <a:latin typeface="+mj-lt"/>
                <a:ea typeface="Calibri" panose="020F0502020204030204" pitchFamily="34" charset="0"/>
                <a:cs typeface="Times New Roman" panose="02020603050405020304" pitchFamily="18" charset="0"/>
              </a:rPr>
              <a:t>We do ask that children only bring in water during the day. </a:t>
            </a:r>
            <a:endParaRPr lang="en-GB" sz="1600" b="0" dirty="0">
              <a:latin typeface="+mj-lt"/>
              <a:ea typeface="Calibri" panose="020F0502020204030204" pitchFamily="34" charset="0"/>
              <a:cs typeface="Times New Roman" panose="02020603050405020304" pitchFamily="18" charset="0"/>
            </a:endParaRPr>
          </a:p>
          <a:p>
            <a:endParaRPr lang="en-US" altLang="en-US" dirty="0"/>
          </a:p>
        </p:txBody>
      </p:sp>
    </p:spTree>
    <p:extLst>
      <p:ext uri="{BB962C8B-B14F-4D97-AF65-F5344CB8AC3E}">
        <p14:creationId xmlns:p14="http://schemas.microsoft.com/office/powerpoint/2010/main" val="26710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E70FA737-AD1C-47EE-9777-37A7095BC3B1}"/>
              </a:ext>
            </a:extLst>
          </p:cNvPr>
          <p:cNvSpPr>
            <a:spLocks noGrp="1"/>
          </p:cNvSpPr>
          <p:nvPr>
            <p:ph type="title"/>
          </p:nvPr>
        </p:nvSpPr>
        <p:spPr/>
        <p:txBody>
          <a:bodyPr/>
          <a:lstStyle/>
          <a:p>
            <a:r>
              <a:rPr lang="en-US" dirty="0"/>
              <a:t>Early Learning Goals</a:t>
            </a:r>
          </a:p>
        </p:txBody>
      </p:sp>
      <p:sp>
        <p:nvSpPr>
          <p:cNvPr id="2" name="Text Placeholder 1">
            <a:extLst>
              <a:ext uri="{FF2B5EF4-FFF2-40B4-BE49-F238E27FC236}">
                <a16:creationId xmlns="" xmlns:a16="http://schemas.microsoft.com/office/drawing/2014/main" id="{9B8BBDC7-B590-43B7-BBD0-3A247210E1AC}"/>
              </a:ext>
            </a:extLst>
          </p:cNvPr>
          <p:cNvSpPr>
            <a:spLocks noGrp="1"/>
          </p:cNvSpPr>
          <p:nvPr>
            <p:ph type="body" sz="quarter" idx="11"/>
          </p:nvPr>
        </p:nvSpPr>
        <p:spPr>
          <a:xfrm>
            <a:off x="762000" y="1905000"/>
            <a:ext cx="7696200" cy="4317206"/>
          </a:xfrm>
        </p:spPr>
        <p:txBody>
          <a:bodyPr>
            <a:normAutofit lnSpcReduction="10000"/>
          </a:bodyPr>
          <a:lstStyle/>
          <a:p>
            <a:r>
              <a:rPr lang="en-US" sz="2000" dirty="0"/>
              <a:t>There are 7 areas of learning.</a:t>
            </a:r>
          </a:p>
          <a:p>
            <a:endParaRPr lang="en-US" dirty="0"/>
          </a:p>
          <a:p>
            <a:pPr marL="285750" indent="-285750">
              <a:buFont typeface="Arial" panose="020B0604020202020204" pitchFamily="34" charset="0"/>
              <a:buChar char="•"/>
            </a:pPr>
            <a:r>
              <a:rPr lang="en-US" b="0" dirty="0"/>
              <a:t>Communication and Language</a:t>
            </a:r>
          </a:p>
          <a:p>
            <a:pPr marL="285750" indent="-285750">
              <a:buFont typeface="Arial" panose="020B0604020202020204" pitchFamily="34" charset="0"/>
              <a:buChar char="•"/>
            </a:pPr>
            <a:r>
              <a:rPr lang="en-US" b="0" dirty="0"/>
              <a:t>Personal, Social and Emotional Development</a:t>
            </a:r>
          </a:p>
          <a:p>
            <a:pPr marL="285750" indent="-285750">
              <a:buFont typeface="Arial" panose="020B0604020202020204" pitchFamily="34" charset="0"/>
              <a:buChar char="•"/>
            </a:pPr>
            <a:r>
              <a:rPr lang="en-US" b="0" dirty="0"/>
              <a:t>Physical Development	</a:t>
            </a:r>
          </a:p>
          <a:p>
            <a:pPr marL="285750" indent="-285750">
              <a:buFont typeface="Arial" panose="020B0604020202020204" pitchFamily="34" charset="0"/>
              <a:buChar char="•"/>
            </a:pPr>
            <a:r>
              <a:rPr lang="en-US" b="0" dirty="0"/>
              <a:t>Literacy</a:t>
            </a:r>
          </a:p>
          <a:p>
            <a:pPr marL="285750" indent="-285750">
              <a:buFont typeface="Arial" panose="020B0604020202020204" pitchFamily="34" charset="0"/>
              <a:buChar char="•"/>
            </a:pPr>
            <a:r>
              <a:rPr lang="en-US" b="0" dirty="0"/>
              <a:t>Mathematics</a:t>
            </a:r>
          </a:p>
          <a:p>
            <a:pPr marL="285750" indent="-285750">
              <a:buFont typeface="Arial" panose="020B0604020202020204" pitchFamily="34" charset="0"/>
              <a:buChar char="•"/>
            </a:pPr>
            <a:r>
              <a:rPr lang="en-US" b="0" dirty="0"/>
              <a:t>Understanding of the World</a:t>
            </a:r>
          </a:p>
          <a:p>
            <a:pPr marL="285750" indent="-285750">
              <a:buFont typeface="Arial" panose="020B0604020202020204" pitchFamily="34" charset="0"/>
              <a:buChar char="•"/>
            </a:pPr>
            <a:r>
              <a:rPr lang="en-US" b="0" dirty="0"/>
              <a:t>Expressive Arts and Design</a:t>
            </a:r>
          </a:p>
          <a:p>
            <a:pPr marL="285750" indent="-285750">
              <a:buFont typeface="Arial" panose="020B0604020202020204" pitchFamily="34" charset="0"/>
              <a:buChar char="•"/>
            </a:pPr>
            <a:endParaRPr lang="en-US" dirty="0"/>
          </a:p>
          <a:p>
            <a:r>
              <a:rPr lang="en-US" dirty="0"/>
              <a:t>There are 17 Early Learning Goals (ELG) within these areas that we aim to reach by the end of Reception.</a:t>
            </a:r>
          </a:p>
        </p:txBody>
      </p:sp>
    </p:spTree>
    <p:extLst>
      <p:ext uri="{BB962C8B-B14F-4D97-AF65-F5344CB8AC3E}">
        <p14:creationId xmlns:p14="http://schemas.microsoft.com/office/powerpoint/2010/main" val="2616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8D074-6F3D-488C-8220-03C2DEFDE854}">
  <ds:schemaRefs>
    <ds:schemaRef ds:uri="http://www.w3.org/XML/1998/namespace"/>
    <ds:schemaRef ds:uri="http://schemas.openxmlformats.org/package/2006/metadata/core-properties"/>
    <ds:schemaRef ds:uri="71af3243-3dd4-4a8d-8c0d-dd76da1f02a5"/>
    <ds:schemaRef ds:uri="http://purl.org/dc/elements/1.1/"/>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230e9df3-be65-4c73-a93b-d1236ebd677e"/>
    <ds:schemaRef ds:uri="16c05727-aa75-4e4a-9b5f-8a80a1165891"/>
    <ds:schemaRef ds:uri="http://schemas.microsoft.com/sharepoint/v3"/>
  </ds:schemaRefs>
</ds:datastoreItem>
</file>

<file path=customXml/itemProps3.xml><?xml version="1.0" encoding="utf-8"?>
<ds:datastoreItem xmlns:ds="http://schemas.openxmlformats.org/officeDocument/2006/customXml" ds:itemID="{0F9CE79C-5104-4273-B83B-D03AD839A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122</TotalTime>
  <Words>1226</Words>
  <Application>Microsoft Office PowerPoint</Application>
  <PresentationFormat>Custom</PresentationFormat>
  <Paragraphs>124</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Welcome to Bollington St. John’s Primary School</vt:lpstr>
      <vt:lpstr>Introduction</vt:lpstr>
      <vt:lpstr>Staff at Bollington St. John’s Primary</vt:lpstr>
      <vt:lpstr>Our Class Details</vt:lpstr>
      <vt:lpstr>What To Expect</vt:lpstr>
      <vt:lpstr>Useful Information  </vt:lpstr>
      <vt:lpstr>Clothing</vt:lpstr>
      <vt:lpstr>Food and Drink </vt:lpstr>
      <vt:lpstr>Early Learning Goals</vt:lpstr>
      <vt:lpstr>Characteristics of Effective Learning</vt:lpstr>
      <vt:lpstr>Baseline</vt:lpstr>
      <vt:lpstr>Learning Journals</vt:lpstr>
      <vt:lpstr>Home Learning</vt:lpstr>
      <vt:lpstr>PowerPoint Presentation</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Bollington St. John’s Primary School</dc:title>
  <dc:creator>Lucy Seddon</dc:creator>
  <cp:lastModifiedBy>sch8753516</cp:lastModifiedBy>
  <cp:revision>14</cp:revision>
  <dcterms:created xsi:type="dcterms:W3CDTF">2021-07-11T09:26:46Z</dcterms:created>
  <dcterms:modified xsi:type="dcterms:W3CDTF">2021-09-20T15:20:59Z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