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7"/>
  </p:notesMasterIdLst>
  <p:handoutMasterIdLst>
    <p:handoutMasterId r:id="rId28"/>
  </p:handoutMasterIdLst>
  <p:sldIdLst>
    <p:sldId id="268" r:id="rId3"/>
    <p:sldId id="264" r:id="rId4"/>
    <p:sldId id="272" r:id="rId5"/>
    <p:sldId id="273" r:id="rId6"/>
    <p:sldId id="276" r:id="rId7"/>
    <p:sldId id="277" r:id="rId8"/>
    <p:sldId id="278" r:id="rId9"/>
    <p:sldId id="288" r:id="rId10"/>
    <p:sldId id="279" r:id="rId11"/>
    <p:sldId id="280" r:id="rId12"/>
    <p:sldId id="290" r:id="rId13"/>
    <p:sldId id="291" r:id="rId14"/>
    <p:sldId id="282" r:id="rId15"/>
    <p:sldId id="292" r:id="rId16"/>
    <p:sldId id="293" r:id="rId17"/>
    <p:sldId id="283" r:id="rId18"/>
    <p:sldId id="294" r:id="rId19"/>
    <p:sldId id="295" r:id="rId20"/>
    <p:sldId id="285" r:id="rId21"/>
    <p:sldId id="287" r:id="rId22"/>
    <p:sldId id="286" r:id="rId23"/>
    <p:sldId id="296" r:id="rId24"/>
    <p:sldId id="297" r:id="rId25"/>
    <p:sldId id="284" r:id="rId26"/>
  </p:sldIdLst>
  <p:sldSz cx="9144000" cy="6858000" type="screen4x3"/>
  <p:notesSz cx="6858000" cy="9144000"/>
  <p:embeddedFontLst>
    <p:embeddedFont>
      <p:font typeface="Twinkl" panose="020B0604020202020204" charset="0"/>
      <p:regular r:id="rId29"/>
      <p:bold r:id="rId30"/>
    </p:embeddedFont>
    <p:embeddedFont>
      <p:font typeface="Roboto"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Tuffy-TTF" panose="020B0603060100000000"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B1A6"/>
    <a:srgbClr val="FAC247"/>
    <a:srgbClr val="67BE87"/>
    <a:srgbClr val="EE9BC3"/>
    <a:srgbClr val="F6A25C"/>
    <a:srgbClr val="8370B0"/>
    <a:srgbClr val="F9BD95"/>
    <a:srgbClr val="EEBCD9"/>
    <a:srgbClr val="C1DFC5"/>
    <a:srgbClr val="FDD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130" autoAdjust="0"/>
  </p:normalViewPr>
  <p:slideViewPr>
    <p:cSldViewPr snapToGrid="0" showGuides="1">
      <p:cViewPr varScale="1">
        <p:scale>
          <a:sx n="91" d="100"/>
          <a:sy n="91" d="100"/>
        </p:scale>
        <p:origin x="552"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a:t>
            </a:fld>
            <a:endParaRPr lang="en-GB"/>
          </a:p>
        </p:txBody>
      </p:sp>
    </p:spTree>
    <p:extLst>
      <p:ext uri="{BB962C8B-B14F-4D97-AF65-F5344CB8AC3E}">
        <p14:creationId xmlns:p14="http://schemas.microsoft.com/office/powerpoint/2010/main" val="182433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1" i="0" u="none" strike="noStrike" dirty="0">
                <a:solidFill>
                  <a:srgbClr val="000000"/>
                </a:solidFill>
                <a:effectLst/>
                <a:latin typeface="Calibri" panose="020F0502020204030204" pitchFamily="34" charset="0"/>
              </a:rPr>
              <a:t>Set 1:</a:t>
            </a:r>
            <a:r>
              <a:rPr lang="en-GB" sz="1800" b="0" i="0" u="none" strike="noStrike" dirty="0">
                <a:solidFill>
                  <a:srgbClr val="000000"/>
                </a:solidFill>
                <a:effectLst/>
                <a:latin typeface="Calibri" panose="020F0502020204030204" pitchFamily="34" charset="0"/>
              </a:rPr>
              <a:t> s, a, t, p</a:t>
            </a:r>
            <a:br>
              <a:rPr lang="en-GB" sz="1800" b="0" i="0" u="none" strike="noStrike" dirty="0">
                <a:solidFill>
                  <a:srgbClr val="000000"/>
                </a:solidFill>
                <a:effectLst/>
                <a:latin typeface="Calibri" panose="020F0502020204030204" pitchFamily="34" charset="0"/>
              </a:rPr>
            </a:br>
            <a:r>
              <a:rPr lang="en-GB" sz="1800" b="1" i="0" u="none" strike="noStrike" dirty="0">
                <a:solidFill>
                  <a:srgbClr val="000000"/>
                </a:solidFill>
                <a:effectLst/>
                <a:latin typeface="Calibri" panose="020F0502020204030204" pitchFamily="34" charset="0"/>
              </a:rPr>
              <a:t>Set 2:</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i</a:t>
            </a:r>
            <a:r>
              <a:rPr lang="en-GB" sz="1800" b="0" i="0" u="none" strike="noStrike" dirty="0">
                <a:solidFill>
                  <a:srgbClr val="000000"/>
                </a:solidFill>
                <a:effectLst/>
                <a:latin typeface="Calibri" panose="020F0502020204030204" pitchFamily="34" charset="0"/>
              </a:rPr>
              <a:t>, n, m, d</a:t>
            </a:r>
            <a:br>
              <a:rPr lang="en-GB" sz="1800" b="0" i="0" u="none" strike="noStrike" dirty="0">
                <a:solidFill>
                  <a:srgbClr val="000000"/>
                </a:solidFill>
                <a:effectLst/>
                <a:latin typeface="Calibri" panose="020F0502020204030204" pitchFamily="34" charset="0"/>
              </a:rPr>
            </a:br>
            <a:r>
              <a:rPr lang="en-GB" sz="1800" b="1" i="0" u="none" strike="noStrike" dirty="0">
                <a:solidFill>
                  <a:srgbClr val="000000"/>
                </a:solidFill>
                <a:effectLst/>
                <a:latin typeface="Calibri" panose="020F0502020204030204" pitchFamily="34" charset="0"/>
              </a:rPr>
              <a:t>Set 3:</a:t>
            </a:r>
            <a:r>
              <a:rPr lang="en-GB" sz="1800" b="0" i="0" u="none" strike="noStrike" dirty="0">
                <a:solidFill>
                  <a:srgbClr val="000000"/>
                </a:solidFill>
                <a:effectLst/>
                <a:latin typeface="Calibri" panose="020F0502020204030204" pitchFamily="34" charset="0"/>
              </a:rPr>
              <a:t> g, o, c, k</a:t>
            </a:r>
            <a:br>
              <a:rPr lang="en-GB" sz="1800" b="0" i="0" u="none" strike="noStrike" dirty="0">
                <a:solidFill>
                  <a:srgbClr val="000000"/>
                </a:solidFill>
                <a:effectLst/>
                <a:latin typeface="Calibri" panose="020F0502020204030204" pitchFamily="34" charset="0"/>
              </a:rPr>
            </a:br>
            <a:r>
              <a:rPr lang="en-GB" sz="1800" b="1" i="0" u="none" strike="noStrike" dirty="0">
                <a:solidFill>
                  <a:srgbClr val="000000"/>
                </a:solidFill>
                <a:effectLst/>
                <a:latin typeface="Calibri" panose="020F0502020204030204" pitchFamily="34" charset="0"/>
              </a:rPr>
              <a:t>Set 4:</a:t>
            </a:r>
            <a:r>
              <a:rPr lang="en-GB" sz="1800" b="0" i="0" u="none" strike="noStrike" dirty="0">
                <a:solidFill>
                  <a:srgbClr val="000000"/>
                </a:solidFill>
                <a:effectLst/>
                <a:latin typeface="Calibri" panose="020F0502020204030204" pitchFamily="34" charset="0"/>
              </a:rPr>
              <a:t> ck, e, u, r</a:t>
            </a:r>
            <a:br>
              <a:rPr lang="en-GB" sz="1800" b="0" i="0" u="none" strike="noStrike" dirty="0">
                <a:solidFill>
                  <a:srgbClr val="000000"/>
                </a:solidFill>
                <a:effectLst/>
                <a:latin typeface="Calibri" panose="020F0502020204030204" pitchFamily="34" charset="0"/>
              </a:rPr>
            </a:br>
            <a:r>
              <a:rPr lang="en-GB" sz="1800" b="1" i="0" u="none" strike="noStrike" dirty="0">
                <a:solidFill>
                  <a:srgbClr val="000000"/>
                </a:solidFill>
                <a:effectLst/>
                <a:latin typeface="Calibri" panose="020F0502020204030204" pitchFamily="34" charset="0"/>
              </a:rPr>
              <a:t>Set 5:</a:t>
            </a:r>
            <a:r>
              <a:rPr lang="en-GB" sz="1800" b="0" i="0" u="none" strike="noStrike" dirty="0">
                <a:solidFill>
                  <a:srgbClr val="000000"/>
                </a:solidFill>
                <a:effectLst/>
                <a:latin typeface="Calibri" panose="020F0502020204030204" pitchFamily="34" charset="0"/>
              </a:rPr>
              <a:t> h, b, f, ff, l, </a:t>
            </a:r>
            <a:r>
              <a:rPr lang="en-GB" sz="1800" b="0" i="0" u="none" strike="noStrike" dirty="0" err="1">
                <a:solidFill>
                  <a:srgbClr val="000000"/>
                </a:solidFill>
                <a:effectLst/>
                <a:latin typeface="Calibri" panose="020F0502020204030204" pitchFamily="34" charset="0"/>
              </a:rPr>
              <a:t>ll</a:t>
            </a:r>
            <a:r>
              <a:rPr lang="en-GB" sz="1800" b="0" i="0" u="none" strike="noStrike" dirty="0">
                <a:solidFill>
                  <a:srgbClr val="000000"/>
                </a:solidFill>
                <a:effectLst/>
                <a:latin typeface="Calibri" panose="020F0502020204030204" pitchFamily="34" charset="0"/>
              </a:rPr>
              <a:t>, ss</a:t>
            </a:r>
            <a:endParaRPr lang="en-GB" sz="4000" b="0" dirty="0">
              <a:effectLst/>
            </a:endParaRPr>
          </a:p>
          <a:p>
            <a:pPr rtl="0">
              <a:spcBef>
                <a:spcPts val="0"/>
              </a:spcBef>
              <a:spcAft>
                <a:spcPts val="0"/>
              </a:spcAft>
            </a:pPr>
            <a:r>
              <a:rPr lang="en-GB" sz="4000" b="0" dirty="0">
                <a:effectLst/>
              </a:rPr>
              <a:t/>
            </a:r>
            <a:br>
              <a:rPr lang="en-GB" sz="4000" b="0" dirty="0">
                <a:effectLst/>
              </a:rPr>
            </a:br>
            <a:r>
              <a:rPr lang="en-GB" sz="1800" b="0" i="0" u="none" strike="noStrike" dirty="0">
                <a:solidFill>
                  <a:srgbClr val="000000"/>
                </a:solidFill>
                <a:effectLst/>
                <a:latin typeface="Calibri" panose="020F0502020204030204" pitchFamily="34" charset="0"/>
              </a:rPr>
              <a:t>Phase 2 usually begins when children start their formal education in reception, though some preschools may also begin to teach letter sounds.</a:t>
            </a:r>
            <a:endParaRPr lang="en-GB" sz="40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36052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11</a:t>
            </a:fld>
            <a:endParaRPr lang="en-GB"/>
          </a:p>
        </p:txBody>
      </p:sp>
    </p:spTree>
    <p:extLst>
      <p:ext uri="{BB962C8B-B14F-4D97-AF65-F5344CB8AC3E}">
        <p14:creationId xmlns:p14="http://schemas.microsoft.com/office/powerpoint/2010/main" val="3928970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1" i="0" u="none" strike="noStrike" dirty="0">
                <a:solidFill>
                  <a:srgbClr val="000000"/>
                </a:solidFill>
                <a:effectLst/>
                <a:latin typeface="Arial" panose="020B0604020202020204" pitchFamily="34" charset="0"/>
              </a:rPr>
              <a:t>Set 6:</a:t>
            </a:r>
            <a:r>
              <a:rPr lang="en-GB" sz="1800" b="0" i="0" u="none" strike="noStrike" dirty="0">
                <a:solidFill>
                  <a:srgbClr val="000000"/>
                </a:solidFill>
                <a:effectLst/>
                <a:latin typeface="Arial" panose="020B0604020202020204" pitchFamily="34" charset="0"/>
              </a:rPr>
              <a:t> j, v, w, x</a:t>
            </a:r>
            <a:endParaRPr lang="en-GB" sz="4000" b="0" dirty="0">
              <a:effectLst/>
            </a:endParaRPr>
          </a:p>
          <a:p>
            <a:pPr rtl="0">
              <a:spcBef>
                <a:spcPts val="0"/>
              </a:spcBef>
              <a:spcAft>
                <a:spcPts val="0"/>
              </a:spcAft>
            </a:pPr>
            <a:r>
              <a:rPr lang="en-GB" sz="1800" b="1" i="0" u="none" strike="noStrike" dirty="0">
                <a:solidFill>
                  <a:srgbClr val="000000"/>
                </a:solidFill>
                <a:effectLst/>
                <a:latin typeface="Arial" panose="020B0604020202020204" pitchFamily="34" charset="0"/>
              </a:rPr>
              <a:t>Set 7:</a:t>
            </a:r>
            <a:r>
              <a:rPr lang="en-GB" sz="1800" b="0" i="0" u="none" strike="noStrike" dirty="0">
                <a:solidFill>
                  <a:srgbClr val="000000"/>
                </a:solidFill>
                <a:effectLst/>
                <a:latin typeface="Arial" panose="020B0604020202020204" pitchFamily="34" charset="0"/>
              </a:rPr>
              <a:t> y, z, </a:t>
            </a:r>
            <a:r>
              <a:rPr lang="en-GB" sz="1800" b="0" i="0" u="none" strike="noStrike" dirty="0" err="1">
                <a:solidFill>
                  <a:srgbClr val="000000"/>
                </a:solidFill>
                <a:effectLst/>
                <a:latin typeface="Arial" panose="020B0604020202020204" pitchFamily="34" charset="0"/>
              </a:rPr>
              <a:t>zz</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qu</a:t>
            </a:r>
            <a:endParaRPr lang="en-GB" sz="4000" b="0" dirty="0">
              <a:effectLst/>
            </a:endParaRPr>
          </a:p>
          <a:p>
            <a:pPr rtl="0">
              <a:spcBef>
                <a:spcPts val="0"/>
              </a:spcBef>
              <a:spcAft>
                <a:spcPts val="0"/>
              </a:spcAft>
            </a:pPr>
            <a:r>
              <a:rPr lang="en-GB" sz="1800" b="1" i="0" u="none" strike="noStrike" dirty="0">
                <a:solidFill>
                  <a:srgbClr val="000000"/>
                </a:solidFill>
                <a:effectLst/>
                <a:latin typeface="Arial" panose="020B0604020202020204" pitchFamily="34" charset="0"/>
              </a:rPr>
              <a:t>Consonant digraphs:</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ch</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sh</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th</a:t>
            </a:r>
            <a:r>
              <a:rPr lang="en-GB" sz="1800" b="0" i="0" u="none" strike="noStrike" dirty="0">
                <a:solidFill>
                  <a:srgbClr val="000000"/>
                </a:solidFill>
                <a:effectLst/>
                <a:latin typeface="Arial" panose="020B0604020202020204" pitchFamily="34" charset="0"/>
              </a:rPr>
              <a:t>, ng</a:t>
            </a:r>
            <a:endParaRPr lang="en-GB" sz="4000" b="0" dirty="0">
              <a:effectLst/>
            </a:endParaRPr>
          </a:p>
          <a:p>
            <a:pPr rtl="0">
              <a:spcBef>
                <a:spcPts val="0"/>
              </a:spcBef>
              <a:spcAft>
                <a:spcPts val="0"/>
              </a:spcAft>
            </a:pPr>
            <a:r>
              <a:rPr lang="en-GB" sz="1800" b="1" i="0" u="none" strike="noStrike" dirty="0">
                <a:solidFill>
                  <a:srgbClr val="000000"/>
                </a:solidFill>
                <a:effectLst/>
                <a:latin typeface="Arial" panose="020B0604020202020204" pitchFamily="34" charset="0"/>
              </a:rPr>
              <a:t>Vowel digraphs:</a:t>
            </a:r>
            <a:r>
              <a:rPr lang="en-GB" sz="1800" b="0" i="0" u="none" strike="noStrike" dirty="0">
                <a:solidFill>
                  <a:srgbClr val="000000"/>
                </a:solidFill>
                <a:effectLst/>
                <a:latin typeface="Arial" panose="020B0604020202020204" pitchFamily="34" charset="0"/>
              </a:rPr>
              <a:t> ai, </a:t>
            </a:r>
            <a:r>
              <a:rPr lang="en-GB" sz="1800" b="0" i="0" u="none" strike="noStrike" dirty="0" err="1">
                <a:solidFill>
                  <a:srgbClr val="000000"/>
                </a:solidFill>
                <a:effectLst/>
                <a:latin typeface="Arial" panose="020B0604020202020204" pitchFamily="34" charset="0"/>
              </a:rPr>
              <a:t>ee</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igh</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oa</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oo</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ar</a:t>
            </a:r>
            <a:r>
              <a:rPr lang="en-GB" sz="1800" b="0" i="0" u="none" strike="noStrike" dirty="0">
                <a:solidFill>
                  <a:srgbClr val="000000"/>
                </a:solidFill>
                <a:effectLst/>
                <a:latin typeface="Arial" panose="020B0604020202020204" pitchFamily="34" charset="0"/>
              </a:rPr>
              <a:t>, or, </a:t>
            </a:r>
            <a:r>
              <a:rPr lang="en-GB" sz="1800" b="0" i="0" u="none" strike="noStrike" dirty="0" err="1">
                <a:solidFill>
                  <a:srgbClr val="000000"/>
                </a:solidFill>
                <a:effectLst/>
                <a:latin typeface="Arial" panose="020B0604020202020204" pitchFamily="34" charset="0"/>
              </a:rPr>
              <a:t>ur</a:t>
            </a:r>
            <a:r>
              <a:rPr lang="en-GB" sz="1800" b="0" i="0" u="none" strike="noStrike" dirty="0">
                <a:solidFill>
                  <a:srgbClr val="000000"/>
                </a:solidFill>
                <a:effectLst/>
                <a:latin typeface="Arial" panose="020B0604020202020204" pitchFamily="34" charset="0"/>
              </a:rPr>
              <a:t>, ow, oi, ear, air, </a:t>
            </a:r>
            <a:r>
              <a:rPr lang="en-GB" sz="1800" b="0" i="0" u="none" strike="noStrike" dirty="0" err="1">
                <a:solidFill>
                  <a:srgbClr val="000000"/>
                </a:solidFill>
                <a:effectLst/>
                <a:latin typeface="Arial" panose="020B0604020202020204" pitchFamily="34" charset="0"/>
              </a:rPr>
              <a:t>ure</a:t>
            </a:r>
            <a:r>
              <a:rPr lang="en-GB" sz="1800" b="0" i="0" u="none" strike="noStrike" dirty="0">
                <a:solidFill>
                  <a:srgbClr val="000000"/>
                </a:solidFill>
                <a:effectLst/>
                <a:latin typeface="Arial" panose="020B0604020202020204" pitchFamily="34" charset="0"/>
              </a:rPr>
              <a:t>, er</a:t>
            </a:r>
            <a:endParaRPr lang="en-GB" sz="40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13</a:t>
            </a:fld>
            <a:endParaRPr lang="en-GB"/>
          </a:p>
        </p:txBody>
      </p:sp>
    </p:spTree>
    <p:extLst>
      <p:ext uri="{BB962C8B-B14F-4D97-AF65-F5344CB8AC3E}">
        <p14:creationId xmlns:p14="http://schemas.microsoft.com/office/powerpoint/2010/main" val="378489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1" i="0" u="none" strike="noStrike" dirty="0">
                <a:solidFill>
                  <a:srgbClr val="000000"/>
                </a:solidFill>
                <a:effectLst/>
                <a:latin typeface="Calibri" panose="020F0502020204030204" pitchFamily="34" charset="0"/>
              </a:rPr>
              <a:t>Set 6:</a:t>
            </a:r>
            <a:r>
              <a:rPr lang="en-GB" sz="1800" b="0" i="0" u="none" strike="noStrike" dirty="0">
                <a:solidFill>
                  <a:srgbClr val="000000"/>
                </a:solidFill>
                <a:effectLst/>
                <a:latin typeface="Calibri" panose="020F0502020204030204" pitchFamily="34" charset="0"/>
              </a:rPr>
              <a:t> j, v, w, x</a:t>
            </a:r>
            <a:endParaRPr lang="en-GB" sz="4000" b="0" dirty="0">
              <a:effectLst/>
            </a:endParaRPr>
          </a:p>
          <a:p>
            <a:pPr rtl="0">
              <a:spcBef>
                <a:spcPts val="0"/>
              </a:spcBef>
              <a:spcAft>
                <a:spcPts val="0"/>
              </a:spcAft>
            </a:pPr>
            <a:r>
              <a:rPr lang="en-GB" sz="1800" b="1" i="0" u="none" strike="noStrike" dirty="0">
                <a:solidFill>
                  <a:srgbClr val="000000"/>
                </a:solidFill>
                <a:effectLst/>
                <a:latin typeface="Calibri" panose="020F0502020204030204" pitchFamily="34" charset="0"/>
              </a:rPr>
              <a:t>Set 7:</a:t>
            </a:r>
            <a:r>
              <a:rPr lang="en-GB" sz="1800" b="0" i="0" u="none" strike="noStrike" dirty="0">
                <a:solidFill>
                  <a:srgbClr val="000000"/>
                </a:solidFill>
                <a:effectLst/>
                <a:latin typeface="Calibri" panose="020F0502020204030204" pitchFamily="34" charset="0"/>
              </a:rPr>
              <a:t> y, z, </a:t>
            </a:r>
            <a:r>
              <a:rPr lang="en-GB" sz="1800" b="0" i="0" u="none" strike="noStrike" dirty="0" err="1">
                <a:solidFill>
                  <a:srgbClr val="000000"/>
                </a:solidFill>
                <a:effectLst/>
                <a:latin typeface="Calibri" panose="020F0502020204030204" pitchFamily="34" charset="0"/>
              </a:rPr>
              <a:t>zz</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qu</a:t>
            </a:r>
            <a:endParaRPr lang="en-GB" sz="4000" b="0" dirty="0">
              <a:effectLst/>
            </a:endParaRPr>
          </a:p>
          <a:p>
            <a:pPr rtl="0">
              <a:spcBef>
                <a:spcPts val="0"/>
              </a:spcBef>
              <a:spcAft>
                <a:spcPts val="0"/>
              </a:spcAft>
            </a:pPr>
            <a:r>
              <a:rPr lang="en-GB" sz="1800" b="1" i="0" u="none" strike="noStrike" dirty="0">
                <a:solidFill>
                  <a:srgbClr val="000000"/>
                </a:solidFill>
                <a:effectLst/>
                <a:latin typeface="Calibri" panose="020F0502020204030204" pitchFamily="34" charset="0"/>
              </a:rPr>
              <a:t>Consonant digraphs: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ch</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sh</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th</a:t>
            </a:r>
            <a:r>
              <a:rPr lang="en-GB" sz="1800" b="0" i="0" u="none" strike="noStrike" dirty="0">
                <a:solidFill>
                  <a:srgbClr val="000000"/>
                </a:solidFill>
                <a:effectLst/>
                <a:latin typeface="Calibri" panose="020F0502020204030204" pitchFamily="34" charset="0"/>
              </a:rPr>
              <a:t>, ng</a:t>
            </a:r>
            <a:endParaRPr lang="en-GB" sz="4000" b="0" dirty="0">
              <a:effectLst/>
            </a:endParaRPr>
          </a:p>
          <a:p>
            <a:pPr rtl="0">
              <a:spcBef>
                <a:spcPts val="0"/>
              </a:spcBef>
              <a:spcAft>
                <a:spcPts val="0"/>
              </a:spcAft>
            </a:pPr>
            <a:r>
              <a:rPr lang="en-GB" sz="1800" b="1" i="0" u="none" strike="noStrike" dirty="0">
                <a:solidFill>
                  <a:srgbClr val="000000"/>
                </a:solidFill>
                <a:effectLst/>
                <a:latin typeface="Calibri" panose="020F0502020204030204" pitchFamily="34" charset="0"/>
              </a:rPr>
              <a:t>Vowel digraphs:</a:t>
            </a:r>
            <a:r>
              <a:rPr lang="en-GB" sz="1800" b="0" i="0" u="none" strike="noStrike" dirty="0">
                <a:solidFill>
                  <a:srgbClr val="000000"/>
                </a:solidFill>
                <a:effectLst/>
                <a:latin typeface="Calibri" panose="020F0502020204030204" pitchFamily="34" charset="0"/>
              </a:rPr>
              <a:t> ai, </a:t>
            </a:r>
            <a:r>
              <a:rPr lang="en-GB" sz="1800" b="0" i="0" u="none" strike="noStrike" dirty="0" err="1">
                <a:solidFill>
                  <a:srgbClr val="000000"/>
                </a:solidFill>
                <a:effectLst/>
                <a:latin typeface="Calibri" panose="020F0502020204030204" pitchFamily="34" charset="0"/>
              </a:rPr>
              <a:t>ee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igh</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oa</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oo</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ar</a:t>
            </a:r>
            <a:r>
              <a:rPr lang="en-GB" sz="1800" b="0" i="0" u="none" strike="noStrike" dirty="0">
                <a:solidFill>
                  <a:srgbClr val="000000"/>
                </a:solidFill>
                <a:effectLst/>
                <a:latin typeface="Calibri" panose="020F0502020204030204" pitchFamily="34" charset="0"/>
              </a:rPr>
              <a:t>, or, </a:t>
            </a:r>
            <a:r>
              <a:rPr lang="en-GB" sz="1800" b="0" i="0" u="none" strike="noStrike" dirty="0" err="1">
                <a:solidFill>
                  <a:srgbClr val="000000"/>
                </a:solidFill>
                <a:effectLst/>
                <a:latin typeface="Calibri" panose="020F0502020204030204" pitchFamily="34" charset="0"/>
              </a:rPr>
              <a:t>ur</a:t>
            </a:r>
            <a:r>
              <a:rPr lang="en-GB" sz="1800" b="0" i="0" u="none" strike="noStrike" dirty="0">
                <a:solidFill>
                  <a:srgbClr val="000000"/>
                </a:solidFill>
                <a:effectLst/>
                <a:latin typeface="Calibri" panose="020F0502020204030204" pitchFamily="34" charset="0"/>
              </a:rPr>
              <a:t>, ow, oi, ear, air, </a:t>
            </a:r>
            <a:r>
              <a:rPr lang="en-GB" sz="1800" b="0" i="0" u="none" strike="noStrike" dirty="0" err="1">
                <a:solidFill>
                  <a:srgbClr val="000000"/>
                </a:solidFill>
                <a:effectLst/>
                <a:latin typeface="Calibri" panose="020F0502020204030204" pitchFamily="34" charset="0"/>
              </a:rPr>
              <a:t>ure</a:t>
            </a:r>
            <a:r>
              <a:rPr lang="en-GB" sz="1800" b="0" i="0" u="none" strike="noStrike" dirty="0">
                <a:solidFill>
                  <a:srgbClr val="000000"/>
                </a:solidFill>
                <a:effectLst/>
                <a:latin typeface="Calibri" panose="020F0502020204030204" pitchFamily="34" charset="0"/>
              </a:rPr>
              <a:t>, er</a:t>
            </a:r>
            <a:endParaRPr lang="en-GB" sz="40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16</a:t>
            </a:fld>
            <a:endParaRPr lang="en-GB"/>
          </a:p>
        </p:txBody>
      </p:sp>
    </p:spTree>
    <p:extLst>
      <p:ext uri="{BB962C8B-B14F-4D97-AF65-F5344CB8AC3E}">
        <p14:creationId xmlns:p14="http://schemas.microsoft.com/office/powerpoint/2010/main" val="255957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Calibri" panose="020F0502020204030204" pitchFamily="34" charset="0"/>
              </a:rPr>
              <a:t>Children will be taught new graphemes and alternative graphemes for the sounds they already know. </a:t>
            </a:r>
            <a:r>
              <a:rPr lang="en-GB" sz="1800" b="0" i="0" u="none" strike="noStrike" dirty="0" smtClean="0">
                <a:solidFill>
                  <a:srgbClr val="000000"/>
                </a:solidFill>
                <a:effectLst/>
                <a:latin typeface="Calibri" panose="020F0502020204030204" pitchFamily="34" charset="0"/>
              </a:rPr>
              <a:t>They </a:t>
            </a:r>
            <a:r>
              <a:rPr lang="en-GB" sz="1800" b="0" i="0" u="none" strike="noStrike" dirty="0">
                <a:solidFill>
                  <a:srgbClr val="000000"/>
                </a:solidFill>
                <a:effectLst/>
                <a:latin typeface="Calibri" panose="020F0502020204030204" pitchFamily="34" charset="0"/>
              </a:rPr>
              <a:t>will begin to learn to choose the appropriate grapheme when spelling.  The children will be automatically decoding a large number of words for reading by this point.</a:t>
            </a:r>
            <a:endParaRPr lang="en-GB" sz="40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19</a:t>
            </a:fld>
            <a:endParaRPr lang="en-GB"/>
          </a:p>
        </p:txBody>
      </p:sp>
    </p:spTree>
    <p:extLst>
      <p:ext uri="{BB962C8B-B14F-4D97-AF65-F5344CB8AC3E}">
        <p14:creationId xmlns:p14="http://schemas.microsoft.com/office/powerpoint/2010/main" val="277391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In Phase 6, children will be reading longer and less familiar texts independently and fluently. It is crucial that, at this point, children are now reading to learn and reading for </a:t>
            </a:r>
            <a:r>
              <a:rPr lang="en-GB" sz="1800" b="1" i="0" u="none" strike="noStrike" dirty="0">
                <a:solidFill>
                  <a:srgbClr val="000000"/>
                </a:solidFill>
                <a:effectLst/>
                <a:latin typeface="Arial" panose="020B0604020202020204" pitchFamily="34" charset="0"/>
              </a:rPr>
              <a:t>pleasure</a:t>
            </a:r>
            <a:r>
              <a:rPr lang="en-GB" sz="1800" b="0" i="0" u="none" strike="noStrike" dirty="0">
                <a:solidFill>
                  <a:srgbClr val="000000"/>
                </a:solidFill>
                <a:effectLst/>
                <a:latin typeface="Arial" panose="020B0604020202020204" pitchFamily="34" charset="0"/>
              </a:rPr>
              <a:t>.</a:t>
            </a:r>
            <a:endParaRPr lang="en-GB" sz="4000"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Children should be able to read the 300 high-frequency words.  At this point, it is important that comprehension strategies are developed so that children clarify meaning, ask and answer questions about the texts that they are reading, construct mental images during reading and summarise what they have read.</a:t>
            </a:r>
            <a:endParaRPr lang="en-GB" sz="4000"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In spelling, children are introduced to the adding of suffixes and how to spell longer words.  Throughout the phase, children are encouraged to develop strategies for learning spellings</a:t>
            </a:r>
            <a:r>
              <a:rPr lang="en-GB" sz="1800" b="0" i="0" u="none" strike="noStrike">
                <a:solidFill>
                  <a:srgbClr val="000000"/>
                </a:solidFill>
                <a:effectLst/>
                <a:latin typeface="Arial" panose="020B0604020202020204" pitchFamily="34" charset="0"/>
              </a:rPr>
              <a:t>. </a:t>
            </a:r>
            <a:endParaRPr lang="en-GB" sz="40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20</a:t>
            </a:fld>
            <a:endParaRPr lang="en-GB"/>
          </a:p>
        </p:txBody>
      </p:sp>
    </p:spTree>
    <p:extLst>
      <p:ext uri="{BB962C8B-B14F-4D97-AF65-F5344CB8AC3E}">
        <p14:creationId xmlns:p14="http://schemas.microsoft.com/office/powerpoint/2010/main" val="647855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Calibri" panose="020F0502020204030204" pitchFamily="34" charset="0"/>
              </a:rPr>
              <a:t>Pupils who have achieved the expected standard at the end of year 1 will have experience of decoding all of the types of words that appear in the year 1 phonics screening check. They will know the correct grapheme to go with most sounds and be able to blend phonemes in words in the screening check. </a:t>
            </a:r>
            <a:endParaRPr lang="en-GB" sz="4000" b="0" dirty="0">
              <a:effectLst/>
            </a:endParaRPr>
          </a:p>
          <a:p>
            <a:pPr rtl="0">
              <a:spcBef>
                <a:spcPts val="0"/>
              </a:spcBef>
              <a:spcAft>
                <a:spcPts val="0"/>
              </a:spcAft>
            </a:pPr>
            <a:r>
              <a:rPr lang="en-GB" sz="1800" b="0" i="0" u="none" strike="noStrike" dirty="0">
                <a:solidFill>
                  <a:srgbClr val="000000"/>
                </a:solidFill>
                <a:effectLst/>
                <a:latin typeface="Calibri" panose="020F0502020204030204" pitchFamily="34" charset="0"/>
              </a:rPr>
              <a:t> </a:t>
            </a:r>
            <a:endParaRPr lang="en-GB" sz="4000" b="0" dirty="0">
              <a:effectLst/>
            </a:endParaRPr>
          </a:p>
          <a:p>
            <a:pPr rtl="0">
              <a:spcBef>
                <a:spcPts val="0"/>
              </a:spcBef>
              <a:spcAft>
                <a:spcPts val="0"/>
              </a:spcAft>
            </a:pPr>
            <a:r>
              <a:rPr lang="en-GB" sz="1800" b="0" i="0" u="none" strike="noStrike" dirty="0">
                <a:solidFill>
                  <a:srgbClr val="000000"/>
                </a:solidFill>
                <a:effectLst/>
                <a:latin typeface="Calibri" panose="020F0502020204030204" pitchFamily="34" charset="0"/>
              </a:rPr>
              <a:t>‘Nonsense’ words or ‘alien’ words are designed to test pure phonic ability rather than knowledge of words. Examples might include ‘</a:t>
            </a:r>
            <a:r>
              <a:rPr lang="en-GB" sz="1800" b="0" i="0" u="none" strike="noStrike" dirty="0" err="1">
                <a:solidFill>
                  <a:srgbClr val="000000"/>
                </a:solidFill>
                <a:effectLst/>
                <a:latin typeface="Calibri" panose="020F0502020204030204" pitchFamily="34" charset="0"/>
              </a:rPr>
              <a:t>baf</a:t>
            </a:r>
            <a:r>
              <a:rPr lang="en-GB" sz="1800" b="0" i="0" u="none" strike="noStrike" dirty="0">
                <a:solidFill>
                  <a:srgbClr val="000000"/>
                </a:solidFill>
                <a:effectLst/>
                <a:latin typeface="Calibri" panose="020F0502020204030204" pitchFamily="34" charset="0"/>
              </a:rPr>
              <a:t>’, ‘gip’, ‘leet’, ‘</a:t>
            </a:r>
            <a:r>
              <a:rPr lang="en-GB" sz="1800" b="0" i="0" u="none" strike="noStrike" dirty="0" err="1">
                <a:solidFill>
                  <a:srgbClr val="000000"/>
                </a:solidFill>
                <a:effectLst/>
                <a:latin typeface="Calibri" panose="020F0502020204030204" pitchFamily="34" charset="0"/>
              </a:rPr>
              <a:t>stoof</a:t>
            </a:r>
            <a:r>
              <a:rPr lang="en-GB" sz="1800" b="0" i="0" u="none" strike="noStrike" dirty="0">
                <a:solidFill>
                  <a:srgbClr val="000000"/>
                </a:solidFill>
                <a:effectLst/>
                <a:latin typeface="Calibri" panose="020F0502020204030204" pitchFamily="34" charset="0"/>
              </a:rPr>
              <a:t>’.</a:t>
            </a:r>
            <a:endParaRPr lang="en-GB" sz="4000" b="0" dirty="0">
              <a:effectLst/>
            </a:endParaRPr>
          </a:p>
          <a:p>
            <a:pPr rtl="0">
              <a:spcBef>
                <a:spcPts val="0"/>
              </a:spcBef>
              <a:spcAft>
                <a:spcPts val="0"/>
              </a:spcAft>
            </a:pPr>
            <a:r>
              <a:rPr lang="en-GB" sz="4000" b="0" dirty="0">
                <a:effectLst/>
              </a:rPr>
              <a:t/>
            </a:r>
            <a:br>
              <a:rPr lang="en-GB" sz="4000" b="0" dirty="0">
                <a:effectLst/>
              </a:rPr>
            </a:br>
            <a:r>
              <a:rPr lang="en-GB" sz="1800" b="0" i="0" u="none" strike="noStrike" dirty="0">
                <a:solidFill>
                  <a:srgbClr val="000000"/>
                </a:solidFill>
                <a:effectLst/>
                <a:latin typeface="Arial" panose="020B0604020202020204" pitchFamily="34" charset="0"/>
              </a:rPr>
              <a:t>For more information about the format of the phonics check, see Twinkl’s ‘Year 1 Phonics Screening Check’ </a:t>
            </a:r>
            <a:r>
              <a:rPr lang="en-GB" sz="1800" b="0" i="0" u="none" strike="noStrike" dirty="0" err="1">
                <a:solidFill>
                  <a:srgbClr val="000000"/>
                </a:solidFill>
                <a:effectLst/>
                <a:latin typeface="Arial" panose="020B0604020202020204" pitchFamily="34" charset="0"/>
              </a:rPr>
              <a:t>Powerpoint</a:t>
            </a:r>
            <a:r>
              <a:rPr lang="en-GB" sz="1800" b="0" i="0" u="none" strike="noStrike" dirty="0">
                <a:solidFill>
                  <a:srgbClr val="000000"/>
                </a:solidFill>
                <a:effectLst/>
                <a:latin typeface="Arial" panose="020B0604020202020204" pitchFamily="34" charset="0"/>
              </a:rPr>
              <a:t>.</a:t>
            </a:r>
            <a:endParaRPr lang="en-GB" sz="40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21</a:t>
            </a:fld>
            <a:endParaRPr lang="en-GB"/>
          </a:p>
        </p:txBody>
      </p:sp>
    </p:spTree>
    <p:extLst>
      <p:ext uri="{BB962C8B-B14F-4D97-AF65-F5344CB8AC3E}">
        <p14:creationId xmlns:p14="http://schemas.microsoft.com/office/powerpoint/2010/main" val="678441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24</a:t>
            </a:fld>
            <a:endParaRPr lang="en-GB"/>
          </a:p>
        </p:txBody>
      </p:sp>
    </p:spTree>
    <p:extLst>
      <p:ext uri="{BB962C8B-B14F-4D97-AF65-F5344CB8AC3E}">
        <p14:creationId xmlns:p14="http://schemas.microsoft.com/office/powerpoint/2010/main" val="284378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2</a:t>
            </a:fld>
            <a:endParaRPr lang="en-GB"/>
          </a:p>
        </p:txBody>
      </p:sp>
    </p:spTree>
    <p:extLst>
      <p:ext uri="{BB962C8B-B14F-4D97-AF65-F5344CB8AC3E}">
        <p14:creationId xmlns:p14="http://schemas.microsoft.com/office/powerpoint/2010/main" val="250791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3</a:t>
            </a:fld>
            <a:endParaRPr lang="en-GB"/>
          </a:p>
        </p:txBody>
      </p:sp>
    </p:spTree>
    <p:extLst>
      <p:ext uri="{BB962C8B-B14F-4D97-AF65-F5344CB8AC3E}">
        <p14:creationId xmlns:p14="http://schemas.microsoft.com/office/powerpoint/2010/main" val="199584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It can be interesting to see how many ways there are to spell other sounds – try ‘</a:t>
            </a:r>
            <a:r>
              <a:rPr lang="en-GB" sz="1800" b="0" i="0" u="none" strike="noStrike" dirty="0" err="1">
                <a:solidFill>
                  <a:srgbClr val="000000"/>
                </a:solidFill>
                <a:effectLst/>
                <a:latin typeface="Arial" panose="020B0604020202020204" pitchFamily="34" charset="0"/>
              </a:rPr>
              <a:t>igh</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ee</a:t>
            </a:r>
            <a:r>
              <a:rPr lang="en-GB" sz="1800" b="0" i="0" u="none" strike="noStrike" dirty="0">
                <a:solidFill>
                  <a:srgbClr val="000000"/>
                </a:solidFill>
                <a:effectLst/>
                <a:latin typeface="Arial" panose="020B0604020202020204" pitchFamily="34" charset="0"/>
              </a:rPr>
              <a:t>’ or ‘ow’.</a:t>
            </a:r>
            <a:endParaRPr lang="en-GB" sz="2800" b="0" dirty="0">
              <a:effectLst/>
            </a:endParaRPr>
          </a:p>
          <a:p>
            <a:pPr rtl="0">
              <a:spcBef>
                <a:spcPts val="0"/>
              </a:spcBef>
              <a:spcAft>
                <a:spcPts val="0"/>
              </a:spcAft>
            </a:pPr>
            <a:r>
              <a:rPr lang="en-GB" sz="2800" b="0" dirty="0">
                <a:effectLst/>
              </a:rPr>
              <a:t/>
            </a:r>
            <a:br>
              <a:rPr lang="en-GB" sz="2800" b="0" dirty="0">
                <a:effectLst/>
              </a:rPr>
            </a:br>
            <a:r>
              <a:rPr lang="en-GB" sz="1800" b="0" i="0" u="none" strike="noStrike" dirty="0">
                <a:solidFill>
                  <a:srgbClr val="000000"/>
                </a:solidFill>
                <a:effectLst/>
                <a:latin typeface="Arial" panose="020B0604020202020204" pitchFamily="34" charset="0"/>
              </a:rPr>
              <a:t>A fun way to learn blending with young children is to talk to them in segmented words, for example ‘Please g – e – t’ the ‘m – </a:t>
            </a:r>
            <a:r>
              <a:rPr lang="en-GB" sz="1800" b="0" i="0" u="none" strike="noStrike" dirty="0" err="1">
                <a:solidFill>
                  <a:srgbClr val="000000"/>
                </a:solidFill>
                <a:effectLst/>
                <a:latin typeface="Arial" panose="020B0604020202020204" pitchFamily="34" charset="0"/>
              </a:rPr>
              <a:t>i</a:t>
            </a:r>
            <a:r>
              <a:rPr lang="en-GB" sz="1800" b="0" i="0" u="none" strike="noStrike" dirty="0">
                <a:solidFill>
                  <a:srgbClr val="000000"/>
                </a:solidFill>
                <a:effectLst/>
                <a:latin typeface="Arial" panose="020B0604020202020204" pitchFamily="34" charset="0"/>
              </a:rPr>
              <a:t> – l – k’ out of the ‘f – r – </a:t>
            </a:r>
            <a:r>
              <a:rPr lang="en-GB" sz="1800" b="0" i="0" u="none" strike="noStrike" dirty="0" err="1">
                <a:solidFill>
                  <a:srgbClr val="000000"/>
                </a:solidFill>
                <a:effectLst/>
                <a:latin typeface="Arial" panose="020B0604020202020204" pitchFamily="34" charset="0"/>
              </a:rPr>
              <a:t>i</a:t>
            </a:r>
            <a:r>
              <a:rPr lang="en-GB" sz="1800" b="0" i="0" u="none" strike="noStrike" dirty="0">
                <a:solidFill>
                  <a:srgbClr val="000000"/>
                </a:solidFill>
                <a:effectLst/>
                <a:latin typeface="Arial" panose="020B0604020202020204" pitchFamily="34" charset="0"/>
              </a:rPr>
              <a:t> – </a:t>
            </a:r>
            <a:r>
              <a:rPr lang="en-GB" sz="1800" b="0" i="0" u="none" strike="noStrike" dirty="0" err="1">
                <a:solidFill>
                  <a:srgbClr val="000000"/>
                </a:solidFill>
                <a:effectLst/>
                <a:latin typeface="Arial" panose="020B0604020202020204" pitchFamily="34" charset="0"/>
              </a:rPr>
              <a:t>dge</a:t>
            </a:r>
            <a:r>
              <a:rPr lang="en-GB" sz="1800" b="0" i="0" u="none" strike="noStrike" dirty="0">
                <a:solidFill>
                  <a:srgbClr val="000000"/>
                </a:solidFill>
                <a:effectLst/>
                <a:latin typeface="Arial" panose="020B0604020202020204" pitchFamily="34" charset="0"/>
              </a:rPr>
              <a:t>’.</a:t>
            </a:r>
            <a:endParaRPr lang="en-GB" sz="2800" b="0" dirty="0">
              <a:effectLst/>
            </a:endParaRPr>
          </a:p>
          <a:p>
            <a:pPr rtl="0">
              <a:spcBef>
                <a:spcPts val="0"/>
              </a:spcBef>
              <a:spcAft>
                <a:spcPts val="0"/>
              </a:spcAft>
            </a:pPr>
            <a:r>
              <a:rPr lang="en-GB" sz="2800" b="0" dirty="0">
                <a:effectLst/>
              </a:rPr>
              <a:t/>
            </a:r>
            <a:br>
              <a:rPr lang="en-GB" sz="2800" b="0" dirty="0">
                <a:effectLst/>
              </a:rPr>
            </a:br>
            <a:r>
              <a:rPr lang="en-GB" sz="1800" b="0" i="0" u="none" strike="noStrike" dirty="0">
                <a:solidFill>
                  <a:srgbClr val="000000"/>
                </a:solidFill>
                <a:effectLst/>
                <a:latin typeface="Arial" panose="020B0604020202020204" pitchFamily="34" charset="0"/>
              </a:rPr>
              <a:t>When children begin to segment to spell they will often use the wrong spelling of phonemes, for example ‘I luv </a:t>
            </a:r>
            <a:r>
              <a:rPr lang="en-GB" sz="1800" b="0" i="0" u="none" strike="noStrike" dirty="0" err="1">
                <a:solidFill>
                  <a:srgbClr val="000000"/>
                </a:solidFill>
                <a:effectLst/>
                <a:latin typeface="Arial" panose="020B0604020202020204" pitchFamily="34" charset="0"/>
              </a:rPr>
              <a:t>yoo</a:t>
            </a:r>
            <a:r>
              <a:rPr lang="en-GB" sz="1800" b="0" i="0" u="none" strike="noStrike" dirty="0">
                <a:solidFill>
                  <a:srgbClr val="000000"/>
                </a:solidFill>
                <a:effectLst/>
                <a:latin typeface="Arial" panose="020B0604020202020204" pitchFamily="34" charset="0"/>
              </a:rPr>
              <a:t>’ or ‘</a:t>
            </a:r>
            <a:r>
              <a:rPr lang="en-GB" sz="1800" b="0" i="0" u="none" strike="noStrike" dirty="0" err="1">
                <a:solidFill>
                  <a:srgbClr val="000000"/>
                </a:solidFill>
                <a:effectLst/>
                <a:latin typeface="Arial" panose="020B0604020202020204" pitchFamily="34" charset="0"/>
              </a:rPr>
              <a:t>Migh</a:t>
            </a:r>
            <a:r>
              <a:rPr lang="en-GB" sz="1800" b="0" i="0" u="none" strike="noStrike" dirty="0">
                <a:solidFill>
                  <a:srgbClr val="000000"/>
                </a:solidFill>
                <a:effectLst/>
                <a:latin typeface="Arial" panose="020B0604020202020204" pitchFamily="34" charset="0"/>
              </a:rPr>
              <a:t> </a:t>
            </a:r>
            <a:r>
              <a:rPr lang="en-GB" sz="1800" b="0" i="0" u="none" strike="noStrike" dirty="0" err="1">
                <a:solidFill>
                  <a:srgbClr val="000000"/>
                </a:solidFill>
                <a:effectLst/>
                <a:latin typeface="Arial" panose="020B0604020202020204" pitchFamily="34" charset="0"/>
              </a:rPr>
              <a:t>naym</a:t>
            </a:r>
            <a:r>
              <a:rPr lang="en-GB" sz="1800" b="0" i="0" u="none" strike="noStrike" dirty="0">
                <a:solidFill>
                  <a:srgbClr val="000000"/>
                </a:solidFill>
                <a:effectLst/>
                <a:latin typeface="Arial" panose="020B0604020202020204" pitchFamily="34" charset="0"/>
              </a:rPr>
              <a:t> is…’. This is not a problem, as the key skill at this stage is that they can hear the sounds in the words and have a go at writing them down.</a:t>
            </a: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4</a:t>
            </a:fld>
            <a:endParaRPr lang="en-GB"/>
          </a:p>
        </p:txBody>
      </p:sp>
    </p:spTree>
    <p:extLst>
      <p:ext uri="{BB962C8B-B14F-4D97-AF65-F5344CB8AC3E}">
        <p14:creationId xmlns:p14="http://schemas.microsoft.com/office/powerpoint/2010/main" val="115941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Typically, children begin to develop the listening skills essential to phonics in their preschool years. Some children begin to learn letter sounds at preschool but most children will begin their main phonics learning once they start their reception year at primary school (age 4-5). This teaching continues through year 1 (age 5-6) and into year 2 (age 6-7) until the child is a confident and fluent reader.</a:t>
            </a:r>
            <a:endParaRPr lang="en-GB" sz="2800" b="0" dirty="0">
              <a:effectLst/>
            </a:endParaRPr>
          </a:p>
          <a:p>
            <a:pPr rtl="0">
              <a:spcBef>
                <a:spcPts val="0"/>
              </a:spcBef>
              <a:spcAft>
                <a:spcPts val="0"/>
              </a:spcAft>
            </a:pPr>
            <a:r>
              <a:rPr lang="en-GB" sz="2800" b="0" dirty="0">
                <a:effectLst/>
              </a:rPr>
              <a:t/>
            </a:r>
            <a:br>
              <a:rPr lang="en-GB" sz="2800" b="0" dirty="0">
                <a:effectLst/>
              </a:rPr>
            </a:br>
            <a:r>
              <a:rPr lang="en-GB" sz="1800" b="0" i="0" u="none" strike="noStrike" dirty="0">
                <a:solidFill>
                  <a:srgbClr val="000000"/>
                </a:solidFill>
                <a:effectLst/>
                <a:latin typeface="Calibri" panose="020F0502020204030204" pitchFamily="34" charset="0"/>
              </a:rPr>
              <a:t>Once children are fluent readers, the emphasis in reading teaching moves more towards comprehension and analysis skills.</a:t>
            </a:r>
            <a:endParaRPr lang="en-GB" sz="2800" b="0" dirty="0">
              <a:effectLst/>
            </a:endParaRPr>
          </a:p>
          <a:p>
            <a:pPr rtl="0">
              <a:spcBef>
                <a:spcPts val="0"/>
              </a:spcBef>
              <a:spcAft>
                <a:spcPts val="0"/>
              </a:spcAft>
            </a:pPr>
            <a:r>
              <a:rPr lang="en-GB" sz="2800" b="0" dirty="0">
                <a:effectLst/>
              </a:rPr>
              <a:t/>
            </a:r>
            <a:br>
              <a:rPr lang="en-GB" sz="2800" b="0" dirty="0">
                <a:effectLst/>
              </a:rPr>
            </a:br>
            <a:r>
              <a:rPr lang="en-GB" sz="1800" b="0" i="0" u="none" strike="noStrike" dirty="0">
                <a:solidFill>
                  <a:srgbClr val="000000"/>
                </a:solidFill>
                <a:effectLst/>
                <a:latin typeface="Calibri" panose="020F0502020204030204" pitchFamily="34" charset="0"/>
              </a:rPr>
              <a:t>Book skills include holding books correctly, turning pages right to left, recognising that print represents words, talking about pictures, retelling familiar stories, asking and answering questions about stories and non-fiction texts and treating books with respect.</a:t>
            </a: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5</a:t>
            </a:fld>
            <a:endParaRPr lang="en-GB"/>
          </a:p>
        </p:txBody>
      </p:sp>
    </p:spTree>
    <p:extLst>
      <p:ext uri="{BB962C8B-B14F-4D97-AF65-F5344CB8AC3E}">
        <p14:creationId xmlns:p14="http://schemas.microsoft.com/office/powerpoint/2010/main" val="238551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4000" b="0" i="0" dirty="0">
                <a:solidFill>
                  <a:srgbClr val="444746"/>
                </a:solidFill>
                <a:effectLst/>
                <a:latin typeface="Google Sans"/>
              </a:rPr>
              <a:t>Phonics is taught in phases and typically is taught between </a:t>
            </a:r>
            <a:r>
              <a:rPr lang="en-GB" sz="4000" b="0" i="0" dirty="0" smtClean="0">
                <a:solidFill>
                  <a:srgbClr val="444746"/>
                </a:solidFill>
                <a:effectLst/>
                <a:latin typeface="Google Sans"/>
              </a:rPr>
              <a:t>Nursery/Reception </a:t>
            </a:r>
            <a:r>
              <a:rPr lang="en-GB" sz="4000" b="0" i="0" dirty="0">
                <a:solidFill>
                  <a:srgbClr val="444746"/>
                </a:solidFill>
                <a:effectLst/>
                <a:latin typeface="Google Sans"/>
              </a:rPr>
              <a:t>and Year 2. However, some children in older years might take part in phonics interventions if there are any gaps in their knowledge.</a:t>
            </a:r>
            <a:r>
              <a:rPr lang="en-GB" sz="4000" dirty="0"/>
              <a:t/>
            </a:r>
            <a:br>
              <a:rPr lang="en-GB" sz="4000" dirty="0"/>
            </a:br>
            <a:r>
              <a:rPr lang="en-GB" sz="4000" dirty="0"/>
              <a:t/>
            </a:r>
            <a:br>
              <a:rPr lang="en-GB" sz="4000" dirty="0"/>
            </a:br>
            <a:r>
              <a:rPr lang="en-GB" sz="4000" b="0" i="0" dirty="0">
                <a:solidFill>
                  <a:srgbClr val="444746"/>
                </a:solidFill>
                <a:effectLst/>
                <a:latin typeface="Google Sans"/>
              </a:rPr>
              <a:t>Typical progression in Phonics is as follows:</a:t>
            </a:r>
            <a:r>
              <a:rPr lang="en-GB" sz="4000" dirty="0"/>
              <a:t/>
            </a:r>
            <a:br>
              <a:rPr lang="en-GB" sz="4000" dirty="0"/>
            </a:br>
            <a:r>
              <a:rPr lang="en-GB" sz="4000" dirty="0"/>
              <a:t/>
            </a:r>
            <a:br>
              <a:rPr lang="en-GB" sz="4000" dirty="0"/>
            </a:br>
            <a:r>
              <a:rPr lang="en-GB" sz="4000" b="0" i="0" dirty="0">
                <a:solidFill>
                  <a:srgbClr val="444746"/>
                </a:solidFill>
                <a:effectLst/>
                <a:latin typeface="Google Sans"/>
              </a:rPr>
              <a:t>Phase One - </a:t>
            </a:r>
            <a:r>
              <a:rPr lang="en-GB" sz="4000" b="0" i="0" dirty="0" smtClean="0">
                <a:solidFill>
                  <a:srgbClr val="444746"/>
                </a:solidFill>
                <a:effectLst/>
                <a:latin typeface="Google Sans"/>
              </a:rPr>
              <a:t>Nursery/F1- Reception/F2</a:t>
            </a:r>
            <a:r>
              <a:rPr lang="en-GB" sz="4000" dirty="0"/>
              <a:t/>
            </a:r>
            <a:br>
              <a:rPr lang="en-GB" sz="4000" dirty="0"/>
            </a:br>
            <a:r>
              <a:rPr lang="en-GB" sz="4000" b="0" i="0" dirty="0">
                <a:solidFill>
                  <a:srgbClr val="444746"/>
                </a:solidFill>
                <a:effectLst/>
                <a:latin typeface="Google Sans"/>
              </a:rPr>
              <a:t>Phase Two - </a:t>
            </a:r>
            <a:r>
              <a:rPr lang="en-GB" sz="4000" b="0" i="0" dirty="0" smtClean="0">
                <a:solidFill>
                  <a:srgbClr val="444746"/>
                </a:solidFill>
                <a:effectLst/>
                <a:latin typeface="Google Sans"/>
              </a:rPr>
              <a:t>Reception/F2</a:t>
            </a:r>
            <a:r>
              <a:rPr lang="en-GB" sz="4000" dirty="0"/>
              <a:t/>
            </a:r>
            <a:br>
              <a:rPr lang="en-GB" sz="4000" dirty="0"/>
            </a:br>
            <a:r>
              <a:rPr lang="en-GB" sz="4000" b="0" i="0" dirty="0">
                <a:solidFill>
                  <a:srgbClr val="444746"/>
                </a:solidFill>
                <a:effectLst/>
                <a:latin typeface="Google Sans"/>
              </a:rPr>
              <a:t>Phase Three - </a:t>
            </a:r>
            <a:r>
              <a:rPr lang="en-GB" sz="4000" b="0" i="0" dirty="0" smtClean="0">
                <a:solidFill>
                  <a:srgbClr val="444746"/>
                </a:solidFill>
                <a:effectLst/>
                <a:latin typeface="Google Sans"/>
              </a:rPr>
              <a:t>Reception/F2</a:t>
            </a:r>
            <a:r>
              <a:rPr lang="en-GB" sz="4000" dirty="0"/>
              <a:t/>
            </a:r>
            <a:br>
              <a:rPr lang="en-GB" sz="4000" dirty="0"/>
            </a:br>
            <a:r>
              <a:rPr lang="en-GB" sz="4000" b="0" i="0" dirty="0">
                <a:solidFill>
                  <a:srgbClr val="444746"/>
                </a:solidFill>
                <a:effectLst/>
                <a:latin typeface="Google Sans"/>
              </a:rPr>
              <a:t>Phase Four - </a:t>
            </a:r>
            <a:r>
              <a:rPr lang="en-GB" sz="4000" b="0" i="0" dirty="0" smtClean="0">
                <a:solidFill>
                  <a:srgbClr val="444746"/>
                </a:solidFill>
                <a:effectLst/>
                <a:latin typeface="Google Sans"/>
              </a:rPr>
              <a:t>Reception/F2</a:t>
            </a:r>
            <a:r>
              <a:rPr lang="en-GB" sz="4000" dirty="0"/>
              <a:t/>
            </a:r>
            <a:br>
              <a:rPr lang="en-GB" sz="4000" dirty="0"/>
            </a:br>
            <a:r>
              <a:rPr lang="en-GB" sz="4000" b="0" i="0" dirty="0">
                <a:solidFill>
                  <a:srgbClr val="444746"/>
                </a:solidFill>
                <a:effectLst/>
                <a:latin typeface="Google Sans"/>
              </a:rPr>
              <a:t>Phase Five - </a:t>
            </a:r>
            <a:r>
              <a:rPr lang="en-GB" sz="4000" b="0" i="0" dirty="0" smtClean="0">
                <a:solidFill>
                  <a:srgbClr val="444746"/>
                </a:solidFill>
                <a:effectLst/>
                <a:latin typeface="Google Sans"/>
              </a:rPr>
              <a:t>Year </a:t>
            </a:r>
            <a:r>
              <a:rPr lang="en-GB" sz="4000" b="0" i="0" dirty="0">
                <a:solidFill>
                  <a:srgbClr val="444746"/>
                </a:solidFill>
                <a:effectLst/>
                <a:latin typeface="Google Sans"/>
              </a:rPr>
              <a:t>1</a:t>
            </a:r>
            <a:r>
              <a:rPr lang="en-GB" sz="4000" dirty="0"/>
              <a:t/>
            </a:r>
            <a:br>
              <a:rPr lang="en-GB" sz="4000" dirty="0"/>
            </a:br>
            <a:r>
              <a:rPr lang="en-GB" sz="4000" b="0" i="0" dirty="0">
                <a:solidFill>
                  <a:srgbClr val="444746"/>
                </a:solidFill>
                <a:effectLst/>
                <a:latin typeface="Google Sans"/>
              </a:rPr>
              <a:t>Phase Six - </a:t>
            </a:r>
            <a:r>
              <a:rPr lang="en-GB" sz="4000" b="0" i="0" dirty="0" smtClean="0">
                <a:solidFill>
                  <a:srgbClr val="444746"/>
                </a:solidFill>
                <a:effectLst/>
                <a:latin typeface="Google Sans"/>
              </a:rPr>
              <a:t>Year </a:t>
            </a:r>
            <a:r>
              <a:rPr lang="en-GB" sz="4000" b="0" i="0" dirty="0">
                <a:solidFill>
                  <a:srgbClr val="444746"/>
                </a:solidFill>
                <a:effectLst/>
                <a:latin typeface="Google Sans"/>
              </a:rPr>
              <a:t>2</a:t>
            </a:r>
            <a:endParaRPr lang="en-GB"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6</a:t>
            </a:fld>
            <a:endParaRPr lang="en-GB"/>
          </a:p>
        </p:txBody>
      </p:sp>
    </p:spTree>
    <p:extLst>
      <p:ext uri="{BB962C8B-B14F-4D97-AF65-F5344CB8AC3E}">
        <p14:creationId xmlns:p14="http://schemas.microsoft.com/office/powerpoint/2010/main" val="192179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GB"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280363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Calibri" panose="020F0502020204030204" pitchFamily="34" charset="0"/>
              </a:rPr>
              <a:t>Assessment at the end of a phase will usually involve asking children to name sounds to check that they know all of the Phase 2 sounds before they move on to Phase 3. Teachers may also assess ability to blend sounds to read words.</a:t>
            </a:r>
            <a:endParaRPr lang="en-GB" sz="40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8</a:t>
            </a:fld>
            <a:endParaRPr lang="en-GB"/>
          </a:p>
        </p:txBody>
      </p:sp>
    </p:spTree>
    <p:extLst>
      <p:ext uri="{BB962C8B-B14F-4D97-AF65-F5344CB8AC3E}">
        <p14:creationId xmlns:p14="http://schemas.microsoft.com/office/powerpoint/2010/main" val="37792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Calibri" panose="020F0502020204030204" pitchFamily="34" charset="0"/>
              </a:rPr>
              <a:t>Environmental sounds – sounds we hear around us every day; listening to and imitating sounds; how to be a good listener. Ideas – make sounds to copy, e.g. </a:t>
            </a:r>
            <a:r>
              <a:rPr lang="en-GB" sz="1800" b="0" i="0" u="none" strike="noStrike" dirty="0" err="1">
                <a:solidFill>
                  <a:srgbClr val="000000"/>
                </a:solidFill>
                <a:effectLst/>
                <a:latin typeface="Calibri" panose="020F0502020204030204" pitchFamily="34" charset="0"/>
              </a:rPr>
              <a:t>sh</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sh</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sh</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zzzzzz</a:t>
            </a:r>
            <a:r>
              <a:rPr lang="en-GB" sz="1800" b="0" i="0" u="none" strike="noStrike" dirty="0">
                <a:solidFill>
                  <a:srgbClr val="000000"/>
                </a:solidFill>
                <a:effectLst/>
                <a:latin typeface="Calibri" panose="020F0502020204030204" pitchFamily="34" charset="0"/>
              </a:rPr>
              <a:t>, p-p-p-p; go on a ‘listening walk’ – what can you hear?; talk about how to be a good listener; sing songs that require repetition and response, e.g. ‘Old MacDonald’.</a:t>
            </a:r>
            <a:endParaRPr lang="en-GB" sz="2800" b="0" dirty="0">
              <a:effectLst/>
            </a:endParaRPr>
          </a:p>
          <a:p>
            <a:pPr rtl="0">
              <a:spcBef>
                <a:spcPts val="0"/>
              </a:spcBef>
              <a:spcAft>
                <a:spcPts val="0"/>
              </a:spcAft>
            </a:pPr>
            <a:r>
              <a:rPr lang="en-GB" sz="2800" b="0" dirty="0">
                <a:effectLst/>
              </a:rPr>
              <a:t/>
            </a:r>
            <a:br>
              <a:rPr lang="en-GB" sz="2800" b="0" dirty="0">
                <a:effectLst/>
              </a:rPr>
            </a:br>
            <a:r>
              <a:rPr lang="en-GB" sz="1800" b="0" i="0" u="none" strike="noStrike" dirty="0">
                <a:solidFill>
                  <a:srgbClr val="000000"/>
                </a:solidFill>
                <a:effectLst/>
                <a:latin typeface="Calibri" panose="020F0502020204030204" pitchFamily="34" charset="0"/>
              </a:rPr>
              <a:t>Instrumental sounds – listening to and discriminating the sounds made by different instruments. Ideas – make sounds with a range of different instruments (non-musical instruments such as pots, pans, home-made shakers will all do); play an echo game where children have to copy a rhythm; hide an instrument behind a box or screen and play it, children have to say which instrument you are playing.</a:t>
            </a:r>
            <a:endParaRPr lang="en-GB" sz="2800" b="0" dirty="0">
              <a:effectLst/>
            </a:endParaRPr>
          </a:p>
          <a:p>
            <a:pPr rtl="0">
              <a:spcBef>
                <a:spcPts val="0"/>
              </a:spcBef>
              <a:spcAft>
                <a:spcPts val="0"/>
              </a:spcAft>
            </a:pPr>
            <a:r>
              <a:rPr lang="en-GB" sz="2800" b="0" dirty="0">
                <a:effectLst/>
              </a:rPr>
              <a:t/>
            </a:r>
            <a:br>
              <a:rPr lang="en-GB" sz="2800" b="0" dirty="0">
                <a:effectLst/>
              </a:rPr>
            </a:br>
            <a:r>
              <a:rPr lang="en-GB" sz="1800" b="0" i="0" u="none" strike="noStrike" dirty="0">
                <a:solidFill>
                  <a:srgbClr val="000000"/>
                </a:solidFill>
                <a:effectLst/>
                <a:latin typeface="Calibri" panose="020F0502020204030204" pitchFamily="34" charset="0"/>
              </a:rPr>
              <a:t>Body percussion – using the body to create sounds and follow a song, rhyme or beat. Ideas – sing songs that require actions, such as ‘Wind the Bobbin Up’, ‘Heads, Shoulders, Knees and Toes’, ‘If You’re Happy and You Know It, Clap Your Hands’; pass a body percussion sound around a group, e.g. sit in a circle or opposite one another, take turns to produce a body percussion sound which is then passed on, e.g. tap on shoulders, clap hands, stamp feet.</a:t>
            </a:r>
            <a:endParaRPr lang="en-GB" sz="2800" b="0" dirty="0">
              <a:effectLst/>
            </a:endParaRPr>
          </a:p>
          <a:p>
            <a:pPr rtl="0">
              <a:spcBef>
                <a:spcPts val="0"/>
              </a:spcBef>
              <a:spcAft>
                <a:spcPts val="0"/>
              </a:spcAft>
            </a:pPr>
            <a:r>
              <a:rPr lang="en-GB" sz="2800" b="0" dirty="0">
                <a:effectLst/>
              </a:rPr>
              <a:t/>
            </a:r>
            <a:br>
              <a:rPr lang="en-GB" sz="2800" b="0" dirty="0">
                <a:effectLst/>
              </a:rPr>
            </a:br>
            <a:r>
              <a:rPr lang="en-GB" sz="1800" b="0" i="0" u="none" strike="noStrike" dirty="0">
                <a:solidFill>
                  <a:srgbClr val="000000"/>
                </a:solidFill>
                <a:effectLst/>
                <a:latin typeface="Calibri" panose="020F0502020204030204" pitchFamily="34" charset="0"/>
              </a:rPr>
              <a:t>Rhythm and rhyme – recognising rhythms and rhymes in songs, speech and nursery rhymes. Ideas – sing and chant rhyming songs; read stories with repetition and rhyme, e.g. ‘The Gingerbread Man’, ‘Each Peach Pear Plum’; play a matching game with pictures of rhyming objects, e.g. frog/dog, hat/cat, mouse/house; clap the rhythm of phrases and rhymes or the syllables in words or names; play ‘I Spy’ – ‘I spy, with my little eye, something that rhymes with….’ Example game on next </a:t>
            </a:r>
            <a:r>
              <a:rPr lang="en-GB" sz="1800" b="0" i="0" u="none" strike="noStrike" dirty="0">
                <a:solidFill>
                  <a:srgbClr val="FF0000"/>
                </a:solidFill>
                <a:effectLst/>
                <a:latin typeface="Calibri" panose="020F0502020204030204" pitchFamily="34" charset="0"/>
              </a:rPr>
              <a:t>slide</a:t>
            </a:r>
            <a:r>
              <a:rPr lang="en-GB" sz="1800" b="0" i="0" u="none" strike="noStrike" dirty="0">
                <a:solidFill>
                  <a:srgbClr val="000000"/>
                </a:solidFill>
                <a:effectLst/>
                <a:latin typeface="Calibri" panose="020F0502020204030204" pitchFamily="34" charset="0"/>
              </a:rPr>
              <a:t>.</a:t>
            </a:r>
            <a:endParaRPr lang="en-GB" sz="2800"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9</a:t>
            </a:fld>
            <a:endParaRPr lang="en-GB"/>
          </a:p>
        </p:txBody>
      </p:sp>
    </p:spTree>
    <p:extLst>
      <p:ext uri="{BB962C8B-B14F-4D97-AF65-F5344CB8AC3E}">
        <p14:creationId xmlns:p14="http://schemas.microsoft.com/office/powerpoint/2010/main" val="428359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rgbClr val="0076B0"/>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0076B0"/>
                </a:solidFill>
                <a:latin typeface="Roboto" panose="02000000000000000000" pitchFamily="2" charset="0"/>
                <a:ea typeface="Roboto" panose="02000000000000000000" pitchFamily="2" charset="0"/>
              </a:rPr>
              <a:t>Disclaimer</a:t>
            </a:r>
            <a:endParaRPr lang="en-GB" sz="2800" b="1" dirty="0">
              <a:solidFill>
                <a:srgbClr val="0076B0"/>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5014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2855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7461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76210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7744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60718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5" r:id="rId4"/>
    <p:sldLayoutId id="2147483676" r:id="rId5"/>
    <p:sldLayoutId id="2147483677" r:id="rId6"/>
    <p:sldLayoutId id="2147483678" r:id="rId7"/>
    <p:sldLayoutId id="2147483679" r:id="rId8"/>
    <p:sldLayoutId id="2147483663" r:id="rId9"/>
    <p:sldLayoutId id="2147483666" r:id="rId10"/>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9.xml"/><Relationship Id="rId7"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slide" Target="slide2.xml"/><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a:extLst>
              <a:ext uri="{FF2B5EF4-FFF2-40B4-BE49-F238E27FC236}">
                <a16:creationId xmlns:a16="http://schemas.microsoft.com/office/drawing/2014/main" id="{3A910AC7-E234-7E93-AD8C-550C1FDE96D5}"/>
              </a:ext>
            </a:extLst>
          </p:cNvPr>
          <p:cNvSpPr/>
          <p:nvPr/>
        </p:nvSpPr>
        <p:spPr>
          <a:xfrm>
            <a:off x="1745990" y="189374"/>
            <a:ext cx="5652020" cy="854246"/>
          </a:xfrm>
          <a:prstGeom prst="roundRect">
            <a:avLst/>
          </a:prstGeom>
          <a:solidFill>
            <a:schemeClr val="bg1"/>
          </a:solidFill>
          <a:ln w="28575">
            <a:solidFill>
              <a:srgbClr val="F79536"/>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Phase Two</a:t>
            </a:r>
          </a:p>
        </p:txBody>
      </p:sp>
      <p:pic>
        <p:nvPicPr>
          <p:cNvPr id="10" name="Picture 9">
            <a:extLst>
              <a:ext uri="{FF2B5EF4-FFF2-40B4-BE49-F238E27FC236}">
                <a16:creationId xmlns:a16="http://schemas.microsoft.com/office/drawing/2014/main" id="{21BF56CA-C574-464A-F3ED-64EE2A687E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2029" y="1958711"/>
            <a:ext cx="5359941" cy="3790059"/>
          </a:xfrm>
          <a:prstGeom prst="rect">
            <a:avLst/>
          </a:prstGeom>
        </p:spPr>
      </p:pic>
      <p:grpSp>
        <p:nvGrpSpPr>
          <p:cNvPr id="2" name="Group 1">
            <a:extLst>
              <a:ext uri="{FF2B5EF4-FFF2-40B4-BE49-F238E27FC236}">
                <a16:creationId xmlns:a16="http://schemas.microsoft.com/office/drawing/2014/main" id="{73C34D89-6CBA-6FED-3C0E-FE24A581AADD}"/>
              </a:ext>
            </a:extLst>
          </p:cNvPr>
          <p:cNvGrpSpPr/>
          <p:nvPr/>
        </p:nvGrpSpPr>
        <p:grpSpPr>
          <a:xfrm>
            <a:off x="256704" y="6068789"/>
            <a:ext cx="662547" cy="662547"/>
            <a:chOff x="233416" y="5644386"/>
            <a:chExt cx="854246" cy="854246"/>
          </a:xfrm>
        </p:grpSpPr>
        <p:sp>
          <p:nvSpPr>
            <p:cNvPr id="3" name="Rectangle: Rounded Corners 2">
              <a:extLst>
                <a:ext uri="{FF2B5EF4-FFF2-40B4-BE49-F238E27FC236}">
                  <a16:creationId xmlns:a16="http://schemas.microsoft.com/office/drawing/2014/main" id="{AD57DEE3-6E82-0538-1D75-FAFEBA89E88A}"/>
                </a:ext>
              </a:extLst>
            </p:cNvPr>
            <p:cNvSpPr/>
            <p:nvPr/>
          </p:nvSpPr>
          <p:spPr>
            <a:xfrm>
              <a:off x="233416" y="5644386"/>
              <a:ext cx="854246" cy="854246"/>
            </a:xfrm>
            <a:prstGeom prst="roundRect">
              <a:avLst/>
            </a:prstGeom>
            <a:solidFill>
              <a:schemeClr val="bg1"/>
            </a:solidFill>
            <a:ln w="28575">
              <a:solidFill>
                <a:srgbClr val="F6A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5EA4879-0905-F5E9-D218-0779644FDA6C}"/>
                </a:ext>
              </a:extLst>
            </p:cNvPr>
            <p:cNvGrpSpPr/>
            <p:nvPr/>
          </p:nvGrpSpPr>
          <p:grpSpPr>
            <a:xfrm>
              <a:off x="320247" y="5745716"/>
              <a:ext cx="680584" cy="637485"/>
              <a:chOff x="7631743" y="627957"/>
              <a:chExt cx="680584" cy="637485"/>
            </a:xfrm>
          </p:grpSpPr>
          <p:sp>
            <p:nvSpPr>
              <p:cNvPr id="6" name="Rectangle 5">
                <a:hlinkClick r:id="rId4" action="ppaction://hlinksldjump"/>
                <a:extLst>
                  <a:ext uri="{FF2B5EF4-FFF2-40B4-BE49-F238E27FC236}">
                    <a16:creationId xmlns:a16="http://schemas.microsoft.com/office/drawing/2014/main" id="{99C225F0-353F-33C3-FDAA-0DFE7A076EC9}"/>
                  </a:ext>
                </a:extLst>
              </p:cNvPr>
              <p:cNvSpPr/>
              <p:nvPr/>
            </p:nvSpPr>
            <p:spPr>
              <a:xfrm>
                <a:off x="7740467" y="882828"/>
                <a:ext cx="463136" cy="378803"/>
              </a:xfrm>
              <a:prstGeom prst="rect">
                <a:avLst/>
              </a:prstGeom>
              <a:solidFill>
                <a:srgbClr val="F6A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Isosceles Triangle 7">
                <a:hlinkClick r:id="rId4" action="ppaction://hlinksldjump"/>
                <a:extLst>
                  <a:ext uri="{FF2B5EF4-FFF2-40B4-BE49-F238E27FC236}">
                    <a16:creationId xmlns:a16="http://schemas.microsoft.com/office/drawing/2014/main" id="{CE0342DD-7B26-E414-B1CB-DD80E26246FA}"/>
                  </a:ext>
                </a:extLst>
              </p:cNvPr>
              <p:cNvSpPr/>
              <p:nvPr/>
            </p:nvSpPr>
            <p:spPr>
              <a:xfrm>
                <a:off x="7631743" y="627957"/>
                <a:ext cx="680584" cy="262492"/>
              </a:xfrm>
              <a:prstGeom prst="triangle">
                <a:avLst/>
              </a:prstGeom>
              <a:solidFill>
                <a:srgbClr val="F6A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4" action="ppaction://hlinksldjump"/>
                <a:extLst>
                  <a:ext uri="{FF2B5EF4-FFF2-40B4-BE49-F238E27FC236}">
                    <a16:creationId xmlns:a16="http://schemas.microsoft.com/office/drawing/2014/main" id="{50FFB646-0C3E-C1E0-98DC-60A833A41CB9}"/>
                  </a:ext>
                </a:extLst>
              </p:cNvPr>
              <p:cNvSpPr/>
              <p:nvPr/>
            </p:nvSpPr>
            <p:spPr>
              <a:xfrm>
                <a:off x="7898130" y="1002950"/>
                <a:ext cx="149710" cy="2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1490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EE1C-3A76-25C6-FCC4-67B3D7C2864E}"/>
              </a:ext>
            </a:extLst>
          </p:cNvPr>
          <p:cNvSpPr>
            <a:spLocks noGrp="1"/>
          </p:cNvSpPr>
          <p:nvPr>
            <p:ph type="title"/>
          </p:nvPr>
        </p:nvSpPr>
        <p:spPr/>
        <p:txBody>
          <a:bodyPr/>
          <a:lstStyle/>
          <a:p>
            <a:r>
              <a:rPr lang="en-GB" dirty="0"/>
              <a:t>Phase Two</a:t>
            </a:r>
          </a:p>
        </p:txBody>
      </p:sp>
      <p:sp>
        <p:nvSpPr>
          <p:cNvPr id="3" name="Rectangle 2">
            <a:extLst>
              <a:ext uri="{FF2B5EF4-FFF2-40B4-BE49-F238E27FC236}">
                <a16:creationId xmlns:a16="http://schemas.microsoft.com/office/drawing/2014/main" id="{3ADAA4F9-41F5-139A-F525-4DC01E67CC7E}"/>
              </a:ext>
            </a:extLst>
          </p:cNvPr>
          <p:cNvSpPr/>
          <p:nvPr/>
        </p:nvSpPr>
        <p:spPr>
          <a:xfrm>
            <a:off x="740410" y="1543567"/>
            <a:ext cx="3698875" cy="506413"/>
          </a:xfrm>
          <a:prstGeom prst="rect">
            <a:avLst/>
          </a:prstGeom>
          <a:solidFill>
            <a:srgbClr val="EBB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V = vowel</a:t>
            </a:r>
          </a:p>
        </p:txBody>
      </p:sp>
      <p:sp>
        <p:nvSpPr>
          <p:cNvPr id="4" name="Rectangle 3">
            <a:extLst>
              <a:ext uri="{FF2B5EF4-FFF2-40B4-BE49-F238E27FC236}">
                <a16:creationId xmlns:a16="http://schemas.microsoft.com/office/drawing/2014/main" id="{E335F06F-AC15-3BA8-8F5E-9AB7B817C651}"/>
              </a:ext>
            </a:extLst>
          </p:cNvPr>
          <p:cNvSpPr/>
          <p:nvPr/>
        </p:nvSpPr>
        <p:spPr>
          <a:xfrm>
            <a:off x="4726938" y="1543567"/>
            <a:ext cx="3671887" cy="506413"/>
          </a:xfrm>
          <a:prstGeom prst="rect">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C = consonant</a:t>
            </a:r>
          </a:p>
        </p:txBody>
      </p:sp>
      <p:sp>
        <p:nvSpPr>
          <p:cNvPr id="6" name="TextBox 5">
            <a:extLst>
              <a:ext uri="{FF2B5EF4-FFF2-40B4-BE49-F238E27FC236}">
                <a16:creationId xmlns:a16="http://schemas.microsoft.com/office/drawing/2014/main" id="{4B610AF7-79BF-9F0F-673B-00411614465C}"/>
              </a:ext>
            </a:extLst>
          </p:cNvPr>
          <p:cNvSpPr txBox="1"/>
          <p:nvPr/>
        </p:nvSpPr>
        <p:spPr>
          <a:xfrm>
            <a:off x="735645" y="2281052"/>
            <a:ext cx="7663180" cy="1200329"/>
          </a:xfrm>
          <a:prstGeom prst="rect">
            <a:avLst/>
          </a:prstGeom>
          <a:noFill/>
        </p:spPr>
        <p:txBody>
          <a:bodyPr wrap="square">
            <a:spAutoFit/>
          </a:bodyPr>
          <a:lstStyle/>
          <a:p>
            <a:pPr eaLnBrk="1" hangingPunct="1">
              <a:lnSpc>
                <a:spcPct val="100000"/>
              </a:lnSpc>
              <a:spcBef>
                <a:spcPct val="0"/>
              </a:spcBef>
              <a:buFontTx/>
              <a:buNone/>
            </a:pPr>
            <a:r>
              <a:rPr lang="en-GB" altLang="en-US" dirty="0">
                <a:solidFill>
                  <a:schemeClr val="tx1"/>
                </a:solidFill>
                <a:latin typeface="Tuffy-TTF" panose="020B0603060100000000" pitchFamily="34" charset="0"/>
              </a:rPr>
              <a:t>VC words are those that consist of a vowel and then a consonant (am, on, it). CVC words are those that consist of a consonant then a vowel and then a consonant (cat, dog, pen). Some words such as bell, are also CVC words because they only have three sounds. </a:t>
            </a:r>
            <a:r>
              <a:rPr lang="en-GB" altLang="en-US" b="1" dirty="0">
                <a:solidFill>
                  <a:schemeClr val="tx1"/>
                </a:solidFill>
                <a:latin typeface="Tuffy-TTF" panose="020B0603060100000000" pitchFamily="34" charset="0"/>
              </a:rPr>
              <a:t>b-e-</a:t>
            </a:r>
            <a:r>
              <a:rPr lang="en-GB" altLang="en-US" b="1" dirty="0" err="1">
                <a:solidFill>
                  <a:schemeClr val="tx1"/>
                </a:solidFill>
                <a:latin typeface="Tuffy-TTF" panose="020B0603060100000000" pitchFamily="34" charset="0"/>
              </a:rPr>
              <a:t>ll</a:t>
            </a:r>
            <a:endParaRPr lang="en-GB" altLang="en-US" b="1" dirty="0">
              <a:solidFill>
                <a:schemeClr val="tx1"/>
              </a:solidFill>
              <a:latin typeface="Tuffy-TTF" panose="020B0603060100000000" pitchFamily="34" charset="0"/>
            </a:endParaRPr>
          </a:p>
        </p:txBody>
      </p:sp>
      <p:sp>
        <p:nvSpPr>
          <p:cNvPr id="8" name="TextBox 7">
            <a:extLst>
              <a:ext uri="{FF2B5EF4-FFF2-40B4-BE49-F238E27FC236}">
                <a16:creationId xmlns:a16="http://schemas.microsoft.com/office/drawing/2014/main" id="{D7A34283-A5D6-35D7-8DA7-40F4CA775C7A}"/>
              </a:ext>
            </a:extLst>
          </p:cNvPr>
          <p:cNvSpPr txBox="1"/>
          <p:nvPr/>
        </p:nvSpPr>
        <p:spPr>
          <a:xfrm>
            <a:off x="735645" y="3683645"/>
            <a:ext cx="7663180" cy="646331"/>
          </a:xfrm>
          <a:prstGeom prst="rect">
            <a:avLst/>
          </a:prstGeom>
          <a:noFill/>
        </p:spPr>
        <p:txBody>
          <a:bodyPr wrap="square">
            <a:spAutoFit/>
          </a:bodyPr>
          <a:lstStyle/>
          <a:p>
            <a:pPr eaLnBrk="1" hangingPunct="1">
              <a:lnSpc>
                <a:spcPct val="100000"/>
              </a:lnSpc>
              <a:spcBef>
                <a:spcPct val="0"/>
              </a:spcBef>
              <a:buFontTx/>
              <a:buNone/>
            </a:pPr>
            <a:r>
              <a:rPr lang="en-GB" altLang="en-US" dirty="0">
                <a:solidFill>
                  <a:schemeClr val="tx1"/>
                </a:solidFill>
                <a:latin typeface="Tuffy-TTF" panose="020B0603060100000000" pitchFamily="34" charset="0"/>
              </a:rPr>
              <a:t>The children will use magnetic letters to make and spell words, read words on the whiteboard and on flashcards as well as beginning to write words.</a:t>
            </a:r>
          </a:p>
        </p:txBody>
      </p:sp>
      <p:sp>
        <p:nvSpPr>
          <p:cNvPr id="9" name="Rectangle 8">
            <a:extLst>
              <a:ext uri="{FF2B5EF4-FFF2-40B4-BE49-F238E27FC236}">
                <a16:creationId xmlns:a16="http://schemas.microsoft.com/office/drawing/2014/main" id="{A7041C56-7BBB-17D8-FAC8-22063DD64D35}"/>
              </a:ext>
            </a:extLst>
          </p:cNvPr>
          <p:cNvSpPr/>
          <p:nvPr/>
        </p:nvSpPr>
        <p:spPr>
          <a:xfrm>
            <a:off x="750885" y="4577833"/>
            <a:ext cx="7632700" cy="1473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b="1" dirty="0">
                <a:latin typeface="Tuffy-TTF" panose="020B0603060100000000" pitchFamily="34" charset="0"/>
              </a:rPr>
              <a:t>Useful Tip </a:t>
            </a:r>
          </a:p>
          <a:p>
            <a:pPr algn="ctr" eaLnBrk="1" fontAlgn="auto" hangingPunct="1">
              <a:spcBef>
                <a:spcPts val="0"/>
              </a:spcBef>
              <a:spcAft>
                <a:spcPts val="0"/>
              </a:spcAft>
              <a:defRPr/>
            </a:pPr>
            <a:r>
              <a:rPr lang="en-GB" dirty="0">
                <a:latin typeface="Tuffy-TTF" panose="020B0603060100000000" pitchFamily="34" charset="0"/>
              </a:rPr>
              <a:t>Pure sounds should be used when children are saying sounds. This means, where possible, the ‘uh’ sounds after consonants should not be said. </a:t>
            </a:r>
          </a:p>
          <a:p>
            <a:pPr algn="ctr" eaLnBrk="1" fontAlgn="auto" hangingPunct="1">
              <a:spcBef>
                <a:spcPts val="0"/>
              </a:spcBef>
              <a:spcAft>
                <a:spcPts val="0"/>
              </a:spcAft>
              <a:defRPr/>
            </a:pPr>
            <a:r>
              <a:rPr lang="en-GB" dirty="0">
                <a:latin typeface="Tuffy-TTF" panose="020B0603060100000000" pitchFamily="34" charset="0"/>
              </a:rPr>
              <a:t>E.g. the sound ‘f’ should be pronounced </a:t>
            </a:r>
            <a:r>
              <a:rPr lang="en-GB" dirty="0" err="1">
                <a:latin typeface="Tuffy-TTF" panose="020B0603060100000000" pitchFamily="34" charset="0"/>
              </a:rPr>
              <a:t>ffff</a:t>
            </a:r>
            <a:r>
              <a:rPr lang="en-GB" dirty="0">
                <a:latin typeface="Tuffy-TTF" panose="020B0603060100000000" pitchFamily="34" charset="0"/>
              </a:rPr>
              <a:t> rather than </a:t>
            </a:r>
            <a:r>
              <a:rPr lang="en-GB" dirty="0" err="1">
                <a:latin typeface="Tuffy-TTF" panose="020B0603060100000000" pitchFamily="34" charset="0"/>
              </a:rPr>
              <a:t>fuh</a:t>
            </a:r>
            <a:r>
              <a:rPr lang="en-GB" dirty="0">
                <a:latin typeface="Tuffy-TTF" panose="020B0603060100000000" pitchFamily="34" charset="0"/>
              </a:rPr>
              <a:t>.</a:t>
            </a:r>
          </a:p>
        </p:txBody>
      </p:sp>
    </p:spTree>
    <p:extLst>
      <p:ext uri="{BB962C8B-B14F-4D97-AF65-F5344CB8AC3E}">
        <p14:creationId xmlns:p14="http://schemas.microsoft.com/office/powerpoint/2010/main" val="26272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261C-CB8B-9483-6478-5CF1A51FA373}"/>
              </a:ext>
            </a:extLst>
          </p:cNvPr>
          <p:cNvSpPr>
            <a:spLocks noGrp="1"/>
          </p:cNvSpPr>
          <p:nvPr>
            <p:ph type="title"/>
          </p:nvPr>
        </p:nvSpPr>
        <p:spPr/>
        <p:txBody>
          <a:bodyPr/>
          <a:lstStyle/>
          <a:p>
            <a:r>
              <a:rPr lang="en-GB" dirty="0"/>
              <a:t>Tricky Words</a:t>
            </a:r>
          </a:p>
        </p:txBody>
      </p:sp>
      <p:sp>
        <p:nvSpPr>
          <p:cNvPr id="4" name="Rectangle 3">
            <a:extLst>
              <a:ext uri="{FF2B5EF4-FFF2-40B4-BE49-F238E27FC236}">
                <a16:creationId xmlns:a16="http://schemas.microsoft.com/office/drawing/2014/main" id="{FB0EAA71-95A0-09FF-C4D5-A5DADECFEB2F}"/>
              </a:ext>
            </a:extLst>
          </p:cNvPr>
          <p:cNvSpPr>
            <a:spLocks noChangeArrowheads="1"/>
          </p:cNvSpPr>
          <p:nvPr/>
        </p:nvSpPr>
        <p:spPr bwMode="auto">
          <a:xfrm>
            <a:off x="750885" y="1325828"/>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uffy-TTF" panose="020B0603060100000000" pitchFamily="34" charset="0"/>
              </a:rPr>
              <a:t>During this phase, the children will also be exposed to tricky words; words that cannot be sounded out. </a:t>
            </a:r>
          </a:p>
        </p:txBody>
      </p:sp>
      <p:sp>
        <p:nvSpPr>
          <p:cNvPr id="6" name="TextBox 5">
            <a:extLst>
              <a:ext uri="{FF2B5EF4-FFF2-40B4-BE49-F238E27FC236}">
                <a16:creationId xmlns:a16="http://schemas.microsoft.com/office/drawing/2014/main" id="{D45A268C-D20E-1F5C-7C7E-9870C5338943}"/>
              </a:ext>
            </a:extLst>
          </p:cNvPr>
          <p:cNvSpPr txBox="1">
            <a:spLocks noChangeArrowheads="1"/>
          </p:cNvSpPr>
          <p:nvPr/>
        </p:nvSpPr>
        <p:spPr bwMode="auto">
          <a:xfrm>
            <a:off x="760415" y="2047689"/>
            <a:ext cx="1419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3600" b="1" dirty="0">
                <a:solidFill>
                  <a:srgbClr val="F1811A"/>
                </a:solidFill>
                <a:latin typeface="Tuffy-TTF" panose="020B0603060100000000" pitchFamily="34" charset="0"/>
              </a:rPr>
              <a:t>the</a:t>
            </a:r>
          </a:p>
        </p:txBody>
      </p:sp>
      <p:sp>
        <p:nvSpPr>
          <p:cNvPr id="7" name="TextBox 6">
            <a:extLst>
              <a:ext uri="{FF2B5EF4-FFF2-40B4-BE49-F238E27FC236}">
                <a16:creationId xmlns:a16="http://schemas.microsoft.com/office/drawing/2014/main" id="{673F0E7C-43FF-438A-2349-096CDB5BEE47}"/>
              </a:ext>
            </a:extLst>
          </p:cNvPr>
          <p:cNvSpPr txBox="1">
            <a:spLocks noChangeArrowheads="1"/>
          </p:cNvSpPr>
          <p:nvPr/>
        </p:nvSpPr>
        <p:spPr bwMode="auto">
          <a:xfrm>
            <a:off x="2002634" y="2047689"/>
            <a:ext cx="142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3600" b="1" dirty="0">
                <a:solidFill>
                  <a:srgbClr val="F1811A"/>
                </a:solidFill>
                <a:latin typeface="Tuffy-TTF" panose="020B0603060100000000" pitchFamily="34" charset="0"/>
              </a:rPr>
              <a:t>to</a:t>
            </a:r>
          </a:p>
        </p:txBody>
      </p:sp>
      <p:sp>
        <p:nvSpPr>
          <p:cNvPr id="8" name="TextBox 7">
            <a:extLst>
              <a:ext uri="{FF2B5EF4-FFF2-40B4-BE49-F238E27FC236}">
                <a16:creationId xmlns:a16="http://schemas.microsoft.com/office/drawing/2014/main" id="{72FAF1A8-FD32-D139-1BBF-B519BB2ABF37}"/>
              </a:ext>
            </a:extLst>
          </p:cNvPr>
          <p:cNvSpPr txBox="1">
            <a:spLocks noChangeArrowheads="1"/>
          </p:cNvSpPr>
          <p:nvPr/>
        </p:nvSpPr>
        <p:spPr bwMode="auto">
          <a:xfrm>
            <a:off x="3344228" y="2071050"/>
            <a:ext cx="1419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3600" b="1" dirty="0">
                <a:solidFill>
                  <a:srgbClr val="F1811A"/>
                </a:solidFill>
                <a:latin typeface="Tuffy-TTF" panose="020B0603060100000000" pitchFamily="34" charset="0"/>
              </a:rPr>
              <a:t>I</a:t>
            </a:r>
          </a:p>
        </p:txBody>
      </p:sp>
      <p:sp>
        <p:nvSpPr>
          <p:cNvPr id="9" name="TextBox 8">
            <a:extLst>
              <a:ext uri="{FF2B5EF4-FFF2-40B4-BE49-F238E27FC236}">
                <a16:creationId xmlns:a16="http://schemas.microsoft.com/office/drawing/2014/main" id="{A716D18F-50EA-24F8-C1E4-096A2E5C3BCA}"/>
              </a:ext>
            </a:extLst>
          </p:cNvPr>
          <p:cNvSpPr txBox="1">
            <a:spLocks noChangeArrowheads="1"/>
          </p:cNvSpPr>
          <p:nvPr/>
        </p:nvSpPr>
        <p:spPr bwMode="auto">
          <a:xfrm>
            <a:off x="4903467" y="2024328"/>
            <a:ext cx="1420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3600" b="1" dirty="0">
                <a:solidFill>
                  <a:srgbClr val="F1811A"/>
                </a:solidFill>
                <a:latin typeface="Tuffy-TTF" panose="020B0603060100000000" pitchFamily="34" charset="0"/>
              </a:rPr>
              <a:t>go</a:t>
            </a:r>
          </a:p>
        </p:txBody>
      </p:sp>
      <p:sp>
        <p:nvSpPr>
          <p:cNvPr id="10" name="TextBox 9">
            <a:extLst>
              <a:ext uri="{FF2B5EF4-FFF2-40B4-BE49-F238E27FC236}">
                <a16:creationId xmlns:a16="http://schemas.microsoft.com/office/drawing/2014/main" id="{13366BD9-0DFD-0074-0EB6-0F32108993B1}"/>
              </a:ext>
            </a:extLst>
          </p:cNvPr>
          <p:cNvSpPr txBox="1">
            <a:spLocks noChangeArrowheads="1"/>
          </p:cNvSpPr>
          <p:nvPr/>
        </p:nvSpPr>
        <p:spPr bwMode="auto">
          <a:xfrm>
            <a:off x="6431753" y="2024327"/>
            <a:ext cx="1419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3600" b="1" dirty="0">
                <a:solidFill>
                  <a:srgbClr val="F1811A"/>
                </a:solidFill>
                <a:latin typeface="Tuffy-TTF" panose="020B0603060100000000" pitchFamily="34" charset="0"/>
              </a:rPr>
              <a:t>no</a:t>
            </a:r>
          </a:p>
        </p:txBody>
      </p:sp>
      <p:sp>
        <p:nvSpPr>
          <p:cNvPr id="11" name="Title 20">
            <a:extLst>
              <a:ext uri="{FF2B5EF4-FFF2-40B4-BE49-F238E27FC236}">
                <a16:creationId xmlns:a16="http://schemas.microsoft.com/office/drawing/2014/main" id="{590EE8B1-03EA-8B3D-D4FB-9E02C465419F}"/>
              </a:ext>
            </a:extLst>
          </p:cNvPr>
          <p:cNvSpPr>
            <a:spLocks/>
          </p:cNvSpPr>
          <p:nvPr/>
        </p:nvSpPr>
        <p:spPr bwMode="auto">
          <a:xfrm>
            <a:off x="760415" y="3035698"/>
            <a:ext cx="7632700" cy="54292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spcBef>
                <a:spcPct val="0"/>
              </a:spcBef>
              <a:buFontTx/>
              <a:buNone/>
            </a:pPr>
            <a:r>
              <a:rPr lang="en-GB" altLang="en-US" sz="2400" b="1" dirty="0">
                <a:latin typeface="Tuffy-TTF" panose="020B0603060100000000" pitchFamily="34" charset="0"/>
              </a:rPr>
              <a:t>Ways You Can Support Your Child at Home</a:t>
            </a:r>
          </a:p>
        </p:txBody>
      </p:sp>
      <p:sp>
        <p:nvSpPr>
          <p:cNvPr id="12" name="Rectangle 11">
            <a:extLst>
              <a:ext uri="{FF2B5EF4-FFF2-40B4-BE49-F238E27FC236}">
                <a16:creationId xmlns:a16="http://schemas.microsoft.com/office/drawing/2014/main" id="{392FF421-D410-6A11-BED4-CF70AA67F6CB}"/>
              </a:ext>
            </a:extLst>
          </p:cNvPr>
          <p:cNvSpPr/>
          <p:nvPr/>
        </p:nvSpPr>
        <p:spPr>
          <a:xfrm>
            <a:off x="760415" y="3710132"/>
            <a:ext cx="7632700" cy="647700"/>
          </a:xfrm>
          <a:prstGeom prst="rect">
            <a:avLst/>
          </a:prstGeom>
          <a:solidFill>
            <a:srgbClr val="EBB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uffy-TTF" panose="020B0603060100000000" pitchFamily="34" charset="0"/>
              </a:rPr>
              <a:t>Using flashcards, expose children regularly to the sounds they have learnt. Remember to use pure sounds.</a:t>
            </a:r>
          </a:p>
        </p:txBody>
      </p:sp>
      <p:sp>
        <p:nvSpPr>
          <p:cNvPr id="13" name="Rectangle 12">
            <a:extLst>
              <a:ext uri="{FF2B5EF4-FFF2-40B4-BE49-F238E27FC236}">
                <a16:creationId xmlns:a16="http://schemas.microsoft.com/office/drawing/2014/main" id="{E46BF211-C09B-0050-7399-98EB45182E1A}"/>
              </a:ext>
            </a:extLst>
          </p:cNvPr>
          <p:cNvSpPr/>
          <p:nvPr/>
        </p:nvSpPr>
        <p:spPr>
          <a:xfrm>
            <a:off x="760415" y="4524252"/>
            <a:ext cx="7632700" cy="647700"/>
          </a:xfrm>
          <a:prstGeom prst="rect">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uffy-TTF" panose="020B0603060100000000" pitchFamily="34" charset="0"/>
              </a:rPr>
              <a:t>Magnetic letters - Using magnetic letters on the fridge or any type of magnetic surface, children can practise making words.</a:t>
            </a:r>
          </a:p>
        </p:txBody>
      </p:sp>
      <p:sp>
        <p:nvSpPr>
          <p:cNvPr id="14" name="Rectangle 13">
            <a:extLst>
              <a:ext uri="{FF2B5EF4-FFF2-40B4-BE49-F238E27FC236}">
                <a16:creationId xmlns:a16="http://schemas.microsoft.com/office/drawing/2014/main" id="{5F7843FE-DE52-C14C-E358-6F248A36FC39}"/>
              </a:ext>
            </a:extLst>
          </p:cNvPr>
          <p:cNvSpPr/>
          <p:nvPr/>
        </p:nvSpPr>
        <p:spPr>
          <a:xfrm>
            <a:off x="760415" y="5381625"/>
            <a:ext cx="7632700" cy="647700"/>
          </a:xfrm>
          <a:prstGeom prst="rect">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uffy-TTF" panose="020B0603060100000000" pitchFamily="34" charset="0"/>
              </a:rPr>
              <a:t>Ask children to spell out CV and CVC words both orally and on paper.</a:t>
            </a:r>
          </a:p>
        </p:txBody>
      </p:sp>
    </p:spTree>
    <p:extLst>
      <p:ext uri="{BB962C8B-B14F-4D97-AF65-F5344CB8AC3E}">
        <p14:creationId xmlns:p14="http://schemas.microsoft.com/office/powerpoint/2010/main" val="243385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nodeType="afterEffect">
                                  <p:stCondLst>
                                    <p:cond delay="25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25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375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4250"/>
                            </p:stCondLst>
                            <p:childTnLst>
                              <p:par>
                                <p:cTn id="42" presetID="10"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a:extLst>
              <a:ext uri="{FF2B5EF4-FFF2-40B4-BE49-F238E27FC236}">
                <a16:creationId xmlns:a16="http://schemas.microsoft.com/office/drawing/2014/main" id="{3A910AC7-E234-7E93-AD8C-550C1FDE96D5}"/>
              </a:ext>
            </a:extLst>
          </p:cNvPr>
          <p:cNvSpPr/>
          <p:nvPr/>
        </p:nvSpPr>
        <p:spPr>
          <a:xfrm>
            <a:off x="1745990" y="189374"/>
            <a:ext cx="5652020" cy="854246"/>
          </a:xfrm>
          <a:prstGeom prst="roundRect">
            <a:avLst/>
          </a:prstGeom>
          <a:solidFill>
            <a:schemeClr val="bg1"/>
          </a:solidFill>
          <a:ln w="28575">
            <a:solidFill>
              <a:srgbClr val="EE73AA"/>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Phase Three</a:t>
            </a:r>
          </a:p>
        </p:txBody>
      </p:sp>
      <p:pic>
        <p:nvPicPr>
          <p:cNvPr id="8" name="Picture 7">
            <a:extLst>
              <a:ext uri="{FF2B5EF4-FFF2-40B4-BE49-F238E27FC236}">
                <a16:creationId xmlns:a16="http://schemas.microsoft.com/office/drawing/2014/main" id="{97A6DFDA-26DC-360E-83BE-7A9EDEE1DE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92148" y="1958711"/>
            <a:ext cx="5359702" cy="3790059"/>
          </a:xfrm>
          <a:prstGeom prst="rect">
            <a:avLst/>
          </a:prstGeom>
        </p:spPr>
      </p:pic>
      <p:grpSp>
        <p:nvGrpSpPr>
          <p:cNvPr id="2" name="Group 1">
            <a:extLst>
              <a:ext uri="{FF2B5EF4-FFF2-40B4-BE49-F238E27FC236}">
                <a16:creationId xmlns:a16="http://schemas.microsoft.com/office/drawing/2014/main" id="{342BA9F8-F443-FF58-9940-DA93D783A23B}"/>
              </a:ext>
            </a:extLst>
          </p:cNvPr>
          <p:cNvGrpSpPr/>
          <p:nvPr/>
        </p:nvGrpSpPr>
        <p:grpSpPr>
          <a:xfrm>
            <a:off x="256704" y="6068789"/>
            <a:ext cx="662547" cy="662547"/>
            <a:chOff x="233416" y="5644386"/>
            <a:chExt cx="854246" cy="854246"/>
          </a:xfrm>
        </p:grpSpPr>
        <p:sp>
          <p:nvSpPr>
            <p:cNvPr id="3" name="Rectangle: Rounded Corners 2">
              <a:extLst>
                <a:ext uri="{FF2B5EF4-FFF2-40B4-BE49-F238E27FC236}">
                  <a16:creationId xmlns:a16="http://schemas.microsoft.com/office/drawing/2014/main" id="{DDD71CA9-E870-9A33-D101-009146F2271E}"/>
                </a:ext>
              </a:extLst>
            </p:cNvPr>
            <p:cNvSpPr/>
            <p:nvPr/>
          </p:nvSpPr>
          <p:spPr>
            <a:xfrm>
              <a:off x="233416" y="5644386"/>
              <a:ext cx="854246" cy="854246"/>
            </a:xfrm>
            <a:prstGeom prst="roundRect">
              <a:avLst/>
            </a:prstGeom>
            <a:solidFill>
              <a:schemeClr val="bg1"/>
            </a:solidFill>
            <a:ln w="28575">
              <a:solidFill>
                <a:srgbClr val="EE9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9E5CC648-1405-2CF2-489F-1231161471DD}"/>
                </a:ext>
              </a:extLst>
            </p:cNvPr>
            <p:cNvGrpSpPr/>
            <p:nvPr/>
          </p:nvGrpSpPr>
          <p:grpSpPr>
            <a:xfrm>
              <a:off x="320247" y="5745716"/>
              <a:ext cx="680584" cy="637485"/>
              <a:chOff x="7631743" y="627957"/>
              <a:chExt cx="680584" cy="637485"/>
            </a:xfrm>
          </p:grpSpPr>
          <p:sp>
            <p:nvSpPr>
              <p:cNvPr id="6" name="Rectangle 5">
                <a:hlinkClick r:id="rId4" action="ppaction://hlinksldjump"/>
                <a:extLst>
                  <a:ext uri="{FF2B5EF4-FFF2-40B4-BE49-F238E27FC236}">
                    <a16:creationId xmlns:a16="http://schemas.microsoft.com/office/drawing/2014/main" id="{D190905D-223B-A4A8-1269-351A87BE8769}"/>
                  </a:ext>
                </a:extLst>
              </p:cNvPr>
              <p:cNvSpPr/>
              <p:nvPr/>
            </p:nvSpPr>
            <p:spPr>
              <a:xfrm>
                <a:off x="7740467" y="882828"/>
                <a:ext cx="463136" cy="378803"/>
              </a:xfrm>
              <a:prstGeom prst="rect">
                <a:avLst/>
              </a:prstGeom>
              <a:solidFill>
                <a:srgbClr val="EE9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a:hlinkClick r:id="rId4" action="ppaction://hlinksldjump"/>
                <a:extLst>
                  <a:ext uri="{FF2B5EF4-FFF2-40B4-BE49-F238E27FC236}">
                    <a16:creationId xmlns:a16="http://schemas.microsoft.com/office/drawing/2014/main" id="{5F0A68DC-09AF-5AC2-C8A2-5BC08B623A8F}"/>
                  </a:ext>
                </a:extLst>
              </p:cNvPr>
              <p:cNvSpPr/>
              <p:nvPr/>
            </p:nvSpPr>
            <p:spPr>
              <a:xfrm>
                <a:off x="7631743" y="627957"/>
                <a:ext cx="680584" cy="262492"/>
              </a:xfrm>
              <a:prstGeom prst="triangle">
                <a:avLst/>
              </a:prstGeom>
              <a:solidFill>
                <a:srgbClr val="EE9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4" action="ppaction://hlinksldjump"/>
                <a:extLst>
                  <a:ext uri="{FF2B5EF4-FFF2-40B4-BE49-F238E27FC236}">
                    <a16:creationId xmlns:a16="http://schemas.microsoft.com/office/drawing/2014/main" id="{CC1D4632-8C72-35FB-FF3C-33726850D7B7}"/>
                  </a:ext>
                </a:extLst>
              </p:cNvPr>
              <p:cNvSpPr/>
              <p:nvPr/>
            </p:nvSpPr>
            <p:spPr>
              <a:xfrm>
                <a:off x="7898130" y="1002950"/>
                <a:ext cx="149710" cy="2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82183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DCB2-D3C9-2A80-95A7-CFCC4BF5822E}"/>
              </a:ext>
            </a:extLst>
          </p:cNvPr>
          <p:cNvSpPr>
            <a:spLocks noGrp="1"/>
          </p:cNvSpPr>
          <p:nvPr>
            <p:ph type="title"/>
          </p:nvPr>
        </p:nvSpPr>
        <p:spPr>
          <a:xfrm>
            <a:off x="461962" y="409838"/>
            <a:ext cx="8220075" cy="994306"/>
          </a:xfrm>
        </p:spPr>
        <p:txBody>
          <a:bodyPr/>
          <a:lstStyle/>
          <a:p>
            <a:r>
              <a:rPr lang="en-GB" dirty="0"/>
              <a:t>Phase Three</a:t>
            </a:r>
          </a:p>
        </p:txBody>
      </p:sp>
      <p:sp>
        <p:nvSpPr>
          <p:cNvPr id="3" name="Rectangle 4">
            <a:extLst>
              <a:ext uri="{FF2B5EF4-FFF2-40B4-BE49-F238E27FC236}">
                <a16:creationId xmlns:a16="http://schemas.microsoft.com/office/drawing/2014/main" id="{33FD4AD9-A35F-527B-C7BC-74E11E9868EB}"/>
              </a:ext>
            </a:extLst>
          </p:cNvPr>
          <p:cNvSpPr>
            <a:spLocks noChangeArrowheads="1"/>
          </p:cNvSpPr>
          <p:nvPr/>
        </p:nvSpPr>
        <p:spPr bwMode="auto">
          <a:xfrm>
            <a:off x="755650" y="126055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uffy-TTF" panose="020B0603060100000000" pitchFamily="34" charset="0"/>
              </a:rPr>
              <a:t>The purpose of this phase is to:</a:t>
            </a:r>
          </a:p>
        </p:txBody>
      </p:sp>
      <p:sp>
        <p:nvSpPr>
          <p:cNvPr id="4" name="Rectangle 3">
            <a:extLst>
              <a:ext uri="{FF2B5EF4-FFF2-40B4-BE49-F238E27FC236}">
                <a16:creationId xmlns:a16="http://schemas.microsoft.com/office/drawing/2014/main" id="{059AA8FB-811B-C30C-96EC-C8CC3E27E85F}"/>
              </a:ext>
            </a:extLst>
          </p:cNvPr>
          <p:cNvSpPr>
            <a:spLocks noChangeArrowheads="1"/>
          </p:cNvSpPr>
          <p:nvPr/>
        </p:nvSpPr>
        <p:spPr bwMode="auto">
          <a:xfrm>
            <a:off x="1123949" y="1648937"/>
            <a:ext cx="68961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pPr>
            <a:r>
              <a:rPr lang="en-GB" altLang="en-US" dirty="0">
                <a:solidFill>
                  <a:schemeClr val="tx1"/>
                </a:solidFill>
                <a:latin typeface="Tuffy-TTF" panose="020B0603060100000000" pitchFamily="34" charset="0"/>
              </a:rPr>
              <a:t>Teach more graphemes; the remaining letters of the alphabet and some sounds of which are made up of two or three letters, known as digraphs and trigraphs. E.g. ‘</a:t>
            </a:r>
            <a:r>
              <a:rPr lang="en-GB" altLang="en-US" dirty="0" err="1">
                <a:solidFill>
                  <a:schemeClr val="tx1"/>
                </a:solidFill>
                <a:latin typeface="Tuffy-TTF" panose="020B0603060100000000" pitchFamily="34" charset="0"/>
              </a:rPr>
              <a:t>ee</a:t>
            </a:r>
            <a:r>
              <a:rPr lang="en-GB" altLang="en-US" dirty="0">
                <a:solidFill>
                  <a:schemeClr val="tx1"/>
                </a:solidFill>
                <a:latin typeface="Tuffy-TTF" panose="020B0603060100000000" pitchFamily="34" charset="0"/>
              </a:rPr>
              <a:t>’ as in bee</a:t>
            </a:r>
          </a:p>
        </p:txBody>
      </p:sp>
      <p:sp>
        <p:nvSpPr>
          <p:cNvPr id="5" name="Rectangle 4">
            <a:extLst>
              <a:ext uri="{FF2B5EF4-FFF2-40B4-BE49-F238E27FC236}">
                <a16:creationId xmlns:a16="http://schemas.microsoft.com/office/drawing/2014/main" id="{751C57E8-8225-7F62-CB33-DE59EBF3473B}"/>
              </a:ext>
            </a:extLst>
          </p:cNvPr>
          <p:cNvSpPr>
            <a:spLocks noChangeArrowheads="1"/>
          </p:cNvSpPr>
          <p:nvPr/>
        </p:nvSpPr>
        <p:spPr bwMode="auto">
          <a:xfrm>
            <a:off x="1123949" y="2560677"/>
            <a:ext cx="68961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pPr>
            <a:r>
              <a:rPr lang="en-GB" altLang="en-US" dirty="0">
                <a:solidFill>
                  <a:schemeClr val="tx1"/>
                </a:solidFill>
                <a:latin typeface="Tuffy-TTF" panose="020B0603060100000000" pitchFamily="34" charset="0"/>
              </a:rPr>
              <a:t>Practise blending and segmenting a wider range of CVC words.</a:t>
            </a:r>
          </a:p>
        </p:txBody>
      </p:sp>
      <p:sp>
        <p:nvSpPr>
          <p:cNvPr id="6" name="Rectangle 5">
            <a:extLst>
              <a:ext uri="{FF2B5EF4-FFF2-40B4-BE49-F238E27FC236}">
                <a16:creationId xmlns:a16="http://schemas.microsoft.com/office/drawing/2014/main" id="{FB1994DE-7915-C02D-8CF4-F110884C9448}"/>
              </a:ext>
            </a:extLst>
          </p:cNvPr>
          <p:cNvSpPr>
            <a:spLocks noChangeArrowheads="1"/>
          </p:cNvSpPr>
          <p:nvPr/>
        </p:nvSpPr>
        <p:spPr bwMode="auto">
          <a:xfrm>
            <a:off x="1123949" y="2934017"/>
            <a:ext cx="6896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pPr>
            <a:r>
              <a:rPr lang="en-GB" altLang="en-US" dirty="0">
                <a:solidFill>
                  <a:schemeClr val="tx1"/>
                </a:solidFill>
                <a:latin typeface="Tuffy-TTF" panose="020B0603060100000000" pitchFamily="34" charset="0"/>
              </a:rPr>
              <a:t>Read more tricky words and begin to spell them.</a:t>
            </a:r>
          </a:p>
        </p:txBody>
      </p:sp>
      <p:sp>
        <p:nvSpPr>
          <p:cNvPr id="7" name="Rectangle 6">
            <a:extLst>
              <a:ext uri="{FF2B5EF4-FFF2-40B4-BE49-F238E27FC236}">
                <a16:creationId xmlns:a16="http://schemas.microsoft.com/office/drawing/2014/main" id="{5D91438D-3FAD-C00A-4ECF-DA07F0D22082}"/>
              </a:ext>
            </a:extLst>
          </p:cNvPr>
          <p:cNvSpPr>
            <a:spLocks noChangeArrowheads="1"/>
          </p:cNvSpPr>
          <p:nvPr/>
        </p:nvSpPr>
        <p:spPr bwMode="auto">
          <a:xfrm>
            <a:off x="1123949" y="3356292"/>
            <a:ext cx="6896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pPr>
            <a:r>
              <a:rPr lang="en-GB" altLang="en-US" dirty="0">
                <a:solidFill>
                  <a:schemeClr val="tx1"/>
                </a:solidFill>
                <a:latin typeface="Tuffy-TTF" panose="020B0603060100000000" pitchFamily="34" charset="0"/>
              </a:rPr>
              <a:t>To read familiar words on sight, rather than decoding them.</a:t>
            </a:r>
          </a:p>
        </p:txBody>
      </p:sp>
      <p:sp>
        <p:nvSpPr>
          <p:cNvPr id="8" name="Rectangle 8">
            <a:extLst>
              <a:ext uri="{FF2B5EF4-FFF2-40B4-BE49-F238E27FC236}">
                <a16:creationId xmlns:a16="http://schemas.microsoft.com/office/drawing/2014/main" id="{038902F2-452E-A472-9BCA-886F2E88D4FB}"/>
              </a:ext>
            </a:extLst>
          </p:cNvPr>
          <p:cNvSpPr>
            <a:spLocks noChangeArrowheads="1"/>
          </p:cNvSpPr>
          <p:nvPr/>
        </p:nvSpPr>
        <p:spPr bwMode="auto">
          <a:xfrm>
            <a:off x="755649" y="3778567"/>
            <a:ext cx="76327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b="1" dirty="0">
                <a:solidFill>
                  <a:schemeClr val="tx1"/>
                </a:solidFill>
                <a:latin typeface="Tuffy-TTF" panose="020B0603060100000000" pitchFamily="34" charset="0"/>
              </a:rPr>
              <a:t>CVC Words Containing Digraphs and Trigraphs</a:t>
            </a:r>
          </a:p>
        </p:txBody>
      </p:sp>
      <p:grpSp>
        <p:nvGrpSpPr>
          <p:cNvPr id="16" name="Group 15">
            <a:extLst>
              <a:ext uri="{FF2B5EF4-FFF2-40B4-BE49-F238E27FC236}">
                <a16:creationId xmlns:a16="http://schemas.microsoft.com/office/drawing/2014/main" id="{597D43D2-BFFD-89AB-BAAE-DF8C857F9C47}"/>
              </a:ext>
            </a:extLst>
          </p:cNvPr>
          <p:cNvGrpSpPr/>
          <p:nvPr/>
        </p:nvGrpSpPr>
        <p:grpSpPr>
          <a:xfrm>
            <a:off x="733107" y="4162623"/>
            <a:ext cx="6860702" cy="558363"/>
            <a:chOff x="733107" y="4162623"/>
            <a:chExt cx="6860702" cy="558363"/>
          </a:xfrm>
        </p:grpSpPr>
        <p:sp>
          <p:nvSpPr>
            <p:cNvPr id="9" name="TextBox 8">
              <a:extLst>
                <a:ext uri="{FF2B5EF4-FFF2-40B4-BE49-F238E27FC236}">
                  <a16:creationId xmlns:a16="http://schemas.microsoft.com/office/drawing/2014/main" id="{90C82FED-9ABA-A563-6C3A-E7A00145D9F6}"/>
                </a:ext>
              </a:extLst>
            </p:cNvPr>
            <p:cNvSpPr txBox="1">
              <a:spLocks noChangeArrowheads="1"/>
            </p:cNvSpPr>
            <p:nvPr/>
          </p:nvSpPr>
          <p:spPr bwMode="auto">
            <a:xfrm>
              <a:off x="733107" y="4162623"/>
              <a:ext cx="128730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800" b="1" dirty="0">
                  <a:solidFill>
                    <a:srgbClr val="F1811A"/>
                  </a:solidFill>
                  <a:latin typeface="Tuffy-TTF" panose="020B0603060100000000" pitchFamily="34" charset="0"/>
                </a:rPr>
                <a:t>ship</a:t>
              </a:r>
            </a:p>
          </p:txBody>
        </p:sp>
        <p:sp>
          <p:nvSpPr>
            <p:cNvPr id="10" name="TextBox 9">
              <a:extLst>
                <a:ext uri="{FF2B5EF4-FFF2-40B4-BE49-F238E27FC236}">
                  <a16:creationId xmlns:a16="http://schemas.microsoft.com/office/drawing/2014/main" id="{899D7C65-4AC4-7A2F-C3E3-DFC4968D7706}"/>
                </a:ext>
              </a:extLst>
            </p:cNvPr>
            <p:cNvSpPr txBox="1">
              <a:spLocks noChangeArrowheads="1"/>
            </p:cNvSpPr>
            <p:nvPr/>
          </p:nvSpPr>
          <p:spPr bwMode="auto">
            <a:xfrm>
              <a:off x="1692117" y="4170243"/>
              <a:ext cx="128730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800" b="1" dirty="0">
                  <a:solidFill>
                    <a:srgbClr val="F1811A"/>
                  </a:solidFill>
                  <a:latin typeface="Tuffy-TTF" panose="020B0603060100000000" pitchFamily="34" charset="0"/>
                </a:rPr>
                <a:t>cook</a:t>
              </a:r>
            </a:p>
          </p:txBody>
        </p:sp>
        <p:sp>
          <p:nvSpPr>
            <p:cNvPr id="11" name="TextBox 10">
              <a:extLst>
                <a:ext uri="{FF2B5EF4-FFF2-40B4-BE49-F238E27FC236}">
                  <a16:creationId xmlns:a16="http://schemas.microsoft.com/office/drawing/2014/main" id="{A1B46A41-1DC7-6C4A-A124-E217CF57F587}"/>
                </a:ext>
              </a:extLst>
            </p:cNvPr>
            <p:cNvSpPr txBox="1">
              <a:spLocks noChangeArrowheads="1"/>
            </p:cNvSpPr>
            <p:nvPr/>
          </p:nvSpPr>
          <p:spPr bwMode="auto">
            <a:xfrm>
              <a:off x="2720023" y="4197111"/>
              <a:ext cx="1243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800" b="1" dirty="0">
                  <a:solidFill>
                    <a:srgbClr val="F1811A"/>
                  </a:solidFill>
                  <a:latin typeface="Tuffy-TTF" panose="020B0603060100000000" pitchFamily="34" charset="0"/>
                </a:rPr>
                <a:t>fork</a:t>
              </a:r>
            </a:p>
          </p:txBody>
        </p:sp>
        <p:sp>
          <p:nvSpPr>
            <p:cNvPr id="12" name="TextBox 11">
              <a:extLst>
                <a:ext uri="{FF2B5EF4-FFF2-40B4-BE49-F238E27FC236}">
                  <a16:creationId xmlns:a16="http://schemas.microsoft.com/office/drawing/2014/main" id="{1E548F5A-83DA-501E-64E9-552007982E9F}"/>
                </a:ext>
              </a:extLst>
            </p:cNvPr>
            <p:cNvSpPr txBox="1">
              <a:spLocks noChangeArrowheads="1"/>
            </p:cNvSpPr>
            <p:nvPr/>
          </p:nvSpPr>
          <p:spPr bwMode="auto">
            <a:xfrm>
              <a:off x="5180966" y="4197111"/>
              <a:ext cx="1243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800" b="1" dirty="0">
                  <a:solidFill>
                    <a:srgbClr val="F1811A"/>
                  </a:solidFill>
                  <a:latin typeface="Tuffy-TTF" panose="020B0603060100000000" pitchFamily="34" charset="0"/>
                </a:rPr>
                <a:t>high</a:t>
              </a:r>
            </a:p>
          </p:txBody>
        </p:sp>
        <p:sp>
          <p:nvSpPr>
            <p:cNvPr id="13" name="TextBox 12">
              <a:extLst>
                <a:ext uri="{FF2B5EF4-FFF2-40B4-BE49-F238E27FC236}">
                  <a16:creationId xmlns:a16="http://schemas.microsoft.com/office/drawing/2014/main" id="{C58D5407-B873-5A9A-E429-96B5C6B6EB96}"/>
                </a:ext>
              </a:extLst>
            </p:cNvPr>
            <p:cNvSpPr txBox="1">
              <a:spLocks noChangeArrowheads="1"/>
            </p:cNvSpPr>
            <p:nvPr/>
          </p:nvSpPr>
          <p:spPr bwMode="auto">
            <a:xfrm>
              <a:off x="3915491" y="4197111"/>
              <a:ext cx="1241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800" b="1" dirty="0">
                  <a:solidFill>
                    <a:srgbClr val="F1811A"/>
                  </a:solidFill>
                  <a:latin typeface="Tuffy-TTF" panose="020B0603060100000000" pitchFamily="34" charset="0"/>
                </a:rPr>
                <a:t>beard</a:t>
              </a:r>
            </a:p>
          </p:txBody>
        </p:sp>
        <p:sp>
          <p:nvSpPr>
            <p:cNvPr id="14" name="TextBox 13">
              <a:extLst>
                <a:ext uri="{FF2B5EF4-FFF2-40B4-BE49-F238E27FC236}">
                  <a16:creationId xmlns:a16="http://schemas.microsoft.com/office/drawing/2014/main" id="{B6449423-DF7D-CAC9-3BEE-4A301177AE2D}"/>
                </a:ext>
              </a:extLst>
            </p:cNvPr>
            <p:cNvSpPr txBox="1">
              <a:spLocks noChangeArrowheads="1"/>
            </p:cNvSpPr>
            <p:nvPr/>
          </p:nvSpPr>
          <p:spPr bwMode="auto">
            <a:xfrm>
              <a:off x="6352384" y="4182526"/>
              <a:ext cx="1241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800" b="1" dirty="0">
                  <a:solidFill>
                    <a:srgbClr val="F1811A"/>
                  </a:solidFill>
                  <a:latin typeface="Tuffy-TTF" panose="020B0603060100000000" pitchFamily="34" charset="0"/>
                </a:rPr>
                <a:t>chair</a:t>
              </a:r>
            </a:p>
          </p:txBody>
        </p:sp>
      </p:grpSp>
      <p:sp>
        <p:nvSpPr>
          <p:cNvPr id="15" name="Rectangle 14">
            <a:extLst>
              <a:ext uri="{FF2B5EF4-FFF2-40B4-BE49-F238E27FC236}">
                <a16:creationId xmlns:a16="http://schemas.microsoft.com/office/drawing/2014/main" id="{27024358-E45A-4D56-5A9C-0230221A2F30}"/>
              </a:ext>
            </a:extLst>
          </p:cNvPr>
          <p:cNvSpPr/>
          <p:nvPr/>
        </p:nvSpPr>
        <p:spPr>
          <a:xfrm>
            <a:off x="719853" y="4751227"/>
            <a:ext cx="7632700" cy="1401763"/>
          </a:xfrm>
          <a:prstGeom prst="rect">
            <a:avLst/>
          </a:prstGeom>
          <a:solidFill>
            <a:srgbClr val="EBB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latin typeface="Tuffy-TTF" panose="020B0603060100000000" pitchFamily="34" charset="0"/>
              </a:rPr>
              <a:t>Useful Tip </a:t>
            </a:r>
          </a:p>
          <a:p>
            <a:pPr algn="ctr" eaLnBrk="1" fontAlgn="auto" hangingPunct="1">
              <a:spcBef>
                <a:spcPts val="0"/>
              </a:spcBef>
              <a:spcAft>
                <a:spcPts val="0"/>
              </a:spcAft>
              <a:defRPr/>
            </a:pPr>
            <a:r>
              <a:rPr lang="en-GB" dirty="0">
                <a:latin typeface="Tuffy-TTF" panose="020B0603060100000000" pitchFamily="34" charset="0"/>
              </a:rPr>
              <a:t>It is important children quickly learn to recognise digraphs and </a:t>
            </a:r>
            <a:r>
              <a:rPr lang="en-GB" dirty="0" err="1">
                <a:latin typeface="Tuffy-TTF" panose="020B0603060100000000" pitchFamily="34" charset="0"/>
              </a:rPr>
              <a:t>trigraphs</a:t>
            </a:r>
            <a:r>
              <a:rPr lang="en-GB" dirty="0">
                <a:latin typeface="Tuffy-TTF" panose="020B0603060100000000" pitchFamily="34" charset="0"/>
              </a:rPr>
              <a:t> as one sound, rather than as separate letters.</a:t>
            </a:r>
          </a:p>
          <a:p>
            <a:pPr algn="ctr" eaLnBrk="1" fontAlgn="auto" hangingPunct="1">
              <a:spcBef>
                <a:spcPts val="0"/>
              </a:spcBef>
              <a:spcAft>
                <a:spcPts val="0"/>
              </a:spcAft>
              <a:defRPr/>
            </a:pPr>
            <a:r>
              <a:rPr lang="en-GB" dirty="0">
                <a:latin typeface="Tuffy-TTF" panose="020B0603060100000000" pitchFamily="34" charset="0"/>
              </a:rPr>
              <a:t>E.g. rain should be read as r-</a:t>
            </a:r>
            <a:r>
              <a:rPr lang="en-GB" dirty="0" err="1">
                <a:latin typeface="Tuffy-TTF" panose="020B0603060100000000" pitchFamily="34" charset="0"/>
              </a:rPr>
              <a:t>ai</a:t>
            </a:r>
            <a:r>
              <a:rPr lang="en-GB" dirty="0">
                <a:latin typeface="Tuffy-TTF" panose="020B0603060100000000" pitchFamily="34" charset="0"/>
              </a:rPr>
              <a:t>-n not r-a-</a:t>
            </a:r>
            <a:r>
              <a:rPr lang="en-GB" dirty="0" err="1">
                <a:latin typeface="Tuffy-TTF" panose="020B0603060100000000" pitchFamily="34" charset="0"/>
              </a:rPr>
              <a:t>i</a:t>
            </a:r>
            <a:r>
              <a:rPr lang="en-GB" dirty="0">
                <a:latin typeface="Tuffy-TTF" panose="020B0603060100000000" pitchFamily="34" charset="0"/>
              </a:rPr>
              <a:t>-n</a:t>
            </a:r>
          </a:p>
        </p:txBody>
      </p:sp>
    </p:spTree>
    <p:extLst>
      <p:ext uri="{BB962C8B-B14F-4D97-AF65-F5344CB8AC3E}">
        <p14:creationId xmlns:p14="http://schemas.microsoft.com/office/powerpoint/2010/main" val="407106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P spid="13" grpId="0"/>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BA4E-AC8A-6840-88E2-AF054AE92DFE}"/>
              </a:ext>
            </a:extLst>
          </p:cNvPr>
          <p:cNvSpPr>
            <a:spLocks noGrp="1"/>
          </p:cNvSpPr>
          <p:nvPr>
            <p:ph type="title"/>
          </p:nvPr>
        </p:nvSpPr>
        <p:spPr/>
        <p:txBody>
          <a:bodyPr/>
          <a:lstStyle/>
          <a:p>
            <a:r>
              <a:rPr lang="en-GB" dirty="0"/>
              <a:t>Tricky Words</a:t>
            </a:r>
          </a:p>
        </p:txBody>
      </p:sp>
      <p:grpSp>
        <p:nvGrpSpPr>
          <p:cNvPr id="5" name="Group 4">
            <a:extLst>
              <a:ext uri="{FF2B5EF4-FFF2-40B4-BE49-F238E27FC236}">
                <a16:creationId xmlns:a16="http://schemas.microsoft.com/office/drawing/2014/main" id="{A704E1C1-5A5B-FE9E-1EA5-93B2F74D15CA}"/>
              </a:ext>
            </a:extLst>
          </p:cNvPr>
          <p:cNvGrpSpPr/>
          <p:nvPr/>
        </p:nvGrpSpPr>
        <p:grpSpPr>
          <a:xfrm>
            <a:off x="816610" y="1432457"/>
            <a:ext cx="7632700" cy="1068387"/>
            <a:chOff x="755650" y="5106988"/>
            <a:chExt cx="7632700" cy="1068387"/>
          </a:xfrm>
        </p:grpSpPr>
        <p:sp>
          <p:nvSpPr>
            <p:cNvPr id="6" name="Rectangle 5">
              <a:extLst>
                <a:ext uri="{FF2B5EF4-FFF2-40B4-BE49-F238E27FC236}">
                  <a16:creationId xmlns:a16="http://schemas.microsoft.com/office/drawing/2014/main" id="{C22F26DF-1C80-2CC7-9895-A16A52036588}"/>
                </a:ext>
              </a:extLst>
            </p:cNvPr>
            <p:cNvSpPr>
              <a:spLocks noChangeArrowheads="1"/>
            </p:cNvSpPr>
            <p:nvPr/>
          </p:nvSpPr>
          <p:spPr bwMode="auto">
            <a:xfrm>
              <a:off x="755650" y="5106988"/>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uffy-TTF" panose="020B0603060100000000" pitchFamily="34" charset="0"/>
                </a:rPr>
                <a:t>During this phase, the children will also be exposed to tricky words; words that cannot be sounded out. </a:t>
              </a:r>
            </a:p>
          </p:txBody>
        </p:sp>
        <p:sp>
          <p:nvSpPr>
            <p:cNvPr id="7" name="TextBox 6">
              <a:extLst>
                <a:ext uri="{FF2B5EF4-FFF2-40B4-BE49-F238E27FC236}">
                  <a16:creationId xmlns:a16="http://schemas.microsoft.com/office/drawing/2014/main" id="{A5067248-06BE-D736-9E12-CDF7F053E3F8}"/>
                </a:ext>
              </a:extLst>
            </p:cNvPr>
            <p:cNvSpPr txBox="1">
              <a:spLocks noChangeArrowheads="1"/>
            </p:cNvSpPr>
            <p:nvPr/>
          </p:nvSpPr>
          <p:spPr bwMode="auto">
            <a:xfrm>
              <a:off x="755650" y="5805488"/>
              <a:ext cx="690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dirty="0">
                  <a:solidFill>
                    <a:srgbClr val="F1811A"/>
                  </a:solidFill>
                  <a:latin typeface="Tuffy-TTF" panose="020B0603060100000000" pitchFamily="34" charset="0"/>
                </a:rPr>
                <a:t>he</a:t>
              </a:r>
            </a:p>
          </p:txBody>
        </p:sp>
        <p:sp>
          <p:nvSpPr>
            <p:cNvPr id="8" name="TextBox 7">
              <a:extLst>
                <a:ext uri="{FF2B5EF4-FFF2-40B4-BE49-F238E27FC236}">
                  <a16:creationId xmlns:a16="http://schemas.microsoft.com/office/drawing/2014/main" id="{49046434-4576-3948-8E70-1D61DAF03B26}"/>
                </a:ext>
              </a:extLst>
            </p:cNvPr>
            <p:cNvSpPr txBox="1">
              <a:spLocks noChangeArrowheads="1"/>
            </p:cNvSpPr>
            <p:nvPr/>
          </p:nvSpPr>
          <p:spPr bwMode="auto">
            <a:xfrm>
              <a:off x="1449388" y="5805488"/>
              <a:ext cx="690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she</a:t>
              </a:r>
            </a:p>
          </p:txBody>
        </p:sp>
        <p:sp>
          <p:nvSpPr>
            <p:cNvPr id="9" name="TextBox 8">
              <a:extLst>
                <a:ext uri="{FF2B5EF4-FFF2-40B4-BE49-F238E27FC236}">
                  <a16:creationId xmlns:a16="http://schemas.microsoft.com/office/drawing/2014/main" id="{B76BF4BF-F30A-933C-C9E5-5A1488A8946D}"/>
                </a:ext>
              </a:extLst>
            </p:cNvPr>
            <p:cNvSpPr txBox="1">
              <a:spLocks noChangeArrowheads="1"/>
            </p:cNvSpPr>
            <p:nvPr/>
          </p:nvSpPr>
          <p:spPr bwMode="auto">
            <a:xfrm>
              <a:off x="2144713" y="5805488"/>
              <a:ext cx="68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dirty="0">
                  <a:solidFill>
                    <a:srgbClr val="F1811A"/>
                  </a:solidFill>
                  <a:latin typeface="Tuffy-TTF" panose="020B0603060100000000" pitchFamily="34" charset="0"/>
                </a:rPr>
                <a:t>we</a:t>
              </a:r>
            </a:p>
          </p:txBody>
        </p:sp>
        <p:sp>
          <p:nvSpPr>
            <p:cNvPr id="10" name="TextBox 9">
              <a:extLst>
                <a:ext uri="{FF2B5EF4-FFF2-40B4-BE49-F238E27FC236}">
                  <a16:creationId xmlns:a16="http://schemas.microsoft.com/office/drawing/2014/main" id="{A8A1DFCE-E27C-63DB-7C9C-8C554DFB43E3}"/>
                </a:ext>
              </a:extLst>
            </p:cNvPr>
            <p:cNvSpPr txBox="1">
              <a:spLocks noChangeArrowheads="1"/>
            </p:cNvSpPr>
            <p:nvPr/>
          </p:nvSpPr>
          <p:spPr bwMode="auto">
            <a:xfrm>
              <a:off x="2838450" y="5805488"/>
              <a:ext cx="690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me</a:t>
              </a:r>
            </a:p>
          </p:txBody>
        </p:sp>
        <p:sp>
          <p:nvSpPr>
            <p:cNvPr id="11" name="TextBox 10">
              <a:extLst>
                <a:ext uri="{FF2B5EF4-FFF2-40B4-BE49-F238E27FC236}">
                  <a16:creationId xmlns:a16="http://schemas.microsoft.com/office/drawing/2014/main" id="{94F05B8A-A3B5-F071-4ACD-BCB99B6FF867}"/>
                </a:ext>
              </a:extLst>
            </p:cNvPr>
            <p:cNvSpPr txBox="1">
              <a:spLocks noChangeArrowheads="1"/>
            </p:cNvSpPr>
            <p:nvPr/>
          </p:nvSpPr>
          <p:spPr bwMode="auto">
            <a:xfrm>
              <a:off x="3532188" y="5805488"/>
              <a:ext cx="690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be</a:t>
              </a:r>
            </a:p>
          </p:txBody>
        </p:sp>
        <p:sp>
          <p:nvSpPr>
            <p:cNvPr id="12" name="TextBox 11">
              <a:extLst>
                <a:ext uri="{FF2B5EF4-FFF2-40B4-BE49-F238E27FC236}">
                  <a16:creationId xmlns:a16="http://schemas.microsoft.com/office/drawing/2014/main" id="{95350C4F-B08A-D4D9-7EB4-B9B15FA328B7}"/>
                </a:ext>
              </a:extLst>
            </p:cNvPr>
            <p:cNvSpPr txBox="1">
              <a:spLocks noChangeArrowheads="1"/>
            </p:cNvSpPr>
            <p:nvPr/>
          </p:nvSpPr>
          <p:spPr bwMode="auto">
            <a:xfrm>
              <a:off x="4227513" y="5805488"/>
              <a:ext cx="68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was</a:t>
              </a:r>
            </a:p>
          </p:txBody>
        </p:sp>
        <p:sp>
          <p:nvSpPr>
            <p:cNvPr id="13" name="TextBox 12">
              <a:extLst>
                <a:ext uri="{FF2B5EF4-FFF2-40B4-BE49-F238E27FC236}">
                  <a16:creationId xmlns:a16="http://schemas.microsoft.com/office/drawing/2014/main" id="{54A52A79-47DA-63FA-24B6-FAA3C19630F9}"/>
                </a:ext>
              </a:extLst>
            </p:cNvPr>
            <p:cNvSpPr txBox="1">
              <a:spLocks noChangeArrowheads="1"/>
            </p:cNvSpPr>
            <p:nvPr/>
          </p:nvSpPr>
          <p:spPr bwMode="auto">
            <a:xfrm>
              <a:off x="4921250" y="5805488"/>
              <a:ext cx="690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my</a:t>
              </a:r>
            </a:p>
          </p:txBody>
        </p:sp>
        <p:sp>
          <p:nvSpPr>
            <p:cNvPr id="14" name="TextBox 13">
              <a:extLst>
                <a:ext uri="{FF2B5EF4-FFF2-40B4-BE49-F238E27FC236}">
                  <a16:creationId xmlns:a16="http://schemas.microsoft.com/office/drawing/2014/main" id="{74EFFF73-FB8C-6ABA-831B-525D6A37BBFD}"/>
                </a:ext>
              </a:extLst>
            </p:cNvPr>
            <p:cNvSpPr txBox="1">
              <a:spLocks noChangeArrowheads="1"/>
            </p:cNvSpPr>
            <p:nvPr/>
          </p:nvSpPr>
          <p:spPr bwMode="auto">
            <a:xfrm>
              <a:off x="5614988" y="5805488"/>
              <a:ext cx="690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you</a:t>
              </a:r>
            </a:p>
          </p:txBody>
        </p:sp>
        <p:sp>
          <p:nvSpPr>
            <p:cNvPr id="15" name="TextBox 14">
              <a:extLst>
                <a:ext uri="{FF2B5EF4-FFF2-40B4-BE49-F238E27FC236}">
                  <a16:creationId xmlns:a16="http://schemas.microsoft.com/office/drawing/2014/main" id="{F98ACFAA-78E4-D85B-55DD-FF32776B6369}"/>
                </a:ext>
              </a:extLst>
            </p:cNvPr>
            <p:cNvSpPr txBox="1">
              <a:spLocks noChangeArrowheads="1"/>
            </p:cNvSpPr>
            <p:nvPr/>
          </p:nvSpPr>
          <p:spPr bwMode="auto">
            <a:xfrm>
              <a:off x="6310313" y="5805488"/>
              <a:ext cx="68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her</a:t>
              </a:r>
            </a:p>
          </p:txBody>
        </p:sp>
        <p:sp>
          <p:nvSpPr>
            <p:cNvPr id="16" name="TextBox 15">
              <a:extLst>
                <a:ext uri="{FF2B5EF4-FFF2-40B4-BE49-F238E27FC236}">
                  <a16:creationId xmlns:a16="http://schemas.microsoft.com/office/drawing/2014/main" id="{7B7F03CE-4D54-7E0E-C138-3718E955CB7E}"/>
                </a:ext>
              </a:extLst>
            </p:cNvPr>
            <p:cNvSpPr txBox="1">
              <a:spLocks noChangeArrowheads="1"/>
            </p:cNvSpPr>
            <p:nvPr/>
          </p:nvSpPr>
          <p:spPr bwMode="auto">
            <a:xfrm>
              <a:off x="7004050" y="5805488"/>
              <a:ext cx="690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they</a:t>
              </a:r>
            </a:p>
          </p:txBody>
        </p:sp>
        <p:sp>
          <p:nvSpPr>
            <p:cNvPr id="17" name="TextBox 16">
              <a:extLst>
                <a:ext uri="{FF2B5EF4-FFF2-40B4-BE49-F238E27FC236}">
                  <a16:creationId xmlns:a16="http://schemas.microsoft.com/office/drawing/2014/main" id="{61F5299A-3D5C-4259-7185-AF735DFC5E11}"/>
                </a:ext>
              </a:extLst>
            </p:cNvPr>
            <p:cNvSpPr txBox="1">
              <a:spLocks noChangeArrowheads="1"/>
            </p:cNvSpPr>
            <p:nvPr/>
          </p:nvSpPr>
          <p:spPr bwMode="auto">
            <a:xfrm>
              <a:off x="7697788" y="5805488"/>
              <a:ext cx="690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all</a:t>
              </a:r>
            </a:p>
          </p:txBody>
        </p:sp>
      </p:grpSp>
      <p:sp>
        <p:nvSpPr>
          <p:cNvPr id="31" name="Title 20">
            <a:extLst>
              <a:ext uri="{FF2B5EF4-FFF2-40B4-BE49-F238E27FC236}">
                <a16:creationId xmlns:a16="http://schemas.microsoft.com/office/drawing/2014/main" id="{21E24B75-8577-7262-D050-AC50B75578AB}"/>
              </a:ext>
            </a:extLst>
          </p:cNvPr>
          <p:cNvSpPr>
            <a:spLocks/>
          </p:cNvSpPr>
          <p:nvPr/>
        </p:nvSpPr>
        <p:spPr bwMode="auto">
          <a:xfrm>
            <a:off x="588010" y="2557994"/>
            <a:ext cx="7632700" cy="54292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spcBef>
                <a:spcPct val="0"/>
              </a:spcBef>
              <a:buFontTx/>
              <a:buNone/>
            </a:pPr>
            <a:r>
              <a:rPr lang="en-GB" altLang="en-US" sz="2400" b="1" dirty="0">
                <a:latin typeface="Tuffy-TTF" panose="020B0603060100000000" pitchFamily="34" charset="0"/>
              </a:rPr>
              <a:t>Ways You Can Support Your Child at Home</a:t>
            </a:r>
          </a:p>
        </p:txBody>
      </p:sp>
      <p:sp>
        <p:nvSpPr>
          <p:cNvPr id="32" name="Rectangle 31">
            <a:extLst>
              <a:ext uri="{FF2B5EF4-FFF2-40B4-BE49-F238E27FC236}">
                <a16:creationId xmlns:a16="http://schemas.microsoft.com/office/drawing/2014/main" id="{33D82241-88FA-EAF6-11D3-EC44415E176D}"/>
              </a:ext>
            </a:extLst>
          </p:cNvPr>
          <p:cNvSpPr/>
          <p:nvPr/>
        </p:nvSpPr>
        <p:spPr>
          <a:xfrm>
            <a:off x="750885" y="3185746"/>
            <a:ext cx="7632700" cy="887412"/>
          </a:xfrm>
          <a:prstGeom prst="rect">
            <a:avLst/>
          </a:prstGeom>
          <a:solidFill>
            <a:srgbClr val="EBB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uffy-TTF" panose="020B0603060100000000" pitchFamily="34" charset="0"/>
              </a:rPr>
              <a:t>Using flashcards, expose children regularly to the sounds they have learnt. Remember to use pure sounds. Try to increase the speed at which children are shown the sounds.</a:t>
            </a:r>
          </a:p>
        </p:txBody>
      </p:sp>
      <p:sp>
        <p:nvSpPr>
          <p:cNvPr id="33" name="Rectangle 32">
            <a:extLst>
              <a:ext uri="{FF2B5EF4-FFF2-40B4-BE49-F238E27FC236}">
                <a16:creationId xmlns:a16="http://schemas.microsoft.com/office/drawing/2014/main" id="{433B7EE3-840D-068A-8877-432FC60A91B1}"/>
              </a:ext>
            </a:extLst>
          </p:cNvPr>
          <p:cNvSpPr/>
          <p:nvPr/>
        </p:nvSpPr>
        <p:spPr>
          <a:xfrm>
            <a:off x="762000" y="4445000"/>
            <a:ext cx="7632700" cy="414338"/>
          </a:xfrm>
          <a:prstGeom prst="rect">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uffy-TTF" panose="020B0603060100000000" pitchFamily="34" charset="0"/>
              </a:rPr>
              <a:t>Continue to use magnetic letters to make and spell words.</a:t>
            </a:r>
          </a:p>
        </p:txBody>
      </p:sp>
      <p:sp>
        <p:nvSpPr>
          <p:cNvPr id="34" name="Rectangle 33">
            <a:extLst>
              <a:ext uri="{FF2B5EF4-FFF2-40B4-BE49-F238E27FC236}">
                <a16:creationId xmlns:a16="http://schemas.microsoft.com/office/drawing/2014/main" id="{B7FF176C-6DBF-F8A6-6E5E-1E5B0D75ABFC}"/>
              </a:ext>
            </a:extLst>
          </p:cNvPr>
          <p:cNvSpPr/>
          <p:nvPr/>
        </p:nvSpPr>
        <p:spPr>
          <a:xfrm>
            <a:off x="762000" y="5491163"/>
            <a:ext cx="7632700" cy="608012"/>
          </a:xfrm>
          <a:prstGeom prst="rect">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uffy-TTF" panose="020B0603060100000000" pitchFamily="34" charset="0"/>
              </a:rPr>
              <a:t>Write tricky words on flashcards and stick them around the house. How many can they read in a set amount of time?</a:t>
            </a:r>
          </a:p>
        </p:txBody>
      </p:sp>
    </p:spTree>
    <p:extLst>
      <p:ext uri="{BB962C8B-B14F-4D97-AF65-F5344CB8AC3E}">
        <p14:creationId xmlns:p14="http://schemas.microsoft.com/office/powerpoint/2010/main" val="3247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31" grpId="0"/>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a:extLst>
              <a:ext uri="{FF2B5EF4-FFF2-40B4-BE49-F238E27FC236}">
                <a16:creationId xmlns:a16="http://schemas.microsoft.com/office/drawing/2014/main" id="{3A910AC7-E234-7E93-AD8C-550C1FDE96D5}"/>
              </a:ext>
            </a:extLst>
          </p:cNvPr>
          <p:cNvSpPr/>
          <p:nvPr/>
        </p:nvSpPr>
        <p:spPr>
          <a:xfrm>
            <a:off x="1745990" y="189374"/>
            <a:ext cx="5652020" cy="854246"/>
          </a:xfrm>
          <a:prstGeom prst="roundRect">
            <a:avLst/>
          </a:prstGeom>
          <a:solidFill>
            <a:schemeClr val="bg1"/>
          </a:solidFill>
          <a:ln w="28575">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Phase Four</a:t>
            </a:r>
          </a:p>
        </p:txBody>
      </p:sp>
      <p:grpSp>
        <p:nvGrpSpPr>
          <p:cNvPr id="9" name="Group 8">
            <a:extLst>
              <a:ext uri="{FF2B5EF4-FFF2-40B4-BE49-F238E27FC236}">
                <a16:creationId xmlns:a16="http://schemas.microsoft.com/office/drawing/2014/main" id="{FFD1E10E-6FF0-8A42-855A-B05CB1D5E25E}"/>
              </a:ext>
            </a:extLst>
          </p:cNvPr>
          <p:cNvGrpSpPr/>
          <p:nvPr/>
        </p:nvGrpSpPr>
        <p:grpSpPr>
          <a:xfrm>
            <a:off x="1425220" y="2181283"/>
            <a:ext cx="6371818" cy="3088567"/>
            <a:chOff x="1425220" y="2181283"/>
            <a:chExt cx="6371818" cy="3088567"/>
          </a:xfrm>
        </p:grpSpPr>
        <p:pic>
          <p:nvPicPr>
            <p:cNvPr id="7" name="Picture 6">
              <a:extLst>
                <a:ext uri="{FF2B5EF4-FFF2-40B4-BE49-F238E27FC236}">
                  <a16:creationId xmlns:a16="http://schemas.microsoft.com/office/drawing/2014/main" id="{969F5BC6-0B56-8159-05AF-288DC29E2F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29118" y="2181283"/>
              <a:ext cx="4367920" cy="3088566"/>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25BD77D-7A68-F40E-030A-32B7301E538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25220" y="2181284"/>
              <a:ext cx="4367920" cy="3088566"/>
            </a:xfrm>
            <a:prstGeom prst="rect">
              <a:avLst/>
            </a:prstGeom>
            <a:ln>
              <a:solidFill>
                <a:schemeClr val="bg2">
                  <a:lumMod val="75000"/>
                </a:schemeClr>
              </a:solidFill>
            </a:ln>
            <a:effectLst>
              <a:outerShdw blurRad="50800" dist="38100" dir="2700000" algn="tl" rotWithShape="0">
                <a:prstClr val="black">
                  <a:alpha val="40000"/>
                </a:prstClr>
              </a:outerShdw>
            </a:effectLst>
          </p:spPr>
        </p:pic>
      </p:grpSp>
      <p:grpSp>
        <p:nvGrpSpPr>
          <p:cNvPr id="2" name="Group 1">
            <a:extLst>
              <a:ext uri="{FF2B5EF4-FFF2-40B4-BE49-F238E27FC236}">
                <a16:creationId xmlns:a16="http://schemas.microsoft.com/office/drawing/2014/main" id="{E90E586F-5654-FB86-D314-697470011CE4}"/>
              </a:ext>
            </a:extLst>
          </p:cNvPr>
          <p:cNvGrpSpPr/>
          <p:nvPr/>
        </p:nvGrpSpPr>
        <p:grpSpPr>
          <a:xfrm>
            <a:off x="256704" y="6068789"/>
            <a:ext cx="662547" cy="662547"/>
            <a:chOff x="233416" y="5644386"/>
            <a:chExt cx="854246" cy="854246"/>
          </a:xfrm>
        </p:grpSpPr>
        <p:sp>
          <p:nvSpPr>
            <p:cNvPr id="3" name="Rectangle: Rounded Corners 2">
              <a:extLst>
                <a:ext uri="{FF2B5EF4-FFF2-40B4-BE49-F238E27FC236}">
                  <a16:creationId xmlns:a16="http://schemas.microsoft.com/office/drawing/2014/main" id="{0ED9E5DD-25BB-3B23-43E9-A3F8FE6543DD}"/>
                </a:ext>
              </a:extLst>
            </p:cNvPr>
            <p:cNvSpPr/>
            <p:nvPr/>
          </p:nvSpPr>
          <p:spPr>
            <a:xfrm>
              <a:off x="233416" y="5644386"/>
              <a:ext cx="854246" cy="854246"/>
            </a:xfrm>
            <a:prstGeom prst="roundRect">
              <a:avLst/>
            </a:prstGeom>
            <a:solidFill>
              <a:schemeClr val="bg1"/>
            </a:solidFill>
            <a:ln w="28575">
              <a:solidFill>
                <a:srgbClr val="67B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E033217C-1CAC-80CF-0336-D456DA29027E}"/>
                </a:ext>
              </a:extLst>
            </p:cNvPr>
            <p:cNvGrpSpPr/>
            <p:nvPr/>
          </p:nvGrpSpPr>
          <p:grpSpPr>
            <a:xfrm>
              <a:off x="320247" y="5745716"/>
              <a:ext cx="680584" cy="637485"/>
              <a:chOff x="7631743" y="627957"/>
              <a:chExt cx="680584" cy="637485"/>
            </a:xfrm>
          </p:grpSpPr>
          <p:sp>
            <p:nvSpPr>
              <p:cNvPr id="10" name="Rectangle 9">
                <a:hlinkClick r:id="rId5" action="ppaction://hlinksldjump"/>
                <a:extLst>
                  <a:ext uri="{FF2B5EF4-FFF2-40B4-BE49-F238E27FC236}">
                    <a16:creationId xmlns:a16="http://schemas.microsoft.com/office/drawing/2014/main" id="{FF950D22-6222-A62C-71ED-7F87BF26AE56}"/>
                  </a:ext>
                </a:extLst>
              </p:cNvPr>
              <p:cNvSpPr/>
              <p:nvPr/>
            </p:nvSpPr>
            <p:spPr>
              <a:xfrm>
                <a:off x="7740467" y="882828"/>
                <a:ext cx="463136" cy="378803"/>
              </a:xfrm>
              <a:prstGeom prst="rect">
                <a:avLst/>
              </a:prstGeom>
              <a:solidFill>
                <a:srgbClr val="67B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Isosceles Triangle 10">
                <a:hlinkClick r:id="rId5" action="ppaction://hlinksldjump"/>
                <a:extLst>
                  <a:ext uri="{FF2B5EF4-FFF2-40B4-BE49-F238E27FC236}">
                    <a16:creationId xmlns:a16="http://schemas.microsoft.com/office/drawing/2014/main" id="{4F5244DD-C5B7-6355-D584-9107FABAC778}"/>
                  </a:ext>
                </a:extLst>
              </p:cNvPr>
              <p:cNvSpPr/>
              <p:nvPr/>
            </p:nvSpPr>
            <p:spPr>
              <a:xfrm>
                <a:off x="7631743" y="627957"/>
                <a:ext cx="680584" cy="262492"/>
              </a:xfrm>
              <a:prstGeom prst="triangle">
                <a:avLst/>
              </a:prstGeom>
              <a:solidFill>
                <a:srgbClr val="67B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5" action="ppaction://hlinksldjump"/>
                <a:extLst>
                  <a:ext uri="{FF2B5EF4-FFF2-40B4-BE49-F238E27FC236}">
                    <a16:creationId xmlns:a16="http://schemas.microsoft.com/office/drawing/2014/main" id="{4B28C009-B734-BBDF-9472-034994A212DE}"/>
                  </a:ext>
                </a:extLst>
              </p:cNvPr>
              <p:cNvSpPr/>
              <p:nvPr/>
            </p:nvSpPr>
            <p:spPr>
              <a:xfrm>
                <a:off x="7898130" y="1002950"/>
                <a:ext cx="149710" cy="2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5871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12A7D-AAC1-B83A-FF75-98D1DA785B4A}"/>
              </a:ext>
            </a:extLst>
          </p:cNvPr>
          <p:cNvSpPr>
            <a:spLocks noGrp="1"/>
          </p:cNvSpPr>
          <p:nvPr>
            <p:ph type="title"/>
          </p:nvPr>
        </p:nvSpPr>
        <p:spPr/>
        <p:txBody>
          <a:bodyPr/>
          <a:lstStyle/>
          <a:p>
            <a:r>
              <a:rPr lang="en-GB" dirty="0"/>
              <a:t>Phase Four</a:t>
            </a:r>
          </a:p>
        </p:txBody>
      </p:sp>
      <p:sp>
        <p:nvSpPr>
          <p:cNvPr id="3" name="Rectangle 4">
            <a:extLst>
              <a:ext uri="{FF2B5EF4-FFF2-40B4-BE49-F238E27FC236}">
                <a16:creationId xmlns:a16="http://schemas.microsoft.com/office/drawing/2014/main" id="{1F1AA866-D865-C633-3750-CD6D3930B46A}"/>
              </a:ext>
            </a:extLst>
          </p:cNvPr>
          <p:cNvSpPr>
            <a:spLocks noChangeArrowheads="1"/>
          </p:cNvSpPr>
          <p:nvPr/>
        </p:nvSpPr>
        <p:spPr bwMode="auto">
          <a:xfrm>
            <a:off x="755650" y="1514475"/>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uffy-TTF" panose="020B0603060100000000" pitchFamily="34" charset="0"/>
              </a:rPr>
              <a:t>The purpose of this phase is to consolidate the sounds already taught. Children are also exposed to adjacent consonants (consonant blends and consonant clusters) and multisyllabic words. </a:t>
            </a:r>
          </a:p>
        </p:txBody>
      </p:sp>
      <p:sp>
        <p:nvSpPr>
          <p:cNvPr id="4" name="Rectangle 3">
            <a:extLst>
              <a:ext uri="{FF2B5EF4-FFF2-40B4-BE49-F238E27FC236}">
                <a16:creationId xmlns:a16="http://schemas.microsoft.com/office/drawing/2014/main" id="{A824E22D-0D36-6960-5686-8D2E0819ED2F}"/>
              </a:ext>
            </a:extLst>
          </p:cNvPr>
          <p:cNvSpPr/>
          <p:nvPr/>
        </p:nvSpPr>
        <p:spPr>
          <a:xfrm>
            <a:off x="755650" y="2608263"/>
            <a:ext cx="7632700" cy="1655762"/>
          </a:xfrm>
          <a:prstGeom prst="rect">
            <a:avLst/>
          </a:prstGeom>
          <a:solidFill>
            <a:srgbClr val="EBB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latin typeface="Tuffy-TTF" panose="020B0603060100000000" pitchFamily="34" charset="0"/>
              </a:rPr>
              <a:t>Useful Tip </a:t>
            </a:r>
          </a:p>
          <a:p>
            <a:pPr algn="ctr" eaLnBrk="1" fontAlgn="auto" hangingPunct="1">
              <a:spcBef>
                <a:spcPts val="0"/>
              </a:spcBef>
              <a:spcAft>
                <a:spcPts val="0"/>
              </a:spcAft>
              <a:defRPr/>
            </a:pPr>
            <a:r>
              <a:rPr lang="en-GB" dirty="0">
                <a:latin typeface="Tuffy-TTF" panose="020B0603060100000000" pitchFamily="34" charset="0"/>
              </a:rPr>
              <a:t>It is important children learn to read words without blending as soon as possible. Children progress from blending out loud, to blending in their head before reading on sight. The sooner they can read on sight, the quicker their fluency will improve.</a:t>
            </a:r>
          </a:p>
        </p:txBody>
      </p:sp>
    </p:spTree>
    <p:extLst>
      <p:ext uri="{BB962C8B-B14F-4D97-AF65-F5344CB8AC3E}">
        <p14:creationId xmlns:p14="http://schemas.microsoft.com/office/powerpoint/2010/main" val="3713480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EE6D-E876-B19B-90C5-06D0E4200811}"/>
              </a:ext>
            </a:extLst>
          </p:cNvPr>
          <p:cNvSpPr>
            <a:spLocks noGrp="1"/>
          </p:cNvSpPr>
          <p:nvPr>
            <p:ph type="title"/>
          </p:nvPr>
        </p:nvSpPr>
        <p:spPr/>
        <p:txBody>
          <a:bodyPr/>
          <a:lstStyle/>
          <a:p>
            <a:r>
              <a:rPr lang="en-GB" dirty="0"/>
              <a:t>Phase Four</a:t>
            </a:r>
          </a:p>
        </p:txBody>
      </p:sp>
      <p:grpSp>
        <p:nvGrpSpPr>
          <p:cNvPr id="3" name="Group 2">
            <a:extLst>
              <a:ext uri="{FF2B5EF4-FFF2-40B4-BE49-F238E27FC236}">
                <a16:creationId xmlns:a16="http://schemas.microsoft.com/office/drawing/2014/main" id="{FCE39AF7-5A39-9BEF-9401-B834B0EA76CB}"/>
              </a:ext>
            </a:extLst>
          </p:cNvPr>
          <p:cNvGrpSpPr/>
          <p:nvPr/>
        </p:nvGrpSpPr>
        <p:grpSpPr>
          <a:xfrm>
            <a:off x="755650" y="1192213"/>
            <a:ext cx="7643813" cy="4799012"/>
            <a:chOff x="755650" y="1192213"/>
            <a:chExt cx="7643813" cy="4799012"/>
          </a:xfrm>
        </p:grpSpPr>
        <p:sp>
          <p:nvSpPr>
            <p:cNvPr id="4" name="Rectangle 8">
              <a:extLst>
                <a:ext uri="{FF2B5EF4-FFF2-40B4-BE49-F238E27FC236}">
                  <a16:creationId xmlns:a16="http://schemas.microsoft.com/office/drawing/2014/main" id="{1872DD89-68A7-AFE1-A659-F66A521D538E}"/>
                </a:ext>
              </a:extLst>
            </p:cNvPr>
            <p:cNvSpPr>
              <a:spLocks noChangeArrowheads="1"/>
            </p:cNvSpPr>
            <p:nvPr/>
          </p:nvSpPr>
          <p:spPr bwMode="auto">
            <a:xfrm>
              <a:off x="755650" y="1192213"/>
              <a:ext cx="76327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b="1" dirty="0">
                  <a:solidFill>
                    <a:schemeClr val="tx1"/>
                  </a:solidFill>
                  <a:latin typeface="Tuffy-TTF" panose="020B0603060100000000" pitchFamily="34" charset="0"/>
                </a:rPr>
                <a:t>CVCC and CCVC Words</a:t>
              </a:r>
            </a:p>
          </p:txBody>
        </p:sp>
        <p:sp>
          <p:nvSpPr>
            <p:cNvPr id="5" name="Rectangle 11">
              <a:extLst>
                <a:ext uri="{FF2B5EF4-FFF2-40B4-BE49-F238E27FC236}">
                  <a16:creationId xmlns:a16="http://schemas.microsoft.com/office/drawing/2014/main" id="{F51B4976-FA7C-FFA7-E147-F22E23684489}"/>
                </a:ext>
              </a:extLst>
            </p:cNvPr>
            <p:cNvSpPr>
              <a:spLocks noChangeArrowheads="1"/>
            </p:cNvSpPr>
            <p:nvPr/>
          </p:nvSpPr>
          <p:spPr bwMode="auto">
            <a:xfrm>
              <a:off x="755650" y="1627188"/>
              <a:ext cx="76327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latin typeface="Tuffy-TTF" panose="020B0603060100000000" pitchFamily="34" charset="0"/>
                </a:rPr>
                <a:t>Blends and clusters such as the following are taught:</a:t>
              </a:r>
            </a:p>
          </p:txBody>
        </p:sp>
        <p:sp>
          <p:nvSpPr>
            <p:cNvPr id="6" name="TextBox 5">
              <a:extLst>
                <a:ext uri="{FF2B5EF4-FFF2-40B4-BE49-F238E27FC236}">
                  <a16:creationId xmlns:a16="http://schemas.microsoft.com/office/drawing/2014/main" id="{1A158C99-01B4-BB33-AAA8-A41F757958A5}"/>
                </a:ext>
              </a:extLst>
            </p:cNvPr>
            <p:cNvSpPr txBox="1">
              <a:spLocks noChangeArrowheads="1"/>
            </p:cNvSpPr>
            <p:nvPr/>
          </p:nvSpPr>
          <p:spPr bwMode="auto">
            <a:xfrm>
              <a:off x="3141663" y="2063750"/>
              <a:ext cx="2874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rgbClr val="F1811A"/>
                  </a:solidFill>
                  <a:latin typeface="Tuffy-TTF" panose="020B0603060100000000" pitchFamily="34" charset="0"/>
                </a:rPr>
                <a:t>‘nt’ </a:t>
              </a:r>
              <a:r>
                <a:rPr lang="en-GB" altLang="en-US" sz="2400">
                  <a:solidFill>
                    <a:srgbClr val="F1811A"/>
                  </a:solidFill>
                  <a:latin typeface="Tuffy-TTF" panose="020B0603060100000000" pitchFamily="34" charset="0"/>
                </a:rPr>
                <a:t>as in </a:t>
              </a:r>
              <a:r>
                <a:rPr lang="en-GB" altLang="en-US" sz="2400" b="1">
                  <a:solidFill>
                    <a:srgbClr val="F1811A"/>
                  </a:solidFill>
                  <a:latin typeface="Tuffy-TTF" panose="020B0603060100000000" pitchFamily="34" charset="0"/>
                </a:rPr>
                <a:t>tent</a:t>
              </a:r>
            </a:p>
          </p:txBody>
        </p:sp>
        <p:sp>
          <p:nvSpPr>
            <p:cNvPr id="7" name="Rectangle 22">
              <a:extLst>
                <a:ext uri="{FF2B5EF4-FFF2-40B4-BE49-F238E27FC236}">
                  <a16:creationId xmlns:a16="http://schemas.microsoft.com/office/drawing/2014/main" id="{D52FE0A7-1DD7-48E3-D519-AE2F278EB835}"/>
                </a:ext>
              </a:extLst>
            </p:cNvPr>
            <p:cNvSpPr>
              <a:spLocks noChangeArrowheads="1"/>
            </p:cNvSpPr>
            <p:nvPr/>
          </p:nvSpPr>
          <p:spPr bwMode="auto">
            <a:xfrm>
              <a:off x="766763" y="40465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b="1">
                  <a:solidFill>
                    <a:schemeClr val="tx1"/>
                  </a:solidFill>
                  <a:latin typeface="Tuffy-TTF" panose="020B0603060100000000" pitchFamily="34" charset="0"/>
                </a:rPr>
                <a:t>Tricky Words</a:t>
              </a:r>
            </a:p>
          </p:txBody>
        </p:sp>
        <p:sp>
          <p:nvSpPr>
            <p:cNvPr id="8" name="Rectangle 23">
              <a:extLst>
                <a:ext uri="{FF2B5EF4-FFF2-40B4-BE49-F238E27FC236}">
                  <a16:creationId xmlns:a16="http://schemas.microsoft.com/office/drawing/2014/main" id="{E60C0325-74B0-62A6-2D67-36D6616E4385}"/>
                </a:ext>
              </a:extLst>
            </p:cNvPr>
            <p:cNvSpPr>
              <a:spLocks noChangeArrowheads="1"/>
            </p:cNvSpPr>
            <p:nvPr/>
          </p:nvSpPr>
          <p:spPr bwMode="auto">
            <a:xfrm>
              <a:off x="766763" y="4481513"/>
              <a:ext cx="7632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latin typeface="Tuffy-TTF" panose="020B0603060100000000" pitchFamily="34" charset="0"/>
                </a:rPr>
                <a:t>During this phase, the children will also be exposed to tricky words; words that cannot be sounded out. </a:t>
              </a:r>
            </a:p>
          </p:txBody>
        </p:sp>
        <p:sp>
          <p:nvSpPr>
            <p:cNvPr id="9" name="TextBox 8">
              <a:extLst>
                <a:ext uri="{FF2B5EF4-FFF2-40B4-BE49-F238E27FC236}">
                  <a16:creationId xmlns:a16="http://schemas.microsoft.com/office/drawing/2014/main" id="{F91872CF-911A-4792-533A-3CBCD510FC6C}"/>
                </a:ext>
              </a:extLst>
            </p:cNvPr>
            <p:cNvSpPr txBox="1">
              <a:spLocks noChangeArrowheads="1"/>
            </p:cNvSpPr>
            <p:nvPr/>
          </p:nvSpPr>
          <p:spPr bwMode="auto">
            <a:xfrm>
              <a:off x="766763" y="5181600"/>
              <a:ext cx="1047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said</a:t>
              </a:r>
            </a:p>
          </p:txBody>
        </p:sp>
        <p:sp>
          <p:nvSpPr>
            <p:cNvPr id="10" name="TextBox 9">
              <a:extLst>
                <a:ext uri="{FF2B5EF4-FFF2-40B4-BE49-F238E27FC236}">
                  <a16:creationId xmlns:a16="http://schemas.microsoft.com/office/drawing/2014/main" id="{48263E86-E451-1C86-F0D0-021093A16A95}"/>
                </a:ext>
              </a:extLst>
            </p:cNvPr>
            <p:cNvSpPr txBox="1">
              <a:spLocks noChangeArrowheads="1"/>
            </p:cNvSpPr>
            <p:nvPr/>
          </p:nvSpPr>
          <p:spPr bwMode="auto">
            <a:xfrm>
              <a:off x="1863725" y="5181600"/>
              <a:ext cx="1046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so</a:t>
              </a:r>
            </a:p>
          </p:txBody>
        </p:sp>
        <p:sp>
          <p:nvSpPr>
            <p:cNvPr id="11" name="TextBox 10">
              <a:extLst>
                <a:ext uri="{FF2B5EF4-FFF2-40B4-BE49-F238E27FC236}">
                  <a16:creationId xmlns:a16="http://schemas.microsoft.com/office/drawing/2014/main" id="{DB13390E-E932-B6C4-9D6E-656838E9477A}"/>
                </a:ext>
              </a:extLst>
            </p:cNvPr>
            <p:cNvSpPr txBox="1">
              <a:spLocks noChangeArrowheads="1"/>
            </p:cNvSpPr>
            <p:nvPr/>
          </p:nvSpPr>
          <p:spPr bwMode="auto">
            <a:xfrm>
              <a:off x="2959100" y="5181600"/>
              <a:ext cx="1046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do</a:t>
              </a:r>
            </a:p>
          </p:txBody>
        </p:sp>
        <p:sp>
          <p:nvSpPr>
            <p:cNvPr id="12" name="TextBox 11">
              <a:extLst>
                <a:ext uri="{FF2B5EF4-FFF2-40B4-BE49-F238E27FC236}">
                  <a16:creationId xmlns:a16="http://schemas.microsoft.com/office/drawing/2014/main" id="{C24FE7E5-CC30-A56F-749A-F347A0FC89BE}"/>
                </a:ext>
              </a:extLst>
            </p:cNvPr>
            <p:cNvSpPr txBox="1">
              <a:spLocks noChangeArrowheads="1"/>
            </p:cNvSpPr>
            <p:nvPr/>
          </p:nvSpPr>
          <p:spPr bwMode="auto">
            <a:xfrm>
              <a:off x="4056063" y="5181600"/>
              <a:ext cx="1046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have</a:t>
              </a:r>
            </a:p>
          </p:txBody>
        </p:sp>
        <p:sp>
          <p:nvSpPr>
            <p:cNvPr id="13" name="TextBox 12">
              <a:extLst>
                <a:ext uri="{FF2B5EF4-FFF2-40B4-BE49-F238E27FC236}">
                  <a16:creationId xmlns:a16="http://schemas.microsoft.com/office/drawing/2014/main" id="{5819409F-1528-71C5-221E-721064153843}"/>
                </a:ext>
              </a:extLst>
            </p:cNvPr>
            <p:cNvSpPr txBox="1">
              <a:spLocks noChangeArrowheads="1"/>
            </p:cNvSpPr>
            <p:nvPr/>
          </p:nvSpPr>
          <p:spPr bwMode="auto">
            <a:xfrm>
              <a:off x="5151438" y="5181600"/>
              <a:ext cx="1046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like</a:t>
              </a:r>
            </a:p>
          </p:txBody>
        </p:sp>
        <p:sp>
          <p:nvSpPr>
            <p:cNvPr id="14" name="TextBox 13">
              <a:extLst>
                <a:ext uri="{FF2B5EF4-FFF2-40B4-BE49-F238E27FC236}">
                  <a16:creationId xmlns:a16="http://schemas.microsoft.com/office/drawing/2014/main" id="{FB3E1613-B77E-15CD-7F71-F6222B423ED8}"/>
                </a:ext>
              </a:extLst>
            </p:cNvPr>
            <p:cNvSpPr txBox="1">
              <a:spLocks noChangeArrowheads="1"/>
            </p:cNvSpPr>
            <p:nvPr/>
          </p:nvSpPr>
          <p:spPr bwMode="auto">
            <a:xfrm>
              <a:off x="6248400" y="5181600"/>
              <a:ext cx="1046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some</a:t>
              </a:r>
            </a:p>
          </p:txBody>
        </p:sp>
        <p:sp>
          <p:nvSpPr>
            <p:cNvPr id="15" name="TextBox 14">
              <a:extLst>
                <a:ext uri="{FF2B5EF4-FFF2-40B4-BE49-F238E27FC236}">
                  <a16:creationId xmlns:a16="http://schemas.microsoft.com/office/drawing/2014/main" id="{C9AF08E0-723D-F45F-B214-32EE38073740}"/>
                </a:ext>
              </a:extLst>
            </p:cNvPr>
            <p:cNvSpPr txBox="1">
              <a:spLocks noChangeArrowheads="1"/>
            </p:cNvSpPr>
            <p:nvPr/>
          </p:nvSpPr>
          <p:spPr bwMode="auto">
            <a:xfrm>
              <a:off x="7343775" y="5181600"/>
              <a:ext cx="1046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come</a:t>
              </a:r>
            </a:p>
          </p:txBody>
        </p:sp>
        <p:sp>
          <p:nvSpPr>
            <p:cNvPr id="16" name="TextBox 15">
              <a:extLst>
                <a:ext uri="{FF2B5EF4-FFF2-40B4-BE49-F238E27FC236}">
                  <a16:creationId xmlns:a16="http://schemas.microsoft.com/office/drawing/2014/main" id="{E0FC93AA-F6BC-0664-B26D-11BC4EF98F54}"/>
                </a:ext>
              </a:extLst>
            </p:cNvPr>
            <p:cNvSpPr txBox="1">
              <a:spLocks noChangeArrowheads="1"/>
            </p:cNvSpPr>
            <p:nvPr/>
          </p:nvSpPr>
          <p:spPr bwMode="auto">
            <a:xfrm>
              <a:off x="766763" y="5622925"/>
              <a:ext cx="1047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were</a:t>
              </a:r>
            </a:p>
          </p:txBody>
        </p:sp>
        <p:sp>
          <p:nvSpPr>
            <p:cNvPr id="17" name="TextBox 16">
              <a:extLst>
                <a:ext uri="{FF2B5EF4-FFF2-40B4-BE49-F238E27FC236}">
                  <a16:creationId xmlns:a16="http://schemas.microsoft.com/office/drawing/2014/main" id="{EB7C981B-0C12-562F-260B-1EBA1C3D6290}"/>
                </a:ext>
              </a:extLst>
            </p:cNvPr>
            <p:cNvSpPr txBox="1">
              <a:spLocks noChangeArrowheads="1"/>
            </p:cNvSpPr>
            <p:nvPr/>
          </p:nvSpPr>
          <p:spPr bwMode="auto">
            <a:xfrm>
              <a:off x="1863725" y="5622925"/>
              <a:ext cx="1046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there</a:t>
              </a:r>
            </a:p>
          </p:txBody>
        </p:sp>
        <p:sp>
          <p:nvSpPr>
            <p:cNvPr id="18" name="TextBox 17">
              <a:extLst>
                <a:ext uri="{FF2B5EF4-FFF2-40B4-BE49-F238E27FC236}">
                  <a16:creationId xmlns:a16="http://schemas.microsoft.com/office/drawing/2014/main" id="{02F18BD3-7B54-1994-D612-968B23B9A3CA}"/>
                </a:ext>
              </a:extLst>
            </p:cNvPr>
            <p:cNvSpPr txBox="1">
              <a:spLocks noChangeArrowheads="1"/>
            </p:cNvSpPr>
            <p:nvPr/>
          </p:nvSpPr>
          <p:spPr bwMode="auto">
            <a:xfrm>
              <a:off x="2959100" y="5622925"/>
              <a:ext cx="1046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little</a:t>
              </a:r>
            </a:p>
          </p:txBody>
        </p:sp>
        <p:sp>
          <p:nvSpPr>
            <p:cNvPr id="19" name="TextBox 18">
              <a:extLst>
                <a:ext uri="{FF2B5EF4-FFF2-40B4-BE49-F238E27FC236}">
                  <a16:creationId xmlns:a16="http://schemas.microsoft.com/office/drawing/2014/main" id="{9CD1CE08-F9D3-1B2C-ED29-6533A3EABAFD}"/>
                </a:ext>
              </a:extLst>
            </p:cNvPr>
            <p:cNvSpPr txBox="1">
              <a:spLocks noChangeArrowheads="1"/>
            </p:cNvSpPr>
            <p:nvPr/>
          </p:nvSpPr>
          <p:spPr bwMode="auto">
            <a:xfrm>
              <a:off x="4056063" y="5622925"/>
              <a:ext cx="1046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one</a:t>
              </a:r>
            </a:p>
          </p:txBody>
        </p:sp>
        <p:sp>
          <p:nvSpPr>
            <p:cNvPr id="20" name="TextBox 19">
              <a:extLst>
                <a:ext uri="{FF2B5EF4-FFF2-40B4-BE49-F238E27FC236}">
                  <a16:creationId xmlns:a16="http://schemas.microsoft.com/office/drawing/2014/main" id="{93B98BAA-E24B-8DA3-55A3-F58F1F84B215}"/>
                </a:ext>
              </a:extLst>
            </p:cNvPr>
            <p:cNvSpPr txBox="1">
              <a:spLocks noChangeArrowheads="1"/>
            </p:cNvSpPr>
            <p:nvPr/>
          </p:nvSpPr>
          <p:spPr bwMode="auto">
            <a:xfrm>
              <a:off x="5151438" y="5622925"/>
              <a:ext cx="1046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when</a:t>
              </a:r>
            </a:p>
          </p:txBody>
        </p:sp>
        <p:sp>
          <p:nvSpPr>
            <p:cNvPr id="21" name="TextBox 20">
              <a:extLst>
                <a:ext uri="{FF2B5EF4-FFF2-40B4-BE49-F238E27FC236}">
                  <a16:creationId xmlns:a16="http://schemas.microsoft.com/office/drawing/2014/main" id="{B2B227FB-B37D-B5F2-1967-C61202111826}"/>
                </a:ext>
              </a:extLst>
            </p:cNvPr>
            <p:cNvSpPr txBox="1">
              <a:spLocks noChangeArrowheads="1"/>
            </p:cNvSpPr>
            <p:nvPr/>
          </p:nvSpPr>
          <p:spPr bwMode="auto">
            <a:xfrm>
              <a:off x="6248400" y="5622925"/>
              <a:ext cx="1046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out</a:t>
              </a:r>
            </a:p>
          </p:txBody>
        </p:sp>
        <p:sp>
          <p:nvSpPr>
            <p:cNvPr id="22" name="TextBox 21">
              <a:extLst>
                <a:ext uri="{FF2B5EF4-FFF2-40B4-BE49-F238E27FC236}">
                  <a16:creationId xmlns:a16="http://schemas.microsoft.com/office/drawing/2014/main" id="{F2FCFF11-84D7-4AC3-627A-03B0D70C7F5A}"/>
                </a:ext>
              </a:extLst>
            </p:cNvPr>
            <p:cNvSpPr txBox="1">
              <a:spLocks noChangeArrowheads="1"/>
            </p:cNvSpPr>
            <p:nvPr/>
          </p:nvSpPr>
          <p:spPr bwMode="auto">
            <a:xfrm>
              <a:off x="7343775" y="5622925"/>
              <a:ext cx="1046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rgbClr val="F1811A"/>
                  </a:solidFill>
                  <a:latin typeface="Tuffy-TTF" panose="020B0603060100000000" pitchFamily="34" charset="0"/>
                </a:rPr>
                <a:t>what</a:t>
              </a:r>
            </a:p>
          </p:txBody>
        </p:sp>
        <p:sp>
          <p:nvSpPr>
            <p:cNvPr id="23" name="TextBox 22">
              <a:extLst>
                <a:ext uri="{FF2B5EF4-FFF2-40B4-BE49-F238E27FC236}">
                  <a16:creationId xmlns:a16="http://schemas.microsoft.com/office/drawing/2014/main" id="{FC1B50E8-0BFF-26C1-F000-8F942870DFC1}"/>
                </a:ext>
              </a:extLst>
            </p:cNvPr>
            <p:cNvSpPr txBox="1">
              <a:spLocks noChangeArrowheads="1"/>
            </p:cNvSpPr>
            <p:nvPr/>
          </p:nvSpPr>
          <p:spPr bwMode="auto">
            <a:xfrm>
              <a:off x="3141663" y="2538413"/>
              <a:ext cx="2874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rgbClr val="F1811A"/>
                  </a:solidFill>
                  <a:latin typeface="Tuffy-TTF" panose="020B0603060100000000" pitchFamily="34" charset="0"/>
                </a:rPr>
                <a:t>‘st’ </a:t>
              </a:r>
              <a:r>
                <a:rPr lang="en-GB" altLang="en-US" sz="2400">
                  <a:solidFill>
                    <a:srgbClr val="F1811A"/>
                  </a:solidFill>
                  <a:latin typeface="Tuffy-TTF" panose="020B0603060100000000" pitchFamily="34" charset="0"/>
                </a:rPr>
                <a:t>as in </a:t>
              </a:r>
              <a:r>
                <a:rPr lang="en-GB" altLang="en-US" sz="2400" b="1">
                  <a:solidFill>
                    <a:srgbClr val="F1811A"/>
                  </a:solidFill>
                  <a:latin typeface="Tuffy-TTF" panose="020B0603060100000000" pitchFamily="34" charset="0"/>
                </a:rPr>
                <a:t>toast</a:t>
              </a:r>
            </a:p>
          </p:txBody>
        </p:sp>
        <p:sp>
          <p:nvSpPr>
            <p:cNvPr id="24" name="TextBox 23">
              <a:extLst>
                <a:ext uri="{FF2B5EF4-FFF2-40B4-BE49-F238E27FC236}">
                  <a16:creationId xmlns:a16="http://schemas.microsoft.com/office/drawing/2014/main" id="{F8C0C36E-792A-67FA-E8E8-97B82F1074B1}"/>
                </a:ext>
              </a:extLst>
            </p:cNvPr>
            <p:cNvSpPr txBox="1">
              <a:spLocks noChangeArrowheads="1"/>
            </p:cNvSpPr>
            <p:nvPr/>
          </p:nvSpPr>
          <p:spPr bwMode="auto">
            <a:xfrm>
              <a:off x="3141663" y="3003550"/>
              <a:ext cx="2874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rgbClr val="F1811A"/>
                  </a:solidFill>
                  <a:latin typeface="Tuffy-TTF" panose="020B0603060100000000" pitchFamily="34" charset="0"/>
                </a:rPr>
                <a:t>‘pl’ </a:t>
              </a:r>
              <a:r>
                <a:rPr lang="en-GB" altLang="en-US" sz="2400">
                  <a:solidFill>
                    <a:srgbClr val="F1811A"/>
                  </a:solidFill>
                  <a:latin typeface="Tuffy-TTF" panose="020B0603060100000000" pitchFamily="34" charset="0"/>
                </a:rPr>
                <a:t>as in </a:t>
              </a:r>
              <a:r>
                <a:rPr lang="en-GB" altLang="en-US" sz="2400" b="1">
                  <a:solidFill>
                    <a:srgbClr val="F1811A"/>
                  </a:solidFill>
                  <a:latin typeface="Tuffy-TTF" panose="020B0603060100000000" pitchFamily="34" charset="0"/>
                </a:rPr>
                <a:t>plum</a:t>
              </a:r>
            </a:p>
          </p:txBody>
        </p:sp>
        <p:sp>
          <p:nvSpPr>
            <p:cNvPr id="25" name="TextBox 24">
              <a:extLst>
                <a:ext uri="{FF2B5EF4-FFF2-40B4-BE49-F238E27FC236}">
                  <a16:creationId xmlns:a16="http://schemas.microsoft.com/office/drawing/2014/main" id="{CE6DCB5D-6DB1-5D5F-2C7F-48083A43EA25}"/>
                </a:ext>
              </a:extLst>
            </p:cNvPr>
            <p:cNvSpPr txBox="1">
              <a:spLocks noChangeArrowheads="1"/>
            </p:cNvSpPr>
            <p:nvPr/>
          </p:nvSpPr>
          <p:spPr bwMode="auto">
            <a:xfrm>
              <a:off x="3141663" y="3497263"/>
              <a:ext cx="2874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b="1">
                  <a:solidFill>
                    <a:srgbClr val="F1811A"/>
                  </a:solidFill>
                  <a:latin typeface="Tuffy-TTF" panose="020B0603060100000000" pitchFamily="34" charset="0"/>
                </a:rPr>
                <a:t>‘sp’ </a:t>
              </a:r>
              <a:r>
                <a:rPr lang="en-GB" altLang="en-US" sz="2400">
                  <a:solidFill>
                    <a:srgbClr val="F1811A"/>
                  </a:solidFill>
                  <a:latin typeface="Tuffy-TTF" panose="020B0603060100000000" pitchFamily="34" charset="0"/>
                </a:rPr>
                <a:t>as in </a:t>
              </a:r>
              <a:r>
                <a:rPr lang="en-GB" altLang="en-US" sz="2400" b="1">
                  <a:solidFill>
                    <a:srgbClr val="F1811A"/>
                  </a:solidFill>
                  <a:latin typeface="Tuffy-TTF" panose="020B0603060100000000" pitchFamily="34" charset="0"/>
                </a:rPr>
                <a:t>spoon</a:t>
              </a:r>
            </a:p>
          </p:txBody>
        </p:sp>
      </p:grpSp>
    </p:spTree>
    <p:extLst>
      <p:ext uri="{BB962C8B-B14F-4D97-AF65-F5344CB8AC3E}">
        <p14:creationId xmlns:p14="http://schemas.microsoft.com/office/powerpoint/2010/main" val="2608765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a:extLst>
              <a:ext uri="{FF2B5EF4-FFF2-40B4-BE49-F238E27FC236}">
                <a16:creationId xmlns:a16="http://schemas.microsoft.com/office/drawing/2014/main" id="{3A910AC7-E234-7E93-AD8C-550C1FDE96D5}"/>
              </a:ext>
            </a:extLst>
          </p:cNvPr>
          <p:cNvSpPr/>
          <p:nvPr/>
        </p:nvSpPr>
        <p:spPr>
          <a:xfrm>
            <a:off x="1745990" y="189374"/>
            <a:ext cx="5652020" cy="854246"/>
          </a:xfrm>
          <a:prstGeom prst="round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Phase Five</a:t>
            </a:r>
          </a:p>
        </p:txBody>
      </p:sp>
      <p:pic>
        <p:nvPicPr>
          <p:cNvPr id="7" name="Picture 6">
            <a:extLst>
              <a:ext uri="{FF2B5EF4-FFF2-40B4-BE49-F238E27FC236}">
                <a16:creationId xmlns:a16="http://schemas.microsoft.com/office/drawing/2014/main" id="{22245326-F7BC-2B9A-611D-18728417BA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92148" y="1958711"/>
            <a:ext cx="5359702" cy="3790058"/>
          </a:xfrm>
          <a:prstGeom prst="rect">
            <a:avLst/>
          </a:prstGeom>
        </p:spPr>
      </p:pic>
      <p:grpSp>
        <p:nvGrpSpPr>
          <p:cNvPr id="2" name="Group 1">
            <a:extLst>
              <a:ext uri="{FF2B5EF4-FFF2-40B4-BE49-F238E27FC236}">
                <a16:creationId xmlns:a16="http://schemas.microsoft.com/office/drawing/2014/main" id="{7749F9B8-D92A-2571-5909-AAFEAEC21EFA}"/>
              </a:ext>
            </a:extLst>
          </p:cNvPr>
          <p:cNvGrpSpPr/>
          <p:nvPr/>
        </p:nvGrpSpPr>
        <p:grpSpPr>
          <a:xfrm>
            <a:off x="256704" y="6068789"/>
            <a:ext cx="662547" cy="662547"/>
            <a:chOff x="233416" y="5644386"/>
            <a:chExt cx="854246" cy="854246"/>
          </a:xfrm>
        </p:grpSpPr>
        <p:sp>
          <p:nvSpPr>
            <p:cNvPr id="3" name="Rectangle: Rounded Corners 2">
              <a:extLst>
                <a:ext uri="{FF2B5EF4-FFF2-40B4-BE49-F238E27FC236}">
                  <a16:creationId xmlns:a16="http://schemas.microsoft.com/office/drawing/2014/main" id="{B8C815C4-607B-19D2-EE1D-02122ED51E5B}"/>
                </a:ext>
              </a:extLst>
            </p:cNvPr>
            <p:cNvSpPr/>
            <p:nvPr/>
          </p:nvSpPr>
          <p:spPr>
            <a:xfrm>
              <a:off x="233416" y="5644386"/>
              <a:ext cx="854246" cy="854246"/>
            </a:xfrm>
            <a:prstGeom prst="roundRect">
              <a:avLst/>
            </a:prstGeom>
            <a:solidFill>
              <a:schemeClr val="bg1"/>
            </a:solidFill>
            <a:ln w="28575">
              <a:solidFill>
                <a:srgbClr val="FAC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0A92A00C-2D0A-5980-9FA5-8C2B6FE881E1}"/>
                </a:ext>
              </a:extLst>
            </p:cNvPr>
            <p:cNvGrpSpPr/>
            <p:nvPr/>
          </p:nvGrpSpPr>
          <p:grpSpPr>
            <a:xfrm>
              <a:off x="320247" y="5745716"/>
              <a:ext cx="680584" cy="637485"/>
              <a:chOff x="7631743" y="627957"/>
              <a:chExt cx="680584" cy="637485"/>
            </a:xfrm>
          </p:grpSpPr>
          <p:sp>
            <p:nvSpPr>
              <p:cNvPr id="8" name="Rectangle 7">
                <a:hlinkClick r:id="rId4" action="ppaction://hlinksldjump"/>
                <a:extLst>
                  <a:ext uri="{FF2B5EF4-FFF2-40B4-BE49-F238E27FC236}">
                    <a16:creationId xmlns:a16="http://schemas.microsoft.com/office/drawing/2014/main" id="{C52987F1-CBC4-E6F3-4C81-5A1AB7A4AE44}"/>
                  </a:ext>
                </a:extLst>
              </p:cNvPr>
              <p:cNvSpPr/>
              <p:nvPr/>
            </p:nvSpPr>
            <p:spPr>
              <a:xfrm>
                <a:off x="7740467" y="882828"/>
                <a:ext cx="463136" cy="378803"/>
              </a:xfrm>
              <a:prstGeom prst="rect">
                <a:avLst/>
              </a:prstGeom>
              <a:solidFill>
                <a:srgbClr val="FA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a:hlinkClick r:id="rId4" action="ppaction://hlinksldjump"/>
                <a:extLst>
                  <a:ext uri="{FF2B5EF4-FFF2-40B4-BE49-F238E27FC236}">
                    <a16:creationId xmlns:a16="http://schemas.microsoft.com/office/drawing/2014/main" id="{8E39F9AE-0BB3-B042-5CB4-21C489808027}"/>
                  </a:ext>
                </a:extLst>
              </p:cNvPr>
              <p:cNvSpPr/>
              <p:nvPr/>
            </p:nvSpPr>
            <p:spPr>
              <a:xfrm>
                <a:off x="7631743" y="627957"/>
                <a:ext cx="680584" cy="262492"/>
              </a:xfrm>
              <a:prstGeom prst="triangle">
                <a:avLst/>
              </a:prstGeom>
              <a:solidFill>
                <a:srgbClr val="FAC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4" action="ppaction://hlinksldjump"/>
                <a:extLst>
                  <a:ext uri="{FF2B5EF4-FFF2-40B4-BE49-F238E27FC236}">
                    <a16:creationId xmlns:a16="http://schemas.microsoft.com/office/drawing/2014/main" id="{05B67987-42CD-F8FA-5F70-C3063A1E321C}"/>
                  </a:ext>
                </a:extLst>
              </p:cNvPr>
              <p:cNvSpPr/>
              <p:nvPr/>
            </p:nvSpPr>
            <p:spPr>
              <a:xfrm>
                <a:off x="7898130" y="1002950"/>
                <a:ext cx="149710" cy="2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66664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a:hlinkClick r:id="rId3" action="ppaction://hlinksldjump"/>
          </p:cNvPr>
          <p:cNvSpPr/>
          <p:nvPr/>
        </p:nvSpPr>
        <p:spPr>
          <a:xfrm>
            <a:off x="3621818" y="1387794"/>
            <a:ext cx="1890834" cy="547779"/>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Phase One</a:t>
            </a:r>
          </a:p>
        </p:txBody>
      </p:sp>
      <p:sp>
        <p:nvSpPr>
          <p:cNvPr id="2" name="Text Box">
            <a:hlinkClick r:id="rId4" action="ppaction://hlinksldjump"/>
            <a:extLst>
              <a:ext uri="{FF2B5EF4-FFF2-40B4-BE49-F238E27FC236}">
                <a16:creationId xmlns:a16="http://schemas.microsoft.com/office/drawing/2014/main" id="{51670C30-D0A4-5854-D697-8616327B6D63}"/>
              </a:ext>
            </a:extLst>
          </p:cNvPr>
          <p:cNvSpPr/>
          <p:nvPr/>
        </p:nvSpPr>
        <p:spPr>
          <a:xfrm>
            <a:off x="3621818" y="2198851"/>
            <a:ext cx="1890834" cy="547779"/>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Phase Two</a:t>
            </a:r>
          </a:p>
        </p:txBody>
      </p:sp>
      <p:sp>
        <p:nvSpPr>
          <p:cNvPr id="4" name="Text Box">
            <a:hlinkClick r:id="rId5" action="ppaction://hlinksldjump"/>
            <a:extLst>
              <a:ext uri="{FF2B5EF4-FFF2-40B4-BE49-F238E27FC236}">
                <a16:creationId xmlns:a16="http://schemas.microsoft.com/office/drawing/2014/main" id="{02A17D60-B5AD-DB23-C48D-D0DAFC3EE0EB}"/>
              </a:ext>
            </a:extLst>
          </p:cNvPr>
          <p:cNvSpPr/>
          <p:nvPr/>
        </p:nvSpPr>
        <p:spPr>
          <a:xfrm>
            <a:off x="3621818" y="3009908"/>
            <a:ext cx="1890834" cy="547779"/>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Phase Three</a:t>
            </a:r>
          </a:p>
        </p:txBody>
      </p:sp>
      <p:sp>
        <p:nvSpPr>
          <p:cNvPr id="7" name="Text Box">
            <a:hlinkClick r:id="rId6" action="ppaction://hlinksldjump"/>
            <a:extLst>
              <a:ext uri="{FF2B5EF4-FFF2-40B4-BE49-F238E27FC236}">
                <a16:creationId xmlns:a16="http://schemas.microsoft.com/office/drawing/2014/main" id="{4CB87F26-63A7-EC54-4EC8-BCAFAB24E1D1}"/>
              </a:ext>
            </a:extLst>
          </p:cNvPr>
          <p:cNvSpPr/>
          <p:nvPr/>
        </p:nvSpPr>
        <p:spPr>
          <a:xfrm>
            <a:off x="3621818" y="3820965"/>
            <a:ext cx="1890834" cy="547779"/>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Phase Four</a:t>
            </a:r>
          </a:p>
        </p:txBody>
      </p:sp>
      <p:sp>
        <p:nvSpPr>
          <p:cNvPr id="8" name="Text Box">
            <a:hlinkClick r:id="rId7" action="ppaction://hlinksldjump"/>
            <a:extLst>
              <a:ext uri="{FF2B5EF4-FFF2-40B4-BE49-F238E27FC236}">
                <a16:creationId xmlns:a16="http://schemas.microsoft.com/office/drawing/2014/main" id="{02A97DC0-DBCD-8C32-B6C6-C97C78081680}"/>
              </a:ext>
            </a:extLst>
          </p:cNvPr>
          <p:cNvSpPr/>
          <p:nvPr/>
        </p:nvSpPr>
        <p:spPr>
          <a:xfrm>
            <a:off x="3621818" y="4632022"/>
            <a:ext cx="1890834" cy="547779"/>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Phase Five</a:t>
            </a:r>
          </a:p>
        </p:txBody>
      </p:sp>
      <p:sp>
        <p:nvSpPr>
          <p:cNvPr id="9" name="Text Box">
            <a:hlinkClick r:id="rId8" action="ppaction://hlinksldjump"/>
            <a:extLst>
              <a:ext uri="{FF2B5EF4-FFF2-40B4-BE49-F238E27FC236}">
                <a16:creationId xmlns:a16="http://schemas.microsoft.com/office/drawing/2014/main" id="{B218E809-40EB-58B5-DACB-E41DB74E188F}"/>
              </a:ext>
            </a:extLst>
          </p:cNvPr>
          <p:cNvSpPr/>
          <p:nvPr/>
        </p:nvSpPr>
        <p:spPr>
          <a:xfrm>
            <a:off x="3621818" y="5443079"/>
            <a:ext cx="1890834" cy="547779"/>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Phase Six</a:t>
            </a:r>
          </a:p>
        </p:txBody>
      </p:sp>
      <p:sp>
        <p:nvSpPr>
          <p:cNvPr id="5" name="Text Box">
            <a:extLst>
              <a:ext uri="{FF2B5EF4-FFF2-40B4-BE49-F238E27FC236}">
                <a16:creationId xmlns:a16="http://schemas.microsoft.com/office/drawing/2014/main" id="{F5ECC27B-EF0A-CC1D-FCE8-549055A4C581}"/>
              </a:ext>
            </a:extLst>
          </p:cNvPr>
          <p:cNvSpPr/>
          <p:nvPr/>
        </p:nvSpPr>
        <p:spPr>
          <a:xfrm>
            <a:off x="1745990" y="189374"/>
            <a:ext cx="5652020" cy="854246"/>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Introducing Phonics</a:t>
            </a:r>
          </a:p>
        </p:txBody>
      </p:sp>
    </p:spTree>
    <p:extLst>
      <p:ext uri="{BB962C8B-B14F-4D97-AF65-F5344CB8AC3E}">
        <p14:creationId xmlns:p14="http://schemas.microsoft.com/office/powerpoint/2010/main" val="128623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a:extLst>
              <a:ext uri="{FF2B5EF4-FFF2-40B4-BE49-F238E27FC236}">
                <a16:creationId xmlns:a16="http://schemas.microsoft.com/office/drawing/2014/main" id="{3A910AC7-E234-7E93-AD8C-550C1FDE96D5}"/>
              </a:ext>
            </a:extLst>
          </p:cNvPr>
          <p:cNvSpPr/>
          <p:nvPr/>
        </p:nvSpPr>
        <p:spPr>
          <a:xfrm>
            <a:off x="1745990" y="189374"/>
            <a:ext cx="5652020" cy="854246"/>
          </a:xfrm>
          <a:prstGeom prst="roundRect">
            <a:avLst/>
          </a:prstGeom>
          <a:solidFill>
            <a:schemeClr val="bg1"/>
          </a:solidFill>
          <a:ln w="28575">
            <a:solidFill>
              <a:srgbClr val="009386"/>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Phase Six</a:t>
            </a:r>
          </a:p>
        </p:txBody>
      </p:sp>
      <p:pic>
        <p:nvPicPr>
          <p:cNvPr id="9" name="Picture 8">
            <a:extLst>
              <a:ext uri="{FF2B5EF4-FFF2-40B4-BE49-F238E27FC236}">
                <a16:creationId xmlns:a16="http://schemas.microsoft.com/office/drawing/2014/main" id="{488CE4BF-FFCB-2362-00A4-73D8FD1A1F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93328" y="1958711"/>
            <a:ext cx="5357341" cy="3790058"/>
          </a:xfrm>
          <a:prstGeom prst="rect">
            <a:avLst/>
          </a:prstGeom>
        </p:spPr>
      </p:pic>
      <p:grpSp>
        <p:nvGrpSpPr>
          <p:cNvPr id="2" name="Group 1">
            <a:extLst>
              <a:ext uri="{FF2B5EF4-FFF2-40B4-BE49-F238E27FC236}">
                <a16:creationId xmlns:a16="http://schemas.microsoft.com/office/drawing/2014/main" id="{A4CA100A-B830-ADBE-249E-8369F7CD0266}"/>
              </a:ext>
            </a:extLst>
          </p:cNvPr>
          <p:cNvGrpSpPr/>
          <p:nvPr/>
        </p:nvGrpSpPr>
        <p:grpSpPr>
          <a:xfrm>
            <a:off x="256704" y="6068789"/>
            <a:ext cx="662547" cy="662547"/>
            <a:chOff x="233416" y="5644386"/>
            <a:chExt cx="854246" cy="854246"/>
          </a:xfrm>
        </p:grpSpPr>
        <p:sp>
          <p:nvSpPr>
            <p:cNvPr id="3" name="Rectangle: Rounded Corners 2">
              <a:extLst>
                <a:ext uri="{FF2B5EF4-FFF2-40B4-BE49-F238E27FC236}">
                  <a16:creationId xmlns:a16="http://schemas.microsoft.com/office/drawing/2014/main" id="{ACD8E20B-C251-9B34-A6D8-D697E382C7A3}"/>
                </a:ext>
              </a:extLst>
            </p:cNvPr>
            <p:cNvSpPr/>
            <p:nvPr/>
          </p:nvSpPr>
          <p:spPr>
            <a:xfrm>
              <a:off x="233416" y="5644386"/>
              <a:ext cx="854246" cy="854246"/>
            </a:xfrm>
            <a:prstGeom prst="roundRect">
              <a:avLst/>
            </a:prstGeom>
            <a:solidFill>
              <a:schemeClr val="bg1"/>
            </a:solidFill>
            <a:ln w="28575">
              <a:solidFill>
                <a:srgbClr val="4BB1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CC6A5BD-C660-4FEE-D5F2-01E77A408611}"/>
                </a:ext>
              </a:extLst>
            </p:cNvPr>
            <p:cNvGrpSpPr/>
            <p:nvPr/>
          </p:nvGrpSpPr>
          <p:grpSpPr>
            <a:xfrm>
              <a:off x="320247" y="5745716"/>
              <a:ext cx="680584" cy="637485"/>
              <a:chOff x="7631743" y="627957"/>
              <a:chExt cx="680584" cy="637485"/>
            </a:xfrm>
          </p:grpSpPr>
          <p:sp>
            <p:nvSpPr>
              <p:cNvPr id="6" name="Rectangle 5">
                <a:hlinkClick r:id="rId4" action="ppaction://hlinksldjump"/>
                <a:extLst>
                  <a:ext uri="{FF2B5EF4-FFF2-40B4-BE49-F238E27FC236}">
                    <a16:creationId xmlns:a16="http://schemas.microsoft.com/office/drawing/2014/main" id="{A03D1618-CF22-5E94-4E14-02E36C0755BD}"/>
                  </a:ext>
                </a:extLst>
              </p:cNvPr>
              <p:cNvSpPr/>
              <p:nvPr/>
            </p:nvSpPr>
            <p:spPr>
              <a:xfrm>
                <a:off x="7740467" y="882828"/>
                <a:ext cx="463136" cy="378803"/>
              </a:xfrm>
              <a:prstGeom prst="rect">
                <a:avLst/>
              </a:prstGeom>
              <a:solidFill>
                <a:srgbClr val="4BB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Isosceles Triangle 6">
                <a:hlinkClick r:id="rId4" action="ppaction://hlinksldjump"/>
                <a:extLst>
                  <a:ext uri="{FF2B5EF4-FFF2-40B4-BE49-F238E27FC236}">
                    <a16:creationId xmlns:a16="http://schemas.microsoft.com/office/drawing/2014/main" id="{CE2E35F7-F6FF-82A1-B53B-665DD3AA9BCB}"/>
                  </a:ext>
                </a:extLst>
              </p:cNvPr>
              <p:cNvSpPr/>
              <p:nvPr/>
            </p:nvSpPr>
            <p:spPr>
              <a:xfrm>
                <a:off x="7631743" y="627957"/>
                <a:ext cx="680584" cy="262492"/>
              </a:xfrm>
              <a:prstGeom prst="triangle">
                <a:avLst/>
              </a:prstGeom>
              <a:solidFill>
                <a:srgbClr val="4BB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4" action="ppaction://hlinksldjump"/>
                <a:extLst>
                  <a:ext uri="{FF2B5EF4-FFF2-40B4-BE49-F238E27FC236}">
                    <a16:creationId xmlns:a16="http://schemas.microsoft.com/office/drawing/2014/main" id="{AE950149-1540-178F-31A0-FF7076346EA9}"/>
                  </a:ext>
                </a:extLst>
              </p:cNvPr>
              <p:cNvSpPr/>
              <p:nvPr/>
            </p:nvSpPr>
            <p:spPr>
              <a:xfrm>
                <a:off x="7898130" y="1002950"/>
                <a:ext cx="149710" cy="2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72007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a:extLst>
              <a:ext uri="{FF2B5EF4-FFF2-40B4-BE49-F238E27FC236}">
                <a16:creationId xmlns:a16="http://schemas.microsoft.com/office/drawing/2014/main" id="{3A910AC7-E234-7E93-AD8C-550C1FDE96D5}"/>
              </a:ext>
            </a:extLst>
          </p:cNvPr>
          <p:cNvSpPr/>
          <p:nvPr/>
        </p:nvSpPr>
        <p:spPr>
          <a:xfrm>
            <a:off x="613646" y="189374"/>
            <a:ext cx="7934601" cy="854246"/>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The Year 1 Phonics Screening Check</a:t>
            </a:r>
          </a:p>
        </p:txBody>
      </p:sp>
      <p:pic>
        <p:nvPicPr>
          <p:cNvPr id="11" name="Picture 10">
            <a:extLst>
              <a:ext uri="{FF2B5EF4-FFF2-40B4-BE49-F238E27FC236}">
                <a16:creationId xmlns:a16="http://schemas.microsoft.com/office/drawing/2014/main" id="{B22DF12C-CD44-9169-FA81-DDED844FF7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365668">
            <a:off x="6038570" y="2904175"/>
            <a:ext cx="2184047" cy="3088566"/>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39E9752-01B4-69D0-182F-6DC2CDF99F0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21104949">
            <a:off x="5265789" y="1471650"/>
            <a:ext cx="2184047" cy="3088566"/>
          </a:xfrm>
          <a:prstGeom prst="rect">
            <a:avLst/>
          </a:prstGeom>
          <a:ln>
            <a:solidFill>
              <a:schemeClr val="bg2">
                <a:lumMod val="75000"/>
              </a:schemeClr>
            </a:solidFill>
          </a:ln>
          <a:effectLst>
            <a:outerShdw blurRad="50800" dist="38100" dir="2700000" algn="tl" rotWithShape="0">
              <a:prstClr val="black">
                <a:alpha val="40000"/>
              </a:prstClr>
            </a:outerShdw>
          </a:effectLst>
        </p:spPr>
      </p:pic>
      <p:sp>
        <p:nvSpPr>
          <p:cNvPr id="13" name="Text Box">
            <a:extLst>
              <a:ext uri="{FF2B5EF4-FFF2-40B4-BE49-F238E27FC236}">
                <a16:creationId xmlns:a16="http://schemas.microsoft.com/office/drawing/2014/main" id="{C9F72A61-F15B-5762-6611-6AEC64D145E8}"/>
              </a:ext>
            </a:extLst>
          </p:cNvPr>
          <p:cNvSpPr/>
          <p:nvPr/>
        </p:nvSpPr>
        <p:spPr>
          <a:xfrm>
            <a:off x="913202" y="1453413"/>
            <a:ext cx="3843015" cy="1109983"/>
          </a:xfrm>
          <a:prstGeom prst="roundRect">
            <a:avLst>
              <a:gd name="adj" fmla="val 10369"/>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ysClr val="windowText" lastClr="000000"/>
                </a:solidFill>
              </a:rPr>
              <a:t>In June, all year 1 children are expected to complete the year 1 Phonics Screening Check.</a:t>
            </a:r>
          </a:p>
        </p:txBody>
      </p:sp>
      <p:sp>
        <p:nvSpPr>
          <p:cNvPr id="14" name="Text Box">
            <a:extLst>
              <a:ext uri="{FF2B5EF4-FFF2-40B4-BE49-F238E27FC236}">
                <a16:creationId xmlns:a16="http://schemas.microsoft.com/office/drawing/2014/main" id="{60CFD81B-E664-4425-3059-AE394D2C01F5}"/>
              </a:ext>
            </a:extLst>
          </p:cNvPr>
          <p:cNvSpPr/>
          <p:nvPr/>
        </p:nvSpPr>
        <p:spPr>
          <a:xfrm>
            <a:off x="913202" y="2765902"/>
            <a:ext cx="3843015" cy="1403055"/>
          </a:xfrm>
          <a:prstGeom prst="roundRect">
            <a:avLst>
              <a:gd name="adj" fmla="val 10369"/>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ysClr val="windowText" lastClr="000000"/>
                </a:solidFill>
              </a:rPr>
              <a:t>The aim is to check that a child is making progress in phonics. They are expected to read a mixture of real words and ‘nonsense’ words.</a:t>
            </a:r>
          </a:p>
        </p:txBody>
      </p:sp>
      <p:sp>
        <p:nvSpPr>
          <p:cNvPr id="15" name="Text Box">
            <a:extLst>
              <a:ext uri="{FF2B5EF4-FFF2-40B4-BE49-F238E27FC236}">
                <a16:creationId xmlns:a16="http://schemas.microsoft.com/office/drawing/2014/main" id="{A649BC00-0BEC-E466-247E-13F44BF08B3C}"/>
              </a:ext>
            </a:extLst>
          </p:cNvPr>
          <p:cNvSpPr/>
          <p:nvPr/>
        </p:nvSpPr>
        <p:spPr>
          <a:xfrm>
            <a:off x="861890" y="4371463"/>
            <a:ext cx="3945638" cy="1403055"/>
          </a:xfrm>
          <a:prstGeom prst="roundRect">
            <a:avLst>
              <a:gd name="adj" fmla="val 10369"/>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ysClr val="windowText" lastClr="000000"/>
                </a:solidFill>
              </a:rPr>
              <a:t>The outcome of this check enables practitioners to see if any children may need additional support to help them make progress in year 2.</a:t>
            </a:r>
          </a:p>
        </p:txBody>
      </p:sp>
    </p:spTree>
    <p:extLst>
      <p:ext uri="{BB962C8B-B14F-4D97-AF65-F5344CB8AC3E}">
        <p14:creationId xmlns:p14="http://schemas.microsoft.com/office/powerpoint/2010/main" val="15538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E4286-AA20-DDE7-5DD3-5FC880D976DE}"/>
              </a:ext>
            </a:extLst>
          </p:cNvPr>
          <p:cNvSpPr>
            <a:spLocks noGrp="1"/>
          </p:cNvSpPr>
          <p:nvPr>
            <p:ph type="title"/>
          </p:nvPr>
        </p:nvSpPr>
        <p:spPr/>
        <p:txBody>
          <a:bodyPr/>
          <a:lstStyle/>
          <a:p>
            <a:r>
              <a:rPr lang="en-GB" dirty="0"/>
              <a:t>Pre-Writing Skills</a:t>
            </a:r>
          </a:p>
        </p:txBody>
      </p:sp>
      <p:grpSp>
        <p:nvGrpSpPr>
          <p:cNvPr id="3" name="Group 2">
            <a:extLst>
              <a:ext uri="{FF2B5EF4-FFF2-40B4-BE49-F238E27FC236}">
                <a16:creationId xmlns:a16="http://schemas.microsoft.com/office/drawing/2014/main" id="{FE196613-9227-50C3-29F2-BFB01EB0F792}"/>
              </a:ext>
            </a:extLst>
          </p:cNvPr>
          <p:cNvGrpSpPr/>
          <p:nvPr/>
        </p:nvGrpSpPr>
        <p:grpSpPr>
          <a:xfrm>
            <a:off x="755650" y="1514475"/>
            <a:ext cx="7632700" cy="3538538"/>
            <a:chOff x="755650" y="1514475"/>
            <a:chExt cx="7632700" cy="3538538"/>
          </a:xfrm>
        </p:grpSpPr>
        <p:sp>
          <p:nvSpPr>
            <p:cNvPr id="4" name="Rectangle 4">
              <a:extLst>
                <a:ext uri="{FF2B5EF4-FFF2-40B4-BE49-F238E27FC236}">
                  <a16:creationId xmlns:a16="http://schemas.microsoft.com/office/drawing/2014/main" id="{C3BA1422-2065-F3AA-8767-C0F412BEBE97}"/>
                </a:ext>
              </a:extLst>
            </p:cNvPr>
            <p:cNvSpPr>
              <a:spLocks noChangeArrowheads="1"/>
            </p:cNvSpPr>
            <p:nvPr/>
          </p:nvSpPr>
          <p:spPr bwMode="auto">
            <a:xfrm>
              <a:off x="755650" y="1514475"/>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uffy-TTF" panose="020B0603060100000000" pitchFamily="34" charset="0"/>
                </a:rPr>
                <a:t>It is essential that a child begins to write when they are ready. In order to prepare your child there are many activities that can be done in various settings, including at home.</a:t>
              </a:r>
            </a:p>
          </p:txBody>
        </p:sp>
        <p:sp>
          <p:nvSpPr>
            <p:cNvPr id="5" name="Rectangle 4">
              <a:extLst>
                <a:ext uri="{FF2B5EF4-FFF2-40B4-BE49-F238E27FC236}">
                  <a16:creationId xmlns:a16="http://schemas.microsoft.com/office/drawing/2014/main" id="{AE2C7366-A274-BF3C-F788-B4CC70B37162}"/>
                </a:ext>
              </a:extLst>
            </p:cNvPr>
            <p:cNvSpPr>
              <a:spLocks noChangeArrowheads="1"/>
            </p:cNvSpPr>
            <p:nvPr/>
          </p:nvSpPr>
          <p:spPr bwMode="auto">
            <a:xfrm>
              <a:off x="755650" y="24844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uffy-TTF" panose="020B0603060100000000" pitchFamily="34" charset="0"/>
                </a:rPr>
                <a:t>Writing readiness can be defined in a number of ways:</a:t>
              </a:r>
            </a:p>
          </p:txBody>
        </p:sp>
        <p:sp>
          <p:nvSpPr>
            <p:cNvPr id="6" name="Rectangle 5">
              <a:extLst>
                <a:ext uri="{FF2B5EF4-FFF2-40B4-BE49-F238E27FC236}">
                  <a16:creationId xmlns:a16="http://schemas.microsoft.com/office/drawing/2014/main" id="{71D5439F-1079-27CB-829E-37FE70C126BF}"/>
                </a:ext>
              </a:extLst>
            </p:cNvPr>
            <p:cNvSpPr>
              <a:spLocks noChangeArrowheads="1"/>
            </p:cNvSpPr>
            <p:nvPr/>
          </p:nvSpPr>
          <p:spPr bwMode="auto">
            <a:xfrm>
              <a:off x="1201738" y="2870200"/>
              <a:ext cx="67405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latin typeface="Tuffy-TTF" panose="020B0603060100000000" pitchFamily="34" charset="0"/>
                </a:rPr>
                <a:t>hand and finger strength</a:t>
              </a:r>
            </a:p>
          </p:txBody>
        </p:sp>
        <p:sp>
          <p:nvSpPr>
            <p:cNvPr id="7" name="Rectangle 6">
              <a:extLst>
                <a:ext uri="{FF2B5EF4-FFF2-40B4-BE49-F238E27FC236}">
                  <a16:creationId xmlns:a16="http://schemas.microsoft.com/office/drawing/2014/main" id="{8DF24A2A-8D51-D749-D38A-5BEE7AE609DF}"/>
                </a:ext>
              </a:extLst>
            </p:cNvPr>
            <p:cNvSpPr>
              <a:spLocks noChangeArrowheads="1"/>
            </p:cNvSpPr>
            <p:nvPr/>
          </p:nvSpPr>
          <p:spPr bwMode="auto">
            <a:xfrm>
              <a:off x="1201738" y="3325813"/>
              <a:ext cx="67405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latin typeface="Tuffy-TTF" panose="020B0603060100000000" pitchFamily="34" charset="0"/>
                </a:rPr>
                <a:t>upper limb strength</a:t>
              </a:r>
            </a:p>
          </p:txBody>
        </p:sp>
        <p:sp>
          <p:nvSpPr>
            <p:cNvPr id="8" name="Rectangle 7">
              <a:extLst>
                <a:ext uri="{FF2B5EF4-FFF2-40B4-BE49-F238E27FC236}">
                  <a16:creationId xmlns:a16="http://schemas.microsoft.com/office/drawing/2014/main" id="{CA4FFE2A-006F-4CAC-52B9-92B1067DA681}"/>
                </a:ext>
              </a:extLst>
            </p:cNvPr>
            <p:cNvSpPr>
              <a:spLocks noChangeArrowheads="1"/>
            </p:cNvSpPr>
            <p:nvPr/>
          </p:nvSpPr>
          <p:spPr bwMode="auto">
            <a:xfrm>
              <a:off x="1201738" y="3760788"/>
              <a:ext cx="67405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latin typeface="Tuffy-TTF" panose="020B0603060100000000" pitchFamily="34" charset="0"/>
                </a:rPr>
                <a:t>hand dominance</a:t>
              </a:r>
            </a:p>
          </p:txBody>
        </p:sp>
        <p:sp>
          <p:nvSpPr>
            <p:cNvPr id="9" name="Rectangle 8">
              <a:extLst>
                <a:ext uri="{FF2B5EF4-FFF2-40B4-BE49-F238E27FC236}">
                  <a16:creationId xmlns:a16="http://schemas.microsoft.com/office/drawing/2014/main" id="{58A354C2-8C34-4C9A-5E97-E0472F0B2325}"/>
                </a:ext>
              </a:extLst>
            </p:cNvPr>
            <p:cNvSpPr>
              <a:spLocks noChangeArrowheads="1"/>
            </p:cNvSpPr>
            <p:nvPr/>
          </p:nvSpPr>
          <p:spPr bwMode="auto">
            <a:xfrm>
              <a:off x="1201738" y="4195763"/>
              <a:ext cx="67405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latin typeface="Tuffy-TTF" panose="020B0603060100000000" pitchFamily="34" charset="0"/>
                </a:rPr>
                <a:t>pencil grasp</a:t>
              </a:r>
            </a:p>
          </p:txBody>
        </p:sp>
        <p:sp>
          <p:nvSpPr>
            <p:cNvPr id="10" name="Rectangle 9">
              <a:extLst>
                <a:ext uri="{FF2B5EF4-FFF2-40B4-BE49-F238E27FC236}">
                  <a16:creationId xmlns:a16="http://schemas.microsoft.com/office/drawing/2014/main" id="{E5428395-E30F-18D1-8E27-6663E5BAF4E8}"/>
                </a:ext>
              </a:extLst>
            </p:cNvPr>
            <p:cNvSpPr>
              <a:spLocks noChangeArrowheads="1"/>
            </p:cNvSpPr>
            <p:nvPr/>
          </p:nvSpPr>
          <p:spPr bwMode="auto">
            <a:xfrm>
              <a:off x="1201738" y="4630738"/>
              <a:ext cx="67405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latin typeface="Tuffy-TTF" panose="020B0603060100000000" pitchFamily="34" charset="0"/>
                </a:rPr>
                <a:t>hand-eye coordination</a:t>
              </a:r>
            </a:p>
          </p:txBody>
        </p:sp>
      </p:grpSp>
    </p:spTree>
    <p:extLst>
      <p:ext uri="{BB962C8B-B14F-4D97-AF65-F5344CB8AC3E}">
        <p14:creationId xmlns:p14="http://schemas.microsoft.com/office/powerpoint/2010/main" val="2312132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744CC-1E1A-EBF8-FC28-B1841E5AA7A2}"/>
              </a:ext>
            </a:extLst>
          </p:cNvPr>
          <p:cNvSpPr>
            <a:spLocks noGrp="1"/>
          </p:cNvSpPr>
          <p:nvPr>
            <p:ph type="title"/>
          </p:nvPr>
        </p:nvSpPr>
        <p:spPr/>
        <p:txBody>
          <a:bodyPr/>
          <a:lstStyle/>
          <a:p>
            <a:r>
              <a:rPr lang="en-GB" dirty="0"/>
              <a:t>Handwriting</a:t>
            </a:r>
          </a:p>
        </p:txBody>
      </p:sp>
      <p:grpSp>
        <p:nvGrpSpPr>
          <p:cNvPr id="3" name="Group 2">
            <a:extLst>
              <a:ext uri="{FF2B5EF4-FFF2-40B4-BE49-F238E27FC236}">
                <a16:creationId xmlns:a16="http://schemas.microsoft.com/office/drawing/2014/main" id="{63C013A3-FA2B-1AF0-0225-E485C0C45EAA}"/>
              </a:ext>
            </a:extLst>
          </p:cNvPr>
          <p:cNvGrpSpPr/>
          <p:nvPr/>
        </p:nvGrpSpPr>
        <p:grpSpPr>
          <a:xfrm>
            <a:off x="755650" y="1181100"/>
            <a:ext cx="7639050" cy="3943350"/>
            <a:chOff x="755650" y="1181100"/>
            <a:chExt cx="7639050" cy="3943350"/>
          </a:xfrm>
        </p:grpSpPr>
        <p:sp>
          <p:nvSpPr>
            <p:cNvPr id="4" name="Title 20">
              <a:extLst>
                <a:ext uri="{FF2B5EF4-FFF2-40B4-BE49-F238E27FC236}">
                  <a16:creationId xmlns:a16="http://schemas.microsoft.com/office/drawing/2014/main" id="{70056E3E-E639-34DB-7D4E-AD2E3A571D11}"/>
                </a:ext>
              </a:extLst>
            </p:cNvPr>
            <p:cNvSpPr>
              <a:spLocks/>
            </p:cNvSpPr>
            <p:nvPr/>
          </p:nvSpPr>
          <p:spPr bwMode="auto">
            <a:xfrm>
              <a:off x="755650" y="1181100"/>
              <a:ext cx="7632700" cy="54292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itchFamily="50" charset="0"/>
                  <a:cs typeface="Sassoon Infant Rg" pitchFamily="50" charset="0"/>
                </a:defRPr>
              </a:lvl9pPr>
            </a:lstStyle>
            <a:p>
              <a:pPr eaLnBrk="1" hangingPunct="1">
                <a:spcBef>
                  <a:spcPct val="0"/>
                </a:spcBef>
                <a:buFontTx/>
                <a:buNone/>
              </a:pPr>
              <a:r>
                <a:rPr lang="en-GB" altLang="en-US" sz="2400" b="1" dirty="0">
                  <a:latin typeface="Tuffy-TTF" panose="020B0603060100000000" pitchFamily="34" charset="0"/>
                </a:rPr>
                <a:t>Ways You Can Support Your Child at Home</a:t>
              </a:r>
            </a:p>
          </p:txBody>
        </p:sp>
        <p:sp>
          <p:nvSpPr>
            <p:cNvPr id="5" name="Rectangle 4">
              <a:extLst>
                <a:ext uri="{FF2B5EF4-FFF2-40B4-BE49-F238E27FC236}">
                  <a16:creationId xmlns:a16="http://schemas.microsoft.com/office/drawing/2014/main" id="{E53841E5-0AA5-6B18-5B7A-B3F6363ABEFB}"/>
                </a:ext>
              </a:extLst>
            </p:cNvPr>
            <p:cNvSpPr/>
            <p:nvPr/>
          </p:nvSpPr>
          <p:spPr>
            <a:xfrm>
              <a:off x="762000" y="1757363"/>
              <a:ext cx="7632700" cy="765175"/>
            </a:xfrm>
            <a:prstGeom prst="rect">
              <a:avLst/>
            </a:prstGeom>
            <a:solidFill>
              <a:srgbClr val="EBB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uffy-TTF" panose="020B0603060100000000" pitchFamily="34" charset="0"/>
                </a:rPr>
                <a:t>From an early age, allow your child access to various writing materials of all shapes and sizes. (paint brushes, crayons, pencils, pens)</a:t>
              </a:r>
            </a:p>
          </p:txBody>
        </p:sp>
        <p:sp>
          <p:nvSpPr>
            <p:cNvPr id="6" name="Rectangle 5">
              <a:extLst>
                <a:ext uri="{FF2B5EF4-FFF2-40B4-BE49-F238E27FC236}">
                  <a16:creationId xmlns:a16="http://schemas.microsoft.com/office/drawing/2014/main" id="{3D1DE9AE-5F19-DB66-ACD1-5392AE5ACDF2}"/>
                </a:ext>
              </a:extLst>
            </p:cNvPr>
            <p:cNvSpPr/>
            <p:nvPr/>
          </p:nvSpPr>
          <p:spPr>
            <a:xfrm>
              <a:off x="762000" y="2643188"/>
              <a:ext cx="7632700" cy="739775"/>
            </a:xfrm>
            <a:prstGeom prst="rect">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uffy-TTF" panose="020B0603060100000000" pitchFamily="34" charset="0"/>
                </a:rPr>
                <a:t>Encourage participation in skills that involve manipulating objects. </a:t>
              </a:r>
              <a:br>
                <a:rPr lang="en-GB" dirty="0">
                  <a:latin typeface="Tuffy-TTF" panose="020B0603060100000000" pitchFamily="34" charset="0"/>
                </a:rPr>
              </a:br>
              <a:r>
                <a:rPr lang="en-GB" dirty="0">
                  <a:latin typeface="Tuffy-TTF" panose="020B0603060100000000" pitchFamily="34" charset="0"/>
                </a:rPr>
                <a:t>(jigsaws, threading)</a:t>
              </a:r>
            </a:p>
          </p:txBody>
        </p:sp>
        <p:sp>
          <p:nvSpPr>
            <p:cNvPr id="7" name="Rectangle 6">
              <a:extLst>
                <a:ext uri="{FF2B5EF4-FFF2-40B4-BE49-F238E27FC236}">
                  <a16:creationId xmlns:a16="http://schemas.microsoft.com/office/drawing/2014/main" id="{BD21EC83-0E0A-E6D1-8B6D-17BF0E51BE8E}"/>
                </a:ext>
              </a:extLst>
            </p:cNvPr>
            <p:cNvSpPr/>
            <p:nvPr/>
          </p:nvSpPr>
          <p:spPr>
            <a:xfrm>
              <a:off x="762000" y="3503613"/>
              <a:ext cx="7632700" cy="739775"/>
            </a:xfrm>
            <a:prstGeom prst="rect">
              <a:avLst/>
            </a:prstGeom>
            <a:solidFill>
              <a:srgbClr val="EBB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uffy-TTF" panose="020B0603060100000000" pitchFamily="34" charset="0"/>
                </a:rPr>
                <a:t>Encourage activities to promote finger strength. (tweezers, building bricks, playdough)</a:t>
              </a:r>
            </a:p>
          </p:txBody>
        </p:sp>
        <p:sp>
          <p:nvSpPr>
            <p:cNvPr id="8" name="Rectangle 7">
              <a:extLst>
                <a:ext uri="{FF2B5EF4-FFF2-40B4-BE49-F238E27FC236}">
                  <a16:creationId xmlns:a16="http://schemas.microsoft.com/office/drawing/2014/main" id="{FB584094-815F-BFFD-BF42-B2E448271F81}"/>
                </a:ext>
              </a:extLst>
            </p:cNvPr>
            <p:cNvSpPr/>
            <p:nvPr/>
          </p:nvSpPr>
          <p:spPr>
            <a:xfrm>
              <a:off x="762000" y="4371975"/>
              <a:ext cx="7632700" cy="752475"/>
            </a:xfrm>
            <a:prstGeom prst="rect">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uffy-TTF" panose="020B0603060100000000" pitchFamily="34" charset="0"/>
                </a:rPr>
                <a:t>Encourage activities to promote gross motor skills. (painting walls outside with water, using a wheelbarrow, climbing ladders)</a:t>
              </a:r>
            </a:p>
          </p:txBody>
        </p:sp>
      </p:grpSp>
      <p:sp>
        <p:nvSpPr>
          <p:cNvPr id="9" name="Rectangle 8">
            <a:extLst>
              <a:ext uri="{FF2B5EF4-FFF2-40B4-BE49-F238E27FC236}">
                <a16:creationId xmlns:a16="http://schemas.microsoft.com/office/drawing/2014/main" id="{DFF0E9DF-CFE3-EF39-6C9C-B8917EBC0D22}"/>
              </a:ext>
            </a:extLst>
          </p:cNvPr>
          <p:cNvSpPr/>
          <p:nvPr/>
        </p:nvSpPr>
        <p:spPr>
          <a:xfrm>
            <a:off x="762000" y="5253038"/>
            <a:ext cx="7632700" cy="738187"/>
          </a:xfrm>
          <a:prstGeom prst="rect">
            <a:avLst/>
          </a:prstGeom>
          <a:solidFill>
            <a:srgbClr val="EBB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latin typeface="Tuffy-TTF" panose="020B0603060100000000" pitchFamily="34" charset="0"/>
              </a:rPr>
              <a:t>Encourage activities to promote hand-eye coordination.</a:t>
            </a:r>
          </a:p>
          <a:p>
            <a:pPr algn="ctr" eaLnBrk="1" fontAlgn="auto" hangingPunct="1">
              <a:spcBef>
                <a:spcPts val="0"/>
              </a:spcBef>
              <a:spcAft>
                <a:spcPts val="0"/>
              </a:spcAft>
              <a:defRPr/>
            </a:pPr>
            <a:r>
              <a:rPr lang="en-GB" dirty="0">
                <a:latin typeface="Tuffy-TTF" panose="020B0603060100000000" pitchFamily="34" charset="0"/>
              </a:rPr>
              <a:t>(ball games, skipping, throwing a </a:t>
            </a:r>
            <a:r>
              <a:rPr lang="en-GB" dirty="0" err="1">
                <a:latin typeface="Tuffy-TTF" panose="020B0603060100000000" pitchFamily="34" charset="0"/>
              </a:rPr>
              <a:t>frisbee</a:t>
            </a:r>
            <a:r>
              <a:rPr lang="en-GB" dirty="0">
                <a:latin typeface="Tuffy-TTF" panose="020B0603060100000000" pitchFamily="34" charset="0"/>
              </a:rPr>
              <a:t>, throwing stones into the sea)</a:t>
            </a:r>
          </a:p>
        </p:txBody>
      </p:sp>
    </p:spTree>
    <p:extLst>
      <p:ext uri="{BB962C8B-B14F-4D97-AF65-F5344CB8AC3E}">
        <p14:creationId xmlns:p14="http://schemas.microsoft.com/office/powerpoint/2010/main" val="63341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3B14A9FA-5BB0-6D15-1898-8FB6D8168215}"/>
              </a:ext>
            </a:extLst>
          </p:cNvPr>
          <p:cNvSpPr/>
          <p:nvPr/>
        </p:nvSpPr>
        <p:spPr>
          <a:xfrm>
            <a:off x="1476135" y="1508760"/>
            <a:ext cx="2324835" cy="2324835"/>
          </a:xfrm>
          <a:prstGeom prst="ellipse">
            <a:avLst/>
          </a:prstGeom>
          <a:solidFill>
            <a:srgbClr val="18A0D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7AF32FF-C64F-8DE4-AC22-C494DD1B0894}"/>
              </a:ext>
            </a:extLst>
          </p:cNvPr>
          <p:cNvSpPr/>
          <p:nvPr/>
        </p:nvSpPr>
        <p:spPr>
          <a:xfrm>
            <a:off x="5533196" y="1432635"/>
            <a:ext cx="2366727" cy="2366727"/>
          </a:xfrm>
          <a:prstGeom prst="ellipse">
            <a:avLst/>
          </a:prstGeom>
          <a:solidFill>
            <a:srgbClr val="18A0D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5CC0A39B-78B0-0A0F-DF59-0669688A297D}"/>
              </a:ext>
            </a:extLst>
          </p:cNvPr>
          <p:cNvSpPr/>
          <p:nvPr/>
        </p:nvSpPr>
        <p:spPr>
          <a:xfrm>
            <a:off x="2806946" y="4163601"/>
            <a:ext cx="1998516" cy="1998516"/>
          </a:xfrm>
          <a:prstGeom prst="ellipse">
            <a:avLst/>
          </a:prstGeom>
          <a:solidFill>
            <a:srgbClr val="18A0D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Box">
            <a:extLst>
              <a:ext uri="{FF2B5EF4-FFF2-40B4-BE49-F238E27FC236}">
                <a16:creationId xmlns:a16="http://schemas.microsoft.com/office/drawing/2014/main" id="{3A910AC7-E234-7E93-AD8C-550C1FDE96D5}"/>
              </a:ext>
            </a:extLst>
          </p:cNvPr>
          <p:cNvSpPr/>
          <p:nvPr/>
        </p:nvSpPr>
        <p:spPr>
          <a:xfrm>
            <a:off x="1458781" y="189374"/>
            <a:ext cx="6226435" cy="854246"/>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Helping Your Child at Home</a:t>
            </a:r>
          </a:p>
        </p:txBody>
      </p:sp>
      <p:pic>
        <p:nvPicPr>
          <p:cNvPr id="9" name="Picture 8">
            <a:extLst>
              <a:ext uri="{FF2B5EF4-FFF2-40B4-BE49-F238E27FC236}">
                <a16:creationId xmlns:a16="http://schemas.microsoft.com/office/drawing/2014/main" id="{50193DAC-A530-CF24-F40A-FB921CB76E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11" t="-28299" r="15213" b="-1"/>
          <a:stretch/>
        </p:blipFill>
        <p:spPr>
          <a:xfrm>
            <a:off x="5368315" y="2708517"/>
            <a:ext cx="1355147" cy="1355147"/>
          </a:xfrm>
          <a:prstGeom prst="ellipse">
            <a:avLst/>
          </a:prstGeom>
          <a:ln w="28575">
            <a:solidFill>
              <a:schemeClr val="bg1"/>
            </a:solidFill>
          </a:ln>
        </p:spPr>
      </p:pic>
      <p:pic>
        <p:nvPicPr>
          <p:cNvPr id="11" name="Picture 10">
            <a:extLst>
              <a:ext uri="{FF2B5EF4-FFF2-40B4-BE49-F238E27FC236}">
                <a16:creationId xmlns:a16="http://schemas.microsoft.com/office/drawing/2014/main" id="{CB059BCD-65BD-7995-4B48-CCB5338C36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70413">
            <a:off x="1132371" y="1782557"/>
            <a:ext cx="1354585" cy="1915649"/>
          </a:xfrm>
          <a:prstGeom prst="rect">
            <a:avLst/>
          </a:prstGeom>
          <a:ln>
            <a:solidFill>
              <a:schemeClr val="bg2">
                <a:lumMod val="75000"/>
              </a:schemeClr>
            </a:solidFill>
          </a:ln>
        </p:spPr>
      </p:pic>
      <p:pic>
        <p:nvPicPr>
          <p:cNvPr id="13" name="Picture 12">
            <a:extLst>
              <a:ext uri="{FF2B5EF4-FFF2-40B4-BE49-F238E27FC236}">
                <a16:creationId xmlns:a16="http://schemas.microsoft.com/office/drawing/2014/main" id="{09BFC1B5-6A53-1597-A29A-FD2876ACA7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632">
            <a:off x="2657706" y="2109698"/>
            <a:ext cx="1783756" cy="1261365"/>
          </a:xfrm>
          <a:prstGeom prst="rect">
            <a:avLst/>
          </a:prstGeom>
          <a:ln>
            <a:solidFill>
              <a:schemeClr val="bg2">
                <a:lumMod val="75000"/>
              </a:schemeClr>
            </a:solidFill>
          </a:ln>
        </p:spPr>
      </p:pic>
      <p:pic>
        <p:nvPicPr>
          <p:cNvPr id="15" name="Picture 14">
            <a:extLst>
              <a:ext uri="{FF2B5EF4-FFF2-40B4-BE49-F238E27FC236}">
                <a16:creationId xmlns:a16="http://schemas.microsoft.com/office/drawing/2014/main" id="{DAF74B63-E3E7-E17E-0B93-EB3A618CF3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338" r="1428" b="20740"/>
          <a:stretch/>
        </p:blipFill>
        <p:spPr>
          <a:xfrm>
            <a:off x="6592158" y="1287663"/>
            <a:ext cx="1340044" cy="1355147"/>
          </a:xfrm>
          <a:prstGeom prst="ellipse">
            <a:avLst/>
          </a:prstGeom>
          <a:ln w="28575">
            <a:solidFill>
              <a:schemeClr val="bg1"/>
            </a:solidFill>
          </a:ln>
        </p:spPr>
      </p:pic>
      <p:sp>
        <p:nvSpPr>
          <p:cNvPr id="20" name="Text Box">
            <a:extLst>
              <a:ext uri="{FF2B5EF4-FFF2-40B4-BE49-F238E27FC236}">
                <a16:creationId xmlns:a16="http://schemas.microsoft.com/office/drawing/2014/main" id="{7A669BEA-C182-DFA1-1006-EA50A2511FC4}"/>
              </a:ext>
            </a:extLst>
          </p:cNvPr>
          <p:cNvSpPr/>
          <p:nvPr/>
        </p:nvSpPr>
        <p:spPr>
          <a:xfrm>
            <a:off x="1809663" y="2327743"/>
            <a:ext cx="1657777" cy="576509"/>
          </a:xfrm>
          <a:prstGeom prst="roundRect">
            <a:avLst>
              <a:gd name="adj" fmla="val 25225"/>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play games </a:t>
            </a:r>
          </a:p>
        </p:txBody>
      </p:sp>
      <p:sp>
        <p:nvSpPr>
          <p:cNvPr id="21" name="Text Box">
            <a:extLst>
              <a:ext uri="{FF2B5EF4-FFF2-40B4-BE49-F238E27FC236}">
                <a16:creationId xmlns:a16="http://schemas.microsoft.com/office/drawing/2014/main" id="{3DE18427-11B0-9439-4FE8-3B41A6D35447}"/>
              </a:ext>
            </a:extLst>
          </p:cNvPr>
          <p:cNvSpPr/>
          <p:nvPr/>
        </p:nvSpPr>
        <p:spPr>
          <a:xfrm>
            <a:off x="5370783" y="2193286"/>
            <a:ext cx="2705358" cy="899049"/>
          </a:xfrm>
          <a:prstGeom prst="roundRect">
            <a:avLst>
              <a:gd name="adj" fmla="val 25225"/>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provide opportunities for writing</a:t>
            </a:r>
          </a:p>
        </p:txBody>
      </p:sp>
      <p:sp>
        <p:nvSpPr>
          <p:cNvPr id="22" name="Text Box">
            <a:extLst>
              <a:ext uri="{FF2B5EF4-FFF2-40B4-BE49-F238E27FC236}">
                <a16:creationId xmlns:a16="http://schemas.microsoft.com/office/drawing/2014/main" id="{32F972AF-C7C1-9827-6E25-F9D79EC18A69}"/>
              </a:ext>
            </a:extLst>
          </p:cNvPr>
          <p:cNvSpPr/>
          <p:nvPr/>
        </p:nvSpPr>
        <p:spPr>
          <a:xfrm>
            <a:off x="3262310" y="4655078"/>
            <a:ext cx="3994524" cy="899049"/>
          </a:xfrm>
          <a:prstGeom prst="roundRect">
            <a:avLst>
              <a:gd name="adj" fmla="val 25225"/>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3" algn="ctr"/>
            <a:r>
              <a:rPr lang="en-GB" dirty="0">
                <a:solidFill>
                  <a:sysClr val="windowText" lastClr="000000"/>
                </a:solidFill>
              </a:rPr>
              <a:t>provide opportunities for reading</a:t>
            </a:r>
          </a:p>
        </p:txBody>
      </p:sp>
      <p:pic>
        <p:nvPicPr>
          <p:cNvPr id="19" name="Picture 18">
            <a:extLst>
              <a:ext uri="{FF2B5EF4-FFF2-40B4-BE49-F238E27FC236}">
                <a16:creationId xmlns:a16="http://schemas.microsoft.com/office/drawing/2014/main" id="{19935965-C37A-DC50-97E8-FF4448AC52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6880" y="4279773"/>
            <a:ext cx="1916881" cy="1626551"/>
          </a:xfrm>
          <a:prstGeom prst="rect">
            <a:avLst/>
          </a:prstGeom>
        </p:spPr>
      </p:pic>
    </p:spTree>
    <p:extLst>
      <p:ext uri="{BB962C8B-B14F-4D97-AF65-F5344CB8AC3E}">
        <p14:creationId xmlns:p14="http://schemas.microsoft.com/office/powerpoint/2010/main" val="428712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C073A06-30B6-46FC-B32F-092EFBB36613}"/>
              </a:ext>
            </a:extLst>
          </p:cNvPr>
          <p:cNvSpPr txBox="1"/>
          <p:nvPr/>
        </p:nvSpPr>
        <p:spPr>
          <a:xfrm>
            <a:off x="682990" y="1229372"/>
            <a:ext cx="5051180" cy="369332"/>
          </a:xfrm>
          <a:prstGeom prst="rect">
            <a:avLst/>
          </a:prstGeom>
          <a:noFill/>
        </p:spPr>
        <p:txBody>
          <a:bodyPr wrap="square">
            <a:spAutoFit/>
          </a:bodyPr>
          <a:lstStyle/>
          <a:p>
            <a:r>
              <a:rPr lang="en-GB" dirty="0"/>
              <a:t>The English language has:</a:t>
            </a:r>
          </a:p>
        </p:txBody>
      </p:sp>
      <p:grpSp>
        <p:nvGrpSpPr>
          <p:cNvPr id="18" name="Group 17">
            <a:extLst>
              <a:ext uri="{FF2B5EF4-FFF2-40B4-BE49-F238E27FC236}">
                <a16:creationId xmlns:a16="http://schemas.microsoft.com/office/drawing/2014/main" id="{DB4247AD-3C18-46B8-F028-A0B18F010F03}"/>
              </a:ext>
            </a:extLst>
          </p:cNvPr>
          <p:cNvGrpSpPr/>
          <p:nvPr/>
        </p:nvGrpSpPr>
        <p:grpSpPr>
          <a:xfrm>
            <a:off x="1268840" y="3486689"/>
            <a:ext cx="2748309" cy="2281580"/>
            <a:chOff x="1268840" y="3486689"/>
            <a:chExt cx="2748309" cy="2281580"/>
          </a:xfrm>
        </p:grpSpPr>
        <p:sp>
          <p:nvSpPr>
            <p:cNvPr id="2" name="Rectangle: Rounded Corners 1">
              <a:extLst>
                <a:ext uri="{FF2B5EF4-FFF2-40B4-BE49-F238E27FC236}">
                  <a16:creationId xmlns:a16="http://schemas.microsoft.com/office/drawing/2014/main" id="{3A954DDB-9367-481C-9207-26B5E2666360}"/>
                </a:ext>
              </a:extLst>
            </p:cNvPr>
            <p:cNvSpPr/>
            <p:nvPr/>
          </p:nvSpPr>
          <p:spPr>
            <a:xfrm rot="21029688">
              <a:off x="1268840" y="3486689"/>
              <a:ext cx="1547446" cy="1046285"/>
            </a:xfrm>
            <a:prstGeom prst="roundRect">
              <a:avLst>
                <a:gd name="adj" fmla="val 10785"/>
              </a:avLst>
            </a:prstGeom>
            <a:solidFill>
              <a:srgbClr val="FDD182"/>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ysClr val="windowText" lastClr="000000"/>
                  </a:solidFill>
                </a:rPr>
                <a:t>x</a:t>
              </a:r>
            </a:p>
          </p:txBody>
        </p:sp>
        <p:sp>
          <p:nvSpPr>
            <p:cNvPr id="3" name="Rectangle: Rounded Corners 2">
              <a:extLst>
                <a:ext uri="{FF2B5EF4-FFF2-40B4-BE49-F238E27FC236}">
                  <a16:creationId xmlns:a16="http://schemas.microsoft.com/office/drawing/2014/main" id="{17CF05AF-DBCE-9CC5-8C60-575AF4BDAB4B}"/>
                </a:ext>
              </a:extLst>
            </p:cNvPr>
            <p:cNvSpPr/>
            <p:nvPr/>
          </p:nvSpPr>
          <p:spPr>
            <a:xfrm rot="647798">
              <a:off x="2469703" y="3873282"/>
              <a:ext cx="1547446" cy="1046285"/>
            </a:xfrm>
            <a:prstGeom prst="roundRect">
              <a:avLst>
                <a:gd name="adj" fmla="val 10785"/>
              </a:avLst>
            </a:prstGeom>
            <a:solidFill>
              <a:srgbClr val="8ACBC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ysClr val="windowText" lastClr="000000"/>
                  </a:solidFill>
                </a:rPr>
                <a:t>u</a:t>
              </a:r>
            </a:p>
          </p:txBody>
        </p:sp>
        <p:sp>
          <p:nvSpPr>
            <p:cNvPr id="9" name="Rectangle: Rounded Corners 8">
              <a:extLst>
                <a:ext uri="{FF2B5EF4-FFF2-40B4-BE49-F238E27FC236}">
                  <a16:creationId xmlns:a16="http://schemas.microsoft.com/office/drawing/2014/main" id="{AC5E7399-8316-9DD1-BCB9-309D9F3B8DCF}"/>
                </a:ext>
              </a:extLst>
            </p:cNvPr>
            <p:cNvSpPr/>
            <p:nvPr/>
          </p:nvSpPr>
          <p:spPr>
            <a:xfrm>
              <a:off x="1765849" y="4721984"/>
              <a:ext cx="1547446" cy="1046285"/>
            </a:xfrm>
            <a:prstGeom prst="roundRect">
              <a:avLst>
                <a:gd name="adj" fmla="val 10785"/>
              </a:avLst>
            </a:prstGeom>
            <a:solidFill>
              <a:srgbClr val="9D9CCD"/>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ysClr val="windowText" lastClr="000000"/>
                  </a:solidFill>
                </a:rPr>
                <a:t>e</a:t>
              </a:r>
            </a:p>
          </p:txBody>
        </p:sp>
      </p:grpSp>
      <p:grpSp>
        <p:nvGrpSpPr>
          <p:cNvPr id="19" name="Group 18">
            <a:extLst>
              <a:ext uri="{FF2B5EF4-FFF2-40B4-BE49-F238E27FC236}">
                <a16:creationId xmlns:a16="http://schemas.microsoft.com/office/drawing/2014/main" id="{FDC60722-BF85-AEFB-CCBD-C97A3259F37F}"/>
              </a:ext>
            </a:extLst>
          </p:cNvPr>
          <p:cNvGrpSpPr/>
          <p:nvPr/>
        </p:nvGrpSpPr>
        <p:grpSpPr>
          <a:xfrm>
            <a:off x="4756637" y="3324999"/>
            <a:ext cx="3128454" cy="3088566"/>
            <a:chOff x="4756637" y="3324999"/>
            <a:chExt cx="3128454" cy="3088566"/>
          </a:xfrm>
        </p:grpSpPr>
        <p:pic>
          <p:nvPicPr>
            <p:cNvPr id="11" name="Picture 10">
              <a:extLst>
                <a:ext uri="{FF2B5EF4-FFF2-40B4-BE49-F238E27FC236}">
                  <a16:creationId xmlns:a16="http://schemas.microsoft.com/office/drawing/2014/main" id="{F2ACF729-4040-5476-7BE0-BD69D7FBE0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9557"/>
            <a:stretch/>
          </p:blipFill>
          <p:spPr>
            <a:xfrm>
              <a:off x="4756637" y="3324999"/>
              <a:ext cx="2567671" cy="3088566"/>
            </a:xfrm>
            <a:prstGeom prst="rect">
              <a:avLst/>
            </a:prstGeom>
          </p:spPr>
        </p:pic>
        <p:sp>
          <p:nvSpPr>
            <p:cNvPr id="12" name="Speech Bubble: Rectangle with Corners Rounded 11">
              <a:extLst>
                <a:ext uri="{FF2B5EF4-FFF2-40B4-BE49-F238E27FC236}">
                  <a16:creationId xmlns:a16="http://schemas.microsoft.com/office/drawing/2014/main" id="{EDA5677F-CDE0-BB25-1D64-371953C2FBA8}"/>
                </a:ext>
              </a:extLst>
            </p:cNvPr>
            <p:cNvSpPr/>
            <p:nvPr/>
          </p:nvSpPr>
          <p:spPr>
            <a:xfrm>
              <a:off x="6790225" y="3843688"/>
              <a:ext cx="1094866" cy="891604"/>
            </a:xfrm>
            <a:prstGeom prst="wedgeRoundRectCallout">
              <a:avLst>
                <a:gd name="adj1" fmla="val -88595"/>
                <a:gd name="adj2" fmla="val 1225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rPr>
                <a:t>a</a:t>
              </a:r>
            </a:p>
          </p:txBody>
        </p:sp>
      </p:grpSp>
      <p:sp>
        <p:nvSpPr>
          <p:cNvPr id="13" name="Text Box">
            <a:extLst>
              <a:ext uri="{FF2B5EF4-FFF2-40B4-BE49-F238E27FC236}">
                <a16:creationId xmlns:a16="http://schemas.microsoft.com/office/drawing/2014/main" id="{129CA3DA-960A-3DF8-FFCF-9ADB454B1A90}"/>
              </a:ext>
            </a:extLst>
          </p:cNvPr>
          <p:cNvSpPr/>
          <p:nvPr/>
        </p:nvSpPr>
        <p:spPr>
          <a:xfrm>
            <a:off x="1745990" y="189374"/>
            <a:ext cx="5652020" cy="854246"/>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Did You Know…?</a:t>
            </a:r>
          </a:p>
        </p:txBody>
      </p:sp>
      <p:sp>
        <p:nvSpPr>
          <p:cNvPr id="14" name="Text Box">
            <a:extLst>
              <a:ext uri="{FF2B5EF4-FFF2-40B4-BE49-F238E27FC236}">
                <a16:creationId xmlns:a16="http://schemas.microsoft.com/office/drawing/2014/main" id="{CF8D151A-DA1F-4E9E-1804-2E90431DBF9C}"/>
              </a:ext>
            </a:extLst>
          </p:cNvPr>
          <p:cNvSpPr/>
          <p:nvPr/>
        </p:nvSpPr>
        <p:spPr>
          <a:xfrm>
            <a:off x="1092446" y="2208293"/>
            <a:ext cx="1890834" cy="547779"/>
          </a:xfrm>
          <a:prstGeom prst="roundRect">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26 letters</a:t>
            </a:r>
          </a:p>
        </p:txBody>
      </p:sp>
      <p:sp>
        <p:nvSpPr>
          <p:cNvPr id="16" name="Text Box">
            <a:extLst>
              <a:ext uri="{FF2B5EF4-FFF2-40B4-BE49-F238E27FC236}">
                <a16:creationId xmlns:a16="http://schemas.microsoft.com/office/drawing/2014/main" id="{249522F8-4152-03B3-E3F3-4EADC4B43550}"/>
              </a:ext>
            </a:extLst>
          </p:cNvPr>
          <p:cNvSpPr/>
          <p:nvPr/>
        </p:nvSpPr>
        <p:spPr>
          <a:xfrm>
            <a:off x="3413308" y="2208293"/>
            <a:ext cx="1890834" cy="547779"/>
          </a:xfrm>
          <a:prstGeom prst="roundRect">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44 sounds</a:t>
            </a:r>
          </a:p>
        </p:txBody>
      </p:sp>
      <p:sp>
        <p:nvSpPr>
          <p:cNvPr id="17" name="Text Box">
            <a:extLst>
              <a:ext uri="{FF2B5EF4-FFF2-40B4-BE49-F238E27FC236}">
                <a16:creationId xmlns:a16="http://schemas.microsoft.com/office/drawing/2014/main" id="{4ACBF449-E005-5F47-BB51-193BA87EC4AC}"/>
              </a:ext>
            </a:extLst>
          </p:cNvPr>
          <p:cNvSpPr/>
          <p:nvPr/>
        </p:nvSpPr>
        <p:spPr>
          <a:xfrm>
            <a:off x="5734170" y="2027999"/>
            <a:ext cx="2304504" cy="854246"/>
          </a:xfrm>
          <a:prstGeom prst="roundRect">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over 100 ways to spell those sounds</a:t>
            </a:r>
          </a:p>
        </p:txBody>
      </p:sp>
    </p:spTree>
    <p:extLst>
      <p:ext uri="{BB962C8B-B14F-4D97-AF65-F5344CB8AC3E}">
        <p14:creationId xmlns:p14="http://schemas.microsoft.com/office/powerpoint/2010/main" val="138352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a:extLst>
              <a:ext uri="{FF2B5EF4-FFF2-40B4-BE49-F238E27FC236}">
                <a16:creationId xmlns:a16="http://schemas.microsoft.com/office/drawing/2014/main" id="{3A910AC7-E234-7E93-AD8C-550C1FDE96D5}"/>
              </a:ext>
            </a:extLst>
          </p:cNvPr>
          <p:cNvSpPr/>
          <p:nvPr/>
        </p:nvSpPr>
        <p:spPr>
          <a:xfrm>
            <a:off x="1745990" y="189374"/>
            <a:ext cx="5652020" cy="854246"/>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Phonics Terminology</a:t>
            </a:r>
          </a:p>
        </p:txBody>
      </p:sp>
      <p:grpSp>
        <p:nvGrpSpPr>
          <p:cNvPr id="36" name="Group 35">
            <a:extLst>
              <a:ext uri="{FF2B5EF4-FFF2-40B4-BE49-F238E27FC236}">
                <a16:creationId xmlns:a16="http://schemas.microsoft.com/office/drawing/2014/main" id="{276B069A-DAC1-ECCD-57F9-B93D8150D654}"/>
              </a:ext>
            </a:extLst>
          </p:cNvPr>
          <p:cNvGrpSpPr/>
          <p:nvPr/>
        </p:nvGrpSpPr>
        <p:grpSpPr>
          <a:xfrm>
            <a:off x="962642" y="1280582"/>
            <a:ext cx="7379102" cy="646331"/>
            <a:chOff x="962642" y="1280582"/>
            <a:chExt cx="7379102" cy="646331"/>
          </a:xfrm>
        </p:grpSpPr>
        <p:sp>
          <p:nvSpPr>
            <p:cNvPr id="27" name="Rectangle: Rounded Corners 26">
              <a:extLst>
                <a:ext uri="{FF2B5EF4-FFF2-40B4-BE49-F238E27FC236}">
                  <a16:creationId xmlns:a16="http://schemas.microsoft.com/office/drawing/2014/main" id="{AD239DB6-7438-C86C-5BE9-04A14EECA956}"/>
                </a:ext>
              </a:extLst>
            </p:cNvPr>
            <p:cNvSpPr/>
            <p:nvPr/>
          </p:nvSpPr>
          <p:spPr>
            <a:xfrm>
              <a:off x="962642" y="1319074"/>
              <a:ext cx="3143532" cy="301925"/>
            </a:xfrm>
            <a:prstGeom prst="roundRect">
              <a:avLst/>
            </a:prstGeom>
            <a:solidFill>
              <a:srgbClr val="643C9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E07331F-1D49-213B-F369-4E5C65CD7EB1}"/>
                </a:ext>
              </a:extLst>
            </p:cNvPr>
            <p:cNvSpPr txBox="1"/>
            <p:nvPr/>
          </p:nvSpPr>
          <p:spPr>
            <a:xfrm>
              <a:off x="962644" y="1280582"/>
              <a:ext cx="7379100" cy="646331"/>
            </a:xfrm>
            <a:prstGeom prst="rect">
              <a:avLst/>
            </a:prstGeom>
            <a:noFill/>
          </p:spPr>
          <p:txBody>
            <a:bodyPr wrap="square">
              <a:spAutoFit/>
            </a:bodyPr>
            <a:lstStyle/>
            <a:p>
              <a:r>
                <a:rPr lang="en-GB" b="1" dirty="0">
                  <a:solidFill>
                    <a:srgbClr val="643C90"/>
                  </a:solidFill>
                </a:rPr>
                <a:t>systematic synthetic phonics </a:t>
              </a:r>
              <a:r>
                <a:rPr lang="en-GB" dirty="0">
                  <a:solidFill>
                    <a:sysClr val="windowText" lastClr="000000"/>
                  </a:solidFill>
                </a:rPr>
                <a:t>- The teaching of reading and spelling by breaking down words into the smallest unit of sound.</a:t>
              </a:r>
              <a:endParaRPr lang="en-GB" dirty="0"/>
            </a:p>
          </p:txBody>
        </p:sp>
      </p:grpSp>
      <p:grpSp>
        <p:nvGrpSpPr>
          <p:cNvPr id="35" name="Group 34">
            <a:extLst>
              <a:ext uri="{FF2B5EF4-FFF2-40B4-BE49-F238E27FC236}">
                <a16:creationId xmlns:a16="http://schemas.microsoft.com/office/drawing/2014/main" id="{97BFE209-2ABB-BBCB-2B21-43F0D6CD0E84}"/>
              </a:ext>
            </a:extLst>
          </p:cNvPr>
          <p:cNvGrpSpPr/>
          <p:nvPr/>
        </p:nvGrpSpPr>
        <p:grpSpPr>
          <a:xfrm>
            <a:off x="954016" y="4458467"/>
            <a:ext cx="7448112" cy="646331"/>
            <a:chOff x="954016" y="4458467"/>
            <a:chExt cx="7448112" cy="646331"/>
          </a:xfrm>
        </p:grpSpPr>
        <p:sp>
          <p:nvSpPr>
            <p:cNvPr id="30" name="Rectangle: Rounded Corners 29">
              <a:extLst>
                <a:ext uri="{FF2B5EF4-FFF2-40B4-BE49-F238E27FC236}">
                  <a16:creationId xmlns:a16="http://schemas.microsoft.com/office/drawing/2014/main" id="{B9E19F99-29AF-79B2-1064-1D5BF3DD8794}"/>
                </a:ext>
              </a:extLst>
            </p:cNvPr>
            <p:cNvSpPr/>
            <p:nvPr/>
          </p:nvSpPr>
          <p:spPr>
            <a:xfrm>
              <a:off x="954016" y="4496231"/>
              <a:ext cx="1064566" cy="301925"/>
            </a:xfrm>
            <a:prstGeom prst="roundRect">
              <a:avLst/>
            </a:prstGeom>
            <a:solidFill>
              <a:srgbClr val="EE73A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1DB4B43-EF20-B085-EE1C-C58679F11E97}"/>
                </a:ext>
              </a:extLst>
            </p:cNvPr>
            <p:cNvSpPr txBox="1"/>
            <p:nvPr/>
          </p:nvSpPr>
          <p:spPr>
            <a:xfrm>
              <a:off x="962643" y="4458467"/>
              <a:ext cx="7439485" cy="646331"/>
            </a:xfrm>
            <a:prstGeom prst="rect">
              <a:avLst/>
            </a:prstGeom>
            <a:noFill/>
          </p:spPr>
          <p:txBody>
            <a:bodyPr wrap="square">
              <a:spAutoFit/>
            </a:bodyPr>
            <a:lstStyle/>
            <a:p>
              <a:r>
                <a:rPr lang="en-GB" b="1" dirty="0">
                  <a:solidFill>
                    <a:srgbClr val="EE73AA"/>
                  </a:solidFill>
                </a:rPr>
                <a:t>blending</a:t>
              </a:r>
              <a:r>
                <a:rPr lang="en-GB" dirty="0">
                  <a:solidFill>
                    <a:sysClr val="windowText" lastClr="000000"/>
                  </a:solidFill>
                </a:rPr>
                <a:t> – Putting together the sounds in a word in order to read it, e.g. ‘f – r – o – g, frog’.</a:t>
              </a:r>
            </a:p>
          </p:txBody>
        </p:sp>
      </p:grpSp>
      <p:grpSp>
        <p:nvGrpSpPr>
          <p:cNvPr id="34" name="Group 33">
            <a:extLst>
              <a:ext uri="{FF2B5EF4-FFF2-40B4-BE49-F238E27FC236}">
                <a16:creationId xmlns:a16="http://schemas.microsoft.com/office/drawing/2014/main" id="{C5E443E7-3CE7-AF43-285B-394B4BADC440}"/>
              </a:ext>
            </a:extLst>
          </p:cNvPr>
          <p:cNvGrpSpPr/>
          <p:nvPr/>
        </p:nvGrpSpPr>
        <p:grpSpPr>
          <a:xfrm>
            <a:off x="962642" y="2155211"/>
            <a:ext cx="7379102" cy="646331"/>
            <a:chOff x="962642" y="2155211"/>
            <a:chExt cx="7379102" cy="646331"/>
          </a:xfrm>
        </p:grpSpPr>
        <p:sp>
          <p:nvSpPr>
            <p:cNvPr id="28" name="Rectangle: Rounded Corners 27">
              <a:extLst>
                <a:ext uri="{FF2B5EF4-FFF2-40B4-BE49-F238E27FC236}">
                  <a16:creationId xmlns:a16="http://schemas.microsoft.com/office/drawing/2014/main" id="{A807C085-9B95-A605-E800-78A75ED03787}"/>
                </a:ext>
              </a:extLst>
            </p:cNvPr>
            <p:cNvSpPr/>
            <p:nvPr/>
          </p:nvSpPr>
          <p:spPr>
            <a:xfrm>
              <a:off x="962642" y="2193704"/>
              <a:ext cx="1064566" cy="301925"/>
            </a:xfrm>
            <a:prstGeom prst="roundRect">
              <a:avLst/>
            </a:prstGeom>
            <a:solidFill>
              <a:srgbClr val="00964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235330E-3862-6D63-006E-D9F28725A35A}"/>
                </a:ext>
              </a:extLst>
            </p:cNvPr>
            <p:cNvSpPr txBox="1"/>
            <p:nvPr/>
          </p:nvSpPr>
          <p:spPr>
            <a:xfrm>
              <a:off x="962644" y="2155211"/>
              <a:ext cx="7379100" cy="646331"/>
            </a:xfrm>
            <a:prstGeom prst="rect">
              <a:avLst/>
            </a:prstGeom>
            <a:noFill/>
          </p:spPr>
          <p:txBody>
            <a:bodyPr wrap="square">
              <a:spAutoFit/>
            </a:bodyPr>
            <a:lstStyle/>
            <a:p>
              <a:r>
                <a:rPr lang="en-GB" b="1" dirty="0">
                  <a:solidFill>
                    <a:srgbClr val="009640"/>
                  </a:solidFill>
                </a:rPr>
                <a:t>phoneme</a:t>
              </a:r>
              <a:r>
                <a:rPr lang="en-GB" dirty="0">
                  <a:solidFill>
                    <a:sysClr val="windowText" lastClr="000000"/>
                  </a:solidFill>
                </a:rPr>
                <a:t> - Any one of the 44 sounds which make up words in the English language.</a:t>
              </a:r>
              <a:endParaRPr lang="en-GB" dirty="0"/>
            </a:p>
          </p:txBody>
        </p:sp>
      </p:grpSp>
      <p:grpSp>
        <p:nvGrpSpPr>
          <p:cNvPr id="33" name="Group 32">
            <a:extLst>
              <a:ext uri="{FF2B5EF4-FFF2-40B4-BE49-F238E27FC236}">
                <a16:creationId xmlns:a16="http://schemas.microsoft.com/office/drawing/2014/main" id="{74AE3DB6-9BC2-1E08-1315-3E34C286EF2A}"/>
              </a:ext>
            </a:extLst>
          </p:cNvPr>
          <p:cNvGrpSpPr/>
          <p:nvPr/>
        </p:nvGrpSpPr>
        <p:grpSpPr>
          <a:xfrm>
            <a:off x="962642" y="3029840"/>
            <a:ext cx="7301464" cy="1200329"/>
            <a:chOff x="962642" y="3029840"/>
            <a:chExt cx="7301464" cy="1200329"/>
          </a:xfrm>
        </p:grpSpPr>
        <p:sp>
          <p:nvSpPr>
            <p:cNvPr id="29" name="Rectangle: Rounded Corners 28">
              <a:extLst>
                <a:ext uri="{FF2B5EF4-FFF2-40B4-BE49-F238E27FC236}">
                  <a16:creationId xmlns:a16="http://schemas.microsoft.com/office/drawing/2014/main" id="{6B202D8D-C9CA-D705-5FC7-663483E009A4}"/>
                </a:ext>
              </a:extLst>
            </p:cNvPr>
            <p:cNvSpPr/>
            <p:nvPr/>
          </p:nvSpPr>
          <p:spPr>
            <a:xfrm>
              <a:off x="962642" y="3072322"/>
              <a:ext cx="1159456" cy="301925"/>
            </a:xfrm>
            <a:prstGeom prst="roundRect">
              <a:avLst/>
            </a:prstGeom>
            <a:solidFill>
              <a:srgbClr val="AFDEF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94D001A-E508-E191-CB59-2C896CC7FA35}"/>
                </a:ext>
              </a:extLst>
            </p:cNvPr>
            <p:cNvSpPr txBox="1"/>
            <p:nvPr/>
          </p:nvSpPr>
          <p:spPr>
            <a:xfrm>
              <a:off x="962644" y="3029840"/>
              <a:ext cx="7301462" cy="1200329"/>
            </a:xfrm>
            <a:prstGeom prst="rect">
              <a:avLst/>
            </a:prstGeom>
            <a:noFill/>
          </p:spPr>
          <p:txBody>
            <a:bodyPr wrap="square">
              <a:spAutoFit/>
            </a:bodyPr>
            <a:lstStyle/>
            <a:p>
              <a:r>
                <a:rPr lang="en-GB" b="1" dirty="0">
                  <a:solidFill>
                    <a:srgbClr val="01407D"/>
                  </a:solidFill>
                </a:rPr>
                <a:t>grapheme</a:t>
              </a:r>
              <a:r>
                <a:rPr lang="en-GB" dirty="0">
                  <a:solidFill>
                    <a:sysClr val="windowText" lastClr="000000"/>
                  </a:solidFill>
                </a:rPr>
                <a:t> – How a phoneme is written down. There can be more than one way to spell a phoneme. For example, the phoneme ‘ai’ is spelt differently in each of the words ‘w</a:t>
              </a:r>
              <a:r>
                <a:rPr lang="en-GB" dirty="0">
                  <a:solidFill>
                    <a:srgbClr val="F9B000"/>
                  </a:solidFill>
                </a:rPr>
                <a:t>ay</a:t>
              </a:r>
              <a:r>
                <a:rPr lang="en-GB" dirty="0">
                  <a:solidFill>
                    <a:sysClr val="windowText" lastClr="000000"/>
                  </a:solidFill>
                </a:rPr>
                <a:t>’, ‘m</a:t>
              </a:r>
              <a:r>
                <a:rPr lang="en-GB" dirty="0">
                  <a:solidFill>
                    <a:srgbClr val="F9B000"/>
                  </a:solidFill>
                </a:rPr>
                <a:t>a</a:t>
              </a:r>
              <a:r>
                <a:rPr lang="en-GB" dirty="0">
                  <a:solidFill>
                    <a:sysClr val="windowText" lastClr="000000"/>
                  </a:solidFill>
                </a:rPr>
                <a:t>k</a:t>
              </a:r>
              <a:r>
                <a:rPr lang="en-GB" dirty="0">
                  <a:solidFill>
                    <a:srgbClr val="F9B000"/>
                  </a:solidFill>
                </a:rPr>
                <a:t>e</a:t>
              </a:r>
              <a:r>
                <a:rPr lang="en-GB" dirty="0">
                  <a:solidFill>
                    <a:sysClr val="windowText" lastClr="000000"/>
                  </a:solidFill>
                </a:rPr>
                <a:t>’, ‘f</a:t>
              </a:r>
              <a:r>
                <a:rPr lang="en-GB" dirty="0">
                  <a:solidFill>
                    <a:srgbClr val="F9B000"/>
                  </a:solidFill>
                </a:rPr>
                <a:t>ai</a:t>
              </a:r>
              <a:r>
                <a:rPr lang="en-GB" dirty="0">
                  <a:solidFill>
                    <a:sysClr val="windowText" lastClr="000000"/>
                  </a:solidFill>
                </a:rPr>
                <a:t>l’, ‘gr</a:t>
              </a:r>
              <a:r>
                <a:rPr lang="en-GB" dirty="0">
                  <a:solidFill>
                    <a:srgbClr val="F9B000"/>
                  </a:solidFill>
                </a:rPr>
                <a:t>ea</a:t>
              </a:r>
              <a:r>
                <a:rPr lang="en-GB" dirty="0">
                  <a:solidFill>
                    <a:sysClr val="windowText" lastClr="000000"/>
                  </a:solidFill>
                </a:rPr>
                <a:t>t’, ‘sl</a:t>
              </a:r>
              <a:r>
                <a:rPr lang="en-GB" dirty="0">
                  <a:solidFill>
                    <a:srgbClr val="F9B000"/>
                  </a:solidFill>
                </a:rPr>
                <a:t>eigh</a:t>
              </a:r>
              <a:r>
                <a:rPr lang="en-GB" dirty="0">
                  <a:solidFill>
                    <a:sysClr val="windowText" lastClr="000000"/>
                  </a:solidFill>
                </a:rPr>
                <a:t>’ and ‘l</a:t>
              </a:r>
              <a:r>
                <a:rPr lang="en-GB" dirty="0">
                  <a:solidFill>
                    <a:srgbClr val="F9B000"/>
                  </a:solidFill>
                </a:rPr>
                <a:t>a</a:t>
              </a:r>
              <a:r>
                <a:rPr lang="en-GB" dirty="0">
                  <a:solidFill>
                    <a:sysClr val="windowText" lastClr="000000"/>
                  </a:solidFill>
                </a:rPr>
                <a:t>dy’.</a:t>
              </a:r>
            </a:p>
          </p:txBody>
        </p:sp>
      </p:grpSp>
      <p:grpSp>
        <p:nvGrpSpPr>
          <p:cNvPr id="32" name="Group 31">
            <a:extLst>
              <a:ext uri="{FF2B5EF4-FFF2-40B4-BE49-F238E27FC236}">
                <a16:creationId xmlns:a16="http://schemas.microsoft.com/office/drawing/2014/main" id="{5BE64167-ED6D-764B-F904-F332F0B1541C}"/>
              </a:ext>
            </a:extLst>
          </p:cNvPr>
          <p:cNvGrpSpPr/>
          <p:nvPr/>
        </p:nvGrpSpPr>
        <p:grpSpPr>
          <a:xfrm>
            <a:off x="962642" y="5333094"/>
            <a:ext cx="7163441" cy="646331"/>
            <a:chOff x="962642" y="5333094"/>
            <a:chExt cx="7163441" cy="646331"/>
          </a:xfrm>
        </p:grpSpPr>
        <p:sp>
          <p:nvSpPr>
            <p:cNvPr id="31" name="Rectangle: Rounded Corners 30">
              <a:extLst>
                <a:ext uri="{FF2B5EF4-FFF2-40B4-BE49-F238E27FC236}">
                  <a16:creationId xmlns:a16="http://schemas.microsoft.com/office/drawing/2014/main" id="{BA6D495C-FF26-0762-1E35-31E68BCBACA3}"/>
                </a:ext>
              </a:extLst>
            </p:cNvPr>
            <p:cNvSpPr/>
            <p:nvPr/>
          </p:nvSpPr>
          <p:spPr>
            <a:xfrm>
              <a:off x="1010087" y="5378031"/>
              <a:ext cx="1274342" cy="301925"/>
            </a:xfrm>
            <a:prstGeom prst="roundRect">
              <a:avLst/>
            </a:prstGeom>
            <a:solidFill>
              <a:srgbClr val="CA095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80370ED2-DF66-E4DE-55C4-AAB5E13B2AF9}"/>
                </a:ext>
              </a:extLst>
            </p:cNvPr>
            <p:cNvSpPr txBox="1"/>
            <p:nvPr/>
          </p:nvSpPr>
          <p:spPr>
            <a:xfrm>
              <a:off x="962642" y="5333094"/>
              <a:ext cx="7163441" cy="646331"/>
            </a:xfrm>
            <a:prstGeom prst="rect">
              <a:avLst/>
            </a:prstGeom>
            <a:noFill/>
          </p:spPr>
          <p:txBody>
            <a:bodyPr wrap="square">
              <a:spAutoFit/>
            </a:bodyPr>
            <a:lstStyle/>
            <a:p>
              <a:r>
                <a:rPr lang="en-GB" b="1" dirty="0">
                  <a:solidFill>
                    <a:srgbClr val="CA095B"/>
                  </a:solidFill>
                </a:rPr>
                <a:t>segmenting</a:t>
              </a:r>
              <a:r>
                <a:rPr lang="en-GB" dirty="0">
                  <a:solidFill>
                    <a:sysClr val="windowText" lastClr="000000"/>
                  </a:solidFill>
                </a:rPr>
                <a:t> – Breaking a word into its constituent sounds in order to spell them, e.g. ‘frog, f – r – o – g’.</a:t>
              </a:r>
            </a:p>
          </p:txBody>
        </p:sp>
      </p:grpSp>
    </p:spTree>
    <p:extLst>
      <p:ext uri="{BB962C8B-B14F-4D97-AF65-F5344CB8AC3E}">
        <p14:creationId xmlns:p14="http://schemas.microsoft.com/office/powerpoint/2010/main" val="131585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a:extLst>
              <a:ext uri="{FF2B5EF4-FFF2-40B4-BE49-F238E27FC236}">
                <a16:creationId xmlns:a16="http://schemas.microsoft.com/office/drawing/2014/main" id="{3A910AC7-E234-7E93-AD8C-550C1FDE96D5}"/>
              </a:ext>
            </a:extLst>
          </p:cNvPr>
          <p:cNvSpPr/>
          <p:nvPr/>
        </p:nvSpPr>
        <p:spPr>
          <a:xfrm>
            <a:off x="1745990" y="189374"/>
            <a:ext cx="5652020" cy="854246"/>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What Is Phonics?</a:t>
            </a:r>
          </a:p>
        </p:txBody>
      </p:sp>
      <p:grpSp>
        <p:nvGrpSpPr>
          <p:cNvPr id="2" name="Group 1">
            <a:extLst>
              <a:ext uri="{FF2B5EF4-FFF2-40B4-BE49-F238E27FC236}">
                <a16:creationId xmlns:a16="http://schemas.microsoft.com/office/drawing/2014/main" id="{7BAE1174-5956-224E-DD79-EAF8321DB7BC}"/>
              </a:ext>
            </a:extLst>
          </p:cNvPr>
          <p:cNvGrpSpPr/>
          <p:nvPr/>
        </p:nvGrpSpPr>
        <p:grpSpPr>
          <a:xfrm>
            <a:off x="6208096" y="1454904"/>
            <a:ext cx="1965873" cy="2046342"/>
            <a:chOff x="6349266" y="1406634"/>
            <a:chExt cx="1965873" cy="2046342"/>
          </a:xfrm>
        </p:grpSpPr>
        <p:sp>
          <p:nvSpPr>
            <p:cNvPr id="9" name="Oval 8">
              <a:extLst>
                <a:ext uri="{FF2B5EF4-FFF2-40B4-BE49-F238E27FC236}">
                  <a16:creationId xmlns:a16="http://schemas.microsoft.com/office/drawing/2014/main" id="{E47366F0-06A8-F8D5-4B1E-5B723A7A15A7}"/>
                </a:ext>
              </a:extLst>
            </p:cNvPr>
            <p:cNvSpPr/>
            <p:nvPr/>
          </p:nvSpPr>
          <p:spPr>
            <a:xfrm>
              <a:off x="6480881" y="1512676"/>
              <a:ext cx="1834258" cy="1834258"/>
            </a:xfrm>
            <a:prstGeom prst="ellipse">
              <a:avLst/>
            </a:prstGeom>
            <a:solidFill>
              <a:srgbClr val="7F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8382641A-2745-879E-4ABC-27F9714E3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49266" y="1406634"/>
              <a:ext cx="1576968" cy="2046342"/>
            </a:xfrm>
            <a:prstGeom prst="rect">
              <a:avLst/>
            </a:prstGeom>
          </p:spPr>
        </p:pic>
      </p:grpSp>
      <p:grpSp>
        <p:nvGrpSpPr>
          <p:cNvPr id="4" name="Group 3">
            <a:extLst>
              <a:ext uri="{FF2B5EF4-FFF2-40B4-BE49-F238E27FC236}">
                <a16:creationId xmlns:a16="http://schemas.microsoft.com/office/drawing/2014/main" id="{745EA4E9-8AE4-13BB-AFA9-7B81758640BC}"/>
              </a:ext>
            </a:extLst>
          </p:cNvPr>
          <p:cNvGrpSpPr/>
          <p:nvPr/>
        </p:nvGrpSpPr>
        <p:grpSpPr>
          <a:xfrm>
            <a:off x="4917225" y="3825613"/>
            <a:ext cx="2939822" cy="2245998"/>
            <a:chOff x="4754425" y="3815990"/>
            <a:chExt cx="3171809" cy="2423234"/>
          </a:xfrm>
        </p:grpSpPr>
        <p:sp>
          <p:nvSpPr>
            <p:cNvPr id="8" name="Oval 7">
              <a:extLst>
                <a:ext uri="{FF2B5EF4-FFF2-40B4-BE49-F238E27FC236}">
                  <a16:creationId xmlns:a16="http://schemas.microsoft.com/office/drawing/2014/main" id="{57936DE5-51BC-2DE4-9DDA-2DDF8573220C}"/>
                </a:ext>
              </a:extLst>
            </p:cNvPr>
            <p:cNvSpPr/>
            <p:nvPr/>
          </p:nvSpPr>
          <p:spPr>
            <a:xfrm>
              <a:off x="5251948" y="3815990"/>
              <a:ext cx="2423234" cy="2423234"/>
            </a:xfrm>
            <a:prstGeom prst="ellipse">
              <a:avLst/>
            </a:prstGeom>
            <a:solidFill>
              <a:srgbClr val="7F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ADF0B88-0F8B-D339-BF69-2202BC3A01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54425" y="4070629"/>
              <a:ext cx="3171809" cy="2048675"/>
            </a:xfrm>
            <a:prstGeom prst="rect">
              <a:avLst/>
            </a:prstGeom>
          </p:spPr>
        </p:pic>
      </p:grpSp>
      <p:sp>
        <p:nvSpPr>
          <p:cNvPr id="10" name="Text Box">
            <a:extLst>
              <a:ext uri="{FF2B5EF4-FFF2-40B4-BE49-F238E27FC236}">
                <a16:creationId xmlns:a16="http://schemas.microsoft.com/office/drawing/2014/main" id="{DD931E60-7D12-A12D-1105-49BC7FFA09A5}"/>
              </a:ext>
            </a:extLst>
          </p:cNvPr>
          <p:cNvSpPr/>
          <p:nvPr/>
        </p:nvSpPr>
        <p:spPr>
          <a:xfrm>
            <a:off x="828861" y="1339032"/>
            <a:ext cx="2631829" cy="547779"/>
          </a:xfrm>
          <a:prstGeom prst="roundRect">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ysClr val="windowText" lastClr="000000"/>
                </a:solidFill>
              </a:rPr>
              <a:t>reading and spelling </a:t>
            </a:r>
          </a:p>
        </p:txBody>
      </p:sp>
      <p:sp>
        <p:nvSpPr>
          <p:cNvPr id="11" name="Text Box">
            <a:extLst>
              <a:ext uri="{FF2B5EF4-FFF2-40B4-BE49-F238E27FC236}">
                <a16:creationId xmlns:a16="http://schemas.microsoft.com/office/drawing/2014/main" id="{8F38E952-9596-B290-35CE-C47391BBD33D}"/>
              </a:ext>
            </a:extLst>
          </p:cNvPr>
          <p:cNvSpPr/>
          <p:nvPr/>
        </p:nvSpPr>
        <p:spPr>
          <a:xfrm>
            <a:off x="828861" y="2067489"/>
            <a:ext cx="4193930" cy="547779"/>
          </a:xfrm>
          <a:prstGeom prst="roundRect">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ysClr val="windowText" lastClr="000000"/>
                </a:solidFill>
              </a:rPr>
              <a:t>hearing, recognising and using sounds</a:t>
            </a:r>
          </a:p>
        </p:txBody>
      </p:sp>
      <p:sp>
        <p:nvSpPr>
          <p:cNvPr id="12" name="Text Box">
            <a:extLst>
              <a:ext uri="{FF2B5EF4-FFF2-40B4-BE49-F238E27FC236}">
                <a16:creationId xmlns:a16="http://schemas.microsoft.com/office/drawing/2014/main" id="{17259B9A-010F-FDEA-BBFA-BC3E56383125}"/>
              </a:ext>
            </a:extLst>
          </p:cNvPr>
          <p:cNvSpPr/>
          <p:nvPr/>
        </p:nvSpPr>
        <p:spPr>
          <a:xfrm>
            <a:off x="828861" y="2795946"/>
            <a:ext cx="2736606" cy="547779"/>
          </a:xfrm>
          <a:prstGeom prst="roundRect">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ysClr val="windowText" lastClr="000000"/>
                </a:solidFill>
              </a:rPr>
              <a:t>routine and familiarity</a:t>
            </a:r>
          </a:p>
        </p:txBody>
      </p:sp>
      <p:sp>
        <p:nvSpPr>
          <p:cNvPr id="13" name="Text Box">
            <a:extLst>
              <a:ext uri="{FF2B5EF4-FFF2-40B4-BE49-F238E27FC236}">
                <a16:creationId xmlns:a16="http://schemas.microsoft.com/office/drawing/2014/main" id="{11EFEC4E-F880-A9F5-B51F-991AA07C8F6B}"/>
              </a:ext>
            </a:extLst>
          </p:cNvPr>
          <p:cNvSpPr/>
          <p:nvPr/>
        </p:nvSpPr>
        <p:spPr>
          <a:xfrm>
            <a:off x="828861" y="3524403"/>
            <a:ext cx="4193931" cy="854246"/>
          </a:xfrm>
          <a:prstGeom prst="roundRect">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ysClr val="windowText" lastClr="000000"/>
                </a:solidFill>
              </a:rPr>
              <a:t>focus on breaking down and building up words (segmenting and blending)</a:t>
            </a:r>
          </a:p>
        </p:txBody>
      </p:sp>
      <p:sp>
        <p:nvSpPr>
          <p:cNvPr id="14" name="Text Box">
            <a:extLst>
              <a:ext uri="{FF2B5EF4-FFF2-40B4-BE49-F238E27FC236}">
                <a16:creationId xmlns:a16="http://schemas.microsoft.com/office/drawing/2014/main" id="{8403ABF2-13A5-0B9F-3C8C-2001D2FC0B44}"/>
              </a:ext>
            </a:extLst>
          </p:cNvPr>
          <p:cNvSpPr/>
          <p:nvPr/>
        </p:nvSpPr>
        <p:spPr>
          <a:xfrm>
            <a:off x="828861" y="4559326"/>
            <a:ext cx="3612104" cy="547779"/>
          </a:xfrm>
          <a:prstGeom prst="roundRect">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ysClr val="windowText" lastClr="000000"/>
                </a:solidFill>
              </a:rPr>
              <a:t>tricky/common exception words</a:t>
            </a:r>
          </a:p>
        </p:txBody>
      </p:sp>
    </p:spTree>
    <p:extLst>
      <p:ext uri="{BB962C8B-B14F-4D97-AF65-F5344CB8AC3E}">
        <p14:creationId xmlns:p14="http://schemas.microsoft.com/office/powerpoint/2010/main" val="270542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a:extLst>
              <a:ext uri="{FF2B5EF4-FFF2-40B4-BE49-F238E27FC236}">
                <a16:creationId xmlns:a16="http://schemas.microsoft.com/office/drawing/2014/main" id="{6FB66746-C596-F286-330C-D0500DCB93B9}"/>
              </a:ext>
            </a:extLst>
          </p:cNvPr>
          <p:cNvSpPr/>
          <p:nvPr/>
        </p:nvSpPr>
        <p:spPr>
          <a:xfrm>
            <a:off x="2353946" y="1949959"/>
            <a:ext cx="4819475" cy="547779"/>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Phase One – Nursery and/or Reception</a:t>
            </a:r>
          </a:p>
        </p:txBody>
      </p:sp>
      <p:pic>
        <p:nvPicPr>
          <p:cNvPr id="28" name="Picture 27">
            <a:extLst>
              <a:ext uri="{FF2B5EF4-FFF2-40B4-BE49-F238E27FC236}">
                <a16:creationId xmlns:a16="http://schemas.microsoft.com/office/drawing/2014/main" id="{F14DDC71-5A6A-E9C0-64E5-37B90E4039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49" y="1957971"/>
            <a:ext cx="2519238" cy="1919240"/>
          </a:xfrm>
          <a:prstGeom prst="rect">
            <a:avLst/>
          </a:prstGeom>
        </p:spPr>
      </p:pic>
      <p:sp>
        <p:nvSpPr>
          <p:cNvPr id="5" name="Text Box">
            <a:extLst>
              <a:ext uri="{FF2B5EF4-FFF2-40B4-BE49-F238E27FC236}">
                <a16:creationId xmlns:a16="http://schemas.microsoft.com/office/drawing/2014/main" id="{3A910AC7-E234-7E93-AD8C-550C1FDE96D5}"/>
              </a:ext>
            </a:extLst>
          </p:cNvPr>
          <p:cNvSpPr/>
          <p:nvPr/>
        </p:nvSpPr>
        <p:spPr>
          <a:xfrm>
            <a:off x="1513300" y="189238"/>
            <a:ext cx="6111057" cy="854246"/>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The Progression of Phonics</a:t>
            </a:r>
          </a:p>
        </p:txBody>
      </p:sp>
      <p:sp>
        <p:nvSpPr>
          <p:cNvPr id="20" name="Text Box">
            <a:extLst>
              <a:ext uri="{FF2B5EF4-FFF2-40B4-BE49-F238E27FC236}">
                <a16:creationId xmlns:a16="http://schemas.microsoft.com/office/drawing/2014/main" id="{1315467E-0C99-B97D-BC45-F9F071B6F1AF}"/>
              </a:ext>
            </a:extLst>
          </p:cNvPr>
          <p:cNvSpPr/>
          <p:nvPr/>
        </p:nvSpPr>
        <p:spPr>
          <a:xfrm>
            <a:off x="2804881" y="2616836"/>
            <a:ext cx="4026757" cy="547779"/>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Phase Two - Reception</a:t>
            </a:r>
          </a:p>
        </p:txBody>
      </p:sp>
      <p:pic>
        <p:nvPicPr>
          <p:cNvPr id="26" name="Picture 25">
            <a:extLst>
              <a:ext uri="{FF2B5EF4-FFF2-40B4-BE49-F238E27FC236}">
                <a16:creationId xmlns:a16="http://schemas.microsoft.com/office/drawing/2014/main" id="{593764C7-4664-9955-9683-4AF6F1004C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2292" y="3152555"/>
            <a:ext cx="2315437" cy="2762246"/>
          </a:xfrm>
          <a:prstGeom prst="rect">
            <a:avLst/>
          </a:prstGeom>
        </p:spPr>
      </p:pic>
      <p:sp>
        <p:nvSpPr>
          <p:cNvPr id="21" name="Text Box">
            <a:extLst>
              <a:ext uri="{FF2B5EF4-FFF2-40B4-BE49-F238E27FC236}">
                <a16:creationId xmlns:a16="http://schemas.microsoft.com/office/drawing/2014/main" id="{F5B4E1CA-538D-1C57-51AE-FEDF0FFAB718}"/>
              </a:ext>
            </a:extLst>
          </p:cNvPr>
          <p:cNvSpPr/>
          <p:nvPr/>
        </p:nvSpPr>
        <p:spPr>
          <a:xfrm>
            <a:off x="2804880" y="3283713"/>
            <a:ext cx="4026757" cy="547779"/>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Phase Three - Reception</a:t>
            </a:r>
          </a:p>
        </p:txBody>
      </p:sp>
      <p:sp>
        <p:nvSpPr>
          <p:cNvPr id="22" name="Text Box">
            <a:extLst>
              <a:ext uri="{FF2B5EF4-FFF2-40B4-BE49-F238E27FC236}">
                <a16:creationId xmlns:a16="http://schemas.microsoft.com/office/drawing/2014/main" id="{5F612CF4-84E9-598C-F788-FF3B3B0798A2}"/>
              </a:ext>
            </a:extLst>
          </p:cNvPr>
          <p:cNvSpPr/>
          <p:nvPr/>
        </p:nvSpPr>
        <p:spPr>
          <a:xfrm>
            <a:off x="2423879" y="3950590"/>
            <a:ext cx="4026757" cy="547779"/>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Phase Four - Reception</a:t>
            </a:r>
          </a:p>
        </p:txBody>
      </p:sp>
      <p:sp>
        <p:nvSpPr>
          <p:cNvPr id="23" name="Text Box">
            <a:extLst>
              <a:ext uri="{FF2B5EF4-FFF2-40B4-BE49-F238E27FC236}">
                <a16:creationId xmlns:a16="http://schemas.microsoft.com/office/drawing/2014/main" id="{25B3919F-4103-DDEF-4351-812CB420917E}"/>
              </a:ext>
            </a:extLst>
          </p:cNvPr>
          <p:cNvSpPr/>
          <p:nvPr/>
        </p:nvSpPr>
        <p:spPr>
          <a:xfrm>
            <a:off x="2423879" y="4617467"/>
            <a:ext cx="4026757" cy="547779"/>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Phase Five - Year 1</a:t>
            </a:r>
          </a:p>
        </p:txBody>
      </p:sp>
      <p:sp>
        <p:nvSpPr>
          <p:cNvPr id="24" name="Text Box">
            <a:extLst>
              <a:ext uri="{FF2B5EF4-FFF2-40B4-BE49-F238E27FC236}">
                <a16:creationId xmlns:a16="http://schemas.microsoft.com/office/drawing/2014/main" id="{8B59B32A-9DEE-8FF8-0802-EC326C48E01A}"/>
              </a:ext>
            </a:extLst>
          </p:cNvPr>
          <p:cNvSpPr/>
          <p:nvPr/>
        </p:nvSpPr>
        <p:spPr>
          <a:xfrm>
            <a:off x="2423879" y="5284345"/>
            <a:ext cx="4026757" cy="547779"/>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ysClr val="windowText" lastClr="000000"/>
                </a:solidFill>
              </a:rPr>
              <a:t>Phase Six - Year 2</a:t>
            </a:r>
          </a:p>
        </p:txBody>
      </p:sp>
      <p:sp>
        <p:nvSpPr>
          <p:cNvPr id="2" name="Text Box">
            <a:extLst>
              <a:ext uri="{FF2B5EF4-FFF2-40B4-BE49-F238E27FC236}">
                <a16:creationId xmlns:a16="http://schemas.microsoft.com/office/drawing/2014/main" id="{E4C8977D-27DF-54D7-8887-A067ABACC557}"/>
              </a:ext>
            </a:extLst>
          </p:cNvPr>
          <p:cNvSpPr/>
          <p:nvPr/>
        </p:nvSpPr>
        <p:spPr>
          <a:xfrm>
            <a:off x="579701" y="1162582"/>
            <a:ext cx="7931249" cy="648997"/>
          </a:xfrm>
          <a:prstGeom prst="rect">
            <a:avLst/>
          </a:prstGeom>
          <a:solidFill>
            <a:srgbClr val="7FC4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400" dirty="0">
                <a:solidFill>
                  <a:sysClr val="windowText" lastClr="000000"/>
                </a:solidFill>
                <a:latin typeface="Roboto" panose="02000000000000000000" pitchFamily="2" charset="0"/>
                <a:ea typeface="Roboto" panose="02000000000000000000" pitchFamily="2" charset="0"/>
              </a:rPr>
              <a:t>You may wish to change some of the wording in this section based upon the year groups that you cater for in your school as well as your chosen phonics scheme. Please delete this instruction.</a:t>
            </a:r>
          </a:p>
        </p:txBody>
      </p:sp>
    </p:spTree>
    <p:extLst>
      <p:ext uri="{BB962C8B-B14F-4D97-AF65-F5344CB8AC3E}">
        <p14:creationId xmlns:p14="http://schemas.microsoft.com/office/powerpoint/2010/main" val="269334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a:extLst>
              <a:ext uri="{FF2B5EF4-FFF2-40B4-BE49-F238E27FC236}">
                <a16:creationId xmlns:a16="http://schemas.microsoft.com/office/drawing/2014/main" id="{3A910AC7-E234-7E93-AD8C-550C1FDE96D5}"/>
              </a:ext>
            </a:extLst>
          </p:cNvPr>
          <p:cNvSpPr/>
          <p:nvPr/>
        </p:nvSpPr>
        <p:spPr>
          <a:xfrm>
            <a:off x="1745990" y="189374"/>
            <a:ext cx="5652020" cy="854246"/>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Our Phonics Scheme</a:t>
            </a:r>
          </a:p>
        </p:txBody>
      </p:sp>
      <p:sp>
        <p:nvSpPr>
          <p:cNvPr id="10" name="Text Box">
            <a:extLst>
              <a:ext uri="{FF2B5EF4-FFF2-40B4-BE49-F238E27FC236}">
                <a16:creationId xmlns:a16="http://schemas.microsoft.com/office/drawing/2014/main" id="{DD931E60-7D12-A12D-1105-49BC7FFA09A5}"/>
              </a:ext>
            </a:extLst>
          </p:cNvPr>
          <p:cNvSpPr/>
          <p:nvPr/>
        </p:nvSpPr>
        <p:spPr>
          <a:xfrm>
            <a:off x="1177476" y="1355034"/>
            <a:ext cx="3051624" cy="562144"/>
          </a:xfrm>
          <a:prstGeom prst="roundRect">
            <a:avLst>
              <a:gd name="adj" fmla="val 21511"/>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ysClr val="windowText" lastClr="000000"/>
                </a:solidFill>
              </a:rPr>
              <a:t>Monster Phonics</a:t>
            </a:r>
          </a:p>
        </p:txBody>
      </p:sp>
      <p:sp>
        <p:nvSpPr>
          <p:cNvPr id="20" name="Text Box">
            <a:extLst>
              <a:ext uri="{FF2B5EF4-FFF2-40B4-BE49-F238E27FC236}">
                <a16:creationId xmlns:a16="http://schemas.microsoft.com/office/drawing/2014/main" id="{D19093E2-9F8D-80D3-18C1-BF27665EC997}"/>
              </a:ext>
            </a:extLst>
          </p:cNvPr>
          <p:cNvSpPr/>
          <p:nvPr/>
        </p:nvSpPr>
        <p:spPr>
          <a:xfrm>
            <a:off x="743136" y="2168493"/>
            <a:ext cx="3920304" cy="4090196"/>
          </a:xfrm>
          <a:prstGeom prst="roundRect">
            <a:avLst>
              <a:gd name="adj" fmla="val 25225"/>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ysClr val="windowText" lastClr="000000"/>
                </a:solidFill>
              </a:rPr>
              <a:t>Why did we choose Monster Phonics?</a:t>
            </a:r>
          </a:p>
          <a:p>
            <a:endParaRPr lang="en-GB" dirty="0">
              <a:solidFill>
                <a:sysClr val="windowText" lastClr="000000"/>
              </a:solidFill>
            </a:endParaRPr>
          </a:p>
          <a:p>
            <a:pPr marL="285750" indent="-285750">
              <a:buFont typeface="Arial" panose="020B0604020202020204" pitchFamily="34" charset="0"/>
              <a:buChar char="•"/>
            </a:pPr>
            <a:r>
              <a:rPr lang="en-GB" dirty="0">
                <a:solidFill>
                  <a:sysClr val="windowText" lastClr="000000"/>
                </a:solidFill>
              </a:rPr>
              <a:t>Follows alongside the original Letters and Sounds scheme.</a:t>
            </a:r>
          </a:p>
          <a:p>
            <a:pPr marL="285750" indent="-285750">
              <a:buFont typeface="Arial" panose="020B0604020202020204" pitchFamily="34" charset="0"/>
              <a:buChar char="•"/>
            </a:pPr>
            <a:r>
              <a:rPr lang="en-GB" dirty="0">
                <a:solidFill>
                  <a:sysClr val="windowText" lastClr="000000"/>
                </a:solidFill>
              </a:rPr>
              <a:t>The characters help the children’s recall.</a:t>
            </a:r>
          </a:p>
          <a:p>
            <a:pPr marL="285750" indent="-285750">
              <a:buFont typeface="Arial" panose="020B0604020202020204" pitchFamily="34" charset="0"/>
              <a:buChar char="•"/>
            </a:pPr>
            <a:r>
              <a:rPr lang="en-GB" dirty="0">
                <a:solidFill>
                  <a:sysClr val="windowText" lastClr="000000"/>
                </a:solidFill>
              </a:rPr>
              <a:t>The colour coding makes it easier for children to recognise the trickier graphemes. </a:t>
            </a:r>
          </a:p>
        </p:txBody>
      </p:sp>
      <p:pic>
        <p:nvPicPr>
          <p:cNvPr id="1026" name="Picture 2" descr="Image result for monster phonics">
            <a:extLst>
              <a:ext uri="{FF2B5EF4-FFF2-40B4-BE49-F238E27FC236}">
                <a16:creationId xmlns:a16="http://schemas.microsoft.com/office/drawing/2014/main" id="{40CB50F7-12BA-FD17-E0C6-9FDE4B0EB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009" y="2337654"/>
            <a:ext cx="3409855" cy="262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53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a:extLst>
              <a:ext uri="{FF2B5EF4-FFF2-40B4-BE49-F238E27FC236}">
                <a16:creationId xmlns:a16="http://schemas.microsoft.com/office/drawing/2014/main" id="{3A910AC7-E234-7E93-AD8C-550C1FDE96D5}"/>
              </a:ext>
            </a:extLst>
          </p:cNvPr>
          <p:cNvSpPr/>
          <p:nvPr/>
        </p:nvSpPr>
        <p:spPr>
          <a:xfrm>
            <a:off x="1745990" y="189374"/>
            <a:ext cx="5652020" cy="854246"/>
          </a:xfrm>
          <a:prstGeom prst="roundRect">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Teaching Phonics</a:t>
            </a:r>
          </a:p>
        </p:txBody>
      </p:sp>
      <p:grpSp>
        <p:nvGrpSpPr>
          <p:cNvPr id="15" name="Group 14">
            <a:extLst>
              <a:ext uri="{FF2B5EF4-FFF2-40B4-BE49-F238E27FC236}">
                <a16:creationId xmlns:a16="http://schemas.microsoft.com/office/drawing/2014/main" id="{3A149DE0-1678-997B-C3BE-3600DEC9A513}"/>
              </a:ext>
            </a:extLst>
          </p:cNvPr>
          <p:cNvGrpSpPr/>
          <p:nvPr/>
        </p:nvGrpSpPr>
        <p:grpSpPr>
          <a:xfrm>
            <a:off x="7122012" y="2449808"/>
            <a:ext cx="1099725" cy="1099725"/>
            <a:chOff x="2808379" y="4801303"/>
            <a:chExt cx="1244881" cy="1244881"/>
          </a:xfrm>
        </p:grpSpPr>
        <p:sp>
          <p:nvSpPr>
            <p:cNvPr id="24" name="Oval 23">
              <a:extLst>
                <a:ext uri="{FF2B5EF4-FFF2-40B4-BE49-F238E27FC236}">
                  <a16:creationId xmlns:a16="http://schemas.microsoft.com/office/drawing/2014/main" id="{02140BB9-B26C-B9BA-74AE-DF774B526BF6}"/>
                </a:ext>
              </a:extLst>
            </p:cNvPr>
            <p:cNvSpPr/>
            <p:nvPr/>
          </p:nvSpPr>
          <p:spPr>
            <a:xfrm>
              <a:off x="2808379" y="4801303"/>
              <a:ext cx="1244881" cy="1244881"/>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55965AA-6AE6-81B7-CEB6-90AEC92B7B4F}"/>
                </a:ext>
              </a:extLst>
            </p:cNvPr>
            <p:cNvSpPr txBox="1"/>
            <p:nvPr/>
          </p:nvSpPr>
          <p:spPr>
            <a:xfrm>
              <a:off x="2874026" y="5224400"/>
              <a:ext cx="1113586" cy="369332"/>
            </a:xfrm>
            <a:prstGeom prst="rect">
              <a:avLst/>
            </a:prstGeom>
            <a:noFill/>
          </p:spPr>
          <p:txBody>
            <a:bodyPr wrap="square">
              <a:spAutoFit/>
            </a:bodyPr>
            <a:lstStyle/>
            <a:p>
              <a:pPr algn="ctr"/>
              <a:r>
                <a:rPr lang="en-GB" b="1" dirty="0"/>
                <a:t>Teach</a:t>
              </a:r>
            </a:p>
          </p:txBody>
        </p:sp>
      </p:grpSp>
      <p:grpSp>
        <p:nvGrpSpPr>
          <p:cNvPr id="16" name="Group 15">
            <a:extLst>
              <a:ext uri="{FF2B5EF4-FFF2-40B4-BE49-F238E27FC236}">
                <a16:creationId xmlns:a16="http://schemas.microsoft.com/office/drawing/2014/main" id="{C2DECBCC-EAF7-AFE9-0EEB-2FAA109F3341}"/>
              </a:ext>
            </a:extLst>
          </p:cNvPr>
          <p:cNvGrpSpPr/>
          <p:nvPr/>
        </p:nvGrpSpPr>
        <p:grpSpPr>
          <a:xfrm>
            <a:off x="7122013" y="3767117"/>
            <a:ext cx="1099725" cy="1099725"/>
            <a:chOff x="4653894" y="4801302"/>
            <a:chExt cx="1244881" cy="1244881"/>
          </a:xfrm>
        </p:grpSpPr>
        <p:sp>
          <p:nvSpPr>
            <p:cNvPr id="29" name="Oval 28">
              <a:extLst>
                <a:ext uri="{FF2B5EF4-FFF2-40B4-BE49-F238E27FC236}">
                  <a16:creationId xmlns:a16="http://schemas.microsoft.com/office/drawing/2014/main" id="{9C8C714F-7EE5-FC1B-1CC5-378AD6F51DF2}"/>
                </a:ext>
              </a:extLst>
            </p:cNvPr>
            <p:cNvSpPr/>
            <p:nvPr/>
          </p:nvSpPr>
          <p:spPr>
            <a:xfrm>
              <a:off x="4653894" y="4801302"/>
              <a:ext cx="1244881" cy="1244881"/>
            </a:xfrm>
            <a:prstGeom prst="ellipse">
              <a:avLst/>
            </a:prstGeom>
            <a:solidFill>
              <a:srgbClr val="007AC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B9A357A-4BD5-C03A-C198-FC5FD044393C}"/>
                </a:ext>
              </a:extLst>
            </p:cNvPr>
            <p:cNvSpPr txBox="1"/>
            <p:nvPr/>
          </p:nvSpPr>
          <p:spPr>
            <a:xfrm>
              <a:off x="4664480" y="5224400"/>
              <a:ext cx="1179232" cy="418081"/>
            </a:xfrm>
            <a:prstGeom prst="rect">
              <a:avLst/>
            </a:prstGeom>
            <a:noFill/>
          </p:spPr>
          <p:txBody>
            <a:bodyPr wrap="square">
              <a:spAutoFit/>
            </a:bodyPr>
            <a:lstStyle/>
            <a:p>
              <a:pPr algn="ctr"/>
              <a:r>
                <a:rPr lang="en-GB" b="1" dirty="0"/>
                <a:t>Practise</a:t>
              </a:r>
            </a:p>
          </p:txBody>
        </p:sp>
      </p:grpSp>
      <p:grpSp>
        <p:nvGrpSpPr>
          <p:cNvPr id="18" name="Group 17">
            <a:extLst>
              <a:ext uri="{FF2B5EF4-FFF2-40B4-BE49-F238E27FC236}">
                <a16:creationId xmlns:a16="http://schemas.microsoft.com/office/drawing/2014/main" id="{362CAE3E-F543-7011-9DF9-8D9B4833315F}"/>
              </a:ext>
            </a:extLst>
          </p:cNvPr>
          <p:cNvGrpSpPr/>
          <p:nvPr/>
        </p:nvGrpSpPr>
        <p:grpSpPr>
          <a:xfrm>
            <a:off x="7122014" y="5070964"/>
            <a:ext cx="1099725" cy="1099725"/>
            <a:chOff x="6499409" y="4801301"/>
            <a:chExt cx="1244881" cy="1244881"/>
          </a:xfrm>
        </p:grpSpPr>
        <p:sp>
          <p:nvSpPr>
            <p:cNvPr id="4" name="Oval 3">
              <a:extLst>
                <a:ext uri="{FF2B5EF4-FFF2-40B4-BE49-F238E27FC236}">
                  <a16:creationId xmlns:a16="http://schemas.microsoft.com/office/drawing/2014/main" id="{8ABA8513-7CE9-4E2A-A21D-089999A69642}"/>
                </a:ext>
              </a:extLst>
            </p:cNvPr>
            <p:cNvSpPr/>
            <p:nvPr/>
          </p:nvSpPr>
          <p:spPr>
            <a:xfrm>
              <a:off x="6499409" y="4801301"/>
              <a:ext cx="1244881" cy="1244881"/>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0F818FC-9376-A9CB-5C67-A26CF4B979F0}"/>
                </a:ext>
              </a:extLst>
            </p:cNvPr>
            <p:cNvSpPr txBox="1"/>
            <p:nvPr/>
          </p:nvSpPr>
          <p:spPr>
            <a:xfrm>
              <a:off x="6565056" y="5191364"/>
              <a:ext cx="1113586" cy="369332"/>
            </a:xfrm>
            <a:prstGeom prst="rect">
              <a:avLst/>
            </a:prstGeom>
            <a:noFill/>
          </p:spPr>
          <p:txBody>
            <a:bodyPr wrap="square">
              <a:spAutoFit/>
            </a:bodyPr>
            <a:lstStyle/>
            <a:p>
              <a:pPr algn="ctr"/>
              <a:r>
                <a:rPr lang="en-GB" b="1" dirty="0"/>
                <a:t>Apply</a:t>
              </a:r>
            </a:p>
          </p:txBody>
        </p:sp>
      </p:grpSp>
      <p:cxnSp>
        <p:nvCxnSpPr>
          <p:cNvPr id="22" name="Straight Arrow Connector 21">
            <a:extLst>
              <a:ext uri="{FF2B5EF4-FFF2-40B4-BE49-F238E27FC236}">
                <a16:creationId xmlns:a16="http://schemas.microsoft.com/office/drawing/2014/main" id="{40000DB2-34D3-0FEB-1689-CB965D8F777D}"/>
              </a:ext>
            </a:extLst>
          </p:cNvPr>
          <p:cNvCxnSpPr>
            <a:cxnSpLocks/>
            <a:endCxn id="24" idx="0"/>
          </p:cNvCxnSpPr>
          <p:nvPr/>
        </p:nvCxnSpPr>
        <p:spPr>
          <a:xfrm flipH="1">
            <a:off x="7671875" y="2239639"/>
            <a:ext cx="3" cy="210169"/>
          </a:xfrm>
          <a:prstGeom prst="straightConnector1">
            <a:avLst/>
          </a:prstGeom>
          <a:ln w="47625">
            <a:solidFill>
              <a:schemeClr val="tx2">
                <a:lumMod val="60000"/>
                <a:lumOff val="40000"/>
              </a:schemeClr>
            </a:solidFill>
            <a:headEnd type="none" w="med" len="med"/>
            <a:tailEnd type="arrow" w="med"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C125BD0-701C-DD8D-4B02-8322A781CC5B}"/>
              </a:ext>
            </a:extLst>
          </p:cNvPr>
          <p:cNvCxnSpPr>
            <a:cxnSpLocks/>
          </p:cNvCxnSpPr>
          <p:nvPr/>
        </p:nvCxnSpPr>
        <p:spPr>
          <a:xfrm>
            <a:off x="7668184" y="3546348"/>
            <a:ext cx="0" cy="220768"/>
          </a:xfrm>
          <a:prstGeom prst="straightConnector1">
            <a:avLst/>
          </a:prstGeom>
          <a:ln w="47625">
            <a:solidFill>
              <a:schemeClr val="tx2">
                <a:lumMod val="60000"/>
                <a:lumOff val="40000"/>
              </a:schemeClr>
            </a:solidFill>
            <a:headEnd type="none" w="med" len="med"/>
            <a:tailEnd type="arrow" w="med" len="sm"/>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0C58206-40C2-E95E-1341-0BC13B7E53EA}"/>
              </a:ext>
            </a:extLst>
          </p:cNvPr>
          <p:cNvGrpSpPr/>
          <p:nvPr/>
        </p:nvGrpSpPr>
        <p:grpSpPr>
          <a:xfrm>
            <a:off x="7092451" y="1139230"/>
            <a:ext cx="1203226" cy="1099725"/>
            <a:chOff x="929402" y="4801304"/>
            <a:chExt cx="1362043" cy="1244881"/>
          </a:xfrm>
        </p:grpSpPr>
        <p:sp>
          <p:nvSpPr>
            <p:cNvPr id="28" name="Oval 27">
              <a:extLst>
                <a:ext uri="{FF2B5EF4-FFF2-40B4-BE49-F238E27FC236}">
                  <a16:creationId xmlns:a16="http://schemas.microsoft.com/office/drawing/2014/main" id="{02C8B251-AA47-9F52-7283-9177EF9B9F97}"/>
                </a:ext>
              </a:extLst>
            </p:cNvPr>
            <p:cNvSpPr/>
            <p:nvPr/>
          </p:nvSpPr>
          <p:spPr>
            <a:xfrm>
              <a:off x="962864" y="4801304"/>
              <a:ext cx="1244881" cy="1244881"/>
            </a:xfrm>
            <a:prstGeom prst="ellipse">
              <a:avLst/>
            </a:prstGeom>
            <a:solidFill>
              <a:srgbClr val="E8C5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C827110-95B1-EBD0-21CF-E5A7E71B94A4}"/>
                </a:ext>
              </a:extLst>
            </p:cNvPr>
            <p:cNvSpPr txBox="1"/>
            <p:nvPr/>
          </p:nvSpPr>
          <p:spPr>
            <a:xfrm>
              <a:off x="929402" y="5075577"/>
              <a:ext cx="1362043" cy="731642"/>
            </a:xfrm>
            <a:prstGeom prst="rect">
              <a:avLst/>
            </a:prstGeom>
            <a:noFill/>
          </p:spPr>
          <p:txBody>
            <a:bodyPr wrap="square">
              <a:spAutoFit/>
            </a:bodyPr>
            <a:lstStyle/>
            <a:p>
              <a:pPr algn="ctr"/>
              <a:r>
                <a:rPr lang="en-GB" b="1" dirty="0"/>
                <a:t>Revisit &amp; Review</a:t>
              </a:r>
            </a:p>
          </p:txBody>
        </p:sp>
      </p:grpSp>
      <p:cxnSp>
        <p:nvCxnSpPr>
          <p:cNvPr id="31" name="Straight Arrow Connector 30">
            <a:extLst>
              <a:ext uri="{FF2B5EF4-FFF2-40B4-BE49-F238E27FC236}">
                <a16:creationId xmlns:a16="http://schemas.microsoft.com/office/drawing/2014/main" id="{4D925ACA-77B1-CE07-7893-5BBDD404057A}"/>
              </a:ext>
            </a:extLst>
          </p:cNvPr>
          <p:cNvCxnSpPr>
            <a:cxnSpLocks/>
            <a:endCxn id="4" idx="0"/>
          </p:cNvCxnSpPr>
          <p:nvPr/>
        </p:nvCxnSpPr>
        <p:spPr>
          <a:xfrm flipH="1">
            <a:off x="7671877" y="4865723"/>
            <a:ext cx="1" cy="205241"/>
          </a:xfrm>
          <a:prstGeom prst="straightConnector1">
            <a:avLst/>
          </a:prstGeom>
          <a:ln w="47625">
            <a:solidFill>
              <a:schemeClr val="tx2">
                <a:lumMod val="60000"/>
                <a:lumOff val="40000"/>
              </a:schemeClr>
            </a:solidFill>
            <a:headEnd type="none" w="med" len="med"/>
            <a:tailEnd type="arrow" w="med" len="sm"/>
          </a:ln>
        </p:spPr>
        <p:style>
          <a:lnRef idx="1">
            <a:schemeClr val="accent1"/>
          </a:lnRef>
          <a:fillRef idx="0">
            <a:schemeClr val="accent1"/>
          </a:fillRef>
          <a:effectRef idx="0">
            <a:schemeClr val="accent1"/>
          </a:effectRef>
          <a:fontRef idx="minor">
            <a:schemeClr val="tx1"/>
          </a:fontRef>
        </p:style>
      </p:cxnSp>
      <p:sp>
        <p:nvSpPr>
          <p:cNvPr id="32" name="Text Box">
            <a:extLst>
              <a:ext uri="{FF2B5EF4-FFF2-40B4-BE49-F238E27FC236}">
                <a16:creationId xmlns:a16="http://schemas.microsoft.com/office/drawing/2014/main" id="{D2948781-EED5-5A1E-9530-620438318E89}"/>
              </a:ext>
            </a:extLst>
          </p:cNvPr>
          <p:cNvSpPr/>
          <p:nvPr/>
        </p:nvSpPr>
        <p:spPr>
          <a:xfrm>
            <a:off x="731589" y="1333557"/>
            <a:ext cx="5954959" cy="1109983"/>
          </a:xfrm>
          <a:prstGeom prst="roundRect">
            <a:avLst>
              <a:gd name="adj" fmla="val 10369"/>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ysClr val="windowText" lastClr="000000"/>
                </a:solidFill>
              </a:rPr>
              <a:t>Children are taught reading and spelling daily throughout the week and each session will follow a structured format.</a:t>
            </a:r>
          </a:p>
        </p:txBody>
      </p:sp>
      <p:sp>
        <p:nvSpPr>
          <p:cNvPr id="33" name="Text Box">
            <a:extLst>
              <a:ext uri="{FF2B5EF4-FFF2-40B4-BE49-F238E27FC236}">
                <a16:creationId xmlns:a16="http://schemas.microsoft.com/office/drawing/2014/main" id="{8B1F38AB-E32A-174D-8570-72EF75FD6023}"/>
              </a:ext>
            </a:extLst>
          </p:cNvPr>
          <p:cNvSpPr/>
          <p:nvPr/>
        </p:nvSpPr>
        <p:spPr>
          <a:xfrm>
            <a:off x="731588" y="2727472"/>
            <a:ext cx="5954959" cy="1403055"/>
          </a:xfrm>
          <a:prstGeom prst="roundRect">
            <a:avLst>
              <a:gd name="adj" fmla="val 10369"/>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ysClr val="windowText" lastClr="000000"/>
                </a:solidFill>
              </a:rPr>
              <a:t>The activities used to teach will vary and can be adapted. They are multisensory and appeal to different learning styles. They involve games and individual and group activities as well as teacher-led sessions.</a:t>
            </a:r>
          </a:p>
        </p:txBody>
      </p:sp>
      <p:sp>
        <p:nvSpPr>
          <p:cNvPr id="34" name="Text Box">
            <a:extLst>
              <a:ext uri="{FF2B5EF4-FFF2-40B4-BE49-F238E27FC236}">
                <a16:creationId xmlns:a16="http://schemas.microsoft.com/office/drawing/2014/main" id="{A7248606-ACFF-4C4D-11E3-428710BA4A6E}"/>
              </a:ext>
            </a:extLst>
          </p:cNvPr>
          <p:cNvSpPr/>
          <p:nvPr/>
        </p:nvSpPr>
        <p:spPr>
          <a:xfrm>
            <a:off x="731589" y="4451845"/>
            <a:ext cx="5954959" cy="1403055"/>
          </a:xfrm>
          <a:prstGeom prst="roundRect">
            <a:avLst>
              <a:gd name="adj" fmla="val 10369"/>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ysClr val="windowText" lastClr="000000"/>
                </a:solidFill>
              </a:rPr>
              <a:t>We will assess children’s understanding throughout each session and will also assess knowledge of sounds to see whether each child is ready to move on to the next phase.</a:t>
            </a:r>
          </a:p>
        </p:txBody>
      </p:sp>
    </p:spTree>
    <p:extLst>
      <p:ext uri="{BB962C8B-B14F-4D97-AF65-F5344CB8AC3E}">
        <p14:creationId xmlns:p14="http://schemas.microsoft.com/office/powerpoint/2010/main" val="216540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A404DD-F383-3EF5-79CD-50E64D1CFCD9}"/>
              </a:ext>
            </a:extLst>
          </p:cNvPr>
          <p:cNvSpPr txBox="1"/>
          <p:nvPr/>
        </p:nvSpPr>
        <p:spPr>
          <a:xfrm>
            <a:off x="1193982" y="1976888"/>
            <a:ext cx="6546485" cy="3900107"/>
          </a:xfrm>
          <a:prstGeom prst="rect">
            <a:avLst/>
          </a:prstGeom>
          <a:noFill/>
        </p:spPr>
        <p:txBody>
          <a:bodyPr wrap="square">
            <a:spAutoFit/>
          </a:bodyPr>
          <a:lstStyle/>
          <a:p>
            <a:pPr marL="342900" indent="-342900" algn="ctr">
              <a:lnSpc>
                <a:spcPct val="200000"/>
              </a:lnSpc>
              <a:buAutoNum type="arabicPeriod"/>
            </a:pPr>
            <a:r>
              <a:rPr lang="en-GB" dirty="0"/>
              <a:t>Environmental sounds</a:t>
            </a:r>
          </a:p>
          <a:p>
            <a:pPr marL="342900" indent="-342900" algn="ctr">
              <a:lnSpc>
                <a:spcPct val="200000"/>
              </a:lnSpc>
              <a:buAutoNum type="arabicPeriod"/>
            </a:pPr>
            <a:r>
              <a:rPr lang="en-GB" dirty="0"/>
              <a:t>Instrumental sounds</a:t>
            </a:r>
          </a:p>
          <a:p>
            <a:pPr marL="342900" indent="-342900" algn="ctr">
              <a:lnSpc>
                <a:spcPct val="200000"/>
              </a:lnSpc>
              <a:buAutoNum type="arabicPeriod"/>
            </a:pPr>
            <a:r>
              <a:rPr lang="en-GB" dirty="0"/>
              <a:t>Body percussion</a:t>
            </a:r>
          </a:p>
          <a:p>
            <a:pPr marL="342900" indent="-342900" algn="ctr">
              <a:lnSpc>
                <a:spcPct val="200000"/>
              </a:lnSpc>
              <a:buAutoNum type="arabicPeriod"/>
            </a:pPr>
            <a:r>
              <a:rPr lang="en-GB" dirty="0"/>
              <a:t>Rhythm and rhyme</a:t>
            </a:r>
          </a:p>
          <a:p>
            <a:pPr marL="342900" indent="-342900" algn="ctr">
              <a:lnSpc>
                <a:spcPct val="200000"/>
              </a:lnSpc>
              <a:buAutoNum type="arabicPeriod"/>
            </a:pPr>
            <a:r>
              <a:rPr lang="en-GB" dirty="0"/>
              <a:t>Alliteration</a:t>
            </a:r>
          </a:p>
          <a:p>
            <a:pPr marL="342900" indent="-342900" algn="ctr">
              <a:lnSpc>
                <a:spcPct val="200000"/>
              </a:lnSpc>
              <a:buAutoNum type="arabicPeriod"/>
            </a:pPr>
            <a:r>
              <a:rPr lang="en-GB" dirty="0"/>
              <a:t>Voice sounds</a:t>
            </a:r>
          </a:p>
          <a:p>
            <a:pPr marL="342900" indent="-342900" algn="ctr">
              <a:lnSpc>
                <a:spcPct val="200000"/>
              </a:lnSpc>
              <a:buAutoNum type="arabicPeriod"/>
            </a:pPr>
            <a:r>
              <a:rPr lang="en-GB" dirty="0"/>
              <a:t>Oral blending and segmenting</a:t>
            </a:r>
          </a:p>
        </p:txBody>
      </p:sp>
      <p:sp>
        <p:nvSpPr>
          <p:cNvPr id="5" name="Text Box">
            <a:extLst>
              <a:ext uri="{FF2B5EF4-FFF2-40B4-BE49-F238E27FC236}">
                <a16:creationId xmlns:a16="http://schemas.microsoft.com/office/drawing/2014/main" id="{3A910AC7-E234-7E93-AD8C-550C1FDE96D5}"/>
              </a:ext>
            </a:extLst>
          </p:cNvPr>
          <p:cNvSpPr/>
          <p:nvPr/>
        </p:nvSpPr>
        <p:spPr>
          <a:xfrm>
            <a:off x="1745990" y="189374"/>
            <a:ext cx="5652020" cy="854246"/>
          </a:xfrm>
          <a:prstGeom prst="roundRect">
            <a:avLst/>
          </a:prstGeom>
          <a:solidFill>
            <a:schemeClr val="bg1"/>
          </a:solidFill>
          <a:ln w="28575">
            <a:solidFill>
              <a:srgbClr val="673D9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ysClr val="windowText" lastClr="000000"/>
                </a:solidFill>
              </a:rPr>
              <a:t>Phase One</a:t>
            </a:r>
          </a:p>
        </p:txBody>
      </p:sp>
      <p:sp>
        <p:nvSpPr>
          <p:cNvPr id="2" name="TextBox 1">
            <a:extLst>
              <a:ext uri="{FF2B5EF4-FFF2-40B4-BE49-F238E27FC236}">
                <a16:creationId xmlns:a16="http://schemas.microsoft.com/office/drawing/2014/main" id="{82C0ED2F-AAC4-9154-AB35-FE23F3CB9B05}"/>
              </a:ext>
            </a:extLst>
          </p:cNvPr>
          <p:cNvSpPr txBox="1"/>
          <p:nvPr/>
        </p:nvSpPr>
        <p:spPr>
          <a:xfrm>
            <a:off x="1298757" y="1429397"/>
            <a:ext cx="6546485" cy="369332"/>
          </a:xfrm>
          <a:prstGeom prst="rect">
            <a:avLst/>
          </a:prstGeom>
          <a:noFill/>
        </p:spPr>
        <p:txBody>
          <a:bodyPr wrap="square">
            <a:spAutoFit/>
          </a:bodyPr>
          <a:lstStyle/>
          <a:p>
            <a:pPr algn="ctr"/>
            <a:r>
              <a:rPr lang="en-GB" dirty="0"/>
              <a:t>Phase 1 has seven aspects, with a focus on listening skills.</a:t>
            </a:r>
          </a:p>
        </p:txBody>
      </p:sp>
      <p:grpSp>
        <p:nvGrpSpPr>
          <p:cNvPr id="31" name="Group 30">
            <a:extLst>
              <a:ext uri="{FF2B5EF4-FFF2-40B4-BE49-F238E27FC236}">
                <a16:creationId xmlns:a16="http://schemas.microsoft.com/office/drawing/2014/main" id="{B2105B7B-0B71-7352-7BA8-ED8390BDBB75}"/>
              </a:ext>
            </a:extLst>
          </p:cNvPr>
          <p:cNvGrpSpPr/>
          <p:nvPr/>
        </p:nvGrpSpPr>
        <p:grpSpPr>
          <a:xfrm>
            <a:off x="812260" y="1995128"/>
            <a:ext cx="1738884" cy="1244881"/>
            <a:chOff x="812260" y="1995128"/>
            <a:chExt cx="1738884" cy="1244881"/>
          </a:xfrm>
        </p:grpSpPr>
        <p:sp>
          <p:nvSpPr>
            <p:cNvPr id="24" name="Oval 23">
              <a:extLst>
                <a:ext uri="{FF2B5EF4-FFF2-40B4-BE49-F238E27FC236}">
                  <a16:creationId xmlns:a16="http://schemas.microsoft.com/office/drawing/2014/main" id="{02140BB9-B26C-B9BA-74AE-DF774B526BF6}"/>
                </a:ext>
              </a:extLst>
            </p:cNvPr>
            <p:cNvSpPr/>
            <p:nvPr/>
          </p:nvSpPr>
          <p:spPr>
            <a:xfrm>
              <a:off x="1096160" y="1995128"/>
              <a:ext cx="1244881" cy="1244881"/>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06AF03F-6B8F-FE90-322B-2CF1645906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260" y="2169368"/>
              <a:ext cx="1738884" cy="876925"/>
            </a:xfrm>
            <a:prstGeom prst="rect">
              <a:avLst/>
            </a:prstGeom>
          </p:spPr>
        </p:pic>
      </p:grpSp>
      <p:grpSp>
        <p:nvGrpSpPr>
          <p:cNvPr id="36" name="Group 35">
            <a:extLst>
              <a:ext uri="{FF2B5EF4-FFF2-40B4-BE49-F238E27FC236}">
                <a16:creationId xmlns:a16="http://schemas.microsoft.com/office/drawing/2014/main" id="{729398D5-D6F8-3FF1-F144-AF34578D597A}"/>
              </a:ext>
            </a:extLst>
          </p:cNvPr>
          <p:cNvGrpSpPr/>
          <p:nvPr/>
        </p:nvGrpSpPr>
        <p:grpSpPr>
          <a:xfrm>
            <a:off x="6748179" y="2065878"/>
            <a:ext cx="1299661" cy="1244881"/>
            <a:chOff x="6748179" y="2065878"/>
            <a:chExt cx="1299661" cy="1244881"/>
          </a:xfrm>
        </p:grpSpPr>
        <p:sp>
          <p:nvSpPr>
            <p:cNvPr id="25" name="Oval 24">
              <a:extLst>
                <a:ext uri="{FF2B5EF4-FFF2-40B4-BE49-F238E27FC236}">
                  <a16:creationId xmlns:a16="http://schemas.microsoft.com/office/drawing/2014/main" id="{7A631B6C-F548-933B-8FBD-484640FA7837}"/>
                </a:ext>
              </a:extLst>
            </p:cNvPr>
            <p:cNvSpPr/>
            <p:nvPr/>
          </p:nvSpPr>
          <p:spPr>
            <a:xfrm>
              <a:off x="6775568" y="2065878"/>
              <a:ext cx="1244881" cy="1244881"/>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73CA8432-4104-BF35-16D9-F7419B3D1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8179" y="2115362"/>
              <a:ext cx="1299661" cy="1190740"/>
            </a:xfrm>
            <a:prstGeom prst="rect">
              <a:avLst/>
            </a:prstGeom>
          </p:spPr>
        </p:pic>
      </p:grpSp>
      <p:grpSp>
        <p:nvGrpSpPr>
          <p:cNvPr id="32" name="Group 31">
            <a:extLst>
              <a:ext uri="{FF2B5EF4-FFF2-40B4-BE49-F238E27FC236}">
                <a16:creationId xmlns:a16="http://schemas.microsoft.com/office/drawing/2014/main" id="{1D08EDCA-A53A-9332-0A24-FB3518092690}"/>
              </a:ext>
            </a:extLst>
          </p:cNvPr>
          <p:cNvGrpSpPr/>
          <p:nvPr/>
        </p:nvGrpSpPr>
        <p:grpSpPr>
          <a:xfrm>
            <a:off x="1700316" y="3324389"/>
            <a:ext cx="1312385" cy="1268040"/>
            <a:chOff x="1700316" y="3324389"/>
            <a:chExt cx="1312385" cy="1268040"/>
          </a:xfrm>
        </p:grpSpPr>
        <p:sp>
          <p:nvSpPr>
            <p:cNvPr id="29" name="Oval 28">
              <a:extLst>
                <a:ext uri="{FF2B5EF4-FFF2-40B4-BE49-F238E27FC236}">
                  <a16:creationId xmlns:a16="http://schemas.microsoft.com/office/drawing/2014/main" id="{9C8C714F-7EE5-FC1B-1CC5-378AD6F51DF2}"/>
                </a:ext>
              </a:extLst>
            </p:cNvPr>
            <p:cNvSpPr/>
            <p:nvPr/>
          </p:nvSpPr>
          <p:spPr>
            <a:xfrm>
              <a:off x="1767820" y="3347548"/>
              <a:ext cx="1244881" cy="1244881"/>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B9318D8-0F41-4D57-A1F4-F7B909F28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0316" y="3324389"/>
              <a:ext cx="1288543" cy="1229536"/>
            </a:xfrm>
            <a:prstGeom prst="rect">
              <a:avLst/>
            </a:prstGeom>
          </p:spPr>
        </p:pic>
      </p:grpSp>
      <p:grpSp>
        <p:nvGrpSpPr>
          <p:cNvPr id="34" name="Group 33">
            <a:extLst>
              <a:ext uri="{FF2B5EF4-FFF2-40B4-BE49-F238E27FC236}">
                <a16:creationId xmlns:a16="http://schemas.microsoft.com/office/drawing/2014/main" id="{01C3DBEF-2EBD-D606-61E0-A26AE899814A}"/>
              </a:ext>
            </a:extLst>
          </p:cNvPr>
          <p:cNvGrpSpPr/>
          <p:nvPr/>
        </p:nvGrpSpPr>
        <p:grpSpPr>
          <a:xfrm>
            <a:off x="6820849" y="4826628"/>
            <a:ext cx="1427188" cy="1244881"/>
            <a:chOff x="6820849" y="4826628"/>
            <a:chExt cx="1427188" cy="1244881"/>
          </a:xfrm>
        </p:grpSpPr>
        <p:sp>
          <p:nvSpPr>
            <p:cNvPr id="27" name="Oval 26">
              <a:extLst>
                <a:ext uri="{FF2B5EF4-FFF2-40B4-BE49-F238E27FC236}">
                  <a16:creationId xmlns:a16="http://schemas.microsoft.com/office/drawing/2014/main" id="{8B137649-D6CC-5D39-FA91-B15327853326}"/>
                </a:ext>
              </a:extLst>
            </p:cNvPr>
            <p:cNvSpPr/>
            <p:nvPr/>
          </p:nvSpPr>
          <p:spPr>
            <a:xfrm>
              <a:off x="6962151" y="4826628"/>
              <a:ext cx="1244881" cy="1244881"/>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4BFD03F1-79B6-60CF-EAE7-48408D9402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0849" y="4941496"/>
              <a:ext cx="1427188" cy="974214"/>
            </a:xfrm>
            <a:prstGeom prst="rect">
              <a:avLst/>
            </a:prstGeom>
          </p:spPr>
        </p:pic>
      </p:grpSp>
      <p:grpSp>
        <p:nvGrpSpPr>
          <p:cNvPr id="33" name="Group 32">
            <a:extLst>
              <a:ext uri="{FF2B5EF4-FFF2-40B4-BE49-F238E27FC236}">
                <a16:creationId xmlns:a16="http://schemas.microsoft.com/office/drawing/2014/main" id="{AC3B84E8-7AD2-7E38-A6F6-8E243C1E3B6F}"/>
              </a:ext>
            </a:extLst>
          </p:cNvPr>
          <p:cNvGrpSpPr/>
          <p:nvPr/>
        </p:nvGrpSpPr>
        <p:grpSpPr>
          <a:xfrm>
            <a:off x="989902" y="4553925"/>
            <a:ext cx="1244881" cy="1364469"/>
            <a:chOff x="989902" y="4553925"/>
            <a:chExt cx="1244881" cy="1364469"/>
          </a:xfrm>
        </p:grpSpPr>
        <p:sp>
          <p:nvSpPr>
            <p:cNvPr id="28" name="Oval 27">
              <a:extLst>
                <a:ext uri="{FF2B5EF4-FFF2-40B4-BE49-F238E27FC236}">
                  <a16:creationId xmlns:a16="http://schemas.microsoft.com/office/drawing/2014/main" id="{02C8B251-AA47-9F52-7283-9177EF9B9F97}"/>
                </a:ext>
              </a:extLst>
            </p:cNvPr>
            <p:cNvSpPr/>
            <p:nvPr/>
          </p:nvSpPr>
          <p:spPr>
            <a:xfrm>
              <a:off x="989902" y="4650354"/>
              <a:ext cx="1244881" cy="1244881"/>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AC6676C4-F0B2-5F35-5F82-7FDC174B5B0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 b="43586"/>
            <a:stretch/>
          </p:blipFill>
          <p:spPr>
            <a:xfrm>
              <a:off x="989902" y="4553925"/>
              <a:ext cx="1079135" cy="1364469"/>
            </a:xfrm>
            <a:prstGeom prst="rect">
              <a:avLst/>
            </a:prstGeom>
          </p:spPr>
        </p:pic>
      </p:grpSp>
      <p:grpSp>
        <p:nvGrpSpPr>
          <p:cNvPr id="35" name="Group 34">
            <a:extLst>
              <a:ext uri="{FF2B5EF4-FFF2-40B4-BE49-F238E27FC236}">
                <a16:creationId xmlns:a16="http://schemas.microsoft.com/office/drawing/2014/main" id="{B5028630-D4A4-07C1-1C18-E473C5DEC8B9}"/>
              </a:ext>
            </a:extLst>
          </p:cNvPr>
          <p:cNvGrpSpPr/>
          <p:nvPr/>
        </p:nvGrpSpPr>
        <p:grpSpPr>
          <a:xfrm>
            <a:off x="6035050" y="3466247"/>
            <a:ext cx="1549542" cy="1287349"/>
            <a:chOff x="6035050" y="3466247"/>
            <a:chExt cx="1549542" cy="1287349"/>
          </a:xfrm>
        </p:grpSpPr>
        <p:sp>
          <p:nvSpPr>
            <p:cNvPr id="26" name="Oval 25">
              <a:extLst>
                <a:ext uri="{FF2B5EF4-FFF2-40B4-BE49-F238E27FC236}">
                  <a16:creationId xmlns:a16="http://schemas.microsoft.com/office/drawing/2014/main" id="{1F76127A-8F5B-8C7A-CA94-1CE25C07DDED}"/>
                </a:ext>
              </a:extLst>
            </p:cNvPr>
            <p:cNvSpPr/>
            <p:nvPr/>
          </p:nvSpPr>
          <p:spPr>
            <a:xfrm>
              <a:off x="6278310" y="3508715"/>
              <a:ext cx="1244881" cy="1244881"/>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94597F95-A823-E314-CD39-B82320A7F8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1209" y="4004171"/>
              <a:ext cx="723383" cy="686514"/>
            </a:xfrm>
            <a:prstGeom prst="rect">
              <a:avLst/>
            </a:prstGeom>
          </p:spPr>
        </p:pic>
        <p:pic>
          <p:nvPicPr>
            <p:cNvPr id="23" name="Picture 22">
              <a:extLst>
                <a:ext uri="{FF2B5EF4-FFF2-40B4-BE49-F238E27FC236}">
                  <a16:creationId xmlns:a16="http://schemas.microsoft.com/office/drawing/2014/main" id="{85394C83-687C-BD18-D215-9A8C16325B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35050" y="3466247"/>
              <a:ext cx="865701" cy="1010379"/>
            </a:xfrm>
            <a:prstGeom prst="rect">
              <a:avLst/>
            </a:prstGeom>
          </p:spPr>
        </p:pic>
      </p:grpSp>
      <p:grpSp>
        <p:nvGrpSpPr>
          <p:cNvPr id="11" name="Group 10">
            <a:extLst>
              <a:ext uri="{FF2B5EF4-FFF2-40B4-BE49-F238E27FC236}">
                <a16:creationId xmlns:a16="http://schemas.microsoft.com/office/drawing/2014/main" id="{1E5E43D3-B1D4-9636-FDA2-3F35A7CFF353}"/>
              </a:ext>
            </a:extLst>
          </p:cNvPr>
          <p:cNvGrpSpPr/>
          <p:nvPr/>
        </p:nvGrpSpPr>
        <p:grpSpPr>
          <a:xfrm>
            <a:off x="256704" y="6068789"/>
            <a:ext cx="662547" cy="662547"/>
            <a:chOff x="233416" y="5644386"/>
            <a:chExt cx="854246" cy="854246"/>
          </a:xfrm>
        </p:grpSpPr>
        <p:sp>
          <p:nvSpPr>
            <p:cNvPr id="10" name="Rectangle: Rounded Corners 9">
              <a:extLst>
                <a:ext uri="{FF2B5EF4-FFF2-40B4-BE49-F238E27FC236}">
                  <a16:creationId xmlns:a16="http://schemas.microsoft.com/office/drawing/2014/main" id="{7FFC20B4-2359-CF06-7D7F-0A75485A8A3E}"/>
                </a:ext>
              </a:extLst>
            </p:cNvPr>
            <p:cNvSpPr/>
            <p:nvPr/>
          </p:nvSpPr>
          <p:spPr>
            <a:xfrm>
              <a:off x="233416" y="5644386"/>
              <a:ext cx="854246" cy="854246"/>
            </a:xfrm>
            <a:prstGeom prst="roundRect">
              <a:avLst/>
            </a:prstGeom>
            <a:solidFill>
              <a:schemeClr val="bg1"/>
            </a:solidFill>
            <a:ln w="28575">
              <a:solidFill>
                <a:srgbClr val="837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73FD1A76-36CA-5D4E-39F2-51BB315D5245}"/>
                </a:ext>
              </a:extLst>
            </p:cNvPr>
            <p:cNvGrpSpPr/>
            <p:nvPr/>
          </p:nvGrpSpPr>
          <p:grpSpPr>
            <a:xfrm>
              <a:off x="320247" y="5745716"/>
              <a:ext cx="680584" cy="637485"/>
              <a:chOff x="7631743" y="627957"/>
              <a:chExt cx="680584" cy="637485"/>
            </a:xfrm>
          </p:grpSpPr>
          <p:sp>
            <p:nvSpPr>
              <p:cNvPr id="4" name="Rectangle 3">
                <a:hlinkClick r:id="rId10" action="ppaction://hlinksldjump"/>
                <a:extLst>
                  <a:ext uri="{FF2B5EF4-FFF2-40B4-BE49-F238E27FC236}">
                    <a16:creationId xmlns:a16="http://schemas.microsoft.com/office/drawing/2014/main" id="{B5F0A029-9656-A43C-5D6E-CA7674AFC72E}"/>
                  </a:ext>
                </a:extLst>
              </p:cNvPr>
              <p:cNvSpPr/>
              <p:nvPr/>
            </p:nvSpPr>
            <p:spPr>
              <a:xfrm>
                <a:off x="7740467" y="882828"/>
                <a:ext cx="463136" cy="378803"/>
              </a:xfrm>
              <a:prstGeom prst="rect">
                <a:avLst/>
              </a:prstGeom>
              <a:solidFill>
                <a:srgbClr val="83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hlinkClick r:id="rId10" action="ppaction://hlinksldjump"/>
                <a:extLst>
                  <a:ext uri="{FF2B5EF4-FFF2-40B4-BE49-F238E27FC236}">
                    <a16:creationId xmlns:a16="http://schemas.microsoft.com/office/drawing/2014/main" id="{775DE20F-F882-A345-B555-B775DDB6C12F}"/>
                  </a:ext>
                </a:extLst>
              </p:cNvPr>
              <p:cNvSpPr/>
              <p:nvPr/>
            </p:nvSpPr>
            <p:spPr>
              <a:xfrm>
                <a:off x="7631743" y="627957"/>
                <a:ext cx="680584" cy="262492"/>
              </a:xfrm>
              <a:prstGeom prst="triangle">
                <a:avLst/>
              </a:prstGeom>
              <a:solidFill>
                <a:srgbClr val="837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10" action="ppaction://hlinksldjump"/>
                <a:extLst>
                  <a:ext uri="{FF2B5EF4-FFF2-40B4-BE49-F238E27FC236}">
                    <a16:creationId xmlns:a16="http://schemas.microsoft.com/office/drawing/2014/main" id="{47692860-E6EB-8E9D-E46B-FFCE0417819D}"/>
                  </a:ext>
                </a:extLst>
              </p:cNvPr>
              <p:cNvSpPr/>
              <p:nvPr/>
            </p:nvSpPr>
            <p:spPr>
              <a:xfrm>
                <a:off x="7898130" y="1002950"/>
                <a:ext cx="149710" cy="2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36543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500"/>
                                        <p:tgtEl>
                                          <p:spTgt spid="3">
                                            <p:txEl>
                                              <p:pRg st="4" end="4"/>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500"/>
                                        <p:tgtEl>
                                          <p:spTgt spid="3">
                                            <p:txEl>
                                              <p:pRg st="5" end="5"/>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Effect transition="in" filter="fade">
                                      <p:cBhvr>
                                        <p:cTn id="6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B1C08F5-5315-487F-9B55-50747BA125B9}" vid="{591DCDC8-B5CB-40D9-895D-BF0BE3276CC9}"/>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1C08F5-5315-487F-9B55-50747BA125B9}" vid="{CC6DB3A1-B424-437D-9AB2-DB05A7DEA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352</TotalTime>
  <Words>2661</Words>
  <Application>Microsoft Office PowerPoint</Application>
  <PresentationFormat>On-screen Show (4:3)</PresentationFormat>
  <Paragraphs>215</Paragraphs>
  <Slides>24</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Twinkl</vt:lpstr>
      <vt:lpstr>Roboto</vt:lpstr>
      <vt:lpstr>Arial</vt:lpstr>
      <vt:lpstr>Sassoon Infant Rg</vt:lpstr>
      <vt:lpstr>Google Sans</vt:lpstr>
      <vt:lpstr>Calibri</vt:lpstr>
      <vt:lpstr>Tuffy-TTF</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Two</vt:lpstr>
      <vt:lpstr>Tricky Words</vt:lpstr>
      <vt:lpstr>PowerPoint Presentation</vt:lpstr>
      <vt:lpstr>Phase Three</vt:lpstr>
      <vt:lpstr>Tricky Words</vt:lpstr>
      <vt:lpstr>PowerPoint Presentation</vt:lpstr>
      <vt:lpstr>Phase Four</vt:lpstr>
      <vt:lpstr>Phase Four</vt:lpstr>
      <vt:lpstr>PowerPoint Presentation</vt:lpstr>
      <vt:lpstr>PowerPoint Presentation</vt:lpstr>
      <vt:lpstr>PowerPoint Presentation</vt:lpstr>
      <vt:lpstr>Pre-Writing Skills</vt:lpstr>
      <vt:lpstr>Handwriting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Crook</dc:creator>
  <cp:lastModifiedBy>sch8753516</cp:lastModifiedBy>
  <cp:revision>15</cp:revision>
  <dcterms:created xsi:type="dcterms:W3CDTF">2023-03-07T16:55:43Z</dcterms:created>
  <dcterms:modified xsi:type="dcterms:W3CDTF">2023-10-19T12:39:20Z</dcterms:modified>
</cp:coreProperties>
</file>